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4" r:id="rId5"/>
    <p:sldId id="258" r:id="rId6"/>
    <p:sldId id="260" r:id="rId7"/>
    <p:sldId id="261" r:id="rId8"/>
    <p:sldId id="262" r:id="rId9"/>
    <p:sldId id="263" r:id="rId10"/>
    <p:sldId id="266" r:id="rId11"/>
    <p:sldId id="267" r:id="rId12"/>
    <p:sldId id="269" r:id="rId13"/>
    <p:sldId id="268" r:id="rId14"/>
    <p:sldId id="270" r:id="rId15"/>
    <p:sldId id="265"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D88C48-20DF-4904-A805-77D6C41CAF81}" v="3" dt="2018-06-07T23:11:45.07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dirty="0"/>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
        <p:nvSpPr>
          <p:cNvPr id="4" name="Date Placeholder 3"/>
          <p:cNvSpPr>
            <a:spLocks noGrp="1"/>
          </p:cNvSpPr>
          <p:nvPr>
            <p:ph type="dt" sz="half" idx="10"/>
          </p:nvPr>
        </p:nvSpPr>
        <p:spPr/>
        <p:txBody>
          <a:bodyPr/>
          <a:lstStyle/>
          <a:p>
            <a:fld id="{D3EB3054-B75A-4BD7-8B3E-8DC0F614FAF3}" type="datetimeFigureOut">
              <a:rPr lang="de-DE" smtClean="0"/>
              <a:t>18.06.2018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036041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D3EB3054-B75A-4BD7-8B3E-8DC0F614FAF3}" type="datetimeFigureOut">
              <a:rPr lang="de-DE" smtClean="0"/>
              <a:t>18.06.2018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1971428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chemeClr val="bg2"/>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dirty="0"/>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D3EB3054-B75A-4BD7-8B3E-8DC0F614FAF3}" type="datetimeFigureOut">
              <a:rPr lang="de-DE" smtClean="0"/>
              <a:t>18.06.2018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30610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Content Placeholder 2"/>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D3EB3054-B75A-4BD7-8B3E-8DC0F614FAF3}" type="datetimeFigureOut">
              <a:rPr lang="de-DE" smtClean="0"/>
              <a:t>18.06.2018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194730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dirty="0"/>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Mastertextformat bearbeiten</a:t>
            </a:r>
          </a:p>
        </p:txBody>
      </p:sp>
      <p:sp>
        <p:nvSpPr>
          <p:cNvPr id="4" name="Date Placeholder 3"/>
          <p:cNvSpPr>
            <a:spLocks noGrp="1"/>
          </p:cNvSpPr>
          <p:nvPr>
            <p:ph type="dt" sz="half" idx="10"/>
          </p:nvPr>
        </p:nvSpPr>
        <p:spPr/>
        <p:txBody>
          <a:bodyPr/>
          <a:lstStyle/>
          <a:p>
            <a:fld id="{D3EB3054-B75A-4BD7-8B3E-8DC0F614FAF3}" type="datetimeFigureOut">
              <a:rPr lang="de-DE" smtClean="0"/>
              <a:t>18.06.2018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306474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Date Placeholder 4"/>
          <p:cNvSpPr>
            <a:spLocks noGrp="1"/>
          </p:cNvSpPr>
          <p:nvPr>
            <p:ph type="dt" sz="half" idx="10"/>
          </p:nvPr>
        </p:nvSpPr>
        <p:spPr/>
        <p:txBody>
          <a:bodyPr/>
          <a:lstStyle/>
          <a:p>
            <a:fld id="{D3EB3054-B75A-4BD7-8B3E-8DC0F614FAF3}" type="datetimeFigureOut">
              <a:rPr lang="de-DE" smtClean="0"/>
              <a:t>18.06.2018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997234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dirty="0"/>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Date Placeholder 6"/>
          <p:cNvSpPr>
            <a:spLocks noGrp="1"/>
          </p:cNvSpPr>
          <p:nvPr>
            <p:ph type="dt" sz="half" idx="10"/>
          </p:nvPr>
        </p:nvSpPr>
        <p:spPr/>
        <p:txBody>
          <a:bodyPr/>
          <a:lstStyle/>
          <a:p>
            <a:fld id="{D3EB3054-B75A-4BD7-8B3E-8DC0F614FAF3}" type="datetimeFigureOut">
              <a:rPr lang="de-DE" smtClean="0"/>
              <a:t>18.06.2018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056246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Date Placeholder 2"/>
          <p:cNvSpPr>
            <a:spLocks noGrp="1"/>
          </p:cNvSpPr>
          <p:nvPr>
            <p:ph type="dt" sz="half" idx="10"/>
          </p:nvPr>
        </p:nvSpPr>
        <p:spPr/>
        <p:txBody>
          <a:bodyPr/>
          <a:lstStyle/>
          <a:p>
            <a:fld id="{D3EB3054-B75A-4BD7-8B3E-8DC0F614FAF3}" type="datetimeFigureOut">
              <a:rPr lang="de-DE" smtClean="0"/>
              <a:t>18.06.2018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352066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bg>
      <p:bgPr>
        <a:solidFill>
          <a:schemeClr val="bg2"/>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B3054-B75A-4BD7-8B3E-8DC0F614FAF3}" type="datetimeFigureOut">
              <a:rPr lang="de-DE" smtClean="0"/>
              <a:t>18.06.2018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585183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dirty="0"/>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5" name="Date Placeholder 4"/>
          <p:cNvSpPr>
            <a:spLocks noGrp="1"/>
          </p:cNvSpPr>
          <p:nvPr>
            <p:ph type="dt" sz="half" idx="10"/>
          </p:nvPr>
        </p:nvSpPr>
        <p:spPr/>
        <p:txBody>
          <a:bodyPr/>
          <a:lstStyle/>
          <a:p>
            <a:fld id="{D3EB3054-B75A-4BD7-8B3E-8DC0F614FAF3}" type="datetimeFigureOut">
              <a:rPr lang="de-DE" smtClean="0"/>
              <a:t>18.06.2018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2393290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dirty="0"/>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5" name="Date Placeholder 4"/>
          <p:cNvSpPr>
            <a:spLocks noGrp="1"/>
          </p:cNvSpPr>
          <p:nvPr>
            <p:ph type="dt" sz="half" idx="10"/>
          </p:nvPr>
        </p:nvSpPr>
        <p:spPr/>
        <p:txBody>
          <a:bodyPr/>
          <a:lstStyle/>
          <a:p>
            <a:fld id="{D3EB3054-B75A-4BD7-8B3E-8DC0F614FAF3}" type="datetimeFigureOut">
              <a:rPr lang="de-DE" smtClean="0"/>
              <a:t>18.06.2018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02006FE-6571-4354-8775-F8708372C227}" type="slidenum">
              <a:rPr lang="de-DE" smtClean="0"/>
              <a:t>‹Nr.›</a:t>
            </a:fld>
            <a:endParaRPr lang="de-DE"/>
          </a:p>
        </p:txBody>
      </p:sp>
    </p:spTree>
    <p:extLst>
      <p:ext uri="{BB962C8B-B14F-4D97-AF65-F5344CB8AC3E}">
        <p14:creationId xmlns:p14="http://schemas.microsoft.com/office/powerpoint/2010/main" val="321926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B3054-B75A-4BD7-8B3E-8DC0F614FAF3}" type="datetimeFigureOut">
              <a:rPr lang="de-DE" smtClean="0"/>
              <a:t>18.06.2018</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006FE-6571-4354-8775-F8708372C227}" type="slidenum">
              <a:rPr lang="de-DE" smtClean="0"/>
              <a:t>‹Nr.›</a:t>
            </a:fld>
            <a:endParaRPr lang="de-DE"/>
          </a:p>
        </p:txBody>
      </p:sp>
    </p:spTree>
    <p:extLst>
      <p:ext uri="{BB962C8B-B14F-4D97-AF65-F5344CB8AC3E}">
        <p14:creationId xmlns:p14="http://schemas.microsoft.com/office/powerpoint/2010/main" val="3808380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z.http:/gutenberg.spiegel.de/buch/-2213/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achdidaktik.klassphil.uni-muenchen.de/forschung/didaktik_waiblinger/marion_giebel/traeume_u_traumdeut.pdf" TargetMode="External"/><Relationship Id="rId2" Type="http://schemas.openxmlformats.org/officeDocument/2006/relationships/hyperlink" Target="http://www.gottwein.de/Grie/Homer.php"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de.wikipedia.org/wiki/Oneiroi#Tr%C3%A4ume_in_der_r%C3%B6mischen_Mythologi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reud-biographik.de/traumb2.htm" TargetMode="External"/><Relationship Id="rId2" Type="http://schemas.openxmlformats.org/officeDocument/2006/relationships/hyperlink" Target="https://www.buecher-wiki.de/index.php/BuecherWiki/Traum" TargetMode="External"/><Relationship Id="rId1" Type="http://schemas.openxmlformats.org/officeDocument/2006/relationships/slideLayout" Target="../slideLayouts/slideLayout2.xml"/><Relationship Id="rId5" Type="http://schemas.openxmlformats.org/officeDocument/2006/relationships/hyperlink" Target="https://www.br.de/fernsehen/ard-alpha/sendungen/klassiker-der-weltliteratur/cao-xueqin-der-traum-der-roten-kammer-china-100.html" TargetMode="External"/><Relationship Id="rId4" Type="http://schemas.openxmlformats.org/officeDocument/2006/relationships/hyperlink" Target="https://www.bibelstudium.de/articles/783/jakobs-traum.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77615" y="4272293"/>
            <a:ext cx="11009825" cy="1854250"/>
          </a:xfrm>
        </p:spPr>
        <p:txBody>
          <a:bodyPr>
            <a:normAutofit/>
          </a:bodyPr>
          <a:lstStyle/>
          <a:p>
            <a:r>
              <a:rPr lang="de-DE" sz="4800" dirty="0">
                <a:solidFill>
                  <a:srgbClr val="000000"/>
                </a:solidFill>
                <a:cs typeface="Calibri Light"/>
              </a:rPr>
              <a:t>Das Motiv der Traumwarnung in der Literatur</a:t>
            </a:r>
            <a:endParaRPr lang="de-DE" sz="4800" dirty="0">
              <a:solidFill>
                <a:srgbClr val="000000"/>
              </a:solidFill>
            </a:endParaRPr>
          </a:p>
        </p:txBody>
      </p:sp>
      <p:pic>
        <p:nvPicPr>
          <p:cNvPr id="4" name="Grafik 4" descr="Ein Bild, das Natur, Nachthimmel enthält.&#10;&#10;Mit sehr hoher Zuverlässigkeit generierte Beschreibung">
            <a:extLst>
              <a:ext uri="{FF2B5EF4-FFF2-40B4-BE49-F238E27FC236}">
                <a16:creationId xmlns:a16="http://schemas.microsoft.com/office/drawing/2014/main" id="{0B406067-E46B-49C1-8CCD-C1A9DB15213B}"/>
              </a:ext>
            </a:extLst>
          </p:cNvPr>
          <p:cNvPicPr>
            <a:picLocks noChangeAspect="1"/>
          </p:cNvPicPr>
          <p:nvPr/>
        </p:nvPicPr>
        <p:blipFill>
          <a:blip r:embed="rId2"/>
          <a:stretch>
            <a:fillRect/>
          </a:stretch>
        </p:blipFill>
        <p:spPr>
          <a:xfrm>
            <a:off x="2230594" y="643464"/>
            <a:ext cx="7741180" cy="3275978"/>
          </a:xfrm>
          <a:prstGeom prst="rect">
            <a:avLst/>
          </a:prstGeom>
        </p:spPr>
      </p:pic>
    </p:spTree>
    <p:extLst>
      <p:ext uri="{BB962C8B-B14F-4D97-AF65-F5344CB8AC3E}">
        <p14:creationId xmlns:p14="http://schemas.microsoft.com/office/powerpoint/2010/main" val="1577499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2B7395-E8B9-45FA-B936-D59CFB863190}"/>
              </a:ext>
            </a:extLst>
          </p:cNvPr>
          <p:cNvSpPr>
            <a:spLocks noGrp="1"/>
          </p:cNvSpPr>
          <p:nvPr>
            <p:ph type="title"/>
          </p:nvPr>
        </p:nvSpPr>
        <p:spPr>
          <a:xfrm>
            <a:off x="4965430" y="629268"/>
            <a:ext cx="6586491" cy="1286160"/>
          </a:xfrm>
        </p:spPr>
        <p:txBody>
          <a:bodyPr anchor="b">
            <a:normAutofit/>
          </a:bodyPr>
          <a:lstStyle/>
          <a:p>
            <a:r>
              <a:rPr lang="de-DE" dirty="0">
                <a:cs typeface="Calibri Light"/>
              </a:rPr>
              <a:t>Der träumende Bauer</a:t>
            </a:r>
            <a:endParaRPr lang="de-DE" dirty="0"/>
          </a:p>
        </p:txBody>
      </p:sp>
      <p:sp>
        <p:nvSpPr>
          <p:cNvPr id="3" name="Inhaltsplatzhalter 2">
            <a:extLst>
              <a:ext uri="{FF2B5EF4-FFF2-40B4-BE49-F238E27FC236}">
                <a16:creationId xmlns:a16="http://schemas.microsoft.com/office/drawing/2014/main" id="{C1F2917E-D0B5-4460-B295-C4F4D0F3A908}"/>
              </a:ext>
            </a:extLst>
          </p:cNvPr>
          <p:cNvSpPr>
            <a:spLocks noGrp="1"/>
          </p:cNvSpPr>
          <p:nvPr>
            <p:ph idx="1"/>
          </p:nvPr>
        </p:nvSpPr>
        <p:spPr>
          <a:xfrm>
            <a:off x="4965431" y="2438400"/>
            <a:ext cx="6586489" cy="3785419"/>
          </a:xfrm>
        </p:spPr>
        <p:txBody>
          <a:bodyPr vert="horz" lIns="91440" tIns="45720" rIns="91440" bIns="45720" rtlCol="0" anchor="t">
            <a:normAutofit/>
          </a:bodyPr>
          <a:lstStyle/>
          <a:p>
            <a:r>
              <a:rPr lang="de-DE" dirty="0">
                <a:cs typeface="Calibri"/>
              </a:rPr>
              <a:t>Motiv taucht im 16. Jhd. Im heutigen Deutschland auf</a:t>
            </a:r>
          </a:p>
          <a:p>
            <a:r>
              <a:rPr lang="de-DE" dirty="0">
                <a:cs typeface="Calibri"/>
              </a:rPr>
              <a:t>Z.B. Franz Graf von </a:t>
            </a:r>
            <a:r>
              <a:rPr lang="de-DE" dirty="0" err="1">
                <a:cs typeface="Calibri"/>
              </a:rPr>
              <a:t>Pocci</a:t>
            </a:r>
            <a:r>
              <a:rPr lang="de-DE" dirty="0">
                <a:cs typeface="Calibri"/>
              </a:rPr>
              <a:t>: 'Kasperl als Prinz'</a:t>
            </a:r>
          </a:p>
          <a:p>
            <a:r>
              <a:rPr lang="de-DE" dirty="0">
                <a:cs typeface="Calibri"/>
                <a:hlinkClick r:id="rId2"/>
              </a:rPr>
              <a:t>http://gutenberg.spiegel.de/buch/-2213/7</a:t>
            </a:r>
            <a:endParaRPr lang="de-DE"/>
          </a:p>
          <a:p>
            <a:endParaRPr lang="de-DE" sz="2000">
              <a:cs typeface="Calibri"/>
            </a:endParaRPr>
          </a:p>
          <a:p>
            <a:endParaRPr lang="de-DE" sz="2000">
              <a:cs typeface="Calibri"/>
            </a:endParaRPr>
          </a:p>
          <a:p>
            <a:endParaRPr lang="de-DE" sz="2000">
              <a:cs typeface="Calibri"/>
            </a:endParaRPr>
          </a:p>
        </p:txBody>
      </p:sp>
      <p:pic>
        <p:nvPicPr>
          <p:cNvPr id="4" name="Grafik 4" descr="Ein Bild, das Text, Buch enthält.&#10;&#10;Mit sehr hoher Zuverlässigkeit generierte Beschreibung">
            <a:extLst>
              <a:ext uri="{FF2B5EF4-FFF2-40B4-BE49-F238E27FC236}">
                <a16:creationId xmlns:a16="http://schemas.microsoft.com/office/drawing/2014/main" id="{2DEF6D57-BB1F-45DF-90CE-08BF9412A7C3}"/>
              </a:ext>
            </a:extLst>
          </p:cNvPr>
          <p:cNvPicPr>
            <a:picLocks noChangeAspect="1"/>
          </p:cNvPicPr>
          <p:nvPr/>
        </p:nvPicPr>
        <p:blipFill rotWithShape="1">
          <a:blip r:embed="rId3"/>
          <a:srcRect t="5686" r="2" b="2"/>
          <a:stretch/>
        </p:blipFill>
        <p:spPr>
          <a:xfrm>
            <a:off x="20" y="10"/>
            <a:ext cx="4635571" cy="6857990"/>
          </a:xfrm>
          <a:prstGeom prst="rect">
            <a:avLst/>
          </a:prstGeom>
          <a:effectLst/>
        </p:spPr>
      </p:pic>
    </p:spTree>
    <p:extLst>
      <p:ext uri="{BB962C8B-B14F-4D97-AF65-F5344CB8AC3E}">
        <p14:creationId xmlns:p14="http://schemas.microsoft.com/office/powerpoint/2010/main" val="3254161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19CD87-E973-4E3F-B1E5-313F7A753EF4}"/>
              </a:ext>
            </a:extLst>
          </p:cNvPr>
          <p:cNvSpPr>
            <a:spLocks noGrp="1"/>
          </p:cNvSpPr>
          <p:nvPr>
            <p:ph type="title"/>
          </p:nvPr>
        </p:nvSpPr>
        <p:spPr>
          <a:xfrm>
            <a:off x="4965430" y="-3337"/>
            <a:ext cx="6586491" cy="1676603"/>
          </a:xfrm>
        </p:spPr>
        <p:txBody>
          <a:bodyPr>
            <a:normAutofit/>
          </a:bodyPr>
          <a:lstStyle/>
          <a:p>
            <a:r>
              <a:rPr lang="de-DE" dirty="0">
                <a:cs typeface="Calibri Light"/>
              </a:rPr>
              <a:t>Clemens Brentano</a:t>
            </a:r>
            <a:endParaRPr lang="de-DE"/>
          </a:p>
        </p:txBody>
      </p:sp>
      <p:sp>
        <p:nvSpPr>
          <p:cNvPr id="3" name="Inhaltsplatzhalter 2">
            <a:extLst>
              <a:ext uri="{FF2B5EF4-FFF2-40B4-BE49-F238E27FC236}">
                <a16:creationId xmlns:a16="http://schemas.microsoft.com/office/drawing/2014/main" id="{A20A1AFF-5F76-43E6-B212-B0F02E5F1EEF}"/>
              </a:ext>
            </a:extLst>
          </p:cNvPr>
          <p:cNvSpPr>
            <a:spLocks noGrp="1"/>
          </p:cNvSpPr>
          <p:nvPr>
            <p:ph idx="1"/>
          </p:nvPr>
        </p:nvSpPr>
        <p:spPr>
          <a:xfrm>
            <a:off x="4965431" y="1431986"/>
            <a:ext cx="6586489" cy="5065002"/>
          </a:xfrm>
        </p:spPr>
        <p:txBody>
          <a:bodyPr vert="horz" lIns="91440" tIns="45720" rIns="91440" bIns="45720" rtlCol="0" anchor="t">
            <a:normAutofit fontScale="77500" lnSpcReduction="20000"/>
          </a:bodyPr>
          <a:lstStyle/>
          <a:p>
            <a:pPr>
              <a:buNone/>
            </a:pPr>
            <a:r>
              <a:rPr lang="de-DE" u="sng" dirty="0">
                <a:latin typeface="Calibri"/>
                <a:cs typeface="Calibri"/>
              </a:rPr>
              <a:t>Hörst du, wie die Brunnen rauschen? (1778 - 1842)</a:t>
            </a:r>
            <a:r>
              <a:rPr lang="de-DE" dirty="0">
                <a:latin typeface="Calibri"/>
                <a:cs typeface="Calibri"/>
              </a:rPr>
              <a:t> </a:t>
            </a:r>
            <a:r>
              <a:rPr lang="de-DE" dirty="0">
                <a:cs typeface="Calibri"/>
              </a:rPr>
              <a:t> </a:t>
            </a:r>
          </a:p>
          <a:p>
            <a:pPr>
              <a:buNone/>
            </a:pPr>
            <a:r>
              <a:rPr lang="de-DE" dirty="0">
                <a:latin typeface="Calibri"/>
                <a:cs typeface="Calibri"/>
              </a:rPr>
              <a:t>Hörst du, wie die Brunnen rauschen, </a:t>
            </a:r>
            <a:endParaRPr lang="de-DE" dirty="0">
              <a:cs typeface="Calibri"/>
            </a:endParaRPr>
          </a:p>
          <a:p>
            <a:pPr>
              <a:buNone/>
            </a:pPr>
            <a:r>
              <a:rPr lang="de-DE" dirty="0">
                <a:latin typeface="Calibri"/>
                <a:cs typeface="Calibri"/>
              </a:rPr>
              <a:t>Hörst du, wie die Grille zirpt? </a:t>
            </a:r>
          </a:p>
          <a:p>
            <a:pPr>
              <a:buNone/>
            </a:pPr>
            <a:r>
              <a:rPr lang="de-DE" dirty="0">
                <a:latin typeface="Calibri"/>
                <a:cs typeface="Calibri"/>
              </a:rPr>
              <a:t>Stille, stille, </a:t>
            </a:r>
            <a:r>
              <a:rPr lang="de-DE" dirty="0" err="1">
                <a:latin typeface="Calibri"/>
                <a:cs typeface="Calibri"/>
              </a:rPr>
              <a:t>laß</a:t>
            </a:r>
            <a:r>
              <a:rPr lang="de-DE" dirty="0">
                <a:latin typeface="Calibri"/>
                <a:cs typeface="Calibri"/>
              </a:rPr>
              <a:t> uns lauschen, </a:t>
            </a:r>
          </a:p>
          <a:p>
            <a:pPr>
              <a:buNone/>
            </a:pPr>
            <a:r>
              <a:rPr lang="de-DE" dirty="0">
                <a:latin typeface="Calibri"/>
                <a:cs typeface="Calibri"/>
              </a:rPr>
              <a:t>Selig, wer in Träumen stirbt. </a:t>
            </a:r>
          </a:p>
          <a:p>
            <a:pPr>
              <a:buNone/>
            </a:pPr>
            <a:r>
              <a:rPr lang="de-DE" dirty="0">
                <a:latin typeface="Calibri"/>
                <a:cs typeface="Calibri"/>
              </a:rPr>
              <a:t>Selig, wen die Wolken wiegen, </a:t>
            </a:r>
          </a:p>
          <a:p>
            <a:pPr>
              <a:buNone/>
            </a:pPr>
            <a:r>
              <a:rPr lang="de-DE" dirty="0">
                <a:latin typeface="Calibri"/>
                <a:cs typeface="Calibri"/>
              </a:rPr>
              <a:t>Wem der Mond ein Schlaflied singt!</a:t>
            </a:r>
          </a:p>
          <a:p>
            <a:pPr>
              <a:buNone/>
            </a:pPr>
            <a:r>
              <a:rPr lang="de-DE" dirty="0">
                <a:latin typeface="Calibri"/>
                <a:cs typeface="Calibri"/>
              </a:rPr>
              <a:t>O, wie selig kann der fliegen,</a:t>
            </a:r>
          </a:p>
          <a:p>
            <a:pPr>
              <a:buNone/>
            </a:pPr>
            <a:r>
              <a:rPr lang="de-DE" dirty="0">
                <a:latin typeface="Calibri"/>
                <a:cs typeface="Calibri"/>
              </a:rPr>
              <a:t>Dem der Traum den Flügel schwingt, </a:t>
            </a:r>
          </a:p>
          <a:p>
            <a:pPr>
              <a:buNone/>
            </a:pPr>
            <a:r>
              <a:rPr lang="de-DE" dirty="0" err="1">
                <a:latin typeface="Calibri"/>
                <a:cs typeface="Calibri"/>
              </a:rPr>
              <a:t>Daß</a:t>
            </a:r>
            <a:r>
              <a:rPr lang="de-DE" dirty="0">
                <a:latin typeface="Calibri"/>
                <a:cs typeface="Calibri"/>
              </a:rPr>
              <a:t> an blauer Himmelsdecke </a:t>
            </a:r>
          </a:p>
          <a:p>
            <a:pPr>
              <a:buNone/>
            </a:pPr>
            <a:r>
              <a:rPr lang="de-DE" dirty="0">
                <a:latin typeface="Calibri"/>
                <a:cs typeface="Calibri"/>
              </a:rPr>
              <a:t>Sterne er wie Blume pflückt: </a:t>
            </a:r>
            <a:endParaRPr lang="de-DE" dirty="0">
              <a:cs typeface="Calibri"/>
            </a:endParaRPr>
          </a:p>
          <a:p>
            <a:pPr>
              <a:buNone/>
            </a:pPr>
            <a:r>
              <a:rPr lang="de-DE" dirty="0">
                <a:latin typeface="Calibri"/>
                <a:cs typeface="Calibri"/>
              </a:rPr>
              <a:t>Schlafe, träume, flieg, ich wecke </a:t>
            </a:r>
          </a:p>
          <a:p>
            <a:pPr>
              <a:buNone/>
            </a:pPr>
            <a:r>
              <a:rPr lang="de-DE" dirty="0">
                <a:latin typeface="Calibri"/>
                <a:cs typeface="Calibri"/>
              </a:rPr>
              <a:t>Bald Dich auf und bin beglückt. </a:t>
            </a:r>
            <a:endParaRPr lang="de-DE" dirty="0">
              <a:cs typeface="Calibri"/>
            </a:endParaRPr>
          </a:p>
          <a:p>
            <a:endParaRPr lang="de-DE" sz="1100">
              <a:cs typeface="Calibri"/>
            </a:endParaRPr>
          </a:p>
        </p:txBody>
      </p:sp>
      <p:pic>
        <p:nvPicPr>
          <p:cNvPr id="4" name="Grafik 4" descr="Ein Bild, das Mann, Wand, Anzug, Kleidung enthält.&#10;&#10;Mit sehr hoher Zuverlässigkeit generierte Beschreibung">
            <a:extLst>
              <a:ext uri="{FF2B5EF4-FFF2-40B4-BE49-F238E27FC236}">
                <a16:creationId xmlns:a16="http://schemas.microsoft.com/office/drawing/2014/main" id="{D713A2F4-0CC2-474A-9BA9-225DD4E9AECD}"/>
              </a:ext>
            </a:extLst>
          </p:cNvPr>
          <p:cNvPicPr>
            <a:picLocks noChangeAspect="1"/>
          </p:cNvPicPr>
          <p:nvPr/>
        </p:nvPicPr>
        <p:blipFill rotWithShape="1">
          <a:blip r:embed="rId2"/>
          <a:srcRect r="201" b="1"/>
          <a:stretch/>
        </p:blipFill>
        <p:spPr>
          <a:xfrm>
            <a:off x="20" y="10"/>
            <a:ext cx="4635571" cy="6857990"/>
          </a:xfrm>
          <a:prstGeom prst="rect">
            <a:avLst/>
          </a:prstGeom>
          <a:effectLst/>
        </p:spPr>
      </p:pic>
    </p:spTree>
    <p:extLst>
      <p:ext uri="{BB962C8B-B14F-4D97-AF65-F5344CB8AC3E}">
        <p14:creationId xmlns:p14="http://schemas.microsoft.com/office/powerpoint/2010/main" val="782514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8799E5-B5A0-4F3A-A97C-AE17DF7C343A}"/>
              </a:ext>
            </a:extLst>
          </p:cNvPr>
          <p:cNvSpPr>
            <a:spLocks noGrp="1"/>
          </p:cNvSpPr>
          <p:nvPr>
            <p:ph type="title"/>
          </p:nvPr>
        </p:nvSpPr>
        <p:spPr>
          <a:xfrm>
            <a:off x="780690" y="135087"/>
            <a:ext cx="10515600" cy="1325563"/>
          </a:xfrm>
        </p:spPr>
        <p:txBody>
          <a:bodyPr>
            <a:normAutofit/>
          </a:bodyPr>
          <a:lstStyle/>
          <a:p>
            <a:r>
              <a:rPr lang="de-DE" dirty="0">
                <a:cs typeface="Calibri Light"/>
              </a:rPr>
              <a:t>Griechische Mythologie</a:t>
            </a:r>
            <a:endParaRPr lang="de-DE" dirty="0"/>
          </a:p>
        </p:txBody>
      </p:sp>
      <p:sp>
        <p:nvSpPr>
          <p:cNvPr id="3" name="Inhaltsplatzhalter 2">
            <a:extLst>
              <a:ext uri="{FF2B5EF4-FFF2-40B4-BE49-F238E27FC236}">
                <a16:creationId xmlns:a16="http://schemas.microsoft.com/office/drawing/2014/main" id="{3B3B9483-B130-4A0A-A954-CB2AE9E5518B}"/>
              </a:ext>
            </a:extLst>
          </p:cNvPr>
          <p:cNvSpPr>
            <a:spLocks noGrp="1"/>
          </p:cNvSpPr>
          <p:nvPr>
            <p:ph idx="1"/>
          </p:nvPr>
        </p:nvSpPr>
        <p:spPr>
          <a:xfrm>
            <a:off x="780690" y="1264908"/>
            <a:ext cx="5015484" cy="5228356"/>
          </a:xfrm>
        </p:spPr>
        <p:txBody>
          <a:bodyPr vert="horz" lIns="91440" tIns="45720" rIns="91440" bIns="45720" rtlCol="0" anchor="t">
            <a:noAutofit/>
          </a:bodyPr>
          <a:lstStyle/>
          <a:p>
            <a:r>
              <a:rPr lang="de-DE" dirty="0">
                <a:cs typeface="Calibri"/>
              </a:rPr>
              <a:t>Homers Odyssee: </a:t>
            </a:r>
            <a:r>
              <a:rPr lang="de-DE" dirty="0">
                <a:cs typeface="Calibri"/>
                <a:hlinkClick r:id="rId2"/>
              </a:rPr>
              <a:t>http://www.gottwein.de/Grie/Homer.php</a:t>
            </a:r>
            <a:endParaRPr lang="de-DE" dirty="0">
              <a:cs typeface="Calibri"/>
            </a:endParaRPr>
          </a:p>
          <a:p>
            <a:r>
              <a:rPr lang="de-DE" dirty="0">
                <a:cs typeface="Calibri"/>
              </a:rPr>
              <a:t>Träume und Traumdeutung in der Antike: </a:t>
            </a:r>
            <a:r>
              <a:rPr lang="de-DE" dirty="0">
                <a:cs typeface="Calibri"/>
                <a:hlinkClick r:id="rId3"/>
              </a:rPr>
              <a:t>http://www.fachdidaktik.klassphil.uni-muenchen.de/forschung/didaktik_waiblinger/marion_giebel/traeume_u_traumdeut.pdf</a:t>
            </a:r>
            <a:r>
              <a:rPr lang="de-DE" dirty="0">
                <a:cs typeface="Calibri"/>
              </a:rPr>
              <a:t> </a:t>
            </a:r>
          </a:p>
          <a:p>
            <a:r>
              <a:rPr lang="de-DE" dirty="0">
                <a:cs typeface="Calibri"/>
                <a:hlinkClick r:id="rId4"/>
              </a:rPr>
              <a:t>https://de.wikipedia.org/wiki/Oneiroi#Tr%C3%A4ume_in_der_r%C3%B6mischen_Mythologie</a:t>
            </a:r>
          </a:p>
          <a:p>
            <a:endParaRPr lang="de-DE" sz="2000">
              <a:cs typeface="Calibri"/>
            </a:endParaRPr>
          </a:p>
          <a:p>
            <a:endParaRPr lang="de-DE" sz="2000">
              <a:cs typeface="Calibri"/>
            </a:endParaRPr>
          </a:p>
          <a:p>
            <a:endParaRPr lang="de-DE" sz="2000">
              <a:cs typeface="Calibri"/>
            </a:endParaRPr>
          </a:p>
        </p:txBody>
      </p:sp>
      <p:pic>
        <p:nvPicPr>
          <p:cNvPr id="4" name="Grafik 4">
            <a:extLst>
              <a:ext uri="{FF2B5EF4-FFF2-40B4-BE49-F238E27FC236}">
                <a16:creationId xmlns:a16="http://schemas.microsoft.com/office/drawing/2014/main" id="{E5E9EB66-E975-4848-9B88-788712B958F7}"/>
              </a:ext>
            </a:extLst>
          </p:cNvPr>
          <p:cNvPicPr>
            <a:picLocks noChangeAspect="1"/>
          </p:cNvPicPr>
          <p:nvPr/>
        </p:nvPicPr>
        <p:blipFill rotWithShape="1">
          <a:blip r:embed="rId5"/>
          <a:srcRect l="6183" r="-1" b="-1"/>
          <a:stretch/>
        </p:blipFill>
        <p:spPr>
          <a:xfrm>
            <a:off x="6338316" y="1904281"/>
            <a:ext cx="5074070" cy="4272681"/>
          </a:xfrm>
          <a:prstGeom prst="rect">
            <a:avLst/>
          </a:prstGeom>
        </p:spPr>
      </p:pic>
    </p:spTree>
    <p:extLst>
      <p:ext uri="{BB962C8B-B14F-4D97-AF65-F5344CB8AC3E}">
        <p14:creationId xmlns:p14="http://schemas.microsoft.com/office/powerpoint/2010/main" val="2037951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CFC714-F045-4F1F-B5EE-65E9A05D6D35}"/>
              </a:ext>
            </a:extLst>
          </p:cNvPr>
          <p:cNvSpPr>
            <a:spLocks noGrp="1"/>
          </p:cNvSpPr>
          <p:nvPr>
            <p:ph type="title"/>
          </p:nvPr>
        </p:nvSpPr>
        <p:spPr>
          <a:xfrm>
            <a:off x="478766" y="206974"/>
            <a:ext cx="10515600" cy="1095526"/>
          </a:xfrm>
        </p:spPr>
        <p:txBody>
          <a:bodyPr/>
          <a:lstStyle/>
          <a:p>
            <a:r>
              <a:rPr lang="de-DE" dirty="0" err="1">
                <a:cs typeface="Calibri Light"/>
              </a:rPr>
              <a:t>Bibel,Mose</a:t>
            </a:r>
            <a:r>
              <a:rPr lang="de-DE" dirty="0">
                <a:cs typeface="Calibri Light"/>
              </a:rPr>
              <a:t>: Jakobs Traum</a:t>
            </a:r>
            <a:endParaRPr lang="de-DE" dirty="0"/>
          </a:p>
        </p:txBody>
      </p:sp>
      <p:sp>
        <p:nvSpPr>
          <p:cNvPr id="3" name="Inhaltsplatzhalter 2">
            <a:extLst>
              <a:ext uri="{FF2B5EF4-FFF2-40B4-BE49-F238E27FC236}">
                <a16:creationId xmlns:a16="http://schemas.microsoft.com/office/drawing/2014/main" id="{16536641-4F72-449C-B849-26A013C9D589}"/>
              </a:ext>
            </a:extLst>
          </p:cNvPr>
          <p:cNvSpPr>
            <a:spLocks noGrp="1"/>
          </p:cNvSpPr>
          <p:nvPr>
            <p:ph idx="1"/>
          </p:nvPr>
        </p:nvSpPr>
        <p:spPr>
          <a:xfrm>
            <a:off x="478767" y="1149891"/>
            <a:ext cx="10875033" cy="5573411"/>
          </a:xfrm>
        </p:spPr>
        <p:txBody>
          <a:bodyPr vert="horz" lIns="91440" tIns="45720" rIns="91440" bIns="45720" rtlCol="0" anchor="t">
            <a:normAutofit fontScale="77500" lnSpcReduction="20000"/>
          </a:bodyPr>
          <a:lstStyle/>
          <a:p>
            <a:pPr marL="0" indent="0">
              <a:buNone/>
            </a:pPr>
            <a:r>
              <a:rPr lang="de-DE" dirty="0">
                <a:cs typeface="Calibri"/>
              </a:rPr>
              <a:t>10 Und Jakob zog aus von </a:t>
            </a:r>
            <a:r>
              <a:rPr lang="de-DE" dirty="0" err="1">
                <a:cs typeface="Calibri"/>
              </a:rPr>
              <a:t>Beerseba</a:t>
            </a:r>
            <a:r>
              <a:rPr lang="de-DE" dirty="0">
                <a:cs typeface="Calibri"/>
              </a:rPr>
              <a:t> und ging nach </a:t>
            </a:r>
            <a:r>
              <a:rPr lang="de-DE" dirty="0" err="1">
                <a:cs typeface="Calibri"/>
              </a:rPr>
              <a:t>Haran</a:t>
            </a:r>
            <a:r>
              <a:rPr lang="de-DE" dirty="0">
                <a:cs typeface="Calibri"/>
              </a:rPr>
              <a:t>. 11Und er gelangte an einen Ort und übernachtete dort; denn die Sonne war untergegangen. Und er nahm einen von den Steinen des Ortes und legte ihn zu seinen Häupten und legte sich nieder an diesem Ort. 12 Und er träumte: Und siehe, eine Leiter war auf die Erde gestellt, und ihre Spitze rührte an den Himmel; und siehe, Engel Gottes stiegen auf und nieder an ihr. 13 Und siehe, der HERR stand über ihr und sprach: Ich bin der HERR, der Gott Abrahams, deines Vaters, und der Gott Isaaks; das Land, auf dem du liegst, dir will ich es geben und deinen Nachkommen. 14 Und dein Same soll werden wie der Staub der Erde, und du wirst dich ausbreiten nach Westen und nach Osten und nach Norden und nach Süden hin; und in dir und in deinen Nachkommen sollen gesegnet werden alle Geschlechter der Erde. 15 Und siehe, ich bin mit dir, und ich will dich behüten überall, wohin du gehst, und dich zurückbringen in dieses Land; denn ich werde dich nicht verlassen, bis ich getan, was ich zu dir geredet habe. 16 Und Jakob erwachte von seinem Schlaf und sprach: Wirklich, der HERR ist an diesem Ort, und ich wusste es nicht! 17 Und er fürchtete sich und sprach: Wie furchtbar ist dieser Ort! Dies ist nichts anderes als Gottes Haus, und dies die Pforte des Himmels. 18 Und Jakob stand frühmorgens auf und nahm den Stein, den er zu seinen Häupten gelegt hatte, und stellte ihn auf als Denkmal und goss Öl auf seine Spitze. 19 Und er gab diesem Ort den Namen Bethel; aber im Anfang war Lus der Name der Stadt. 20 Und Jakob tat ein Gelübde und sprach: Wenn Gott mit mir ist und mich behütet auf diesem Weg, den ich gehe, und mir Brot zu essen gibt und Kleider anzuziehen, 21 und ich in Frieden zurückkehre zum Haus meines Vaters, so soll der HERR mein Gott sein. 22 Und dieser Stein, den ich als Denkmal aufgestellt habe, soll ein Haus Gottes sein; und von allem, was du mir geben wirst, werde ich dir gewisslich den Zehnten geben.</a:t>
            </a:r>
          </a:p>
        </p:txBody>
      </p:sp>
    </p:spTree>
    <p:extLst>
      <p:ext uri="{BB962C8B-B14F-4D97-AF65-F5344CB8AC3E}">
        <p14:creationId xmlns:p14="http://schemas.microsoft.com/office/powerpoint/2010/main" val="3539003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89ACD1-2584-4F98-B551-A156462CF289}"/>
              </a:ext>
            </a:extLst>
          </p:cNvPr>
          <p:cNvSpPr>
            <a:spLocks noGrp="1"/>
          </p:cNvSpPr>
          <p:nvPr>
            <p:ph type="title"/>
          </p:nvPr>
        </p:nvSpPr>
        <p:spPr/>
        <p:txBody>
          <a:bodyPr/>
          <a:lstStyle/>
          <a:p>
            <a:r>
              <a:rPr lang="de-DE" dirty="0">
                <a:cs typeface="Calibri Light"/>
              </a:rPr>
              <a:t>Funktionen von Träumen in der Literatur</a:t>
            </a:r>
            <a:endParaRPr lang="de-DE" dirty="0"/>
          </a:p>
        </p:txBody>
      </p:sp>
      <p:sp>
        <p:nvSpPr>
          <p:cNvPr id="3" name="Inhaltsplatzhalter 2">
            <a:extLst>
              <a:ext uri="{FF2B5EF4-FFF2-40B4-BE49-F238E27FC236}">
                <a16:creationId xmlns:a16="http://schemas.microsoft.com/office/drawing/2014/main" id="{FA739436-1075-4F60-8AAE-EB236A485034}"/>
              </a:ext>
            </a:extLst>
          </p:cNvPr>
          <p:cNvSpPr>
            <a:spLocks noGrp="1"/>
          </p:cNvSpPr>
          <p:nvPr>
            <p:ph idx="1"/>
          </p:nvPr>
        </p:nvSpPr>
        <p:spPr/>
        <p:txBody>
          <a:bodyPr vert="horz" lIns="91440" tIns="45720" rIns="91440" bIns="45720" rtlCol="0" anchor="t">
            <a:normAutofit/>
          </a:bodyPr>
          <a:lstStyle/>
          <a:p>
            <a:r>
              <a:rPr lang="de-DE" dirty="0">
                <a:cs typeface="Calibri"/>
              </a:rPr>
              <a:t>Warnung und Ankündigung vor/von Ereignissen</a:t>
            </a:r>
          </a:p>
          <a:p>
            <a:r>
              <a:rPr lang="de-DE" dirty="0">
                <a:cs typeface="Calibri"/>
              </a:rPr>
              <a:t>Vermitteln Lehren und Einsichten</a:t>
            </a:r>
          </a:p>
          <a:p>
            <a:r>
              <a:rPr lang="de-DE" dirty="0">
                <a:cs typeface="Calibri"/>
              </a:rPr>
              <a:t>Lenkung des Handlungsverlaufs</a:t>
            </a:r>
          </a:p>
          <a:p>
            <a:r>
              <a:rPr lang="de-DE" dirty="0">
                <a:cs typeface="Calibri"/>
              </a:rPr>
              <a:t>Wirft beim Leser die Frage auf, ob und inwiefern sich der Traum erfüllen wird ( zunächst sinkt die Spannung zwar, wird langfristig aber wieder aufgebaut)</a:t>
            </a:r>
          </a:p>
          <a:p>
            <a:r>
              <a:rPr lang="de-DE" dirty="0">
                <a:cs typeface="Calibri"/>
              </a:rPr>
              <a:t>Der Leser weiß im Gegensatz zum träumenden Protagonisten häufig über die Gründe des Traumes Bescheid</a:t>
            </a:r>
          </a:p>
        </p:txBody>
      </p:sp>
    </p:spTree>
    <p:extLst>
      <p:ext uri="{BB962C8B-B14F-4D97-AF65-F5344CB8AC3E}">
        <p14:creationId xmlns:p14="http://schemas.microsoft.com/office/powerpoint/2010/main" val="109470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CE1C10-0800-43F2-B524-DF6A035EC8A3}"/>
              </a:ext>
            </a:extLst>
          </p:cNvPr>
          <p:cNvSpPr>
            <a:spLocks noGrp="1"/>
          </p:cNvSpPr>
          <p:nvPr>
            <p:ph type="title"/>
          </p:nvPr>
        </p:nvSpPr>
        <p:spPr/>
        <p:txBody>
          <a:bodyPr/>
          <a:lstStyle/>
          <a:p>
            <a:r>
              <a:rPr lang="de-DE" dirty="0">
                <a:cs typeface="Calibri Light"/>
              </a:rPr>
              <a:t>Quellen</a:t>
            </a:r>
            <a:endParaRPr lang="de-DE" dirty="0"/>
          </a:p>
        </p:txBody>
      </p:sp>
      <p:sp>
        <p:nvSpPr>
          <p:cNvPr id="3" name="Inhaltsplatzhalter 2">
            <a:extLst>
              <a:ext uri="{FF2B5EF4-FFF2-40B4-BE49-F238E27FC236}">
                <a16:creationId xmlns:a16="http://schemas.microsoft.com/office/drawing/2014/main" id="{C0CA19E2-9AC0-4410-87E1-2F128A38D97C}"/>
              </a:ext>
            </a:extLst>
          </p:cNvPr>
          <p:cNvSpPr>
            <a:spLocks noGrp="1"/>
          </p:cNvSpPr>
          <p:nvPr>
            <p:ph idx="1"/>
          </p:nvPr>
        </p:nvSpPr>
        <p:spPr/>
        <p:txBody>
          <a:bodyPr vert="horz" lIns="91440" tIns="45720" rIns="91440" bIns="45720" rtlCol="0" anchor="t">
            <a:normAutofit/>
          </a:bodyPr>
          <a:lstStyle/>
          <a:p>
            <a:r>
              <a:rPr lang="de-DE" dirty="0">
                <a:cs typeface="Calibri"/>
              </a:rPr>
              <a:t>Ortrud </a:t>
            </a:r>
            <a:r>
              <a:rPr lang="de-DE" dirty="0" err="1">
                <a:cs typeface="Calibri"/>
              </a:rPr>
              <a:t>Grön</a:t>
            </a:r>
            <a:r>
              <a:rPr lang="de-DE" dirty="0">
                <a:cs typeface="Calibri"/>
              </a:rPr>
              <a:t>: "Pflück dir den Traum vom Baum der Erkenntnis"</a:t>
            </a:r>
          </a:p>
          <a:p>
            <a:r>
              <a:rPr lang="de-DE" dirty="0">
                <a:cs typeface="Calibri"/>
                <a:hlinkClick r:id="rId2"/>
              </a:rPr>
              <a:t>https://www.buecher-wiki.de/index.php/BuecherWiki/Traum</a:t>
            </a:r>
          </a:p>
          <a:p>
            <a:r>
              <a:rPr lang="de-DE" dirty="0">
                <a:cs typeface="Calibri"/>
                <a:hlinkClick r:id="rId3"/>
              </a:rPr>
              <a:t>http://www.freud-biographik.de/traumb2.htm</a:t>
            </a:r>
          </a:p>
          <a:p>
            <a:r>
              <a:rPr lang="de-DE" dirty="0">
                <a:cs typeface="Calibri"/>
              </a:rPr>
              <a:t>Gilgamesch Epos (Originaltext)</a:t>
            </a:r>
          </a:p>
          <a:p>
            <a:r>
              <a:rPr lang="de-DE" dirty="0">
                <a:cs typeface="Calibri"/>
                <a:hlinkClick r:id="rId4"/>
              </a:rPr>
              <a:t>https://www.bibelstudium.de/articles/783/jakobs-traum.html</a:t>
            </a:r>
          </a:p>
          <a:p>
            <a:r>
              <a:rPr lang="de-DE" dirty="0">
                <a:cs typeface="Calibri"/>
                <a:hlinkClick r:id="rId5"/>
              </a:rPr>
              <a:t>https://www.br.de/fernsehen/ard-alpha/sendungen/klassiker-der-weltliteratur/cao-xueqin-der-traum-der-roten-kammer-china-100.html</a:t>
            </a:r>
            <a:r>
              <a:rPr lang="de-DE" dirty="0">
                <a:cs typeface="Calibri"/>
              </a:rPr>
              <a:t> </a:t>
            </a:r>
          </a:p>
          <a:p>
            <a:endParaRPr lang="de-DE" dirty="0">
              <a:cs typeface="Calibri"/>
            </a:endParaRPr>
          </a:p>
          <a:p>
            <a:endParaRPr lang="de-DE" dirty="0">
              <a:cs typeface="Calibri"/>
            </a:endParaRPr>
          </a:p>
        </p:txBody>
      </p:sp>
    </p:spTree>
    <p:extLst>
      <p:ext uri="{BB962C8B-B14F-4D97-AF65-F5344CB8AC3E}">
        <p14:creationId xmlns:p14="http://schemas.microsoft.com/office/powerpoint/2010/main" val="881496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5725B8-5FEA-4A0D-BAA2-02E1EC9386FB}"/>
              </a:ext>
            </a:extLst>
          </p:cNvPr>
          <p:cNvSpPr>
            <a:spLocks noGrp="1"/>
          </p:cNvSpPr>
          <p:nvPr>
            <p:ph type="title"/>
          </p:nvPr>
        </p:nvSpPr>
        <p:spPr>
          <a:xfrm>
            <a:off x="838200" y="963877"/>
            <a:ext cx="3494362" cy="4930246"/>
          </a:xfrm>
        </p:spPr>
        <p:txBody>
          <a:bodyPr>
            <a:normAutofit/>
          </a:bodyPr>
          <a:lstStyle/>
          <a:p>
            <a:pPr algn="r"/>
            <a:r>
              <a:rPr lang="de-DE" dirty="0">
                <a:solidFill>
                  <a:srgbClr val="000000"/>
                </a:solidFill>
                <a:cs typeface="Calibri Light"/>
              </a:rPr>
              <a:t>Inhalt</a:t>
            </a:r>
          </a:p>
        </p:txBody>
      </p:sp>
      <p:sp>
        <p:nvSpPr>
          <p:cNvPr id="3" name="Inhaltsplatzhalter 2">
            <a:extLst>
              <a:ext uri="{FF2B5EF4-FFF2-40B4-BE49-F238E27FC236}">
                <a16:creationId xmlns:a16="http://schemas.microsoft.com/office/drawing/2014/main" id="{BC570E57-CDFE-4815-9F90-3ED1FB4EFA41}"/>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de-DE" sz="2400" dirty="0">
                <a:cs typeface="Calibri"/>
              </a:rPr>
              <a:t>Geschichte von Träumen in der Literatur</a:t>
            </a:r>
            <a:endParaRPr lang="de-DE" sz="2400" dirty="0"/>
          </a:p>
          <a:p>
            <a:r>
              <a:rPr lang="de-DE" sz="2400" dirty="0">
                <a:cs typeface="Calibri"/>
              </a:rPr>
              <a:t>Traumwarnung im Gilgamesch Epos</a:t>
            </a:r>
            <a:endParaRPr lang="de-DE" sz="2400" dirty="0"/>
          </a:p>
          <a:p>
            <a:r>
              <a:rPr lang="de-DE" sz="2400" dirty="0">
                <a:cs typeface="Calibri"/>
              </a:rPr>
              <a:t>Träume auf der ersten Tafel</a:t>
            </a:r>
          </a:p>
          <a:p>
            <a:r>
              <a:rPr lang="de-DE" sz="2400" dirty="0">
                <a:cs typeface="Calibri"/>
              </a:rPr>
              <a:t>Träume auf der zweiten Tafel</a:t>
            </a:r>
          </a:p>
          <a:p>
            <a:r>
              <a:rPr lang="de-DE" sz="2400" dirty="0">
                <a:cs typeface="Calibri"/>
              </a:rPr>
              <a:t>Fragestellungen</a:t>
            </a:r>
          </a:p>
          <a:p>
            <a:r>
              <a:rPr lang="de-DE" sz="2400" dirty="0">
                <a:cs typeface="Calibri"/>
              </a:rPr>
              <a:t>Beispiele für Traum(</a:t>
            </a:r>
            <a:r>
              <a:rPr lang="de-DE" sz="2400" dirty="0" err="1">
                <a:cs typeface="Calibri"/>
              </a:rPr>
              <a:t>warnungen</a:t>
            </a:r>
            <a:r>
              <a:rPr lang="de-DE" sz="2400" dirty="0">
                <a:cs typeface="Calibri"/>
              </a:rPr>
              <a:t>) in der Literatur</a:t>
            </a:r>
          </a:p>
          <a:p>
            <a:r>
              <a:rPr lang="de-DE" sz="2400" dirty="0">
                <a:cs typeface="Calibri"/>
              </a:rPr>
              <a:t>Funktion von Träumen in der Literatur</a:t>
            </a:r>
          </a:p>
          <a:p>
            <a:r>
              <a:rPr lang="de-DE" sz="2400" dirty="0">
                <a:cs typeface="Calibri"/>
              </a:rPr>
              <a:t>Quellen</a:t>
            </a:r>
          </a:p>
          <a:p>
            <a:endParaRPr lang="de-DE" sz="2400">
              <a:cs typeface="Calibri"/>
            </a:endParaRPr>
          </a:p>
        </p:txBody>
      </p:sp>
    </p:spTree>
    <p:extLst>
      <p:ext uri="{BB962C8B-B14F-4D97-AF65-F5344CB8AC3E}">
        <p14:creationId xmlns:p14="http://schemas.microsoft.com/office/powerpoint/2010/main" val="2004498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85DEA2-272D-4F49-B7A8-D33E2472B786}"/>
              </a:ext>
            </a:extLst>
          </p:cNvPr>
          <p:cNvSpPr>
            <a:spLocks noGrp="1"/>
          </p:cNvSpPr>
          <p:nvPr>
            <p:ph type="title"/>
          </p:nvPr>
        </p:nvSpPr>
        <p:spPr>
          <a:xfrm>
            <a:off x="1524000" y="1122362"/>
            <a:ext cx="9144000" cy="2840037"/>
          </a:xfrm>
        </p:spPr>
        <p:txBody>
          <a:bodyPr vert="horz" lIns="91440" tIns="45720" rIns="91440" bIns="45720" rtlCol="0" anchor="b">
            <a:normAutofit/>
          </a:bodyPr>
          <a:lstStyle/>
          <a:p>
            <a:pPr algn="ctr"/>
            <a:r>
              <a:rPr lang="en-US" sz="3600" kern="1200">
                <a:solidFill>
                  <a:schemeClr val="tx1"/>
                </a:solidFill>
                <a:latin typeface="+mj-lt"/>
                <a:ea typeface="+mj-ea"/>
                <a:cs typeface="+mj-cs"/>
              </a:rPr>
              <a:t>"Träume sind Rufe aus der Tiefe. Seit Menschengedenken versuchen Weise und Wissenschaftler, den Ruf als Hilferuf zu Verstehen und zur Wegfindung zu nutzen." -Ulla Hahn</a:t>
            </a:r>
          </a:p>
        </p:txBody>
      </p:sp>
    </p:spTree>
    <p:extLst>
      <p:ext uri="{BB962C8B-B14F-4D97-AF65-F5344CB8AC3E}">
        <p14:creationId xmlns:p14="http://schemas.microsoft.com/office/powerpoint/2010/main" val="190295751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74175A-502A-4764-9058-7632A8AC27F0}"/>
              </a:ext>
            </a:extLst>
          </p:cNvPr>
          <p:cNvSpPr>
            <a:spLocks noGrp="1"/>
          </p:cNvSpPr>
          <p:nvPr>
            <p:ph type="title"/>
          </p:nvPr>
        </p:nvSpPr>
        <p:spPr>
          <a:xfrm>
            <a:off x="838200" y="631825"/>
            <a:ext cx="10515600" cy="1325563"/>
          </a:xfrm>
        </p:spPr>
        <p:txBody>
          <a:bodyPr>
            <a:normAutofit/>
          </a:bodyPr>
          <a:lstStyle/>
          <a:p>
            <a:r>
              <a:rPr lang="de-DE" dirty="0">
                <a:cs typeface="Calibri Light"/>
              </a:rPr>
              <a:t>Traum(</a:t>
            </a:r>
            <a:r>
              <a:rPr lang="de-DE" dirty="0" err="1">
                <a:cs typeface="Calibri Light"/>
              </a:rPr>
              <a:t>warnung</a:t>
            </a:r>
            <a:r>
              <a:rPr lang="de-DE" dirty="0">
                <a:cs typeface="Calibri Light"/>
              </a:rPr>
              <a:t>) in der Literatur</a:t>
            </a:r>
            <a:endParaRPr lang="de-DE" dirty="0">
              <a:ea typeface="+mj-lt"/>
              <a:cs typeface="+mj-lt"/>
            </a:endParaRPr>
          </a:p>
        </p:txBody>
      </p:sp>
      <p:sp>
        <p:nvSpPr>
          <p:cNvPr id="3" name="Inhaltsplatzhalter 2">
            <a:extLst>
              <a:ext uri="{FF2B5EF4-FFF2-40B4-BE49-F238E27FC236}">
                <a16:creationId xmlns:a16="http://schemas.microsoft.com/office/drawing/2014/main" id="{7D434B50-8F01-416C-84B4-2E22D2E07C39}"/>
              </a:ext>
            </a:extLst>
          </p:cNvPr>
          <p:cNvSpPr>
            <a:spLocks noGrp="1"/>
          </p:cNvSpPr>
          <p:nvPr>
            <p:ph idx="1"/>
          </p:nvPr>
        </p:nvSpPr>
        <p:spPr>
          <a:xfrm>
            <a:off x="838200" y="2057400"/>
            <a:ext cx="10515600" cy="3871762"/>
          </a:xfrm>
        </p:spPr>
        <p:txBody>
          <a:bodyPr vert="horz" lIns="91440" tIns="45720" rIns="91440" bIns="45720" rtlCol="0">
            <a:normAutofit/>
          </a:bodyPr>
          <a:lstStyle/>
          <a:p>
            <a:r>
              <a:rPr lang="de-DE" sz="2200">
                <a:cs typeface="Calibri"/>
              </a:rPr>
              <a:t>Erste Erwähnung des Traums in der Literatur im Gilgamesch Epos</a:t>
            </a:r>
          </a:p>
          <a:p>
            <a:r>
              <a:rPr lang="de-DE" sz="2200">
                <a:cs typeface="Calibri"/>
              </a:rPr>
              <a:t>Träume spielen wichtige Rolle in der Bibel und im Christentum</a:t>
            </a:r>
          </a:p>
          <a:p>
            <a:r>
              <a:rPr lang="de-DE" sz="2200">
                <a:cs typeface="Calibri"/>
              </a:rPr>
              <a:t>Motiv wird in der Antike aufgegriffen, z.B. vom griechischen Dramatiker Sophokles: Träume erhalten verschiedene Funktionen, sie warnen vor Gefahren, vermitteln Lehren, kündigen Ereignisse an, etc.</a:t>
            </a:r>
          </a:p>
          <a:p>
            <a:r>
              <a:rPr lang="de-DE" sz="2200">
                <a:cs typeface="Calibri"/>
              </a:rPr>
              <a:t>Im 16. Jhd. Tauch das Motiv vermehrt in Deutschland auf ( Bauerntraum)</a:t>
            </a:r>
          </a:p>
          <a:p>
            <a:r>
              <a:rPr lang="de-DE" sz="2200">
                <a:cs typeface="Calibri"/>
              </a:rPr>
              <a:t>Im 19 Jhd. Taucht das Motiv häufig in der Romantik auf</a:t>
            </a:r>
          </a:p>
          <a:p>
            <a:r>
              <a:rPr lang="de-DE" sz="2200">
                <a:cs typeface="Calibri"/>
              </a:rPr>
              <a:t>Im 20. Jhd. Bekommt der Traum durch die psychoanalytische Analyse Sigmund Freuds eine neue Bedeutung</a:t>
            </a:r>
          </a:p>
          <a:p>
            <a:r>
              <a:rPr lang="de-DE" sz="2200">
                <a:cs typeface="Calibri"/>
              </a:rPr>
              <a:t>Auch Surrealismus und Expressionismus griffen das Motiv auf</a:t>
            </a:r>
          </a:p>
          <a:p>
            <a:endParaRPr lang="de-DE" sz="2200">
              <a:cs typeface="Calibri"/>
            </a:endParaRPr>
          </a:p>
          <a:p>
            <a:endParaRPr lang="de-DE" sz="2200">
              <a:cs typeface="Calibri"/>
            </a:endParaRPr>
          </a:p>
        </p:txBody>
      </p:sp>
    </p:spTree>
    <p:extLst>
      <p:ext uri="{BB962C8B-B14F-4D97-AF65-F5344CB8AC3E}">
        <p14:creationId xmlns:p14="http://schemas.microsoft.com/office/powerpoint/2010/main" val="3968246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8047599-3506-4218-9DC8-8CD40822F80F}"/>
              </a:ext>
            </a:extLst>
          </p:cNvPr>
          <p:cNvSpPr>
            <a:spLocks noGrp="1"/>
          </p:cNvSpPr>
          <p:nvPr>
            <p:ph type="title"/>
          </p:nvPr>
        </p:nvSpPr>
        <p:spPr>
          <a:xfrm>
            <a:off x="838200" y="963877"/>
            <a:ext cx="3494362" cy="4930246"/>
          </a:xfrm>
        </p:spPr>
        <p:txBody>
          <a:bodyPr>
            <a:normAutofit/>
          </a:bodyPr>
          <a:lstStyle/>
          <a:p>
            <a:pPr algn="r"/>
            <a:r>
              <a:rPr lang="de-DE" sz="4100" dirty="0">
                <a:solidFill>
                  <a:srgbClr val="000000"/>
                </a:solidFill>
                <a:cs typeface="Calibri Light"/>
              </a:rPr>
              <a:t>Traumwarnung im Gilgamesch Epos</a:t>
            </a:r>
            <a:endParaRPr lang="de-DE" sz="4100" dirty="0">
              <a:solidFill>
                <a:srgbClr val="000000"/>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Inhaltsplatzhalter 2">
            <a:extLst>
              <a:ext uri="{FF2B5EF4-FFF2-40B4-BE49-F238E27FC236}">
                <a16:creationId xmlns:a16="http://schemas.microsoft.com/office/drawing/2014/main" id="{17F1792A-C053-4915-9EDB-FE3DC33C6CA8}"/>
              </a:ext>
            </a:extLst>
          </p:cNvPr>
          <p:cNvSpPr>
            <a:spLocks noGrp="1"/>
          </p:cNvSpPr>
          <p:nvPr>
            <p:ph idx="1"/>
          </p:nvPr>
        </p:nvSpPr>
        <p:spPr>
          <a:xfrm>
            <a:off x="4976031" y="963877"/>
            <a:ext cx="6377769" cy="4930246"/>
          </a:xfrm>
        </p:spPr>
        <p:txBody>
          <a:bodyPr vert="horz" lIns="91440" tIns="45720" rIns="91440" bIns="45720" rtlCol="0" anchor="ctr">
            <a:normAutofit/>
          </a:bodyPr>
          <a:lstStyle/>
          <a:p>
            <a:pPr marL="0" indent="0">
              <a:buNone/>
            </a:pPr>
            <a:endParaRPr lang="de-DE" sz="2400">
              <a:cs typeface="Calibri"/>
            </a:endParaRPr>
          </a:p>
          <a:p>
            <a:pPr marL="0" indent="0">
              <a:buNone/>
            </a:pPr>
            <a:r>
              <a:rPr lang="de-DE" sz="2400" dirty="0">
                <a:cs typeface="Calibri"/>
              </a:rPr>
              <a:t>"Die ersten sieben der insgesamt zwölf Tafeln des Epos berichten zu einem ' Drittel von Träumen und deren Deutungen. Die im Epos vorkommenden Träume haben die Funktion, die Pläne ' des Gottes den Menschen mitzuteilen, damit sie sich nach ihnen richten können."</a:t>
            </a:r>
          </a:p>
        </p:txBody>
      </p:sp>
    </p:spTree>
    <p:extLst>
      <p:ext uri="{BB962C8B-B14F-4D97-AF65-F5344CB8AC3E}">
        <p14:creationId xmlns:p14="http://schemas.microsoft.com/office/powerpoint/2010/main" val="2186927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40DAEF-A97C-491C-83E3-77A7AB10C784}"/>
              </a:ext>
            </a:extLst>
          </p:cNvPr>
          <p:cNvSpPr>
            <a:spLocks noGrp="1"/>
          </p:cNvSpPr>
          <p:nvPr>
            <p:ph type="title"/>
          </p:nvPr>
        </p:nvSpPr>
        <p:spPr/>
        <p:txBody>
          <a:bodyPr/>
          <a:lstStyle/>
          <a:p>
            <a:r>
              <a:rPr lang="de-DE" dirty="0">
                <a:cs typeface="Calibri Light"/>
              </a:rPr>
              <a:t>Träume in der ersten Tafel</a:t>
            </a:r>
            <a:endParaRPr lang="de-DE" dirty="0"/>
          </a:p>
        </p:txBody>
      </p:sp>
      <p:sp>
        <p:nvSpPr>
          <p:cNvPr id="12" name="Inhaltsplatzhalter 11">
            <a:extLst>
              <a:ext uri="{FF2B5EF4-FFF2-40B4-BE49-F238E27FC236}">
                <a16:creationId xmlns:a16="http://schemas.microsoft.com/office/drawing/2014/main" id="{93BD6B9B-6454-4FAB-841E-A040AA093007}"/>
              </a:ext>
            </a:extLst>
          </p:cNvPr>
          <p:cNvSpPr>
            <a:spLocks noGrp="1"/>
          </p:cNvSpPr>
          <p:nvPr>
            <p:ph idx="1"/>
          </p:nvPr>
        </p:nvSpPr>
        <p:spPr>
          <a:xfrm>
            <a:off x="665672" y="1523701"/>
            <a:ext cx="10515600" cy="4768281"/>
          </a:xfrm>
        </p:spPr>
        <p:txBody>
          <a:bodyPr vert="horz" lIns="91440" tIns="45720" rIns="91440" bIns="45720" rtlCol="0" anchor="t">
            <a:normAutofit fontScale="92500" lnSpcReduction="20000"/>
          </a:bodyPr>
          <a:lstStyle/>
          <a:p>
            <a:pPr>
              <a:buFont typeface="Wingdings" panose="020B0604020202020204" pitchFamily="34" charset="0"/>
              <a:buChar char="Ø"/>
            </a:pPr>
            <a:r>
              <a:rPr lang="de-DE" dirty="0">
                <a:cs typeface="Calibri"/>
              </a:rPr>
              <a:t>Der Halbgott Gilgamesch wird als schrecklicher Herrscher über seine Stadt Uruk beschrieben</a:t>
            </a:r>
          </a:p>
          <a:p>
            <a:pPr>
              <a:buFont typeface="Wingdings" panose="020B0604020202020204" pitchFamily="34" charset="0"/>
              <a:buChar char="Ø"/>
            </a:pPr>
            <a:r>
              <a:rPr lang="de-DE" dirty="0">
                <a:cs typeface="Calibri"/>
              </a:rPr>
              <a:t>das Volk beschwert sich bei den Göttern, welche als Antwort </a:t>
            </a:r>
            <a:r>
              <a:rPr lang="de-DE" dirty="0" err="1">
                <a:cs typeface="Calibri"/>
              </a:rPr>
              <a:t>Engidu</a:t>
            </a:r>
            <a:r>
              <a:rPr lang="de-DE" dirty="0">
                <a:cs typeface="Calibri"/>
              </a:rPr>
              <a:t>, einen haarigen Wilden, der mit einer Herde Schafe vor Uruk lebt, schicken</a:t>
            </a:r>
          </a:p>
          <a:p>
            <a:pPr>
              <a:buFont typeface="Wingdings" panose="020B0604020202020204" pitchFamily="34" charset="0"/>
              <a:buChar char="Ø"/>
            </a:pPr>
            <a:r>
              <a:rPr lang="de-DE" dirty="0">
                <a:cs typeface="Calibri"/>
              </a:rPr>
              <a:t>Gilgamesch träumt vom Kampf und seiner späteren Freundschaft mit </a:t>
            </a:r>
            <a:r>
              <a:rPr lang="de-DE" dirty="0" err="1">
                <a:cs typeface="Calibri"/>
              </a:rPr>
              <a:t>Engidu</a:t>
            </a:r>
            <a:r>
              <a:rPr lang="de-DE" dirty="0">
                <a:cs typeface="Calibri"/>
              </a:rPr>
              <a:t>, </a:t>
            </a:r>
            <a:r>
              <a:rPr lang="de-DE" dirty="0" err="1">
                <a:cs typeface="Calibri"/>
              </a:rPr>
              <a:t>Gilgameschs</a:t>
            </a:r>
            <a:r>
              <a:rPr lang="de-DE" dirty="0">
                <a:cs typeface="Calibri"/>
              </a:rPr>
              <a:t> Mutter </a:t>
            </a:r>
            <a:r>
              <a:rPr lang="de-DE" dirty="0" err="1">
                <a:cs typeface="Calibri"/>
              </a:rPr>
              <a:t>Ninsun</a:t>
            </a:r>
            <a:r>
              <a:rPr lang="de-DE" dirty="0">
                <a:cs typeface="Calibri"/>
              </a:rPr>
              <a:t> analysiert diese Träume</a:t>
            </a:r>
          </a:p>
          <a:p>
            <a:pPr>
              <a:buFont typeface="Wingdings" panose="020B0604020202020204" pitchFamily="34" charset="0"/>
              <a:buChar char="Ø"/>
            </a:pPr>
            <a:r>
              <a:rPr lang="de-DE" dirty="0" err="1">
                <a:cs typeface="Calibri"/>
              </a:rPr>
              <a:t>Engidu</a:t>
            </a:r>
            <a:r>
              <a:rPr lang="de-DE" dirty="0">
                <a:cs typeface="Calibri"/>
              </a:rPr>
              <a:t> wird von einem Jäger entdeckt, dieser berichtet seinem Vater und schließlich Gilgamesch von ihm</a:t>
            </a:r>
          </a:p>
          <a:p>
            <a:pPr>
              <a:buFont typeface="Wingdings" panose="020B0604020202020204" pitchFamily="34" charset="0"/>
              <a:buChar char="Ø"/>
            </a:pPr>
            <a:r>
              <a:rPr lang="de-DE" dirty="0">
                <a:cs typeface="Calibri"/>
              </a:rPr>
              <a:t>Gilgamesch schickt eine Geweihte, um </a:t>
            </a:r>
            <a:r>
              <a:rPr lang="de-DE" dirty="0" err="1">
                <a:cs typeface="Calibri"/>
              </a:rPr>
              <a:t>Engidu</a:t>
            </a:r>
            <a:r>
              <a:rPr lang="de-DE" dirty="0">
                <a:cs typeface="Calibri"/>
              </a:rPr>
              <a:t> zu 'zähmen', indem sie ihn verführt, ihr gelingt dies und sie bringt </a:t>
            </a:r>
            <a:r>
              <a:rPr lang="de-DE" dirty="0" err="1">
                <a:cs typeface="Calibri"/>
              </a:rPr>
              <a:t>Engidu</a:t>
            </a:r>
            <a:r>
              <a:rPr lang="de-DE" dirty="0">
                <a:cs typeface="Calibri"/>
              </a:rPr>
              <a:t> dazu, sich zu Gilgamesch aufzumachen</a:t>
            </a:r>
          </a:p>
          <a:p>
            <a:pPr>
              <a:buFont typeface="Wingdings" panose="020B0604020202020204" pitchFamily="34" charset="0"/>
              <a:buChar char="Ø"/>
            </a:pPr>
            <a:r>
              <a:rPr lang="de-DE" dirty="0">
                <a:cs typeface="Calibri"/>
              </a:rPr>
              <a:t>Es folgt der Kampf zwischen </a:t>
            </a:r>
            <a:r>
              <a:rPr lang="de-DE" dirty="0" err="1">
                <a:cs typeface="Calibri"/>
              </a:rPr>
              <a:t>Engidu</a:t>
            </a:r>
            <a:r>
              <a:rPr lang="de-DE" dirty="0">
                <a:cs typeface="Calibri"/>
              </a:rPr>
              <a:t> und Gilgamesch, anschließend der Beginn ihrer Freundschaft</a:t>
            </a:r>
          </a:p>
        </p:txBody>
      </p:sp>
      <p:sp>
        <p:nvSpPr>
          <p:cNvPr id="8" name="Textfeld 7">
            <a:extLst>
              <a:ext uri="{FF2B5EF4-FFF2-40B4-BE49-F238E27FC236}">
                <a16:creationId xmlns:a16="http://schemas.microsoft.com/office/drawing/2014/main" id="{7087BAFA-6CFD-44F5-B203-D4F07A86FE11}"/>
              </a:ext>
            </a:extLst>
          </p:cNvPr>
          <p:cNvSpPr txBox="1"/>
          <p:nvPr/>
        </p:nvSpPr>
        <p:spPr>
          <a:xfrm>
            <a:off x="4724400" y="3193211"/>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de-DE"/>
              <a:t>Text hinzufügen</a:t>
            </a:r>
          </a:p>
        </p:txBody>
      </p:sp>
    </p:spTree>
    <p:extLst>
      <p:ext uri="{BB962C8B-B14F-4D97-AF65-F5344CB8AC3E}">
        <p14:creationId xmlns:p14="http://schemas.microsoft.com/office/powerpoint/2010/main" val="2766472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AE8482-8804-4ED5-9AB9-99BF5F0E3A2A}"/>
              </a:ext>
            </a:extLst>
          </p:cNvPr>
          <p:cNvSpPr>
            <a:spLocks noGrp="1"/>
          </p:cNvSpPr>
          <p:nvPr>
            <p:ph type="title"/>
          </p:nvPr>
        </p:nvSpPr>
        <p:spPr/>
        <p:txBody>
          <a:bodyPr/>
          <a:lstStyle/>
          <a:p>
            <a:r>
              <a:rPr lang="de-DE" dirty="0">
                <a:cs typeface="Calibri Light"/>
              </a:rPr>
              <a:t>Träume in der vierten Tafel</a:t>
            </a:r>
            <a:endParaRPr lang="de-DE" dirty="0"/>
          </a:p>
        </p:txBody>
      </p:sp>
      <p:sp>
        <p:nvSpPr>
          <p:cNvPr id="3" name="Inhaltsplatzhalter 2">
            <a:extLst>
              <a:ext uri="{FF2B5EF4-FFF2-40B4-BE49-F238E27FC236}">
                <a16:creationId xmlns:a16="http://schemas.microsoft.com/office/drawing/2014/main" id="{4D5D6FA0-49F1-406F-9BB8-1AB93329C76D}"/>
              </a:ext>
            </a:extLst>
          </p:cNvPr>
          <p:cNvSpPr>
            <a:spLocks noGrp="1"/>
          </p:cNvSpPr>
          <p:nvPr>
            <p:ph idx="1"/>
          </p:nvPr>
        </p:nvSpPr>
        <p:spPr/>
        <p:txBody>
          <a:bodyPr vert="horz" lIns="91440" tIns="45720" rIns="91440" bIns="45720" rtlCol="0" anchor="t">
            <a:normAutofit/>
          </a:bodyPr>
          <a:lstStyle/>
          <a:p>
            <a:r>
              <a:rPr lang="de-DE" dirty="0">
                <a:cs typeface="Calibri"/>
              </a:rPr>
              <a:t>Gilgamesch und </a:t>
            </a:r>
            <a:r>
              <a:rPr lang="de-DE" dirty="0" err="1">
                <a:cs typeface="Calibri"/>
              </a:rPr>
              <a:t>Engidu</a:t>
            </a:r>
            <a:r>
              <a:rPr lang="de-DE" dirty="0">
                <a:cs typeface="Calibri"/>
              </a:rPr>
              <a:t> machen sich auf, den Zedernwald von </a:t>
            </a:r>
            <a:r>
              <a:rPr lang="de-DE" dirty="0" err="1">
                <a:cs typeface="Calibri"/>
              </a:rPr>
              <a:t>Chumbaba</a:t>
            </a:r>
            <a:r>
              <a:rPr lang="de-DE" dirty="0">
                <a:cs typeface="Calibri"/>
              </a:rPr>
              <a:t> zu befreien</a:t>
            </a:r>
          </a:p>
          <a:p>
            <a:r>
              <a:rPr lang="de-DE" dirty="0">
                <a:cs typeface="Calibri"/>
              </a:rPr>
              <a:t>Auf der Reise hat Gilgamesch immer wieder Träume von Feuer, Tod und davon, dass ein Berg einstürzt</a:t>
            </a:r>
          </a:p>
          <a:p>
            <a:r>
              <a:rPr lang="de-DE" dirty="0" err="1">
                <a:cs typeface="Calibri"/>
              </a:rPr>
              <a:t>Engidu</a:t>
            </a:r>
            <a:r>
              <a:rPr lang="de-DE" dirty="0">
                <a:cs typeface="Calibri"/>
              </a:rPr>
              <a:t> beruhigt Gilgamesch und deutet die Träume als Zeichen, dass sie den Kampf gewinnen werden </a:t>
            </a:r>
          </a:p>
          <a:p>
            <a:r>
              <a:rPr lang="de-DE" dirty="0">
                <a:cs typeface="Calibri"/>
              </a:rPr>
              <a:t>Tatsächlich besiegen die Freunde </a:t>
            </a:r>
            <a:r>
              <a:rPr lang="de-DE" dirty="0" err="1">
                <a:cs typeface="Calibri"/>
              </a:rPr>
              <a:t>Chumbaba</a:t>
            </a:r>
            <a:r>
              <a:rPr lang="de-DE" dirty="0">
                <a:cs typeface="Calibri"/>
              </a:rPr>
              <a:t> und kehren siegreich nach Uruk zurück</a:t>
            </a:r>
          </a:p>
          <a:p>
            <a:endParaRPr lang="de-DE" dirty="0">
              <a:cs typeface="Calibri"/>
            </a:endParaRPr>
          </a:p>
        </p:txBody>
      </p:sp>
    </p:spTree>
    <p:extLst>
      <p:ext uri="{BB962C8B-B14F-4D97-AF65-F5344CB8AC3E}">
        <p14:creationId xmlns:p14="http://schemas.microsoft.com/office/powerpoint/2010/main" val="2399849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2F1B15-0DC3-4ED7-86D7-99F0503B6EAA}"/>
              </a:ext>
            </a:extLst>
          </p:cNvPr>
          <p:cNvSpPr>
            <a:spLocks noGrp="1"/>
          </p:cNvSpPr>
          <p:nvPr>
            <p:ph idx="1"/>
          </p:nvPr>
        </p:nvSpPr>
        <p:spPr>
          <a:xfrm>
            <a:off x="838200" y="603550"/>
            <a:ext cx="10515600" cy="5573413"/>
          </a:xfrm>
        </p:spPr>
        <p:txBody>
          <a:bodyPr vert="horz" lIns="91440" tIns="45720" rIns="91440" bIns="45720" rtlCol="0" anchor="t">
            <a:normAutofit/>
          </a:bodyPr>
          <a:lstStyle/>
          <a:p>
            <a:r>
              <a:rPr lang="de-DE" dirty="0">
                <a:cs typeface="Calibri"/>
              </a:rPr>
              <a:t>Wie werden die Träume </a:t>
            </a:r>
            <a:r>
              <a:rPr lang="de-DE" dirty="0" err="1">
                <a:cs typeface="Calibri"/>
              </a:rPr>
              <a:t>Gilgameschs</a:t>
            </a:r>
            <a:r>
              <a:rPr lang="de-DE" dirty="0">
                <a:cs typeface="Calibri"/>
              </a:rPr>
              <a:t> widergegeben? Wie werden sie dargestellt?</a:t>
            </a:r>
            <a:endParaRPr lang="de-DE" dirty="0"/>
          </a:p>
          <a:p>
            <a:r>
              <a:rPr lang="de-DE" dirty="0">
                <a:cs typeface="Calibri"/>
              </a:rPr>
              <a:t>Wann tauchen die Traumwarnungen auf?</a:t>
            </a:r>
          </a:p>
          <a:p>
            <a:r>
              <a:rPr lang="de-DE" dirty="0">
                <a:cs typeface="Calibri"/>
              </a:rPr>
              <a:t>Wie reagieren die Protagonisten auf die Träume?</a:t>
            </a:r>
          </a:p>
          <a:p>
            <a:r>
              <a:rPr lang="de-DE" dirty="0">
                <a:cs typeface="Calibri"/>
              </a:rPr>
              <a:t>Welche Bedeutung/welchen Zweck haben sie? Wie wirken sie sich auf den Handlungsverlauf aus?</a:t>
            </a:r>
          </a:p>
          <a:p>
            <a:r>
              <a:rPr lang="de-DE" dirty="0">
                <a:cs typeface="Calibri"/>
              </a:rPr>
              <a:t>(Welche "Arten" von Träumen werden beschrieben?)</a:t>
            </a:r>
          </a:p>
        </p:txBody>
      </p:sp>
    </p:spTree>
    <p:extLst>
      <p:ext uri="{BB962C8B-B14F-4D97-AF65-F5344CB8AC3E}">
        <p14:creationId xmlns:p14="http://schemas.microsoft.com/office/powerpoint/2010/main" val="412796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6EB043-1449-4E3C-9BEA-4D513A8B06FD}"/>
              </a:ext>
            </a:extLst>
          </p:cNvPr>
          <p:cNvSpPr>
            <a:spLocks noGrp="1"/>
          </p:cNvSpPr>
          <p:nvPr>
            <p:ph type="title"/>
          </p:nvPr>
        </p:nvSpPr>
        <p:spPr/>
        <p:txBody>
          <a:bodyPr/>
          <a:lstStyle/>
          <a:p>
            <a:r>
              <a:rPr lang="de-DE" dirty="0">
                <a:cs typeface="Calibri Light"/>
              </a:rPr>
              <a:t>Literaturbeispiele mit Traumwarnungen</a:t>
            </a:r>
            <a:endParaRPr lang="de-DE" dirty="0"/>
          </a:p>
        </p:txBody>
      </p:sp>
      <p:sp>
        <p:nvSpPr>
          <p:cNvPr id="3" name="Inhaltsplatzhalter 2">
            <a:extLst>
              <a:ext uri="{FF2B5EF4-FFF2-40B4-BE49-F238E27FC236}">
                <a16:creationId xmlns:a16="http://schemas.microsoft.com/office/drawing/2014/main" id="{4A79F472-329D-414A-8C9D-7E9140890AAE}"/>
              </a:ext>
            </a:extLst>
          </p:cNvPr>
          <p:cNvSpPr>
            <a:spLocks noGrp="1"/>
          </p:cNvSpPr>
          <p:nvPr>
            <p:ph idx="1"/>
          </p:nvPr>
        </p:nvSpPr>
        <p:spPr/>
        <p:txBody>
          <a:bodyPr vert="horz" lIns="91440" tIns="45720" rIns="91440" bIns="45720" rtlCol="0" anchor="t">
            <a:normAutofit/>
          </a:bodyPr>
          <a:lstStyle/>
          <a:p>
            <a:r>
              <a:rPr lang="de-DE" dirty="0">
                <a:cs typeface="Calibri"/>
              </a:rPr>
              <a:t>'Der träumende Bauer'</a:t>
            </a:r>
            <a:endParaRPr lang="de-DE" dirty="0"/>
          </a:p>
          <a:p>
            <a:r>
              <a:rPr lang="de-DE" dirty="0">
                <a:cs typeface="Calibri"/>
              </a:rPr>
              <a:t>Clemens Brentano "Hörst du, wie die Brunnen rauschen?" (Romantik)</a:t>
            </a:r>
          </a:p>
          <a:p>
            <a:r>
              <a:rPr lang="de-DE" dirty="0">
                <a:cs typeface="Calibri"/>
              </a:rPr>
              <a:t>Griechische Mythologie</a:t>
            </a:r>
          </a:p>
          <a:p>
            <a:r>
              <a:rPr lang="de-DE" dirty="0">
                <a:cs typeface="Calibri"/>
              </a:rPr>
              <a:t>Bibelgeschichten</a:t>
            </a:r>
          </a:p>
          <a:p>
            <a:r>
              <a:rPr lang="de-DE" dirty="0">
                <a:cs typeface="Calibri"/>
              </a:rPr>
              <a:t>Heinrich von Kleist, z.B. 'Der Prinz von Homburg', 1809/10</a:t>
            </a:r>
            <a:endParaRPr lang="de-DE" dirty="0"/>
          </a:p>
          <a:p>
            <a:r>
              <a:rPr lang="de-DE" dirty="0">
                <a:cs typeface="Calibri"/>
              </a:rPr>
              <a:t>Sigmund Freud: 'Traumdeutung', 1899</a:t>
            </a:r>
          </a:p>
          <a:p>
            <a:r>
              <a:rPr lang="de-DE" dirty="0"/>
              <a:t>Cao </a:t>
            </a:r>
            <a:r>
              <a:rPr lang="de-DE" dirty="0" err="1"/>
              <a:t>Xueqins</a:t>
            </a:r>
            <a:r>
              <a:rPr lang="de-DE" dirty="0"/>
              <a:t> "Traum der roten Kammer"</a:t>
            </a:r>
            <a:endParaRPr lang="de-DE" dirty="0">
              <a:cs typeface="Calibri"/>
            </a:endParaRPr>
          </a:p>
          <a:p>
            <a:endParaRPr lang="de-DE" dirty="0">
              <a:cs typeface="Calibri"/>
            </a:endParaRPr>
          </a:p>
          <a:p>
            <a:endParaRPr lang="de-DE" dirty="0">
              <a:cs typeface="Calibri"/>
            </a:endParaRPr>
          </a:p>
        </p:txBody>
      </p:sp>
    </p:spTree>
    <p:extLst>
      <p:ext uri="{BB962C8B-B14F-4D97-AF65-F5344CB8AC3E}">
        <p14:creationId xmlns:p14="http://schemas.microsoft.com/office/powerpoint/2010/main" val="86268388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Breitbild</PresentationFormat>
  <Paragraphs>0</Paragraphs>
  <Slides>15</Slides>
  <Notes>0</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Office</vt:lpstr>
      <vt:lpstr>Das Motiv der Traumwarnung in der Literatur</vt:lpstr>
      <vt:lpstr>Inhalt</vt:lpstr>
      <vt:lpstr>"Träume sind Rufe aus der Tiefe. Seit Menschengedenken versuchen Weise und Wissenschaftler, den Ruf als Hilferuf zu Verstehen und zur Wegfindung zu nutzen." -Ulla Hahn</vt:lpstr>
      <vt:lpstr>Traum(warnung) in der Literatur</vt:lpstr>
      <vt:lpstr>Traumwarnung im Gilgamesch Epos</vt:lpstr>
      <vt:lpstr>Träume in der ersten Tafel</vt:lpstr>
      <vt:lpstr>Träume in der vierten Tafel</vt:lpstr>
      <vt:lpstr>PowerPoint-Präsentation</vt:lpstr>
      <vt:lpstr>Literaturbeispiele mit Traumwarnungen</vt:lpstr>
      <vt:lpstr>Der träumende Bauer</vt:lpstr>
      <vt:lpstr>Clemens Brentano</vt:lpstr>
      <vt:lpstr>Griechische Mythologie</vt:lpstr>
      <vt:lpstr>Bibel,Mose: Jakobs Traum</vt:lpstr>
      <vt:lpstr>Funktionen von Träumen in der Literatur</vt:lpstr>
      <vt:lpstr>Quellen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224</cp:revision>
  <dcterms:created xsi:type="dcterms:W3CDTF">2012-07-30T21:06:50Z</dcterms:created>
  <dcterms:modified xsi:type="dcterms:W3CDTF">2018-06-18T15:40:21Z</dcterms:modified>
</cp:coreProperties>
</file>