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256" r:id="rId3"/>
    <p:sldId id="257" r:id="rId4"/>
    <p:sldId id="259" r:id="rId5"/>
    <p:sldId id="261" r:id="rId6"/>
    <p:sldId id="2007577228" r:id="rId7"/>
    <p:sldId id="2007577231" r:id="rId8"/>
    <p:sldId id="2007577234" r:id="rId9"/>
    <p:sldId id="2007577235" r:id="rId10"/>
    <p:sldId id="2007577232" r:id="rId11"/>
    <p:sldId id="2007577238" r:id="rId12"/>
    <p:sldId id="2007577239" r:id="rId13"/>
    <p:sldId id="2007577241" r:id="rId14"/>
    <p:sldId id="2007577233" r:id="rId15"/>
    <p:sldId id="2007577244" r:id="rId16"/>
    <p:sldId id="2007577243" r:id="rId17"/>
    <p:sldId id="2007577247"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78077" autoAdjust="0"/>
  </p:normalViewPr>
  <p:slideViewPr>
    <p:cSldViewPr snapToGrid="0">
      <p:cViewPr varScale="1">
        <p:scale>
          <a:sx n="67" d="100"/>
          <a:sy n="67" d="100"/>
        </p:scale>
        <p:origin x="1277"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274CC-0B0C-40A9-B5DE-0453C10C430E}" type="datetimeFigureOut">
              <a:rPr lang="zh-CN" altLang="en-US" smtClean="0"/>
              <a:t>2023/3/19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572AE-20FB-4724-90D4-663525A097D6}" type="slidenum">
              <a:rPr lang="zh-CN" altLang="en-US" smtClean="0"/>
              <a:t>‹#›</a:t>
            </a:fld>
            <a:endParaRPr lang="zh-CN" altLang="en-US"/>
          </a:p>
        </p:txBody>
      </p:sp>
    </p:spTree>
    <p:extLst>
      <p:ext uri="{BB962C8B-B14F-4D97-AF65-F5344CB8AC3E}">
        <p14:creationId xmlns:p14="http://schemas.microsoft.com/office/powerpoint/2010/main" val="330839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667572AE-20FB-4724-90D4-663525A097D6}" type="slidenum">
              <a:rPr lang="zh-CN" altLang="en-US" smtClean="0"/>
              <a:t>1</a:t>
            </a:fld>
            <a:endParaRPr lang="zh-CN" altLang="en-US"/>
          </a:p>
        </p:txBody>
      </p:sp>
    </p:spTree>
    <p:extLst>
      <p:ext uri="{BB962C8B-B14F-4D97-AF65-F5344CB8AC3E}">
        <p14:creationId xmlns:p14="http://schemas.microsoft.com/office/powerpoint/2010/main" val="227668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10</a:t>
            </a:fld>
            <a:endParaRPr lang="zh-CN" altLang="en-US"/>
          </a:p>
        </p:txBody>
      </p:sp>
    </p:spTree>
    <p:extLst>
      <p:ext uri="{BB962C8B-B14F-4D97-AF65-F5344CB8AC3E}">
        <p14:creationId xmlns:p14="http://schemas.microsoft.com/office/powerpoint/2010/main" val="255244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11</a:t>
            </a:fld>
            <a:endParaRPr lang="zh-CN" altLang="en-US"/>
          </a:p>
        </p:txBody>
      </p:sp>
    </p:spTree>
    <p:extLst>
      <p:ext uri="{BB962C8B-B14F-4D97-AF65-F5344CB8AC3E}">
        <p14:creationId xmlns:p14="http://schemas.microsoft.com/office/powerpoint/2010/main" val="193318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12</a:t>
            </a:fld>
            <a:endParaRPr lang="zh-CN" altLang="en-US"/>
          </a:p>
        </p:txBody>
      </p:sp>
    </p:spTree>
    <p:extLst>
      <p:ext uri="{BB962C8B-B14F-4D97-AF65-F5344CB8AC3E}">
        <p14:creationId xmlns:p14="http://schemas.microsoft.com/office/powerpoint/2010/main" val="37300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13</a:t>
            </a:fld>
            <a:endParaRPr lang="zh-CN" altLang="en-US"/>
          </a:p>
        </p:txBody>
      </p:sp>
    </p:spTree>
    <p:extLst>
      <p:ext uri="{BB962C8B-B14F-4D97-AF65-F5344CB8AC3E}">
        <p14:creationId xmlns:p14="http://schemas.microsoft.com/office/powerpoint/2010/main" val="569681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14</a:t>
            </a:fld>
            <a:endParaRPr lang="zh-CN" altLang="en-US"/>
          </a:p>
        </p:txBody>
      </p:sp>
    </p:spTree>
    <p:extLst>
      <p:ext uri="{BB962C8B-B14F-4D97-AF65-F5344CB8AC3E}">
        <p14:creationId xmlns:p14="http://schemas.microsoft.com/office/powerpoint/2010/main" val="145555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15</a:t>
            </a:fld>
            <a:endParaRPr lang="zh-CN" altLang="en-US"/>
          </a:p>
        </p:txBody>
      </p:sp>
    </p:spTree>
    <p:extLst>
      <p:ext uri="{BB962C8B-B14F-4D97-AF65-F5344CB8AC3E}">
        <p14:creationId xmlns:p14="http://schemas.microsoft.com/office/powerpoint/2010/main" val="216637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16</a:t>
            </a:fld>
            <a:endParaRPr lang="zh-CN" altLang="en-US"/>
          </a:p>
        </p:txBody>
      </p:sp>
    </p:spTree>
    <p:extLst>
      <p:ext uri="{BB962C8B-B14F-4D97-AF65-F5344CB8AC3E}">
        <p14:creationId xmlns:p14="http://schemas.microsoft.com/office/powerpoint/2010/main" val="300369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2</a:t>
            </a:fld>
            <a:endParaRPr lang="zh-CN" altLang="en-US"/>
          </a:p>
        </p:txBody>
      </p:sp>
    </p:spTree>
    <p:extLst>
      <p:ext uri="{BB962C8B-B14F-4D97-AF65-F5344CB8AC3E}">
        <p14:creationId xmlns:p14="http://schemas.microsoft.com/office/powerpoint/2010/main" val="84033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3</a:t>
            </a:fld>
            <a:endParaRPr lang="zh-CN" altLang="en-US"/>
          </a:p>
        </p:txBody>
      </p:sp>
    </p:spTree>
    <p:extLst>
      <p:ext uri="{BB962C8B-B14F-4D97-AF65-F5344CB8AC3E}">
        <p14:creationId xmlns:p14="http://schemas.microsoft.com/office/powerpoint/2010/main" val="263058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7572AE-20FB-4724-90D4-663525A097D6}" type="slidenum">
              <a:rPr lang="zh-CN" altLang="en-US" smtClean="0"/>
              <a:t>4</a:t>
            </a:fld>
            <a:endParaRPr lang="zh-CN" altLang="en-US"/>
          </a:p>
        </p:txBody>
      </p:sp>
    </p:spTree>
    <p:extLst>
      <p:ext uri="{BB962C8B-B14F-4D97-AF65-F5344CB8AC3E}">
        <p14:creationId xmlns:p14="http://schemas.microsoft.com/office/powerpoint/2010/main" val="263066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5</a:t>
            </a:fld>
            <a:endParaRPr lang="zh-CN" altLang="en-US"/>
          </a:p>
        </p:txBody>
      </p:sp>
    </p:spTree>
    <p:extLst>
      <p:ext uri="{BB962C8B-B14F-4D97-AF65-F5344CB8AC3E}">
        <p14:creationId xmlns:p14="http://schemas.microsoft.com/office/powerpoint/2010/main" val="2275536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6</a:t>
            </a:fld>
            <a:endParaRPr lang="zh-CN" altLang="en-US"/>
          </a:p>
        </p:txBody>
      </p:sp>
    </p:spTree>
    <p:extLst>
      <p:ext uri="{BB962C8B-B14F-4D97-AF65-F5344CB8AC3E}">
        <p14:creationId xmlns:p14="http://schemas.microsoft.com/office/powerpoint/2010/main" val="422902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7</a:t>
            </a:fld>
            <a:endParaRPr lang="zh-CN" altLang="en-US"/>
          </a:p>
        </p:txBody>
      </p:sp>
    </p:spTree>
    <p:extLst>
      <p:ext uri="{BB962C8B-B14F-4D97-AF65-F5344CB8AC3E}">
        <p14:creationId xmlns:p14="http://schemas.microsoft.com/office/powerpoint/2010/main" val="414113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8</a:t>
            </a:fld>
            <a:endParaRPr lang="zh-CN" altLang="en-US"/>
          </a:p>
        </p:txBody>
      </p:sp>
    </p:spTree>
    <p:extLst>
      <p:ext uri="{BB962C8B-B14F-4D97-AF65-F5344CB8AC3E}">
        <p14:creationId xmlns:p14="http://schemas.microsoft.com/office/powerpoint/2010/main" val="150722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7572AE-20FB-4724-90D4-663525A097D6}" type="slidenum">
              <a:rPr lang="zh-CN" altLang="en-US" smtClean="0"/>
              <a:t>9</a:t>
            </a:fld>
            <a:endParaRPr lang="zh-CN" altLang="en-US"/>
          </a:p>
        </p:txBody>
      </p:sp>
    </p:spTree>
    <p:extLst>
      <p:ext uri="{BB962C8B-B14F-4D97-AF65-F5344CB8AC3E}">
        <p14:creationId xmlns:p14="http://schemas.microsoft.com/office/powerpoint/2010/main" val="106704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0CD290-BB89-4175-9025-41B62820CFC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215555C-FBFC-40D1-93F4-FF1A80A62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25EE5AF-1D11-4C6A-A169-1DD008A0FB82}"/>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A29DC70E-C3C2-4978-9A83-5EC43B7BDE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50FFE7-7745-43BD-8672-50CD9DCBE4BC}"/>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401010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20312-4441-4916-9A04-3510FFAF3C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D2CB52B-8360-4490-97EE-A647B4933A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EDF642-4E13-4D24-80E9-8F3FB523C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75889B-B19E-4334-BA35-6E86FE66436A}"/>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E58CFC2A-0640-42B5-9E59-DE140AEBB4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6CEAAA9-D340-42B3-A7F6-E7C7A3E6C722}"/>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71143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0C17B5-BB79-47FB-88B1-D1192A12593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82408CF-F37C-4E4C-99FC-0A9FB582698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B5065E-1544-4A3A-8AA4-7301AE8BB202}"/>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4083089D-3F22-4377-A704-96C8D60352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B40C3E-E8D1-4F24-A057-9F2E20B55F10}"/>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328535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838CE55-C37D-4CBF-9A60-AF9214BDEA8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319D626-8BCA-4D2E-BAB1-415A7C4AE1A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1F96ED-E648-45AA-A381-7712ABF9C640}"/>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6E959920-6944-4E4A-B481-EAB861F415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284825-A864-46DA-818C-20972122B66F}"/>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2930498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2023/3/19</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1247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2023/3/19</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84545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8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FFD19-7662-44C8-98D1-2C7857A6C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E7CD63-EBEF-4FB1-9F0F-3ACC9EB3364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DE0ED3-47CC-4FF3-B538-3D3FF24C8D57}"/>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8DFB308D-FDD4-496F-B9C2-A8FBCED383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A8FAE4-2B64-424E-90DD-0B0531114934}"/>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173484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B5AF98-2817-4848-8EF2-557EC325A1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8389DC4-3EAC-452B-AD3C-D7B24857EF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DC8301C-BE3A-4780-A243-1B28412B1EDF}"/>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E1065603-0030-4B53-A1FD-8FFDEF0A6F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C1C959-0CB5-46D5-9693-0953FFC96FC7}"/>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233300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4BD0F0-C661-4336-8A00-DE5DEFE5D1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11E0C4-A5FB-4A68-94AA-A1A3706CC59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06C34C-220A-428F-8BE9-6B9F58701E2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4CB890-402E-43DF-83FE-560D1915CAF6}"/>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835C18DD-3D40-4A81-9DB2-B3BA3C6BA31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142797-AA3A-4124-9FA6-E4BB305C9A8C}"/>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26438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16645-2E68-4A44-8D69-B2BD298A30B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C72DEA-C3C2-444C-A449-D6A539B48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DBCDAE-4219-4984-8FDA-C0120246A0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6435DD8-8FD9-41D0-BBCD-5E3D33EB4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E9C11A-0F91-4ACA-8B59-FF93D46BA19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6DAAF3-5B0C-4AB7-9B32-505861413522}"/>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8" name="页脚占位符 7">
            <a:extLst>
              <a:ext uri="{FF2B5EF4-FFF2-40B4-BE49-F238E27FC236}">
                <a16:creationId xmlns:a16="http://schemas.microsoft.com/office/drawing/2014/main" id="{AE880D4E-9CAA-488A-8EA6-24C0F0672D9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9A6DE1-1678-4DF4-B0AF-AAFA45D923AA}"/>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243787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316645-2E68-4A44-8D69-B2BD298A30B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C72DEA-C3C2-444C-A449-D6A539B48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DBCDAE-4219-4984-8FDA-C0120246A0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6435DD8-8FD9-41D0-BBCD-5E3D33EB4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E9C11A-0F91-4ACA-8B59-FF93D46BA19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6DAAF3-5B0C-4AB7-9B32-505861413522}"/>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8" name="页脚占位符 7">
            <a:extLst>
              <a:ext uri="{FF2B5EF4-FFF2-40B4-BE49-F238E27FC236}">
                <a16:creationId xmlns:a16="http://schemas.microsoft.com/office/drawing/2014/main" id="{AE880D4E-9CAA-488A-8EA6-24C0F0672D9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9A6DE1-1678-4DF4-B0AF-AAFA45D923AA}"/>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
        <p:nvSpPr>
          <p:cNvPr id="11" name="TextBox 10"/>
          <p:cNvSpPr txBox="1"/>
          <p:nvPr userDrawn="1"/>
        </p:nvSpPr>
        <p:spPr>
          <a:xfrm>
            <a:off x="1138448"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591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0C092-6D68-4B09-91CA-C7096407790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3014625-D434-4CA7-A4ED-D23742B52DCC}"/>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4" name="页脚占位符 3">
            <a:extLst>
              <a:ext uri="{FF2B5EF4-FFF2-40B4-BE49-F238E27FC236}">
                <a16:creationId xmlns:a16="http://schemas.microsoft.com/office/drawing/2014/main" id="{2B052CA2-8B6E-4E86-B203-9D78CA02DA0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5D1E3F-5BFA-48AC-B4A5-B324BE5A1EE4}"/>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339226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53925F5-3353-4657-ACEA-69AA031569BD}"/>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3" name="页脚占位符 2">
            <a:extLst>
              <a:ext uri="{FF2B5EF4-FFF2-40B4-BE49-F238E27FC236}">
                <a16:creationId xmlns:a16="http://schemas.microsoft.com/office/drawing/2014/main" id="{37224111-9560-41FC-A7D9-D29B1A4CC65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6C12ED7-8439-449E-B51F-8379FC17A903}"/>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136642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089324-DE43-4B59-B984-0E2AA1A7C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2CDAB41-7539-4D65-B6D2-7EAA35B16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C49258B-83AA-48A6-874C-14D1938B3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68F13F-250E-4F53-871C-8A51FCD600C4}"/>
              </a:ext>
            </a:extLst>
          </p:cNvPr>
          <p:cNvSpPr>
            <a:spLocks noGrp="1"/>
          </p:cNvSpPr>
          <p:nvPr>
            <p:ph type="dt" sz="half" idx="10"/>
          </p:nvPr>
        </p:nvSpPr>
        <p:spPr/>
        <p:txBody>
          <a:bodyPr/>
          <a:lstStyle/>
          <a:p>
            <a:fld id="{7DFA419A-C968-4BF4-B5C8-60791D4C5B18}"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6AF5A6C8-4DE9-4F1E-B717-789EFD5347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BC6C86-3954-404B-A4E6-70362126196C}"/>
              </a:ext>
            </a:extLst>
          </p:cNvPr>
          <p:cNvSpPr>
            <a:spLocks noGrp="1"/>
          </p:cNvSpPr>
          <p:nvPr>
            <p:ph type="sldNum" sz="quarter" idx="12"/>
          </p:nvPr>
        </p:nvSpPr>
        <p:spPr/>
        <p:txBody>
          <a:body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373128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9DFCB350-C1E9-486F-A784-86310B41F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C21B862-E742-4AF7-B9BD-D5CB37485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1D42E5-3722-4251-B3B7-FFF2D1EE3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A419A-C968-4BF4-B5C8-60791D4C5B18}"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862D5AED-1902-42C5-8D14-145B6182B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1A9AC2-F80F-4692-B6D3-80B8B1E70C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090A7-2594-4CAF-9CF8-2B63A18ADE6B}" type="slidenum">
              <a:rPr lang="zh-CN" altLang="en-US" smtClean="0"/>
              <a:t>‹#›</a:t>
            </a:fld>
            <a:endParaRPr lang="zh-CN" altLang="en-US"/>
          </a:p>
        </p:txBody>
      </p:sp>
    </p:spTree>
    <p:extLst>
      <p:ext uri="{BB962C8B-B14F-4D97-AF65-F5344CB8AC3E}">
        <p14:creationId xmlns:p14="http://schemas.microsoft.com/office/powerpoint/2010/main" val="1787471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8309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chinahighlights.com/travelguide/china-history/the-qing-dynasty.htm"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C048D4C8-1C6B-41C4-AD78-F7CB3530B324}"/>
              </a:ext>
            </a:extLst>
          </p:cNvPr>
          <p:cNvSpPr/>
          <p:nvPr/>
        </p:nvSpPr>
        <p:spPr>
          <a:xfrm rot="8100000">
            <a:off x="3174708" y="470788"/>
            <a:ext cx="5994269" cy="6911234"/>
          </a:xfrm>
          <a:prstGeom prst="rect">
            <a:avLst/>
          </a:prstGeom>
          <a:blipFill dpi="0" rotWithShape="1">
            <a:blip r:embed="rId3" cstate="email">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a:extLst>
              <a:ext uri="{FF2B5EF4-FFF2-40B4-BE49-F238E27FC236}">
                <a16:creationId xmlns:a16="http://schemas.microsoft.com/office/drawing/2014/main" id="{7E4DA7BE-6848-4038-844E-CCF0CA0F30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540003">
            <a:off x="291539" y="2434623"/>
            <a:ext cx="3189146" cy="4470766"/>
          </a:xfrm>
          <a:prstGeom prst="rect">
            <a:avLst/>
          </a:prstGeom>
        </p:spPr>
      </p:pic>
      <p:pic>
        <p:nvPicPr>
          <p:cNvPr id="17" name="图片 16">
            <a:extLst>
              <a:ext uri="{FF2B5EF4-FFF2-40B4-BE49-F238E27FC236}">
                <a16:creationId xmlns:a16="http://schemas.microsoft.com/office/drawing/2014/main" id="{13DD55F4-280A-4345-81D8-B07A8CB490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378987">
            <a:off x="-565375" y="4519729"/>
            <a:ext cx="4860050" cy="3118807"/>
          </a:xfrm>
          <a:prstGeom prst="rect">
            <a:avLst/>
          </a:prstGeom>
        </p:spPr>
      </p:pic>
      <p:pic>
        <p:nvPicPr>
          <p:cNvPr id="7" name="图片 6">
            <a:extLst>
              <a:ext uri="{FF2B5EF4-FFF2-40B4-BE49-F238E27FC236}">
                <a16:creationId xmlns:a16="http://schemas.microsoft.com/office/drawing/2014/main" id="{A368CCDD-6CF5-47E4-A415-052372DE73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70" y="-753310"/>
            <a:ext cx="4121069" cy="4121069"/>
          </a:xfrm>
          <a:prstGeom prst="rect">
            <a:avLst/>
          </a:prstGeom>
        </p:spPr>
      </p:pic>
      <p:pic>
        <p:nvPicPr>
          <p:cNvPr id="13" name="图片 12">
            <a:extLst>
              <a:ext uri="{FF2B5EF4-FFF2-40B4-BE49-F238E27FC236}">
                <a16:creationId xmlns:a16="http://schemas.microsoft.com/office/drawing/2014/main" id="{B37300A7-22FB-4F1F-A2E6-D7CE8CC812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5873" y="3077364"/>
            <a:ext cx="2832533" cy="4470766"/>
          </a:xfrm>
          <a:prstGeom prst="rect">
            <a:avLst/>
          </a:prstGeom>
        </p:spPr>
      </p:pic>
      <p:pic>
        <p:nvPicPr>
          <p:cNvPr id="23" name="图片 22">
            <a:extLst>
              <a:ext uri="{FF2B5EF4-FFF2-40B4-BE49-F238E27FC236}">
                <a16:creationId xmlns:a16="http://schemas.microsoft.com/office/drawing/2014/main" id="{93EB3161-5144-48D0-9215-E36D109155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1648" y="993185"/>
            <a:ext cx="4184093" cy="6277911"/>
          </a:xfrm>
          <a:prstGeom prst="rect">
            <a:avLst/>
          </a:prstGeom>
        </p:spPr>
      </p:pic>
      <p:sp>
        <p:nvSpPr>
          <p:cNvPr id="18" name="标题 1">
            <a:extLst>
              <a:ext uri="{FF2B5EF4-FFF2-40B4-BE49-F238E27FC236}">
                <a16:creationId xmlns:a16="http://schemas.microsoft.com/office/drawing/2014/main" id="{0FE7A966-FCAC-4F94-8592-65E9E825E0E7}"/>
              </a:ext>
            </a:extLst>
          </p:cNvPr>
          <p:cNvSpPr txBox="1">
            <a:spLocks/>
          </p:cNvSpPr>
          <p:nvPr/>
        </p:nvSpPr>
        <p:spPr>
          <a:xfrm>
            <a:off x="5730127" y="993185"/>
            <a:ext cx="6099923" cy="3128170"/>
          </a:xfrm>
          <a:prstGeom prst="rect">
            <a:avLst/>
          </a:prstGeom>
        </p:spPr>
        <p:txBody>
          <a:bodyPr vert="horz" lIns="91440" tIns="45720" rIns="91440" bIns="45720" rtlCol="0" anchor="b">
            <a:noAutofit/>
          </a:bodyPr>
          <a:lstStyle>
            <a:defPPr>
              <a:defRPr lang="zh-CN"/>
            </a:defPPr>
            <a:lvl1pPr algn="ctr">
              <a:lnSpc>
                <a:spcPct val="90000"/>
              </a:lnSpc>
              <a:spcBef>
                <a:spcPct val="0"/>
              </a:spcBef>
              <a:buNone/>
              <a:defRPr sz="10700" b="1">
                <a:latin typeface="南构曲传波隶书" panose="00020600040101010101" pitchFamily="18" charset="-122"/>
                <a:ea typeface="南构曲传波隶书" panose="00020600040101010101" pitchFamily="18" charset="-122"/>
                <a:cs typeface="+mj-cs"/>
              </a:defRPr>
            </a:lvl1pPr>
          </a:lstStyle>
          <a:p>
            <a:pPr>
              <a:lnSpc>
                <a:spcPts val="9900"/>
              </a:lnSpc>
            </a:pPr>
            <a:r>
              <a:rPr lang="en-US" altLang="zh-CN" sz="7500" b="0" dirty="0">
                <a:latin typeface="Times New Roman" panose="02020603050405020304" pitchFamily="18" charset="0"/>
                <a:ea typeface="华文中宋" panose="02010600040101010101" pitchFamily="2" charset="-122"/>
                <a:cs typeface="Times New Roman" panose="02020603050405020304" pitchFamily="18" charset="0"/>
                <a:sym typeface="+mn-lt"/>
              </a:rPr>
              <a:t>Clothing Cheongsam</a:t>
            </a:r>
            <a:endParaRPr lang="zh-CN" altLang="en-US" sz="7500" b="0" dirty="0">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pic>
        <p:nvPicPr>
          <p:cNvPr id="3" name="图片 2">
            <a:extLst>
              <a:ext uri="{FF2B5EF4-FFF2-40B4-BE49-F238E27FC236}">
                <a16:creationId xmlns:a16="http://schemas.microsoft.com/office/drawing/2014/main" id="{AA49BAF0-84B4-4CBA-A195-7D9C7538BC4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68450" y="1584358"/>
            <a:ext cx="1139658" cy="838200"/>
          </a:xfrm>
          <a:prstGeom prst="rect">
            <a:avLst/>
          </a:prstGeom>
        </p:spPr>
      </p:pic>
      <p:pic>
        <p:nvPicPr>
          <p:cNvPr id="6" name="图片 5">
            <a:extLst>
              <a:ext uri="{FF2B5EF4-FFF2-40B4-BE49-F238E27FC236}">
                <a16:creationId xmlns:a16="http://schemas.microsoft.com/office/drawing/2014/main" id="{98D282E8-66C8-43E6-B6CF-B7CC0C982A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08097" y="3618085"/>
            <a:ext cx="1170209" cy="576625"/>
          </a:xfrm>
          <a:prstGeom prst="rect">
            <a:avLst/>
          </a:prstGeom>
        </p:spPr>
      </p:pic>
      <p:sp>
        <p:nvSpPr>
          <p:cNvPr id="24" name="矩形 23">
            <a:extLst>
              <a:ext uri="{FF2B5EF4-FFF2-40B4-BE49-F238E27FC236}">
                <a16:creationId xmlns:a16="http://schemas.microsoft.com/office/drawing/2014/main" id="{08F32C00-9347-400A-BA97-5B7E8EDF533B}"/>
              </a:ext>
            </a:extLst>
          </p:cNvPr>
          <p:cNvSpPr/>
          <p:nvPr/>
        </p:nvSpPr>
        <p:spPr>
          <a:xfrm>
            <a:off x="6578306" y="4873532"/>
            <a:ext cx="5322287" cy="523220"/>
          </a:xfrm>
          <a:prstGeom prst="rect">
            <a:avLst/>
          </a:prstGeom>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sym typeface="+mn-lt"/>
              </a:rPr>
              <a:t>Reporter: Tang </a:t>
            </a:r>
            <a:r>
              <a:rPr lang="en-US" altLang="zh-CN" sz="2800" dirty="0" err="1">
                <a:latin typeface="Times New Roman" panose="02020603050405020304" pitchFamily="18" charset="0"/>
                <a:cs typeface="Times New Roman" panose="02020603050405020304" pitchFamily="18" charset="0"/>
                <a:sym typeface="+mn-lt"/>
              </a:rPr>
              <a:t>Yingzi</a:t>
            </a:r>
            <a:endParaRPr lang="zh-CN" altLang="en-US" sz="2800"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20437320"/>
      </p:ext>
    </p:extLst>
  </p:cSld>
  <p:clrMapOvr>
    <a:masterClrMapping/>
  </p:clrMapOvr>
  <mc:AlternateContent xmlns:mc="http://schemas.openxmlformats.org/markup-compatibility/2006">
    <mc:Choice xmlns:p14="http://schemas.microsoft.com/office/powerpoint/2010/main" Requires="p14">
      <p:transition spd="slow" p14:dur="17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750" fill="hold"/>
                                        <p:tgtEl>
                                          <p:spTgt spid="13"/>
                                        </p:tgtEl>
                                        <p:attrNameLst>
                                          <p:attrName>ppt_w</p:attrName>
                                        </p:attrNameLst>
                                      </p:cBhvr>
                                      <p:tavLst>
                                        <p:tav tm="0">
                                          <p:val>
                                            <p:fltVal val="0"/>
                                          </p:val>
                                        </p:tav>
                                        <p:tav tm="100000">
                                          <p:val>
                                            <p:strVal val="#ppt_w"/>
                                          </p:val>
                                        </p:tav>
                                      </p:tavLst>
                                    </p:anim>
                                    <p:anim calcmode="lin" valueType="num">
                                      <p:cBhvr>
                                        <p:cTn id="17" dur="750" fill="hold"/>
                                        <p:tgtEl>
                                          <p:spTgt spid="13"/>
                                        </p:tgtEl>
                                        <p:attrNameLst>
                                          <p:attrName>ppt_h</p:attrName>
                                        </p:attrNameLst>
                                      </p:cBhvr>
                                      <p:tavLst>
                                        <p:tav tm="0">
                                          <p:val>
                                            <p:fltVal val="0"/>
                                          </p:val>
                                        </p:tav>
                                        <p:tav tm="100000">
                                          <p:val>
                                            <p:strVal val="#ppt_h"/>
                                          </p:val>
                                        </p:tav>
                                      </p:tavLst>
                                    </p:anim>
                                    <p:animEffect transition="in" filter="fade">
                                      <p:cBhvr>
                                        <p:cTn id="18" dur="75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750" fill="hold"/>
                                        <p:tgtEl>
                                          <p:spTgt spid="17"/>
                                        </p:tgtEl>
                                        <p:attrNameLst>
                                          <p:attrName>ppt_w</p:attrName>
                                        </p:attrNameLst>
                                      </p:cBhvr>
                                      <p:tavLst>
                                        <p:tav tm="0">
                                          <p:val>
                                            <p:fltVal val="0"/>
                                          </p:val>
                                        </p:tav>
                                        <p:tav tm="100000">
                                          <p:val>
                                            <p:strVal val="#ppt_w"/>
                                          </p:val>
                                        </p:tav>
                                      </p:tavLst>
                                    </p:anim>
                                    <p:anim calcmode="lin" valueType="num">
                                      <p:cBhvr>
                                        <p:cTn id="22" dur="750" fill="hold"/>
                                        <p:tgtEl>
                                          <p:spTgt spid="17"/>
                                        </p:tgtEl>
                                        <p:attrNameLst>
                                          <p:attrName>ppt_h</p:attrName>
                                        </p:attrNameLst>
                                      </p:cBhvr>
                                      <p:tavLst>
                                        <p:tav tm="0">
                                          <p:val>
                                            <p:fltVal val="0"/>
                                          </p:val>
                                        </p:tav>
                                        <p:tav tm="100000">
                                          <p:val>
                                            <p:strVal val="#ppt_h"/>
                                          </p:val>
                                        </p:tav>
                                      </p:tavLst>
                                    </p:anim>
                                    <p:animEffect transition="in" filter="fade">
                                      <p:cBhvr>
                                        <p:cTn id="23" dur="750"/>
                                        <p:tgtEl>
                                          <p:spTgt spid="17"/>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750"/>
                                        <p:tgtEl>
                                          <p:spTgt spid="23"/>
                                        </p:tgtEl>
                                      </p:cBhvr>
                                    </p:animEffect>
                                  </p:childTnLst>
                                </p:cTn>
                              </p:par>
                            </p:childTnLst>
                          </p:cTn>
                        </p:par>
                        <p:par>
                          <p:cTn id="28" fill="hold">
                            <p:stCondLst>
                              <p:cond delay="2250"/>
                            </p:stCondLst>
                            <p:childTnLst>
                              <p:par>
                                <p:cTn id="29" presetID="16" presetClass="entr" presetSubtype="37"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outVertical)">
                                      <p:cBhvr>
                                        <p:cTn id="3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E1A658A-7E5A-4269-A9BA-3BB849C0DB12}"/>
              </a:ext>
            </a:extLst>
          </p:cNvPr>
          <p:cNvSpPr txBox="1"/>
          <p:nvPr/>
        </p:nvSpPr>
        <p:spPr>
          <a:xfrm>
            <a:off x="1198447" y="368835"/>
            <a:ext cx="5126153" cy="646331"/>
          </a:xfrm>
          <a:prstGeom prst="rect">
            <a:avLst/>
          </a:prstGeom>
          <a:noFill/>
        </p:spPr>
        <p:txBody>
          <a:bodyPr wrap="square" rtlCol="0">
            <a:spAutoFit/>
          </a:bodyPr>
          <a:lstStyle>
            <a:defPPr>
              <a:defRPr lang="zh-CN"/>
            </a:defPPr>
            <a:lvl1pPr lvl="0">
              <a:defRPr sz="3200" b="0">
                <a:solidFill>
                  <a:schemeClr val="tx1">
                    <a:lumMod val="95000"/>
                    <a:lumOff val="5000"/>
                  </a:schemeClr>
                </a:solidFill>
                <a:effectLst/>
                <a:latin typeface="华文中宋" panose="02010600040101010101" pitchFamily="2" charset="-122"/>
                <a:ea typeface="华文中宋" panose="02010600040101010101" pitchFamily="2" charset="-122"/>
                <a:cs typeface="+mn-ea"/>
              </a:defRPr>
            </a:lvl1pPr>
          </a:lstStyle>
          <a:p>
            <a:pPr lvl="0"/>
            <a:r>
              <a:rPr lang="en-US" altLang="zh-CN" sz="3600" b="1" dirty="0">
                <a:solidFill>
                  <a:srgbClr val="000000"/>
                </a:solidFill>
                <a:latin typeface="Goudy Old Style" panose="02020502050305020303" pitchFamily="18" charset="0"/>
                <a:ea typeface="华文宋体"/>
                <a:cs typeface="+mn-cs"/>
              </a:rPr>
              <a:t>Beijing-Style Cheongsams</a:t>
            </a:r>
          </a:p>
        </p:txBody>
      </p:sp>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pic>
        <p:nvPicPr>
          <p:cNvPr id="9" name="图片 8">
            <a:extLst>
              <a:ext uri="{FF2B5EF4-FFF2-40B4-BE49-F238E27FC236}">
                <a16:creationId xmlns:a16="http://schemas.microsoft.com/office/drawing/2014/main" id="{350E7A33-4B01-4679-996E-6001868D76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3096" y="1778105"/>
            <a:ext cx="3312407" cy="3301790"/>
          </a:xfrm>
          <a:prstGeom prst="rect">
            <a:avLst/>
          </a:prstGeom>
        </p:spPr>
      </p:pic>
      <p:sp>
        <p:nvSpPr>
          <p:cNvPr id="3" name="文本框 2">
            <a:extLst>
              <a:ext uri="{FF2B5EF4-FFF2-40B4-BE49-F238E27FC236}">
                <a16:creationId xmlns:a16="http://schemas.microsoft.com/office/drawing/2014/main" id="{1D19545A-AEA8-3644-23AF-BE93768F1034}"/>
              </a:ext>
            </a:extLst>
          </p:cNvPr>
          <p:cNvSpPr txBox="1"/>
          <p:nvPr/>
        </p:nvSpPr>
        <p:spPr>
          <a:xfrm>
            <a:off x="767126" y="4242396"/>
            <a:ext cx="8113984" cy="2246769"/>
          </a:xfrm>
          <a:prstGeom prst="rect">
            <a:avLst/>
          </a:prstGeom>
          <a:noFill/>
        </p:spPr>
        <p:txBody>
          <a:bodyPr wrap="square">
            <a:spAutoFit/>
          </a:bodyPr>
          <a:lstStyle/>
          <a:p>
            <a:pPr algn="l"/>
            <a:r>
              <a:rPr lang="en-US" altLang="zh-CN" sz="2000" b="0" i="0" dirty="0">
                <a:solidFill>
                  <a:srgbClr val="000000"/>
                </a:solidFill>
                <a:effectLst/>
                <a:latin typeface="Calibri" panose="020F0502020204030204" pitchFamily="34" charset="0"/>
              </a:rPr>
              <a:t>The Beijing style is also called the Jing Pai style. As capital of the Qing Dynasty and modern China, Beijing’s cheongsam style is </a:t>
            </a:r>
            <a:r>
              <a:rPr lang="en-US" altLang="zh-CN" sz="2000" b="1" dirty="0">
                <a:solidFill>
                  <a:srgbClr val="000000"/>
                </a:solidFill>
                <a:effectLst/>
                <a:latin typeface="Calibri" panose="020F0502020204030204" pitchFamily="34" charset="0"/>
              </a:rPr>
              <a:t>more traditional and conservative</a:t>
            </a:r>
            <a:r>
              <a:rPr lang="en-US" altLang="zh-CN" sz="2000" dirty="0">
                <a:solidFill>
                  <a:srgbClr val="000000"/>
                </a:solidFill>
                <a:effectLst/>
                <a:latin typeface="Calibri" panose="020F0502020204030204" pitchFamily="34" charset="0"/>
              </a:rPr>
              <a:t> t</a:t>
            </a:r>
            <a:r>
              <a:rPr lang="en-US" altLang="zh-CN" sz="2000" b="0" i="0" dirty="0">
                <a:solidFill>
                  <a:srgbClr val="000000"/>
                </a:solidFill>
                <a:effectLst/>
                <a:latin typeface="Calibri" panose="020F0502020204030204" pitchFamily="34" charset="0"/>
              </a:rPr>
              <a:t>han Shanghai’s and Hong Kong’s. The colors of Beijing-style qipaos are </a:t>
            </a:r>
            <a:r>
              <a:rPr lang="en-US" altLang="zh-CN" sz="2000" b="1" i="0" dirty="0">
                <a:solidFill>
                  <a:srgbClr val="000000"/>
                </a:solidFill>
                <a:effectLst/>
                <a:latin typeface="Calibri" panose="020F0502020204030204" pitchFamily="34" charset="0"/>
              </a:rPr>
              <a:t>much brighter and their decoration is more complicated</a:t>
            </a:r>
            <a:r>
              <a:rPr lang="en-US" altLang="zh-CN" sz="2000" b="0" i="0" dirty="0">
                <a:solidFill>
                  <a:srgbClr val="000000"/>
                </a:solidFill>
                <a:effectLst/>
                <a:latin typeface="Calibri" panose="020F0502020204030204" pitchFamily="34" charset="0"/>
              </a:rPr>
              <a:t> than other styles’. High-quality Beijing-style cheongsams are </a:t>
            </a:r>
            <a:r>
              <a:rPr lang="en-US" altLang="zh-CN" sz="2000" b="1" i="0" dirty="0">
                <a:solidFill>
                  <a:srgbClr val="000000"/>
                </a:solidFill>
                <a:effectLst/>
                <a:latin typeface="Calibri" panose="020F0502020204030204" pitchFamily="34" charset="0"/>
              </a:rPr>
              <a:t>hand-made</a:t>
            </a:r>
            <a:r>
              <a:rPr lang="en-US" altLang="zh-CN" sz="2000" b="0" i="0" dirty="0">
                <a:solidFill>
                  <a:srgbClr val="000000"/>
                </a:solidFill>
                <a:effectLst/>
                <a:latin typeface="Calibri" panose="020F0502020204030204" pitchFamily="34" charset="0"/>
              </a:rPr>
              <a:t>, which means they take a longer time to make, and the price of a hand-made cheongsam is much higher.</a:t>
            </a:r>
          </a:p>
        </p:txBody>
      </p:sp>
      <p:pic>
        <p:nvPicPr>
          <p:cNvPr id="4" name="图片 3">
            <a:extLst>
              <a:ext uri="{FF2B5EF4-FFF2-40B4-BE49-F238E27FC236}">
                <a16:creationId xmlns:a16="http://schemas.microsoft.com/office/drawing/2014/main" id="{CD5B036E-74C1-BD06-0FE0-42FD02F33D2A}"/>
              </a:ext>
            </a:extLst>
          </p:cNvPr>
          <p:cNvPicPr>
            <a:picLocks noChangeAspect="1"/>
          </p:cNvPicPr>
          <p:nvPr/>
        </p:nvPicPr>
        <p:blipFill>
          <a:blip r:embed="rId5"/>
          <a:stretch>
            <a:fillRect/>
          </a:stretch>
        </p:blipFill>
        <p:spPr>
          <a:xfrm>
            <a:off x="1704883" y="1336179"/>
            <a:ext cx="4836887" cy="2573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6435179"/>
      </p:ext>
    </p:extLst>
  </p:cSld>
  <p:clrMapOvr>
    <a:masterClrMapping/>
  </p:clrMapOvr>
  <mc:AlternateContent xmlns:mc="http://schemas.openxmlformats.org/markup-compatibility/2006">
    <mc:Choice xmlns:p14="http://schemas.microsoft.com/office/powerpoint/2010/main" Requires="p14">
      <p:transition spd="slow" p14:dur="17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E1A658A-7E5A-4269-A9BA-3BB849C0DB12}"/>
              </a:ext>
            </a:extLst>
          </p:cNvPr>
          <p:cNvSpPr txBox="1"/>
          <p:nvPr/>
        </p:nvSpPr>
        <p:spPr>
          <a:xfrm>
            <a:off x="1381327" y="315083"/>
            <a:ext cx="5126153" cy="584775"/>
          </a:xfrm>
          <a:prstGeom prst="rect">
            <a:avLst/>
          </a:prstGeom>
          <a:noFill/>
        </p:spPr>
        <p:txBody>
          <a:bodyPr wrap="square" rtlCol="0">
            <a:spAutoFit/>
          </a:bodyPr>
          <a:lstStyle>
            <a:defPPr>
              <a:defRPr lang="zh-CN"/>
            </a:defPPr>
            <a:lvl1pPr lvl="0">
              <a:defRPr sz="3200" b="0">
                <a:solidFill>
                  <a:schemeClr val="tx1">
                    <a:lumMod val="95000"/>
                    <a:lumOff val="5000"/>
                  </a:schemeClr>
                </a:solidFill>
                <a:effectLst/>
                <a:latin typeface="华文中宋" panose="02010600040101010101" pitchFamily="2" charset="-122"/>
                <a:ea typeface="华文中宋" panose="02010600040101010101" pitchFamily="2" charset="-122"/>
                <a:cs typeface="+mn-ea"/>
              </a:defRPr>
            </a:lvl1pPr>
          </a:lstStyle>
          <a:p>
            <a:pPr lvl="0"/>
            <a:r>
              <a:rPr lang="en-US" altLang="zh-CN" b="1" dirty="0">
                <a:solidFill>
                  <a:srgbClr val="000000"/>
                </a:solidFill>
                <a:latin typeface="Goudy Old Style" panose="02020502050305020303" pitchFamily="18" charset="0"/>
                <a:ea typeface="华文宋体"/>
                <a:cs typeface="+mn-cs"/>
              </a:rPr>
              <a:t>Shanghai-Style Cheongsams</a:t>
            </a:r>
          </a:p>
        </p:txBody>
      </p:sp>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sp>
        <p:nvSpPr>
          <p:cNvPr id="3" name="文本框 2">
            <a:extLst>
              <a:ext uri="{FF2B5EF4-FFF2-40B4-BE49-F238E27FC236}">
                <a16:creationId xmlns:a16="http://schemas.microsoft.com/office/drawing/2014/main" id="{00AF57E3-6207-DBD2-6F3E-EC17099B7C61}"/>
              </a:ext>
            </a:extLst>
          </p:cNvPr>
          <p:cNvSpPr txBox="1"/>
          <p:nvPr/>
        </p:nvSpPr>
        <p:spPr>
          <a:xfrm>
            <a:off x="5856160" y="1987242"/>
            <a:ext cx="6097904" cy="3477875"/>
          </a:xfrm>
          <a:prstGeom prst="rect">
            <a:avLst/>
          </a:prstGeom>
          <a:noFill/>
        </p:spPr>
        <p:txBody>
          <a:bodyPr wrap="square">
            <a:spAutoFit/>
          </a:bodyPr>
          <a:lstStyle/>
          <a:p>
            <a:pPr algn="l"/>
            <a:r>
              <a:rPr lang="en-US" altLang="zh-CN" sz="2000" b="0" i="0" dirty="0">
                <a:solidFill>
                  <a:srgbClr val="000000"/>
                </a:solidFill>
                <a:effectLst/>
                <a:latin typeface="Calibri" panose="020F0502020204030204" pitchFamily="34" charset="0"/>
              </a:rPr>
              <a:t>The Shanghai-style is called Hai Pai style in Mandarin. Compared to Beijing-style, Shanghai-style cheongsams are </a:t>
            </a:r>
            <a:r>
              <a:rPr lang="en-US" altLang="zh-CN" sz="2000" b="1" i="0" dirty="0">
                <a:solidFill>
                  <a:srgbClr val="000000"/>
                </a:solidFill>
                <a:effectLst/>
                <a:latin typeface="Calibri" panose="020F0502020204030204" pitchFamily="34" charset="0"/>
              </a:rPr>
              <a:t>more commercial and forward-looking</a:t>
            </a:r>
            <a:r>
              <a:rPr lang="en-US" altLang="zh-CN" sz="2000" b="0" i="0" dirty="0">
                <a:solidFill>
                  <a:srgbClr val="000000"/>
                </a:solidFill>
                <a:effectLst/>
                <a:latin typeface="Calibri" panose="020F0502020204030204" pitchFamily="34" charset="0"/>
              </a:rPr>
              <a:t>. More Western elements are used in the designs and colors of Shanghai-style cheongsams. They are </a:t>
            </a:r>
            <a:r>
              <a:rPr lang="en-US" altLang="zh-CN" sz="2000" b="1" i="0" dirty="0">
                <a:solidFill>
                  <a:srgbClr val="000000"/>
                </a:solidFill>
                <a:effectLst/>
                <a:latin typeface="Calibri" panose="020F0502020204030204" pitchFamily="34" charset="0"/>
              </a:rPr>
              <a:t>a blend of Western and Eastern styles</a:t>
            </a:r>
            <a:r>
              <a:rPr lang="en-US" altLang="zh-CN" sz="2000" b="0" i="0" dirty="0">
                <a:solidFill>
                  <a:srgbClr val="000000"/>
                </a:solidFill>
                <a:effectLst/>
                <a:latin typeface="Calibri" panose="020F0502020204030204" pitchFamily="34" charset="0"/>
              </a:rPr>
              <a:t>. Shanghai-style cheongsams became the most popular qipao style during the Republic of China period due to their fashionable designs and slim shape. Nowadays, Shanghai-style qipaos are still the majority choice and particularly popular with younger women in China.</a:t>
            </a:r>
          </a:p>
        </p:txBody>
      </p:sp>
      <p:pic>
        <p:nvPicPr>
          <p:cNvPr id="7" name="a575deb36c0dd14f1243a16c89eaf628">
            <a:hlinkClick r:id="" action="ppaction://media"/>
            <a:extLst>
              <a:ext uri="{FF2B5EF4-FFF2-40B4-BE49-F238E27FC236}">
                <a16:creationId xmlns:a16="http://schemas.microsoft.com/office/drawing/2014/main" id="{9CE057D0-28EF-6545-2BCB-9A4384BE9D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9847" y="1081566"/>
            <a:ext cx="4291965" cy="5461351"/>
          </a:xfrm>
          <a:prstGeom prst="rect">
            <a:avLst/>
          </a:prstGeom>
        </p:spPr>
      </p:pic>
    </p:spTree>
    <p:extLst>
      <p:ext uri="{BB962C8B-B14F-4D97-AF65-F5344CB8AC3E}">
        <p14:creationId xmlns:p14="http://schemas.microsoft.com/office/powerpoint/2010/main" val="1426613619"/>
      </p:ext>
    </p:extLst>
  </p:cSld>
  <p:clrMapOvr>
    <a:masterClrMapping/>
  </p:clrMapOvr>
  <mc:AlternateContent xmlns:mc="http://schemas.openxmlformats.org/markup-compatibility/2006">
    <mc:Choice xmlns:p14="http://schemas.microsoft.com/office/powerpoint/2010/main" Requires="p14">
      <p:transition spd="slow" p14:dur="17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7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E1A658A-7E5A-4269-A9BA-3BB849C0DB12}"/>
              </a:ext>
            </a:extLst>
          </p:cNvPr>
          <p:cNvSpPr txBox="1"/>
          <p:nvPr/>
        </p:nvSpPr>
        <p:spPr>
          <a:xfrm>
            <a:off x="1118437" y="722778"/>
            <a:ext cx="7541474" cy="584775"/>
          </a:xfrm>
          <a:prstGeom prst="rect">
            <a:avLst/>
          </a:prstGeom>
          <a:noFill/>
        </p:spPr>
        <p:txBody>
          <a:bodyPr wrap="square" rtlCol="0">
            <a:spAutoFit/>
          </a:bodyPr>
          <a:lstStyle>
            <a:defPPr>
              <a:defRPr lang="zh-CN"/>
            </a:defPPr>
            <a:lvl1pPr lvl="0">
              <a:defRPr sz="3200" b="0">
                <a:solidFill>
                  <a:schemeClr val="tx1">
                    <a:lumMod val="95000"/>
                    <a:lumOff val="5000"/>
                  </a:schemeClr>
                </a:solidFill>
                <a:effectLst/>
                <a:latin typeface="华文中宋" panose="02010600040101010101" pitchFamily="2" charset="-122"/>
                <a:ea typeface="华文中宋" panose="02010600040101010101" pitchFamily="2" charset="-122"/>
                <a:cs typeface="+mn-ea"/>
              </a:defRPr>
            </a:lvl1pPr>
          </a:lstStyle>
          <a:p>
            <a:pPr lvl="0"/>
            <a:r>
              <a:rPr lang="en-US" altLang="zh-CN" b="1" dirty="0">
                <a:solidFill>
                  <a:srgbClr val="000000"/>
                </a:solidFill>
                <a:latin typeface="Goudy Old Style" panose="02020502050305020303" pitchFamily="18" charset="0"/>
                <a:ea typeface="华文宋体"/>
                <a:cs typeface="+mn-cs"/>
              </a:rPr>
              <a:t>Hong-Kong-style Cheongsams</a:t>
            </a:r>
          </a:p>
        </p:txBody>
      </p:sp>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pic>
        <p:nvPicPr>
          <p:cNvPr id="13" name="图片 12">
            <a:extLst>
              <a:ext uri="{FF2B5EF4-FFF2-40B4-BE49-F238E27FC236}">
                <a16:creationId xmlns:a16="http://schemas.microsoft.com/office/drawing/2014/main" id="{CAAC9B17-BF37-4668-A219-22FF93A7ED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564423" y="0"/>
            <a:ext cx="5713372" cy="2794000"/>
          </a:xfrm>
          <a:prstGeom prst="rect">
            <a:avLst/>
          </a:prstGeom>
        </p:spPr>
      </p:pic>
      <p:pic>
        <p:nvPicPr>
          <p:cNvPr id="3" name="图片 2">
            <a:extLst>
              <a:ext uri="{FF2B5EF4-FFF2-40B4-BE49-F238E27FC236}">
                <a16:creationId xmlns:a16="http://schemas.microsoft.com/office/drawing/2014/main" id="{B0FDA183-C242-48F5-9B9A-5CAFC56DB3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1321" y="1524000"/>
            <a:ext cx="2219646" cy="5334000"/>
          </a:xfrm>
          <a:prstGeom prst="rect">
            <a:avLst/>
          </a:prstGeom>
        </p:spPr>
      </p:pic>
      <p:sp>
        <p:nvSpPr>
          <p:cNvPr id="4" name="文本框 3">
            <a:extLst>
              <a:ext uri="{FF2B5EF4-FFF2-40B4-BE49-F238E27FC236}">
                <a16:creationId xmlns:a16="http://schemas.microsoft.com/office/drawing/2014/main" id="{96DC352E-0DD4-7FF5-874B-F75756838A1E}"/>
              </a:ext>
            </a:extLst>
          </p:cNvPr>
          <p:cNvSpPr txBox="1"/>
          <p:nvPr/>
        </p:nvSpPr>
        <p:spPr>
          <a:xfrm>
            <a:off x="1013255" y="4191000"/>
            <a:ext cx="6137910" cy="2246769"/>
          </a:xfrm>
          <a:prstGeom prst="rect">
            <a:avLst/>
          </a:prstGeom>
          <a:noFill/>
        </p:spPr>
        <p:txBody>
          <a:bodyPr wrap="square">
            <a:spAutoFit/>
          </a:bodyPr>
          <a:lstStyle/>
          <a:p>
            <a:pPr algn="l"/>
            <a:r>
              <a:rPr lang="en-US" altLang="zh-CN" sz="2000" b="0" i="0" dirty="0">
                <a:solidFill>
                  <a:srgbClr val="000000"/>
                </a:solidFill>
                <a:effectLst/>
                <a:latin typeface="Calibri" panose="020F0502020204030204" pitchFamily="34" charset="0"/>
              </a:rPr>
              <a:t>Hong-Kong-style cheongsams were influenced greatly by </a:t>
            </a:r>
            <a:r>
              <a:rPr lang="en-US" altLang="zh-CN" sz="2000" b="1" i="0" dirty="0">
                <a:solidFill>
                  <a:srgbClr val="000000"/>
                </a:solidFill>
                <a:effectLst/>
                <a:latin typeface="Calibri" panose="020F0502020204030204" pitchFamily="34" charset="0"/>
              </a:rPr>
              <a:t>European fashions</a:t>
            </a:r>
            <a:r>
              <a:rPr lang="en-US" altLang="zh-CN" sz="2000" b="0" i="0" dirty="0">
                <a:solidFill>
                  <a:srgbClr val="000000"/>
                </a:solidFill>
                <a:effectLst/>
                <a:latin typeface="Calibri" panose="020F0502020204030204" pitchFamily="34" charset="0"/>
              </a:rPr>
              <a:t>. The </a:t>
            </a:r>
            <a:r>
              <a:rPr lang="en-US" altLang="zh-CN" sz="2000" b="1" i="0" dirty="0">
                <a:solidFill>
                  <a:srgbClr val="000000"/>
                </a:solidFill>
                <a:effectLst/>
                <a:latin typeface="Calibri" panose="020F0502020204030204" pitchFamily="34" charset="0"/>
              </a:rPr>
              <a:t>sleeves </a:t>
            </a:r>
            <a:r>
              <a:rPr lang="en-US" altLang="zh-CN" sz="2000" b="0" i="0" dirty="0">
                <a:solidFill>
                  <a:srgbClr val="000000"/>
                </a:solidFill>
                <a:effectLst/>
                <a:latin typeface="Calibri" panose="020F0502020204030204" pitchFamily="34" charset="0"/>
              </a:rPr>
              <a:t>of Hong-Kong-style cheongsams are </a:t>
            </a:r>
            <a:r>
              <a:rPr lang="en-US" altLang="zh-CN" sz="2000" b="1" i="0" dirty="0">
                <a:solidFill>
                  <a:srgbClr val="000000"/>
                </a:solidFill>
                <a:effectLst/>
                <a:latin typeface="Calibri" panose="020F0502020204030204" pitchFamily="34" charset="0"/>
              </a:rPr>
              <a:t>shorte</a:t>
            </a:r>
            <a:r>
              <a:rPr lang="en-US" altLang="zh-CN" sz="2000" b="0" i="0" dirty="0">
                <a:solidFill>
                  <a:srgbClr val="000000"/>
                </a:solidFill>
                <a:effectLst/>
                <a:latin typeface="Calibri" panose="020F0502020204030204" pitchFamily="34" charset="0"/>
              </a:rPr>
              <a:t>r than the Beijing and Shanghai styles’. The </a:t>
            </a:r>
            <a:r>
              <a:rPr lang="en-US" altLang="zh-CN" sz="2000" b="1" i="0" dirty="0">
                <a:solidFill>
                  <a:srgbClr val="000000"/>
                </a:solidFill>
                <a:effectLst/>
                <a:latin typeface="Calibri" panose="020F0502020204030204" pitchFamily="34" charset="0"/>
              </a:rPr>
              <a:t>decorations are simpler </a:t>
            </a:r>
            <a:r>
              <a:rPr lang="en-US" altLang="zh-CN" sz="2000" b="0" i="0" dirty="0">
                <a:solidFill>
                  <a:srgbClr val="000000"/>
                </a:solidFill>
                <a:effectLst/>
                <a:latin typeface="Calibri" panose="020F0502020204030204" pitchFamily="34" charset="0"/>
              </a:rPr>
              <a:t>too. It was common to see women in Hong Kong wearing a traditional cheongsam with their high-heel shoes, a leather handbag, and white gloves in the 1950s.</a:t>
            </a:r>
          </a:p>
        </p:txBody>
      </p:sp>
      <p:pic>
        <p:nvPicPr>
          <p:cNvPr id="11" name="图片 10">
            <a:extLst>
              <a:ext uri="{FF2B5EF4-FFF2-40B4-BE49-F238E27FC236}">
                <a16:creationId xmlns:a16="http://schemas.microsoft.com/office/drawing/2014/main" id="{CA9DBED9-BCC1-D9D0-FF90-C8CC2BD13004}"/>
              </a:ext>
            </a:extLst>
          </p:cNvPr>
          <p:cNvPicPr>
            <a:picLocks noChangeAspect="1"/>
          </p:cNvPicPr>
          <p:nvPr/>
        </p:nvPicPr>
        <p:blipFill>
          <a:blip r:embed="rId6"/>
          <a:stretch>
            <a:fillRect/>
          </a:stretch>
        </p:blipFill>
        <p:spPr>
          <a:xfrm>
            <a:off x="2051479" y="1949599"/>
            <a:ext cx="4044521" cy="1599354"/>
          </a:xfrm>
          <a:prstGeom prst="rect">
            <a:avLst/>
          </a:prstGeom>
        </p:spPr>
      </p:pic>
    </p:spTree>
    <p:extLst>
      <p:ext uri="{BB962C8B-B14F-4D97-AF65-F5344CB8AC3E}">
        <p14:creationId xmlns:p14="http://schemas.microsoft.com/office/powerpoint/2010/main" val="3908911961"/>
      </p:ext>
    </p:extLst>
  </p:cSld>
  <p:clrMapOvr>
    <a:masterClrMapping/>
  </p:clrMapOvr>
  <mc:AlternateContent xmlns:mc="http://schemas.openxmlformats.org/markup-compatibility/2006">
    <mc:Choice xmlns:p14="http://schemas.microsoft.com/office/powerpoint/2010/main" Requires="p14">
      <p:transition spd="slow" p14:dur="175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750"/>
                                        <p:tgtEl>
                                          <p:spTgt spid="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9339E3E-4D22-425D-874D-D114E63441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7248" y="596900"/>
            <a:ext cx="2474752" cy="6858000"/>
          </a:xfrm>
          <a:prstGeom prst="rect">
            <a:avLst/>
          </a:prstGeom>
        </p:spPr>
      </p:pic>
      <p:pic>
        <p:nvPicPr>
          <p:cNvPr id="14" name="图片 13">
            <a:extLst>
              <a:ext uri="{FF2B5EF4-FFF2-40B4-BE49-F238E27FC236}">
                <a16:creationId xmlns:a16="http://schemas.microsoft.com/office/drawing/2014/main" id="{F92D5EA4-948A-45DA-8549-698E4F4434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4165600" cy="5209451"/>
          </a:xfrm>
          <a:prstGeom prst="rect">
            <a:avLst/>
          </a:prstGeom>
        </p:spPr>
      </p:pic>
      <p:pic>
        <p:nvPicPr>
          <p:cNvPr id="8" name="图片 7">
            <a:extLst>
              <a:ext uri="{FF2B5EF4-FFF2-40B4-BE49-F238E27FC236}">
                <a16:creationId xmlns:a16="http://schemas.microsoft.com/office/drawing/2014/main" id="{868B8D7D-17EE-4C94-9039-F200E1FEC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450" y="960081"/>
            <a:ext cx="5460950" cy="5897919"/>
          </a:xfrm>
          <a:prstGeom prst="rect">
            <a:avLst/>
          </a:prstGeom>
        </p:spPr>
      </p:pic>
      <p:sp>
        <p:nvSpPr>
          <p:cNvPr id="17" name="文本框 16">
            <a:extLst>
              <a:ext uri="{FF2B5EF4-FFF2-40B4-BE49-F238E27FC236}">
                <a16:creationId xmlns:a16="http://schemas.microsoft.com/office/drawing/2014/main" id="{49984B40-E9A3-4EB3-8BC8-A20D1F1D8158}"/>
              </a:ext>
            </a:extLst>
          </p:cNvPr>
          <p:cNvSpPr txBox="1"/>
          <p:nvPr/>
        </p:nvSpPr>
        <p:spPr>
          <a:xfrm>
            <a:off x="3896881" y="3105834"/>
            <a:ext cx="5820367" cy="64633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altLang="zh-CN" sz="3600" dirty="0">
                <a:solidFill>
                  <a:srgbClr val="000000"/>
                </a:solidFill>
                <a:effectLst/>
                <a:latin typeface="Goudy Old Style" panose="02020502050305020303" pitchFamily="18" charset="0"/>
                <a:ea typeface="华文宋体"/>
              </a:rPr>
              <a:t>Modern Cheongsam Dress</a:t>
            </a:r>
            <a:endParaRPr kumimoji="0" lang="zh-CN" altLang="en-US" sz="6600" i="0" u="none" strike="noStrike" kern="1200" cap="none" spc="0" normalizeH="0" baseline="0" noProof="0" dirty="0">
              <a:ln>
                <a:noFill/>
              </a:ln>
              <a:solidFill>
                <a:schemeClr val="tx1">
                  <a:lumMod val="95000"/>
                  <a:lumOff val="5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2451543419"/>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750"/>
                                        <p:tgtEl>
                                          <p:spTgt spid="1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750" fill="hold"/>
                                        <p:tgtEl>
                                          <p:spTgt spid="17"/>
                                        </p:tgtEl>
                                        <p:attrNameLst>
                                          <p:attrName>ppt_w</p:attrName>
                                        </p:attrNameLst>
                                      </p:cBhvr>
                                      <p:tavLst>
                                        <p:tav tm="0">
                                          <p:val>
                                            <p:fltVal val="0"/>
                                          </p:val>
                                        </p:tav>
                                        <p:tav tm="100000">
                                          <p:val>
                                            <p:strVal val="#ppt_w"/>
                                          </p:val>
                                        </p:tav>
                                      </p:tavLst>
                                    </p:anim>
                                    <p:anim calcmode="lin" valueType="num">
                                      <p:cBhvr>
                                        <p:cTn id="20" dur="750" fill="hold"/>
                                        <p:tgtEl>
                                          <p:spTgt spid="17"/>
                                        </p:tgtEl>
                                        <p:attrNameLst>
                                          <p:attrName>ppt_h</p:attrName>
                                        </p:attrNameLst>
                                      </p:cBhvr>
                                      <p:tavLst>
                                        <p:tav tm="0">
                                          <p:val>
                                            <p:fltVal val="0"/>
                                          </p:val>
                                        </p:tav>
                                        <p:tav tm="100000">
                                          <p:val>
                                            <p:strVal val="#ppt_h"/>
                                          </p:val>
                                        </p:tav>
                                      </p:tavLst>
                                    </p:anim>
                                    <p:animEffect transition="in" filter="fade">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pic>
        <p:nvPicPr>
          <p:cNvPr id="21" name="图片 20">
            <a:extLst>
              <a:ext uri="{FF2B5EF4-FFF2-40B4-BE49-F238E27FC236}">
                <a16:creationId xmlns:a16="http://schemas.microsoft.com/office/drawing/2014/main" id="{EF1A5491-FC09-40ED-8F40-4130EA1DD0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2294" y="1251300"/>
            <a:ext cx="2115268" cy="5101771"/>
          </a:xfrm>
          <a:prstGeom prst="rect">
            <a:avLst/>
          </a:prstGeom>
        </p:spPr>
      </p:pic>
      <p:pic>
        <p:nvPicPr>
          <p:cNvPr id="2" name="图片 1">
            <a:extLst>
              <a:ext uri="{FF2B5EF4-FFF2-40B4-BE49-F238E27FC236}">
                <a16:creationId xmlns:a16="http://schemas.microsoft.com/office/drawing/2014/main" id="{ACBAA358-23F2-057C-0045-D0CC264659C8}"/>
              </a:ext>
            </a:extLst>
          </p:cNvPr>
          <p:cNvPicPr>
            <a:picLocks noChangeAspect="1"/>
          </p:cNvPicPr>
          <p:nvPr/>
        </p:nvPicPr>
        <p:blipFill>
          <a:blip r:embed="rId5"/>
          <a:stretch>
            <a:fillRect/>
          </a:stretch>
        </p:blipFill>
        <p:spPr>
          <a:xfrm>
            <a:off x="595259" y="614398"/>
            <a:ext cx="4288421" cy="2680263"/>
          </a:xfrm>
          <a:prstGeom prst="rect">
            <a:avLst/>
          </a:prstGeom>
        </p:spPr>
      </p:pic>
      <p:sp>
        <p:nvSpPr>
          <p:cNvPr id="16" name="AutoShape 2">
            <a:extLst>
              <a:ext uri="{FF2B5EF4-FFF2-40B4-BE49-F238E27FC236}">
                <a16:creationId xmlns:a16="http://schemas.microsoft.com/office/drawing/2014/main" id="{63A3490C-4C0E-9B84-484D-8376DFD4B5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 name="图片 16">
            <a:extLst>
              <a:ext uri="{FF2B5EF4-FFF2-40B4-BE49-F238E27FC236}">
                <a16:creationId xmlns:a16="http://schemas.microsoft.com/office/drawing/2014/main" id="{8C94B658-65A6-FE64-F4BF-A4FCF3C599FD}"/>
              </a:ext>
            </a:extLst>
          </p:cNvPr>
          <p:cNvPicPr>
            <a:picLocks noChangeAspect="1"/>
          </p:cNvPicPr>
          <p:nvPr/>
        </p:nvPicPr>
        <p:blipFill rotWithShape="1">
          <a:blip r:embed="rId6"/>
          <a:srcRect r="-7912" b="5304"/>
          <a:stretch/>
        </p:blipFill>
        <p:spPr>
          <a:xfrm>
            <a:off x="8835390" y="182880"/>
            <a:ext cx="3257948" cy="3811004"/>
          </a:xfrm>
          <a:prstGeom prst="rect">
            <a:avLst/>
          </a:prstGeom>
        </p:spPr>
      </p:pic>
      <p:pic>
        <p:nvPicPr>
          <p:cNvPr id="22" name="图片 21">
            <a:extLst>
              <a:ext uri="{FF2B5EF4-FFF2-40B4-BE49-F238E27FC236}">
                <a16:creationId xmlns:a16="http://schemas.microsoft.com/office/drawing/2014/main" id="{6F7579D0-E64D-9081-EBCD-997FE13A13B2}"/>
              </a:ext>
            </a:extLst>
          </p:cNvPr>
          <p:cNvPicPr>
            <a:picLocks noChangeAspect="1"/>
          </p:cNvPicPr>
          <p:nvPr/>
        </p:nvPicPr>
        <p:blipFill rotWithShape="1">
          <a:blip r:embed="rId7"/>
          <a:srcRect r="2583" b="5167"/>
          <a:stretch/>
        </p:blipFill>
        <p:spPr>
          <a:xfrm>
            <a:off x="6838643" y="504929"/>
            <a:ext cx="3361467" cy="4908490"/>
          </a:xfrm>
          <a:prstGeom prst="rect">
            <a:avLst/>
          </a:prstGeom>
        </p:spPr>
      </p:pic>
      <p:pic>
        <p:nvPicPr>
          <p:cNvPr id="23" name="图片 22">
            <a:extLst>
              <a:ext uri="{FF2B5EF4-FFF2-40B4-BE49-F238E27FC236}">
                <a16:creationId xmlns:a16="http://schemas.microsoft.com/office/drawing/2014/main" id="{6FB725C3-6A0F-5726-25B8-B0FC5E7DE48D}"/>
              </a:ext>
            </a:extLst>
          </p:cNvPr>
          <p:cNvPicPr>
            <a:picLocks noChangeAspect="1"/>
          </p:cNvPicPr>
          <p:nvPr/>
        </p:nvPicPr>
        <p:blipFill rotWithShape="1">
          <a:blip r:embed="rId8"/>
          <a:srcRect r="19189" b="6167"/>
          <a:stretch/>
        </p:blipFill>
        <p:spPr>
          <a:xfrm>
            <a:off x="3831024" y="391442"/>
            <a:ext cx="3926328" cy="5746468"/>
          </a:xfrm>
          <a:prstGeom prst="rect">
            <a:avLst/>
          </a:prstGeom>
        </p:spPr>
      </p:pic>
    </p:spTree>
    <p:extLst>
      <p:ext uri="{BB962C8B-B14F-4D97-AF65-F5344CB8AC3E}">
        <p14:creationId xmlns:p14="http://schemas.microsoft.com/office/powerpoint/2010/main" val="111491626"/>
      </p:ext>
    </p:extLst>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sp>
        <p:nvSpPr>
          <p:cNvPr id="21" name="文本框 49">
            <a:extLst>
              <a:ext uri="{FF2B5EF4-FFF2-40B4-BE49-F238E27FC236}">
                <a16:creationId xmlns:a16="http://schemas.microsoft.com/office/drawing/2014/main" id="{AC2AEEDD-5C25-4A15-ABB8-C8A28E41C891}"/>
              </a:ext>
            </a:extLst>
          </p:cNvPr>
          <p:cNvSpPr txBox="1">
            <a:spLocks noChangeArrowheads="1"/>
          </p:cNvSpPr>
          <p:nvPr/>
        </p:nvSpPr>
        <p:spPr bwMode="auto">
          <a:xfrm>
            <a:off x="4161055" y="1125971"/>
            <a:ext cx="7738894" cy="1026499"/>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ts val="2500"/>
              </a:lnSpc>
            </a:pPr>
            <a:r>
              <a:rPr lang="en-US" altLang="zh-CN" dirty="0">
                <a:solidFill>
                  <a:srgbClr val="121212"/>
                </a:solidFill>
                <a:latin typeface="din-medium"/>
              </a:rPr>
              <a:t>"I think any woman can wear a qipao. Plump or slim, as long as she has a certain body proportion, she would look great in it," says Fen Zhang. The 30-year-old designer who runs a qipao studio in Hangzhou.</a:t>
            </a:r>
            <a:endParaRPr lang="zh-CN" altLang="en-US" dirty="0">
              <a:solidFill>
                <a:schemeClr val="tx1">
                  <a:lumMod val="95000"/>
                  <a:lumOff val="5000"/>
                </a:schemeClr>
              </a:solidFill>
              <a:latin typeface="+mn-lt"/>
              <a:ea typeface="+mn-ea"/>
              <a:cs typeface="+mn-ea"/>
              <a:sym typeface="+mn-lt"/>
            </a:endParaRPr>
          </a:p>
        </p:txBody>
      </p:sp>
      <p:sp>
        <p:nvSpPr>
          <p:cNvPr id="23" name="文本框 49">
            <a:extLst>
              <a:ext uri="{FF2B5EF4-FFF2-40B4-BE49-F238E27FC236}">
                <a16:creationId xmlns:a16="http://schemas.microsoft.com/office/drawing/2014/main" id="{BC4C52E0-1036-47F7-851A-0911AC7F5F31}"/>
              </a:ext>
            </a:extLst>
          </p:cNvPr>
          <p:cNvSpPr txBox="1">
            <a:spLocks noChangeArrowheads="1"/>
          </p:cNvSpPr>
          <p:nvPr/>
        </p:nvSpPr>
        <p:spPr bwMode="auto">
          <a:xfrm>
            <a:off x="4161055" y="2639833"/>
            <a:ext cx="7504736" cy="135370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ts val="2500"/>
              </a:lnSpc>
            </a:pPr>
            <a:r>
              <a:rPr lang="en-US" altLang="zh-CN" dirty="0">
                <a:solidFill>
                  <a:srgbClr val="121212"/>
                </a:solidFill>
                <a:latin typeface="din-medium"/>
              </a:rPr>
              <a:t>"What is interesting is foreign designers seeing or re-imagining the Qipao, or Chinese retro textile, with fresh eyes," Chen said. "Qipao is not a new thing, it could even often appear in 21st Paris Fashion Week, but recently, its influence more than before."</a:t>
            </a:r>
            <a:endParaRPr lang="zh-CN" altLang="en-US" dirty="0">
              <a:solidFill>
                <a:schemeClr val="tx1">
                  <a:lumMod val="95000"/>
                  <a:lumOff val="5000"/>
                </a:schemeClr>
              </a:solidFill>
              <a:latin typeface="+mn-lt"/>
              <a:ea typeface="+mn-ea"/>
              <a:cs typeface="+mn-ea"/>
              <a:sym typeface="+mn-lt"/>
            </a:endParaRPr>
          </a:p>
        </p:txBody>
      </p:sp>
      <p:sp>
        <p:nvSpPr>
          <p:cNvPr id="25" name="文本框 49">
            <a:extLst>
              <a:ext uri="{FF2B5EF4-FFF2-40B4-BE49-F238E27FC236}">
                <a16:creationId xmlns:a16="http://schemas.microsoft.com/office/drawing/2014/main" id="{BDF5D62A-8DE2-4711-BD2A-C827AB1C2A8D}"/>
              </a:ext>
            </a:extLst>
          </p:cNvPr>
          <p:cNvSpPr txBox="1">
            <a:spLocks noChangeArrowheads="1"/>
          </p:cNvSpPr>
          <p:nvPr/>
        </p:nvSpPr>
        <p:spPr bwMode="auto">
          <a:xfrm>
            <a:off x="4972050" y="4383768"/>
            <a:ext cx="7109460" cy="230832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r>
              <a:rPr lang="en-US" altLang="zh-CN" dirty="0">
                <a:solidFill>
                  <a:srgbClr val="121212"/>
                </a:solidFill>
                <a:latin typeface="din-medium"/>
              </a:rPr>
              <a:t>"Our customers mostly are young people in China. Maybe they will have a very traditional qipao for their wedding, but they like qipao, they want to wear them in their everyday life." Wang said, "I want to break the rules of qipao were designed. We want to create an option for today's Chinese girls when they want to buy Chinese-looking clothes. There's also an option that is like qipao; young people have the right to wear qipao."</a:t>
            </a:r>
          </a:p>
          <a:p>
            <a:br>
              <a:rPr lang="en-US" altLang="zh-CN" dirty="0"/>
            </a:br>
            <a:endParaRPr lang="zh-CN" altLang="en-US" dirty="0">
              <a:solidFill>
                <a:schemeClr val="tx1">
                  <a:lumMod val="95000"/>
                  <a:lumOff val="5000"/>
                </a:schemeClr>
              </a:solidFill>
              <a:latin typeface="+mn-lt"/>
              <a:ea typeface="+mn-ea"/>
              <a:cs typeface="+mn-ea"/>
              <a:sym typeface="+mn-lt"/>
            </a:endParaRPr>
          </a:p>
        </p:txBody>
      </p:sp>
      <p:pic>
        <p:nvPicPr>
          <p:cNvPr id="7" name="图片 6">
            <a:extLst>
              <a:ext uri="{FF2B5EF4-FFF2-40B4-BE49-F238E27FC236}">
                <a16:creationId xmlns:a16="http://schemas.microsoft.com/office/drawing/2014/main" id="{7EA02499-F9D2-4543-9628-7C9D5A9ACB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8433193">
            <a:off x="121755" y="1821177"/>
            <a:ext cx="4595583" cy="5742858"/>
          </a:xfrm>
          <a:prstGeom prst="rect">
            <a:avLst/>
          </a:prstGeom>
        </p:spPr>
      </p:pic>
      <p:pic>
        <p:nvPicPr>
          <p:cNvPr id="2" name="图片 1">
            <a:extLst>
              <a:ext uri="{FF2B5EF4-FFF2-40B4-BE49-F238E27FC236}">
                <a16:creationId xmlns:a16="http://schemas.microsoft.com/office/drawing/2014/main" id="{404E8DB5-6FB5-2FF1-4797-655A6948DAC4}"/>
              </a:ext>
            </a:extLst>
          </p:cNvPr>
          <p:cNvPicPr>
            <a:picLocks noChangeAspect="1"/>
          </p:cNvPicPr>
          <p:nvPr/>
        </p:nvPicPr>
        <p:blipFill>
          <a:blip r:embed="rId5"/>
          <a:stretch>
            <a:fillRect/>
          </a:stretch>
        </p:blipFill>
        <p:spPr>
          <a:xfrm>
            <a:off x="240788" y="105367"/>
            <a:ext cx="3721813" cy="2483147"/>
          </a:xfrm>
          <a:prstGeom prst="rect">
            <a:avLst/>
          </a:prstGeom>
        </p:spPr>
      </p:pic>
    </p:spTree>
    <p:extLst>
      <p:ext uri="{BB962C8B-B14F-4D97-AF65-F5344CB8AC3E}">
        <p14:creationId xmlns:p14="http://schemas.microsoft.com/office/powerpoint/2010/main" val="3354913098"/>
      </p:ext>
    </p:extLst>
  </p:cSld>
  <p:clrMapOvr>
    <a:masterClrMapping/>
  </p:clrMapOvr>
  <mc:AlternateContent xmlns:mc="http://schemas.openxmlformats.org/markup-compatibility/2006">
    <mc:Choice xmlns:p14="http://schemas.microsoft.com/office/powerpoint/2010/main" Requires="p14">
      <p:transition spd="slow" p14:dur="175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2" presetClass="entr" presetSubtype="1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anim calcmode="lin" valueType="num">
                                      <p:cBhvr>
                                        <p:cTn id="17" dur="750" fill="hold"/>
                                        <p:tgtEl>
                                          <p:spTgt spid="21"/>
                                        </p:tgtEl>
                                        <p:attrNameLst>
                                          <p:attrName>ppt_x</p:attrName>
                                        </p:attrNameLst>
                                      </p:cBhvr>
                                      <p:tavLst>
                                        <p:tav tm="0">
                                          <p:val>
                                            <p:strVal val="#ppt_x"/>
                                          </p:val>
                                        </p:tav>
                                        <p:tav tm="100000">
                                          <p:val>
                                            <p:strVal val="#ppt_x"/>
                                          </p:val>
                                        </p:tav>
                                      </p:tavLst>
                                    </p:anim>
                                    <p:anim calcmode="lin" valueType="num">
                                      <p:cBhvr>
                                        <p:cTn id="18" dur="750" fill="hold"/>
                                        <p:tgtEl>
                                          <p:spTgt spid="21"/>
                                        </p:tgtEl>
                                        <p:attrNameLst>
                                          <p:attrName>ppt_y</p:attrName>
                                        </p:attrNameLst>
                                      </p:cBhvr>
                                      <p:tavLst>
                                        <p:tav tm="0">
                                          <p:val>
                                            <p:strVal val="#ppt_y+.1"/>
                                          </p:val>
                                        </p:tav>
                                        <p:tav tm="100000">
                                          <p:val>
                                            <p:strVal val="#ppt_y"/>
                                          </p:val>
                                        </p:tav>
                                      </p:tavLst>
                                    </p:anim>
                                  </p:childTnLst>
                                </p:cTn>
                              </p:par>
                            </p:childTnLst>
                          </p:cTn>
                        </p:par>
                        <p:par>
                          <p:cTn id="19" fill="hold">
                            <p:stCondLst>
                              <p:cond delay="2250"/>
                            </p:stCondLst>
                            <p:childTnLst>
                              <p:par>
                                <p:cTn id="20" presetID="42"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anim calcmode="lin" valueType="num">
                                      <p:cBhvr>
                                        <p:cTn id="23" dur="750" fill="hold"/>
                                        <p:tgtEl>
                                          <p:spTgt spid="23"/>
                                        </p:tgtEl>
                                        <p:attrNameLst>
                                          <p:attrName>ppt_x</p:attrName>
                                        </p:attrNameLst>
                                      </p:cBhvr>
                                      <p:tavLst>
                                        <p:tav tm="0">
                                          <p:val>
                                            <p:strVal val="#ppt_x"/>
                                          </p:val>
                                        </p:tav>
                                        <p:tav tm="100000">
                                          <p:val>
                                            <p:strVal val="#ppt_x"/>
                                          </p:val>
                                        </p:tav>
                                      </p:tavLst>
                                    </p:anim>
                                    <p:anim calcmode="lin" valueType="num">
                                      <p:cBhvr>
                                        <p:cTn id="24" dur="75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anim calcmode="lin" valueType="num">
                                      <p:cBhvr>
                                        <p:cTn id="29" dur="750" fill="hold"/>
                                        <p:tgtEl>
                                          <p:spTgt spid="25"/>
                                        </p:tgtEl>
                                        <p:attrNameLst>
                                          <p:attrName>ppt_x</p:attrName>
                                        </p:attrNameLst>
                                      </p:cBhvr>
                                      <p:tavLst>
                                        <p:tav tm="0">
                                          <p:val>
                                            <p:strVal val="#ppt_x"/>
                                          </p:val>
                                        </p:tav>
                                        <p:tav tm="100000">
                                          <p:val>
                                            <p:strVal val="#ppt_x"/>
                                          </p:val>
                                        </p:tav>
                                      </p:tavLst>
                                    </p:anim>
                                    <p:anim calcmode="lin" valueType="num">
                                      <p:cBhvr>
                                        <p:cTn id="30"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C048D4C8-1C6B-41C4-AD78-F7CB3530B324}"/>
              </a:ext>
            </a:extLst>
          </p:cNvPr>
          <p:cNvSpPr/>
          <p:nvPr/>
        </p:nvSpPr>
        <p:spPr>
          <a:xfrm rot="8100000">
            <a:off x="3174708" y="470788"/>
            <a:ext cx="5994269" cy="6911234"/>
          </a:xfrm>
          <a:prstGeom prst="rect">
            <a:avLst/>
          </a:prstGeom>
          <a:blipFill dpi="0" rotWithShape="1">
            <a:blip r:embed="rId3" cstate="email">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a:extLst>
              <a:ext uri="{FF2B5EF4-FFF2-40B4-BE49-F238E27FC236}">
                <a16:creationId xmlns:a16="http://schemas.microsoft.com/office/drawing/2014/main" id="{7E4DA7BE-6848-4038-844E-CCF0CA0F30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540003">
            <a:off x="291539" y="2434623"/>
            <a:ext cx="3189146" cy="4470766"/>
          </a:xfrm>
          <a:prstGeom prst="rect">
            <a:avLst/>
          </a:prstGeom>
        </p:spPr>
      </p:pic>
      <p:pic>
        <p:nvPicPr>
          <p:cNvPr id="17" name="图片 16">
            <a:extLst>
              <a:ext uri="{FF2B5EF4-FFF2-40B4-BE49-F238E27FC236}">
                <a16:creationId xmlns:a16="http://schemas.microsoft.com/office/drawing/2014/main" id="{13DD55F4-280A-4345-81D8-B07A8CB490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378987">
            <a:off x="-565375" y="4519729"/>
            <a:ext cx="4860050" cy="3118807"/>
          </a:xfrm>
          <a:prstGeom prst="rect">
            <a:avLst/>
          </a:prstGeom>
        </p:spPr>
      </p:pic>
      <p:pic>
        <p:nvPicPr>
          <p:cNvPr id="7" name="图片 6">
            <a:extLst>
              <a:ext uri="{FF2B5EF4-FFF2-40B4-BE49-F238E27FC236}">
                <a16:creationId xmlns:a16="http://schemas.microsoft.com/office/drawing/2014/main" id="{A368CCDD-6CF5-47E4-A415-052372DE73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70" y="-753310"/>
            <a:ext cx="4121069" cy="4121069"/>
          </a:xfrm>
          <a:prstGeom prst="rect">
            <a:avLst/>
          </a:prstGeom>
        </p:spPr>
      </p:pic>
      <p:pic>
        <p:nvPicPr>
          <p:cNvPr id="13" name="图片 12">
            <a:extLst>
              <a:ext uri="{FF2B5EF4-FFF2-40B4-BE49-F238E27FC236}">
                <a16:creationId xmlns:a16="http://schemas.microsoft.com/office/drawing/2014/main" id="{B37300A7-22FB-4F1F-A2E6-D7CE8CC812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5873" y="3077364"/>
            <a:ext cx="2832533" cy="4470766"/>
          </a:xfrm>
          <a:prstGeom prst="rect">
            <a:avLst/>
          </a:prstGeom>
        </p:spPr>
      </p:pic>
      <p:pic>
        <p:nvPicPr>
          <p:cNvPr id="23" name="图片 22">
            <a:extLst>
              <a:ext uri="{FF2B5EF4-FFF2-40B4-BE49-F238E27FC236}">
                <a16:creationId xmlns:a16="http://schemas.microsoft.com/office/drawing/2014/main" id="{93EB3161-5144-48D0-9215-E36D109155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1648" y="993185"/>
            <a:ext cx="4184093" cy="6277911"/>
          </a:xfrm>
          <a:prstGeom prst="rect">
            <a:avLst/>
          </a:prstGeom>
        </p:spPr>
      </p:pic>
      <p:pic>
        <p:nvPicPr>
          <p:cNvPr id="25" name="图片 24">
            <a:extLst>
              <a:ext uri="{FF2B5EF4-FFF2-40B4-BE49-F238E27FC236}">
                <a16:creationId xmlns:a16="http://schemas.microsoft.com/office/drawing/2014/main" id="{04479F55-EDC5-475E-B453-6C41CDCD21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13708" y="667139"/>
            <a:ext cx="4541828" cy="6190861"/>
          </a:xfrm>
          <a:prstGeom prst="rect">
            <a:avLst/>
          </a:prstGeom>
        </p:spPr>
      </p:pic>
      <p:sp>
        <p:nvSpPr>
          <p:cNvPr id="3" name="文本框 2">
            <a:extLst>
              <a:ext uri="{FF2B5EF4-FFF2-40B4-BE49-F238E27FC236}">
                <a16:creationId xmlns:a16="http://schemas.microsoft.com/office/drawing/2014/main" id="{59D5A8E4-7057-9F02-0595-E748950A45A9}"/>
              </a:ext>
            </a:extLst>
          </p:cNvPr>
          <p:cNvSpPr txBox="1"/>
          <p:nvPr/>
        </p:nvSpPr>
        <p:spPr>
          <a:xfrm>
            <a:off x="8265587" y="1307224"/>
            <a:ext cx="1015663" cy="4411980"/>
          </a:xfrm>
          <a:prstGeom prst="rect">
            <a:avLst/>
          </a:prstGeom>
          <a:noFill/>
        </p:spPr>
        <p:txBody>
          <a:bodyPr vert="eaVert" wrap="square" rtlCol="0">
            <a:spAutoFit/>
          </a:bodyPr>
          <a:lstStyle/>
          <a:p>
            <a:r>
              <a:rPr lang="en-US" altLang="zh-CN" sz="5400" dirty="0"/>
              <a:t>THANK YOU</a:t>
            </a:r>
            <a:endParaRPr lang="zh-CN" altLang="en-US" sz="5400" dirty="0"/>
          </a:p>
        </p:txBody>
      </p:sp>
      <p:sp>
        <p:nvSpPr>
          <p:cNvPr id="4" name="文本框 3">
            <a:extLst>
              <a:ext uri="{FF2B5EF4-FFF2-40B4-BE49-F238E27FC236}">
                <a16:creationId xmlns:a16="http://schemas.microsoft.com/office/drawing/2014/main" id="{FFD2942E-4506-0E21-0994-F2B1D7A6D0BD}"/>
              </a:ext>
            </a:extLst>
          </p:cNvPr>
          <p:cNvSpPr txBox="1"/>
          <p:nvPr/>
        </p:nvSpPr>
        <p:spPr>
          <a:xfrm>
            <a:off x="7459938" y="2971995"/>
            <a:ext cx="461665" cy="2320290"/>
          </a:xfrm>
          <a:prstGeom prst="rect">
            <a:avLst/>
          </a:prstGeom>
          <a:noFill/>
        </p:spPr>
        <p:txBody>
          <a:bodyPr vert="eaVert" wrap="square" rtlCol="0">
            <a:spAutoFit/>
          </a:bodyPr>
          <a:lstStyle/>
          <a:p>
            <a:r>
              <a:rPr lang="en-US" altLang="zh-CN" dirty="0"/>
              <a:t>Tang </a:t>
            </a:r>
            <a:r>
              <a:rPr lang="en-US" altLang="zh-CN" dirty="0" err="1"/>
              <a:t>Yingzi</a:t>
            </a:r>
            <a:endParaRPr lang="zh-CN" altLang="en-US" dirty="0"/>
          </a:p>
        </p:txBody>
      </p:sp>
    </p:spTree>
    <p:extLst>
      <p:ext uri="{BB962C8B-B14F-4D97-AF65-F5344CB8AC3E}">
        <p14:creationId xmlns:p14="http://schemas.microsoft.com/office/powerpoint/2010/main" val="627733257"/>
      </p:ext>
    </p:extLst>
  </p:cSld>
  <p:clrMapOvr>
    <a:masterClrMapping/>
  </p:clrMapOvr>
  <mc:AlternateContent xmlns:mc="http://schemas.openxmlformats.org/markup-compatibility/2006">
    <mc:Choice xmlns:p14="http://schemas.microsoft.com/office/powerpoint/2010/main" Requires="p14">
      <p:transition spd="slow" p14:dur="175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750" fill="hold"/>
                                        <p:tgtEl>
                                          <p:spTgt spid="13"/>
                                        </p:tgtEl>
                                        <p:attrNameLst>
                                          <p:attrName>ppt_w</p:attrName>
                                        </p:attrNameLst>
                                      </p:cBhvr>
                                      <p:tavLst>
                                        <p:tav tm="0">
                                          <p:val>
                                            <p:fltVal val="0"/>
                                          </p:val>
                                        </p:tav>
                                        <p:tav tm="100000">
                                          <p:val>
                                            <p:strVal val="#ppt_w"/>
                                          </p:val>
                                        </p:tav>
                                      </p:tavLst>
                                    </p:anim>
                                    <p:anim calcmode="lin" valueType="num">
                                      <p:cBhvr>
                                        <p:cTn id="17" dur="750" fill="hold"/>
                                        <p:tgtEl>
                                          <p:spTgt spid="13"/>
                                        </p:tgtEl>
                                        <p:attrNameLst>
                                          <p:attrName>ppt_h</p:attrName>
                                        </p:attrNameLst>
                                      </p:cBhvr>
                                      <p:tavLst>
                                        <p:tav tm="0">
                                          <p:val>
                                            <p:fltVal val="0"/>
                                          </p:val>
                                        </p:tav>
                                        <p:tav tm="100000">
                                          <p:val>
                                            <p:strVal val="#ppt_h"/>
                                          </p:val>
                                        </p:tav>
                                      </p:tavLst>
                                    </p:anim>
                                    <p:animEffect transition="in" filter="fade">
                                      <p:cBhvr>
                                        <p:cTn id="18" dur="75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750" fill="hold"/>
                                        <p:tgtEl>
                                          <p:spTgt spid="17"/>
                                        </p:tgtEl>
                                        <p:attrNameLst>
                                          <p:attrName>ppt_w</p:attrName>
                                        </p:attrNameLst>
                                      </p:cBhvr>
                                      <p:tavLst>
                                        <p:tav tm="0">
                                          <p:val>
                                            <p:fltVal val="0"/>
                                          </p:val>
                                        </p:tav>
                                        <p:tav tm="100000">
                                          <p:val>
                                            <p:strVal val="#ppt_w"/>
                                          </p:val>
                                        </p:tav>
                                      </p:tavLst>
                                    </p:anim>
                                    <p:anim calcmode="lin" valueType="num">
                                      <p:cBhvr>
                                        <p:cTn id="22" dur="750" fill="hold"/>
                                        <p:tgtEl>
                                          <p:spTgt spid="17"/>
                                        </p:tgtEl>
                                        <p:attrNameLst>
                                          <p:attrName>ppt_h</p:attrName>
                                        </p:attrNameLst>
                                      </p:cBhvr>
                                      <p:tavLst>
                                        <p:tav tm="0">
                                          <p:val>
                                            <p:fltVal val="0"/>
                                          </p:val>
                                        </p:tav>
                                        <p:tav tm="100000">
                                          <p:val>
                                            <p:strVal val="#ppt_h"/>
                                          </p:val>
                                        </p:tav>
                                      </p:tavLst>
                                    </p:anim>
                                    <p:animEffect transition="in" filter="fade">
                                      <p:cBhvr>
                                        <p:cTn id="23" dur="750"/>
                                        <p:tgtEl>
                                          <p:spTgt spid="17"/>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750"/>
                                        <p:tgtEl>
                                          <p:spTgt spid="23"/>
                                        </p:tgtEl>
                                      </p:cBhvr>
                                    </p:animEffect>
                                  </p:childTnLst>
                                </p:cTn>
                              </p:par>
                            </p:childTnLst>
                          </p:cTn>
                        </p:par>
                        <p:par>
                          <p:cTn id="28" fill="hold">
                            <p:stCondLst>
                              <p:cond delay="2250"/>
                            </p:stCondLst>
                            <p:childTnLst>
                              <p:par>
                                <p:cTn id="29" presetID="16" presetClass="entr" presetSubtype="37"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outVertical)">
                                      <p:cBhvr>
                                        <p:cTn id="3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934D985-5DA2-4F2B-9658-5F75A789F5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7349" y="0"/>
            <a:ext cx="4574151" cy="6858000"/>
          </a:xfrm>
          <a:prstGeom prst="rect">
            <a:avLst/>
          </a:prstGeom>
        </p:spPr>
      </p:pic>
      <p:sp>
        <p:nvSpPr>
          <p:cNvPr id="8" name="矩形 7">
            <a:extLst>
              <a:ext uri="{FF2B5EF4-FFF2-40B4-BE49-F238E27FC236}">
                <a16:creationId xmlns:a16="http://schemas.microsoft.com/office/drawing/2014/main" id="{12EB1FE8-5720-4D06-B9E1-BB3685161713}"/>
              </a:ext>
            </a:extLst>
          </p:cNvPr>
          <p:cNvSpPr/>
          <p:nvPr/>
        </p:nvSpPr>
        <p:spPr>
          <a:xfrm>
            <a:off x="2845500" y="1617607"/>
            <a:ext cx="3260272"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b="1" dirty="0">
                <a:solidFill>
                  <a:srgbClr val="000000"/>
                </a:solidFill>
                <a:latin typeface="Goudy Old Style" panose="02020502050305020303" pitchFamily="18" charset="0"/>
                <a:sym typeface="+mn-lt"/>
              </a:rPr>
              <a:t>Contents</a:t>
            </a:r>
            <a:endParaRPr lang="zh-CN" altLang="en-US" sz="4000" b="1" dirty="0">
              <a:solidFill>
                <a:srgbClr val="000000"/>
              </a:solidFill>
              <a:latin typeface="Goudy Old Style" panose="02020502050305020303" pitchFamily="18" charset="0"/>
              <a:sym typeface="+mn-lt"/>
            </a:endParaRPr>
          </a:p>
        </p:txBody>
      </p:sp>
      <p:sp>
        <p:nvSpPr>
          <p:cNvPr id="11" name="PA-矩形 12">
            <a:extLst>
              <a:ext uri="{FF2B5EF4-FFF2-40B4-BE49-F238E27FC236}">
                <a16:creationId xmlns:a16="http://schemas.microsoft.com/office/drawing/2014/main" id="{525D874B-328A-44E6-8E81-7975E33B2F99}"/>
              </a:ext>
            </a:extLst>
          </p:cNvPr>
          <p:cNvSpPr/>
          <p:nvPr>
            <p:custDataLst>
              <p:tags r:id="rId1"/>
            </p:custDataLst>
          </p:nvPr>
        </p:nvSpPr>
        <p:spPr>
          <a:xfrm>
            <a:off x="614266" y="2698403"/>
            <a:ext cx="2944560" cy="954107"/>
          </a:xfrm>
          <a:prstGeom prst="rect">
            <a:avLst/>
          </a:prstGeom>
          <a:ln>
            <a:noFill/>
          </a:ln>
        </p:spPr>
        <p:txBody>
          <a:bodyPr wrap="square">
            <a:spAutoFit/>
            <a:scene3d>
              <a:camera prst="orthographicFront"/>
              <a:lightRig rig="threePt" dir="t"/>
            </a:scene3d>
            <a:sp3d contourW="12700"/>
          </a:bodyPr>
          <a:lstStyle/>
          <a:p>
            <a:r>
              <a:rPr lang="en-US" altLang="zh-CN" sz="2800" b="1" dirty="0">
                <a:solidFill>
                  <a:srgbClr val="000000"/>
                </a:solidFill>
                <a:latin typeface="Goudy Old Style" panose="02020502050305020303" pitchFamily="18" charset="0"/>
              </a:rPr>
              <a:t>1. The History of the Cheongsam</a:t>
            </a:r>
          </a:p>
        </p:txBody>
      </p:sp>
      <p:sp>
        <p:nvSpPr>
          <p:cNvPr id="13" name="PA-矩形 12">
            <a:extLst>
              <a:ext uri="{FF2B5EF4-FFF2-40B4-BE49-F238E27FC236}">
                <a16:creationId xmlns:a16="http://schemas.microsoft.com/office/drawing/2014/main" id="{DBD563CB-462C-48D1-84ED-3DB578444680}"/>
              </a:ext>
            </a:extLst>
          </p:cNvPr>
          <p:cNvSpPr/>
          <p:nvPr>
            <p:custDataLst>
              <p:tags r:id="rId2"/>
            </p:custDataLst>
          </p:nvPr>
        </p:nvSpPr>
        <p:spPr>
          <a:xfrm>
            <a:off x="4255981" y="2702923"/>
            <a:ext cx="2944560" cy="1384995"/>
          </a:xfrm>
          <a:prstGeom prst="rect">
            <a:avLst/>
          </a:prstGeom>
          <a:ln>
            <a:noFill/>
          </a:ln>
        </p:spPr>
        <p:txBody>
          <a:bodyPr wrap="square">
            <a:spAutoFit/>
            <a:scene3d>
              <a:camera prst="orthographicFront"/>
              <a:lightRig rig="threePt" dir="t"/>
            </a:scene3d>
            <a:sp3d contourW="12700"/>
          </a:bodyPr>
          <a:lstStyle/>
          <a:p>
            <a:r>
              <a:rPr lang="en-US" altLang="zh-CN" sz="2800" b="1" dirty="0">
                <a:solidFill>
                  <a:srgbClr val="000000"/>
                </a:solidFill>
                <a:latin typeface="Goudy Old Style" panose="02020502050305020303" pitchFamily="18" charset="0"/>
              </a:rPr>
              <a:t>2. Features of Cheongsams in Different Periods</a:t>
            </a:r>
          </a:p>
        </p:txBody>
      </p:sp>
      <p:sp>
        <p:nvSpPr>
          <p:cNvPr id="15" name="PA-矩形 12">
            <a:extLst>
              <a:ext uri="{FF2B5EF4-FFF2-40B4-BE49-F238E27FC236}">
                <a16:creationId xmlns:a16="http://schemas.microsoft.com/office/drawing/2014/main" id="{1EA91FB8-F794-47BC-BE5B-1B5061880587}"/>
              </a:ext>
            </a:extLst>
          </p:cNvPr>
          <p:cNvSpPr/>
          <p:nvPr>
            <p:custDataLst>
              <p:tags r:id="rId3"/>
            </p:custDataLst>
          </p:nvPr>
        </p:nvSpPr>
        <p:spPr>
          <a:xfrm>
            <a:off x="650574" y="4531612"/>
            <a:ext cx="2944560" cy="954107"/>
          </a:xfrm>
          <a:prstGeom prst="rect">
            <a:avLst/>
          </a:prstGeom>
          <a:ln>
            <a:noFill/>
          </a:ln>
        </p:spPr>
        <p:txBody>
          <a:bodyPr wrap="square">
            <a:spAutoFit/>
            <a:scene3d>
              <a:camera prst="orthographicFront"/>
              <a:lightRig rig="threePt" dir="t"/>
            </a:scene3d>
            <a:sp3d contourW="12700"/>
          </a:bodyPr>
          <a:lstStyle/>
          <a:p>
            <a:r>
              <a:rPr lang="en-US" altLang="zh-CN" sz="2800" b="1" dirty="0">
                <a:solidFill>
                  <a:srgbClr val="000000"/>
                </a:solidFill>
                <a:latin typeface="Goudy Old Style" panose="02020502050305020303" pitchFamily="18" charset="0"/>
              </a:rPr>
              <a:t>3. Styles of Cheongsam</a:t>
            </a:r>
          </a:p>
        </p:txBody>
      </p:sp>
      <p:sp>
        <p:nvSpPr>
          <p:cNvPr id="17" name="PA-矩形 12">
            <a:extLst>
              <a:ext uri="{FF2B5EF4-FFF2-40B4-BE49-F238E27FC236}">
                <a16:creationId xmlns:a16="http://schemas.microsoft.com/office/drawing/2014/main" id="{64036847-7FBB-41D4-95DA-E1A70403E62A}"/>
              </a:ext>
            </a:extLst>
          </p:cNvPr>
          <p:cNvSpPr/>
          <p:nvPr>
            <p:custDataLst>
              <p:tags r:id="rId4"/>
            </p:custDataLst>
          </p:nvPr>
        </p:nvSpPr>
        <p:spPr>
          <a:xfrm>
            <a:off x="4155129" y="4531612"/>
            <a:ext cx="2944560" cy="954107"/>
          </a:xfrm>
          <a:prstGeom prst="rect">
            <a:avLst/>
          </a:prstGeom>
          <a:ln>
            <a:noFill/>
          </a:ln>
        </p:spPr>
        <p:txBody>
          <a:bodyPr wrap="square">
            <a:spAutoFit/>
            <a:scene3d>
              <a:camera prst="orthographicFront"/>
              <a:lightRig rig="threePt" dir="t"/>
            </a:scene3d>
            <a:sp3d contourW="12700"/>
          </a:bodyPr>
          <a:lstStyle/>
          <a:p>
            <a:pPr fontAlgn="base"/>
            <a:r>
              <a:rPr lang="en-US" altLang="zh-CN" sz="2800" b="1" dirty="0">
                <a:solidFill>
                  <a:srgbClr val="000000"/>
                </a:solidFill>
                <a:latin typeface="Goudy Old Style" panose="02020502050305020303" pitchFamily="18" charset="0"/>
              </a:rPr>
              <a:t>4. Modern Cheongsam Dress</a:t>
            </a:r>
          </a:p>
        </p:txBody>
      </p:sp>
      <p:pic>
        <p:nvPicPr>
          <p:cNvPr id="19" name="图片 18">
            <a:extLst>
              <a:ext uri="{FF2B5EF4-FFF2-40B4-BE49-F238E27FC236}">
                <a16:creationId xmlns:a16="http://schemas.microsoft.com/office/drawing/2014/main" id="{92E15347-63FB-4CCE-8A93-B86BF617F6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9472600">
            <a:off x="-41518" y="-330979"/>
            <a:ext cx="2585130" cy="2702971"/>
          </a:xfrm>
          <a:prstGeom prst="rect">
            <a:avLst/>
          </a:prstGeom>
        </p:spPr>
      </p:pic>
      <p:sp>
        <p:nvSpPr>
          <p:cNvPr id="23" name="矩形 22">
            <a:extLst>
              <a:ext uri="{FF2B5EF4-FFF2-40B4-BE49-F238E27FC236}">
                <a16:creationId xmlns:a16="http://schemas.microsoft.com/office/drawing/2014/main" id="{00EB289C-70D4-4AB2-A402-6035C33F1564}"/>
              </a:ext>
            </a:extLst>
          </p:cNvPr>
          <p:cNvSpPr/>
          <p:nvPr/>
        </p:nvSpPr>
        <p:spPr>
          <a:xfrm rot="10800000">
            <a:off x="-1415465" y="3844332"/>
            <a:ext cx="4342432" cy="5006709"/>
          </a:xfrm>
          <a:prstGeom prst="rect">
            <a:avLst/>
          </a:prstGeom>
          <a:blipFill dpi="0" rotWithShape="1">
            <a:blip r:embed="rId9" cstate="screen">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3317369935"/>
      </p:ext>
    </p:extLst>
  </p:cSld>
  <p:clrMapOvr>
    <a:masterClrMapping/>
  </p:clrMapOvr>
  <mc:AlternateContent xmlns:mc="http://schemas.openxmlformats.org/markup-compatibility/2006">
    <mc:Choice xmlns:p14="http://schemas.microsoft.com/office/powerpoint/2010/main" Requires="p14">
      <p:transition spd="slow" p14:dur="17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Effect transition="in" filter="fade">
                                      <p:cBhvr>
                                        <p:cTn id="17" dur="750"/>
                                        <p:tgtEl>
                                          <p:spTgt spid="23"/>
                                        </p:tgtEl>
                                      </p:cBhvr>
                                    </p:animEffect>
                                  </p:childTnLst>
                                </p:cTn>
                              </p:par>
                            </p:childTnLst>
                          </p:cTn>
                        </p:par>
                        <p:par>
                          <p:cTn id="18" fill="hold">
                            <p:stCondLst>
                              <p:cond delay="225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750" fill="hold"/>
                                        <p:tgtEl>
                                          <p:spTgt spid="8"/>
                                        </p:tgtEl>
                                        <p:attrNameLst>
                                          <p:attrName>ppt_w</p:attrName>
                                        </p:attrNameLst>
                                      </p:cBhvr>
                                      <p:tavLst>
                                        <p:tav tm="0">
                                          <p:val>
                                            <p:fltVal val="0"/>
                                          </p:val>
                                        </p:tav>
                                        <p:tav tm="100000">
                                          <p:val>
                                            <p:strVal val="#ppt_w"/>
                                          </p:val>
                                        </p:tav>
                                      </p:tavLst>
                                    </p:anim>
                                    <p:anim calcmode="lin" valueType="num">
                                      <p:cBhvr>
                                        <p:cTn id="22" dur="750" fill="hold"/>
                                        <p:tgtEl>
                                          <p:spTgt spid="8"/>
                                        </p:tgtEl>
                                        <p:attrNameLst>
                                          <p:attrName>ppt_h</p:attrName>
                                        </p:attrNameLst>
                                      </p:cBhvr>
                                      <p:tavLst>
                                        <p:tav tm="0">
                                          <p:val>
                                            <p:fltVal val="0"/>
                                          </p:val>
                                        </p:tav>
                                        <p:tav tm="100000">
                                          <p:val>
                                            <p:strVal val="#ppt_h"/>
                                          </p:val>
                                        </p:tav>
                                      </p:tavLst>
                                    </p:anim>
                                    <p:animEffect transition="in" filter="fade">
                                      <p:cBhvr>
                                        <p:cTn id="23" dur="750"/>
                                        <p:tgtEl>
                                          <p:spTgt spid="8"/>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750" fill="hold"/>
                                        <p:tgtEl>
                                          <p:spTgt spid="11"/>
                                        </p:tgtEl>
                                        <p:attrNameLst>
                                          <p:attrName>ppt_x</p:attrName>
                                        </p:attrNameLst>
                                      </p:cBhvr>
                                      <p:tavLst>
                                        <p:tav tm="0">
                                          <p:val>
                                            <p:strVal val="#ppt_x"/>
                                          </p:val>
                                        </p:tav>
                                        <p:tav tm="100000">
                                          <p:val>
                                            <p:strVal val="#ppt_x"/>
                                          </p:val>
                                        </p:tav>
                                      </p:tavLst>
                                    </p:anim>
                                    <p:anim calcmode="lin" valueType="num">
                                      <p:cBhvr additive="base">
                                        <p:cTn id="27" dur="75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750" fill="hold"/>
                                        <p:tgtEl>
                                          <p:spTgt spid="15"/>
                                        </p:tgtEl>
                                        <p:attrNameLst>
                                          <p:attrName>ppt_x</p:attrName>
                                        </p:attrNameLst>
                                      </p:cBhvr>
                                      <p:tavLst>
                                        <p:tav tm="0">
                                          <p:val>
                                            <p:strVal val="#ppt_x"/>
                                          </p:val>
                                        </p:tav>
                                        <p:tav tm="100000">
                                          <p:val>
                                            <p:strVal val="#ppt_x"/>
                                          </p:val>
                                        </p:tav>
                                      </p:tavLst>
                                    </p:anim>
                                    <p:anim calcmode="lin" valueType="num">
                                      <p:cBhvr additive="base">
                                        <p:cTn id="35" dur="75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P spid="17"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9339E3E-4D22-425D-874D-D114E63441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7248" y="596900"/>
            <a:ext cx="2474752" cy="6858000"/>
          </a:xfrm>
          <a:prstGeom prst="rect">
            <a:avLst/>
          </a:prstGeom>
        </p:spPr>
      </p:pic>
      <p:pic>
        <p:nvPicPr>
          <p:cNvPr id="14" name="图片 13">
            <a:extLst>
              <a:ext uri="{FF2B5EF4-FFF2-40B4-BE49-F238E27FC236}">
                <a16:creationId xmlns:a16="http://schemas.microsoft.com/office/drawing/2014/main" id="{F92D5EA4-948A-45DA-8549-698E4F4434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4165600" cy="5209451"/>
          </a:xfrm>
          <a:prstGeom prst="rect">
            <a:avLst/>
          </a:prstGeom>
        </p:spPr>
      </p:pic>
      <p:pic>
        <p:nvPicPr>
          <p:cNvPr id="8" name="图片 7">
            <a:extLst>
              <a:ext uri="{FF2B5EF4-FFF2-40B4-BE49-F238E27FC236}">
                <a16:creationId xmlns:a16="http://schemas.microsoft.com/office/drawing/2014/main" id="{868B8D7D-17EE-4C94-9039-F200E1FEC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450" y="960081"/>
            <a:ext cx="5460950" cy="5897919"/>
          </a:xfrm>
          <a:prstGeom prst="rect">
            <a:avLst/>
          </a:prstGeom>
        </p:spPr>
      </p:pic>
      <p:sp>
        <p:nvSpPr>
          <p:cNvPr id="17" name="文本框 16">
            <a:extLst>
              <a:ext uri="{FF2B5EF4-FFF2-40B4-BE49-F238E27FC236}">
                <a16:creationId xmlns:a16="http://schemas.microsoft.com/office/drawing/2014/main" id="{49984B40-E9A3-4EB3-8BC8-A20D1F1D8158}"/>
              </a:ext>
            </a:extLst>
          </p:cNvPr>
          <p:cNvSpPr txBox="1"/>
          <p:nvPr/>
        </p:nvSpPr>
        <p:spPr>
          <a:xfrm>
            <a:off x="3851911" y="3051810"/>
            <a:ext cx="7040880"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altLang="zh-CN" sz="4000" dirty="0">
                <a:solidFill>
                  <a:srgbClr val="000000"/>
                </a:solidFill>
                <a:effectLst/>
                <a:latin typeface="Goudy Old Style" panose="02020502050305020303" pitchFamily="18" charset="0"/>
                <a:ea typeface="华文宋体"/>
              </a:rPr>
              <a:t>The History of the Cheongsam</a:t>
            </a:r>
            <a:endParaRPr kumimoji="0" lang="zh-CN" altLang="en-US" b="0" i="0" u="none" strike="noStrike" kern="1200" cap="none" spc="0" normalizeH="0" baseline="0" noProof="0" dirty="0">
              <a:ln>
                <a:noFill/>
              </a:ln>
              <a:solidFill>
                <a:schemeClr val="tx1">
                  <a:lumMod val="95000"/>
                  <a:lumOff val="5000"/>
                </a:schemeClr>
              </a:solidFill>
              <a:effectLst/>
              <a:uLnTx/>
              <a:uFillTx/>
              <a:latin typeface="华文中宋" panose="02010600040101010101" pitchFamily="2" charset="-122"/>
              <a:ea typeface="华文中宋" panose="02010600040101010101" pitchFamily="2" charset="-122"/>
              <a:cs typeface="+mn-ea"/>
              <a:sym typeface="+mn-lt"/>
            </a:endParaRPr>
          </a:p>
        </p:txBody>
      </p:sp>
    </p:spTree>
    <p:extLst>
      <p:ext uri="{BB962C8B-B14F-4D97-AF65-F5344CB8AC3E}">
        <p14:creationId xmlns:p14="http://schemas.microsoft.com/office/powerpoint/2010/main" val="2801525586"/>
      </p:ext>
    </p:extLst>
  </p:cSld>
  <p:clrMapOvr>
    <a:masterClrMapping/>
  </p:clrMapOvr>
  <mc:AlternateContent xmlns:mc="http://schemas.openxmlformats.org/markup-compatibility/2006">
    <mc:Choice xmlns:p14="http://schemas.microsoft.com/office/powerpoint/2010/main" Requires="p14">
      <p:transition spd="slow" p14:dur="17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750"/>
                                        <p:tgtEl>
                                          <p:spTgt spid="1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750" fill="hold"/>
                                        <p:tgtEl>
                                          <p:spTgt spid="17"/>
                                        </p:tgtEl>
                                        <p:attrNameLst>
                                          <p:attrName>ppt_w</p:attrName>
                                        </p:attrNameLst>
                                      </p:cBhvr>
                                      <p:tavLst>
                                        <p:tav tm="0">
                                          <p:val>
                                            <p:fltVal val="0"/>
                                          </p:val>
                                        </p:tav>
                                        <p:tav tm="100000">
                                          <p:val>
                                            <p:strVal val="#ppt_w"/>
                                          </p:val>
                                        </p:tav>
                                      </p:tavLst>
                                    </p:anim>
                                    <p:anim calcmode="lin" valueType="num">
                                      <p:cBhvr>
                                        <p:cTn id="20" dur="750" fill="hold"/>
                                        <p:tgtEl>
                                          <p:spTgt spid="17"/>
                                        </p:tgtEl>
                                        <p:attrNameLst>
                                          <p:attrName>ppt_h</p:attrName>
                                        </p:attrNameLst>
                                      </p:cBhvr>
                                      <p:tavLst>
                                        <p:tav tm="0">
                                          <p:val>
                                            <p:fltVal val="0"/>
                                          </p:val>
                                        </p:tav>
                                        <p:tav tm="100000">
                                          <p:val>
                                            <p:strVal val="#ppt_h"/>
                                          </p:val>
                                        </p:tav>
                                      </p:tavLst>
                                    </p:anim>
                                    <p:animEffect transition="in" filter="fade">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E1A658A-7E5A-4269-A9BA-3BB849C0DB12}"/>
              </a:ext>
            </a:extLst>
          </p:cNvPr>
          <p:cNvSpPr txBox="1"/>
          <p:nvPr/>
        </p:nvSpPr>
        <p:spPr>
          <a:xfrm>
            <a:off x="969847" y="307280"/>
            <a:ext cx="4976562" cy="707886"/>
          </a:xfrm>
          <a:prstGeom prst="rect">
            <a:avLst/>
          </a:prstGeom>
          <a:noFill/>
        </p:spPr>
        <p:txBody>
          <a:bodyPr wrap="square" rtlCol="0">
            <a:spAutoFit/>
          </a:bodyPr>
          <a:lstStyle>
            <a:defPPr>
              <a:defRPr lang="zh-CN"/>
            </a:defPPr>
            <a:lvl1pPr lvl="0">
              <a:defRPr sz="3200" b="0">
                <a:solidFill>
                  <a:schemeClr val="tx1">
                    <a:lumMod val="95000"/>
                    <a:lumOff val="5000"/>
                  </a:schemeClr>
                </a:solidFill>
                <a:effectLst/>
                <a:latin typeface="华文中宋" panose="02010600040101010101" pitchFamily="2" charset="-122"/>
                <a:ea typeface="华文中宋" panose="02010600040101010101" pitchFamily="2" charset="-122"/>
                <a:cs typeface="+mn-ea"/>
              </a:defRPr>
            </a:lvl1pPr>
          </a:lstStyle>
          <a:p>
            <a:r>
              <a:rPr lang="en-US" altLang="zh-CN" sz="4000" b="1" dirty="0">
                <a:solidFill>
                  <a:srgbClr val="000000"/>
                </a:solidFill>
                <a:latin typeface="Goudy Old Style" panose="02020502050305020303" pitchFamily="18" charset="0"/>
              </a:rPr>
              <a:t>Origins of the Qipao</a:t>
            </a:r>
          </a:p>
        </p:txBody>
      </p:sp>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cxnSp>
        <p:nvCxnSpPr>
          <p:cNvPr id="10" name="直接连接符 9">
            <a:extLst>
              <a:ext uri="{FF2B5EF4-FFF2-40B4-BE49-F238E27FC236}">
                <a16:creationId xmlns:a16="http://schemas.microsoft.com/office/drawing/2014/main" id="{81A28696-345A-4E21-8A4B-F51DEFCA3511}"/>
              </a:ext>
            </a:extLst>
          </p:cNvPr>
          <p:cNvCxnSpPr/>
          <p:nvPr/>
        </p:nvCxnSpPr>
        <p:spPr>
          <a:xfrm>
            <a:off x="9721437" y="2234611"/>
            <a:ext cx="0" cy="3192817"/>
          </a:xfrm>
          <a:prstGeom prst="line">
            <a:avLst/>
          </a:prstGeom>
          <a:ln>
            <a:solidFill>
              <a:srgbClr val="ECD4A1"/>
            </a:solidFill>
            <a:prstDash val="dash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DC806F4-59BD-4C87-9CBC-D6424AC3B453}"/>
              </a:ext>
            </a:extLst>
          </p:cNvPr>
          <p:cNvCxnSpPr/>
          <p:nvPr/>
        </p:nvCxnSpPr>
        <p:spPr>
          <a:xfrm>
            <a:off x="7854895" y="2234611"/>
            <a:ext cx="0" cy="3192817"/>
          </a:xfrm>
          <a:prstGeom prst="line">
            <a:avLst/>
          </a:prstGeom>
          <a:ln>
            <a:solidFill>
              <a:srgbClr val="ECD4A1"/>
            </a:solidFill>
            <a:prstDash val="dash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A573232-E385-46F6-9B29-3C1E8DB923BA}"/>
              </a:ext>
            </a:extLst>
          </p:cNvPr>
          <p:cNvCxnSpPr/>
          <p:nvPr/>
        </p:nvCxnSpPr>
        <p:spPr>
          <a:xfrm>
            <a:off x="6116917" y="2234611"/>
            <a:ext cx="0" cy="3192817"/>
          </a:xfrm>
          <a:prstGeom prst="line">
            <a:avLst/>
          </a:prstGeom>
          <a:ln>
            <a:solidFill>
              <a:srgbClr val="ECD4A1"/>
            </a:solidFill>
            <a:prstDash val="dashDot"/>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0CEF7787-206E-4857-96B7-3FFD5C816D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7580" y="5037046"/>
            <a:ext cx="2077855" cy="1838779"/>
          </a:xfrm>
          <a:prstGeom prst="rect">
            <a:avLst/>
          </a:prstGeom>
        </p:spPr>
      </p:pic>
      <p:pic>
        <p:nvPicPr>
          <p:cNvPr id="19" name="图片 18">
            <a:extLst>
              <a:ext uri="{FF2B5EF4-FFF2-40B4-BE49-F238E27FC236}">
                <a16:creationId xmlns:a16="http://schemas.microsoft.com/office/drawing/2014/main" id="{E495C624-D87F-4D08-88FE-76C39EB637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5374" y="1082100"/>
            <a:ext cx="4370828" cy="5935692"/>
          </a:xfrm>
          <a:prstGeom prst="rect">
            <a:avLst/>
          </a:prstGeom>
        </p:spPr>
      </p:pic>
      <p:sp>
        <p:nvSpPr>
          <p:cNvPr id="3" name="文本框 2">
            <a:extLst>
              <a:ext uri="{FF2B5EF4-FFF2-40B4-BE49-F238E27FC236}">
                <a16:creationId xmlns:a16="http://schemas.microsoft.com/office/drawing/2014/main" id="{7D9BCC4A-D103-8C62-2743-70348C64AFD4}"/>
              </a:ext>
            </a:extLst>
          </p:cNvPr>
          <p:cNvSpPr txBox="1"/>
          <p:nvPr/>
        </p:nvSpPr>
        <p:spPr>
          <a:xfrm>
            <a:off x="3883343" y="1928503"/>
            <a:ext cx="8308657" cy="3108543"/>
          </a:xfrm>
          <a:prstGeom prst="rect">
            <a:avLst/>
          </a:prstGeom>
          <a:noFill/>
        </p:spPr>
        <p:txBody>
          <a:bodyPr wrap="square">
            <a:spAutoFit/>
          </a:bodyPr>
          <a:lstStyle/>
          <a:p>
            <a:r>
              <a:rPr lang="en-US" altLang="zh-CN" sz="2800" b="0" i="0" dirty="0">
                <a:solidFill>
                  <a:srgbClr val="000000"/>
                </a:solidFill>
                <a:effectLst/>
                <a:latin typeface="Times New Roman" panose="02020603050405020304" pitchFamily="18" charset="0"/>
                <a:cs typeface="Times New Roman" panose="02020603050405020304" pitchFamily="18" charset="0"/>
              </a:rPr>
              <a:t>The history of cheongsams can be dated back to the </a:t>
            </a:r>
            <a:r>
              <a:rPr lang="en-US" altLang="zh-CN" sz="2800" b="0" i="0" dirty="0">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Qing Dynasty</a:t>
            </a:r>
            <a:r>
              <a:rPr lang="en-US" altLang="zh-CN" sz="2800" b="0" i="0" dirty="0">
                <a:effectLst/>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era (1644–1912). During the Qing Dynasty’s reign, the Manchu ethnic group people was called Qi people by Han Chinese. So, the long gown (pao) they wore was called a qipao by the Han Chinese. At that time, officials and scholars of the Qing court were required to wear qipaos as their daily uniform.</a:t>
            </a:r>
          </a:p>
        </p:txBody>
      </p:sp>
    </p:spTree>
    <p:extLst>
      <p:ext uri="{BB962C8B-B14F-4D97-AF65-F5344CB8AC3E}">
        <p14:creationId xmlns:p14="http://schemas.microsoft.com/office/powerpoint/2010/main" val="1705688427"/>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75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750"/>
                                        <p:tgtEl>
                                          <p:spTgt spid="10"/>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75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750"/>
                                        <p:tgtEl>
                                          <p:spTgt spid="1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E1A658A-7E5A-4269-A9BA-3BB849C0DB12}"/>
              </a:ext>
            </a:extLst>
          </p:cNvPr>
          <p:cNvSpPr txBox="1"/>
          <p:nvPr/>
        </p:nvSpPr>
        <p:spPr>
          <a:xfrm>
            <a:off x="1164157" y="430391"/>
            <a:ext cx="6985433" cy="584775"/>
          </a:xfrm>
          <a:prstGeom prst="rect">
            <a:avLst/>
          </a:prstGeom>
          <a:noFill/>
        </p:spPr>
        <p:txBody>
          <a:bodyPr wrap="square" rtlCol="0">
            <a:spAutoFit/>
          </a:bodyPr>
          <a:lstStyle>
            <a:defPPr>
              <a:defRPr lang="zh-CN"/>
            </a:defPPr>
            <a:lvl1pPr lvl="0">
              <a:defRPr sz="3200" b="0">
                <a:solidFill>
                  <a:schemeClr val="tx1">
                    <a:lumMod val="95000"/>
                    <a:lumOff val="5000"/>
                  </a:schemeClr>
                </a:solidFill>
                <a:effectLst/>
                <a:latin typeface="华文中宋" panose="02010600040101010101" pitchFamily="2" charset="-122"/>
                <a:ea typeface="华文中宋" panose="02010600040101010101" pitchFamily="2" charset="-122"/>
                <a:cs typeface="+mn-ea"/>
              </a:defRPr>
            </a:lvl1pPr>
          </a:lstStyle>
          <a:p>
            <a:r>
              <a:rPr lang="en-US" altLang="zh-CN" b="1" dirty="0">
                <a:solidFill>
                  <a:srgbClr val="000000"/>
                </a:solidFill>
                <a:latin typeface="Goudy Old Style" panose="02020502050305020303" pitchFamily="18" charset="0"/>
              </a:rPr>
              <a:t>Further Transformation of the Qipao</a:t>
            </a:r>
          </a:p>
        </p:txBody>
      </p:sp>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sp>
        <p:nvSpPr>
          <p:cNvPr id="9" name="文本框 8">
            <a:extLst>
              <a:ext uri="{FF2B5EF4-FFF2-40B4-BE49-F238E27FC236}">
                <a16:creationId xmlns:a16="http://schemas.microsoft.com/office/drawing/2014/main" id="{71CD2E13-8EDB-4FEA-8FBF-8ECA90C68FBF}"/>
              </a:ext>
            </a:extLst>
          </p:cNvPr>
          <p:cNvSpPr txBox="1"/>
          <p:nvPr/>
        </p:nvSpPr>
        <p:spPr>
          <a:xfrm>
            <a:off x="7296150" y="1048326"/>
            <a:ext cx="3596130" cy="954107"/>
          </a:xfrm>
          <a:prstGeom prst="rect">
            <a:avLst/>
          </a:prstGeom>
          <a:noFill/>
        </p:spPr>
        <p:txBody>
          <a:bodyPr wrap="square" rtlCol="0">
            <a:spAutoFit/>
          </a:bodyPr>
          <a:lstStyle/>
          <a:p>
            <a:pPr lvl="0" algn="ctr">
              <a:defRPr/>
            </a:pPr>
            <a:r>
              <a:rPr lang="en-US" altLang="zh-CN" sz="2800" dirty="0">
                <a:solidFill>
                  <a:srgbClr val="000000"/>
                </a:solidFill>
                <a:latin typeface="Calibri" panose="020F0502020204030204" pitchFamily="34" charset="0"/>
              </a:rPr>
              <a:t>the Republic of China era (1912–1949)</a:t>
            </a:r>
            <a:endParaRPr kumimoji="0" lang="zh-CN" altLang="en-US" sz="2800" i="0" u="none" strike="noStrike" kern="1200" cap="none" spc="0" normalizeH="0" baseline="0" noProof="0" dirty="0">
              <a:ln>
                <a:noFill/>
              </a:ln>
              <a:solidFill>
                <a:schemeClr val="tx1">
                  <a:lumMod val="95000"/>
                  <a:lumOff val="5000"/>
                </a:schemeClr>
              </a:solidFill>
              <a:effectLst/>
              <a:uLnTx/>
              <a:uFillTx/>
              <a:latin typeface="华文中宋" panose="02010600040101010101" pitchFamily="2" charset="-122"/>
              <a:ea typeface="华文中宋" panose="02010600040101010101" pitchFamily="2" charset="-122"/>
              <a:cs typeface="+mn-ea"/>
              <a:sym typeface="+mn-lt"/>
            </a:endParaRPr>
          </a:p>
        </p:txBody>
      </p:sp>
      <p:sp>
        <p:nvSpPr>
          <p:cNvPr id="10" name="文本框 9">
            <a:extLst>
              <a:ext uri="{FF2B5EF4-FFF2-40B4-BE49-F238E27FC236}">
                <a16:creationId xmlns:a16="http://schemas.microsoft.com/office/drawing/2014/main" id="{7B1A6A43-F32B-497F-B235-CC069D458A53}"/>
              </a:ext>
            </a:extLst>
          </p:cNvPr>
          <p:cNvSpPr txBox="1"/>
          <p:nvPr/>
        </p:nvSpPr>
        <p:spPr>
          <a:xfrm>
            <a:off x="6417264" y="2035594"/>
            <a:ext cx="2523538" cy="412934"/>
          </a:xfrm>
          <a:prstGeom prst="rect">
            <a:avLst/>
          </a:prstGeom>
          <a:noFill/>
        </p:spPr>
        <p:txBody>
          <a:bodyPr wrap="square" rtlCol="0">
            <a:spAutoFit/>
          </a:bodyPr>
          <a:lstStyle>
            <a:defPPr>
              <a:defRPr lang="zh-CN"/>
            </a:defPPr>
            <a:lvl1pPr marR="0" lvl="0" indent="0" algn="ctr" fontAlgn="auto">
              <a:lnSpc>
                <a:spcPts val="2500"/>
              </a:lnSpc>
              <a:spcBef>
                <a:spcPts val="0"/>
              </a:spcBef>
              <a:spcAft>
                <a:spcPts val="0"/>
              </a:spcAft>
              <a:buClrTx/>
              <a:buSzTx/>
              <a:buFontTx/>
              <a:buNone/>
              <a:tabLst/>
              <a:defRPr kumimoji="0" sz="1200" b="0" i="0" u="none" strike="noStrike" cap="none" spc="0" normalizeH="0" baseline="0">
                <a:ln>
                  <a:noFill/>
                </a:ln>
                <a:solidFill>
                  <a:schemeClr val="tx1">
                    <a:lumMod val="95000"/>
                    <a:lumOff val="5000"/>
                  </a:schemeClr>
                </a:solidFill>
                <a:effectLst/>
                <a:uLnTx/>
                <a:uFillTx/>
                <a:latin typeface="义启粗楷体" panose="02000500000000000000" pitchFamily="2" charset="-122"/>
                <a:ea typeface="义启粗楷体" panose="02000500000000000000" pitchFamily="2" charset="-122"/>
              </a:defRPr>
            </a:lvl1pPr>
          </a:lstStyle>
          <a:p>
            <a:r>
              <a:rPr lang="en-US" altLang="zh-CN" sz="2400" dirty="0">
                <a:solidFill>
                  <a:srgbClr val="000000"/>
                </a:solidFill>
                <a:latin typeface="Calibri" panose="020F0502020204030204" pitchFamily="34" charset="0"/>
              </a:rPr>
              <a:t> golden age</a:t>
            </a:r>
            <a:endParaRPr lang="en-US" altLang="zh-CN" sz="2400" dirty="0">
              <a:latin typeface="+mn-lt"/>
              <a:ea typeface="+mn-ea"/>
              <a:cs typeface="+mn-ea"/>
              <a:sym typeface="+mn-lt"/>
            </a:endParaRPr>
          </a:p>
        </p:txBody>
      </p:sp>
      <p:pic>
        <p:nvPicPr>
          <p:cNvPr id="3" name="图片 2">
            <a:extLst>
              <a:ext uri="{FF2B5EF4-FFF2-40B4-BE49-F238E27FC236}">
                <a16:creationId xmlns:a16="http://schemas.microsoft.com/office/drawing/2014/main" id="{3F8F3491-6776-BC5B-FE7C-E40F08D8725B}"/>
              </a:ext>
            </a:extLst>
          </p:cNvPr>
          <p:cNvPicPr>
            <a:picLocks noChangeAspect="1"/>
          </p:cNvPicPr>
          <p:nvPr/>
        </p:nvPicPr>
        <p:blipFill>
          <a:blip r:embed="rId4"/>
          <a:stretch>
            <a:fillRect/>
          </a:stretch>
        </p:blipFill>
        <p:spPr>
          <a:xfrm>
            <a:off x="814457" y="1378882"/>
            <a:ext cx="2653763" cy="5082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a:extLst>
              <a:ext uri="{FF2B5EF4-FFF2-40B4-BE49-F238E27FC236}">
                <a16:creationId xmlns:a16="http://schemas.microsoft.com/office/drawing/2014/main" id="{14A721F3-704F-9344-C70C-06076DCB7EFB}"/>
              </a:ext>
            </a:extLst>
          </p:cNvPr>
          <p:cNvPicPr>
            <a:picLocks noChangeAspect="1"/>
          </p:cNvPicPr>
          <p:nvPr/>
        </p:nvPicPr>
        <p:blipFill>
          <a:blip r:embed="rId5"/>
          <a:stretch>
            <a:fillRect/>
          </a:stretch>
        </p:blipFill>
        <p:spPr>
          <a:xfrm>
            <a:off x="6337254" y="2699261"/>
            <a:ext cx="2505075" cy="3762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a:extLst>
              <a:ext uri="{FF2B5EF4-FFF2-40B4-BE49-F238E27FC236}">
                <a16:creationId xmlns:a16="http://schemas.microsoft.com/office/drawing/2014/main" id="{8048694B-6376-F157-181A-E34EC34AC311}"/>
              </a:ext>
            </a:extLst>
          </p:cNvPr>
          <p:cNvPicPr>
            <a:picLocks noChangeAspect="1"/>
          </p:cNvPicPr>
          <p:nvPr/>
        </p:nvPicPr>
        <p:blipFill>
          <a:blip r:embed="rId6"/>
          <a:stretch>
            <a:fillRect/>
          </a:stretch>
        </p:blipFill>
        <p:spPr>
          <a:xfrm>
            <a:off x="9472401" y="2242061"/>
            <a:ext cx="2257425" cy="4219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3" name="直接箭头连接符 12">
            <a:extLst>
              <a:ext uri="{FF2B5EF4-FFF2-40B4-BE49-F238E27FC236}">
                <a16:creationId xmlns:a16="http://schemas.microsoft.com/office/drawing/2014/main" id="{8F093A04-45F4-E81F-7C48-48DA4F833393}"/>
              </a:ext>
            </a:extLst>
          </p:cNvPr>
          <p:cNvCxnSpPr/>
          <p:nvPr/>
        </p:nvCxnSpPr>
        <p:spPr>
          <a:xfrm>
            <a:off x="3861874" y="3623310"/>
            <a:ext cx="208172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01409580"/>
      </p:ext>
    </p:extLst>
  </p:cSld>
  <p:clrMapOvr>
    <a:masterClrMapping/>
  </p:clrMapOvr>
  <mc:AlternateContent xmlns:mc="http://schemas.openxmlformats.org/markup-compatibility/2006">
    <mc:Choice xmlns:p14="http://schemas.microsoft.com/office/powerpoint/2010/main" Requires="p14">
      <p:transition spd="slow" p14:dur="17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750"/>
                                        <p:tgtEl>
                                          <p:spTgt spid="5"/>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9339E3E-4D22-425D-874D-D114E63441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7248" y="596900"/>
            <a:ext cx="2474752" cy="6858000"/>
          </a:xfrm>
          <a:prstGeom prst="rect">
            <a:avLst/>
          </a:prstGeom>
        </p:spPr>
      </p:pic>
      <p:pic>
        <p:nvPicPr>
          <p:cNvPr id="14" name="图片 13">
            <a:extLst>
              <a:ext uri="{FF2B5EF4-FFF2-40B4-BE49-F238E27FC236}">
                <a16:creationId xmlns:a16="http://schemas.microsoft.com/office/drawing/2014/main" id="{F92D5EA4-948A-45DA-8549-698E4F4434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4165600" cy="5209451"/>
          </a:xfrm>
          <a:prstGeom prst="rect">
            <a:avLst/>
          </a:prstGeom>
        </p:spPr>
      </p:pic>
      <p:pic>
        <p:nvPicPr>
          <p:cNvPr id="8" name="图片 7">
            <a:extLst>
              <a:ext uri="{FF2B5EF4-FFF2-40B4-BE49-F238E27FC236}">
                <a16:creationId xmlns:a16="http://schemas.microsoft.com/office/drawing/2014/main" id="{868B8D7D-17EE-4C94-9039-F200E1FEC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450" y="960081"/>
            <a:ext cx="5460950" cy="5897919"/>
          </a:xfrm>
          <a:prstGeom prst="rect">
            <a:avLst/>
          </a:prstGeom>
        </p:spPr>
      </p:pic>
      <p:sp>
        <p:nvSpPr>
          <p:cNvPr id="17" name="文本框 16">
            <a:extLst>
              <a:ext uri="{FF2B5EF4-FFF2-40B4-BE49-F238E27FC236}">
                <a16:creationId xmlns:a16="http://schemas.microsoft.com/office/drawing/2014/main" id="{49984B40-E9A3-4EB3-8BC8-A20D1F1D8158}"/>
              </a:ext>
            </a:extLst>
          </p:cNvPr>
          <p:cNvSpPr txBox="1"/>
          <p:nvPr/>
        </p:nvSpPr>
        <p:spPr>
          <a:xfrm>
            <a:off x="3967060" y="2828835"/>
            <a:ext cx="5948729"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altLang="zh-CN" sz="3600" dirty="0">
                <a:solidFill>
                  <a:srgbClr val="000000"/>
                </a:solidFill>
                <a:effectLst/>
                <a:latin typeface="Goudy Old Style" panose="02020502050305020303" pitchFamily="18" charset="0"/>
                <a:ea typeface="华文宋体"/>
              </a:rPr>
              <a:t>Features of Cheongsams in Different Periods</a:t>
            </a:r>
            <a:endParaRPr kumimoji="0" lang="zh-CN" altLang="en-US" sz="6600" i="0" u="none" strike="noStrike" kern="1200" cap="none" spc="0" normalizeH="0" baseline="0" noProof="0" dirty="0">
              <a:ln>
                <a:noFill/>
              </a:ln>
              <a:solidFill>
                <a:schemeClr val="tx1">
                  <a:lumMod val="95000"/>
                  <a:lumOff val="5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4292833129"/>
      </p:ext>
    </p:extLst>
  </p:cSld>
  <p:clrMapOvr>
    <a:masterClrMapping/>
  </p:clrMapOvr>
  <mc:AlternateContent xmlns:mc="http://schemas.openxmlformats.org/markup-compatibility/2006">
    <mc:Choice xmlns:p14="http://schemas.microsoft.com/office/powerpoint/2010/main" Requires="p14">
      <p:transition spd="slow" p14:dur="175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750"/>
                                        <p:tgtEl>
                                          <p:spTgt spid="1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750" fill="hold"/>
                                        <p:tgtEl>
                                          <p:spTgt spid="17"/>
                                        </p:tgtEl>
                                        <p:attrNameLst>
                                          <p:attrName>ppt_w</p:attrName>
                                        </p:attrNameLst>
                                      </p:cBhvr>
                                      <p:tavLst>
                                        <p:tav tm="0">
                                          <p:val>
                                            <p:fltVal val="0"/>
                                          </p:val>
                                        </p:tav>
                                        <p:tav tm="100000">
                                          <p:val>
                                            <p:strVal val="#ppt_w"/>
                                          </p:val>
                                        </p:tav>
                                      </p:tavLst>
                                    </p:anim>
                                    <p:anim calcmode="lin" valueType="num">
                                      <p:cBhvr>
                                        <p:cTn id="20" dur="750" fill="hold"/>
                                        <p:tgtEl>
                                          <p:spTgt spid="17"/>
                                        </p:tgtEl>
                                        <p:attrNameLst>
                                          <p:attrName>ppt_h</p:attrName>
                                        </p:attrNameLst>
                                      </p:cBhvr>
                                      <p:tavLst>
                                        <p:tav tm="0">
                                          <p:val>
                                            <p:fltVal val="0"/>
                                          </p:val>
                                        </p:tav>
                                        <p:tav tm="100000">
                                          <p:val>
                                            <p:strVal val="#ppt_h"/>
                                          </p:val>
                                        </p:tav>
                                      </p:tavLst>
                                    </p:anim>
                                    <p:animEffect transition="in" filter="fade">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grpSp>
        <p:nvGrpSpPr>
          <p:cNvPr id="14" name="组合 13">
            <a:extLst>
              <a:ext uri="{FF2B5EF4-FFF2-40B4-BE49-F238E27FC236}">
                <a16:creationId xmlns:a16="http://schemas.microsoft.com/office/drawing/2014/main" id="{240151EF-5E96-4773-BC8D-9DD400949C10}"/>
              </a:ext>
            </a:extLst>
          </p:cNvPr>
          <p:cNvGrpSpPr/>
          <p:nvPr/>
        </p:nvGrpSpPr>
        <p:grpSpPr>
          <a:xfrm>
            <a:off x="4064570" y="3656199"/>
            <a:ext cx="7476034" cy="2877257"/>
            <a:chOff x="9024" y="3017"/>
            <a:chExt cx="4635" cy="6675"/>
          </a:xfrm>
        </p:grpSpPr>
        <p:grpSp>
          <p:nvGrpSpPr>
            <p:cNvPr id="15" name="Docer搜索：半想象现实   http://chn.docer.com/works/?userid=199927538">
              <a:extLst>
                <a:ext uri="{FF2B5EF4-FFF2-40B4-BE49-F238E27FC236}">
                  <a16:creationId xmlns:a16="http://schemas.microsoft.com/office/drawing/2014/main" id="{F6791E11-FE47-4415-86B8-397105F20D0A}"/>
                </a:ext>
              </a:extLst>
            </p:cNvPr>
            <p:cNvGrpSpPr/>
            <p:nvPr/>
          </p:nvGrpSpPr>
          <p:grpSpPr>
            <a:xfrm>
              <a:off x="9024" y="3017"/>
              <a:ext cx="4635" cy="2285"/>
              <a:chOff x="5417369" y="1184025"/>
              <a:chExt cx="3093970" cy="1525231"/>
            </a:xfrm>
          </p:grpSpPr>
          <p:sp>
            <p:nvSpPr>
              <p:cNvPr id="25" name="TextBox 327">
                <a:extLst>
                  <a:ext uri="{FF2B5EF4-FFF2-40B4-BE49-F238E27FC236}">
                    <a16:creationId xmlns:a16="http://schemas.microsoft.com/office/drawing/2014/main" id="{3CC2C379-EC64-473D-8308-39D826B093DC}"/>
                  </a:ext>
                </a:extLst>
              </p:cNvPr>
              <p:cNvSpPr txBox="1"/>
              <p:nvPr/>
            </p:nvSpPr>
            <p:spPr>
              <a:xfrm>
                <a:off x="5417369" y="1831154"/>
                <a:ext cx="3093970" cy="878102"/>
              </a:xfrm>
              <a:prstGeom prst="rect">
                <a:avLst/>
              </a:prstGeom>
              <a:noFill/>
            </p:spPr>
            <p:txBody>
              <a:bodyPr wrap="square" lIns="219419" tIns="109710" rIns="219419" bIns="109710" rtlCol="0">
                <a:sp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lang="en-US" altLang="zh-CN" sz="2000" b="1" i="0" dirty="0">
                    <a:solidFill>
                      <a:srgbClr val="000000"/>
                    </a:solidFill>
                    <a:effectLst/>
                    <a:latin typeface="Calibri" panose="020F0502020204030204" pitchFamily="34" charset="0"/>
                  </a:rPr>
                  <a:t> </a:t>
                </a:r>
                <a:r>
                  <a:rPr lang="en-US" altLang="zh-CN" sz="2000" b="0" i="0" dirty="0">
                    <a:solidFill>
                      <a:srgbClr val="000000"/>
                    </a:solidFill>
                    <a:effectLst/>
                    <a:latin typeface="Calibri" panose="020F0502020204030204" pitchFamily="34" charset="0"/>
                  </a:rPr>
                  <a:t>A long rope without sleeves and collars. </a:t>
                </a:r>
                <a:endParaRPr kumimoji="0" lang="en-US" altLang="zh-CN" sz="20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26" name="TextBox 334">
                <a:extLst>
                  <a:ext uri="{FF2B5EF4-FFF2-40B4-BE49-F238E27FC236}">
                    <a16:creationId xmlns:a16="http://schemas.microsoft.com/office/drawing/2014/main" id="{3F35A444-3ACD-4F11-B97C-D29555A1655C}"/>
                  </a:ext>
                </a:extLst>
              </p:cNvPr>
              <p:cNvSpPr txBox="1"/>
              <p:nvPr/>
            </p:nvSpPr>
            <p:spPr>
              <a:xfrm>
                <a:off x="6088631" y="1184025"/>
                <a:ext cx="1831549" cy="556585"/>
              </a:xfrm>
              <a:prstGeom prst="rect">
                <a:avLst/>
              </a:prstGeom>
              <a:noFill/>
            </p:spPr>
            <p:txBody>
              <a:bodyPr wrap="none" lIns="182843" tIns="91422" rIns="182843" bIns="9142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华文宋体"/>
                    <a:cs typeface="+mn-cs"/>
                  </a:rPr>
                  <a:t>Qing Dynasty</a:t>
                </a:r>
                <a:endParaRPr kumimoji="0" lang="id-ID" sz="8000" b="0" i="0" u="none" strike="noStrike" kern="1200" cap="none" spc="0" normalizeH="0" baseline="0" noProof="0" dirty="0">
                  <a:ln>
                    <a:noFill/>
                  </a:ln>
                  <a:solidFill>
                    <a:schemeClr val="tx1">
                      <a:lumMod val="95000"/>
                      <a:lumOff val="5000"/>
                    </a:schemeClr>
                  </a:solidFill>
                  <a:effectLst/>
                  <a:uLnTx/>
                  <a:uFillTx/>
                  <a:latin typeface="华文中宋" panose="02010600040101010101" pitchFamily="2" charset="-122"/>
                  <a:ea typeface="华文中宋" panose="02010600040101010101" pitchFamily="2" charset="-122"/>
                  <a:cs typeface="+mn-ea"/>
                  <a:sym typeface="+mn-lt"/>
                </a:endParaRPr>
              </a:p>
            </p:txBody>
          </p:sp>
        </p:grpSp>
        <p:grpSp>
          <p:nvGrpSpPr>
            <p:cNvPr id="17" name="Docer搜索：半想象现实   http://chn.docer.com/works/?userid=199927538">
              <a:extLst>
                <a:ext uri="{FF2B5EF4-FFF2-40B4-BE49-F238E27FC236}">
                  <a16:creationId xmlns:a16="http://schemas.microsoft.com/office/drawing/2014/main" id="{685C2127-8490-4691-A2CE-37004F73FB28}"/>
                </a:ext>
              </a:extLst>
            </p:cNvPr>
            <p:cNvGrpSpPr/>
            <p:nvPr/>
          </p:nvGrpSpPr>
          <p:grpSpPr>
            <a:xfrm>
              <a:off x="9084" y="5565"/>
              <a:ext cx="4515" cy="4127"/>
              <a:chOff x="5458199" y="720155"/>
              <a:chExt cx="3014383" cy="2755379"/>
            </a:xfrm>
          </p:grpSpPr>
          <p:sp>
            <p:nvSpPr>
              <p:cNvPr id="21" name="TextBox 327">
                <a:extLst>
                  <a:ext uri="{FF2B5EF4-FFF2-40B4-BE49-F238E27FC236}">
                    <a16:creationId xmlns:a16="http://schemas.microsoft.com/office/drawing/2014/main" id="{BE0252EF-5F2B-4FA3-BE6C-39B5DADCE8EE}"/>
                  </a:ext>
                </a:extLst>
              </p:cNvPr>
              <p:cNvSpPr txBox="1"/>
              <p:nvPr/>
            </p:nvSpPr>
            <p:spPr>
              <a:xfrm>
                <a:off x="5458199" y="1168254"/>
                <a:ext cx="3014383" cy="2307280"/>
              </a:xfrm>
              <a:prstGeom prst="rect">
                <a:avLst/>
              </a:prstGeom>
              <a:noFill/>
            </p:spPr>
            <p:txBody>
              <a:bodyPr wrap="square" lIns="219419" tIns="109710" rIns="219419" bIns="109710" rtlCol="0">
                <a:spAutoFit/>
              </a:bodyPr>
              <a:lstStyle>
                <a:defPPr>
                  <a:defRPr lang="zh-CN"/>
                </a:defPPr>
                <a:lvl1pPr marR="0" lvl="0" indent="0" algn="ctr" fontAlgn="auto">
                  <a:lnSpc>
                    <a:spcPts val="2500"/>
                  </a:lnSpc>
                  <a:spcBef>
                    <a:spcPts val="0"/>
                  </a:spcBef>
                  <a:spcAft>
                    <a:spcPts val="0"/>
                  </a:spcAft>
                  <a:buClrTx/>
                  <a:buSzTx/>
                  <a:buFontTx/>
                  <a:buNone/>
                  <a:tabLst/>
                  <a:defRPr kumimoji="0" sz="1200" b="0" i="0" u="none" strike="noStrike" cap="none" spc="0" normalizeH="0" baseline="0">
                    <a:ln>
                      <a:noFill/>
                    </a:ln>
                    <a:solidFill>
                      <a:schemeClr val="tx1">
                        <a:lumMod val="95000"/>
                        <a:lumOff val="5000"/>
                      </a:schemeClr>
                    </a:solidFill>
                    <a:effectLst/>
                    <a:uLnTx/>
                    <a:uFillTx/>
                    <a:latin typeface="情书翩翩体" panose="02010600010101010101" pitchFamily="2" charset="-122"/>
                    <a:ea typeface="情书翩翩体" panose="02010600010101010101" pitchFamily="2" charset="-122"/>
                  </a:defRPr>
                </a:lvl1pPr>
              </a:lstStyle>
              <a:p>
                <a:r>
                  <a:rPr lang="en-US" altLang="zh-CN" sz="2000" b="0" i="0" dirty="0">
                    <a:solidFill>
                      <a:srgbClr val="000000"/>
                    </a:solidFill>
                    <a:effectLst/>
                    <a:latin typeface="Calibri" panose="020F0502020204030204" pitchFamily="34" charset="0"/>
                  </a:rPr>
                  <a:t>Shanghai-style cheongsams had loose, long, and wide sleeves. They became </a:t>
                </a:r>
                <a:r>
                  <a:rPr lang="en-US" altLang="zh-CN" sz="2000" b="1" i="0" dirty="0">
                    <a:solidFill>
                      <a:srgbClr val="000000"/>
                    </a:solidFill>
                    <a:effectLst/>
                    <a:latin typeface="Calibri" panose="020F0502020204030204" pitchFamily="34" charset="0"/>
                  </a:rPr>
                  <a:t>more and more tightly-fitted and body-hugging </a:t>
                </a:r>
                <a:r>
                  <a:rPr lang="en-US" altLang="zh-CN" sz="2000" b="0" i="0" dirty="0">
                    <a:solidFill>
                      <a:srgbClr val="000000"/>
                    </a:solidFill>
                    <a:effectLst/>
                    <a:latin typeface="Calibri" panose="020F0502020204030204" pitchFamily="34" charset="0"/>
                  </a:rPr>
                  <a:t>to show a woman’s curves. Cheongsams were chosen as the </a:t>
                </a:r>
                <a:r>
                  <a:rPr lang="en-US" altLang="zh-CN" sz="2000" b="1" i="0" dirty="0">
                    <a:solidFill>
                      <a:srgbClr val="000000"/>
                    </a:solidFill>
                    <a:effectLst/>
                    <a:latin typeface="Calibri" panose="020F0502020204030204" pitchFamily="34" charset="0"/>
                  </a:rPr>
                  <a:t>national dress</a:t>
                </a:r>
                <a:r>
                  <a:rPr lang="en-US" altLang="zh-CN" sz="2000" b="0" i="0" dirty="0">
                    <a:solidFill>
                      <a:srgbClr val="000000"/>
                    </a:solidFill>
                    <a:effectLst/>
                    <a:latin typeface="Calibri" panose="020F0502020204030204" pitchFamily="34" charset="0"/>
                  </a:rPr>
                  <a:t> for official occasions during the Republic of China period.</a:t>
                </a:r>
                <a:endParaRPr lang="en-US" altLang="zh-CN" sz="2000" dirty="0">
                  <a:latin typeface="+mn-lt"/>
                  <a:ea typeface="+mn-ea"/>
                  <a:cs typeface="+mn-ea"/>
                  <a:sym typeface="+mn-lt"/>
                </a:endParaRPr>
              </a:p>
            </p:txBody>
          </p:sp>
          <p:sp>
            <p:nvSpPr>
              <p:cNvPr id="22" name="TextBox 334">
                <a:extLst>
                  <a:ext uri="{FF2B5EF4-FFF2-40B4-BE49-F238E27FC236}">
                    <a16:creationId xmlns:a16="http://schemas.microsoft.com/office/drawing/2014/main" id="{E6194D49-8A60-4DFF-AB15-B12A2470C773}"/>
                  </a:ext>
                </a:extLst>
              </p:cNvPr>
              <p:cNvSpPr txBox="1"/>
              <p:nvPr/>
            </p:nvSpPr>
            <p:spPr>
              <a:xfrm>
                <a:off x="5857649" y="720155"/>
                <a:ext cx="2295599" cy="556655"/>
              </a:xfrm>
              <a:prstGeom prst="rect">
                <a:avLst/>
              </a:prstGeom>
              <a:noFill/>
            </p:spPr>
            <p:txBody>
              <a:bodyPr wrap="none" lIns="182843" tIns="91422" rIns="182843" bIns="91422" rtlCol="0">
                <a:spAutoFit/>
              </a:bodyPr>
              <a:lstStyle>
                <a:defPPr>
                  <a:defRPr lang="zh-CN"/>
                </a:defPPr>
                <a:lvl1pPr marR="0" lvl="0" indent="0" algn="ctr" fontAlgn="auto">
                  <a:lnSpc>
                    <a:spcPct val="100000"/>
                  </a:lnSpc>
                  <a:spcBef>
                    <a:spcPts val="0"/>
                  </a:spcBef>
                  <a:spcAft>
                    <a:spcPts val="0"/>
                  </a:spcAft>
                  <a:buClrTx/>
                  <a:buSzTx/>
                  <a:buFontTx/>
                  <a:buNone/>
                  <a:tabLst/>
                  <a:defRPr kumimoji="0" sz="4800" b="0" i="0" u="none" strike="noStrike" cap="none" spc="0" normalizeH="0" baseline="0">
                    <a:ln>
                      <a:noFill/>
                    </a:ln>
                    <a:solidFill>
                      <a:schemeClr val="tx1">
                        <a:lumMod val="95000"/>
                        <a:lumOff val="5000"/>
                      </a:schemeClr>
                    </a:solidFill>
                    <a:effectLst/>
                    <a:uLnTx/>
                    <a:uFillTx/>
                    <a:latin typeface="华文中宋" panose="02010600040101010101" pitchFamily="2" charset="-122"/>
                    <a:ea typeface="华文中宋" panose="02010600040101010101" pitchFamily="2" charset="-122"/>
                    <a:cs typeface="+mn-ea"/>
                  </a:defRPr>
                </a:lvl1pPr>
              </a:lstStyle>
              <a:p>
                <a:r>
                  <a:rPr kumimoji="0" lang="en-US" altLang="zh-CN" sz="2400" b="1" i="0" u="none" strike="noStrike" kern="1200" cap="none" spc="0" normalizeH="0" baseline="0" noProof="0" dirty="0">
                    <a:ln>
                      <a:noFill/>
                    </a:ln>
                    <a:solidFill>
                      <a:srgbClr val="000000"/>
                    </a:solidFill>
                    <a:effectLst/>
                    <a:uLnTx/>
                    <a:uFillTx/>
                    <a:latin typeface="Calibri" panose="020F0502020204030204" pitchFamily="34" charset="0"/>
                    <a:ea typeface="华文宋体"/>
                    <a:cs typeface="+mn-cs"/>
                  </a:rPr>
                  <a:t>Republic of China</a:t>
                </a:r>
                <a:endParaRPr lang="id-ID" sz="6000" dirty="0">
                  <a:sym typeface="+mn-lt"/>
                </a:endParaRPr>
              </a:p>
            </p:txBody>
          </p:sp>
        </p:grpSp>
      </p:grpSp>
      <p:pic>
        <p:nvPicPr>
          <p:cNvPr id="28" name="图片 27">
            <a:extLst>
              <a:ext uri="{FF2B5EF4-FFF2-40B4-BE49-F238E27FC236}">
                <a16:creationId xmlns:a16="http://schemas.microsoft.com/office/drawing/2014/main" id="{632C2846-4D34-4257-AF1B-921249019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249" y="814565"/>
            <a:ext cx="4534664" cy="5754650"/>
          </a:xfrm>
          <a:prstGeom prst="rect">
            <a:avLst/>
          </a:prstGeom>
        </p:spPr>
      </p:pic>
      <p:pic>
        <p:nvPicPr>
          <p:cNvPr id="2" name="图片 1">
            <a:extLst>
              <a:ext uri="{FF2B5EF4-FFF2-40B4-BE49-F238E27FC236}">
                <a16:creationId xmlns:a16="http://schemas.microsoft.com/office/drawing/2014/main" id="{D556C4AD-D619-9D61-2552-31D91F5F6BA4}"/>
              </a:ext>
            </a:extLst>
          </p:cNvPr>
          <p:cNvPicPr>
            <a:picLocks noChangeAspect="1"/>
          </p:cNvPicPr>
          <p:nvPr/>
        </p:nvPicPr>
        <p:blipFill>
          <a:blip r:embed="rId5"/>
          <a:stretch>
            <a:fillRect/>
          </a:stretch>
        </p:blipFill>
        <p:spPr>
          <a:xfrm>
            <a:off x="5567582" y="207257"/>
            <a:ext cx="4794854" cy="6443485"/>
          </a:xfrm>
          <a:prstGeom prst="rect">
            <a:avLst/>
          </a:prstGeom>
        </p:spPr>
      </p:pic>
    </p:spTree>
    <p:extLst>
      <p:ext uri="{BB962C8B-B14F-4D97-AF65-F5344CB8AC3E}">
        <p14:creationId xmlns:p14="http://schemas.microsoft.com/office/powerpoint/2010/main" val="865579242"/>
      </p:ext>
    </p:extLst>
  </p:cSld>
  <p:clrMapOvr>
    <a:masterClrMapping/>
  </p:clrMapOvr>
  <mc:AlternateContent xmlns:mc="http://schemas.openxmlformats.org/markup-compatibility/2006">
    <mc:Choice xmlns:p14="http://schemas.microsoft.com/office/powerpoint/2010/main" Requires="p14">
      <p:transition spd="slow" p14:dur="1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anim calcmode="lin" valueType="num">
                                      <p:cBhvr>
                                        <p:cTn id="12" dur="750" fill="hold"/>
                                        <p:tgtEl>
                                          <p:spTgt spid="14"/>
                                        </p:tgtEl>
                                        <p:attrNameLst>
                                          <p:attrName>ppt_x</p:attrName>
                                        </p:attrNameLst>
                                      </p:cBhvr>
                                      <p:tavLst>
                                        <p:tav tm="0">
                                          <p:val>
                                            <p:strVal val="#ppt_x"/>
                                          </p:val>
                                        </p:tav>
                                        <p:tav tm="100000">
                                          <p:val>
                                            <p:strVal val="#ppt_x"/>
                                          </p:val>
                                        </p:tav>
                                      </p:tavLst>
                                    </p:anim>
                                    <p:anim calcmode="lin" valueType="num">
                                      <p:cBhvr>
                                        <p:cTn id="13" dur="75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2EDB680-C33B-44F4-83F6-6CD5ADEA5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540003">
            <a:off x="147225" y="-21229"/>
            <a:ext cx="675397" cy="946818"/>
          </a:xfrm>
          <a:prstGeom prst="rect">
            <a:avLst/>
          </a:prstGeom>
        </p:spPr>
      </p:pic>
      <p:pic>
        <p:nvPicPr>
          <p:cNvPr id="4" name="图片 3">
            <a:extLst>
              <a:ext uri="{FF2B5EF4-FFF2-40B4-BE49-F238E27FC236}">
                <a16:creationId xmlns:a16="http://schemas.microsoft.com/office/drawing/2014/main" id="{28830D99-A0D7-61EF-7648-A21D8E5D321D}"/>
              </a:ext>
            </a:extLst>
          </p:cNvPr>
          <p:cNvPicPr>
            <a:picLocks noChangeAspect="1"/>
          </p:cNvPicPr>
          <p:nvPr/>
        </p:nvPicPr>
        <p:blipFill>
          <a:blip r:embed="rId4"/>
          <a:stretch>
            <a:fillRect/>
          </a:stretch>
        </p:blipFill>
        <p:spPr>
          <a:xfrm>
            <a:off x="2393416" y="1015165"/>
            <a:ext cx="5999681" cy="4304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8">
            <a:extLst>
              <a:ext uri="{FF2B5EF4-FFF2-40B4-BE49-F238E27FC236}">
                <a16:creationId xmlns:a16="http://schemas.microsoft.com/office/drawing/2014/main" id="{9A0F0D40-918B-49A4-ACE8-746B88F52ED8}"/>
              </a:ext>
            </a:extLst>
          </p:cNvPr>
          <p:cNvSpPr/>
          <p:nvPr/>
        </p:nvSpPr>
        <p:spPr>
          <a:xfrm>
            <a:off x="59396" y="16720"/>
            <a:ext cx="2951240" cy="1996891"/>
          </a:xfrm>
          <a:prstGeom prst="rect">
            <a:avLst/>
          </a:prstGeom>
          <a:solidFill>
            <a:srgbClr val="E4D7B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00000"/>
                </a:solidFill>
                <a:effectLst/>
                <a:latin typeface="Calibri" panose="020F0502020204030204" pitchFamily="34" charset="0"/>
              </a:rPr>
              <a:t>1940s: </a:t>
            </a:r>
            <a:r>
              <a:rPr lang="en-US" altLang="zh-CN" b="0" i="0" dirty="0">
                <a:solidFill>
                  <a:srgbClr val="000000"/>
                </a:solidFill>
                <a:effectLst/>
                <a:latin typeface="Calibri" panose="020F0502020204030204" pitchFamily="34" charset="0"/>
              </a:rPr>
              <a:t>Women wore qipaos with stockings from this time and no longer wore long trousers with qipaos. </a:t>
            </a:r>
            <a:r>
              <a:rPr lang="en-US" altLang="zh-CN" b="1" i="0" dirty="0">
                <a:solidFill>
                  <a:srgbClr val="000000"/>
                </a:solidFill>
                <a:effectLst/>
                <a:latin typeface="Calibri" panose="020F0502020204030204" pitchFamily="34" charset="0"/>
              </a:rPr>
              <a:t>High heels </a:t>
            </a:r>
            <a:r>
              <a:rPr lang="en-US" altLang="zh-CN" b="0" i="0" dirty="0">
                <a:solidFill>
                  <a:srgbClr val="000000"/>
                </a:solidFill>
                <a:effectLst/>
                <a:latin typeface="Calibri" panose="020F0502020204030204" pitchFamily="34" charset="0"/>
              </a:rPr>
              <a:t>also became more and more popular for wearing with qipaos.</a:t>
            </a: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2" name="矩形 11">
            <a:extLst>
              <a:ext uri="{FF2B5EF4-FFF2-40B4-BE49-F238E27FC236}">
                <a16:creationId xmlns:a16="http://schemas.microsoft.com/office/drawing/2014/main" id="{348A045C-4B06-448D-9977-A440C4C243A0}"/>
              </a:ext>
            </a:extLst>
          </p:cNvPr>
          <p:cNvSpPr/>
          <p:nvPr/>
        </p:nvSpPr>
        <p:spPr>
          <a:xfrm>
            <a:off x="7795260" y="4663440"/>
            <a:ext cx="4396740" cy="2328496"/>
          </a:xfrm>
          <a:prstGeom prst="rect">
            <a:avLst/>
          </a:prstGeom>
          <a:solidFill>
            <a:srgbClr val="E4D7BF">
              <a:alpha val="90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00000"/>
                </a:solidFill>
                <a:effectLst/>
                <a:latin typeface="Calibri" panose="020F0502020204030204" pitchFamily="34" charset="0"/>
              </a:rPr>
              <a:t>The Modern China Era (from 1949)</a:t>
            </a:r>
            <a:r>
              <a:rPr lang="en-US" altLang="zh-CN" b="0" i="0" dirty="0">
                <a:solidFill>
                  <a:srgbClr val="000000"/>
                </a:solidFill>
                <a:effectLst/>
                <a:latin typeface="Calibri" panose="020F0502020204030204" pitchFamily="34" charset="0"/>
              </a:rPr>
              <a:t>: The cheongsam became fashionable in films, fashion shows, TV Shows, and more types of formal occasions. </a:t>
            </a:r>
            <a:r>
              <a:rPr lang="en-US" altLang="zh-CN" b="1" i="0" dirty="0">
                <a:solidFill>
                  <a:srgbClr val="000000"/>
                </a:solidFill>
                <a:effectLst/>
                <a:latin typeface="Calibri" panose="020F0502020204030204" pitchFamily="34" charset="0"/>
              </a:rPr>
              <a:t>Many female diplomatic agents and members of government wore qipaos to formal meetings.</a:t>
            </a:r>
            <a:endParaRPr kumimoji="0" lang="zh-CN" altLang="en-US" sz="1800" b="1" i="0" u="none" strike="noStrike" kern="1200" cap="none" spc="0" normalizeH="0" baseline="0" noProof="0" dirty="0">
              <a:ln>
                <a:noFill/>
              </a:ln>
              <a:solidFill>
                <a:prstClr val="white"/>
              </a:solidFill>
              <a:effectLst/>
              <a:uLnTx/>
              <a:uFillTx/>
              <a:cs typeface="+mn-ea"/>
              <a:sym typeface="+mn-lt"/>
            </a:endParaRPr>
          </a:p>
        </p:txBody>
      </p:sp>
      <p:pic>
        <p:nvPicPr>
          <p:cNvPr id="20" name="图片 19">
            <a:extLst>
              <a:ext uri="{FF2B5EF4-FFF2-40B4-BE49-F238E27FC236}">
                <a16:creationId xmlns:a16="http://schemas.microsoft.com/office/drawing/2014/main" id="{E1438B3C-CC4E-4560-8DC2-1122027E4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71988" y="3921136"/>
            <a:ext cx="3414008" cy="3070800"/>
          </a:xfrm>
          <a:prstGeom prst="rect">
            <a:avLst/>
          </a:prstGeom>
        </p:spPr>
      </p:pic>
      <p:pic>
        <p:nvPicPr>
          <p:cNvPr id="3" name="图片 2">
            <a:extLst>
              <a:ext uri="{FF2B5EF4-FFF2-40B4-BE49-F238E27FC236}">
                <a16:creationId xmlns:a16="http://schemas.microsoft.com/office/drawing/2014/main" id="{407F0400-5E7A-4B63-B203-BD9AF5821F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0317" y="109237"/>
            <a:ext cx="3414008" cy="3070800"/>
          </a:xfrm>
          <a:prstGeom prst="rect">
            <a:avLst/>
          </a:prstGeom>
        </p:spPr>
      </p:pic>
    </p:spTree>
    <p:extLst>
      <p:ext uri="{BB962C8B-B14F-4D97-AF65-F5344CB8AC3E}">
        <p14:creationId xmlns:p14="http://schemas.microsoft.com/office/powerpoint/2010/main" val="2635725592"/>
      </p:ext>
    </p:extLst>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125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9339E3E-4D22-425D-874D-D114E63441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7248" y="596900"/>
            <a:ext cx="2474752" cy="6858000"/>
          </a:xfrm>
          <a:prstGeom prst="rect">
            <a:avLst/>
          </a:prstGeom>
        </p:spPr>
      </p:pic>
      <p:pic>
        <p:nvPicPr>
          <p:cNvPr id="14" name="图片 13">
            <a:extLst>
              <a:ext uri="{FF2B5EF4-FFF2-40B4-BE49-F238E27FC236}">
                <a16:creationId xmlns:a16="http://schemas.microsoft.com/office/drawing/2014/main" id="{F92D5EA4-948A-45DA-8549-698E4F4434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4165600" cy="5209451"/>
          </a:xfrm>
          <a:prstGeom prst="rect">
            <a:avLst/>
          </a:prstGeom>
        </p:spPr>
      </p:pic>
      <p:pic>
        <p:nvPicPr>
          <p:cNvPr id="8" name="图片 7">
            <a:extLst>
              <a:ext uri="{FF2B5EF4-FFF2-40B4-BE49-F238E27FC236}">
                <a16:creationId xmlns:a16="http://schemas.microsoft.com/office/drawing/2014/main" id="{868B8D7D-17EE-4C94-9039-F200E1FEC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450" y="960081"/>
            <a:ext cx="5460950" cy="5897919"/>
          </a:xfrm>
          <a:prstGeom prst="rect">
            <a:avLst/>
          </a:prstGeom>
        </p:spPr>
      </p:pic>
      <p:sp>
        <p:nvSpPr>
          <p:cNvPr id="17" name="文本框 16">
            <a:extLst>
              <a:ext uri="{FF2B5EF4-FFF2-40B4-BE49-F238E27FC236}">
                <a16:creationId xmlns:a16="http://schemas.microsoft.com/office/drawing/2014/main" id="{49984B40-E9A3-4EB3-8BC8-A20D1F1D8158}"/>
              </a:ext>
            </a:extLst>
          </p:cNvPr>
          <p:cNvSpPr txBox="1"/>
          <p:nvPr/>
        </p:nvSpPr>
        <p:spPr>
          <a:xfrm>
            <a:off x="4685551" y="2857500"/>
            <a:ext cx="5031697"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altLang="zh-CN" sz="4000" dirty="0">
                <a:solidFill>
                  <a:srgbClr val="000000"/>
                </a:solidFill>
                <a:effectLst/>
                <a:latin typeface="Goudy Old Style" panose="02020502050305020303" pitchFamily="18" charset="0"/>
                <a:ea typeface="华文宋体"/>
              </a:rPr>
              <a:t>Styles of Cheongsam</a:t>
            </a:r>
            <a:endParaRPr kumimoji="0" lang="zh-CN" altLang="en-US" i="0" u="none" strike="noStrike" kern="1200" cap="none" spc="0" normalizeH="0" baseline="0" noProof="0" dirty="0">
              <a:ln>
                <a:noFill/>
              </a:ln>
              <a:solidFill>
                <a:schemeClr val="tx1">
                  <a:lumMod val="95000"/>
                  <a:lumOff val="5000"/>
                </a:schemeClr>
              </a:solidFill>
              <a:effectLst/>
              <a:uLnTx/>
              <a:uFillTx/>
              <a:latin typeface="+mn-lt"/>
              <a:ea typeface="+mn-ea"/>
              <a:cs typeface="+mn-ea"/>
              <a:sym typeface="+mn-lt"/>
            </a:endParaRPr>
          </a:p>
        </p:txBody>
      </p:sp>
    </p:spTree>
    <p:extLst>
      <p:ext uri="{BB962C8B-B14F-4D97-AF65-F5344CB8AC3E}">
        <p14:creationId xmlns:p14="http://schemas.microsoft.com/office/powerpoint/2010/main" val="1167778673"/>
      </p:ext>
    </p:extLst>
  </p:cSld>
  <p:clrMapOvr>
    <a:masterClrMapping/>
  </p:clrMapOvr>
  <mc:AlternateContent xmlns:mc="http://schemas.openxmlformats.org/markup-compatibility/2006">
    <mc:Choice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750"/>
                                        <p:tgtEl>
                                          <p:spTgt spid="1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750" fill="hold"/>
                                        <p:tgtEl>
                                          <p:spTgt spid="17"/>
                                        </p:tgtEl>
                                        <p:attrNameLst>
                                          <p:attrName>ppt_w</p:attrName>
                                        </p:attrNameLst>
                                      </p:cBhvr>
                                      <p:tavLst>
                                        <p:tav tm="0">
                                          <p:val>
                                            <p:fltVal val="0"/>
                                          </p:val>
                                        </p:tav>
                                        <p:tav tm="100000">
                                          <p:val>
                                            <p:strVal val="#ppt_w"/>
                                          </p:val>
                                        </p:tav>
                                      </p:tavLst>
                                    </p:anim>
                                    <p:anim calcmode="lin" valueType="num">
                                      <p:cBhvr>
                                        <p:cTn id="20" dur="750" fill="hold"/>
                                        <p:tgtEl>
                                          <p:spTgt spid="17"/>
                                        </p:tgtEl>
                                        <p:attrNameLst>
                                          <p:attrName>ppt_h</p:attrName>
                                        </p:attrNameLst>
                                      </p:cBhvr>
                                      <p:tavLst>
                                        <p:tav tm="0">
                                          <p:val>
                                            <p:fltVal val="0"/>
                                          </p:val>
                                        </p:tav>
                                        <p:tav tm="100000">
                                          <p:val>
                                            <p:strVal val="#ppt_h"/>
                                          </p:val>
                                        </p:tav>
                                      </p:tavLst>
                                    </p:anim>
                                    <p:animEffect transition="in" filter="fade">
                                      <p:cBhvr>
                                        <p:cTn id="2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1"/>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4otgidh">
      <a:majorFont>
        <a:latin typeface="Arial" panose="020F0302020204030204"/>
        <a:ea typeface="华文宋体"/>
        <a:cs typeface=""/>
      </a:majorFont>
      <a:minorFont>
        <a:latin typeface="Arial" panose="020F0502020204030204"/>
        <a:ea typeface="华文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713</Words>
  <Application>Microsoft Office PowerPoint</Application>
  <PresentationFormat>宽屏</PresentationFormat>
  <Paragraphs>50</Paragraphs>
  <Slides>16</Slides>
  <Notes>16</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16</vt:i4>
      </vt:variant>
    </vt:vector>
  </HeadingPairs>
  <TitlesOfParts>
    <vt:vector size="26" baseType="lpstr">
      <vt:lpstr>din-medium</vt:lpstr>
      <vt:lpstr>等线</vt:lpstr>
      <vt:lpstr>华文中宋</vt:lpstr>
      <vt:lpstr>微软雅黑</vt:lpstr>
      <vt:lpstr>Arial</vt:lpstr>
      <vt:lpstr>Calibri</vt:lpstr>
      <vt:lpstr>Goudy Old Style</vt:lpstr>
      <vt:lpstr>Times New Roman</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旗袍</dc:title>
  <dc:creator>第一PPT</dc:creator>
  <cp:keywords>www.1ppt.com</cp:keywords>
  <dc:description>www.1ppt.com</dc:description>
  <cp:lastModifiedBy>英姿 唐</cp:lastModifiedBy>
  <cp:revision>44</cp:revision>
  <dcterms:created xsi:type="dcterms:W3CDTF">2019-05-13T01:32:10Z</dcterms:created>
  <dcterms:modified xsi:type="dcterms:W3CDTF">2023-03-19T09:17:18Z</dcterms:modified>
</cp:coreProperties>
</file>