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62" r:id="rId4"/>
    <p:sldId id="257" r:id="rId5"/>
    <p:sldId id="281" r:id="rId6"/>
    <p:sldId id="300" r:id="rId7"/>
    <p:sldId id="263" r:id="rId8"/>
    <p:sldId id="283" r:id="rId9"/>
    <p:sldId id="301" r:id="rId10"/>
    <p:sldId id="302" r:id="rId11"/>
    <p:sldId id="264" r:id="rId12"/>
    <p:sldId id="270" r:id="rId13"/>
    <p:sldId id="296" r:id="rId14"/>
    <p:sldId id="306" r:id="rId15"/>
    <p:sldId id="305" r:id="rId16"/>
    <p:sldId id="261" r:id="rId17"/>
  </p:sldIdLst>
  <p:sldSz cx="12192000" cy="6858000"/>
  <p:notesSz cx="6858000" cy="9144000"/>
  <p:embeddedFontLst>
    <p:embeddedFont>
      <p:font typeface="Calibri" panose="020F0502020204030204" charset="0"/>
      <p:regular r:id="rId23"/>
      <p:bold r:id="rId24"/>
      <p:italic r:id="rId25"/>
      <p:boldItalic r:id="rId26"/>
    </p:embeddedFont>
    <p:embeddedFont>
      <p:font typeface="微软雅黑" panose="020B0503020204020204" pitchFamily="34" charset="-122"/>
      <p:regular r:id="rId27"/>
    </p:embeddedFont>
    <p:embeddedFont>
      <p:font typeface="汉仪中秀体简" panose="00020600040101010101" pitchFamily="18" charset="-122"/>
      <p:regular r:id="rId28"/>
    </p:embeddedFont>
    <p:embeddedFont>
      <p:font typeface="汉仪意宋W" panose="00020600040101010101" pitchFamily="18" charset="-122"/>
      <p:regular r:id="rId29"/>
    </p:embeddedFont>
  </p:embeddedFont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9CA4"/>
    <a:srgbClr val="A2B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p:restoredTop sz="94660"/>
  </p:normalViewPr>
  <p:slideViewPr>
    <p:cSldViewPr snapToGrid="0" showGuides="1">
      <p:cViewPr>
        <p:scale>
          <a:sx n="75" d="100"/>
          <a:sy n="75" d="100"/>
        </p:scale>
        <p:origin x="931" y="302"/>
      </p:cViewPr>
      <p:guideLst>
        <p:guide orient="horz" pos="2159"/>
        <p:guide pos="2936"/>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customXml" Target="../customXml/item1.xml"/><Relationship Id="rId21" Type="http://schemas.openxmlformats.org/officeDocument/2006/relationships/customXmlProps" Target="../customXml/itemProps4.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50" name="图片 6"/>
          <p:cNvPicPr>
            <a:picLocks noChangeAspect="1"/>
          </p:cNvPicPr>
          <p:nvPr userDrawn="1"/>
        </p:nvPicPr>
        <p:blipFill>
          <a:blip r:embed="rId2"/>
          <a:srcRect l="11935" t="19537" r="19772" b="47925"/>
          <a:stretch>
            <a:fillRect/>
          </a:stretch>
        </p:blipFill>
        <p:spPr>
          <a:xfrm>
            <a:off x="0" y="0"/>
            <a:ext cx="12192000" cy="6858000"/>
          </a:xfrm>
          <a:prstGeom prst="rect">
            <a:avLst/>
          </a:prstGeom>
          <a:noFill/>
          <a:ln w="9525">
            <a:noFill/>
          </a:ln>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074" name="图片 6"/>
          <p:cNvPicPr>
            <a:picLocks noChangeAspect="1"/>
          </p:cNvPicPr>
          <p:nvPr userDrawn="1"/>
        </p:nvPicPr>
        <p:blipFill>
          <a:blip r:embed="rId2"/>
          <a:srcRect l="11935" t="19537" r="19772" b="47925"/>
          <a:stretch>
            <a:fillRect/>
          </a:stretch>
        </p:blipFill>
        <p:spPr>
          <a:xfrm>
            <a:off x="0" y="0"/>
            <a:ext cx="12192000" cy="6858000"/>
          </a:xfrm>
          <a:prstGeom prst="rect">
            <a:avLst/>
          </a:prstGeom>
          <a:noFill/>
          <a:ln w="9525">
            <a:noFill/>
          </a:ln>
        </p:spPr>
      </p:pic>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098" name="图片 6"/>
          <p:cNvPicPr>
            <a:picLocks noChangeAspect="1"/>
          </p:cNvPicPr>
          <p:nvPr userDrawn="1"/>
        </p:nvPicPr>
        <p:blipFill>
          <a:blip r:embed="rId2"/>
          <a:srcRect l="11935" t="19537" r="19772" b="47925"/>
          <a:stretch>
            <a:fillRect/>
          </a:stretch>
        </p:blipFill>
        <p:spPr>
          <a:xfrm flipV="1">
            <a:off x="0" y="0"/>
            <a:ext cx="12192000" cy="6858000"/>
          </a:xfrm>
          <a:prstGeom prst="rect">
            <a:avLst/>
          </a:prstGeom>
          <a:noFill/>
          <a:ln w="9525">
            <a:noFill/>
          </a:ln>
        </p:spPr>
      </p:pic>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122" name="图片 5"/>
          <p:cNvPicPr>
            <a:picLocks noChangeAspect="1"/>
          </p:cNvPicPr>
          <p:nvPr userDrawn="1"/>
        </p:nvPicPr>
        <p:blipFill>
          <a:blip r:embed="rId2"/>
          <a:srcRect l="11935" t="19537" r="19772" b="47925"/>
          <a:stretch>
            <a:fillRect/>
          </a:stretch>
        </p:blipFill>
        <p:spPr>
          <a:xfrm>
            <a:off x="0" y="0"/>
            <a:ext cx="12192000" cy="6858000"/>
          </a:xfrm>
          <a:prstGeom prst="rect">
            <a:avLst/>
          </a:prstGeom>
          <a:noFill/>
          <a:ln w="9525">
            <a:noFill/>
          </a:ln>
        </p:spPr>
      </p:pic>
      <p:pic>
        <p:nvPicPr>
          <p:cNvPr id="5123" name="图片 4"/>
          <p:cNvPicPr>
            <a:picLocks noChangeAspect="1"/>
          </p:cNvPicPr>
          <p:nvPr userDrawn="1"/>
        </p:nvPicPr>
        <p:blipFill>
          <a:blip r:embed="rId3"/>
          <a:stretch>
            <a:fillRect/>
          </a:stretch>
        </p:blipFill>
        <p:spPr>
          <a:xfrm>
            <a:off x="0" y="0"/>
            <a:ext cx="12192000" cy="6858000"/>
          </a:xfrm>
          <a:prstGeom prst="rect">
            <a:avLst/>
          </a:prstGeom>
          <a:noFill/>
          <a:ln w="9525">
            <a:noFill/>
          </a:ln>
        </p:spPr>
      </p:pic>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图片 3"/>
          <p:cNvPicPr>
            <a:picLocks noChangeAspect="1"/>
          </p:cNvPicPr>
          <p:nvPr/>
        </p:nvPicPr>
        <p:blipFill>
          <a:blip r:embed="rId1"/>
          <a:stretch>
            <a:fillRect/>
          </a:stretch>
        </p:blipFill>
        <p:spPr>
          <a:xfrm>
            <a:off x="2178368" y="1339850"/>
            <a:ext cx="7832725" cy="4178300"/>
          </a:xfrm>
          <a:prstGeom prst="rect">
            <a:avLst/>
          </a:prstGeom>
          <a:noFill/>
          <a:ln w="9525">
            <a:noFill/>
          </a:ln>
        </p:spPr>
      </p:pic>
      <p:sp>
        <p:nvSpPr>
          <p:cNvPr id="6146" name="文本框 4"/>
          <p:cNvSpPr txBox="1"/>
          <p:nvPr/>
        </p:nvSpPr>
        <p:spPr>
          <a:xfrm>
            <a:off x="2764949" y="1836420"/>
            <a:ext cx="6660515" cy="706755"/>
          </a:xfrm>
          <a:prstGeom prst="rect">
            <a:avLst/>
          </a:prstGeom>
          <a:noFill/>
          <a:ln w="9525">
            <a:noFill/>
          </a:ln>
        </p:spPr>
        <p:txBody>
          <a:bodyPr wrap="none" anchor="t" anchorCtr="0">
            <a:spAutoFit/>
          </a:bodyPr>
          <a:p>
            <a:pPr algn="ctr"/>
            <a:r>
              <a:rPr lang="en-US" altLang="zh-CN" sz="4000" b="1" dirty="0">
                <a:solidFill>
                  <a:srgbClr val="404040"/>
                </a:solidFill>
                <a:latin typeface="Times New Roman" panose="02020603050405020304" charset="0"/>
                <a:ea typeface="宋体" panose="02010600030101010101" pitchFamily="2" charset="-122"/>
                <a:cs typeface="Times New Roman" panose="02020603050405020304" charset="0"/>
              </a:rPr>
              <a:t>Minority Languages In China</a:t>
            </a:r>
            <a:endParaRPr lang="en-US" altLang="zh-CN" sz="4000" b="1" dirty="0">
              <a:solidFill>
                <a:srgbClr val="404040"/>
              </a:solidFill>
              <a:latin typeface="Times New Roman" panose="02020603050405020304" charset="0"/>
              <a:ea typeface="宋体" panose="02010600030101010101" pitchFamily="2" charset="-122"/>
              <a:cs typeface="Times New Roman" panose="02020603050405020304" charset="0"/>
            </a:endParaRPr>
          </a:p>
        </p:txBody>
      </p:sp>
      <p:sp>
        <p:nvSpPr>
          <p:cNvPr id="6147" name="文本框 5"/>
          <p:cNvSpPr txBox="1"/>
          <p:nvPr/>
        </p:nvSpPr>
        <p:spPr>
          <a:xfrm>
            <a:off x="3933825" y="2543175"/>
            <a:ext cx="4187825" cy="645160"/>
          </a:xfrm>
          <a:prstGeom prst="rect">
            <a:avLst/>
          </a:prstGeom>
          <a:noFill/>
          <a:ln w="9525">
            <a:noFill/>
          </a:ln>
        </p:spPr>
        <p:txBody>
          <a:bodyPr wrap="square" anchor="t" anchorCtr="0">
            <a:spAutoFit/>
          </a:bodyPr>
          <a:p>
            <a:pPr algn="ctr"/>
            <a:r>
              <a:rPr lang="zh-CN" altLang="en-US" sz="3600">
                <a:solidFill>
                  <a:schemeClr val="tx1"/>
                </a:solidFill>
                <a:latin typeface="宋体" panose="02010600030101010101" pitchFamily="2" charset="-122"/>
                <a:ea typeface="宋体" panose="02010600030101010101" pitchFamily="2" charset="-122"/>
              </a:rPr>
              <a:t>中国少数民族语言</a:t>
            </a:r>
            <a:endParaRPr lang="zh-CN" altLang="en-US" sz="3600">
              <a:solidFill>
                <a:schemeClr val="tx1"/>
              </a:solidFill>
              <a:latin typeface="宋体" panose="02010600030101010101" pitchFamily="2" charset="-122"/>
              <a:ea typeface="宋体" panose="02010600030101010101" pitchFamily="2" charset="-122"/>
            </a:endParaRPr>
          </a:p>
        </p:txBody>
      </p:sp>
      <p:sp>
        <p:nvSpPr>
          <p:cNvPr id="6148" name="文本框 6"/>
          <p:cNvSpPr txBox="1"/>
          <p:nvPr/>
        </p:nvSpPr>
        <p:spPr>
          <a:xfrm>
            <a:off x="5386547" y="4385628"/>
            <a:ext cx="1418590" cy="368300"/>
          </a:xfrm>
          <a:prstGeom prst="rect">
            <a:avLst/>
          </a:prstGeom>
          <a:noFill/>
          <a:ln w="9525">
            <a:noFill/>
          </a:ln>
        </p:spPr>
        <p:txBody>
          <a:bodyPr wrap="none" anchor="t" anchorCtr="0">
            <a:spAutoFit/>
          </a:bodyPr>
          <a:p>
            <a:pPr algn="ctr"/>
            <a:r>
              <a:rPr lang="en-US" altLang="zh-CN" dirty="0">
                <a:solidFill>
                  <a:srgbClr val="404040"/>
                </a:solidFill>
                <a:latin typeface="汉仪中秀体简" panose="00020600040101010101" pitchFamily="18" charset="-122"/>
                <a:ea typeface="汉仪中秀体简" panose="00020600040101010101" pitchFamily="18" charset="-122"/>
              </a:rPr>
              <a:t>/ 2022.03.11 /</a:t>
            </a:r>
            <a:endParaRPr lang="zh-CN" altLang="en-US" dirty="0">
              <a:solidFill>
                <a:srgbClr val="404040"/>
              </a:solidFill>
              <a:latin typeface="汉仪中秀体简" panose="00020600040101010101" pitchFamily="18" charset="-122"/>
              <a:ea typeface="汉仪中秀体简" panose="00020600040101010101" pitchFamily="18" charset="-122"/>
            </a:endParaRPr>
          </a:p>
        </p:txBody>
      </p:sp>
      <p:sp>
        <p:nvSpPr>
          <p:cNvPr id="6149" name="文本框 1"/>
          <p:cNvSpPr txBox="1"/>
          <p:nvPr/>
        </p:nvSpPr>
        <p:spPr>
          <a:xfrm>
            <a:off x="3156585" y="3280410"/>
            <a:ext cx="6443980" cy="706755"/>
          </a:xfrm>
          <a:prstGeom prst="rect">
            <a:avLst/>
          </a:prstGeom>
          <a:noFill/>
          <a:ln w="9525">
            <a:noFill/>
          </a:ln>
        </p:spPr>
        <p:txBody>
          <a:bodyPr wrap="square" anchor="t" anchorCtr="0">
            <a:spAutoFit/>
          </a:bodyPr>
          <a:p>
            <a:r>
              <a:rPr sz="2000">
                <a:latin typeface="Times New Roman" panose="02020603050405020304" charset="0"/>
                <a:ea typeface="宋体" panose="02010600030101010101" pitchFamily="2" charset="-122"/>
                <a:cs typeface="Times New Roman" panose="02020603050405020304" charset="0"/>
              </a:rPr>
              <a:t>Group members: Hu Liangming, Li Siyuan, Luo Yaolin, Zhang Guohao, Zhao Yuxiang</a:t>
            </a:r>
            <a:endParaRPr sz="200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3254375" y="3987165"/>
            <a:ext cx="6443980" cy="398780"/>
          </a:xfrm>
          <a:prstGeom prst="rect">
            <a:avLst/>
          </a:prstGeom>
          <a:noFill/>
          <a:ln w="9525">
            <a:noFill/>
          </a:ln>
        </p:spPr>
        <p:txBody>
          <a:bodyPr wrap="square" anchor="t" anchorCtr="0">
            <a:spAutoFit/>
          </a:bodyPr>
          <a:p>
            <a:r>
              <a:rPr lang="zh-CN" altLang="en-US" sz="2000">
                <a:latin typeface="宋体" panose="02010600030101010101" pitchFamily="2" charset="-122"/>
                <a:ea typeface="宋体" panose="02010600030101010101" pitchFamily="2" charset="-122"/>
              </a:rPr>
              <a:t>小组成员：胡良明</a:t>
            </a:r>
            <a:r>
              <a:rPr lang="en-US" altLang="zh-CN" sz="2000">
                <a:latin typeface="宋体" panose="02010600030101010101" pitchFamily="2" charset="-122"/>
                <a:ea typeface="宋体" panose="02010600030101010101" pitchFamily="2" charset="-122"/>
              </a:rPr>
              <a:t> </a:t>
            </a:r>
            <a:r>
              <a:rPr lang="zh-CN" altLang="en-US" sz="2000">
                <a:latin typeface="宋体" panose="02010600030101010101" pitchFamily="2" charset="-122"/>
                <a:ea typeface="宋体" panose="02010600030101010101" pitchFamily="2" charset="-122"/>
              </a:rPr>
              <a:t>李思源</a:t>
            </a:r>
            <a:r>
              <a:rPr lang="en-US" altLang="zh-CN" sz="2000">
                <a:latin typeface="宋体" panose="02010600030101010101" pitchFamily="2" charset="-122"/>
                <a:ea typeface="宋体" panose="02010600030101010101" pitchFamily="2" charset="-122"/>
              </a:rPr>
              <a:t> </a:t>
            </a:r>
            <a:r>
              <a:rPr lang="zh-CN" altLang="en-US" sz="2000">
                <a:latin typeface="宋体" panose="02010600030101010101" pitchFamily="2" charset="-122"/>
                <a:ea typeface="宋体" panose="02010600030101010101" pitchFamily="2" charset="-122"/>
              </a:rPr>
              <a:t>罗姚林</a:t>
            </a:r>
            <a:r>
              <a:rPr lang="en-US" altLang="zh-CN" sz="2000">
                <a:latin typeface="宋体" panose="02010600030101010101" pitchFamily="2" charset="-122"/>
                <a:ea typeface="宋体" panose="02010600030101010101" pitchFamily="2" charset="-122"/>
              </a:rPr>
              <a:t> </a:t>
            </a:r>
            <a:r>
              <a:rPr lang="zh-CN" altLang="en-US" sz="2000">
                <a:latin typeface="宋体" panose="02010600030101010101" pitchFamily="2" charset="-122"/>
                <a:ea typeface="宋体" panose="02010600030101010101" pitchFamily="2" charset="-122"/>
              </a:rPr>
              <a:t>张国浩</a:t>
            </a:r>
            <a:r>
              <a:rPr lang="en-US" altLang="zh-CN" sz="2000">
                <a:latin typeface="宋体" panose="02010600030101010101" pitchFamily="2" charset="-122"/>
                <a:ea typeface="宋体" panose="02010600030101010101" pitchFamily="2" charset="-122"/>
              </a:rPr>
              <a:t> </a:t>
            </a:r>
            <a:r>
              <a:rPr lang="zh-CN" altLang="en-US" sz="2000">
                <a:latin typeface="宋体" panose="02010600030101010101" pitchFamily="2" charset="-122"/>
                <a:ea typeface="宋体" panose="02010600030101010101" pitchFamily="2" charset="-122"/>
              </a:rPr>
              <a:t>赵宇翔</a:t>
            </a:r>
            <a:endParaRPr lang="zh-CN" altLang="en-US" sz="200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par>
    </p:tnLst>
    <p:bldLst>
      <p:bldP spid="6146" grpId="0"/>
      <p:bldP spid="614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4"/>
          <p:cNvPicPr>
            <a:picLocks noChangeAspect="1"/>
          </p:cNvPicPr>
          <p:nvPr/>
        </p:nvPicPr>
        <p:blipFill>
          <a:blip r:embed="rId1"/>
          <a:stretch>
            <a:fillRect/>
          </a:stretch>
        </p:blipFill>
        <p:spPr>
          <a:xfrm>
            <a:off x="2179638" y="1339850"/>
            <a:ext cx="7832725" cy="4178300"/>
          </a:xfrm>
          <a:prstGeom prst="rect">
            <a:avLst/>
          </a:prstGeom>
          <a:noFill/>
          <a:ln w="9525">
            <a:noFill/>
          </a:ln>
        </p:spPr>
      </p:pic>
      <p:sp>
        <p:nvSpPr>
          <p:cNvPr id="14338" name="文本框 5"/>
          <p:cNvSpPr txBox="1"/>
          <p:nvPr/>
        </p:nvSpPr>
        <p:spPr>
          <a:xfrm>
            <a:off x="3485833" y="1906270"/>
            <a:ext cx="5219065" cy="922020"/>
          </a:xfrm>
          <a:prstGeom prst="rect">
            <a:avLst/>
          </a:prstGeom>
          <a:noFill/>
          <a:ln w="9525">
            <a:noFill/>
          </a:ln>
        </p:spPr>
        <p:txBody>
          <a:bodyPr wrap="none" anchor="t" anchorCtr="0">
            <a:spAutoFit/>
          </a:bodyPr>
          <a:p>
            <a:pPr algn="ctr"/>
            <a:r>
              <a:rPr lang="en-US" altLang="zh-CN" sz="5400" b="1" dirty="0">
                <a:solidFill>
                  <a:srgbClr val="404040"/>
                </a:solidFill>
                <a:latin typeface="Times New Roman" panose="02020603050405020304" charset="0"/>
                <a:ea typeface="宋体" panose="02010600030101010101" pitchFamily="2" charset="-122"/>
                <a:cs typeface="Times New Roman" panose="02020603050405020304" charset="0"/>
              </a:rPr>
              <a:t>Present Situation</a:t>
            </a:r>
            <a:endParaRPr lang="en-US" altLang="zh-CN" sz="5400" b="1" dirty="0">
              <a:solidFill>
                <a:srgbClr val="404040"/>
              </a:solidFill>
              <a:latin typeface="Times New Roman" panose="02020603050405020304" charset="0"/>
              <a:ea typeface="宋体" panose="02010600030101010101" pitchFamily="2" charset="-122"/>
              <a:cs typeface="Times New Roman" panose="02020603050405020304" charset="0"/>
            </a:endParaRPr>
          </a:p>
        </p:txBody>
      </p:sp>
      <p:sp>
        <p:nvSpPr>
          <p:cNvPr id="14339" name="文本框 6"/>
          <p:cNvSpPr txBox="1"/>
          <p:nvPr/>
        </p:nvSpPr>
        <p:spPr>
          <a:xfrm>
            <a:off x="4002723" y="2739073"/>
            <a:ext cx="4187825" cy="829945"/>
          </a:xfrm>
          <a:prstGeom prst="rect">
            <a:avLst/>
          </a:prstGeom>
          <a:noFill/>
          <a:ln w="9525">
            <a:noFill/>
          </a:ln>
        </p:spPr>
        <p:txBody>
          <a:bodyPr wrap="square" anchor="t" anchorCtr="0">
            <a:spAutoFit/>
          </a:bodyPr>
          <a:p>
            <a:pPr algn="ctr"/>
            <a:r>
              <a:rPr lang="en-US" altLang="zh-CN" sz="2400" dirty="0" err="1">
                <a:solidFill>
                  <a:schemeClr val="tx1"/>
                </a:solidFill>
                <a:latin typeface="Times New Roman" panose="02020603050405020304" charset="0"/>
                <a:ea typeface="微软雅黑" panose="020B0503020204020204" pitchFamily="34" charset="-122"/>
                <a:cs typeface="Times New Roman" panose="02020603050405020304" charset="0"/>
              </a:rPr>
              <a:t>The Protection and Inheritance of Minority Languages in China</a:t>
            </a:r>
            <a:endParaRPr lang="en-US" altLang="zh-CN" sz="2400" dirty="0" err="1">
              <a:solidFill>
                <a:schemeClr val="tx1"/>
              </a:solidFill>
              <a:latin typeface="Times New Roman" panose="02020603050405020304" charset="0"/>
              <a:ea typeface="微软雅黑" panose="020B0503020204020204" pitchFamily="34" charset="-122"/>
              <a:cs typeface="Times New Roman" panose="02020603050405020304" charset="0"/>
            </a:endParaRPr>
          </a:p>
        </p:txBody>
      </p:sp>
      <p:sp>
        <p:nvSpPr>
          <p:cNvPr id="14340" name="文本框 7"/>
          <p:cNvSpPr txBox="1"/>
          <p:nvPr/>
        </p:nvSpPr>
        <p:spPr>
          <a:xfrm>
            <a:off x="5468620" y="3699510"/>
            <a:ext cx="1257300" cy="369888"/>
          </a:xfrm>
          <a:prstGeom prst="rect">
            <a:avLst/>
          </a:prstGeom>
          <a:noFill/>
          <a:ln w="9525">
            <a:noFill/>
          </a:ln>
        </p:spPr>
        <p:txBody>
          <a:bodyPr wrap="none" anchor="t" anchorCtr="0">
            <a:spAutoFit/>
          </a:bodyPr>
          <a:p>
            <a:pPr algn="ctr"/>
            <a:r>
              <a:rPr lang="en-US" altLang="zh-CN" dirty="0">
                <a:solidFill>
                  <a:srgbClr val="404040"/>
                </a:solidFill>
                <a:latin typeface="汉仪中秀体简" panose="00020600040101010101" pitchFamily="18" charset="-122"/>
                <a:ea typeface="汉仪中秀体简" panose="00020600040101010101" pitchFamily="18" charset="-122"/>
              </a:rPr>
              <a:t>/ PART 03 /</a:t>
            </a:r>
            <a:endParaRPr lang="zh-CN" altLang="en-US" dirty="0">
              <a:solidFill>
                <a:srgbClr val="404040"/>
              </a:solidFill>
              <a:latin typeface="汉仪中秀体简" panose="00020600040101010101" pitchFamily="18" charset="-122"/>
              <a:ea typeface="汉仪中秀体简" panose="00020600040101010101" pitchFamily="18" charset="-122"/>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框 2"/>
          <p:cNvSpPr txBox="1"/>
          <p:nvPr/>
        </p:nvSpPr>
        <p:spPr>
          <a:xfrm>
            <a:off x="4735196" y="728663"/>
            <a:ext cx="2721610" cy="706755"/>
          </a:xfrm>
          <a:prstGeom prst="rect">
            <a:avLst/>
          </a:prstGeom>
          <a:noFill/>
          <a:ln w="9525">
            <a:noFill/>
          </a:ln>
        </p:spPr>
        <p:txBody>
          <a:bodyPr wrap="none" anchor="t" anchorCtr="0">
            <a:spAutoFit/>
          </a:bodyPr>
          <a:p>
            <a:pPr algn="ctr"/>
            <a:r>
              <a:rPr lang="en-US" sz="4000" b="1" dirty="0">
                <a:solidFill>
                  <a:srgbClr val="404040"/>
                </a:solidFill>
                <a:latin typeface="Times New Roman" panose="02020603050405020304" charset="0"/>
                <a:ea typeface="汉仪中秀体简" panose="00020600040101010101" pitchFamily="18" charset="-122"/>
                <a:cs typeface="Times New Roman" panose="02020603050405020304" charset="0"/>
              </a:rPr>
              <a:t>Importance</a:t>
            </a:r>
            <a:endParaRPr lang="en-US" sz="4000" b="1" dirty="0">
              <a:solidFill>
                <a:srgbClr val="404040"/>
              </a:solidFill>
              <a:latin typeface="Times New Roman" panose="02020603050405020304" charset="0"/>
              <a:ea typeface="宋体" panose="02010600030101010101" pitchFamily="2" charset="-122"/>
              <a:cs typeface="Times New Roman" panose="02020603050405020304" charset="0"/>
            </a:endParaRPr>
          </a:p>
        </p:txBody>
      </p:sp>
      <p:sp>
        <p:nvSpPr>
          <p:cNvPr id="5" name="Oval 87"/>
          <p:cNvSpPr/>
          <p:nvPr/>
        </p:nvSpPr>
        <p:spPr>
          <a:xfrm>
            <a:off x="5178425" y="2960688"/>
            <a:ext cx="1755775" cy="1755775"/>
          </a:xfrm>
          <a:prstGeom prst="ellipse">
            <a:avLst/>
          </a:prstGeom>
          <a:solidFill>
            <a:srgbClr val="8C9CA4"/>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600" strike="noStrike" noProof="1" dirty="0">
              <a:solidFill>
                <a:srgbClr val="E3D29D"/>
              </a:solidFill>
              <a:cs typeface="+mn-ea"/>
              <a:sym typeface="+mn-lt"/>
            </a:endParaRPr>
          </a:p>
        </p:txBody>
      </p:sp>
      <p:sp>
        <p:nvSpPr>
          <p:cNvPr id="8" name="Oval 90"/>
          <p:cNvSpPr/>
          <p:nvPr/>
        </p:nvSpPr>
        <p:spPr>
          <a:xfrm rot="16200000">
            <a:off x="4079558" y="3723640"/>
            <a:ext cx="1193800" cy="1193800"/>
          </a:xfrm>
          <a:prstGeom prst="ellipse">
            <a:avLst/>
          </a:prstGeom>
          <a:solidFill>
            <a:srgbClr val="A2B4BD"/>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600" strike="noStrike" noProof="1" dirty="0">
              <a:solidFill>
                <a:srgbClr val="E3D29D"/>
              </a:solidFill>
              <a:cs typeface="+mn-ea"/>
              <a:sym typeface="+mn-lt"/>
            </a:endParaRPr>
          </a:p>
        </p:txBody>
      </p:sp>
      <p:sp>
        <p:nvSpPr>
          <p:cNvPr id="9" name="Oval 92"/>
          <p:cNvSpPr/>
          <p:nvPr/>
        </p:nvSpPr>
        <p:spPr>
          <a:xfrm rot="16200000">
            <a:off x="5459413" y="1793240"/>
            <a:ext cx="1193800" cy="1193800"/>
          </a:xfrm>
          <a:prstGeom prst="ellipse">
            <a:avLst/>
          </a:prstGeom>
          <a:solidFill>
            <a:srgbClr val="A2B4BD"/>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600" strike="noStrike" noProof="1" dirty="0">
              <a:solidFill>
                <a:srgbClr val="E3D29D"/>
              </a:solidFill>
              <a:cs typeface="+mn-ea"/>
              <a:sym typeface="+mn-lt"/>
            </a:endParaRPr>
          </a:p>
        </p:txBody>
      </p:sp>
      <p:grpSp>
        <p:nvGrpSpPr>
          <p:cNvPr id="15368" name="Group 105"/>
          <p:cNvGrpSpPr/>
          <p:nvPr/>
        </p:nvGrpSpPr>
        <p:grpSpPr>
          <a:xfrm>
            <a:off x="4491355" y="4065905"/>
            <a:ext cx="373063" cy="449263"/>
            <a:chOff x="134906" y="3220464"/>
            <a:chExt cx="730251" cy="881063"/>
          </a:xfrm>
        </p:grpSpPr>
        <p:sp>
          <p:nvSpPr>
            <p:cNvPr id="15369" name="Freeform 34"/>
            <p:cNvSpPr/>
            <p:nvPr/>
          </p:nvSpPr>
          <p:spPr>
            <a:xfrm>
              <a:off x="134906" y="3220464"/>
              <a:ext cx="730251" cy="577851"/>
            </a:xfrm>
            <a:custGeom>
              <a:avLst/>
              <a:gdLst/>
              <a:ahLst/>
              <a:cxnLst>
                <a:cxn ang="0">
                  <a:pos x="471620" y="364958"/>
                </a:cxn>
                <a:cxn ang="0">
                  <a:pos x="441193" y="349751"/>
                </a:cxn>
                <a:cxn ang="0">
                  <a:pos x="441193" y="304132"/>
                </a:cxn>
                <a:cxn ang="0">
                  <a:pos x="456406" y="228099"/>
                </a:cxn>
                <a:cxn ang="0">
                  <a:pos x="460210" y="95041"/>
                </a:cxn>
                <a:cxn ang="0">
                  <a:pos x="365125" y="0"/>
                </a:cxn>
                <a:cxn ang="0">
                  <a:pos x="273844" y="91239"/>
                </a:cxn>
                <a:cxn ang="0">
                  <a:pos x="273844" y="228099"/>
                </a:cxn>
                <a:cxn ang="0">
                  <a:pos x="289057" y="304132"/>
                </a:cxn>
                <a:cxn ang="0">
                  <a:pos x="289057" y="349751"/>
                </a:cxn>
                <a:cxn ang="0">
                  <a:pos x="258630" y="364958"/>
                </a:cxn>
                <a:cxn ang="0">
                  <a:pos x="60854" y="364958"/>
                </a:cxn>
                <a:cxn ang="0">
                  <a:pos x="0" y="440991"/>
                </a:cxn>
                <a:cxn ang="0">
                  <a:pos x="0" y="577851"/>
                </a:cxn>
                <a:cxn ang="0">
                  <a:pos x="730251" y="577851"/>
                </a:cxn>
                <a:cxn ang="0">
                  <a:pos x="730251" y="440991"/>
                </a:cxn>
                <a:cxn ang="0">
                  <a:pos x="669396" y="364958"/>
                </a:cxn>
                <a:cxn ang="0">
                  <a:pos x="471620" y="364958"/>
                </a:cxn>
              </a:cxnLst>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solidFill>
              <a:srgbClr val="FFFFFF"/>
            </a:solidFill>
            <a:ln w="15875" cap="rnd" cmpd="sng">
              <a:solidFill>
                <a:schemeClr val="bg1"/>
              </a:solidFill>
              <a:prstDash val="solid"/>
              <a:round/>
              <a:headEnd type="none" w="med" len="med"/>
              <a:tailEnd type="none" w="med" len="med"/>
            </a:ln>
          </p:spPr>
          <p:txBody>
            <a:bodyPr/>
            <a:p>
              <a:endParaRPr lang="zh-CN" altLang="en-US"/>
            </a:p>
          </p:txBody>
        </p:sp>
        <p:sp>
          <p:nvSpPr>
            <p:cNvPr id="15370" name="Freeform 35"/>
            <p:cNvSpPr/>
            <p:nvPr/>
          </p:nvSpPr>
          <p:spPr>
            <a:xfrm>
              <a:off x="165069" y="3798314"/>
              <a:ext cx="669926" cy="303213"/>
            </a:xfrm>
            <a:custGeom>
              <a:avLst/>
              <a:gdLst/>
              <a:ahLst/>
              <a:cxnLst>
                <a:cxn ang="0">
                  <a:pos x="669926" y="303213"/>
                </a:cxn>
                <a:cxn ang="0">
                  <a:pos x="182562" y="303213"/>
                </a:cxn>
                <a:cxn ang="0">
                  <a:pos x="182562" y="150812"/>
                </a:cxn>
                <a:cxn ang="0">
                  <a:pos x="106362" y="303213"/>
                </a:cxn>
                <a:cxn ang="0">
                  <a:pos x="0" y="303213"/>
                </a:cxn>
                <a:cxn ang="0">
                  <a:pos x="0" y="0"/>
                </a:cxn>
                <a:cxn ang="0">
                  <a:pos x="669926" y="0"/>
                </a:cxn>
                <a:cxn ang="0">
                  <a:pos x="669926" y="303213"/>
                </a:cxn>
              </a:cxnLst>
              <a:pathLst>
                <a:path w="422" h="191">
                  <a:moveTo>
                    <a:pt x="422" y="191"/>
                  </a:moveTo>
                  <a:lnTo>
                    <a:pt x="115" y="191"/>
                  </a:lnTo>
                  <a:lnTo>
                    <a:pt x="115" y="95"/>
                  </a:lnTo>
                  <a:lnTo>
                    <a:pt x="67" y="191"/>
                  </a:lnTo>
                  <a:lnTo>
                    <a:pt x="0" y="191"/>
                  </a:lnTo>
                  <a:lnTo>
                    <a:pt x="0" y="0"/>
                  </a:lnTo>
                  <a:lnTo>
                    <a:pt x="422" y="0"/>
                  </a:lnTo>
                  <a:lnTo>
                    <a:pt x="422" y="191"/>
                  </a:lnTo>
                  <a:close/>
                </a:path>
              </a:pathLst>
            </a:custGeom>
            <a:solidFill>
              <a:srgbClr val="FFFFFF"/>
            </a:solidFill>
            <a:ln w="15875" cap="rnd" cmpd="sng">
              <a:solidFill>
                <a:schemeClr val="bg1"/>
              </a:solidFill>
              <a:prstDash val="solid"/>
              <a:round/>
              <a:headEnd type="none" w="med" len="med"/>
              <a:tailEnd type="none" w="med" len="med"/>
            </a:ln>
          </p:spPr>
          <p:txBody>
            <a:bodyPr/>
            <a:p>
              <a:endParaRPr lang="zh-CN" altLang="en-US"/>
            </a:p>
          </p:txBody>
        </p:sp>
        <p:sp>
          <p:nvSpPr>
            <p:cNvPr id="15371" name="Line 36"/>
            <p:cNvSpPr/>
            <p:nvPr/>
          </p:nvSpPr>
          <p:spPr>
            <a:xfrm>
              <a:off x="742919" y="3904677"/>
              <a:ext cx="0" cy="196850"/>
            </a:xfrm>
            <a:prstGeom prst="line">
              <a:avLst/>
            </a:prstGeom>
            <a:ln w="15875" cap="rnd" cmpd="sng">
              <a:solidFill>
                <a:schemeClr val="bg1"/>
              </a:solidFill>
              <a:prstDash val="solid"/>
              <a:round/>
              <a:headEnd type="none" w="med" len="med"/>
              <a:tailEnd type="none" w="med" len="med"/>
            </a:ln>
          </p:spPr>
          <p:txBody>
            <a:bodyPr wrap="square" lIns="121920" tIns="60960" rIns="121920" bIns="60960" anchor="t" anchorCtr="0"/>
            <a:p>
              <a:endParaRPr lang="id-ID" altLang="zh-CN" sz="2000">
                <a:latin typeface="Calibri" panose="020F0502020204030204" charset="0"/>
                <a:ea typeface="微软雅黑" panose="020B0503020204020204" pitchFamily="34" charset="-122"/>
                <a:sym typeface="Calibri" panose="020F0502020204030204" charset="0"/>
              </a:endParaRPr>
            </a:p>
          </p:txBody>
        </p:sp>
        <p:sp>
          <p:nvSpPr>
            <p:cNvPr id="15372" name="Line 37"/>
            <p:cNvSpPr/>
            <p:nvPr/>
          </p:nvSpPr>
          <p:spPr>
            <a:xfrm>
              <a:off x="652432" y="3949127"/>
              <a:ext cx="0" cy="152400"/>
            </a:xfrm>
            <a:prstGeom prst="line">
              <a:avLst/>
            </a:prstGeom>
            <a:ln w="15875" cap="rnd" cmpd="sng">
              <a:solidFill>
                <a:schemeClr val="bg1"/>
              </a:solidFill>
              <a:prstDash val="solid"/>
              <a:round/>
              <a:headEnd type="none" w="med" len="med"/>
              <a:tailEnd type="none" w="med" len="med"/>
            </a:ln>
          </p:spPr>
          <p:txBody>
            <a:bodyPr wrap="square" lIns="121920" tIns="60960" rIns="121920" bIns="60960" anchor="t" anchorCtr="0"/>
            <a:p>
              <a:endParaRPr lang="id-ID" altLang="zh-CN" sz="2000">
                <a:latin typeface="Calibri" panose="020F0502020204030204" charset="0"/>
                <a:ea typeface="微软雅黑" panose="020B0503020204020204" pitchFamily="34" charset="-122"/>
                <a:sym typeface="Calibri" panose="020F0502020204030204" charset="0"/>
              </a:endParaRPr>
            </a:p>
          </p:txBody>
        </p:sp>
        <p:sp>
          <p:nvSpPr>
            <p:cNvPr id="15373" name="Line 38"/>
            <p:cNvSpPr/>
            <p:nvPr/>
          </p:nvSpPr>
          <p:spPr>
            <a:xfrm>
              <a:off x="560357" y="4011039"/>
              <a:ext cx="0" cy="90488"/>
            </a:xfrm>
            <a:prstGeom prst="line">
              <a:avLst/>
            </a:prstGeom>
            <a:ln w="15875" cap="rnd" cmpd="sng">
              <a:solidFill>
                <a:schemeClr val="bg1"/>
              </a:solidFill>
              <a:prstDash val="solid"/>
              <a:round/>
              <a:headEnd type="none" w="med" len="med"/>
              <a:tailEnd type="none" w="med" len="med"/>
            </a:ln>
          </p:spPr>
          <p:txBody>
            <a:bodyPr wrap="square" lIns="121920" tIns="60960" rIns="121920" bIns="60960" anchor="t" anchorCtr="0"/>
            <a:p>
              <a:endParaRPr lang="id-ID" altLang="zh-CN" sz="2000">
                <a:latin typeface="Calibri" panose="020F0502020204030204" charset="0"/>
                <a:ea typeface="微软雅黑" panose="020B0503020204020204" pitchFamily="34" charset="-122"/>
                <a:sym typeface="Calibri" panose="020F0502020204030204" charset="0"/>
              </a:endParaRPr>
            </a:p>
          </p:txBody>
        </p:sp>
        <p:sp>
          <p:nvSpPr>
            <p:cNvPr id="15374" name="Oval 39"/>
            <p:cNvSpPr/>
            <p:nvPr/>
          </p:nvSpPr>
          <p:spPr>
            <a:xfrm>
              <a:off x="480981" y="3296664"/>
              <a:ext cx="38100" cy="38100"/>
            </a:xfrm>
            <a:prstGeom prst="ellipse">
              <a:avLst/>
            </a:prstGeom>
            <a:solidFill>
              <a:srgbClr val="FFFFFF"/>
            </a:solidFill>
            <a:ln w="15875" cap="rnd" cmpd="sng">
              <a:solidFill>
                <a:schemeClr val="bg1"/>
              </a:solidFill>
              <a:prstDash val="solid"/>
              <a:round/>
              <a:headEnd type="none" w="med" len="med"/>
              <a:tailEnd type="none" w="med" len="med"/>
            </a:ln>
          </p:spPr>
          <p:txBody>
            <a:bodyPr wrap="square" lIns="121920" tIns="60960" rIns="121920" bIns="60960" anchor="t" anchorCtr="0"/>
            <a:p>
              <a:endParaRPr lang="id-ID" altLang="zh-CN" sz="2000">
                <a:latin typeface="Calibri" panose="020F0502020204030204" charset="0"/>
                <a:ea typeface="微软雅黑" panose="020B0503020204020204" pitchFamily="34" charset="-122"/>
                <a:sym typeface="Calibri" panose="020F0502020204030204" charset="0"/>
              </a:endParaRPr>
            </a:p>
          </p:txBody>
        </p:sp>
      </p:grpSp>
      <p:grpSp>
        <p:nvGrpSpPr>
          <p:cNvPr id="15389" name="Group 126"/>
          <p:cNvGrpSpPr/>
          <p:nvPr/>
        </p:nvGrpSpPr>
        <p:grpSpPr>
          <a:xfrm>
            <a:off x="5952173" y="2247265"/>
            <a:ext cx="347662" cy="395288"/>
            <a:chOff x="6873875" y="742950"/>
            <a:chExt cx="771526" cy="879476"/>
          </a:xfrm>
        </p:grpSpPr>
        <p:sp>
          <p:nvSpPr>
            <p:cNvPr id="15390" name="Line 43"/>
            <p:cNvSpPr/>
            <p:nvPr/>
          </p:nvSpPr>
          <p:spPr>
            <a:xfrm>
              <a:off x="7162800" y="1471613"/>
              <a:ext cx="0" cy="76200"/>
            </a:xfrm>
            <a:prstGeom prst="line">
              <a:avLst/>
            </a:prstGeom>
            <a:ln w="15875" cap="rnd" cmpd="sng">
              <a:solidFill>
                <a:schemeClr val="bg1"/>
              </a:solidFill>
              <a:prstDash val="solid"/>
              <a:round/>
              <a:headEnd type="none" w="med" len="med"/>
              <a:tailEnd type="none" w="med" len="med"/>
            </a:ln>
          </p:spPr>
          <p:txBody>
            <a:bodyPr wrap="square" lIns="121920" tIns="60960" rIns="121920" bIns="60960" anchor="t" anchorCtr="0"/>
            <a:p>
              <a:endParaRPr lang="id-ID" altLang="zh-CN" sz="2000">
                <a:latin typeface="Calibri" panose="020F0502020204030204" charset="0"/>
                <a:ea typeface="微软雅黑" panose="020B0503020204020204" pitchFamily="34" charset="-122"/>
                <a:sym typeface="Calibri" panose="020F0502020204030204" charset="0"/>
              </a:endParaRPr>
            </a:p>
          </p:txBody>
        </p:sp>
        <p:sp>
          <p:nvSpPr>
            <p:cNvPr id="15391" name="Line 44"/>
            <p:cNvSpPr/>
            <p:nvPr/>
          </p:nvSpPr>
          <p:spPr>
            <a:xfrm>
              <a:off x="7223125" y="1471613"/>
              <a:ext cx="0" cy="76200"/>
            </a:xfrm>
            <a:prstGeom prst="line">
              <a:avLst/>
            </a:prstGeom>
            <a:ln w="15875" cap="rnd" cmpd="sng">
              <a:solidFill>
                <a:schemeClr val="bg1"/>
              </a:solidFill>
              <a:prstDash val="solid"/>
              <a:round/>
              <a:headEnd type="none" w="med" len="med"/>
              <a:tailEnd type="none" w="med" len="med"/>
            </a:ln>
          </p:spPr>
          <p:txBody>
            <a:bodyPr wrap="square" lIns="121920" tIns="60960" rIns="121920" bIns="60960" anchor="t" anchorCtr="0"/>
            <a:p>
              <a:endParaRPr lang="id-ID" altLang="zh-CN" sz="2000">
                <a:latin typeface="Calibri" panose="020F0502020204030204" charset="0"/>
                <a:ea typeface="微软雅黑" panose="020B0503020204020204" pitchFamily="34" charset="-122"/>
                <a:sym typeface="Calibri" panose="020F0502020204030204" charset="0"/>
              </a:endParaRPr>
            </a:p>
          </p:txBody>
        </p:sp>
        <p:sp>
          <p:nvSpPr>
            <p:cNvPr id="15392" name="Freeform 45"/>
            <p:cNvSpPr/>
            <p:nvPr/>
          </p:nvSpPr>
          <p:spPr>
            <a:xfrm>
              <a:off x="6964363" y="1547813"/>
              <a:ext cx="457200" cy="74613"/>
            </a:xfrm>
            <a:custGeom>
              <a:avLst/>
              <a:gdLst/>
              <a:ahLst/>
              <a:cxnLst>
                <a:cxn ang="0">
                  <a:pos x="457200" y="74613"/>
                </a:cxn>
                <a:cxn ang="0">
                  <a:pos x="228600" y="0"/>
                </a:cxn>
                <a:cxn ang="0">
                  <a:pos x="0" y="74613"/>
                </a:cxn>
                <a:cxn ang="0">
                  <a:pos x="457200" y="74613"/>
                </a:cxn>
              </a:cxnLst>
              <a:pathLst>
                <a:path w="120" h="20">
                  <a:moveTo>
                    <a:pt x="120" y="20"/>
                  </a:moveTo>
                  <a:cubicBezTo>
                    <a:pt x="103" y="7"/>
                    <a:pt x="83" y="0"/>
                    <a:pt x="60" y="0"/>
                  </a:cubicBezTo>
                  <a:cubicBezTo>
                    <a:pt x="37" y="0"/>
                    <a:pt x="17" y="7"/>
                    <a:pt x="0" y="20"/>
                  </a:cubicBezTo>
                  <a:lnTo>
                    <a:pt x="120" y="20"/>
                  </a:lnTo>
                  <a:close/>
                </a:path>
              </a:pathLst>
            </a:custGeom>
            <a:noFill/>
            <a:ln w="15875" cap="rnd" cmpd="sng">
              <a:solidFill>
                <a:schemeClr val="bg1"/>
              </a:solidFill>
              <a:prstDash val="solid"/>
              <a:round/>
              <a:headEnd type="none" w="med" len="med"/>
              <a:tailEnd type="none" w="med" len="med"/>
            </a:ln>
          </p:spPr>
          <p:txBody>
            <a:bodyPr/>
            <a:p>
              <a:endParaRPr lang="zh-CN" altLang="en-US"/>
            </a:p>
          </p:txBody>
        </p:sp>
        <p:sp>
          <p:nvSpPr>
            <p:cNvPr id="15393" name="Oval 46"/>
            <p:cNvSpPr/>
            <p:nvPr/>
          </p:nvSpPr>
          <p:spPr>
            <a:xfrm>
              <a:off x="6904038" y="773113"/>
              <a:ext cx="577850" cy="576263"/>
            </a:xfrm>
            <a:prstGeom prst="ellipse">
              <a:avLst/>
            </a:prstGeom>
            <a:noFill/>
            <a:ln w="15875" cap="rnd" cmpd="sng">
              <a:solidFill>
                <a:schemeClr val="bg1"/>
              </a:solidFill>
              <a:prstDash val="solid"/>
              <a:round/>
              <a:headEnd type="none" w="med" len="med"/>
              <a:tailEnd type="none" w="med" len="med"/>
            </a:ln>
          </p:spPr>
          <p:txBody>
            <a:bodyPr wrap="square" lIns="121920" tIns="60960" rIns="121920" bIns="60960" anchor="t" anchorCtr="0"/>
            <a:p>
              <a:endParaRPr lang="id-ID" altLang="zh-CN" sz="2000">
                <a:latin typeface="Calibri" panose="020F0502020204030204" charset="0"/>
                <a:ea typeface="微软雅黑" panose="020B0503020204020204" pitchFamily="34" charset="-122"/>
                <a:sym typeface="Calibri" panose="020F0502020204030204" charset="0"/>
              </a:endParaRPr>
            </a:p>
          </p:txBody>
        </p:sp>
        <p:sp>
          <p:nvSpPr>
            <p:cNvPr id="15394" name="Freeform 47"/>
            <p:cNvSpPr/>
            <p:nvPr/>
          </p:nvSpPr>
          <p:spPr>
            <a:xfrm>
              <a:off x="6904038" y="773113"/>
              <a:ext cx="741363" cy="739775"/>
            </a:xfrm>
            <a:custGeom>
              <a:avLst/>
              <a:gdLst/>
              <a:ahLst/>
              <a:cxnLst>
                <a:cxn ang="0">
                  <a:pos x="577882" y="0"/>
                </a:cxn>
                <a:cxn ang="0">
                  <a:pos x="577882" y="576645"/>
                </a:cxn>
                <a:cxn ang="0">
                  <a:pos x="0" y="576645"/>
                </a:cxn>
              </a:cxnLst>
              <a:pathLst>
                <a:path w="195" h="195">
                  <a:moveTo>
                    <a:pt x="152" y="0"/>
                  </a:moveTo>
                  <a:cubicBezTo>
                    <a:pt x="195" y="42"/>
                    <a:pt x="195" y="110"/>
                    <a:pt x="152" y="152"/>
                  </a:cubicBezTo>
                  <a:cubicBezTo>
                    <a:pt x="110" y="195"/>
                    <a:pt x="42" y="195"/>
                    <a:pt x="0" y="152"/>
                  </a:cubicBezTo>
                </a:path>
              </a:pathLst>
            </a:custGeom>
            <a:noFill/>
            <a:ln w="15875" cap="rnd" cmpd="sng">
              <a:solidFill>
                <a:schemeClr val="bg1"/>
              </a:solidFill>
              <a:prstDash val="solid"/>
              <a:round/>
              <a:headEnd type="none" w="med" len="med"/>
              <a:tailEnd type="none" w="med" len="med"/>
            </a:ln>
          </p:spPr>
          <p:txBody>
            <a:bodyPr/>
            <a:p>
              <a:endParaRPr lang="zh-CN" altLang="en-US"/>
            </a:p>
          </p:txBody>
        </p:sp>
        <p:sp>
          <p:nvSpPr>
            <p:cNvPr id="15395" name="Line 48"/>
            <p:cNvSpPr/>
            <p:nvPr/>
          </p:nvSpPr>
          <p:spPr>
            <a:xfrm flipV="1">
              <a:off x="6873875" y="1319213"/>
              <a:ext cx="60325" cy="60325"/>
            </a:xfrm>
            <a:prstGeom prst="line">
              <a:avLst/>
            </a:prstGeom>
            <a:ln w="15875" cap="rnd" cmpd="sng">
              <a:solidFill>
                <a:schemeClr val="bg1"/>
              </a:solidFill>
              <a:prstDash val="solid"/>
              <a:round/>
              <a:headEnd type="none" w="med" len="med"/>
              <a:tailEnd type="none" w="med" len="med"/>
            </a:ln>
          </p:spPr>
          <p:txBody>
            <a:bodyPr wrap="square" lIns="121920" tIns="60960" rIns="121920" bIns="60960" anchor="t" anchorCtr="0"/>
            <a:p>
              <a:endParaRPr lang="id-ID" altLang="zh-CN" sz="2000">
                <a:latin typeface="Calibri" panose="020F0502020204030204" charset="0"/>
                <a:ea typeface="微软雅黑" panose="020B0503020204020204" pitchFamily="34" charset="-122"/>
                <a:sym typeface="Calibri" panose="020F0502020204030204" charset="0"/>
              </a:endParaRPr>
            </a:p>
          </p:txBody>
        </p:sp>
        <p:sp>
          <p:nvSpPr>
            <p:cNvPr id="15396" name="Line 49"/>
            <p:cNvSpPr/>
            <p:nvPr/>
          </p:nvSpPr>
          <p:spPr>
            <a:xfrm flipV="1">
              <a:off x="7451725" y="742950"/>
              <a:ext cx="60325" cy="60325"/>
            </a:xfrm>
            <a:prstGeom prst="line">
              <a:avLst/>
            </a:prstGeom>
            <a:ln w="15875" cap="rnd" cmpd="sng">
              <a:solidFill>
                <a:schemeClr val="bg1"/>
              </a:solidFill>
              <a:prstDash val="solid"/>
              <a:round/>
              <a:headEnd type="none" w="med" len="med"/>
              <a:tailEnd type="none" w="med" len="med"/>
            </a:ln>
          </p:spPr>
          <p:txBody>
            <a:bodyPr wrap="square" lIns="121920" tIns="60960" rIns="121920" bIns="60960" anchor="t" anchorCtr="0"/>
            <a:p>
              <a:endParaRPr lang="id-ID" altLang="zh-CN" sz="2000">
                <a:latin typeface="Calibri" panose="020F0502020204030204" charset="0"/>
                <a:ea typeface="微软雅黑" panose="020B0503020204020204" pitchFamily="34" charset="-122"/>
                <a:sym typeface="Calibri" panose="020F0502020204030204" charset="0"/>
              </a:endParaRPr>
            </a:p>
          </p:txBody>
        </p:sp>
      </p:grpSp>
      <p:grpSp>
        <p:nvGrpSpPr>
          <p:cNvPr id="39" name="Group 134"/>
          <p:cNvGrpSpPr/>
          <p:nvPr/>
        </p:nvGrpSpPr>
        <p:grpSpPr>
          <a:xfrm flipH="1">
            <a:off x="5687178" y="3493357"/>
            <a:ext cx="710186" cy="720271"/>
            <a:chOff x="1909763" y="950913"/>
            <a:chExt cx="782637" cy="793750"/>
          </a:xfrm>
          <a:solidFill>
            <a:schemeClr val="bg1"/>
          </a:solidFill>
        </p:grpSpPr>
        <p:sp>
          <p:nvSpPr>
            <p:cNvPr id="40"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id-ID" sz="1600" strike="noStrike" noProof="1">
                <a:cs typeface="+mn-ea"/>
                <a:sym typeface="+mn-lt"/>
              </a:endParaRPr>
            </a:p>
          </p:txBody>
        </p:sp>
        <p:sp>
          <p:nvSpPr>
            <p:cNvPr id="41"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id-ID" sz="1600" strike="noStrike" noProof="1">
                <a:cs typeface="+mn-ea"/>
                <a:sym typeface="+mn-lt"/>
              </a:endParaRPr>
            </a:p>
          </p:txBody>
        </p:sp>
      </p:grpSp>
      <p:sp>
        <p:nvSpPr>
          <p:cNvPr id="15400" name="文本框 47"/>
          <p:cNvSpPr txBox="1"/>
          <p:nvPr/>
        </p:nvSpPr>
        <p:spPr>
          <a:xfrm>
            <a:off x="515938" y="4769168"/>
            <a:ext cx="4332605" cy="953135"/>
          </a:xfrm>
          <a:prstGeom prst="rect">
            <a:avLst/>
          </a:prstGeom>
          <a:noFill/>
          <a:ln w="9525">
            <a:noFill/>
          </a:ln>
        </p:spPr>
        <p:txBody>
          <a:bodyPr wrap="none" anchor="t" anchorCtr="0">
            <a:spAutoFit/>
          </a:bodyPr>
          <a:p>
            <a:pPr algn="r"/>
            <a:r>
              <a:rPr lang="en-US"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rPr>
              <a:t>2.</a:t>
            </a:r>
            <a:r>
              <a:rPr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rPr>
              <a:t>Minority languages are full</a:t>
            </a:r>
            <a:endParaRPr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endParaRPr>
          </a:p>
          <a:p>
            <a:pPr algn="r"/>
            <a:r>
              <a:rPr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rPr>
              <a:t> of historical experience.</a:t>
            </a:r>
            <a:endParaRPr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endParaRPr>
          </a:p>
        </p:txBody>
      </p:sp>
      <p:sp>
        <p:nvSpPr>
          <p:cNvPr id="2" name="Oval 90"/>
          <p:cNvSpPr/>
          <p:nvPr/>
        </p:nvSpPr>
        <p:spPr>
          <a:xfrm rot="16200000">
            <a:off x="6738938" y="3841115"/>
            <a:ext cx="1193800" cy="1193800"/>
          </a:xfrm>
          <a:prstGeom prst="ellipse">
            <a:avLst/>
          </a:prstGeom>
          <a:solidFill>
            <a:srgbClr val="A2B4BD"/>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z="1600" strike="noStrike" noProof="1" dirty="0">
              <a:solidFill>
                <a:srgbClr val="E3D29D"/>
              </a:solidFill>
              <a:cs typeface="+mn-ea"/>
              <a:sym typeface="+mn-lt"/>
            </a:endParaRPr>
          </a:p>
        </p:txBody>
      </p:sp>
      <p:sp>
        <p:nvSpPr>
          <p:cNvPr id="15402" name="Freeform 20"/>
          <p:cNvSpPr/>
          <p:nvPr/>
        </p:nvSpPr>
        <p:spPr>
          <a:xfrm>
            <a:off x="7122478" y="4246563"/>
            <a:ext cx="427037" cy="382587"/>
          </a:xfrm>
          <a:custGeom>
            <a:avLst/>
            <a:gdLst/>
            <a:ahLst/>
            <a:cxnLst>
              <a:cxn ang="0">
                <a:pos x="347438" y="33525"/>
              </a:cxn>
              <a:cxn ang="0">
                <a:pos x="306489" y="44700"/>
              </a:cxn>
              <a:cxn ang="0">
                <a:pos x="337511" y="6208"/>
              </a:cxn>
              <a:cxn ang="0">
                <a:pos x="292840" y="23591"/>
              </a:cxn>
              <a:cxn ang="0">
                <a:pos x="240724" y="0"/>
              </a:cxn>
              <a:cxn ang="0">
                <a:pos x="168755" y="72017"/>
              </a:cxn>
              <a:cxn ang="0">
                <a:pos x="171237" y="88159"/>
              </a:cxn>
              <a:cxn ang="0">
                <a:pos x="23576" y="13658"/>
              </a:cxn>
              <a:cxn ang="0">
                <a:pos x="14890" y="49667"/>
              </a:cxn>
              <a:cxn ang="0">
                <a:pos x="45911" y="109267"/>
              </a:cxn>
              <a:cxn ang="0">
                <a:pos x="13649" y="99334"/>
              </a:cxn>
              <a:cxn ang="0">
                <a:pos x="13649" y="100576"/>
              </a:cxn>
              <a:cxn ang="0">
                <a:pos x="70728" y="171351"/>
              </a:cxn>
              <a:cxn ang="0">
                <a:pos x="52115" y="173835"/>
              </a:cxn>
              <a:cxn ang="0">
                <a:pos x="38466" y="172593"/>
              </a:cxn>
              <a:cxn ang="0">
                <a:pos x="105472" y="221019"/>
              </a:cxn>
              <a:cxn ang="0">
                <a:pos x="17371" y="252061"/>
              </a:cxn>
              <a:cxn ang="0">
                <a:pos x="0" y="250819"/>
              </a:cxn>
              <a:cxn ang="0">
                <a:pos x="109194" y="283103"/>
              </a:cxn>
              <a:cxn ang="0">
                <a:pos x="311453" y="80709"/>
              </a:cxn>
              <a:cxn ang="0">
                <a:pos x="311453" y="70775"/>
              </a:cxn>
              <a:cxn ang="0">
                <a:pos x="347438" y="33525"/>
              </a:cxn>
            </a:cxnLst>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bg1"/>
          </a:solidFill>
          <a:ln w="9525">
            <a:noFill/>
          </a:ln>
        </p:spPr>
        <p:txBody>
          <a:bodyPr/>
          <a:p>
            <a:endParaRPr lang="zh-CN" altLang="en-US"/>
          </a:p>
        </p:txBody>
      </p:sp>
      <p:sp>
        <p:nvSpPr>
          <p:cNvPr id="15403" name="文本框 41"/>
          <p:cNvSpPr txBox="1"/>
          <p:nvPr/>
        </p:nvSpPr>
        <p:spPr>
          <a:xfrm>
            <a:off x="7057390" y="4918710"/>
            <a:ext cx="4856480" cy="953135"/>
          </a:xfrm>
          <a:prstGeom prst="rect">
            <a:avLst/>
          </a:prstGeom>
          <a:noFill/>
          <a:ln w="9525">
            <a:noFill/>
          </a:ln>
        </p:spPr>
        <p:txBody>
          <a:bodyPr wrap="none" anchor="t" anchorCtr="0">
            <a:spAutoFit/>
          </a:bodyPr>
          <a:p>
            <a:pPr algn="l"/>
            <a:r>
              <a:rPr lang="en-US"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rPr>
              <a:t>3.</a:t>
            </a:r>
            <a:r>
              <a:rPr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rPr>
              <a:t>The loss of minority languages</a:t>
            </a:r>
            <a:endParaRPr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endParaRPr>
          </a:p>
          <a:p>
            <a:pPr algn="l"/>
            <a:r>
              <a:rPr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rPr>
              <a:t> affects national sentiment.</a:t>
            </a:r>
            <a:endParaRPr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endParaRPr>
          </a:p>
        </p:txBody>
      </p:sp>
      <p:sp>
        <p:nvSpPr>
          <p:cNvPr id="15404" name="PA-文本框 3"/>
          <p:cNvSpPr txBox="1"/>
          <p:nvPr/>
        </p:nvSpPr>
        <p:spPr>
          <a:xfrm>
            <a:off x="6653530" y="1848485"/>
            <a:ext cx="4394835" cy="951230"/>
          </a:xfrm>
          <a:prstGeom prst="rect">
            <a:avLst/>
          </a:prstGeom>
          <a:noFill/>
          <a:ln w="9525">
            <a:noFill/>
          </a:ln>
        </p:spPr>
        <p:txBody>
          <a:bodyPr wrap="none" anchor="t" anchorCtr="0"/>
          <a:p>
            <a:pPr algn="l">
              <a:buSzTx/>
            </a:pPr>
            <a:r>
              <a:rPr lang="en-US" altLang="zh-CN"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rPr>
              <a:t>1.</a:t>
            </a:r>
            <a:r>
              <a:rPr lang="zh-CN" altLang="en-US"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rPr>
              <a:t>Minority languages contain</a:t>
            </a:r>
            <a:endParaRPr lang="zh-CN" altLang="en-US"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endParaRPr>
          </a:p>
          <a:p>
            <a:pPr algn="l">
              <a:buSzTx/>
            </a:pPr>
            <a:r>
              <a:rPr lang="zh-CN" altLang="en-US"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rPr>
              <a:t> rich connotations.</a:t>
            </a:r>
            <a:endParaRPr lang="zh-CN" altLang="en-US" sz="2800" dirty="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endParaRPr>
          </a:p>
        </p:txBody>
      </p:sp>
    </p:spTree>
  </p:cSld>
  <p:clrMapOvr>
    <a:masterClrMapping/>
  </p:clrMapOvr>
  <p:transition>
    <p:cover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框 99"/>
          <p:cNvSpPr txBox="1"/>
          <p:nvPr/>
        </p:nvSpPr>
        <p:spPr>
          <a:xfrm>
            <a:off x="575310" y="1499235"/>
            <a:ext cx="11041380" cy="583565"/>
          </a:xfrm>
          <a:prstGeom prst="rect">
            <a:avLst/>
          </a:prstGeom>
          <a:noFill/>
          <a:ln w="9525">
            <a:noFill/>
          </a:ln>
        </p:spPr>
        <p:txBody>
          <a:bodyPr wrap="square" anchor="t" anchorCtr="0">
            <a:spAutoFit/>
          </a:bodyPr>
          <a:p>
            <a:r>
              <a:rPr lang="en-US" altLang="zh-CN" sz="3200">
                <a:latin typeface="Times New Roman" panose="02020603050405020304" charset="0"/>
                <a:ea typeface="宋体" panose="02010600030101010101" pitchFamily="2" charset="-122"/>
                <a:cs typeface="Times New Roman" panose="02020603050405020304" charset="0"/>
              </a:rPr>
              <a:t>1. </a:t>
            </a:r>
            <a:r>
              <a:rPr lang="zh-CN" altLang="en-US" sz="3200">
                <a:latin typeface="Times New Roman" panose="02020603050405020304" charset="0"/>
                <a:ea typeface="宋体" panose="02010600030101010101" pitchFamily="2" charset="-122"/>
                <a:cs typeface="Times New Roman" panose="02020603050405020304" charset="0"/>
              </a:rPr>
              <a:t>Promote the Chinese Language Resources Protection Project</a:t>
            </a:r>
            <a:endParaRPr lang="zh-CN" altLang="en-US" sz="3200">
              <a:latin typeface="Times New Roman" panose="02020603050405020304" charset="0"/>
              <a:ea typeface="宋体" panose="02010600030101010101" pitchFamily="2" charset="-122"/>
              <a:cs typeface="Times New Roman" panose="02020603050405020304" charset="0"/>
            </a:endParaRPr>
          </a:p>
        </p:txBody>
      </p:sp>
      <p:sp>
        <p:nvSpPr>
          <p:cNvPr id="17410" name="文本框 2"/>
          <p:cNvSpPr txBox="1"/>
          <p:nvPr/>
        </p:nvSpPr>
        <p:spPr>
          <a:xfrm>
            <a:off x="654844" y="792163"/>
            <a:ext cx="2260600" cy="706755"/>
          </a:xfrm>
          <a:prstGeom prst="rect">
            <a:avLst/>
          </a:prstGeom>
          <a:noFill/>
          <a:ln w="9525">
            <a:noFill/>
          </a:ln>
        </p:spPr>
        <p:txBody>
          <a:bodyPr wrap="none" anchor="t" anchorCtr="0">
            <a:spAutoFit/>
          </a:bodyPr>
          <a:p>
            <a:pPr algn="ctr"/>
            <a:r>
              <a:rPr lang="en-US" sz="4000" b="1" dirty="0">
                <a:solidFill>
                  <a:srgbClr val="404040"/>
                </a:solidFill>
                <a:latin typeface="Times New Roman" panose="02020603050405020304" charset="0"/>
                <a:ea typeface="汉仪中秀体简" panose="00020600040101010101" pitchFamily="18" charset="-122"/>
                <a:cs typeface="Times New Roman" panose="02020603050405020304" charset="0"/>
              </a:rPr>
              <a:t>Measures</a:t>
            </a:r>
            <a:endParaRPr lang="en-US" sz="4000" b="1" dirty="0">
              <a:solidFill>
                <a:srgbClr val="404040"/>
              </a:solidFill>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48055" y="2196465"/>
            <a:ext cx="8749665" cy="2934335"/>
          </a:xfrm>
          <a:prstGeom prst="rect">
            <a:avLst/>
          </a:prstGeom>
          <a:noFill/>
        </p:spPr>
        <p:txBody>
          <a:bodyPr wrap="square" rtlCol="0" anchor="t">
            <a:spAutoFit/>
          </a:bodyPr>
          <a:p>
            <a:pPr algn="just">
              <a:lnSpc>
                <a:spcPct val="110000"/>
              </a:lnSpc>
            </a:pPr>
            <a:r>
              <a:rPr lang="en-US" altLang="zh-CN" sz="2800">
                <a:latin typeface="Times New Roman" panose="02020603050405020304" charset="0"/>
                <a:ea typeface="宋体" panose="02010600030101010101" pitchFamily="2" charset="-122"/>
                <a:cs typeface="Times New Roman" panose="02020603050405020304" charset="0"/>
                <a:sym typeface="+mn-ea"/>
              </a:rPr>
              <a:t>  W</a:t>
            </a:r>
            <a:r>
              <a:rPr lang="zh-CN" altLang="en-US" sz="2800">
                <a:latin typeface="Times New Roman" panose="02020603050405020304" charset="0"/>
                <a:ea typeface="宋体" panose="02010600030101010101" pitchFamily="2" charset="-122"/>
                <a:cs typeface="Times New Roman" panose="02020603050405020304" charset="0"/>
                <a:sym typeface="+mn-ea"/>
              </a:rPr>
              <a:t>e should develop differentiated implementation plans and explore sustainable and precise promotion routes such as </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scientific planning</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integrated management</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multi-headed implementation</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 and </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cross-border cooperation</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 in the process of building a sustainable development mechanism for minority language protection.</a:t>
            </a:r>
            <a:endParaRPr lang="zh-CN" altLang="en-US" sz="2800">
              <a:latin typeface="Times New Roman" panose="02020603050405020304" charset="0"/>
              <a:cs typeface="Times New Roman" panose="02020603050405020304" charset="0"/>
            </a:endParaRPr>
          </a:p>
        </p:txBody>
      </p:sp>
    </p:spTree>
  </p:cSld>
  <p:clrMapOvr>
    <a:masterClrMapping/>
  </p:clrMapOvr>
  <p:transition>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框 99"/>
          <p:cNvSpPr txBox="1"/>
          <p:nvPr/>
        </p:nvSpPr>
        <p:spPr>
          <a:xfrm>
            <a:off x="720725" y="1499235"/>
            <a:ext cx="11041380" cy="583565"/>
          </a:xfrm>
          <a:prstGeom prst="rect">
            <a:avLst/>
          </a:prstGeom>
          <a:noFill/>
          <a:ln w="9525">
            <a:noFill/>
          </a:ln>
        </p:spPr>
        <p:txBody>
          <a:bodyPr wrap="square" anchor="t" anchorCtr="0">
            <a:spAutoFit/>
          </a:bodyPr>
          <a:p>
            <a:r>
              <a:rPr lang="en-US" altLang="zh-CN" sz="3200">
                <a:latin typeface="Times New Roman" panose="02020603050405020304" charset="0"/>
                <a:ea typeface="宋体" panose="02010600030101010101" pitchFamily="2" charset="-122"/>
                <a:cs typeface="Times New Roman" panose="02020603050405020304" charset="0"/>
                <a:sym typeface="+mn-ea"/>
              </a:rPr>
              <a:t>2. </a:t>
            </a:r>
            <a:r>
              <a:rPr lang="zh-CN" altLang="en-US" sz="3200">
                <a:latin typeface="Times New Roman" panose="02020603050405020304" charset="0"/>
                <a:ea typeface="宋体" panose="02010600030101010101" pitchFamily="2" charset="-122"/>
                <a:cs typeface="Times New Roman" panose="02020603050405020304" charset="0"/>
                <a:sym typeface="+mn-ea"/>
              </a:rPr>
              <a:t>Do research on ethnic languages</a:t>
            </a:r>
            <a:endParaRPr lang="zh-CN" altLang="en-US" sz="3200">
              <a:latin typeface="Times New Roman" panose="02020603050405020304" charset="0"/>
              <a:ea typeface="宋体" panose="02010600030101010101" pitchFamily="2" charset="-122"/>
              <a:cs typeface="Times New Roman" panose="02020603050405020304" charset="0"/>
            </a:endParaRPr>
          </a:p>
        </p:txBody>
      </p:sp>
      <p:sp>
        <p:nvSpPr>
          <p:cNvPr id="17410" name="文本框 2"/>
          <p:cNvSpPr txBox="1"/>
          <p:nvPr/>
        </p:nvSpPr>
        <p:spPr>
          <a:xfrm>
            <a:off x="654844" y="792163"/>
            <a:ext cx="2260600" cy="706755"/>
          </a:xfrm>
          <a:prstGeom prst="rect">
            <a:avLst/>
          </a:prstGeom>
          <a:noFill/>
          <a:ln w="9525">
            <a:noFill/>
          </a:ln>
        </p:spPr>
        <p:txBody>
          <a:bodyPr wrap="none" anchor="t" anchorCtr="0">
            <a:spAutoFit/>
          </a:bodyPr>
          <a:p>
            <a:pPr algn="ctr"/>
            <a:r>
              <a:rPr lang="en-US" sz="4000" b="1" dirty="0">
                <a:solidFill>
                  <a:srgbClr val="404040"/>
                </a:solidFill>
                <a:latin typeface="Times New Roman" panose="02020603050405020304" charset="0"/>
                <a:ea typeface="汉仪中秀体简" panose="00020600040101010101" pitchFamily="18" charset="-122"/>
                <a:cs typeface="Times New Roman" panose="02020603050405020304" charset="0"/>
              </a:rPr>
              <a:t>Measures</a:t>
            </a:r>
            <a:endParaRPr lang="en-US" sz="4000" b="1" dirty="0">
              <a:solidFill>
                <a:srgbClr val="404040"/>
              </a:solidFill>
              <a:latin typeface="Times New Roman" panose="02020603050405020304" charset="0"/>
              <a:ea typeface="宋体" panose="02010600030101010101" pitchFamily="2" charset="-122"/>
              <a:cs typeface="Times New Roman" panose="02020603050405020304" charset="0"/>
            </a:endParaRPr>
          </a:p>
        </p:txBody>
      </p:sp>
      <p:sp>
        <p:nvSpPr>
          <p:cNvPr id="100" name="文本框 99"/>
          <p:cNvSpPr txBox="1"/>
          <p:nvPr/>
        </p:nvSpPr>
        <p:spPr>
          <a:xfrm>
            <a:off x="965200" y="2021205"/>
            <a:ext cx="9934575" cy="3046095"/>
          </a:xfrm>
          <a:prstGeom prst="rect">
            <a:avLst/>
          </a:prstGeom>
          <a:noFill/>
          <a:ln w="9525">
            <a:noFill/>
          </a:ln>
        </p:spPr>
        <p:txBody>
          <a:bodyPr wrap="square">
            <a:spAutoFit/>
          </a:bodyPr>
          <a:p>
            <a:pPr indent="266700" algn="just"/>
            <a:r>
              <a:rPr lang="en-US" sz="2400" b="0">
                <a:solidFill>
                  <a:srgbClr val="000000"/>
                </a:solidFill>
                <a:latin typeface="Times New Roman" panose="02020603050405020304" charset="0"/>
                <a:ea typeface="微软雅黑" panose="020B0503020204020204" pitchFamily="34" charset="-122"/>
              </a:rPr>
              <a:t>On the one hand, social organizations and research institutions should strengthen the research work on minority languages and record them through databases and information technology.</a:t>
            </a:r>
            <a:endParaRPr lang="en-US" sz="2400" b="0">
              <a:solidFill>
                <a:srgbClr val="000000"/>
              </a:solidFill>
              <a:latin typeface="Times New Roman" panose="02020603050405020304" charset="0"/>
              <a:ea typeface="微软雅黑" panose="020B0503020204020204" pitchFamily="34" charset="-122"/>
            </a:endParaRPr>
          </a:p>
          <a:p>
            <a:pPr indent="266700" algn="just"/>
            <a:endParaRPr lang="en-US" sz="2400" b="0">
              <a:solidFill>
                <a:srgbClr val="000000"/>
              </a:solidFill>
              <a:latin typeface="Times New Roman" panose="02020603050405020304" charset="0"/>
              <a:ea typeface="微软雅黑" panose="020B0503020204020204" pitchFamily="34" charset="-122"/>
            </a:endParaRPr>
          </a:p>
          <a:p>
            <a:pPr indent="266700" algn="just"/>
            <a:r>
              <a:rPr lang="en-US" sz="2400" b="0">
                <a:solidFill>
                  <a:srgbClr val="000000"/>
                </a:solidFill>
                <a:latin typeface="Times New Roman" panose="02020603050405020304" charset="0"/>
                <a:ea typeface="微软雅黑" panose="020B0503020204020204" pitchFamily="34" charset="-122"/>
              </a:rPr>
              <a:t>On the other hand, universities should give full play to their role as leaders in strengthening their language research. The research on minority languages should be carried out in depth through discipline construction and system optimization.</a:t>
            </a:r>
            <a:endParaRPr lang="zh-CN" altLang="en-US" sz="2400"/>
          </a:p>
        </p:txBody>
      </p:sp>
    </p:spTree>
  </p:cSld>
  <p:clrMapOvr>
    <a:masterClrMapping/>
  </p:clrMapOvr>
  <p:transition>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框 99"/>
          <p:cNvSpPr txBox="1"/>
          <p:nvPr/>
        </p:nvSpPr>
        <p:spPr>
          <a:xfrm>
            <a:off x="720725" y="1499235"/>
            <a:ext cx="11041380" cy="583565"/>
          </a:xfrm>
          <a:prstGeom prst="rect">
            <a:avLst/>
          </a:prstGeom>
          <a:noFill/>
          <a:ln w="9525">
            <a:noFill/>
          </a:ln>
        </p:spPr>
        <p:txBody>
          <a:bodyPr wrap="square" anchor="t" anchorCtr="0">
            <a:spAutoFit/>
          </a:bodyPr>
          <a:p>
            <a:r>
              <a:rPr lang="en-US" altLang="zh-CN" sz="3200">
                <a:latin typeface="Times New Roman" panose="02020603050405020304" charset="0"/>
                <a:ea typeface="宋体" panose="02010600030101010101" pitchFamily="2" charset="-122"/>
                <a:cs typeface="Times New Roman" panose="02020603050405020304" charset="0"/>
              </a:rPr>
              <a:t>3. </a:t>
            </a:r>
            <a:r>
              <a:rPr lang="zh-CN" altLang="en-US" sz="3200">
                <a:latin typeface="Times New Roman" panose="02020603050405020304" charset="0"/>
                <a:ea typeface="宋体" panose="02010600030101010101" pitchFamily="2" charset="-122"/>
                <a:cs typeface="Times New Roman" panose="02020603050405020304" charset="0"/>
              </a:rPr>
              <a:t>Strengthen education in minority languages learning</a:t>
            </a:r>
            <a:endParaRPr lang="zh-CN" altLang="en-US" sz="3200">
              <a:latin typeface="Times New Roman" panose="02020603050405020304" charset="0"/>
              <a:ea typeface="宋体" panose="02010600030101010101" pitchFamily="2" charset="-122"/>
              <a:cs typeface="Times New Roman" panose="02020603050405020304" charset="0"/>
            </a:endParaRPr>
          </a:p>
        </p:txBody>
      </p:sp>
      <p:sp>
        <p:nvSpPr>
          <p:cNvPr id="17410" name="文本框 2"/>
          <p:cNvSpPr txBox="1"/>
          <p:nvPr/>
        </p:nvSpPr>
        <p:spPr>
          <a:xfrm>
            <a:off x="654844" y="792163"/>
            <a:ext cx="2260600" cy="706755"/>
          </a:xfrm>
          <a:prstGeom prst="rect">
            <a:avLst/>
          </a:prstGeom>
          <a:noFill/>
          <a:ln w="9525">
            <a:noFill/>
          </a:ln>
        </p:spPr>
        <p:txBody>
          <a:bodyPr wrap="none" anchor="t" anchorCtr="0">
            <a:spAutoFit/>
          </a:bodyPr>
          <a:p>
            <a:pPr algn="ctr"/>
            <a:r>
              <a:rPr lang="en-US" sz="4000" b="1" dirty="0">
                <a:solidFill>
                  <a:srgbClr val="404040"/>
                </a:solidFill>
                <a:latin typeface="Times New Roman" panose="02020603050405020304" charset="0"/>
                <a:ea typeface="汉仪中秀体简" panose="00020600040101010101" pitchFamily="18" charset="-122"/>
                <a:cs typeface="Times New Roman" panose="02020603050405020304" charset="0"/>
              </a:rPr>
              <a:t>Measures</a:t>
            </a:r>
            <a:endParaRPr lang="en-US" sz="4000" b="1" dirty="0">
              <a:solidFill>
                <a:srgbClr val="404040"/>
              </a:solidFill>
              <a:latin typeface="Times New Roman" panose="02020603050405020304" charset="0"/>
              <a:ea typeface="宋体" panose="02010600030101010101" pitchFamily="2" charset="-122"/>
              <a:cs typeface="Times New Roman" panose="02020603050405020304" charset="0"/>
            </a:endParaRPr>
          </a:p>
        </p:txBody>
      </p:sp>
      <p:sp>
        <p:nvSpPr>
          <p:cNvPr id="100" name="文本框 99"/>
          <p:cNvSpPr txBox="1"/>
          <p:nvPr/>
        </p:nvSpPr>
        <p:spPr>
          <a:xfrm>
            <a:off x="867410" y="2130425"/>
            <a:ext cx="10227945" cy="3046095"/>
          </a:xfrm>
          <a:prstGeom prst="rect">
            <a:avLst/>
          </a:prstGeom>
          <a:noFill/>
          <a:ln w="9525">
            <a:noFill/>
          </a:ln>
        </p:spPr>
        <p:txBody>
          <a:bodyPr wrap="square">
            <a:spAutoFit/>
          </a:bodyPr>
          <a:p>
            <a:pPr indent="266700"/>
            <a:r>
              <a:rPr lang="en-US" sz="2400" b="0">
                <a:solidFill>
                  <a:srgbClr val="000000"/>
                </a:solidFill>
                <a:latin typeface="Times New Roman" panose="02020603050405020304" charset="0"/>
                <a:ea typeface="微软雅黑" panose="020B0503020204020204" pitchFamily="34" charset="-122"/>
              </a:rPr>
              <a:t>First of all, bilingual teaching should be carried out in the teaching process of minority areas.</a:t>
            </a:r>
            <a:endParaRPr lang="en-US" sz="2400" b="0">
              <a:solidFill>
                <a:srgbClr val="000000"/>
              </a:solidFill>
              <a:latin typeface="Times New Roman" panose="02020603050405020304" charset="0"/>
              <a:ea typeface="微软雅黑" panose="020B0503020204020204" pitchFamily="34" charset="-122"/>
            </a:endParaRPr>
          </a:p>
          <a:p>
            <a:pPr indent="266700"/>
            <a:r>
              <a:rPr lang="en-US" sz="2400" b="0">
                <a:solidFill>
                  <a:srgbClr val="000000"/>
                </a:solidFill>
                <a:latin typeface="Times New Roman" panose="02020603050405020304" charset="0"/>
                <a:ea typeface="微软雅黑" panose="020B0503020204020204" pitchFamily="34" charset="-122"/>
              </a:rPr>
              <a:t> </a:t>
            </a:r>
            <a:endParaRPr lang="en-US" sz="2400" b="0">
              <a:solidFill>
                <a:srgbClr val="000000"/>
              </a:solidFill>
              <a:latin typeface="Times New Roman" panose="02020603050405020304" charset="0"/>
              <a:ea typeface="微软雅黑" panose="020B0503020204020204" pitchFamily="34" charset="-122"/>
            </a:endParaRPr>
          </a:p>
          <a:p>
            <a:pPr indent="266700"/>
            <a:r>
              <a:rPr lang="en-US" sz="2400" b="0">
                <a:solidFill>
                  <a:srgbClr val="000000"/>
                </a:solidFill>
                <a:latin typeface="Times New Roman" panose="02020603050405020304" charset="0"/>
                <a:ea typeface="微软雅黑" panose="020B0503020204020204" pitchFamily="34" charset="-122"/>
              </a:rPr>
              <a:t>Second, the process of teaching minority languages should also include the scientific development and revision of language teaching materials.</a:t>
            </a:r>
            <a:endParaRPr lang="en-US" sz="2400" b="0">
              <a:solidFill>
                <a:srgbClr val="000000"/>
              </a:solidFill>
              <a:latin typeface="Times New Roman" panose="02020603050405020304" charset="0"/>
              <a:ea typeface="微软雅黑" panose="020B0503020204020204" pitchFamily="34" charset="-122"/>
            </a:endParaRPr>
          </a:p>
          <a:p>
            <a:pPr indent="266700"/>
            <a:endParaRPr lang="en-US" sz="2400" b="0">
              <a:solidFill>
                <a:srgbClr val="000000"/>
              </a:solidFill>
              <a:latin typeface="Times New Roman" panose="02020603050405020304" charset="0"/>
              <a:ea typeface="微软雅黑" panose="020B0503020204020204" pitchFamily="34" charset="-122"/>
            </a:endParaRPr>
          </a:p>
          <a:p>
            <a:pPr indent="266700"/>
            <a:r>
              <a:rPr lang="en-US" sz="2400" b="0">
                <a:solidFill>
                  <a:srgbClr val="000000"/>
                </a:solidFill>
                <a:latin typeface="Times New Roman" panose="02020603050405020304" charset="0"/>
                <a:ea typeface="微软雅黑" panose="020B0503020204020204" pitchFamily="34" charset="-122"/>
              </a:rPr>
              <a:t>Finally, it is also important to innovate teaching methods and improve the teaching model </a:t>
            </a:r>
            <a:r>
              <a:rPr lang="en-US" sz="2400">
                <a:solidFill>
                  <a:srgbClr val="000000"/>
                </a:solidFill>
                <a:latin typeface="Times New Roman" panose="02020603050405020304" charset="0"/>
                <a:sym typeface="+mn-ea"/>
              </a:rPr>
              <a:t>in the process of teaching minority languages</a:t>
            </a:r>
            <a:r>
              <a:rPr lang="en-US" sz="2400" b="0">
                <a:solidFill>
                  <a:srgbClr val="000000"/>
                </a:solidFill>
                <a:latin typeface="Times New Roman" panose="02020603050405020304" charset="0"/>
                <a:ea typeface="微软雅黑" panose="020B0503020204020204" pitchFamily="34" charset="-122"/>
              </a:rPr>
              <a:t>.</a:t>
            </a:r>
            <a:endParaRPr lang="zh-CN" altLang="en-US" sz="2400"/>
          </a:p>
        </p:txBody>
      </p:sp>
    </p:spTree>
  </p:cSld>
  <p:clrMapOvr>
    <a:masterClrMapping/>
  </p:clrMapOvr>
  <p:transition>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图片 4"/>
          <p:cNvPicPr>
            <a:picLocks noChangeAspect="1"/>
          </p:cNvPicPr>
          <p:nvPr/>
        </p:nvPicPr>
        <p:blipFill>
          <a:blip r:embed="rId1"/>
          <a:stretch>
            <a:fillRect/>
          </a:stretch>
        </p:blipFill>
        <p:spPr>
          <a:xfrm>
            <a:off x="2179003" y="1339850"/>
            <a:ext cx="7832725" cy="4178300"/>
          </a:xfrm>
          <a:prstGeom prst="rect">
            <a:avLst/>
          </a:prstGeom>
          <a:noFill/>
          <a:ln w="9525">
            <a:noFill/>
          </a:ln>
        </p:spPr>
      </p:pic>
      <p:sp>
        <p:nvSpPr>
          <p:cNvPr id="20482" name="文本框 7"/>
          <p:cNvSpPr txBox="1"/>
          <p:nvPr/>
        </p:nvSpPr>
        <p:spPr>
          <a:xfrm>
            <a:off x="4499293" y="2830830"/>
            <a:ext cx="3192145" cy="922020"/>
          </a:xfrm>
          <a:prstGeom prst="rect">
            <a:avLst/>
          </a:prstGeom>
          <a:noFill/>
          <a:ln w="9525">
            <a:noFill/>
          </a:ln>
        </p:spPr>
        <p:txBody>
          <a:bodyPr wrap="none" anchor="t" anchorCtr="0">
            <a:spAutoFit/>
          </a:bodyPr>
          <a:p>
            <a:pPr algn="ctr"/>
            <a:r>
              <a:rPr lang="en-US" altLang="zh-CN" sz="5400" dirty="0">
                <a:solidFill>
                  <a:srgbClr val="404040"/>
                </a:solidFill>
                <a:latin typeface="Times New Roman" panose="02020603050405020304" charset="0"/>
                <a:ea typeface="宋体" panose="02010600030101010101" pitchFamily="2" charset="-122"/>
                <a:cs typeface="Times New Roman" panose="02020603050405020304" charset="0"/>
              </a:rPr>
              <a:t>Thank You</a:t>
            </a:r>
            <a:endParaRPr lang="en-US" altLang="zh-CN" sz="5400" dirty="0">
              <a:solidFill>
                <a:srgbClr val="404040"/>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图片 3"/>
          <p:cNvPicPr>
            <a:picLocks noChangeAspect="1"/>
          </p:cNvPicPr>
          <p:nvPr/>
        </p:nvPicPr>
        <p:blipFill>
          <a:blip r:embed="rId1"/>
          <a:stretch>
            <a:fillRect/>
          </a:stretch>
        </p:blipFill>
        <p:spPr>
          <a:xfrm>
            <a:off x="1451928" y="905828"/>
            <a:ext cx="9456737" cy="5045075"/>
          </a:xfrm>
          <a:prstGeom prst="rect">
            <a:avLst/>
          </a:prstGeom>
          <a:noFill/>
          <a:ln w="9525">
            <a:noFill/>
          </a:ln>
        </p:spPr>
      </p:pic>
      <p:sp>
        <p:nvSpPr>
          <p:cNvPr id="7170" name="文本框 4"/>
          <p:cNvSpPr txBox="1"/>
          <p:nvPr/>
        </p:nvSpPr>
        <p:spPr>
          <a:xfrm>
            <a:off x="4758531" y="1651318"/>
            <a:ext cx="2843530" cy="922020"/>
          </a:xfrm>
          <a:prstGeom prst="rect">
            <a:avLst/>
          </a:prstGeom>
          <a:noFill/>
          <a:ln w="9525">
            <a:noFill/>
          </a:ln>
        </p:spPr>
        <p:txBody>
          <a:bodyPr wrap="none" anchor="t" anchorCtr="0">
            <a:spAutoFit/>
          </a:bodyPr>
          <a:p>
            <a:pPr algn="ctr"/>
            <a:r>
              <a:rPr lang="en-US" altLang="zh-CN" sz="5400" dirty="0">
                <a:solidFill>
                  <a:srgbClr val="404040"/>
                </a:solidFill>
                <a:latin typeface="汉仪中秀体简" panose="00020600040101010101" pitchFamily="18" charset="-122"/>
                <a:ea typeface="汉仪中秀体简" panose="00020600040101010101" pitchFamily="18" charset="-122"/>
              </a:rPr>
              <a:t>Contents</a:t>
            </a:r>
            <a:endParaRPr lang="en-US" altLang="zh-CN" sz="5400" dirty="0">
              <a:solidFill>
                <a:srgbClr val="404040"/>
              </a:solidFill>
              <a:latin typeface="汉仪中秀体简" panose="00020600040101010101" pitchFamily="18" charset="-122"/>
              <a:ea typeface="汉仪中秀体简" panose="00020600040101010101" pitchFamily="18" charset="-122"/>
            </a:endParaRPr>
          </a:p>
        </p:txBody>
      </p:sp>
      <p:sp>
        <p:nvSpPr>
          <p:cNvPr id="7171" name="文本框 5"/>
          <p:cNvSpPr txBox="1"/>
          <p:nvPr/>
        </p:nvSpPr>
        <p:spPr>
          <a:xfrm>
            <a:off x="5408930" y="2506345"/>
            <a:ext cx="1543050" cy="521970"/>
          </a:xfrm>
          <a:prstGeom prst="rect">
            <a:avLst/>
          </a:prstGeom>
          <a:noFill/>
          <a:ln w="9525">
            <a:noFill/>
          </a:ln>
        </p:spPr>
        <p:txBody>
          <a:bodyPr wrap="square" anchor="t" anchorCtr="0">
            <a:spAutoFit/>
          </a:bodyPr>
          <a:p>
            <a:pPr algn="ctr"/>
            <a:r>
              <a:rPr lang="zh-CN" altLang="en-US" sz="2800" dirty="0">
                <a:solidFill>
                  <a:schemeClr val="tx1"/>
                </a:solidFill>
                <a:latin typeface="宋体" panose="02010600030101010101" pitchFamily="2" charset="-122"/>
                <a:ea typeface="宋体" panose="02010600030101010101" pitchFamily="2" charset="-122"/>
              </a:rPr>
              <a:t>目录</a:t>
            </a:r>
            <a:endParaRPr lang="zh-CN" altLang="en-US" sz="2800" dirty="0">
              <a:solidFill>
                <a:schemeClr val="tx1"/>
              </a:solidFill>
              <a:latin typeface="宋体" panose="02010600030101010101" pitchFamily="2" charset="-122"/>
              <a:ea typeface="宋体" panose="02010600030101010101" pitchFamily="2" charset="-122"/>
            </a:endParaRPr>
          </a:p>
        </p:txBody>
      </p:sp>
      <p:grpSp>
        <p:nvGrpSpPr>
          <p:cNvPr id="7172" name="组合 6"/>
          <p:cNvGrpSpPr/>
          <p:nvPr/>
        </p:nvGrpSpPr>
        <p:grpSpPr>
          <a:xfrm>
            <a:off x="2092643" y="3181668"/>
            <a:ext cx="8163833" cy="1948188"/>
            <a:chOff x="2768407" y="3105834"/>
            <a:chExt cx="8163535" cy="1947915"/>
          </a:xfrm>
        </p:grpSpPr>
        <p:grpSp>
          <p:nvGrpSpPr>
            <p:cNvPr id="7173" name="组合 7"/>
            <p:cNvGrpSpPr/>
            <p:nvPr/>
          </p:nvGrpSpPr>
          <p:grpSpPr>
            <a:xfrm>
              <a:off x="2768407" y="3105834"/>
              <a:ext cx="3128541" cy="646331"/>
              <a:chOff x="2768407" y="3105834"/>
              <a:chExt cx="3128541" cy="646331"/>
            </a:xfrm>
          </p:grpSpPr>
          <p:sp>
            <p:nvSpPr>
              <p:cNvPr id="7174" name="文本框 20"/>
              <p:cNvSpPr txBox="1"/>
              <p:nvPr/>
            </p:nvSpPr>
            <p:spPr>
              <a:xfrm>
                <a:off x="3510248" y="3143226"/>
                <a:ext cx="2386700" cy="521897"/>
              </a:xfrm>
              <a:prstGeom prst="rect">
                <a:avLst/>
              </a:prstGeom>
              <a:noFill/>
              <a:ln w="9525">
                <a:noFill/>
              </a:ln>
            </p:spPr>
            <p:txBody>
              <a:bodyPr wrap="none" anchor="t" anchorCtr="0">
                <a:spAutoFit/>
              </a:bodyPr>
              <a:p>
                <a:r>
                  <a:rPr lang="en-US" altLang="zh-CN" sz="2800" dirty="0">
                    <a:solidFill>
                      <a:srgbClr val="404040"/>
                    </a:solidFill>
                    <a:latin typeface="Times New Roman" panose="02020603050405020304" charset="0"/>
                    <a:ea typeface="微软雅黑" panose="020B0503020204020204" pitchFamily="34" charset="-122"/>
                    <a:cs typeface="Times New Roman" panose="02020603050405020304" charset="0"/>
                  </a:rPr>
                  <a:t>Introduction</a:t>
                </a:r>
                <a:endParaRPr lang="en-US" altLang="zh-CN" sz="2800" dirty="0">
                  <a:solidFill>
                    <a:srgbClr val="404040"/>
                  </a:solidFill>
                  <a:latin typeface="Times New Roman" panose="02020603050405020304" charset="0"/>
                  <a:ea typeface="微软雅黑" panose="020B0503020204020204" pitchFamily="34" charset="-122"/>
                  <a:cs typeface="Times New Roman" panose="02020603050405020304" charset="0"/>
                </a:endParaRPr>
              </a:p>
            </p:txBody>
          </p:sp>
          <p:sp>
            <p:nvSpPr>
              <p:cNvPr id="22" name="文本框 21"/>
              <p:cNvSpPr txBox="1"/>
              <p:nvPr/>
            </p:nvSpPr>
            <p:spPr>
              <a:xfrm>
                <a:off x="2768407" y="3105834"/>
                <a:ext cx="623889" cy="646331"/>
              </a:xfrm>
              <a:prstGeom prst="rect">
                <a:avLst/>
              </a:prstGeom>
              <a:noFill/>
            </p:spPr>
            <p:txBody>
              <a:bodyPr wrap="none" rtlCol="0">
                <a:spAutoFit/>
              </a:bodyPr>
              <a:lstStyle/>
              <a:p>
                <a:pPr algn="r" fontAlgn="auto"/>
                <a:r>
                  <a:rPr lang="en-US" altLang="zh-CN" sz="3600" spc="-300" noProof="1" dirty="0">
                    <a:solidFill>
                      <a:schemeClr val="tx1">
                        <a:lumMod val="75000"/>
                        <a:lumOff val="25000"/>
                      </a:schemeClr>
                    </a:solidFill>
                    <a:latin typeface="汉仪意宋W" panose="00020600040101010101" pitchFamily="18" charset="-122"/>
                    <a:ea typeface="汉仪意宋W" panose="00020600040101010101" pitchFamily="18" charset="-122"/>
                    <a:cs typeface="+mn-cs"/>
                  </a:rPr>
                  <a:t>01</a:t>
                </a:r>
                <a:endParaRPr lang="zh-CN" altLang="en-US" sz="3600" spc="-300" noProof="1" dirty="0">
                  <a:solidFill>
                    <a:schemeClr val="tx1">
                      <a:lumMod val="75000"/>
                      <a:lumOff val="25000"/>
                    </a:schemeClr>
                  </a:solidFill>
                  <a:latin typeface="汉仪意宋W" panose="00020600040101010101" pitchFamily="18" charset="-122"/>
                  <a:ea typeface="汉仪意宋W" panose="00020600040101010101" pitchFamily="18" charset="-122"/>
                </a:endParaRPr>
              </a:p>
            </p:txBody>
          </p:sp>
          <p:sp>
            <p:nvSpPr>
              <p:cNvPr id="23" name="文本框 22"/>
              <p:cNvSpPr txBox="1"/>
              <p:nvPr/>
            </p:nvSpPr>
            <p:spPr>
              <a:xfrm>
                <a:off x="3098527" y="3105834"/>
                <a:ext cx="607859" cy="646331"/>
              </a:xfrm>
              <a:prstGeom prst="rect">
                <a:avLst/>
              </a:prstGeom>
              <a:noFill/>
            </p:spPr>
            <p:txBody>
              <a:bodyPr wrap="none" rtlCol="0">
                <a:spAutoFit/>
              </a:bodyPr>
              <a:lstStyle/>
              <a:p>
                <a:pPr algn="ctr" fontAlgn="auto"/>
                <a:r>
                  <a:rPr lang="en-US" altLang="zh-CN" sz="3600" spc="-300" noProof="1" dirty="0">
                    <a:solidFill>
                      <a:schemeClr val="tx1">
                        <a:lumMod val="75000"/>
                        <a:lumOff val="25000"/>
                      </a:schemeClr>
                    </a:solidFill>
                    <a:latin typeface="汉仪意宋W" panose="00020600040101010101" pitchFamily="18" charset="-122"/>
                    <a:ea typeface="汉仪意宋W" panose="00020600040101010101" pitchFamily="18" charset="-122"/>
                    <a:cs typeface="+mn-cs"/>
                  </a:rPr>
                  <a:t>·</a:t>
                </a:r>
                <a:endParaRPr lang="zh-CN" altLang="en-US" sz="3600" spc="-300" noProof="1" dirty="0">
                  <a:solidFill>
                    <a:schemeClr val="tx1">
                      <a:lumMod val="75000"/>
                      <a:lumOff val="25000"/>
                    </a:schemeClr>
                  </a:solidFill>
                  <a:latin typeface="汉仪意宋W" panose="00020600040101010101" pitchFamily="18" charset="-122"/>
                  <a:ea typeface="汉仪意宋W" panose="00020600040101010101" pitchFamily="18" charset="-122"/>
                </a:endParaRPr>
              </a:p>
            </p:txBody>
          </p:sp>
        </p:grpSp>
        <p:grpSp>
          <p:nvGrpSpPr>
            <p:cNvPr id="7177" name="组合 8"/>
            <p:cNvGrpSpPr/>
            <p:nvPr/>
          </p:nvGrpSpPr>
          <p:grpSpPr>
            <a:xfrm>
              <a:off x="6079261" y="3105834"/>
              <a:ext cx="4852681" cy="646331"/>
              <a:chOff x="2768407" y="3105834"/>
              <a:chExt cx="4852681" cy="646331"/>
            </a:xfrm>
          </p:grpSpPr>
          <p:sp>
            <p:nvSpPr>
              <p:cNvPr id="7178" name="文本框 17"/>
              <p:cNvSpPr txBox="1"/>
              <p:nvPr/>
            </p:nvSpPr>
            <p:spPr>
              <a:xfrm>
                <a:off x="3510248" y="3143226"/>
                <a:ext cx="4110840" cy="521897"/>
              </a:xfrm>
              <a:prstGeom prst="rect">
                <a:avLst/>
              </a:prstGeom>
              <a:noFill/>
              <a:ln w="9525">
                <a:noFill/>
              </a:ln>
            </p:spPr>
            <p:txBody>
              <a:bodyPr wrap="none" anchor="t" anchorCtr="0">
                <a:spAutoFit/>
              </a:bodyPr>
              <a:p>
                <a:r>
                  <a:rPr lang="en-US" altLang="zh-CN" sz="2800" dirty="0">
                    <a:solidFill>
                      <a:srgbClr val="404040"/>
                    </a:solidFill>
                    <a:latin typeface="Times New Roman" panose="02020603050405020304" charset="0"/>
                    <a:ea typeface="微软雅黑" panose="020B0503020204020204" pitchFamily="34" charset="-122"/>
                    <a:cs typeface="Times New Roman" panose="02020603050405020304" charset="0"/>
                  </a:rPr>
                  <a:t>Major Minority Languages</a:t>
                </a:r>
                <a:r>
                  <a:rPr lang="en-US" altLang="zh-CN" sz="2000" dirty="0">
                    <a:solidFill>
                      <a:srgbClr val="404040"/>
                    </a:solidFill>
                    <a:latin typeface="微软雅黑" panose="020B0503020204020204" pitchFamily="34" charset="-122"/>
                    <a:ea typeface="微软雅黑" panose="020B0503020204020204" pitchFamily="34" charset="-122"/>
                  </a:rPr>
                  <a:t> </a:t>
                </a:r>
                <a:endParaRPr lang="en-US" altLang="zh-CN" sz="2000" dirty="0">
                  <a:solidFill>
                    <a:srgbClr val="40404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768407" y="3105834"/>
                <a:ext cx="623889" cy="646331"/>
              </a:xfrm>
              <a:prstGeom prst="rect">
                <a:avLst/>
              </a:prstGeom>
              <a:noFill/>
            </p:spPr>
            <p:txBody>
              <a:bodyPr wrap="none" rtlCol="0">
                <a:spAutoFit/>
              </a:bodyPr>
              <a:lstStyle/>
              <a:p>
                <a:pPr algn="r" fontAlgn="auto"/>
                <a:r>
                  <a:rPr lang="en-US" altLang="zh-CN" sz="3600" spc="-300" noProof="1" dirty="0">
                    <a:solidFill>
                      <a:schemeClr val="tx1">
                        <a:lumMod val="75000"/>
                        <a:lumOff val="25000"/>
                      </a:schemeClr>
                    </a:solidFill>
                    <a:latin typeface="汉仪意宋W" panose="00020600040101010101" pitchFamily="18" charset="-122"/>
                    <a:ea typeface="汉仪意宋W" panose="00020600040101010101" pitchFamily="18" charset="-122"/>
                    <a:cs typeface="+mn-cs"/>
                  </a:rPr>
                  <a:t>02</a:t>
                </a:r>
                <a:endParaRPr lang="zh-CN" altLang="en-US" sz="3600" spc="-300" noProof="1" dirty="0">
                  <a:solidFill>
                    <a:schemeClr val="tx1">
                      <a:lumMod val="75000"/>
                      <a:lumOff val="25000"/>
                    </a:schemeClr>
                  </a:solidFill>
                  <a:latin typeface="汉仪意宋W" panose="00020600040101010101" pitchFamily="18" charset="-122"/>
                  <a:ea typeface="汉仪意宋W" panose="00020600040101010101" pitchFamily="18" charset="-122"/>
                </a:endParaRPr>
              </a:p>
            </p:txBody>
          </p:sp>
          <p:sp>
            <p:nvSpPr>
              <p:cNvPr id="20" name="文本框 19"/>
              <p:cNvSpPr txBox="1"/>
              <p:nvPr/>
            </p:nvSpPr>
            <p:spPr>
              <a:xfrm>
                <a:off x="3098527" y="3105834"/>
                <a:ext cx="607859" cy="646331"/>
              </a:xfrm>
              <a:prstGeom prst="rect">
                <a:avLst/>
              </a:prstGeom>
              <a:noFill/>
            </p:spPr>
            <p:txBody>
              <a:bodyPr wrap="none" rtlCol="0">
                <a:spAutoFit/>
              </a:bodyPr>
              <a:lstStyle/>
              <a:p>
                <a:pPr algn="ctr" fontAlgn="auto"/>
                <a:r>
                  <a:rPr lang="en-US" altLang="zh-CN" sz="3600" spc="-300" noProof="1" dirty="0">
                    <a:solidFill>
                      <a:schemeClr val="tx1">
                        <a:lumMod val="75000"/>
                        <a:lumOff val="25000"/>
                      </a:schemeClr>
                    </a:solidFill>
                    <a:latin typeface="汉仪意宋W" panose="00020600040101010101" pitchFamily="18" charset="-122"/>
                    <a:ea typeface="汉仪意宋W" panose="00020600040101010101" pitchFamily="18" charset="-122"/>
                    <a:cs typeface="+mn-cs"/>
                  </a:rPr>
                  <a:t>·</a:t>
                </a:r>
                <a:endParaRPr lang="zh-CN" altLang="en-US" sz="3600" spc="-300" noProof="1" dirty="0">
                  <a:solidFill>
                    <a:schemeClr val="tx1">
                      <a:lumMod val="75000"/>
                      <a:lumOff val="25000"/>
                    </a:schemeClr>
                  </a:solidFill>
                  <a:latin typeface="汉仪意宋W" panose="00020600040101010101" pitchFamily="18" charset="-122"/>
                  <a:ea typeface="汉仪意宋W" panose="00020600040101010101" pitchFamily="18" charset="-122"/>
                </a:endParaRPr>
              </a:p>
            </p:txBody>
          </p:sp>
        </p:grpSp>
        <p:grpSp>
          <p:nvGrpSpPr>
            <p:cNvPr id="7181" name="组合 9"/>
            <p:cNvGrpSpPr/>
            <p:nvPr/>
          </p:nvGrpSpPr>
          <p:grpSpPr>
            <a:xfrm>
              <a:off x="2768407" y="4100748"/>
              <a:ext cx="3413636" cy="953001"/>
              <a:chOff x="2768407" y="3105834"/>
              <a:chExt cx="3413636" cy="953001"/>
            </a:xfrm>
          </p:grpSpPr>
          <p:sp>
            <p:nvSpPr>
              <p:cNvPr id="7182" name="文本框 14"/>
              <p:cNvSpPr txBox="1"/>
              <p:nvPr/>
            </p:nvSpPr>
            <p:spPr>
              <a:xfrm>
                <a:off x="3520855" y="3105834"/>
                <a:ext cx="2661188" cy="953001"/>
              </a:xfrm>
              <a:prstGeom prst="rect">
                <a:avLst/>
              </a:prstGeom>
              <a:noFill/>
              <a:ln w="9525">
                <a:noFill/>
              </a:ln>
            </p:spPr>
            <p:txBody>
              <a:bodyPr wrap="square" anchor="t" anchorCtr="0">
                <a:spAutoFit/>
              </a:bodyPr>
              <a:p>
                <a:r>
                  <a:rPr lang="en-US" altLang="zh-CN" sz="2800" dirty="0">
                    <a:solidFill>
                      <a:srgbClr val="404040"/>
                    </a:solidFill>
                    <a:latin typeface="Times New Roman" panose="02020603050405020304" charset="0"/>
                    <a:ea typeface="微软雅黑" panose="020B0503020204020204" pitchFamily="34" charset="-122"/>
                    <a:cs typeface="Times New Roman" panose="02020603050405020304" charset="0"/>
                  </a:rPr>
                  <a:t>Present Situation</a:t>
                </a:r>
                <a:endParaRPr lang="en-US" altLang="zh-CN" sz="2800" dirty="0">
                  <a:solidFill>
                    <a:srgbClr val="404040"/>
                  </a:solidFill>
                  <a:latin typeface="Times New Roman" panose="02020603050405020304" charset="0"/>
                  <a:ea typeface="微软雅黑" panose="020B0503020204020204" pitchFamily="34" charset="-122"/>
                  <a:cs typeface="Times New Roman" panose="02020603050405020304" charset="0"/>
                </a:endParaRPr>
              </a:p>
            </p:txBody>
          </p:sp>
          <p:sp>
            <p:nvSpPr>
              <p:cNvPr id="16" name="文本框 15"/>
              <p:cNvSpPr txBox="1"/>
              <p:nvPr/>
            </p:nvSpPr>
            <p:spPr>
              <a:xfrm>
                <a:off x="2768407" y="3105834"/>
                <a:ext cx="623889" cy="646331"/>
              </a:xfrm>
              <a:prstGeom prst="rect">
                <a:avLst/>
              </a:prstGeom>
              <a:noFill/>
            </p:spPr>
            <p:txBody>
              <a:bodyPr wrap="none" rtlCol="0">
                <a:spAutoFit/>
              </a:bodyPr>
              <a:lstStyle/>
              <a:p>
                <a:pPr algn="r" fontAlgn="auto"/>
                <a:r>
                  <a:rPr lang="en-US" altLang="zh-CN" sz="3600" spc="-300" noProof="1" dirty="0">
                    <a:solidFill>
                      <a:schemeClr val="tx1">
                        <a:lumMod val="75000"/>
                        <a:lumOff val="25000"/>
                      </a:schemeClr>
                    </a:solidFill>
                    <a:latin typeface="汉仪意宋W" panose="00020600040101010101" pitchFamily="18" charset="-122"/>
                    <a:ea typeface="汉仪意宋W" panose="00020600040101010101" pitchFamily="18" charset="-122"/>
                    <a:cs typeface="+mn-cs"/>
                  </a:rPr>
                  <a:t>03</a:t>
                </a:r>
                <a:endParaRPr lang="zh-CN" altLang="en-US" sz="3600" spc="-300" noProof="1" dirty="0">
                  <a:solidFill>
                    <a:schemeClr val="tx1">
                      <a:lumMod val="75000"/>
                      <a:lumOff val="25000"/>
                    </a:schemeClr>
                  </a:solidFill>
                  <a:latin typeface="汉仪意宋W" panose="00020600040101010101" pitchFamily="18" charset="-122"/>
                  <a:ea typeface="汉仪意宋W" panose="00020600040101010101" pitchFamily="18" charset="-122"/>
                </a:endParaRPr>
              </a:p>
            </p:txBody>
          </p:sp>
          <p:sp>
            <p:nvSpPr>
              <p:cNvPr id="17" name="文本框 16"/>
              <p:cNvSpPr txBox="1"/>
              <p:nvPr/>
            </p:nvSpPr>
            <p:spPr>
              <a:xfrm>
                <a:off x="3098527" y="3105834"/>
                <a:ext cx="607859" cy="646331"/>
              </a:xfrm>
              <a:prstGeom prst="rect">
                <a:avLst/>
              </a:prstGeom>
              <a:noFill/>
            </p:spPr>
            <p:txBody>
              <a:bodyPr wrap="none" rtlCol="0">
                <a:spAutoFit/>
              </a:bodyPr>
              <a:lstStyle/>
              <a:p>
                <a:pPr algn="ctr" fontAlgn="auto"/>
                <a:r>
                  <a:rPr lang="en-US" altLang="zh-CN" sz="3600" spc="-300" noProof="1" dirty="0">
                    <a:solidFill>
                      <a:schemeClr val="tx1">
                        <a:lumMod val="75000"/>
                        <a:lumOff val="25000"/>
                      </a:schemeClr>
                    </a:solidFill>
                    <a:latin typeface="汉仪意宋W" panose="00020600040101010101" pitchFamily="18" charset="-122"/>
                    <a:ea typeface="汉仪意宋W" panose="00020600040101010101" pitchFamily="18" charset="-122"/>
                    <a:cs typeface="+mn-cs"/>
                  </a:rPr>
                  <a:t>·</a:t>
                </a:r>
                <a:endParaRPr lang="zh-CN" altLang="en-US" sz="3600" spc="-300" noProof="1" dirty="0">
                  <a:solidFill>
                    <a:schemeClr val="tx1">
                      <a:lumMod val="75000"/>
                      <a:lumOff val="25000"/>
                    </a:schemeClr>
                  </a:solidFill>
                  <a:latin typeface="汉仪意宋W" panose="00020600040101010101" pitchFamily="18" charset="-122"/>
                  <a:ea typeface="汉仪意宋W" panose="00020600040101010101" pitchFamily="18" charset="-122"/>
                </a:endParaRPr>
              </a:p>
            </p:txBody>
          </p:sp>
        </p:grpSp>
      </p:gr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4"/>
          <p:cNvPicPr>
            <a:picLocks noChangeAspect="1"/>
          </p:cNvPicPr>
          <p:nvPr/>
        </p:nvPicPr>
        <p:blipFill>
          <a:blip r:embed="rId1"/>
          <a:stretch>
            <a:fillRect/>
          </a:stretch>
        </p:blipFill>
        <p:spPr>
          <a:xfrm>
            <a:off x="2179003" y="1353820"/>
            <a:ext cx="7832725" cy="4178300"/>
          </a:xfrm>
          <a:prstGeom prst="rect">
            <a:avLst/>
          </a:prstGeom>
          <a:noFill/>
          <a:ln w="9525">
            <a:noFill/>
          </a:ln>
        </p:spPr>
      </p:pic>
      <p:sp>
        <p:nvSpPr>
          <p:cNvPr id="8194" name="文本框 5"/>
          <p:cNvSpPr txBox="1"/>
          <p:nvPr/>
        </p:nvSpPr>
        <p:spPr>
          <a:xfrm>
            <a:off x="4470083" y="2188845"/>
            <a:ext cx="3382645" cy="922020"/>
          </a:xfrm>
          <a:prstGeom prst="rect">
            <a:avLst/>
          </a:prstGeom>
          <a:noFill/>
          <a:ln w="9525">
            <a:noFill/>
          </a:ln>
        </p:spPr>
        <p:txBody>
          <a:bodyPr wrap="none" anchor="t" anchorCtr="0">
            <a:spAutoFit/>
          </a:bodyPr>
          <a:p>
            <a:pPr algn="ctr"/>
            <a:r>
              <a:rPr lang="en-US" altLang="zh-CN" sz="5400" dirty="0">
                <a:solidFill>
                  <a:srgbClr val="404040"/>
                </a:solidFill>
                <a:latin typeface="Times New Roman" panose="02020603050405020304" charset="0"/>
                <a:ea typeface="宋体" panose="02010600030101010101" pitchFamily="2" charset="-122"/>
                <a:cs typeface="Times New Roman" panose="02020603050405020304" charset="0"/>
              </a:rPr>
              <a:t>Inroduction</a:t>
            </a:r>
            <a:endParaRPr lang="en-US" altLang="zh-CN" sz="5400" dirty="0">
              <a:solidFill>
                <a:srgbClr val="404040"/>
              </a:solidFill>
              <a:latin typeface="Times New Roman" panose="02020603050405020304" charset="0"/>
              <a:ea typeface="宋体" panose="02010600030101010101" pitchFamily="2" charset="-122"/>
              <a:cs typeface="Times New Roman" panose="02020603050405020304" charset="0"/>
            </a:endParaRPr>
          </a:p>
        </p:txBody>
      </p:sp>
      <p:sp>
        <p:nvSpPr>
          <p:cNvPr id="8195" name="文本框 6"/>
          <p:cNvSpPr txBox="1"/>
          <p:nvPr/>
        </p:nvSpPr>
        <p:spPr>
          <a:xfrm>
            <a:off x="4002088" y="3027998"/>
            <a:ext cx="4187825" cy="829945"/>
          </a:xfrm>
          <a:prstGeom prst="rect">
            <a:avLst/>
          </a:prstGeom>
          <a:noFill/>
          <a:ln w="9525">
            <a:noFill/>
          </a:ln>
        </p:spPr>
        <p:txBody>
          <a:bodyPr wrap="square" anchor="t" anchorCtr="0">
            <a:spAutoFit/>
          </a:bodyPr>
          <a:p>
            <a:pPr algn="ctr"/>
            <a:r>
              <a:rPr lang="en-US" altLang="zh-CN" sz="2400" dirty="0" err="1">
                <a:solidFill>
                  <a:schemeClr val="tx1"/>
                </a:solidFill>
                <a:latin typeface="Times New Roman" panose="02020603050405020304" charset="0"/>
                <a:ea typeface="微软雅黑" panose="020B0503020204020204" pitchFamily="34" charset="-122"/>
                <a:cs typeface="Times New Roman" panose="02020603050405020304" charset="0"/>
              </a:rPr>
              <a:t>The Introduction of Minority Languages in China</a:t>
            </a:r>
            <a:endParaRPr lang="en-US" altLang="zh-CN" sz="2400" dirty="0" err="1">
              <a:solidFill>
                <a:schemeClr val="tx1"/>
              </a:solidFill>
              <a:latin typeface="Times New Roman" panose="02020603050405020304" charset="0"/>
              <a:ea typeface="微软雅黑" panose="020B0503020204020204" pitchFamily="34" charset="-122"/>
              <a:cs typeface="Times New Roman" panose="02020603050405020304" charset="0"/>
            </a:endParaRPr>
          </a:p>
        </p:txBody>
      </p:sp>
      <p:sp>
        <p:nvSpPr>
          <p:cNvPr id="8196" name="文本框 7"/>
          <p:cNvSpPr txBox="1"/>
          <p:nvPr/>
        </p:nvSpPr>
        <p:spPr>
          <a:xfrm>
            <a:off x="5402580" y="3933190"/>
            <a:ext cx="1257300" cy="369888"/>
          </a:xfrm>
          <a:prstGeom prst="rect">
            <a:avLst/>
          </a:prstGeom>
          <a:noFill/>
          <a:ln w="9525">
            <a:noFill/>
          </a:ln>
        </p:spPr>
        <p:txBody>
          <a:bodyPr wrap="none" anchor="t" anchorCtr="0">
            <a:spAutoFit/>
          </a:bodyPr>
          <a:p>
            <a:pPr algn="ctr"/>
            <a:r>
              <a:rPr lang="en-US" altLang="zh-CN" dirty="0">
                <a:solidFill>
                  <a:srgbClr val="404040"/>
                </a:solidFill>
                <a:latin typeface="汉仪中秀体简" panose="00020600040101010101" pitchFamily="18" charset="-122"/>
                <a:ea typeface="汉仪中秀体简" panose="00020600040101010101" pitchFamily="18" charset="-122"/>
              </a:rPr>
              <a:t>/ PART 01 /</a:t>
            </a:r>
            <a:endParaRPr lang="zh-CN" altLang="en-US" dirty="0">
              <a:solidFill>
                <a:srgbClr val="404040"/>
              </a:solidFill>
              <a:latin typeface="汉仪中秀体简" panose="00020600040101010101" pitchFamily="18" charset="-122"/>
              <a:ea typeface="汉仪中秀体简" panose="00020600040101010101" pitchFamily="18" charset="-122"/>
            </a:endParaRP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p:nvPr/>
        </p:nvCxnSpPr>
        <p:spPr>
          <a:xfrm>
            <a:off x="928688" y="3592513"/>
            <a:ext cx="556101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32"/>
          <p:cNvSpPr txBox="1"/>
          <p:nvPr/>
        </p:nvSpPr>
        <p:spPr>
          <a:xfrm>
            <a:off x="857885" y="1298575"/>
            <a:ext cx="10476230" cy="3769360"/>
          </a:xfrm>
          <a:prstGeom prst="rect">
            <a:avLst/>
          </a:prstGeom>
          <a:noFill/>
          <a:ln w="9525">
            <a:noFill/>
          </a:ln>
        </p:spPr>
        <p:txBody>
          <a:bodyPr lIns="0" tIns="0" rIns="0" bIns="0" anchor="t" anchorCtr="0"/>
          <a:p>
            <a:pPr algn="just">
              <a:lnSpc>
                <a:spcPct val="150000"/>
              </a:lnSpc>
              <a:spcBef>
                <a:spcPts val="750"/>
              </a:spcBef>
            </a:pPr>
            <a:r>
              <a:rPr lang="en-US" altLang="zh-CN" sz="240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rPr>
              <a:t>   </a:t>
            </a:r>
            <a:r>
              <a:rPr lang="en-US" altLang="zh-CN" sz="320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rPr>
              <a:t> The Chinese government has identified 56 ethnic groups. Among the 55 ethnic minorities, most of them speak one language, and some of them speak two or more languages. It is estimated that the number of minority languages in China may be more than 80.</a:t>
            </a:r>
            <a:endParaRPr lang="en-US" altLang="zh-CN" sz="3200">
              <a:solidFill>
                <a:srgbClr val="404040"/>
              </a:solidFill>
              <a:latin typeface="Times New Roman" panose="02020603050405020304" charset="0"/>
              <a:ea typeface="宋体" panose="02010600030101010101" pitchFamily="2" charset="-122"/>
              <a:cs typeface="Times New Roman" panose="02020603050405020304" charset="0"/>
              <a:sym typeface="Calibri" panose="020F0502020204030204" charset="0"/>
            </a:endParaRPr>
          </a:p>
        </p:txBody>
      </p:sp>
      <p:sp>
        <p:nvSpPr>
          <p:cNvPr id="13313" name="文本框 2"/>
          <p:cNvSpPr txBox="1"/>
          <p:nvPr/>
        </p:nvSpPr>
        <p:spPr>
          <a:xfrm>
            <a:off x="4960939" y="728663"/>
            <a:ext cx="2270125" cy="706755"/>
          </a:xfrm>
          <a:prstGeom prst="rect">
            <a:avLst/>
          </a:prstGeom>
          <a:noFill/>
          <a:ln w="9525">
            <a:noFill/>
          </a:ln>
        </p:spPr>
        <p:txBody>
          <a:bodyPr wrap="none" anchor="t" anchorCtr="0">
            <a:spAutoFit/>
          </a:bodyPr>
          <a:p>
            <a:pPr algn="ctr"/>
            <a:r>
              <a:rPr lang="en-US" altLang="zh-CN" sz="4000" b="1" dirty="0">
                <a:solidFill>
                  <a:schemeClr val="tx1"/>
                </a:solidFill>
                <a:latin typeface="Times New Roman" panose="02020603050405020304" charset="0"/>
                <a:ea typeface="宋体" panose="02010600030101010101" pitchFamily="2" charset="-122"/>
                <a:cs typeface="Times New Roman" panose="02020603050405020304" charset="0"/>
              </a:rPr>
              <a:t>Overview</a:t>
            </a:r>
            <a:endParaRPr lang="en-US" altLang="zh-CN" sz="4000" b="1" dirty="0">
              <a:solidFill>
                <a:schemeClr val="tx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框 2"/>
          <p:cNvSpPr txBox="1"/>
          <p:nvPr/>
        </p:nvSpPr>
        <p:spPr>
          <a:xfrm>
            <a:off x="1280161" y="635953"/>
            <a:ext cx="9631680" cy="645160"/>
          </a:xfrm>
          <a:prstGeom prst="rect">
            <a:avLst/>
          </a:prstGeom>
          <a:noFill/>
          <a:ln w="9525">
            <a:noFill/>
          </a:ln>
        </p:spPr>
        <p:txBody>
          <a:bodyPr wrap="none" anchor="t" anchorCtr="0">
            <a:spAutoFit/>
          </a:bodyPr>
          <a:p>
            <a:pPr algn="ctr"/>
            <a:r>
              <a:rPr lang="en-US" sz="3600" b="1" dirty="0">
                <a:solidFill>
                  <a:srgbClr val="404040"/>
                </a:solidFill>
                <a:latin typeface="Times New Roman" panose="02020603050405020304" charset="0"/>
                <a:ea typeface="汉仪中秀体简" panose="00020600040101010101" pitchFamily="18" charset="-122"/>
                <a:cs typeface="Times New Roman" panose="02020603050405020304" charset="0"/>
                <a:sym typeface="+mn-ea"/>
              </a:rPr>
              <a:t>Language family of minority languages in China</a:t>
            </a:r>
            <a:endParaRPr lang="zh-CN" altLang="en-US" sz="3600" b="1" dirty="0">
              <a:solidFill>
                <a:srgbClr val="404040"/>
              </a:solidFill>
              <a:latin typeface="Times New Roman" panose="02020603050405020304" charset="0"/>
              <a:ea typeface="汉仪中秀体简" panose="00020600040101010101" pitchFamily="18" charset="-122"/>
              <a:cs typeface="Times New Roman" panose="02020603050405020304" charset="0"/>
            </a:endParaRPr>
          </a:p>
        </p:txBody>
      </p:sp>
      <p:sp>
        <p:nvSpPr>
          <p:cNvPr id="7" name="Text Placeholder 32"/>
          <p:cNvSpPr txBox="1"/>
          <p:nvPr>
            <p:custDataLst>
              <p:tags r:id="rId1"/>
            </p:custDataLst>
          </p:nvPr>
        </p:nvSpPr>
        <p:spPr>
          <a:xfrm>
            <a:off x="929005" y="1129665"/>
            <a:ext cx="10499725" cy="492633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base">
              <a:lnSpc>
                <a:spcPct val="150000"/>
              </a:lnSpc>
              <a:buNone/>
            </a:pPr>
            <a:r>
              <a:rPr lang="en-US" altLang="zh-CN" sz="2400" strike="noStrike" noProof="1">
                <a:solidFill>
                  <a:schemeClr val="tx1">
                    <a:lumMod val="75000"/>
                    <a:lumOff val="25000"/>
                  </a:schemeClr>
                </a:solidFill>
                <a:latin typeface="Times New Roman" panose="02020603050405020304" charset="0"/>
                <a:ea typeface="+mn-ea"/>
                <a:cs typeface="Times New Roman" panose="02020603050405020304" charset="0"/>
                <a:sym typeface="+mn-lt"/>
              </a:rPr>
              <a:t>    </a:t>
            </a:r>
            <a:r>
              <a:rPr lang="en-US" altLang="zh-CN" sz="2400" strike="noStrike" noProof="1">
                <a:solidFill>
                  <a:schemeClr val="tx1"/>
                </a:solidFill>
                <a:latin typeface="Times New Roman" panose="02020603050405020304" charset="0"/>
                <a:ea typeface="+mn-ea"/>
                <a:cs typeface="Times New Roman" panose="02020603050405020304" charset="0"/>
                <a:sym typeface="+mn-lt"/>
              </a:rPr>
              <a:t>According to the classification of language family, Chinese minority languages generally belong to five language families: Sino-Tibetan, Altaic, Austro-Asiatic, Austronesian and Indo-European language family:</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5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(1)Sino-Tibetan language family</a:t>
            </a:r>
            <a:r>
              <a:rPr lang="zh-CN" altLang="en-US" sz="2400" strike="noStrike" noProof="1">
                <a:solidFill>
                  <a:schemeClr val="tx1"/>
                </a:solidFill>
                <a:latin typeface="Times New Roman" panose="02020603050405020304" charset="0"/>
                <a:ea typeface="+mn-ea"/>
                <a:cs typeface="Times New Roman" panose="02020603050405020304" charset="0"/>
                <a:sym typeface="+mn-lt"/>
              </a:rPr>
              <a:t>（汉藏语系）</a:t>
            </a:r>
            <a:endParaRPr lang="zh-CN" altLang="en-US"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5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(2)Altaic language family</a:t>
            </a:r>
            <a:r>
              <a:rPr lang="zh-CN" altLang="en-US" sz="2400" strike="noStrike" noProof="1">
                <a:solidFill>
                  <a:schemeClr val="tx1"/>
                </a:solidFill>
                <a:latin typeface="Times New Roman" panose="02020603050405020304" charset="0"/>
                <a:ea typeface="+mn-ea"/>
                <a:cs typeface="Times New Roman" panose="02020603050405020304" charset="0"/>
                <a:sym typeface="+mn-lt"/>
              </a:rPr>
              <a:t>（阿尔泰语系）</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5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(3)Austronesian language family</a:t>
            </a:r>
            <a:r>
              <a:rPr lang="zh-CN" altLang="en-US" sz="2400" strike="noStrike" noProof="1">
                <a:solidFill>
                  <a:schemeClr val="tx1"/>
                </a:solidFill>
                <a:latin typeface="Times New Roman" panose="02020603050405020304" charset="0"/>
                <a:ea typeface="+mn-ea"/>
                <a:cs typeface="Times New Roman" panose="02020603050405020304" charset="0"/>
                <a:sym typeface="+mn-lt"/>
              </a:rPr>
              <a:t>（南岛语系）</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5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(4)Austro-Asiatic language family</a:t>
            </a:r>
            <a:r>
              <a:rPr lang="zh-CN" altLang="en-US" sz="2400" strike="noStrike" noProof="1">
                <a:solidFill>
                  <a:schemeClr val="tx1"/>
                </a:solidFill>
                <a:latin typeface="Times New Roman" panose="02020603050405020304" charset="0"/>
                <a:ea typeface="+mn-ea"/>
                <a:cs typeface="Times New Roman" panose="02020603050405020304" charset="0"/>
                <a:sym typeface="+mn-lt"/>
              </a:rPr>
              <a:t>（南亚语系）</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5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(5)Indo-European language family</a:t>
            </a:r>
            <a:r>
              <a:rPr lang="zh-CN" altLang="en-US" sz="2400" strike="noStrike" noProof="1">
                <a:solidFill>
                  <a:schemeClr val="tx1"/>
                </a:solidFill>
                <a:latin typeface="Times New Roman" panose="02020603050405020304" charset="0"/>
                <a:ea typeface="+mn-ea"/>
                <a:cs typeface="Times New Roman" panose="02020603050405020304" charset="0"/>
                <a:sym typeface="+mn-lt"/>
              </a:rPr>
              <a:t>（印欧语系）</a:t>
            </a:r>
            <a:endParaRPr lang="zh-CN" altLang="en-US" sz="2400" strike="noStrike" noProof="1">
              <a:solidFill>
                <a:schemeClr val="tx1"/>
              </a:solidFill>
              <a:latin typeface="Times New Roman" panose="02020603050405020304" charset="0"/>
              <a:ea typeface="+mn-ea"/>
              <a:cs typeface="Times New Roman" panose="02020603050405020304" charset="0"/>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图片 4"/>
          <p:cNvPicPr>
            <a:picLocks noChangeAspect="1"/>
          </p:cNvPicPr>
          <p:nvPr/>
        </p:nvPicPr>
        <p:blipFill>
          <a:blip r:embed="rId1"/>
          <a:stretch>
            <a:fillRect/>
          </a:stretch>
        </p:blipFill>
        <p:spPr>
          <a:xfrm>
            <a:off x="2179638" y="1339850"/>
            <a:ext cx="7832725" cy="4178300"/>
          </a:xfrm>
          <a:prstGeom prst="rect">
            <a:avLst/>
          </a:prstGeom>
          <a:noFill/>
          <a:ln w="9525">
            <a:noFill/>
          </a:ln>
        </p:spPr>
      </p:pic>
      <p:sp>
        <p:nvSpPr>
          <p:cNvPr id="12290" name="文本框 5"/>
          <p:cNvSpPr txBox="1"/>
          <p:nvPr/>
        </p:nvSpPr>
        <p:spPr>
          <a:xfrm>
            <a:off x="2749868" y="2112645"/>
            <a:ext cx="6690995" cy="768350"/>
          </a:xfrm>
          <a:prstGeom prst="rect">
            <a:avLst/>
          </a:prstGeom>
          <a:noFill/>
          <a:ln w="9525">
            <a:noFill/>
          </a:ln>
        </p:spPr>
        <p:txBody>
          <a:bodyPr wrap="none" anchor="t" anchorCtr="0">
            <a:spAutoFit/>
          </a:bodyPr>
          <a:p>
            <a:pPr algn="ctr"/>
            <a:r>
              <a:rPr lang="en-US" altLang="zh-CN" sz="4400" b="1" dirty="0">
                <a:solidFill>
                  <a:srgbClr val="404040"/>
                </a:solidFill>
                <a:latin typeface="Times New Roman" panose="02020603050405020304" charset="0"/>
                <a:ea typeface="宋体" panose="02010600030101010101" pitchFamily="2" charset="-122"/>
                <a:cs typeface="Times New Roman" panose="02020603050405020304" charset="0"/>
              </a:rPr>
              <a:t>Major Minority Languages</a:t>
            </a:r>
            <a:endParaRPr lang="en-US" altLang="zh-CN" sz="4400" b="1" dirty="0">
              <a:solidFill>
                <a:srgbClr val="404040"/>
              </a:solidFill>
              <a:latin typeface="Times New Roman" panose="02020603050405020304" charset="0"/>
              <a:ea typeface="宋体" panose="02010600030101010101" pitchFamily="2" charset="-122"/>
              <a:cs typeface="Times New Roman" panose="02020603050405020304" charset="0"/>
            </a:endParaRPr>
          </a:p>
        </p:txBody>
      </p:sp>
      <p:sp>
        <p:nvSpPr>
          <p:cNvPr id="12291" name="文本框 6"/>
          <p:cNvSpPr txBox="1"/>
          <p:nvPr/>
        </p:nvSpPr>
        <p:spPr>
          <a:xfrm>
            <a:off x="4000818" y="2732088"/>
            <a:ext cx="4187825" cy="1198880"/>
          </a:xfrm>
          <a:prstGeom prst="rect">
            <a:avLst/>
          </a:prstGeom>
          <a:noFill/>
          <a:ln w="9525">
            <a:noFill/>
          </a:ln>
        </p:spPr>
        <p:txBody>
          <a:bodyPr wrap="square" anchor="t" anchorCtr="0">
            <a:spAutoFit/>
          </a:bodyPr>
          <a:p>
            <a:pPr algn="ctr"/>
            <a:r>
              <a:rPr lang="en-US" sz="2400" dirty="0">
                <a:solidFill>
                  <a:srgbClr val="404040"/>
                </a:solidFill>
                <a:latin typeface="Times New Roman" panose="02020603050405020304" charset="0"/>
                <a:ea typeface="汉仪中秀体简" panose="00020600040101010101" pitchFamily="18" charset="-122"/>
                <a:cs typeface="Times New Roman" panose="02020603050405020304" charset="0"/>
                <a:sym typeface="+mn-ea"/>
              </a:rPr>
              <a:t>The Background and Status of Major Minority Languages in China</a:t>
            </a:r>
            <a:endParaRPr lang="en-US" altLang="zh-CN" sz="2400" dirty="0">
              <a:solidFill>
                <a:srgbClr val="808080"/>
              </a:solidFill>
              <a:latin typeface="Calibri" panose="020F0502020204030204" charset="0"/>
              <a:ea typeface="微软雅黑" panose="020B0503020204020204" pitchFamily="34" charset="-122"/>
            </a:endParaRPr>
          </a:p>
        </p:txBody>
      </p:sp>
      <p:sp>
        <p:nvSpPr>
          <p:cNvPr id="12292" name="文本框 7"/>
          <p:cNvSpPr txBox="1"/>
          <p:nvPr/>
        </p:nvSpPr>
        <p:spPr>
          <a:xfrm>
            <a:off x="5467350" y="4041775"/>
            <a:ext cx="1257300" cy="369888"/>
          </a:xfrm>
          <a:prstGeom prst="rect">
            <a:avLst/>
          </a:prstGeom>
          <a:noFill/>
          <a:ln w="9525">
            <a:noFill/>
          </a:ln>
        </p:spPr>
        <p:txBody>
          <a:bodyPr wrap="none" anchor="t" anchorCtr="0">
            <a:spAutoFit/>
          </a:bodyPr>
          <a:p>
            <a:pPr algn="ctr"/>
            <a:r>
              <a:rPr lang="en-US" altLang="zh-CN" dirty="0">
                <a:solidFill>
                  <a:srgbClr val="404040"/>
                </a:solidFill>
                <a:latin typeface="汉仪中秀体简" panose="00020600040101010101" pitchFamily="18" charset="-122"/>
                <a:ea typeface="汉仪中秀体简" panose="00020600040101010101" pitchFamily="18" charset="-122"/>
              </a:rPr>
              <a:t>/ PART 02 /</a:t>
            </a:r>
            <a:endParaRPr lang="zh-CN" altLang="en-US" dirty="0">
              <a:solidFill>
                <a:srgbClr val="404040"/>
              </a:solidFill>
              <a:latin typeface="汉仪中秀体简" panose="00020600040101010101" pitchFamily="18" charset="-122"/>
              <a:ea typeface="汉仪中秀体简" panose="00020600040101010101" pitchFamily="18" charset="-122"/>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连接符 4"/>
          <p:cNvCxnSpPr/>
          <p:nvPr/>
        </p:nvCxnSpPr>
        <p:spPr>
          <a:xfrm>
            <a:off x="928688" y="3592513"/>
            <a:ext cx="556101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 name="Text Placeholder 32"/>
          <p:cNvSpPr txBox="1"/>
          <p:nvPr>
            <p:custDataLst>
              <p:tags r:id="rId1"/>
            </p:custDataLst>
          </p:nvPr>
        </p:nvSpPr>
        <p:spPr>
          <a:xfrm>
            <a:off x="845820" y="585470"/>
            <a:ext cx="10499725" cy="53955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base">
              <a:lnSpc>
                <a:spcPct val="140000"/>
              </a:lnSpc>
              <a:buNone/>
            </a:pPr>
            <a:r>
              <a:rPr lang="en-US" altLang="zh-CN" sz="2000" strike="noStrike" noProof="1">
                <a:solidFill>
                  <a:schemeClr val="tx1"/>
                </a:solidFill>
                <a:latin typeface="Times New Roman" panose="02020603050405020304" charset="0"/>
                <a:ea typeface="+mn-ea"/>
                <a:cs typeface="Times New Roman" panose="02020603050405020304" charset="0"/>
                <a:sym typeface="+mn-lt"/>
              </a:rPr>
              <a:t>   </a:t>
            </a:r>
            <a:r>
              <a:rPr lang="en-US" altLang="zh-CN" sz="2400" strike="noStrike" noProof="1">
                <a:solidFill>
                  <a:schemeClr val="tx1"/>
                </a:solidFill>
                <a:latin typeface="Times New Roman" panose="02020603050405020304" charset="0"/>
                <a:ea typeface="+mn-ea"/>
                <a:cs typeface="Times New Roman" panose="02020603050405020304" charset="0"/>
                <a:sym typeface="+mn-lt"/>
              </a:rPr>
              <a:t> Taking the ethnic minorities of the North as an example, we can roughly classify the languages of the North into the following categories:</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4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Category A (abundant type): Uyghur, Mongolian, Kazakh, Korean; </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4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Category B (weakened type): Kirgiz, Xibe; </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4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Category C (shrinking type): Turkish, Daurian, Salar, Dongxiang; </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4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Category D (endangered type): Tajik, Ewenk, Western Yugo, Eastern Yugo; </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4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Category E (critically endangered type): Oroqen, Baoan, Tuvan, Tatar, Uzbek, Hezhen; </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4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Category F (tending to die out): Manchu, Russian.</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p:txBody>
      </p:sp>
    </p:spTree>
  </p:cSld>
  <p:clrMapOvr>
    <a:masterClrMapping/>
  </p:clrMapOvr>
  <p:timing>
    <p:tnLst>
      <p:par>
        <p:cTn id="1" dur="indefinite" restart="never" nodeType="tmRoot"/>
      </p:par>
    </p:tnLst>
    <p:bldLst>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Placeholder 32"/>
          <p:cNvSpPr txBox="1"/>
          <p:nvPr>
            <p:custDataLst>
              <p:tags r:id="rId1"/>
            </p:custDataLst>
          </p:nvPr>
        </p:nvSpPr>
        <p:spPr>
          <a:xfrm>
            <a:off x="563245" y="629285"/>
            <a:ext cx="10499725" cy="553593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base">
              <a:lnSpc>
                <a:spcPct val="140000"/>
              </a:lnSpc>
              <a:buNone/>
            </a:pPr>
            <a:r>
              <a:rPr lang="en-US" altLang="zh-CN" sz="2000" strike="noStrike" noProof="1">
                <a:solidFill>
                  <a:schemeClr val="tx1"/>
                </a:solidFill>
                <a:latin typeface="Times New Roman" panose="02020603050405020304" charset="0"/>
                <a:ea typeface="+mn-ea"/>
                <a:cs typeface="Times New Roman" panose="02020603050405020304" charset="0"/>
                <a:sym typeface="+mn-lt"/>
              </a:rPr>
              <a:t>    </a:t>
            </a:r>
            <a:r>
              <a:rPr lang="en-US" altLang="zh-CN" sz="2000" b="1" strike="noStrike" noProof="1">
                <a:solidFill>
                  <a:schemeClr val="tx1"/>
                </a:solidFill>
                <a:latin typeface="Times New Roman" panose="02020603050405020304" charset="0"/>
                <a:ea typeface="+mn-ea"/>
                <a:cs typeface="Times New Roman" panose="02020603050405020304" charset="0"/>
                <a:sym typeface="+mn-lt"/>
              </a:rPr>
              <a:t> </a:t>
            </a:r>
            <a:r>
              <a:rPr lang="en-US" altLang="zh-CN" sz="2400" b="1" strike="noStrike" noProof="1">
                <a:solidFill>
                  <a:schemeClr val="tx1"/>
                </a:solidFill>
                <a:latin typeface="Times New Roman" panose="02020603050405020304" charset="0"/>
                <a:ea typeface="+mn-ea"/>
                <a:cs typeface="Times New Roman" panose="02020603050405020304" charset="0"/>
                <a:sym typeface="+mn-lt"/>
              </a:rPr>
              <a:t>The Manchu Language</a:t>
            </a:r>
            <a:r>
              <a:rPr lang="en-US" altLang="zh-CN" sz="2400" strike="noStrike" noProof="1">
                <a:solidFill>
                  <a:schemeClr val="tx1"/>
                </a:solidFill>
                <a:latin typeface="Times New Roman" panose="02020603050405020304" charset="0"/>
                <a:ea typeface="+mn-ea"/>
                <a:cs typeface="Times New Roman" panose="02020603050405020304" charset="0"/>
                <a:sym typeface="+mn-lt"/>
              </a:rPr>
              <a:t> it is on the verge of disappearing. Manchu is one of the few minorities in China that has written language. Once as the “national language”, the Manchu language, has gradually withdrawn from the stage of history. Manchu language and writing  is mainly used for the study of historical documents and archives. Only a very few elderly people in some areas know how to speak Manchu Language. Fortunately, there are still some Manchu words in the Northeastern dialect. Here are some examples.</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3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哈尔滨(Harbin), a Manchu word meaning “天鹅”（Swan);</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3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旮旯 Ga La (corner); 萨其马sachima(a kind of </a:t>
            </a:r>
            <a:r>
              <a:rPr lang="en-US" altLang="zh-CN" sz="2400">
                <a:latin typeface="Times New Roman" panose="02020603050405020304" charset="0"/>
                <a:cs typeface="Times New Roman" panose="02020603050405020304" charset="0"/>
                <a:sym typeface="+mn-lt"/>
              </a:rPr>
              <a:t>food</a:t>
            </a:r>
            <a:r>
              <a:rPr lang="en-US" altLang="zh-CN" sz="2400" strike="noStrike" noProof="1">
                <a:solidFill>
                  <a:schemeClr val="tx1"/>
                </a:solidFill>
                <a:latin typeface="Times New Roman" panose="02020603050405020304" charset="0"/>
                <a:ea typeface="+mn-ea"/>
                <a:cs typeface="Times New Roman" panose="02020603050405020304" charset="0"/>
                <a:sym typeface="+mn-lt"/>
              </a:rPr>
              <a:t>);</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a:p>
            <a:pPr marL="0" indent="0" algn="just" fontAlgn="base">
              <a:lnSpc>
                <a:spcPct val="130000"/>
              </a:lnSpc>
              <a:buNone/>
            </a:pPr>
            <a:r>
              <a:rPr lang="en-US" altLang="zh-CN" sz="2400" strike="noStrike" noProof="1">
                <a:solidFill>
                  <a:schemeClr val="tx1"/>
                </a:solidFill>
                <a:latin typeface="Times New Roman" panose="02020603050405020304" charset="0"/>
                <a:ea typeface="+mn-ea"/>
                <a:cs typeface="Times New Roman" panose="02020603050405020304" charset="0"/>
                <a:sym typeface="+mn-lt"/>
              </a:rPr>
              <a:t>  埋汰 Mai Tai (dirty things); 磕碜 Ke Chen (ugly).</a:t>
            </a:r>
            <a:endParaRPr lang="en-US" altLang="zh-CN" sz="2400" strike="noStrike" noProof="1">
              <a:solidFill>
                <a:schemeClr val="tx1"/>
              </a:solidFill>
              <a:latin typeface="Times New Roman" panose="02020603050405020304" charset="0"/>
              <a:ea typeface="+mn-ea"/>
              <a:cs typeface="Times New Roman" panose="02020603050405020304" charset="0"/>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71830" y="2117725"/>
            <a:ext cx="10663555" cy="2306955"/>
          </a:xfrm>
          <a:prstGeom prst="rect">
            <a:avLst/>
          </a:prstGeom>
          <a:noFill/>
          <a:ln w="9525">
            <a:noFill/>
          </a:ln>
        </p:spPr>
        <p:txBody>
          <a:bodyPr wrap="square">
            <a:spAutoFit/>
          </a:bodyPr>
          <a:p>
            <a:pPr indent="266700"/>
            <a:r>
              <a:rPr lang="en-US" sz="3600" b="0">
                <a:solidFill>
                  <a:srgbClr val="000000"/>
                </a:solidFill>
                <a:latin typeface="Times New Roman" panose="02020603050405020304" charset="0"/>
                <a:ea typeface="微软雅黑" panose="020B0503020204020204" pitchFamily="34" charset="-122"/>
              </a:rPr>
              <a:t>Whether it is the endangered Manchu language, an unwritten ethnic language, or a minority language still in use, to truly maintain linguistic diversity, we need to take necessary measures to preserve minority languages!</a:t>
            </a:r>
            <a:endParaRPr lang="zh-CN" altLang="en-US" sz="3600"/>
          </a:p>
        </p:txBody>
      </p:sp>
    </p:spTree>
  </p:cSld>
  <p:clrMapOvr>
    <a:masterClrMapping/>
  </p:clrMapOvr>
</p:sld>
</file>

<file path=ppt/tags/tag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3545757803_1_1"/>
</p:tagLst>
</file>

<file path=ppt/tags/tag2.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3545757803_1_1"/>
</p:tagLst>
</file>

<file path=ppt/tags/tag3.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3545757803_1_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TU4ODg4NTU5MTcwIiwKCSJHcm91cElkIiA6ICIyMTUwNzI4OTYiLAoJIkltYWdlIiA6ICJpVkJPUncwS0dnb0FBQUFOU1VoRVVnQUFCYklBQUFIekNBWUFBQUQxcnV0WEFBQUFDWEJJV1hNQUFBc1RBQUFMRXdFQW1wd1lBQUFnQUVsRVFWUjRuT3pkZVhoVTlkMy8vOWRrbWF5UUFHRUplMlJWRnRsRlVMUW9VbGxFUUxSS1ZWUzZhSHZYdTJodHYxTG8xOXBMN3BzcVdsdGI2YVhXMnhhMGVNdE9RQVNSbllDQUxBcUJBQUZDd2s3SW5za2s4L3VEWDg0M2szVm1NcGx6Sm5rK3JpdVhaODU4NXB6M09aL2xPRy9PZkk3TjRYQzRCQUFBQUFBQUFBQ0FDZXgydTYydU1pR0JDQVFBQUFBQUFBQUFBRitSeUFZQUFBQUFBQUFBV0JxSmJBQUFBQUFBQUFDQXBaSElCZ0FBQUFBQUFBQllHb2xzQUFBQUFBQUFBSUNsa2NnR0FBQUFBQUFBQUZnYWlXd0FBQUFBQUFBQWdLV1J5QVlBQUFBQUFBQUFXQnFKYkFBQUFBQUFBQUNBcFpISUJnQUFBQUFBQUFCWUdvbHNBQUFBQUFBQUFJQ2xrY2dHQUFBQUFBQUFBRmdhaVd3QUFBQUFBQUFBZ0tXUnlBWUFBQUFBQUFBQVdCcUpiQUFBQUFBQUFBQ0FwWkhJQmdBQUFBQUFBQUJZR29sc0FBQUFBQUFBQUlDbGtjZ0dBQUFBQUFBQUFGZ2FpV3dBQUFBQUFBQUFnS1dSeUFZQUFBQUFBQUFBV0JxSmJBQUFBQUFBQUFDQXBaSElCZ0FBQUFBQUFBQllHb2xzQUFBQUFBQUFBSUNsa2NnR0FBQUFBQUFBQUZnYWlXd0FBQUFBQUFBQWdLV1J5QVlBQUFBQUFBQUFXQnFKYkFBQUFBQUFBQUNBcFpISUJnQUFBQUFBQUFCWUdvbHNBQUFBQUFBQUFJQ2xrY2dHQUFBQUFBQUFBRmdhaVd3QUFBQUFBQUFBZ0tXUnlBWUFBQUFBQUFBQVdCcUpiQUFBQUFBQUFBQ0FwWkhJQmdBQUFBQUFBQUJZR29sc0FBQUFBQUFBQUlDbGtjZ0dBQUFBQUFBQUFGZ2FpV3dBQUFBQUFBQUFnS1dSeUFZQUFBQUFBQUFBV0JxSmJBQUFBQUFBQUFDQXBaSElCZ0FBQUFBQUFBQllHb2xzQUFBQUFBQUFBSUNsa2NnR0FBQUFBQUFBQUZnYWlXd0FBQUFBQUFBQWdLV1J5QVlBQUFBQUFBQUFXQnFKYkFBQUFBQUFBQUNBcFpISUJnQUFBQUFBQUFCWUdvbHNBQUFBQUFBQUFJQ2xrY2dHQUFBQUFBQUFBRmdhaVd3QUFBQUFBQUFBZ0tXUnlBWUFBQUFBQUFBQVdCcUpiQUFBQUFBQUFBQ0FwWkhJQmdBQUFBQUFBQUJZR29sc0FBQUFBQUFBQUlDbGtjZ0dBQUFBQUFBQUFGZ2FpV3dBQUFBQUFBQUFnS1dSeUFZQUFBQUFBQUFBV0JxSmJBQUFBQUFBQUFDQXBaSElCZ0FBQUFBQUFBQllHb2xzQUFBQUFBQUFBSUNsa2NnR0FBQUFBQUFBQUZnYWlXd0FBQUFBQUFBQWdLV1J5QVlBQUFBQUFBQUFXQnFKYkFBQUFBQUFBQUNBcFpISUJnQUFBQUFBQUFCWUdvbHNBQUFBQUFBQUFJQ2xrY2dHQUFBQUFBQUFBRmdhaVd3QUFBQUFBQUFBZ0tXUnlBWUFBQUFBQUFBQVdCcUpiQUFBQUFBQUFBQ0FwWkhJQmdBQUFBQUFBQUJZR29sc0FBQUFBQUFBQUlDbGtjZ0dBQUFBQUFBQUFGZ2FpV3dBQUFBQUFBQUFnS1dSeUFZQUFBQUFBQUFBV0JxSmJBQUFBQUFBQUFDQXBaSElCZ0FBVGRLSEgzNm9xVk9uNnNNUFB6UTdGQ0FnYVBQMTUzSzV0SHYzYnMyZE8xZmp4NDgzT3h3RUNhZlRxWlVyVitvLy8vTS85ZUNERDJyeTVNbjY5YTkvcmQyN2Q1c2RXc0EweHZHbk1SNVRReWtwS2RIbXpaczFlL1pzeGs0QTlXSnpPQnd1czRNQUFBQUl0Q2xUcHFpb3FFaFJVVkg2N0xQUHpBNEhhSEMwZWQvbDUrY3JPVGxaeWNuSnVuRGhnckUrT1RuWnhLZ1FETEt6c3pWMzdseTVYQzY5OU5KTGlveU0xTi8rOWpmdDJyVkxralI5K25STm56N2Q1Q2diWG1NY2Z4cmpNZm5ieFlzWHRYVHBVbTNhdEVtNXVibkdlc1pPQU5XeDIrMjJ1c3B3UnpZQUFHaVNIbmpnQVVWR1Jtcml4SWxtaHdJRUJHM2VkeVVsSmVyZXZidEdqeDV0ZGlnSUlpNlhTNis4OG9yUzB0TDAxRk5QcVZPblRtcmR1clZlZXVrbHRXdlhUcEswZE9sU2s2TU1qTVk0L2pUR1kvSzM4UEJ3alIwN1ZnOC8vTERab1FCb0pMZ2pHd0FBQUY3YnNtV0xSbzBhWlhZWWRRcVdPQkVjc3JPejlkaGpqeG12bStwZGhjSFFyNndRNDZaTm0vVEhQLzVSa3JSNDhXTEZ4OGNiNzZXbHBlbjExMS9YYmJmZHBxZWVlc3FzRUJFZ1ZtaVBacnArL2JvZWZmUlI0M1ZkWTJkVFAxOUFVOFVkMlFBQUFQQzc3T3hzdmZubW0yYUhVYWRnaVJQQkl6WTIxdXdRVEJjTS9jb3FNVzdac3NWWWpvNk9kbnV2ZS9mdWV2ZmRkMGxpTndGV2FZOW1pb21KOGJnczV3dEFiVWhrQXdBQXdDc2ZmUENCaW91THpRNmpUc0VTSjRKSGFHaW8yU0dZTGhqNmxWVmlURXRMTTViRHc4Tk5qQVJtc2twN05KTTNZeWZuQzBCdFNHUURBQURBWTh1V0xkT0dEUnZNRHFOT3dSSW5nb3ZOVnVjdlhodTFZT2hYVm9veE96dmJXRzdxYmFlcHNsSjdOSk9uN1ovekJhQXVZV1lIQUFBQUFPdHpPcDM2NXovL3FVOC8vZFRzVUdvVkxIRUN3U1FZK3BVVll5d3RMVFU3QkpqRWl1M1J5amhmQUR6Rnd4NEJBSURmT1oxT3JWKy9YbHUzYmxWNmVycnk4dklVR2hxcWhJUUU5ZW5UUnhNblRsVDM3dDJyL2F6RDRkRE9uVHYxeFJkZmFQLysvVnF6Wm8wazZmVHAwMXE4ZUxIMjdkdW5rcElTOWU3ZFd6Tm56cXh4TzdVcEt5dlQ3dDI3bFp5Y3JMMTc5eHI3OERTT2p6LytXUHYzNzFkcGFhbDY5ZXFscDU1NnlpMk8vZnYzYThXS0ZUcHk1SWhLUzB0MXl5MjM2SmxubmxHWExsMnFuS2M5ZS9ib2l5KyswSjQ5ZTdScTFTcTVYQzZ0WGJ0V3ExYXQwcmx6NXhRWEY2Zmh3NGRyK3ZUcGJnOEtxeXduSjBlclZxM1N6cDA3bFpHUm9iS3lNclZ0MjFhREJnM1M1TW1UMWE1ZHUxclA5NFlORzdSdjN6NnRXYk5HT1RrNWV2dnR0N1Zueng3MTd0MWJNMmJNMEZ0dnZhV3paOC9XdVArS0QyNHlxLzVQbno2dDExNTd6ZU00UFpXZG5hM2x5NWNySlNWRldWbFprcVRFeEVTTkhEbFNVNmRPVlZSVWxGdDVmeHgvYmZVeFo4NGN4Y2JHZWxYV2t6WmY3dkRodzFxeFlvVysvZlpiNWVibUtqWTJWcjE3OTlha1NaTTBZTUNBZXNWY0Y2dU1IWGw1ZVZxNmRLbDI3Tmloek14TVJVUkVxRy9mdm5yeXlTZjEzSFBQR2VWOGZkaWp0MjJxWEgzN2VTRDdsYS90eUVwOTM1ZnpQVzdjdURxMzYwMHM5ZWtUZFFuRWRVNnEvelhYMi83YmtOZERUOFpVVDl2aml5KytxTysrKzY3YTkvLzR4eitxVDU4K3h1dmx5NWZyNzMvL3UxdVpsMTkrV1hmY2NVZU4rNmlPcDJQUG9rV0x0R2pSb21yakxyZHQyemE5OXRwcnRaYXBxR0xmcUZqRzAvUGw3NWg4dVhaNU82NEI4STRuRDNza2tRMEFBUHdxT3p0YmMrYk0wWWtUSnpSeTVFZzkvZlRUaW91TDArSERoL1gyMjIvcjZ0V3JDZzBOMWU5Kzl6c05HVExFK0Z4V1ZwYVdMMSt1VFpzMktTOHZ6MWlmbkp5c05XdldhT0hDaFpKdWZLa3ZGeFVWcFhmZWVhZkdMNldWT1J3T2ZmYlpaMXEzYnAwdVhicmt0bzl5NTgrZjE5S2xTN1ZwMHlibDUrZTdsZm55eXkvMXB6LzlTWGE3WFFVRkJYSzVYRVljcjcvK3VwS1NrdlRoaHg5cXlaSWxpb21KVVdGaG9jckt5aVRkZUVqY08rKzhvOWF0Vyt2Q2hRdGF1WEtsdnZ6eVMxMi9mdDF0SHdzV0xLajJaN1d0VzdmV2YvLzNmMWQ3clB2MjdkUDgrZlBWb1VNSFBmbmtrK3JXclp1eXNySzBlUEZpN2RxMVMzYTdYYzg5OTV6dXUrOCs0ek9abVpsYXRteVp2dnJxSzdmalhMNTh1VjU0NFFXZE9ISENXRGR6NWt4Tm1EQkJrdlRnZ3crNmxTMW50OXNsbVZ2L0xwZExKU1VsSHNYcHFWMjdkdW1OTjk1UVhGeWNubjMyV2ZYdTNWdVhMMS9XVzIrOXBkVFVWQ1VtSm1yZXZIbHEwNlpOdlk3Zm0vcDQ1SkZIbEplWDUxSFpwNTkrV2lVbEpiVzIrWEl1bDB2dnZmZWVqaHc1b2gvKzhJZnExYXVYQ2dvS3RIbnpaaTFldkZoRlJVWDZ3UTkrb0NlZWVNTHJtSC8wb3g5cDh1VEp0WjVycTR3ZGFXbHBldVdWVjFSY1hLeWYvT1FuR2pac21LNWN1YUovL2V0ZjJydDNyOXZjcmI0a1I3MXRVK1Y4NmVkbTlDdHYyNUZWKzc0djUxdTZjWjBwVjk5WWZPMFRkUW5FZGE3OFhOUjF6ZlYzLzIzbzY2RW5ZNnFuN2ZIS2xTdGFzbVNKVnExYVphenYyN2V2ZnZPYjM2aEZpeFp1MDNHVWxwYnE1TW1UZXY3NTV4VWRIYTJYWDM1Wi9mdjNWMWlZNXoreTkyYnNjVHFkeXNuSjBaSWxTN1J5NWNwcWo3T3NyRXc1T1RsYXVYS2xQdm5razJyTFZGUlRJdHZUOCtXdm1IeTVkbms3cmdId2pTZUo3TkE1YytiODN3REVBZ0FBbW9qNTgrZnIwS0ZEa3FRMzMzeFRMVnUyVkhoNHVEcDA2S0JXclZwcCsvYnRjcmxjeXNqSTBQMzMzMjk4cnJTMFZJTUhEMVpTVXBLMmJObGlySStJaU5DK2ZmdjBxMS85U2ovNzJjODBidHc0ZmZ2dHQ3cHk1WXFjVHFkS1NrbzBiTmd3ajJJTENRbFJaR1NrMnJadHF6MTc5aGpycDArZmJpeVhsSlNvYTlldWF0V3FsZmJ0MjJlc2I5bXlwUTRlUEtqWnMyZnI2YWVmMXBneFkzVGd3QUZsWjJmTDZYUXFOemRYUjQ0YzBZVUxGelIzN2x3OTg4d3pHajkrdkZKVFUzWHg0a1U1SEE0VkZoWnErUERoY2pnYzZ0Njl1MXEwYUtHOWUvY2ErNGlPamxaYVdwcG16WnFsUng5OVZJbUppVHAwNkpCS1MwdFZVRkNnbzBlUGF1ellzVzVmYm84ZVBhclpzMmNyTGk1T0N4WXNVSWNPSFdTMzI5V3laVXVOR2pWS3AwNmQwdW5UcDVXU2txTE9uVHNiZDhzVkZSV3BTNWN1aW91TDA0RURCNHp0T1J3TzlldlhUM2ZmZmJjT0hEZ2dwOU9waHg1NlNCMDZkRkJvYUtqYjNWQlBQUEdFUWtORDNSN2laR2I5MjJ3Mkk1NjY0dlJFU2txSy92Q0hQeWc4UEZ4dnZmV1d1bmZ2THJ2ZHJ2ajRlQ1VtSm1yanhvM0t5OHZUcVZPbmRPKzk5OWJyK0wycGovSGp4MnZJa0NFZTExM1hybDFyYmZQbFB2bmtFeDA4ZU5CSUF0bnRkc1hFeE9pV1cyNVIrL2J0dFczYk5oMCtmRmhkdTNaVjU4NmR2WXA1NnRTcGRmNkRreFhHanN1WEwrdkZGMTlVYm02dTVzMmJwMkhEaGlraUlrTHg4Zkc2ODg0N2RlalFJWjAvZjc3VzgxZ2JYOXFVNUhzL042TmZlZHVPck5qM2ZUM2Zrb3o5K1NNV1gvdEVYUUp4blpNOHUrYjZzLzhHNm5wWTE1anFhWHVNam83VzBLRkRkZXpZTVdWbVprcVNSbzRjcVR2dXVLUEtuTkloSVNFS0RRM1ZaNTk5cGhrelptajA2TkVLQ2ZIOGtXZmVqajBoSVNHS2lvcFNuejU5dEdUSmtocVBNekl5VWoxNzlxeXhURVVWejRVdjU4dGZNZmx5N2ZKMlhBUGdtMWRmZmZXVnVzcndzRWNBQU9CWDVWK0tiVGFib3FPajNkNjc5ZFpiamVXTWpBeTM5K0xqNHhVZEhhMSsvZnE1clM4b0tORHZmLzk3OWVqUlF6YWJUUzFidHRUamp6OXV2TDkvLzM2UFk3UFpiT3JSbzBldFA4VnQwYUtGT25mdXJOR2pSN3V0ZDdsY2V2SEZGNDFrWEpzMmJUUmp4Z3pqL1czYnRpaytQbDR2di95eTJyZHZMMG1LaTR2VE04ODhZNVQ1NXB0dkpOMUlGclJyMTA1ang0NTEyOGVKRXlmMDZxdXZxbS9mdm1yWHJwMGVlT0FCL2ZyWHZ6YmVUMDFOMVk0ZE80elhwYVdsV3JCZ2daeE9weDU4OEVGRlJrWldPZDdubm50T0VSRVJjcmxjK3ZPZi82eWNuQnhKTis3d1RrcEswdmp4NDkwK1UxUlVwRW1USnVtZWUrN1JCeDk4b1BmZWU4K3JuOHRhdWY2OWtadWJxd1VMRnFpc3JFd1RKMDVVUWtLQzIvdmR1blV6RWcycHFhbkdlbCtQMzV2NnVPdXV1end1TzNEZ3dEcmJ2Q1JkdUhCQml4WXQwclJwMDZxOXcrKzIyMjR6bHN2dmhQTjNHN0pDMnludkk2TkhqMWJ2M3IzZDNyUFpiSHJra1VmcVBJNmErTnFtNnRQUEE5MnZmR2xIVnV2NzlUbmYvdVpybjZoTElLNXo1WEhYTmY3NHEvNERkVDMwZEV6MXhyUFBQbXNrYTFOU1VveTc0Q3Zic1dPSElpSWlxdndLb0M2K2pqMlNhcHpteU5zeS9sVGZtTHk5ZHZreXJnRm9PRHpzRVFBQStOWGd3WU8xYytkT0RSMDZ0TXA3elpzM041YUxpb3FxL1h6bEw1L1YvVXl6UjQ4ZXh2S1ZLMWU4ampFbUpzYnJNdFhOZTlxclZ5OWoyZVZ5NmVHSEg2NVNwdUtkZXRldVhYTjdMeUlpd3UzMTg4OC9YK1Z1dmVIRGgydlFvRUZHUW1QejVzMGFPWEtrSkducjFxMUdBbVBnd0lIVkhrZXJWcTEweHgxM0dIZGJyVm16Um84KytxanhmdVV2ZXhYdldtcmV2TGxiblhraUdPcmZFOG5KeWNyTnpaVWtqUmd4b3NyN3NiR3hldmJaWjdWMTYxYTNoRVo5ajkrYit2Q21iRjF0ZnUzYXRTb3JLOU1iYjd4UjV4MmpGWDkyN1cwY3RURzc3Unc1Y3NTNHczTFVxRkhWN3FOeWN0c2J2cllwZi9UelFQV3IrclFqcS9SOWY1eHZmNmx2bjZoTElLNXoxZTJuT3ZXdC8wQmZEejA1SmsrMWE5ZE9vMGVQMWhkZmZLSE16RXp0MnJWTHQ5OStlNVZ5NjlhdDA5MTMzKzMxdm4wZGV4bzdUK3U3UHVNYUFQOGprUTBBQVB6cXQ3LzlyYTVkdTZZV0xWcTRyVDk3OXF6YjNNODEzWEhreWMrdUt6NTRwK0o4cEo3eVpFNUpUOG8wYTlhc3pqSVZ2NXhYanJYeVQ0ZkR3OE9yM2NibzBhT05SUGF4WThlTTlSVi9odDIyYmRzYVl4ZzJiSmcyYnR3b1NkcTllN2ZiRi9mS1AwMnVYRy9lQ29iNjkwUktTb3F4M0tGRGgyckxUSmd3d1pnN3ZGeDlqOStiK3ZDbWJGM3QrZURCZzVKdVBEeXNVNmRPdFphdDdpZnZuc1pSRzdQYlRzVjlkT3ZXcmRyUGV6dlBja1crdGlsLzlQTkE5YXY2dENPcjlIMS9uRzkvcVcrZnFFc2dybk9lN3FlKzlSL282NkUzYzFONzR1R0hIOWFHRFJ2a2NybTBaTW1TS29uc3RMUTBwYVdsNlJlLytJWFgyL1oxN0duc1BLM3Yrb3hyQVB5UFJEWUFBUENyOHA4QVN6Y2V1ck50MnphdFdyVksxNjlmci9Jenpwbys3NDh5Z2RoSG9MNndWTHdqTGpzNzIxaXUrQlBnbXBMZ2tudFNydkpQMFAxOURNRlEvNTQ0YythTXNleE44aklReDk4UVpjdm5adzBORGEzeXMzTi94bEhYZHN4c08rVnpFVXZ1Q1ROLzhiVk5CYXFmKzZNZUc3b2RCYUx2KytOOCswdDkrNFFuMi9kSG1VRHRwN1l5Z2I0ZStyc3RkdWpRUWFOR2pkTG16WnVWbXBxcWd3Y1Bxbi8vL3NiNzY5YXRVNjlldmRTOWUzZXZ0KzNyMk5QWWVWcUg5Um5YQVBnZmlXd0FBTkFnZHV6WW9mZmZmMS9TamFlKzMzYmJiYkxaYkZxNGNLSEprUVdmOGtTR2RDT1pVYTdpdkt5RmhZVlY1bEF0RnhjWFp5d1hGeGMzUUlSVkJYdjlGeFlXR3N0NWVYbHU1OUFUd1hiOCtmbjVrcVQwOUhTMzVJa1p6RHAzbHk1ZE1wWXI5ak4vOGJWTldibWZWMmFsZHVRcks1N3ZZQnRQekdERmV2UFdJNDg4b2kxYnRzamxjdW5mLy82MzBZZUtpNHYxMVZkZjZhYy8vYWxQMjYzdjlheXBhd3pqR3RDWThMQkhBQURnVnk2WFMzLzV5MS8waHovOFFjMmFOZFBiYjcrdDRjT0g4M1BMZXFoNEIxVjhmTHl4WEhGK3g0c1hMOWI0K1lybEtpYkZHMEpqcWYrS1NaQ1RKMDk2L0xsZ1BmN3lObGJ4SitnMU9YLytmSVBFWVBhNXE1aTh2bnIxcXQrMzcydWJzbUkvcjRrVjJsRjlXZWw4bTkwbmdvbVY2czFYWGJ0Mk5SNGN1SC8vZnFXbHBVbTZNVzFLYUdob2pYUDMxOFhYc1FjM05JWnhEV2hNU0dRREFBQy8rdlRUVDVXY25DeEordm5QZis3WEJ5STFWZVYzQTBseSsxbHgxNjVkamVYang0L1grUG1LZDUzZGNzc3QvZzJ1a3NaUy80bUppY2J5enAwN2F5MTc3Tmd4SFQ1OFdGTHdIbitiTm0wa1NkOTg4NDNiUE95VnVWd3UvZjN2ZjIrUUdNdytkeFhuUjYzdEhGVGt6ZHpFdnJZcEsvYnptbGloSGRXWGxjNjMyWDBpbUZpcDN1cWo0cHpkUzVZc2tYUmpXcEV4WThiNFBDMklyMk9QcjN5ZHM3MGgxU2VteGpDdUFZMEppV3dBQU9CWGE5YXNNWmFUa3BKTWpDVDRsSmFXVnJ1KzR2eVdGUjhBVlhHNXRpK25GYWRNdVB2dXUrc1JZZDBhUy8wUEdEREFXTjY0Y2FQYjNPU1ZmZnp4eDhZRG9JTDErUHYxNnlmcHhoZngrZlBuMTNpOGE5ZXViYkM3R00wK2R6ZmZmTE94L01VWFgzajBtWnI2YkhWOGJWTlc3T2Mxc1VJN3FpOHJuVyt6KzBRd3NWSzkxVWVQSGowMGFOQWdTZEwyN2R1MWZmdDJIVDE2Vk9QR2pmTjVtNzZPUGVVcXpqbGVjWnFTbW5nekx2b3FrREUxaG5FTmFFeElaQU1BQUwrNmR1MmFzWHpxMUNtMzl5NWZ2dXoyMnVsMFNwSWNEa2ZEQnhZRUtwNjdpbmJ0MmlWSlNraEkwRjEzM1dXc3YrKysrNHlwUm5idjNtMDhrS2l5STBlT1NKSnV1dWttRFIwNnRGNHhob1Q4di85OUxDb3FraVNWbEpRWWQ0MWJwZjdyaXJNdTk5OS92N0dOd3NKQ3ZmNzY2MGE4RlMxYnRrd3hNVEhHbktOV09YNXZmZi83M3plV016TXo5Y3RmL2xJcEtTbkdYV3dPaDBOTGx5N1Z3b1VMTlhIaXhBYUp3ZXh6ZDk5OTl4bkxlL2Z1MVpZdFc2cVVxZHdHOHZMeVBONityMjNLakg1ZWs3cjZsUlhhVVgzN3ZyL09kK1c2cmE2dTYySjJud2dtVnVvbkZmblNIbi93Z3g5SXVwRTQvZU1mLzZpQkF3ZXFmZnYyUHNmZzY5aFRybFdyVnNaeTVUdVNYUzZYUHZ6d1E3ZDFCUVVGUHNmcTZma0taRXoxR2RkV3JGaWhLVk9tYU5XcVZUN3ZINEE3RXRrQUFNQ3ZLdjZFOVU5LytwTXlNek9WbloydFpjdVc2YmUvL2ExYjJlUEhqMnZUcGszYXNHR0RzYTc4aTB1NTZyNXNWWDRRVzBsSmlWY3hWaTVmM1Q0cVB3VEtremlxdStPbmNwbmFrZ3pyMTYrdnN1N0NoUXRLVGs2V3pXYlQ4ODgvNy9iVDRwaVlHUDNpRjcrUXpXWlRXVm1aL3ZLWHYxU0pvYVNrUk11WEw1ZmRidGVzV2JPcXpLMWF1WHhkeVo2SzB5L3MyN2RQTHBkTDc3Ly92cEZVc1VyOTF4Vm5YUklURTkxKzRyMXYzejdObWpWTFc3WnMwY21USjdWMzcxNjk5dHByV3JKa2laNTU1aG0zejVYejVmaTlxUTl2eXRiVjVtKzY2U1pObWpUSmVIM2h3Z1c5OHNvcmV1aWhoL1QwMDA5cjJyUnBldSs5OXpSeDRrUjE2ZExGNXpocVkzYmJHVGh3b0VhT0hHbThmdjMxMTdWaXhRcWp6UG56NS9XNzMvM083Zk9yVnExU2FtcXFSL09pK3RxbS9OSFBBOVd2NnRPT3JOTDMvWEcrSlNrcks4dnR0Uy96cnRlM1Q5UWxVTmM1VDY2NTlhMy9RRjhQUFRrbXliZjIyTGR2WC9YdDIxZlNqWE01ZnZ6NEdzdDZ3dGV4cDF6RktWaisvT2MvYS8vKy9icDQ4YUsyYmR1bVdiTm11UjJqZE9QL1pUSXlNblRseWhWalhWMXRvcHluNThzZk1YbGEzL1VaMXo3KytHTVZGUlZwMGFKRjFXNGJnUGRJWkFNQUFMK2FNbVdLc1h6aXhBbk5uRGxUanozMm1GSlNValJ2M2p5M2h4Vys4TUlMMnJGamg4YU9IV3VzcTN4bnpZa1RKNnJzby9LNjFOUlVyMktzZkdkYmVucDZsVEtWNTlpc3JrejVnNWpLblQ1OXVrcVp5cCtyYlg3RmxTdFg2cU9QUHRMRml4ZFZVRkNncjcvK1d2L24vL3dmT1oxT3ZmRENDeG84ZUhDVnp3d2ZQbHpQUC8rOHdzTEM5TTAzMzJqdTNMazZmdnk0Q2dzTGRmejRjYzJaTTBmWHIxL1hxNisrcXB0dXVxbk9ZOWkrZlh1TjhVa3lIa1FsU2ZQbXpkTVBmL2hEaFlhR0dsL2VyRkwvZGNYcGljY2VlMHdUSmt3d1hxZWxwZW0vL3V1LzlQT2YvMXh6NXN4UmFtcXFYbnZ0TmJjdnpQVTlmbS9xdzV1eW5yVDVtVE5uYXZUbzBXN3JDZ3NMZGY3OGVaV1VsR2o0OE9HYU1XTkd2ZUtvalJYYXpxeFpzOVMvZjM5Sk54SlRDeGN1MUNPUFBLSVpNMmJvcHovOXFjYU1HZU5XUGprNVdkdTJiVk5ZV0poSHgraExtNUxxMzg4RDJhOThiVWRXNnZ2MU9kOGxKU1U2ZS9hczNubm5IYmYxUzVZc1VYNSt2bGQzWnRlM1Q5UWxVTmM1VDhZZmY5Ui9JSytIbmh5VDVIdDdMTDhyT3lFaHdXMGJ2dkoxN0pHa2FkT21LU0lpUXRLTk81Sm56NTZ0R1RObWFQNzgrUm8zYnB4YmtsZTZNYmY3NnRXcjNaTFZsZXUzcHY5djgvUjgrU01tYityYjEzR3QvQjlMZUVBcjREODJoOE5odlpuNEFRQkFVRXRPVHRiLy91Ly82dkxseTBwTVROVDk5OSt2U1pNbXlXYXpLVGs1V2UrLy83NmlvNlAxd0FNUGFPclVxUW9KQ2RINTgrZjE4Y2NmS3lVbFJUazVPY2EyNHVQak5XVElFRTJZTUVFaElTRmF0V3FWOXV6WjR6WkhZZlBtelRWczJEQTkvUERENnRpeFk2MngvZTF2ZjlPT0hUdmM3c3BwMWFxVmJyLzlkajMzM0hQS3lzclNva1dMOVBYWFgxZUpZL0Rnd1pvMmJab2s2Wk5QUHRIZXZYdVZtNXZyRnNlZ1FZUDAwRU1QS1R3OFhQLys5NysxWjg4ZXR6SXhNVEVhT25Tb0huLzhjU1VtSnJyTmUvbkJCeC9vbzQ4KzBqZmZmS084dkR6Rng4ZHJ3SUFCbWpadFdwVTVLeXZMeU1qUXNtWEx0SC8vZmwyNmRFbGhZV0hxMUttVGJyLzlkazJjT0ZHeHNiRnU1VStkT3FWUFAvMVVlL2JzY2JzTEtTUWtSRU9HRE5HVUtWT01oRjVGaFlXRit1dGYvNnJ0MjdjckppWkdEejc0b0taTW1lTDJKYzBLOWU5Sm5KNzYrdXV2dFh6NWNoMDllbFFPaDBPSmlZbTY4ODQ3TlhueTVHb2Z2dWJMOFh0VEg5N1dYVjF0dnJKZHUzWnAxYXBWT25ic21FcEtTdFNwVXlkOS8vdmYxN2h4NDl6T242OXRxRFpXYUR0bFpXVktUazdXK3ZYcmRlYk1HWVdIaCt2V1cyL1Y5T25UbFpTVXBQSGp4NnQvLy82Ni8vNzdOV0xFQ0krVDJCVjUyNmJLZWR2UHpleFhucllqSy9kOWI4KzNkQ05oV05zY3hDTkhqdFRzMmJNOWpzR1hQbEdYUUY3bmxpOWZYdXY0MHhEWC9vYStIbm96cHRhblBjNmNPVlAzM0hPUDI5M1U5ZVhyMkpPV2xxYjMzbnRQUjQ0Y1VYaDR1UHIzNzYvcDA2ZXJXN2R1a3FUeDQ4ZnIxbHR2MWRpeFl6Vml4QWhqRHVzclY2N29vNDgrcWxLL3pabzEwOUNoUXpWeDRrVDE2dFhMV08vTitmSTFwdnBjdXp3ZDE4cXRYTGxTLy9qSFAvVFVVMC9wZ1FjZXFQSDhBcmpCYnJmWE9UaVN5QVlBQURCUnhVUjJjbkt5aVpFQUFBQXJ1SGp4b243ODR4L3JILy80UjdWM1NRTkFZK1JKSXB1cFJRQUFBQUFBQUN3aU9UbFp0OTEyRzBsc0FLaUVSRFlBQUFBQUFJQUZPQndPclZ1M3ptMU9hd0RBRFNTeUFRQUFBQUFBTE9DVFR6NVJZbUtpK3ZYclozWW9BR0E1M2orWkJBQUFBSDVSVWxKUzVYWDV3NGdBQUVEanRuRGhRcTFkdTFZSkNRa2FPblNvY25OenRXWExGcjN4eGh0bWh3WUFsa1FpR3dBQXdDUnBhV2x1cjFOVFU5VzNiMStUb2dFQUFJRzBmdjE2T1J3T1pXWm1hc1dLRlFvTEM5T3NXYlBVbzBjUHMwTURBRXV5T1J3T2w5bEJBQUFBTkNWYnQyN1ZsaTFidEcvZlBoVVdGaHJyWTJKaU5HVElFRDN3d0FPNitlYWJUWXdRQUFBMHRJMGJOK3AvL3VkL2xKdWJxLzc5Kyt1Sko1NVF0MjdkekE0TEFFeGh0OXR0ZFpVaGtRMEFBQUFBQUFBQU1JMG5pV3dlOWdnQUFBQUFBQUFBc0RRUzJRQUFBQUFBQUFBQVN5T1JEUUFBQUFBQUFBQ3dOQkxaQUFBQUFBQUFBQUJMSTVFTkFBQUFBQUFBQUxBMEV0a0FBQUFBQUFBQUFFc2prUTBBQUFBQUFBQUFzRFFTMlFBQUFBQUFBQUFBU3lPUkRRQUFBQUFBQUFDd05CTFpBQUFBQUFBQUFBQkxJNUVOQUFBQUFBQUFBTEEwRXRrQUFBQUFBQUFBQUVzamtRMEFBQUFBQUFBQXNEUVMyUUFBQUFBQUFBQUFTeU9SRFFBQUFBQUFBQUN3TkJMWkFBQUFBQUFBQUFCTEk1RU5BQUFBQUFBQUFMQTBFdGtBQUFBQUFBQUFBRXNqa1EwQUFBQUFBQUFBc0xRd3N3TUFBQUQxVTFwYWF2eVZsWlVaLzNXNVhMWCtsWmVScEdiTm1xbDU4K1ltSHdrQUFBQUFBTlVqa1EwQVFBQTRIQTQ1SEE0VkZ4ZXJxS2hJeGNYRktpa3BrY1BoVUVsSmlVcEtTdVIwT3QxZWwvODVIQTQ1bmM0cXllcnlQMzhZUG55NGhnOGY3cGR0QVFBQUFBRGdiemFIdytFeU93Z0FBSUpGV1ZtWkNnc0xWVmhZcUlLQ0FoVVZGYW1nb01CNFhWaFlLSWZEWVNTcnk1Zkw3M3kycXJLeU1yTkRBQUFBQU9DQldiTm1tUjBDNEhkMnU5MVdWeG51eUFZQVFKTFQ2VlIrZnI3eTh2TGMvcHVibTZ2OC9Id2phVjFZV0doMnFGV0VoRHBobER3QUFDQUFTVVJCVklRb05EVFUrQXNKQ1ZGSVNJaHNOcHRzTnB2YmNrMS9aOCtlTmZzd0FBQUFBQUNvRVlsc0FFQ2o1M0s1VkZCUW9KeWNIT1hrNU9qNjlldkt6YzFWYm02dWtiQnU2QVMxM1c2WDNXNVhSRVNFOFdlMzJ4VWVIbDd0bjkxdVYxaFltTnU2ME5CUWhZV0Z5V2F6dVNXdWJiWTYvK0c2VGdzV0xQRERVUUlBQUFBQTBEQ1lXZ1FBMENpVWxKUW9PenRiMmRuWnVuYnRtbkp5Y3BTYm0yc2tyZjAxbDNSSVNJaWlvcUlVRlJXbDZPaG9SVVpHS2pvNjJuZ2RGUlZWSlZrZEVSR2hrSkFRdit3ZkFBQUFBSURHaHFsRkFBQ05TbGxabWE1ZnY2NXIxNjdwMnJWclJ0TDYyclZyeXMvUHI5ZTJ3OFBERlJNVG85alkyR3IvVzU2a2pveU05TlBSQUFBQUFBQUFUNUhJQmdCWVVtRmhvUzVkdXFUTGx5OGIvNzE2OWFyUGQxYmI3WGJGeGNVcExpNU84Zkh4aW91TFUvUG16ZFc4ZVhQRnhNVElicmY3K1FnQUFBQUFBSUMva01nR0FKaXFyS3hNMmRuWlJzSzYvTStYTzZ4alkyT05KSFhsdjZpb3FBYUlIZ0FBQUFBQUJBS0piQUJBd0JRWEY3dmRaWDNwMGlWZHZYcFZUcWZUbzgvYmJEYkZ4OGNiZnhYdnNHN1dySm5Dd3Jpc0FRQUFBQURRR1BHTkh3RFFJTXJLeW5UNThtVmxabWJxM0xsek9uLyt2SEp6Y3ozK2ZHUmtwQklTRXRTNmRXdmp2eTFidGlSWkRRQUFBQUJBRTBRMkFBRGdGdzZIUStmUG4xZG1acVl5TXpPVmxaV2xrcEtTT2o5bnM5blVva1dMS2tucjJOallBRVFOQUFBQUFBQ0NBWWxzQUlCUDh2UHpqYnV0TXpNemRlblNKYmxjcmxvL0V4a1phU1NydWNzYUFBQUFBQUI0aXN3QkFLQk9McGRMVjY5ZWRVdGM1K1RrMVBtNVZxMWFxWDM3OXNaZlhGeGNBS0lGQUFBQUFBQ05EWWxzQUVDMUNnc0xkZWJNR1owNmRVcG56cHhSUVVGQnJlWER3c0xVcmwwN3RXL2ZYb21KaVVwTVRGUmtaR1NBb2dVQUFBQUFBSTBaaVd3QWdPSFNwVXM2ZGVxVTB0UFRsWldWVmV0VUlURXhNVXBNVERUdXRtN2R1clZDUTBNREdDMEFBQUFBQUdncVNHUURRQk5XWEZ5c00yZk9LRDA5WGVucDZjclB6Nit4Ykh4OHZEcDI3R2drcnVQajR3TVlLUUFBQUFBQWFNcElaQU5BRTNQbHloWGpydXZNekV5VmxaVlZXeTRzTEV3ZE8zWlUxNjVkbFpTVXhQeldBQUFBQUFEQU5DU3lBYUNSYzdsY3lzek1WR3BxcWs2ZVBLbTh2THdheThiRnhTa3BLVWxkdTNaVng0NGRGUmJHWlFJQUFBQUFBSmlQREFVQU5GSVhMMTVVYW1xcVVsTlRhMHhlaDRhR3FsT25UdXJTcFl1U2twS1lMZ1FBQUFBQUFGZ1NpV3dBYUVTeXM3TjE5T2hSSFQxNlZObloyZFdXYWQ2OHVaS1NrdFNsU3hkMTZ0Uko0ZUhoQVk0U0FBQUFBQURBT3lTeUFTREk1ZVhsR1hkZVg3eDRzZG95elpzM1YrL2V2ZFd6WjA4bEpDUUVPRUlBQUFBQUFJRDZJWkVOQUVHb3NMQlF4NDhmVjJwcXFzNmRPMWR0bVppWUdQWHMyVk85ZXZWU3UzYnRBaHdoQUFBQUFBQ0EvNURJQm9BZzRYSzVkT2JNR1IwNGNFRHA2ZWtxS3l1clVpWXlNbExkdTNkWHIxNjkxTEZqUjlsc05oTWlCUUFBQUFBQThDOFMyUUJnY1VWRlJmcnV1KzkwOE9EQmF1ZTlEZzhQMTAwMzNhUmV2WHFwUzVjdUNnME5OU0ZLQUFBQUFBQ0Foa01pR3dBczZzS0ZDenA0OEtCU1UxUGxkRHJkM2dzSkNWSFhybDNWdTNkdkpTVWw4Y0JHQUFBQUFBRFFxSkhJQmdBTGNUcWRPbmJzbUE0Y09LQUxGeTVVZVQ4Mk5sYjkrdlZUMzc1OUZSTVRZMEtFQUFBQUFBQUFnVWNpR3dBc0lEczdXNGNPSGRLMzMzNnJvcUtpS3U5MzZkSkYvZnYzVjFKU2trSkNRa3lJRUFBQUFBQUF3RHdrc2dIQVJHZk9uTkcrZmZ1VW5wNWU1YjNJeUVqZGNzc3Q2dCsvditMajR3TWZIQUFBQUFBQWdFV1F5QVlBRTV3NmRVcTdkKzlXVmxaV2xmZmF0bTJyL3YzN3EyZlBuc3g5RFFBQUFBQUFJQkxaQUJBd0xwZExKMCtlVkVwS2lpNWV2T2oyWGxoWW1IcjE2cVgrL2Z1cmJkdTJKa1VJQUFBQUFBQmdUU1N5QWFDQnVWd3VIVDkrWEx0Mzc5Ymx5NWZkM3JQYjdSb3dZSUFHREJpZzZPaG9reUlFQUFBQUFBQ3dOaExaQU5CQXlzcktsSnFhcXQyN2QrdmF0V3R1NzBWR1Job0o3TWpJU0pNaUJBQUFBQUFBQ0E0a3NnSEF6MHBMUzNYa3lCSHQyYk5IMTY5ZmQzc3ZPanBhQXdjTzFLMjMzaXE3M1c1U2hBQUFBQUFBQU1HRlJEWUErTkh4NDhlMWRldFc1ZVRrdUsyUGlZblJrQ0ZEMUxkdlh4N2dDQUFBQUFBQTRDVVMyUURnQitmUG45ZVdMVnVVbVpucHRyNVpzMllhT25Tb2JybmxGb1dGTWVRQ0FBQUFBQUQ0Z3F3S0FOUkRYbDZldG0zYnBxTkhqN3F0ajQyTjFlMjMzNjZiYjc1WklTRWhKa1VIQUFBQUFBRFFPSkRJQmdBZk9Cd083ZDI3VjN2MzdwWFQ2VFRXaDRlSGEralFvUm80Y0NCVGlBQUFBQUFBQVBnSmlXd0E4SUxMNWRKMzMzMm5IVHQyS0Q4LzMrMjlQbjM2YU1TSUVZcUppVEVwT2dBQUFBQUFnTWFKUkRZQWVDZ2pJME9iTjIvV3BVdVgzTlozNnRSSm8wYU5VdXZXclUyS0RBQUFBQUFBb0hFamtRMEFkU2dzTE5UbXpadXJ6SU1kSHgrdnUrNjZTMGxKU1NaRkJnQUFBQUFBMERTUXlBYUFXaHcvZmx5Yk5tMVNRVUdCc1M0eU1sTERodzlYdjM3OUZCb2FhbUowQUFBQUFBQUFUUU9KYkFDb1JuNSt2cjc4OGt1ZE9ISENiWDMvL3YwMVlzUUlSVVpHbWhRWkFBQUFBQUJBMDBNaUd3QXErZTY3NzdSNTgyWVZGeGNiNitMajQzWHZ2ZmVxWThlT0prWUdBQUFBQUFEUU5KSElCb0QvWDI1dXJqWnUzS2owOUhSam5jMW0wNkJCZ3pSOCtIQ0ZoNGViRnh3QUFBQUFBRUFUUmlJYlFKUG5jcmwwOE9CQmJkKytYUTZIdzFqZnFsVXIzWGZmZldyYnRxMkowUUVBQUFBQUFJQkVOb0FtTFQ4L1grdldyZFBaczJlTmRTRWhJUm8yYkppR0RoM0t3eHdCQUFBQUFBQXNnRVEyZ0NicjlPblQrdnp6ejFWUVVHQ3NhOXUycmNhTUdhT0VoQVFUSXdNQUFBQUFBRUJGSkxJQk5EbGxaV1hhdFd1WGR1L2ViYXdMQ1FuUjdiZmZyc0dEQnlza0pNVEU2QUFBQUFBQUFGQVppV3dBVFVwZVhwN1dybDJyYytmT0dldWFOV3VtOGVQSHExMjdkaVpHQmdBQUFBQUFnSnFReUFiUVpKdzZkVXJyMTY5WFlXR2hzYTVidDI0YU0yYU1JaU1qVFl3TUFBQUFBQUFBdFNHUkRhRFJLeXNyMDQ0ZE8vVDExMThiNjBKQ1FqUnExQ2dOR0REQXhNZ0FBQUFBQUFEZ0NSTFpBQnExL1B4OHJWNjlXbGxaV2NhNnVMZzRqUnMzVG0zYnRqVXhNZ0FBQUFBQUFIaUtSRGFBUnV2aXhZdGFzV0tGOHZQempYVTlldlRRdmZmZXE0aUlDQk1qQXdBQUFBQUFnRGRJWkFOb2xFNmNPS0YxNjlhcHBLUkVraFFhR3FxNzdycEwvZnYzTnpreUFBQUFBQUFBZUl0RU5vQkdaKy9ldmRxNmRhdnhPaW9xU2hNbVRGQ0hEaDFNakFvQUFBQUFBQUMrSXBFTm9ORW9LeXZUbDE5K3FjT0hEeHZyV3JSb29RY2ZmRkJ4Y1hFbVJnWUFBQUFBQUlENklKRU5vRkVvS2lyU21qVnJkUGJzV1dOZDU4NmROVzdjT0VWR1Jwb1lHUUFBQUFBQUFPcUxSRGFBb0plZG5hMFZLMWJvMnJWcnhycCsvZnJwZTkvN25rSkNRa3lNREFBQUFBQUFBUDVBSWh0QVVMdDQ4YUtXTFZ1bXdzSkNZOTJvVWFNMGFOQWdFNk1DQUFBQUFBQ0FQNUhJQmhDMHNyS3l0SHo1Y2hVWEYwdVN3c1BEZGYvOTkrdW1tMjR5T1RJQUFBQUFBQUQ0RTRsc0FFRXBJeU5ESzFldWxNUGhrQ1JGUlVWcDh1VEphdE9tamNtUkFRQUFBQUFBd045SVpBTUlPdW5wNlZxOWVyV2NUcWNrS1NZbVJsT21URkdyVnExTWpnd0FBQUFBQUFBTmdVUTJnS0J5OHVSSnJWbXpScVdscFpLazJOaFlQZlRRUTRxUGp6YzVNZ0FBQUFBQUFEUVVFdGtBZ3NheFk4ZTBkdTFhdVZ3dVNWTHo1czMxMEVNUHFYbno1aVpIQmdBQUFBQUFnSVpFSWh0QVVQanV1KyswZnYxNjQzVjhmTHdlZXVnaHhjYkdtaGdWQUFBQUFBQUFBb0ZFTmdETE8zYnNtRnNTdTFXclZwb3laWXBpWW1KTWpBb0FBQUFBQUFDQlFpSWJnS1dscDZkcjNicDF4dXMyYmRwbzh1VEppb3FLTWpFcUFBQUFBQUFBQkZLSTJRRUFRRTB5TXpPMWV2VnFsWldWU1pKYXRteEpFaHNBQUFBQUFLQUpJcEVOd0pJdVg3NnNGU3RXeU9sMFNycnhZTWVwVTZlU3hBWUFBQUFBQUdpQ1NHUURzSnpzN0d3dFc3Wk14Y1hGa3FTWW1Cam14QVlBQUFBQUFHakNTR1FEc0pUOC9Id3RYYnBVK2ZuNWtxU0lpQWhObmp4WjhmSHhKa2NHQUFBQUFBQUFzNURJQm1BWnhjWEZXcnAwcVhKeWNpUkpZV0ZobWpScGtoSVNFa3lPREFBQUFBQUFBR1lpa1EzQUVzckt5clIyN1ZwZHVYSkZraFFTRXFJSkV5YW9mZnYySmtjR0FBQUFBQUFBczVISUJtQUpXN2R1VlhwNnV2RjY3Tml4NnRxMXEybnhBQUFBQUFBQXdEcElaQU13M2VIRGg3Vi8vMzdqOWZEaHc5V3JWeThUSXdJQUFBQUFBSUNWa01nR1lLcU1qQXg5K2VXWHh1c2VQWHJvdHR0dU16RWlBQUFBQUFBQVdBMkpiQUNtdVg3OXVsYXZYcTJ5c2pKSlV1dldyWFhmZmZmSlpyT1pIQmtBQUFBQUFBQ3NoRVEyQUZNVUZ4ZHJ4WW9WS2lvcWtpVEZ4TVJvMHFSSkNnOFBOemt5QUFBQUFBQUFXQTJKYkFBQjUzSzU5UG5ubit2cTFhdVNwTkRRVUUyWU1FR3hzYkVtUndZQUFBQUFBQUFySXBFTklPRDI3dDJya3lkUEdxL3Z2ZmRlSlNZbW1oZ1JBQUFBQUFBQXJJeEVOb0NBT25mdW5MWnYzMjY4SGpCZ2dHNisrV1lUSXdJQUFBQUFBSURWa2NnR0VEQUZCUVZLVGs2V3krV1NKTFZwMDBaMzNubW55VkVCQUFBQUFBREE2a2hrQXdnSWw4dWw5ZXZYS3o4L1g1Smt0OXMxZnZ4NGhZYUdtaHdaQUFBQUFBQUFySTVFTm9DQTJMTm5qOUxUMDQzWFk4YU1VVnhjbkhrQkFRQUFBQUFBSUdpUXlBYlE0REl5TXJSejUwN2o5YTIzM3FvZVBYcVlHQkVBQUFBQUFBQ0NDWWxzQUEycXVMaFk2OWF0TStiRmJ0MjZOZk5pQXdBQUFBQUF3Q3Nrc2dFMHFLKysra3A1ZVhtUy90KzgyR0ZoWVNaSEJRQUFBQUFBZ0dCQ0lodEFnMGxMUzlPUkkwZU0xNk5HalZKOGZMeUpFUUVBQUFBQUFDQVlrY2dHMENEeTgvTzFjZU5HNDNYWHJsM1Z0MjlmRXlNQ0FBQUFBQUJBc0NLUkRhQkJiTml3UVlXRmhaS2t5TWhJalJrenh1U0lBQUFBQUFBQUVLeElaQVB3dTIrLy9WYW5UcDB5WG84ZVBWb3hNVEVtUmdRQUFBQUFBSUJnUmlJYmdGL2w1ZVZwOCtiTnh1c2VQWHFvWjgrZUprWUVBQUFBQUFDQVlFY2lHNEJmZmZubGwzSTRISktrbUpnWWpSNDkydVNJQUFBQUFBQUFFT3hJWkFQd20yUEhqdW5reVpQRzY5R2pSeXNxS3NyRWlBQUFBQUFBQU5BWTJCd09oOHZzSVB6QkplbFE5aG50dkhwTVIzSXlkYlVrVDBXbEpXYUhCUUNvUldSb3VGcUd4K3JtNXUxMWU4dWU2aGZmV1Rhemd3SUFBQUFBQUFGbHQ5dnJUQWMwaWtSMlZsRzIzajI1UVVkeXpwa2RDZ0NnSG01dTNrRS92ZWxlSlViR214MEtBQUFBQUFBSWtDYVJ5RDZTYzA3emo2MVN2clBZN0ZBQUFINFFFeGFobDNwTzFNM05PNWdkQ2dBQUFBQUFDQUJQRXRsQlBVZDJWbEUyU1d3QWFHVHluY1dhZjJ5VnNvcXl6UTRGQUFBQUFBQllSTkFtc2wyUzNqMjVnU1EyQURSQytjNWl2WHR5ZzRMNkowTUFBQUFBQU1CdmdqYVJmU2o3REhOaUEwQWpkaVRubkE1bG56RTdEQUFBQUFBQVlBRkJtOGplZWZXWTJTRUFBQnJZenF2SHpRNEJBQUFBQUFCWVFOQW1zby9rWkpvZEFnQ2dnZkhMR3dBQUFBQUFJQVZ4SXZ0cVNaN1pJUUFBR2hoalBRQUFBQUFBa0lJNGtWMVVXbUoyQ0FDQUJzWllEd0FBQUFBQXBDQk9aQU1BQUFBQUFBQUFtZ1lTMlFBQUFBQUFBQUFBU3lPUkRRQUFBQUFBQUFDd05CTFpBQUFBQUFBQUFBQkxJNUVOQUFBQUFBQUFBTEMwTUxNREFBQUE4SWJENGRDMmJkdTBmdjE2SFRwMFNHdldyUEZwT3g5KytLRldyVnFsaVJNbmFzYU1HZjROMGtNdWwwdDc5dXpSNnRXcnRYZnZYcCtQeFYrY1RxZVNrNVAxNVpkZktqMDlYVGFiVFQxNzl0VFVxVk0xYk5nd1UyTURwQnR0TkNVbFJXdlhydFgrL2Z0OTZqTWxKU1hhc1dPSDFxOWZyMisrK2NiMGZtZGxEVGxPTm9WNnNOb1lYMWw1ZjBwT1RqYTlEcXh3VFRaRFUrZ0hOV25LeHc3QWR5U3lBUUJBVUxodzRZSSsvZlJUYmQ2OFdmbjUrZlhlM3NxVksxVlVWS1JWcTFZRi9FdHpmbjYra3BPVGxaeWNyQXNYTGdSMDN6WEp6czdXM0xsejVYSzU5TkpMTHlreU1sSi8rOXZmdEd2WExoMDZkRWpUcDAvWDlPblR6UTRUVGRUbHk1ZTFldlZxZmZIRkY3cDI3WnBQMjdoNDhhS1dMbDJxVFpzMktUYzMxODhSTms0Tk1VNDJoWHF3NGhoZjBaVXJWN1I2OVdxdFg3L2U1LzdrYjJaZWs4M1FGUHBCVFpyeXNRT29QNllXQVFBQVFTRTZPbG9QUC95d25ucnFLYjlzNzRFSEhsQmtaS1FtVHB6b2wrMTVvNlNrUk4yN2Q5Zm8wYU1EdnUvcXVGd3V2ZkxLSzBwTFM5TlRUejJsVHAwNnFYWHIxbnJwcFpmVXJsMDdTZExTcFV0TmpoSk5XVkZSa1FZUEhxeDc3cm5INTIyRWg0ZHI3Tml4ZXZqaGgvMFlXZVBXRU9Oa1U2Z0hxNDN4bFJVWEYydmd3SUc2Nzc3N3pBN0ZZT1kxMlF4Tm9SL1VwQ2tmTzRENkk1RU5BQUNDUXJObXpkU21UUnVOR2pYS0w5dWJNV09HbGk1ZGFzcWRYL0h4OFJvNGNLQmx2ckIvOWRWWFNrMU5sU1RkZE5OTnh2ckl5RWk5L1BMTDZ0eTVzeVpNbUdCV2VJQTZkdXlvZnYzNmFjcVVLVDV2bzBXTEZrcEtTdEs5OTk3cng4Z2F0NFlZSjV0Q1BWaHBqTit5WlV1VmRlM2J0MWYvL3YwMWFkSWtFeUtxbnBuWFpEUDQyZytxcTg5ZzB4VEdBQUFOaDBRMkFBQUlLcEdSa1dhSDREZXhzYkZtaHlESi9ZdHhkSFMwMjN2ZHUzZlh1KysrNjdjNzRZSDY4RWVmaVltSjhVTWtxSyttVUE5bWovSFoyZGw2ODgwM2EzeS9LZFNCMVhsVEIzWFZaN0NoL1FId0JZbHNBQUFRVkVKRFE4ME93VytzY2l4cGFXbkdjbmg0dUltUkFMWHpSNSt4U3I5cjZwcENQWmg5akI5ODhJR0tpNHRyZkQ4c2pFZG1tYzJiTmxKWGZRWWJzL3NIZ09CRUloc0FBQVFWbTgxbWRnaCtZNVZqeWM3T05wYXRFaE5RSFgrMFQ5cTROVFNGZWpEekdKY3RXNllOR3piVVdxWXAxSUhWZVZvSG50Um5zS0g5QWZBRi93UUxBQURReEpXV2xwb2RBZ0RBRDV4T3AvNzV6My9xMDA4L05Uc1UrQUgxQ1FEdVNHUURBQUMvY3pxZFdyOSt2Ylp1M2FyMDlIVGw1ZVVwTkRSVUNRa0o2dE9uanlaT25LanUzYnY3ZmIrbHBhVTFQbHpyeFJkZjFPalJveVZKWldWbDJyMTd0NUtUazdWMzcxNnRXYk9tU25tSHc2R2RPM2ZxaXkrKzBQNzkrNDB5cDArZjF1TEZpN1Z2M3o2VmxKU29kKy9lbWpselpxM0hrNWVYcDZWTGwyckhqaDNLek14VVJFU0UrdmJ0cXllZmZOSVBSeTNsNU9SbzFhcFYycmx6cHpJeU1sUldWcWEyYmR0cTBLQkJtang1c3RxMWExZmxNK1BHamF0Mld4WFhKeWNuZXh5RFA4K1hMOGZqN3hnOFBkNE5HelpvMzc1OVdyTm1qWEp5Y3ZUMjIyOXJ6NTQ5NnQyN3QrYk1tZU0yUis3aHc0ZTFZc1VLZmZ2dHQ4ck56VlZzYkt4NjkrNnRTWk1tYWNDQUFRMTZQSjd1KytjLy83bE9uanhaNWZQUFAvKzh4bzRkcTRVTEYyckZpaFhWN3VQeHh4L1hvNDgrS2tuS3o4L1h0R25UM040Zk8zYXNubi8rZVVuK0hTT2NUcWVXTFZ1bXp6Ly9YQmN2WGxSQ1FvSkdqUnFsUng1NVJGRlJVUjV0b3liZTFwa25Nakl5OU5GSEgrbkFnUVBLemMxMWU2L2lPYXJNMTM1UkxqczdXOHVYTDFkS1NvcXlzcklrU1ltSmlSbzVjcVNtVHAxYTVWeDVNazZhTmRiN1kvL0JOTVo3Mmc1UG56NnQxMTU3VFdmUG5uWDd2TGZqZWxwYW1oWXZYcXlEQncvSzZYU3FUNTgrbWpsenBwS1NrcXFVOWNkNTlLU3RsZk8ySFh2SzArMHVXclJJaXhZdHF2TDVpdWQxMjdadGV1MjExMm90NHdsUDY5UGZNWGx6ZlRON0RBakV0VmdLM0xodFpsMlc4N1dQQmZLOG9tbXpPUndPbDlsQitPTGhYWDh5T3dRQVFBQXNHYzcvd0FTYjdPeHN6Wmt6UnlkT25ORElrU1AxOU5OUEt5NHVUb2NQSDliYmI3K3RxMWV2S2pRMFZMLzczZTgwWk1nUW4vWlIyNWZ5ckt3cy9lSVh2MUIrZnI1dXVlVVdUWmt5UmIxNjlWSjhmTHhLUzB2MTJXZWZhZDI2ZGJwMDZWSzEyOGpLeXRMeTVjdTFhZE1tNWVYbHVaVlpzMmFORmk1Y0tPbEdBcVZjVkZTVTNubm5uV29UU1dscGFYcmxsVmRVWEZ5c24vemtKeG8yYkppdVhMbWlmLzNyWDlxN2Q2L2JmSmZlZnNtVnBIMzc5bW4rL1BucTBLR0Rubnp5U1hYcjFrMVpXVmxhdkhpeGR1M2FKYnZkcnVlZWUwNzMzWGVmMitjY0RvZXgvT0NERHhyTHk1Y3ZONWJ0ZG51ZCsvZjMrZkxsZVB3ZFEyMHlNek8xYk5reWZmWFZWOHJQenpmV0wxKytYQys4OElKT25EaGhyUHZSajM2a3laTW55K1Z5NmIzMzN0T1JJMGYwd3gvK1VMMTY5VkpCUVlFMmI5NnN4WXNYcTZpb1NELzR3US8weEJOUCtQMTR2TjEzVGs2T1B2MzBVMzMyMldmR050NTQ0dzNkZlBQTnhqNHpNakkwYjk0OEk3blNwMDhmdmZEQ0MwcElTSENiY3pjbkowZHZ2ZldXZHUzYXBlblRwMnZxMUttS2pJeXM5eGhSc2Y5Lzl0bG5tanQzcnI3OTl0c3E1VHAwNktCNTgrWXBJU0doMW0xVTErKzhQVytlT252MnJHYk5tcVVSSTBib3NjY2VVMnhzckk0Y09hS0ZDeGZxM0xsek5YNXg5N1dmbDl1MWE1ZmVlT01OeGNYRjZkbG5uMVh2M3IxMStmSmx2ZlhXVzBwTlRWVmlZcUxtelp1bk5tM2F5T0Z3MURsT1N2NFo2MzM5aDdQNjdEK1l4bmh2MjZITDVWSkpTWWtrejhmMXluV3daczBhdmZ2dXV3b0xDM09MUFNZbVJuLzk2MS9WdW5WclNmNDVqNTYydFhMZXRHTnZlTE5kcDlPcG5Kd2NMVm15UkN0WHJxdzI1ckt5TXVYazVHamx5cFg2NUpOUDZqeXVtdnFCcC9YcHI1aTh2YjU5NzN2Zk0yME1DTVMxdUZ3Z3gyMno2bkx5NU1tU2ZPdGpnVDZ2YU56c2RudWRjdzZGenBrejUvOEdJQmEvK3pRanhld1FBQUFCTUszamNMTkRnSmZtejUrdlE0Y09TWkxlZlBOTnRXelpVdUhoNGVyUW9ZTmF0V3FsN2R1M3krVnlLU01qUS9mZmY3OVArNmg0dDhyMDZkUGQzdnZ1dSsrMFljTUdQZkxJSS9yVnIzNmx6cDA3S3pvNldpRWhJUW9KQ1ZGa1pLVGF0bTJyUFh2MlZMdU4wdEpTRFI0OFdFbEpTZHF5Wll1eFBpSWlRdnYyN2RPdmZ2VXIvZXhuUDlPNGNlUDA3YmZmNnNxVkszSTZuU29wS2RHd1ljUGNZcmw4K2JKZWZQRkY1ZWJtYXQ2OGVSbzJiSmdpSWlJVUh4K3ZPKys4VTRjT0hkTDU4K2RyUEphNkhEMTZWTE5uejFaY1hKd1dMRmlnRGgwNnlHNjNxMlhMbGhvMWFwUk9uVHFsMDZkUEt5VWxSWjA3ZDFhWExsMk16NGFHaGhwL0ZjL25FMDg4WWF6M2hEL1BsNi9INDg4WTZsSlVWS1F1WGJvb0xpNU9CdzRjTU5ZN0hBNzE2OWRQZDk5OXR3NGNPQ0NuMDZtcFU2ZXFYYnQyK3VTVFQzVHc0RUhqQzYzZGJsZE1USXh1dWVVV3RXL2ZYdHUyYmRQaHc0ZlZ0V3RYZGU3YzJhL0g0KzIrSXlJaU5HalFJQjA0Y0VBWEwxNlVkS05ObE4rQkZSSVNvdmo0ZUhYdTNGa2JOMjZVSkkwWU1VSjMzMzIzUWtMY0g3OFRFUkdoM2J0M3ExMjdkdnFQLy9nUEk4bGQzekdpWW50TlMwdFQyN1p0OWVNZi8xZ1RKa3hRYkd5c2poNDlLcGZMcGR6Y1hCMDVja1JqeG95cE1oZHJiV09JTCtmTlUzLzYwNTkwN2RvMXpaOC9YODJhTlpQZGJsZjc5dTAxWXNRSXJWdTNUbDI2ZE5IdzRlN1h2ZnIwYzBsS1NVblJILzd3QjRXSGgrdXR0OTVTOSs3ZFpiZmJGUjhmcjhURVJHM2N1RkY1ZVhrNmRlcVU3cjMzWG8vR1Njay9ZMzFkOVZBYlgvY2ZUR084dCszUVpyTjVQYTVYTEJjZUhxN3Z2dnRPdi9uTmIvU1RuL3hFMy8vKzkzWG8wQ0ZkdlhwVkpTVWxjcmxjUmtMU0grZlIwN1ltZWQrT1BlVkwvNGlLaWxLZlBuMjBaTW1TYW1PMjJXeUtqSXhVejU0OWF5eFRVeDFVM280bjllbXZtTHk5dm4zMDBVZW1qUUdCdUJhWEMrUzRiVlpkdG12WHp1YytGc2p6aXNidjFWZGZmYVd1TWp6c0VRQUErTlcrZmZzazNmZ2Y3ZWpvYUxmM2JyMzFWbU01SXlQRDcvdmV1bldyNXMyYnAyZWZmVlpQUHZsa2xlU1Z6V1pUang0OWRNY2RkOVM0amZqNGVFVkhSNnRmdjM1dTZ3c0tDdlQ3My85ZVBYcjBrTTFtVTh1V0xmWDQ0NDhiNysvZnY3L0t0djc4NXo4ckp5ZEhvMGVQVnUvZXZhdkU4c2dqai9oeW1KSnVKQkVXTEZnZ3A5T3BCeDk4VUpHUmtWVzIvOXh6enlraUlrSXVsOHVJeGQvOGRiN3FjenorckxPNnRHN2RXa2xKU1JvL2ZyemIrcUtpSWsyYU5FbjMzSE9QUHZqZ0E3MzMzbnNhTUdDQUxseTRvRVdMRm1uYXRHbHVkeXVYdSsyMjI0emw4cnV2L0hVOHZ1eTczSlFwVTR6bDdkdTNWL25zcmJmZXFrNmRPa202OFRQbjZ1WlpMeW9xVWtwS2l0dTJKUCtPRWFOSGo5WXZmL2xMOWUvZlh6MTc5dFRUVHordGwxNTZ5WGovNk5HajJyWnRXNTNicWFnKzU2MHVCdzRjTUJLQ0ZTVWtKRlJwVTFMOSszbHVicTRXTEZpZ3NySXlUWnc0c2NyZDZkMjZkVFBHeWRUVVZHT2JkWTJUa3JsamZYMzJIeXhqZkVPMnc1b1VGeGRyOXV6WlJsS3RWYXRXbWpsenB2SCt3WU1IaldWL25FZFAyNW92N2RnVDlkbXVKMU9ZMUhkcUkyL1ZOeVp2cjI5bWpnR0J1QmFYQy9TNExRVytMbjN0QzRFOHIwQTU1c2dHQUFCK05YandZTzNjdVZORGh3NnQ4bDd6NXMyTjVhS2lJci91TnprNVdYLy8rOTgxYTlZc2pSbzFxdGF5TVRFeGRXNnY4aGVQNnFZUTZOR2poN0Y4NWNvVnQvZU9IRGxpM0dGV1V6eVZFeC9lMkxwMXEvSGxjT0RBZ2RXV2FkV3FsZTY0NHc3akxwbzFhOVlZY3hqN1czM1BseitPcDc0eGVLUHlGOGlLZDBJMWI5N2NhT3RyMTY1VldWbVozbmpqalRydmNxLzRVMStwL3NkVG4zMFBHelpNclZxMTBwVXJWL1Q1NTU5WE8vZjhxRkdqdEdqUklsMjVja1U3ZCs2c2tvemF2SG16RWhJUzFMZHZYN2YxL2h3anl1ZTlyeHpYMXExYmpRVDg1czJiNnh3VEtxclBlYXRMYVdtcENnc0w5Zjc3Nyt0SFAvcVIyeisyM1hISEhWcTdkcTFiK2ZyMmkrVGtaR1BlMFJFalJsVDViR3hzcko1OTlsbHQzYnExU3YzVk5VNmFOZGI3YS85V0grTWJzaDNXcEdMQ3VWelhybDJONVlyVGY1VHp4N2hiVjF1clR6czJZN3ZCenRQcm05bGpnQlNZYTNHZ3gyMS84dlQ4K05vWEFubGVnWElrc2dFQWdGLzk5cmUvMWJWcjE5U2lSUXUzOVdmUG50V0dEUnVNMTVYdndLaVBmLy83MzFxeVpJbm16cDJyUVlNRzFWbSt1cnRHS3ZOa2FvMktEOGVwT09lMEpMZGo3ZGF0VzdXZjkyUU82cHBVL0NsMzI3WnRheXczYk5nd1l3cUkzZjhmZTNjZUgxVjU5Ly8vUFRPWnliNFJBaVFoUU5qM1hWWUJRVGJaRjJ0dDFkYWxyVzN2dS9WWDJ0dmVkNnYxdG1yN3FGKzExYnZhMm1wcmJkMlFmUW1JQ0ZqV2dDeXl5QmFXRUxJUkF0bjN6UHoraURsbXNrNlNtVXdTWGs4ZlBwaHo1aXlmYzUxenJwbDg1anJYZGZDZ3h4TFpMUzB2ZHh4UFMyTm9pcHJkYU5TODNxdFV0V0Q4eFM5K1liUmdyay9OSndoYWVqd3QyYmZaYk5hc1diUDAvdnZ2NitMRmkwcE1US3cxWU5lQkF3ZU0xeHMzYnF5VjZObXlaVXVkajVPM1JoMHhjK1pNSTVHZG1KallwSFZiVW02TkdUSmtpSTRlUGFwMTY5YnB4SWtUdXUrKyt6UisvSGlaVENiMTc5OWYvZnYzZDFxK3BmZEZRc0pYM1RIR3hNVFV1ZTZDQlF1MFlNR0NXdk1icXllOVVkZTdjLzl0dlk3M2FFY2g5Z0FBSUFCSlJFRlU1SFhZRk5WYjJ0YVZrSFJIdmR2WXRkYVM2OWdiMjIzdlhQMTg4M1lkSUxYT1ozRnIxOXZ1NUdyNU5QZGVhTTF5QmFxUXlBWUFBRzVWOVNpeFZEa2d6WjQ5ZTdSeDQwYmw1T1I0NUZIQnYvNzFyMXE3ZHEzNjlPbFQ2eEhuaG1MMDlESlYvVVpLem4vRXUwdjFSenV0Vm11OXkxVlBzSGpxRVgrcDVlWGxqdU5wYVF4Vmd4ZldwL29mYWE0bWpsSlRVeVZWSm52cUduU3dJUzA5bnBic1c1TG16cDJyRHo3NFFBNkhReDk5OUpGVEl2dlFvVVBLenM3V2pCa3p0R1BIRHAwNGNVSkpTVWxHbHdRWEwxNVVVbEpTblgzVnRrWWRVYjBGYUU1T1RwUFdiV201TmVSNzMvdWVmdjd6bnlzM04xY1hMbHpRcjMvOWEvWHMyVk5mLy9yWE5XM2F0RnJuczZYM3haVXJWNHpYVFUycU5uYjl0WFpkNys3OXQvVTYzcFBYWVZOVVR6SlhIN2l4aWpzK1R4dDd2eVhYc1RlMjI5NjUrdm5tN1RxZ0tnWlh0T1IrYXUxNjI1MWNMWi9tM2d1dFdhNUFGZnJJQmdBQUhyRnYzejU5OTd2ZjFULys4UTh0WDc1Y3I3Lyt1aFl2WHV5eC9WMjRjRUd2dnZxcXg3YmZWTlVmd2JiYjdXN2ZmdlgrRkl1S2l1cGRMalEwMUhoZFVsTGk5ampjcFMwY3o2T1BQdHJnLzgxUlVGQWdTYnA4K2JJYkkyMmRmWGZwMGtWanhveVJKTzNhdGN1cEplVUhIM3lnWmN1V2FjbVNKY2E4VFpzMkdhL2o0K00xYmRxMEJyc004R1FkVWYyeDlxYmVmNTQ4WnoxNzl0UXJyN3ppOU9SSVVsS1Nubi8rZWYzSGYveEhyVWV2VzNwZlZGOG5QeisvUmJIWHA3WHIrcmF5ZjAvWDhkNnNPOW9hVDEzSHJYRi8zQXE4WFFlNG9pWDNVMnZYMjk3UTNIdWhOY3NWcUVJaUd3QUF1SlhENGRBZi8vaEhQZnZzc3dvT0R0WXJyN3lpQ1JNbWVLeGx4Y01QUDZ6Qmd3ZExrclp0MithVVRQT202b21OR3pkdXVIMzcxZnM5dkhidG1rdkxWYldjYW9zNjJ2RlVxV3JaVlAyeDNmcWtwNmUzdVgxWGRRMVNVRkNnM2J0M1M2cHNpWHIxNmxYZGRkZGQ2dHUzcndZTUdDQkoyckZqaHdvTEMxVlVWS1NkTzNkcTNyeDVkVzZ6TmVxSTZ2ZGZVMXVKZWZxY2RlblNSYzgrKzZ5ZWZ2cHBvd1c3VkprSWVQenh4NTMrZUcvcGZWRzlXNGlMRnk4Mk9kYUd0SFpkMzliMjcrazYzcHQxUjF2anFldllrL2ZIcmNEYjkyQlR0UFIrYXMxNjJ4dWFleSswWnJrQ1ZVaGtBd0FBdC9yd3d3OFZIeDh2U2ZyUC8veFBsd1pXYkFtTHhhTC8rWi8vVVZoWW1DVHBMMy81aTA2ZE91WFJmYnFpZWorRTU4NmRjMm1kcHZRaldYMEFydlBuejllN1hQVldQbFVKLzdhb0xSeFBmSHg4Zy84M1I1Y3VYU1JKeDQ0ZGEvQTZjRGdjK3N0Zi90S3NmWGh5MzFXRFBrclNSeDk5SkVsNi8vMzN0WGp4WW1PUXQ2cEh5SXVLaXJSOSszWjkrdW1uaW9tSnFiZC95OWFvSTdLenM0M1hUYjFPV3V1YzNYYmJiZnJqSC8rb0J4OTgwT2pIdEtpb1NILzk2MStOWlZwNlgwUkZSUm12OSsvZjMyQTg1ODZkMDhtVEoxMk92N1hyK3JhMmYwL1g4ZDZzTzlvYVQxM0hucncvNnVMSnZxS2JxeVV4ZWZzZWJBcDMzVSt0VVc4M1Ywdk9aWFB2aGRZc1Y2QUtpV3dBQU9CV216ZHZObDdIeGNXMXlqNGpJaUwwODUvL1hHYXpXZVhsNVhydXVlZVVsWlhWS3Z1dXo2QkJnNHpYSDMvOHNVdnJWRlJVdUx6OWlSTW5HcThiK3FPait1UHZkOXh4aDh2YmIyMGQ3WGlxVlBYYjduQTQ5UHp6enpzbFdLdmJzbVdMMjF0a3VXUGZGb3RGczJiTmtpU2RQSGxTdTNidDBwa3paN1J3NFVKam1hbFRweHBkZVd6ZXZGbGJ0bXhwc0gvVTFxZ2pxaWNQWnMrZTNhUjFQWG5PZnZ2YjN6cE5XeXdXM1hQUFBmcmU5NzVuekR0OStyVHh1cVgzeGNpUkk0M1huM3p5U2IzSElrbnZ2ZmRlbzROMVZlZU51cjR0N2QvVGRidzM2NDYyeGxQWGNVdTNXNzMvNDRhNmtLalNsUFBmWEswWms3ZnZ3YVpveWYzVTJ2VjJsZFk4bDgyOUYxcXpYSUVxSkxJQkFJQmIzYng1MDNoOTZkSWxwL2V1WDcvdU5GMDFjRlQxdm5lYmE4U0lFWHJnZ1Fja1ZiYkdmT2FaWjl5eTNlYXFuanc3ZlBpdzB5ajJWV29Pbk5XVWZnbG56NTV0dEVJL2VQQ2dNZUJPVFZWL0JQVHUzVnUzM1haYm96SFVOWmhYYTNEWDhiUTFjK2ZPTlY2bnBxYnFKei81aVJJU0VveVdVNldscFZxelpvMWVmLzExcCtSd1c5cjNuRGx6akVmRlgzcnBKYzJmUDk5cGNEdWJ6V1lrdTVPVGs1V1NrcUpwMDZiVnU3M1dxQ04yN3R3cFNab3dZWUtHRHgvZXBIVTllYzRPSFRxa3ZMeThXdk9yeWsrU2dvT0RqZGN0dlMvdXV1c3VwOVp0TDd6d1FwMzMrTnExYXhVWUdPalVaMnRqdkZYWHQ1WDllN3FPYitsMVdIWGVKYW00dUZpU1ZGWldadlJwMjU1NDZqcHU2WGFybmxhUmFyZktkemdjZXV1dHQ1em1GUllXdWhSWFhWdzluNjBaazdmdndhWm95ZjNVMnZWMmxkWThsODI5RjFxelhDVnAvZnIxV3Jac21UWnUzTmpNSTBWSFFDSzduUmpicVkvZUdQOTl2VG4rK3hyYnFVL2pLM1JnbEFVQXRHM1ZIMDk4K2VXWGxacWFxdXpzYksxZHUxWlBQUEdFMDdMbno1L1h6cDA3dFgzN2RwZTNYL09Qb09wZnRPKzU1eDdqajRGejU4N3A5Ny8vZloyUFdwYVZsZFc3alNwVmZ5ZzJ0RXpOQWI2cWIzZlVxRkdhUEhteU1mM0NDeTlvL2ZyMXhqTHA2ZWw2NnFtbm5OYmZ1SEdqenA0OTYxSi9wNEdCZ2ZyeGozOHNrOGtrdTkydVAvN3hqN1ZhNDVTVmxXbmR1bld5Mld4YXNXSkZuZjFXcHFXbE9VMDN0Ni9YbHBhWE80Nm5wVEUwUmMzWTZrc085ZTdkMjJuUXE0eU1ERDM5OU5PNisrNjc5ZkRERCt0clgvdWEzbmpqRFMxY3VOQ3BmMGlwNWNmVGtuMVgxN1ZyVjJNd0pyUFpyS1ZMbDlaYVp2NzgrY2I1bURGamh0SHRTRjNjV1VmVTlTanp3WU1IdFcvZlBzWEZ4V25GaWhXMTNxOVpoOVM4QnR4VmJuVXBMaTdXYTYrOVZxdGV5c25KTVY1UG5UclZlTjNTK3lJcUtrcmYrTVkzak9ralI0NW94WW9WK3ZlLy82MkxGeS9xOE9IRCtzMXZmcU9WSzFmcWtVY2VhYkJjYWw1L0xUMlBqWjJIeHJSMC8yMjlqbS9wZFZpOTY1TWpSNDdJNFhEb3pUZmZkRW93MWp3SGRiWG9ySG10MWp4UDdxaDNYYm5XbW5zZE42U2wyNjNlSGNULy9kLy82ZWpSbzdwMjdacjI3Tm1qRlN0V09KMERxWEljajZ0WHJ6bzlNZWJxZmVESytYUlhUSzUrdm5tN0RtaEtyQzM5TEc3TmVydEthNS9MNXR3THJWbXVVbVZyOE9MaVlyM3p6anQxSGdkdURaWW5uM3p5ZjcwZFJITjhlTFh4enVRN2ttZUdmMTBSdGlENVcyd2FHaGFyRFNtZmVUc2tyNkVzZ0Z2TDE3cFA4SFlJYUNLYnpXWU0rbkx6NWsxdDJMQkJxMWV2Vm5sNXVaNTY2aW50MkxIRCtNTjMyN1p0TXBsTVRuM2lOZWIwNmROT2ozRlBuanpaK0RKdk1wazBkT2hRclZ1M1RsTGw2T2RaV1ZrYU8zYXMwL1l2WExpZ3JWdTNHdE1USjA2czljampGMTk4NGZRSDE3aHg0Mm9OR3BlWW1PaTBuZEdqUnh2OUJVcVZmZjZkT1hOR0dSa1pzdHZ0T256NHNOYXRXNmN0VzdabzFhcFZ1dSsrKzdSMzcxNWorZVRrWlBuNCtHanc0TUZPQSsvVXAzdjM3b3FNak5Sbm4zMm0xTlJVblRselJqMTY5RkJBUUlBdVg3NnNGMTk4VWRldVhkT3ZmdlVyRFJ3NDBHbmRzckl5cGFhbTZ0VlhYMVZHUm9ZeHY3UzBWRU9HREpIWmJIYjVuTGlydkZweVBPNkt3VlhuejU4MytveVdwSmlZR1BYcFUvY1A3S05HalZKR1JvWlRpN1h5OG5MbDUrZkxicmRyd29RSit0R1BmbFNydk4xeFBNM2RkMDIrdnI3YXZYdTM1czZkVytzUFMwa0tDZ3JTbVRObmxKYVdwcC84NUNkR2E3UzZ0TFNPeU12TDA0VUxGMlMzMjdWanh3N1o3WFoxN3R4WkRvZERuM3p5aVY1KytXVk5talJKVHp6eGhGUEw4U28xNjVDNnJnRjNsVnRONzd6empwS1NrblQ2OUdsMTdkcFZRVUZCU2sxTjFSLys4QWRsWm1acTJMQmhldXl4eDV3ZUtXL3BmVEZzMkREbDV1WWFTZjhiTjI1b3o1NDlpbytQMTg2ZE8xVlVWS1Jubm5uR0tTa2xOVjVQdHZROHVuSWVHdExTL2JlSE9yNGwxMkZxYXFyUnhjN2V2WHUxZWZObTllN2RXek5tekRDV3FYa082dm9zdkhUcGt0TVlBV1BIamxWa1pLUXg3WTV5ZE9VenViblhjV05hc3QyWW1CaHQzNzVkRlJVVnlzdkwwNDRkTzdSdTNUcnQzNzlmOTk5L3YrYk5tK2VVY0V0TVRGUlpXWm42OSs5djFFMnUzZ2V1bkU5M3hlVHE1NXUzNjRDbXhDbzEvMzd5UnIxZGRTeXRkUzZsNXQ4THJWbXVxMWV2VmtsSmlmejgvSFQzM1hmWGVSeG8zNTU1NXBtbkcxdkdWRnBhMnZaR0hIREJQUWRlZHR1MjNwbjRJd1g0K05iNy9uOS8vcTdPNXRiOU9FaFREUTd0cnVlRzMxdnYrNmR5a3ZYRThROXF6WDlqM0tPSzhLMThyQ0tySkUvZk9maTZXK0pwanpwaVdheWQ4ck1tTGYvUHk3dTFKdm5XK2pFSHQ2NlZFeDd6ZGdob2h2ajRlSzFhdFVyWHIxOVhWRlNVN3JyckxpMWV2RmdtazBueDhmRjY4ODAzRlJBUW9FV0xGbW41OHVVdUpZT09Ieit1clZ1MzZ0Q2hRMDR0U2lJaUlqUjY5R2d0V2JKRXZYcjEwblBQUGFkOSsvWTVyUnNURTZOaHc0YnBrVWNlMGR0dnY2MTkrL1k1dFZpSmlJalF4SWtUOWNNZi9sRHA2ZWw2NzczM2xKQ1FvTnpjWEdPWnNMQXdqUjA3VmdzV0xKRFpiTmJHalJ0MTZOQWhwLzRBUTBKQ05HN2NPTjF6enozcTNyMjdwTXFXYVBIeDhkcTJiWnV1WExraXE5V3FFU05HNkw3NzdsTmNYSnptejUrdjRjT0g2NjY3N3RLa1NaUGs0K1BUNVBLK2V2V3ExcTVkcTZOSGp5b3pNMU0rUGo2S2pZM1Z4SWtUdFhEaHdqcVRlZC84NWpjYjdBTng4dVRKK3VVdmY5bm92dDFkWHMwNUhrL0VVSjlMbHk3cHd3OC9ySFVkbXMxbWpSMDdWc3VXTGF1M0s0c0RCdzVvNDhhTk9uZnVuTXJLeWhRYkc2dTVjK2RxM3J4NVRxMnhQSEU4cnU2N1BoVVZGWHI0NFlmMS9QUFBxMnZYcm5VdWs1Q1FvQTgvL0ZBdnZQQkNvOXRyYVIyUmxaV2xiZHUyNmZEaHc3cHk1WXFLaTRzVkZoYW1vVU9INnE2NzdqTDY3YXk1enR0dnYxMnJYSU9EZzNYYmJiZHA0Y0tGR2pCZ2dOTTZMUzIzbXViTm0xZHJuczFtVTQ4ZVBUUjc5bXpObXpldjN2cXdPZmQ1ZFo5OTlwbldyVnVuTTJmT3FMUzBWRkZSVVpveVpZcVdMbDFhYTVDMlAvM3BUdzNXazFXYWN4NmJjeDdxMDV6OXQ4YzZ2am5YWVZGUmtWNTc3VFh0M2J0WGdZR0JXckpraVpZdFd5YVR5YVRVMUZTOS9mYmJPbno0c0ZNOVZuVU9GaTFhWkpUdm9VT0huTHFRQ0FrSjBmang0elZuemh4OTlORkhMUzdIalJzM3VuU3RWV25LZGR3VXpkMXVZbUtpM25qakRaMCtmVnBXcTFYRGh3L1hmZmZkWnlRTDU4K2ZyeEVqUm1qT25EbWFOR21Ta1pScjZuM1EwUGwwVjB6TitYenpWaDNRR3AvRlZieFpiN2ZtdWF6UzNIdWhOY3AxdzRZTit2dmYvNjZISG5ySXFLZlFzZGhzdGthL1hKSElsalNoY3o5RjJJSTFwbE9jUm9YWEhxVGd5TTFMZXVia2FyZnM2MWRENzlhbzhGNU84L0xLaXJRbDdaaXVGRjdYalpKOG5jNU5xYlhlcVBCZStvOStjeVNUU2ErZCswaEhibDZxdGN5dG9pT1d4ZmlJdmdyeThkZWcwR2pONkRwVUp0VytkdzltSmVwa1RySnVsaGJvWW42R1VvdHUxckVsb09NaGtRMEFBQUFBUU1kR0lyc1p2aDAzVFV1NjErNW8vNmRILzZtTCtSbDFyT0c2M2tGZDllS29Cenl5YlRUTVlqSnJSdGVoK2pqOXVMZERhZFJkVVNQMXZiNHpuZWE5Y202TGRtYWM4bEpFZ0hlUnlBWUFBQUFBb0dOekpaSE5ZSTgxYk04NFVlZjhlM3BNYlBHMjc0NGRYMnRlZG1raFNleFdNRDZpbitaRmovSjJHQzc1N01aRnArbkNpbEx0SW9rTkFBQUFBQUNBV3hpSjdCcXlTdklrU1JVTzU1R1Z4MFgwVlkvQXpuV3Q0cEtZZ0U2YTBMbGZyZTNtbGhVMmU1dHczWkx1WTcwZGdzdXl5NXhIRXI1Wm1xOTIrZGdFQUFBQUFBQUE0Q1lrc21zb3JpaVRKS1VYWnpzTjhHaVM5TFhZQ2MzZTd2TFk4VExKcEYzWG5Gdlcya2xSZXR5VXlJSHFGOXkwMGF1OXFjeGUwZUEwQUFBQUFBQUFjS3Noa2QyQUQ1TVBPRTFQamh5Z2FQL3dKbThuMGpkRVV5TUh5ZTV3YUhYeVFYZUZCeGQwOVF2Vjkvdk84bllZQUFBQUFBQUFBRnFBUkhZRER0KzRxRXNGMTR4cGsweTZ1eG10c3BmR2pwUEZaTmJlNjJlVlZuU3pSVEhGK0hmUzdaRURXN1NOanFLeHNnaTNCZXFwb1hjcndNZTNGYU1DQUFBQUFBQUE0RzQrM2c2Z3JWdDE1WUQrYTlBaVkzcHFsMEg2NE1vK1pSVG51TFIrbUMxUU03c09sVVBTcWhvdHZGMWxOVnMwc1hOL3plNDJYRU5DWXlWSmV6TFBOTGhPaU5WZjR5TDZ5bUl5NjZPMHo0MzVKcGswT0xTNytnWjNsVVZtWFN5NHB1UFpTYkk3bXRiRlNhUnZpQWFGeHFpekxWZ21rMG5acFFXNmtKK2h5d1daTG0vRFp2YlJ4TTc5NVdleEdqR2FKSTBLajFOY1VCZGRMc2pVNFJvREg3cGFGcjJEdXVqeFFZdlYxUyswU2NkMXE0a0o2S1ErUVYwVmJndVV6ZXlqa29weVpaWG02WHhldXE2NWVJMUxuci9lL0N4V0RReUpVYlIvdUFJc3ZpcXNLRkZTd1hXZHlVMnAxZSs4TjdpckhLdnp4REZiVEdZTkNvbFJqOERPQ3ZUeFZXRjVxZEtLYnVxTDNLdEd0MHFOaWZRTjBkRFFXSFh5RFZLRnc2NnNranhkTGJ5aHRPS2I2dW9YcWtqZlVIMTI0MEt6NGdNQUFBQUFBS2dQaWV4RzdMOStUbGNMczlROUlFSlNaU0pvV2V4NC9lbjhOcGZXWHh3elZsYXpqdzVtSmVwS3dmVW03VHZhUDF4em9rWm9lcGNoQ3JiNk43cDhxRFZBRXpyMzA2VE9BelEwTkZabWswbVhDektOeE9LbzhEZzkwbWU2WXZ3N09hMTNxZUNhbmp1MTFoam9zaUZEUXJ2ckd6MG5hMGhvclBMTGk1VlRXcWdJMzJENVdheVNwTlNpbTFwNVpiOCt2ZlpGdmR2b0hkUkZNN3NOMTlUSVFRcjA4VFZpOUxmWTlQaWdSUm9aM3N0WWRsWHlBYjF6ZVUrVHl1TGgzdE4xVi9SSStaZ3NUdk43QlVacTdaU2ZPYzFidXZzRnZUZnBNU1ArdWx3cHZLN0hEcjlWYS82ODZGSDZicDg3YTgwL2V2T3lmbjF5VllNeGV0dkV6djMxalo2VEZSc1FvWEpIaGRLTHN1VnZzU25DTjloWTVseGVtdjUyY2FkVFgvSFZ0Y2IxNW0reDZkNmVrelc3MjNENVdhektMU3RVWG5teHV2bUZ5V0l5SzZlc1VHdXZIdFFuNlNmbHFOYmZ2TVBoVUtSZmlQNHcrc0U2dDN1NUlGTS9PZklQcDNtL0czbWYrdGZSbDNwZHkxWnhSem02ODVpTEtrcnI3SFhmYXJab1NmZmJ0Q2htckd4bUgyVVc1OHBtOFZHa2I0aWt5ckVCdHFZZDAzdEplMVZxTDY4enJnQ0xUZC90TzFQVHVneFNmbG14YnBZVktNakhUNTFzUVU3TGZaVDJPWWxzQUFBQUFBRGdkaVN5RytHUXREbzVRWThObUdmTW05RjFpRlltN1ZOV2FYNkQ2d2I1K0dsTzFBaEp0ZnZiZHNXUTBGaGxsZVRwUk00VlRlbzhvTjdsckdZZlBkYi9MbGxNWmcwTmkxV1FqNS9UK3laSjk4ZE4xZUtZc1RxYm02cXJoVGMwSURoYVliWUFTVkpjWUJjOVBtaVIvdnZZT3cwT1BYbC9yeWxhRmp0ZU4wcno5ZHN2MXVwUTFrVTU1SkNQeWFMYkl3Zm9rVDR6Rk8wZnJ2OXZ3RHlOaitpclA1eU5ONUppUGlhTFpuWWJwbG5kaHFsM1VOZGEyemFiVFByNW9NVWFFZDdUYWY2QzZERjY1L0llbDh0Q2trN21YTkdwbkdSSjBuOFBYbUxNdjFhY283OWQzRmxyK1g5ZS9yZm1SbzFVN0pjL1ZsUXBxaWpWcXVRRVhjaExyM00vaDI5Y1ZLbTlYTXU2ajFlVWY1Z2s2ZENOQzlxY2VxVEIrTHp0NGQ3VHRUQm1qS1RLcFB2dnoyNVdYbG1SSktsdmNEYzlQbWlSSW4xRDFEODRTczhNKzdwKzhmbDdTc3ovcWd4YTYzcUw5QTNSMDhPK3Bpai9jSlhZeS9UaW1VM2FtM2xHRGxVbTBmK2oveHpkMXFtUEhveTdRdy9HM1ZGci9YZVQ5dWlGTXh2VjFTOU1DNlBIR1B1dno3OHU3MWFQZ002YUd6WEMrT0hLaytYb2lXUCt4NlZQdGU3cUlhZDVuV3hCZW1Mb01vVmFBL1RYQzU5b1grWTVsVHNxQnhDTjhnL1hOM3BPMXBUSWdWclMvVGFOQ28vVC81NVlxZXl5UXFkdCtKcXRlbnI0UGVyaUc2TG5UcTExZWxLaXExK283bzZkb0puZGhqVmFaZ0FBQUFBQUFNMUZJdHNGLzg0OHJYdDdUamE2cWZBeFdiUTBkcHpldUxDandmWG1SWStTdjhXbVl6Y3ZLN0dlWkdoRFBrNC9Ma255VFR1dThSSDlaREhWM2FWNW1iMWNmemdicjNKSGhjWkY5TkgvREY3cTlQNS85SityUUI5ZlBYcm9yMFlyV0grTFRjK051RmR4Z1Ywa1NmMkRvelM2VSs5YVhYbFVlZURMSkhaeFJabCtkZndEcFZicjY3dmNVYUZkMTc1UVVzRjEvV2JFTitSbnNXcGk1LzZ5bWkzNnphbDFScXZSSUI4L2JVbzlvanU3RGpXNkJhbXlKT1kyaGZzRzZ2WEU3Wm9mUGNwSUpGNHZ5VzFTV1VqU3dheTZXNE1XVnBRcUlTdXgxdno0MUtQNk9QMkVuaDMrZGFjV3VkdlRUMmhOY2tLOSs4a296bEZHK2dsRitZZHJXZmR4Mm4vOW5KNC92YUhlNWR1Q2FWMEdHOGxYU1hybDNCWWorU3BKaVhucGVqMXh1NTRZc2t4U1pVdmVyL2VjcU9kT3JUV1dhWTNyeldyMjBWTkQ3MWJVbDRPcnZuWHhVNmN1WkhMS0N2WDhGeHYwNHVnSDFDT2dzeVNwMUY2dUY4OXNVbUY1aVJ4eTZFcGhsbkZzWjNKVDlOendleHNzbXhQWlYzUWl1L0pIa04rUC9uYUR5N3FqSEQxMXpOVUYrUGpxMThQdWthL0Zxc2VQL3F2V2oyOXBSVGYxMHBmcno0a2FvWjZCbmZXelFZdjA1UEgzblg1a1dOTDlOdlVONnFiZm5WNWY2NXhsRk9mbzFmTWZLYSs4U0V1N2oydXczQUFBQUFBQUFKcUx3UjVkWUhjNGFpVTBaM1VicmpCci9TMDgvU3hXTFlnZUxhbjVmV05YS2JHWEtidTBvTUZscWxwWW5zMU5jNXJmS3pCU09XV0YrdDBYNjUyNmNpaXFLSzNWY25Oc3A5NTFibnQ0V0E4dGl4MHZTWXBQUGVLVXhLN3VVc0UxL2VQU3A5VzIxMGRMdTk5bXhMY3ErWUIyWnB6U254TzNPNjBYYWczUW5kMkc2VmZIVjJwcjJqSDk5T2cvOWEvTHU3VWo0MlN0eExBclpkRWNaZlp5dlhCNm80b3FTbzE1cnZhdjNUdXdpeHlTM3JtOHgrMXh1ZHVNcmtPZHB1c3F5Nk0zTDZtc1d2Y1NkYldnOStUMUpra0xvMGNySnFDeVM1SUtoMTA3TTA3VkdjT3FLMS9kV3phemovb0ZkOVBKbkdTZHlybnFsRmcrVnlQT2hpVFhTQWJYeFYzbFdKMjdqMW1TSG9xN1F6RUJuZlQzaXpzYmZJSms3ZFdEeHVzaG9kMDF1c2E1bWRwbGtDVHBXbkZ1dmR0NDUvSWVsOGNPQUFBQUFBQUFhQ29TMlM3YWtYSEtLUkZrTS90bzhaZEoycnJNN2paQ3dWWi9uYzVOMGFtY3F5M2V2NnNEc1JWV1M4UktVa3JoRGYzejByL3JYTFptbjcxVkxVR3JNMGw2cFBjTVkvclR6Tk1ON245Yit1ZE95YXl2OVppb2tCb0ovNnBXMWxYQ2JZSDYrOFZkeXZteU80TlNlN2xXSnlmby84NXRyVE9wNkdwWk5GVm1TYTdURHhaak92VldSSTMrZjJ2cTRoZXE0V0U5ZGVUR1JhVVUzZkJJWE81a3F2YTZvTHlrem1Yc0RvZXVsM3gxclFmNzFOOG51YnV2dHlwVHZreWNTcFZkd3BUWTZ6N25oMjljZEdvNVBDNmliNTNMVlNYZVhlSEtRSXJ1TGtmSi9jZmMxUzlVZDNZYnFncUhYYWR5cmlyUXg3ZmUvNHRxbk1jSkVmMXFiVXVTSm5YdVgyLzhGUTU3bSs5V0J3QUFBQUFBdEY5MExlS2lja2VGMWwwOTZKVFVuUnMxVW11dUhxelZDdEpxdG1oeDk3R1NwQSt2dEt3MTlsZjdienk1SmtrVk5SSjJaUTBrOEc3VWFFVWFhUEd0dGN5SThGN3FFVmpaalVHSnZVekpqUXhZYVhjNHRDUGpwTDdSYzdLa3lwYnBkM1lkNnRUaXM4enVIRk5LMFkwbURRN25hbGsweCtiVW8xb1VNMWJCVm45WlRHWXQ3ekZCZjZuUmdyeTYrZEdqWlRhWnRESGxzTWRpY3FkM2svYm9COWJaOGpGYjlIN1MzbnFYcTU1RTlURmI2bDNPM2RkYmxlaHFTZTZHdGxsWVVhcXNrangxL25Kd3hTaS9zSHFYZFNkM2w2UGsvbU9lMW1Xd1RETEpZakxwclFrL2JIRGZOWFVQY0I2Z003KzhXS0hXQUMzdFBrNjVaWVhhbUhMRWFhREpLcDllTzEzbmdKa0FBQUFBQUFBdFJTSzdDVDVPTzZHdnhVNHdXaGo3V2F4YUdEMUc3eVk1ZHlreG8rdFFkYklGNlVKK2hvN2V2T1NXZmRlVk5LcUwzZUhhY3BLY3VqMlFKSXU1ZGdQOXlkVUdWcnhSa3U5U0ZFZHZYallTMlpJMHBsT2NVeUxiWGlNUlhUT3gzUmhYeTZJNXFyckFlQ0J1cWlScFZyZGhXbmYxa0s3VjBXV0NuOFdxbVYySDZrcmhkWDJlbmVTeG1OenBURzZxSGp2eVZwM3ZtV1RTeVBDZW10RjFxRk1pMDFUbjBwWGNmYjFWS1N3dmxjMVdXVDAxMXBLNXNLSkVVbVZTMTVNL2NsVG43bktVM0gvTVE3L3NoejZ2cktqSmZiZlhiS0g5MlkyTHVyUHJVSmxOSmozVWU3cG1kQjJtMWNrSHRPLzZPYWNXN0xsbGhVMzZVUW9BQUFBQUFNQlZKTEtib01SZXB2VXBoL1ZBcnluR3ZIblJvN1R1NmtHaml3V3p5V1FNZUxiS1RhMnhXNHVwamxUYndKQm80M1dwaXdubnl3V1pjc2hoYks5cVlMb3Fua3REdTBkODJsRXQ3ajVXSWRZQStaZ3N1cmZISkwxeWJrdXQ1ZTdzT2t3QlByN2FYSzFmOFBZb3hPcXYyZDJHYTNiVUNQbWFyZHFSY1ZKWkpma3U5eEhlWEhWZGIxVXVGV1JvbEMxT1VtWFhNNkhXQUtQcm1acjhMVGJqdFN2OVczdEtTOHZSM2NkYzFkKzJ4V3pSeVp6a3BoeEtMZis2dkZ2RHczb28wamRFa3RRenNMTldERnlnYjVma2FYUHFVVzFMLzd6ZUxsWUFBQUFBQUFEY2dUNnltMmhyNmxIbGx4Y2IwNEUrdnByMzVhQ09rblI3NUVCMTlRdlZsY0xyU3NnNjc0MFEzU3JTTDhSNGJUTzc5cnRIbWIxYzJhVmZKZUFDZmZ6Y0hwY25GVmVVYVcyMWdRbW5kUmxzSkFXcm1HVFMvT2pSeWk4djFxZlhHdTQzdkswS3RRYm9PMzFtNksvakh0WE1ic08xOHNwK2ZlZmc2L3JIcFU5cnRjaHRiZXRUUG5PYXZqMXlZSjNMQlZ2OTFkbjNxMnQwUjhaSmo4WlZGM2VWbzd1UE9mVExKMGNDTERhbnhIZHpaSmNXNkdkSC82VjkxODg1elkvd0RkYTM0cWJxalhIZjF3TzlwclI0UHdBQUFBQUFBUFVoa2QxRWhSV2xpazg5NmpSdlVjd1krVm1zTWtsYUhqdGVrclE2T2FITnR6eDJoZFgwVmZJNjJPcDZRcnA2c3IrNG5rSHIyckl0cWNlTTFyQm1rMG5mN0htNzAvdTNSZlJXbEgrWXRxVWZyM2RRdnJac2V0Y2hlbTNzSTVvZlBWcGIwejdYanc3L1RkdlRUOVRxL3NOYlByK1pwQTNWRXJ2MzlKaW9UblVNdkxrb1pvelJydnRNYnFvK1RqL2VTaEZXY21jNXV2dVl6YWF2V3J6M0R1clM1SGhxeWkwcjFQODd2VUZQSFA5QXAycTA4UGF6V0xVc2RyeGVIdk9nVy9ZRkFBQUFBQUJRRTRuc1p0aVljbGpGRlY4bEw0T3QvcG9iTlZMakl2cXFSMEJucFJkbmEwL21HUzlHNkQ2NTFRYXlEUEx4TTFwNU5xWjYzOG5wUmRsdWo4dlRTdXhsV3BQOFZiL2VFenYzZDByUUxZZ2Vvd3FIWFZ0cS9LalJGdlVONnVZMC9lMjRhZnB4LzdzVTRPT3JkVmNQNmU4WGR6YTVuL0xXOFBlTHUvUzNpenRWV0Y2aUVLdS9uaHR4cnlaRTlGT1lOVUF4QVozMFlOd2RXaDQ3UVpKME9qZEZ6NTFhMDZRK3UxdktFK1hvem1NdUxQK3FOZmlZVHIyYkZJZkZWUDlIdzZtY1pEMXgvQVA5eitmdjZ1ak55MDd2UmZxRzZOZkR2dTd4Ym1rQUFBQUFBTUN0aHo2eW15Ry92RmhiMDQ1cFNmZmJqSG1MWThZcXF6UmZrclFtT2FGVkUycWVkTG5nbWtiYWVoblQvWUtqWEJyTXpkZnkxYVYxT3ZlcUowTHp1SzFweDdTMCsyMEtzd1hLSk9tYlBXL1hzNmZXcUZkZ3BJYUY5ZEMrNjJkMXZTVFAyMkUyYUV5bjNob2FHcXZFL0hSSjB0UXVnNHpydHNSZXB2ZVQ5bmt6dkVadFNqbWk3Z0VSR3RlcGovd3ROdjE4OEdMalBZZWtwSUtKK2UxYkFBQWdBRWxFUVZSTWJVazlxdTBaSjFyMW52TmtPYnJybURPS3M5VTdxS3NrNmM2dVEvVkIwbjZYbmg0SThQSFZEL3JPMG90bk5obnpuaDMrZFQxeC9BT241YzdrcHVyWEoxZHBlRmdQZmIvdkxFWDVoMHVxN0c3cC9sNVRuTllIQUFBQUFBQm9LUkxaemJRKzVUUE5qeDRsNjVmOVJvZlpBaFZtQzFSV1NaNTJabnpoNWVqYzU5Q05DeG9aM3N1WUhoZlJ0OUZFdGttVmc5VlYyWk41MWtQUmVWYXB2Vnlycnlib2tkNHpKRlVtaFFlR3hHaG10MkdTcEkwcFI3d1pYcU5NcXV3UzVmWEVqNDE1MVg5OHlTak9hZFBkb2xqTlB2clp3QVVhR0JLdC96cjJqaktMYzlUTlAweWgxZ0NWVkpRcnN5VFhxUXVieGxRNDdFWkxZMWY3ZTVlY3UraW80cWx5ZE9jeG44NU5NUkxaSWRZQWZhUG5aTDExYVZlajZ5MklIcTNVb3B0Tzgvb0hSeXZBWWpNR3RhM3VlUFlWclRqNnR2NTM2TmMwNE12QllhdlhHUUFBQUFBQUFPNUExeUkxVkNXNkducTBYcW9jL0d4NytvbGE4OWRlUGFSeVIvM2RDOVRjYmwxSnNyYmswMnRmcUxDOHhKaWVFamxRUVkwTTNoamxIeTVmczFXU2xKaWZyak81S1I2TjBWVm1OYjJzUDBvN3JodGZ0clNYcEVmNlROZlV5RUc2a0ovaHNlTnkxeFd4dVB0WUJWdjlkRDR2elpqWEk2Q3o4VHJDRnR6b2RWN0YxZVhjeFNTVEhoKzBVT01pK3VyOXBIMjZWcHdqaDZTMG9teWR5VTNWcFlKclRVcGlTM0s2amlOOVErUmpzdFM1WEo4dms3OVZxcTdsNmp4Ump1NCs1bi9YR0lSMFVmZXhtdEYxYUlQcjlBanNyS1hkeDJsbnhpbW4rVmF6UmRPNkRxbDN2ZUtLTXYzbHdpZkdkSDFsQ3dBQUFBQUEwRndrc21zSXNmcFgvdXZqMytpeWE2OGVVb1hEYmt6bmxCVTJPdGhjMWZhcnVOcm50S3NKOEpvSkpGTURhZEdhNzlXVjZDMG9MOUY3Vi9ZYTAzNFdxNVpXYTQxYWx3a1IvU1JWZG9Qdzk0dTdHdDJ2MWR5MHBGZFRmZ3lvUHVoZTlWYmlraFFUMEVuOWc2TWEzRmVadlZ5cmt4T002YjVCM1dRMVc3UXA1WEJUUW00U1g0dHo0alRZMnZpMVdOTWRYUWJyL2w1VHRQLzZlYWRCUjB1cmxVZWdqNi9tUm8xMFdpL0F4MWZmNjNPbmVnWkdPczBQOVBHVkpNM3FOdHhwdnJ1dnR5cTNSdzdRMkU1OUpLbk9Wc0ROa1ZHU1k3eTJtaTJhM25Wd3JXWHU3RHBVancyWTV6U3ZreTJ3Vmd0dWQ1ZWo1UDVqUHBlWDV0U0h0VW5TZi9hZnF3ZDZUYWt6T1Q4ME5GWlBELzJhZG1lZVVYcHg3WDd0NzRtZDJPQ1BXTW1GMTQzWFY2cTlCZ0FBQUFBQWNBZTZGcW1oYWxDMEFCOWY5UXVPY21yTldsTm1TYTUyWFR1bE83dFdkald4NGVwblRnbXVoclpmSmRRYW9GNkJrYnBja05uZ2VqV1RzQ0hXQUdXWEZ0UmFyck52c05OMGtMWCt4Rk9BajgxcE9xekdQcXBzVGptaTRXRTlkZHVYU2JiRjNXL1RzZXdrbmNpK1VtdlpDTjlnTGY0eTBiM3l5ajU5a1ZPN2Yyei9Hb25hTHI2aHNwbDlHaTI3S3E2V2hTUmRMOGt6K3U0TnR2cnI5c2lCMnBONVJoRzJJSzBZTUY4dm5kbmM2UDQrVGordVpiSGpGV0VMa2lSbGx4WjZ0THVVR1A5T1R0TVJ0aUFOQ29uUmFSZGFnSGNQaU5EUzdyY1pMVy8zWDNlTzgwSitob2FHeGhyVGovU1pydTRCblhRdUwwMjlBaU0xdmNzUVhTbk1VbnJSVGFQY0pPbmVIcE5VNFhBb0xpalM2Y2NhVDF4dmtqUzYybjN5bi8zbmFHTG4va29ydXFsU2U3bnNEb2VxL3F1dzIxVmlMMWRoZVlrUzg5T1ZYSmhWN3paUFppYzdEWHo1YU45WjZoUFVUV2R6VXhYdUc2VGJJd2NvM0Jxa1h4eC9UNitOZmNSWXptcjIwWS82ejlXeG01Y1ZZZzNRMnFzSDNWNk9uanJtUDUzZnB2ODM2bjdqQnpPVHBHV3g0elU3YW9TTzNMaWtheVU1OGpWYk5UQWtXdjJDbzVSZW5LMjNMMzFhNTdiQ2JBSDY3OEdMOWR5cHRTcXFJOUhlUHpqYWVMMDV0VzEzdXdNQUFBQUFBTm9mRXRtcVRDNzdXMndhR0JLdDJkMUdHUE9mSHZZMWJVazlxcVRDNjhvcXlkT3BPcEt5cTVNVE5MM0xVQlZXbEdoTDJyRW1iYi9LYzhQdlZYemFVU1VYWmltek9MZFd3bkpDNTM2MVdrTGUyWFdvVTB0aFkzNDM1NjRESW14QkdobmVTOGVxdGN5c1VqT1dFS3UvSm5YdXIzM1h6em5OZDBoNjhmUW0vV3pRQW8zdDFFY1drMW0vSExKVWIxMzhWTnZUVHhoZHFRd1A2NkVmOXB1allLdWZQcml5cjg0QjhFeXE3T0tnT3F2Wm9tL0hUZE9iRjNjME9tQmZVOHBDa2hLeUVwMzZNMTR4Y0lHK0ZUZFY0YlpBcmJxU29KU2lHdzN1VDVMSzdCVmFmZVdBdnRkM3BxVEtRU0FiNmo2bUpZSjgvUFN0dUdtMTVqODcvRjVkTGN4U2ZubXhLaHgybzVXMVNaS1AyYUlBaTY4aWZJT2N5aWFyTkY5bmMxT2R0clArNm1kT0NWaVRUSm9iTmRKb1VmeFIydWY2NjRWUDlQUEJpNTBTc0hkRmoxSmFVYmIrKy9OM25iYm5pZXROa2s3bEpPdU9McFV0cG4xTUZvMlA2RnRybWJxa0ZON1EvNTNmV3V1NEpXbFQ2aEhON2paY0FWKzJpcmFZekpvVE5VSnpvaXJqeWlySjB4TW4zbGRhamY2aEpXbGk1LzZTWk56ajdpNUhUeDF6WmttdW5qcXhVazhPdmR2NElVYXF2TTZtZGhua3RHeDJhWUdlUGJXbXdlNUxob1RHNm9WUkQrZ2ZsejdWNFJzWGpTZFNob1IyMTA4R3pwZFVPVmhselc1TkFBQUFBQUFBV3NwVVdscmFjT2F3amJybndNdHUyOVk3RTM5a0pMZnFjeTR2VFQ4LzlrNmQ3NjBZdUVCcFJUZjFYdExlT3Q5M1pmdFZUdVVrNjRuakgwaVNwbllacEVVeFl4VVgyS1hPN2pPdUZGN1g2dVFFL2Z2YWFmMm8vMXdOQ0k1V1RFQ25Xc3RWT095NmxIOU4rNjZmMDlxckIvVm8zNWthR0JLalhqVzZQWkFxazlhWEM2N3BZRlppclVTMFNkTHNxQkZhSGp0ZWtiNGhraXI3eHMwc3lWV28xVi9CMWdBZHowN1NlMGw3NjB5cVBURmttWG9GUmlxaVJpdmVLdG1saFVvcXpOVC9udml3MW50TktZdnEvQ3hXL1hMSU1xZWtZM0ZGbVZaZTJhKzFWdy9XR1VkZGZFd1cvWDNDRCtSbnNlcTdDYThydTZ6UTVYVmQ4ZXp3cjh0bTlsR3Z3RWhqQU5HVzJweDZSRzljMkZGci9xS1lzZnBXM0ZTbkxscUtLa3IxeG9VZDJwRnhVcEowZStSQS9YVGdBdVA5TTdtcGV2NzBldDM4c3VWN2ExeHZkM1FackVmNnpHaTBUL2E2OXYvVWlaVjEvdkEwTUNSYS96Vm9rVHBWUytwSzB1ZlpTWHJsN0JhalAvUzFVMzRtcWJKRi83YjB6L1Z4MnZGYTU5d2Q1VmlUSjQ1WnF2elI0UDVlVXpXOTYrQmEzY0U0SkNWY1A2ODNMbnlpckdyOXdWZFhWUjdWRlZXVUtxc2tUNEUrZmdxM0JTcWpPRWYvdXJ4YmV6TFBOQ2wyVjZ5YzhKamJ0d2tBQUFBQUFOb09tODNXNkxCeEpMTFJaQ2FaMUMrNG0rS0N1aWpFNnE4eWU0V3VGZWZxYkc1S3ZZa3diekpKR2g3V1UzRkJYWlJkV3FCak55ODNPUkhkSTZDelhoN3pvSFplTzZWWHptN3hUS0N0S05JM1JLTTd4U25ZeDErWkpibjY3TVlGRlZRYkRGR1NSb1QzVkwrZ2JycFVrS2tqTnk3Sm9kYXRLZ2FHeE9nWGc1Zm81WE5ibEZ0V3BBamZJQVg3K012ZllwUE43Q096eVNTTHlTd2ZzMFhCUHY2S0RZalFnSkFvbVdUUzZkd1UvZUx6OStyY3JxL1pxakdkZWl2YVAxeEZGYVU2blp1aWkva1pUc3ZjMjNPU0x1WmYwMmMzTGpUNGxJQzd5OUZUeDF3bHlNZFB3OEo2S01vdlRCYXpXVmtsK1RxUmZVV1pKYmtOcmlkVjlrVWZZUXRXdEgrNE92dUdLTVRxTDZ2Wm9vTHlFbDNJVDlmWjNEU1BYU01rc2dFQUFBQUE2TmhJWkFOdThzTitzeldyMjNEOTlPZy9heVU5NFg2RFFtTDBxNkYzNjkya1BkclloSUUxUjRYSDZWZERsNnZNWHE1Nzl2N0JneEc2MzYxNHpLNzZUdTRnV1N3V3AvL05ack5NSnBOTUpwUE1ack14M2REcjZ2L1d0MnhENjliY1RzMzNBUUFBQUFCQTg3aVN5S2FQYktBUlFUNSttdFpsY0owdGQrRiswZjdoZW1MSU10MG96ZGVtbEtZTkduajA1aVhkTEMyUXBaMGxGVy9GWTI2S0w3NzR3dHNodUtSNmNsdVNTLy9XbFFDdjYvMmEvemIyZmxQMlhmWHY0TUdETldUSWtHWWZQd0FBQUFBQW5rUWlHMmpFd3BneHNwbDl0S2tKcldUUlBCYVRXZjgxYUpFQ2ZIeTE4OXFwSm5kVkVlampxMkNybnc1Y1ArK2hDTjN2Vmp6bWpzcHV0OHR1dDNzN2pHYUxqWTF0ZkNFQUFBQUFBTHlFUkRiUWdHai9jQzJLR2F1VXdodmFUNkxRNHlaSERqQUdoWXp5RDIveSt2ZjFtaUtUVEZxVmZNRGRvWG5NclhqTVRUVjc5bXpaN1hhVmw1ZXJvcUpDRlJVVmNqZ2Njamdjc3R2dHhyOE52YTQrWFgzZGhwYXIrVnBTdmV0MEJQdjI3ZE8rZmZzYVh4QUFBQUFBT3BBVksxWjRPd1M0aUVRMklPbU9Mb1AxUU54VStWdHNPcHVicW9Tc1JKa2szZE5qb3Z3c1ZyMTVjVWVyRDNaNEt3cjA4VE5lanc2UDAvZjZ6dFE3bDNmWEdrQ3hKcHZaUjkrS202cTdva2JxdGZQYmxGUnczZE9odXMydGVNeE5OWGp3WUcrSDBLaWF5ZkdxZWE3OFczMGJOZit0YTltRzNxKzVuS3N4T0J3T3JWeTVzdG5IRHdBQUFBQ0FwNUhJQmlROTBtZUdncjVNS0k0TTc2V1I0YjJNOTFZbEg5RFJtNWU5RTlndFptZkdTYzNvTWtSOWc3dEprdTZLR3FscFhRYnJzNndMK2lMM3FsSUtiNmlndkVRVkRydjhMRlpGK29Wb1FIQzBibzhjS0grTFRTK2QyYVRkbVdlOGZCUk5jeXNlYzBkVWZUQklBQUFBQUFEZ2ZxYlMwdEoyMmN6MG5nTXZlenNFZENEL2I5VDk2aHZVeldsZWhjT3U5NUwyYW5WeWdwZWl1alZaelQ2Nk8zYThGc1dNbFovRjJ1anlEamwwNFBwNS9ldnlicVVXM1d5RkNOM3ZWanptcGxnNTRURnZod0FBQUFBQUFEeklack9aR2x1R1JEWWdxWnRmbUw3WDkwNE5DdW11VW51NVBzOU8wcHJrQkYwdXlQUjJhTGVzUUI5ZlRZam9yNUhoUFJVWDJFWGh0a0Q1V3F3cXJpaFRYbm1SVWdwdjZHUk9zaEt5eml1dEtOdmI0YnJGclhqTXJpQ1JEUUFBQUFCQXgwWWlHd0RRN3BISUJnQUFBQUNnWTNNbGtVMW5uZ0FBQUFBQUFBQ0FObzFFTmdBQUFBQUFBQUNnVFNPUkRRQUFBQUFBQUFCbzAwaGtBd0FBQUFBQUFBRGFOQkxaQUFBQUFBQUFBSUEyalVRMkFBQUFBQUFBQUtCTkk1RU5BQUFBQUFBQUFHalRTR1FEQUFBQUFBQUFBTm8wRXRrQUFBQUFBQUFBZ0RhTlJEWUFBQUFBQUFBQW9FMGprUTBBQUFBQUFBQUFhTk5JWkFNQUFBQUFBQUFBMmpRUzJRQUFBQUFBQUFDQU5vMUVOZ0FBQUFBQUFBQ2dUU09SRFFBQUFBQUFBQUJvMDlwdEl0dlBZdlYyQ0FBQUQ2T3VCd0FBQUFBQVVqdE9aSGV5Qm5rN0JBQ0FoMUhYQXdBQUFBQUFxUjBuc2dlRlJIczdCQUNBaHcwS2lmRjJDQUFBQUFBQW9BMW90NG5zaVozNmV6c0VBSUNIVGV6VXo5c2hBQUFBQUFDQU5xRGRKcktIaGZXZ3BSNEFkR0NEUTJJMExLeUh0OE1BQUFBQUFBQnRRTHROWkpza2ZiLzNUQVg2K0hvN0ZBQ0Ftd1g1K09uUjNqTmw4bllnQUFBQUFBQ2dUV2kzaVd4Sml2SUwwK1A5RjVMTUJvQU9KTWpIVC8vVmY0R2kvTUs4SFFvQUFBQUFBR2dqVEtXbHBRNXZCOUZTYWNYWit2UEY3VHFkbStMdFVBQUFMVEFvSkViZjd6MlRKRFlBQUFBQUFMY1FtODNXNkVQWkhTS1JMVWtPU1NleXIyai9qZk02blp1aUcyWDVLcTRvODNaWUFJQUcrRm1zNm1RTjBxQ1FHRTNzMUUvRHduclFuUWdBQUFBQUFMZVlXeXFSRGFCMUZCUVU2RzkvKzVzcUtpb2tTZE9uVDllSUVTTzhIQlVBQUFBQUFBRGFLMWNTMmUyNmoyd0FyUzh3TUZDREJnMHlwbzhjT1NLSGc5L0RBQUFBQUFBQTREa2tzZ0UwMmRpeFk0M1hPVGs1U2t4TTlHSTBBQUFBQUFBQTZPaElaQU5vc3JDd01QWHQyOWVZUG56NHNCZWpBUUFBQUFBQVFFZEhJaHRBczFSdmxaMmVucTZVbEJRdlJnTUFBQUFBQUlDT2pFUTJnR2JwMXEyYnVuZnZia3gvOXRsblhvd0dBQUFBQUFBQUhSbUpiQUROVnIxVjlxVkxsM1R6NWswdlJnTUFBQUFBQUlDT2lrUTJnR2JyMWF1WElpTWpqV2xhWlFNQUFBQUFBTUFUU0dRRGFKSHFyYksvK09JTDVlVGtlREVhQUFBQUFBQUFkRVFrc2dHMFNMOSsvUlFXRmlaSmNqZ2NPbmp3b0pjakFnQUFBQUFBUUVkRElodEFpNWpOWmsyWU1NR1lwbFUyQUFBQUFBQUEzSTFFTm9BV0d6QmdnTUxEd3lWVnRzcE9TRWp3Y2tRQUFBQUFBQURvU0Voa0EyZ3hrOG1raVJNbkd0T25UNTlXZG5hMkZ5TUNBQUFBQUFCQVIwSWlHNEJiOU92WFR4RVJFWkxvS3hzQUFBQUFBQUR1UlNJYmdGdVlUQ2FudnJKcGxRMEFBQUFBQUFCM0laRU53RzM2OXUycnlNaElTWld0c2c4Y09PRGxpQUFBQUFBQUFOQVJrTWdHNERZMSs4bytjK2FNTWpNenZSZ1JBQUFBQUFBQU9nSVMyUURjcW5mdjN1cldyWnN4dldmUEhpOUdBd0FBQUFBQWdJNkFSRFlBdDVzeVpZcnhPaWtwU1ZldVhQRmlOQUFBQUFBQUFHanZTR1FEY0x1WW1CajE3dDNibU42OWU3Y2NEb2NYSXdJQUFBQUFBRUI3UmlJYmdFZE1tVEpGSnBOSmtwU1ptYWx6NTg1NU9TSUFBQUFBQUFDMFZ5U3lBWGhFZUhpNGhnMGJaa3p2M2J0WEZSVVZYb3dJQUFBQUFBQUE3UldKYkFBZU0zNzhlRm10VmtsU2JtNnVqaDgvN3VXSUFBQUFBQUFBMEI2UnlBYmdNWUdCZ1Jvelpvd3huWkNRb09MaVlpOUdCQUFBQUFBQWdQYUlSRFlBanhvOWVyUUNBd01sU2NYRnhUcHc0SUNYSXdJQUFBQUFBRUI3UXlJYmdFZlpiRFpObWpUSm1QNzg4OCtWbVpucHhZZ0FBQUFBQUFEUTNwRElCdUJ4Z3djUFZsUlVsQ1RKNFhCbzE2NWQzZzBJQUFBQUFBQUE3UXFKYkFBZVp6S1pOR1BHREpsTUprbFNTa3FLenB3NTQrV29BQUFBQUFBQTBGNlF5QWJRS2lJakl6Vml4QWhqZXZmdTNTb3RMZlZpUkFBQUFBQUFBR2d2U0dRRGFEVVRKMDVVUUVDQUpLbWdvSUNCSHdFQUFBQUFBT0FTRXRrQVdvMnZyNjl1di8xMlkvcm8wYVBLeXNyeVlrUUFBQUFBQUFCb0QwaGtBMmhWZ3dZTlVuUjB0Q1FHZmdRQUFBQUFBSUJyU0dRRGFGVW1rMG5UcDA4M0JuNU1UazdXcVZPbnZCd1ZBQUFBQUFBQTJqSVMyUUJhWFdSa3BFYU9IR2xNZi9ycHA4clB6L2RpUkFBQUFBQUFBR2pMU0dRRDhJcEpreVlwTkRSVWtsUmFXcXBQUHZuRXl4RUJBQUFBQUFDZ3JTS1JEY0FyckZhclpzMmFaVXhmdW5SSlgzenhoUmNqQWdBQUFBQUFRRnRGSWh1QTEzVHYzcjFXRnlNRkJRVmVqQWdBQUFBQUFBQnRFWWxzQUY0MWFkSWtoWVNFU0pKS1NrcTBmZnQyTDBjRUFBQUFBQUNBdG9aRU5nQ3ZzdGxzdGJvWU9YMzZ0QmNqQWdBQUFBQUFRRnRESWh1QTE4WEd4bXJFaUJIRzlLNWR1K2hpQkFBQUFBQUFBQVlTMlFEYWhNbVRKenQxTWZMeHh4L0w0WEI0T1NvQUFBQUFBQUMwQlNTeUFiUUpOcHROTTJmT05LWXZYNzZzdzRjUGV6RWlBQUFBQUFBQXRCVWtzZ0cwR1QxNjlOQ1lNV09NNlgzNzlpa3RMYzJMRVFFQUFBQUFBS0F0SUpFTm9FMlpOR21TdW5YckprbXkyKzJLajQ5WGNYR3hsNk1DQUFBQUFBQ0FONUhJQnRDbVdDd1d6WnMzVDc2K3ZwS2t2THc4ZmZ6eHgxNk9DZ0FBQUFBQUFONUVJaHRBbXhNU0VxSlpzMllaMHhjdVhOQ3hZOGU4R0JFQUFBQUFBQUM4aVVRMmdEYXBiOSsrR2pGaWhERzllL2R1WldabWVqRWlBQUFBQUFBQWVBdUpiQUJ0MXBRcFV4UVpHU2xKcXFpbzBPYk5tMVZhV3VybHFBQUFBQUFBQU5EYVNHUURhTE44Zkh3MGYvNThXYTFXU1ZKMmRyYTJiOS91NWFnQUFBQUFBQURRMmtoa0EyalR3c0xDZE9lZGR4clQ1ODZkMDhHREI3MFlFUUFBQUFBQUFGb2JpV3dBYmQ3QWdRTTFmUGh3WTNyZnZuMUtURXowWWtRQUFBQUFBQUJvVFNTeUFiUUxkOXh4aDJKalk0M3Bqejc2aU1FZkFRQUFBQUFBYmhFa3NnRzBDMmF6V2ZQbXpWTm9hS2drcWF5c1RPdlhyMWRCUVlHWEl3TUFBQUFBQUlDbmtjZ0cwRzc0Ky90cjhlTEZzdGxza3FUOC9IeHQyclJKNWVYbFhvNE1BQUFBQUFBQW5rUWlHMEM3MHFsVEo4MmJOMDhtazBtU2xKYVdwdTNidDNzNUtnQUFBQUFBQUhnU2lXd0E3VTZ2WHIwMGRlcFVZL3JNbVRNNmRPaVFGeU1DQUFBQUFBQ0FKNUhJQnRBdWpSbzFTa09IRGpXbTkrN2Rxd3NYTG5neElnQUFBQUFBQUhnS2lXd0E3ZGIwNmRQVnZYdDNZem8rUGw3SnljbGVqQWdBQUFBQUFBQ2VRQ0liUUx0bHNWZzBmLzU4aFlXRlNaSXFLaXEwY2VOR3BhZW5lemt5QUFBQUFBQUF1Qk9KYkFEdG1yKy92NVl2WDY2Z29DQkpVbWxwcWRhdFc2ZXNyQ3d2UndZQUFBQUFBQUIzSVpFTm9OMExEZzdXOHVYTEZSQVFJRWtxTGk3V21qVnJsSjJkN2VYSUFBQUFBQUFBNEE0a3NnRjBDT0hoNFZxNmRLbDhmWDBsU1FVRkJWcTllclh5OC9POUhCa0FBQUFBQUFCYWlrUTJnQTRqTWpKU2l4Y3ZsdFZxbFNUbDVlVnA5ZXJWS2l3czlISmtBQUFBQUFBQWFBa1MyUUE2bE9qb2FDMWN1RkFXaTBXU2RQUG1UYTFkdTFZbEpTVmVqZ3dBQUFBQUFBRE5SU0liUUlmVG8wY1B6WnMzVHlhVFNaS1VtWm1wRFJzMnFLeXN6TXVSQVFBQUFBQUFvRGxJWkFQb2tQcjA2YU01YytZWTB5a3BLYlRNQmdBQUFBQUFhS2RJWkFQb3NBWU9IS2daTTJZWTA2bXBxVnExYXBVS0NncThHQlVBQUFBQUFBQ2Fpa1EyZ0E1dCtQRGhtalZybGxNM0l4OSsrS0h5OHZLOEhCa0FBQUFBQUFCY1pTb3RMWFY0T3dnQThMVHo1ODlyeTVZdHN0dnRrcVNnb0NBdFg3NWM0ZUhoWG80TUFBQUFBQURnMW1hejJVeU5MVU1pRzhBdDQvTGx5OXEwYVpQS3k4c2xTUUVCQVZxNmRLa2lJeU85SEJrQUFBQUFBTUN0aTBRMkFOU1FtcHFxOWV2WEc0TSsybXcyTFY2OFdERXhNVjZPREFBQUFBQUE0TlpFSWhzQTZwQ1ptYW0xYTllcXNMQlFrdVRqNDZNRkN4YW9WNjllM2cwTUFBQUFBQURnRmtRaUd3RHFrWjJkcmRXclZ4dURQcHJOWnMyZE8xZjkrL2YzY21RQUFBQUFBQUMzRmhMWkFOQ0EvUHg4clY2OVdqZHYzalRtVFpnd1FlUEhqNWZKMUdqOUNRQUFBQUFBQURjZ2tRMEFqU2dzTE5TNmRldDA3ZG8xWTE2ZlBuMDBaODRjMld3MkwwWUdBQUFBQUFCd2F5Q1JEUUF1S0NzcjA3WnQyM1QrL0hsalhrUkVoQll0V3FUUTBGQXZSZ1lBQUFBQUFORHhrY2dHZ0NaSVNFalEvdjM3aldrL1B6L05uejlmc2JHeFhvd0tBQUFBQUFDZ1l5T1JEUUJOZFBIaVJXM2R1bFdscGFXU0pKUEpwR25UcG1ua3lKRmVqZ3dBQUFBQUFLQmpJcEVOQU0yUWxaV2xEUnMyS0Njbng1ZzNaTWdRelpneFF4YUx4WXVSQWVpSXlzdkxGUjhmcngwN2R1ank1Y3N5bVV6cTM3Ky9saTlmcm5IanhybHRId2tKQ1lxUGo5ZXhZOGUwZWZObXQyd1hjS2UzM25wTEd6ZHUxTUtGQy9YZ2d3KzZkZHRsWldYYXQyK2Z0bTNiNXJaN29EWHVYVFN1bzUySDlseGZPeHdPSFRwMFNKczJiZExodzRmYlZleDE4VVM5Z1k2RDcyL3RoeWUvWDhDOVNHUURRRE1WRnhjclBqNWVWNjVjTWVaRlJVVnB3WUlGQ2d3TTlHSmtBRHFTN094cy9lcFh2NUxENGREamp6OHVQejgvL2VsUGY5S0JBd2NrU2ZmZGQ1L3V1KysrWm04L0t5dExtelp0MHJadDIzVHo1azFqZm54OGZJdGpCOXh0MmJKbEtpNHVscisvdjFhdlh1MldiVjY3ZGsxcjFxelJ6cDA3bFplWFo4eHY2VDNnNlhzWHJ1bEk1NkU5MTljRkJRV0tqNDlYZkh5OE1qSXlqUG50SWZhNmVLcmVRTWZCOTdmMnhSUGZMK0FacmlTeXphMFJDQUMwTjM1K2ZscXlaSWxHalJwbHpFdExTOU83Nzc2cmxKUVVMMFlHb0tOd09CeDYrdW1ubFppWXFJY2Vla2l4c2JHS2pJelU0NDgvcm03ZHVrbVMxcXhaMDZKOWxKU1VhTlNvVVpvOWU3WTdRZ1k4YXRHaVJmTHo4OVBDaFF2ZHRrMnIxYW81Yytib25udnVjZHMyVytQZVJlTTYybmxvei9WMVdWbVordmJ0cXhrelpuZzdGTGZ3UkwyQmpvUHZiKzJQSjc1ZndIdElaQU5BUGN4bXM2Wk5tNlpaczJZWlhZb1VGQlJvMWFwVjJyZHZuK3gydTVjakJOQ2U3ZHExUzJmUG5wVWs5ZTdkMjVqdjUrZW5YL3ppRityUm80Y1dMRmpnOHZiKy9lOS8xNW9YSFIydDRjT0hhL0hpeFMwUEdDMVMxL21Cc3djZmZGQnIxcXh4NjJPLzRlSGhpb3VMMDh5Wk05MjJUWGZmdTU1d0sxeHY3ZUU4MUtlajFkZGhZV0VhTldwVWgwa1NlYUxlZ0h1MGhicU43Mjl0VDJQWGhTZStYOEI3U0dRRFFDT0dEQm1pdSsrK1cwRkJRWklxZjRVL2VQQ2dQdmpnQTJWblozczVPZ0R0VmZVdjNRRUJBVTd2OWUzYlYzLys4NS8xMEVNUHViU3Q3T3hzL2Y3M3Y2LzNmYnBFOHE3R3pnODh6NTMzZ0R2dlhVKzRWYTYzdG40ZTZ0T1I2K3VxNzhvZFJYcytGeDFSVzZuYitQN1d0clNWNndLdGgwUTJBTGdnS2lwSzk5OS92L3IxNjJmTXk4akkwRHZ2dktPVEowOTZNVElBN1ZWaVlxTHgybXExdG1oYmYvdmIzMVJTVWxMdit6NCtQaTNhUGxxbXNmTUR6M1BuWU0zdXZIYzk0VmE1M3RyNmVhaFBSNjZ2TzlxZzZCM3RlTnE3dGxLMzhmMnRiV2tyMXdWYUQ0bHNBSENSbjUrZjVzK2Zyemx6NXNobXMwbXE3Qk53Ky9idDJyaHhvNHFLaXJ3Y0lZRDJwUG9USFNaVG8rT2ExR3Z0MnJYYXZuMTdnOHUwWlB0b0dWZk9EenpQbmZlQXUrNWRUN2lWcnJlMmZCN3EwOUhyNi9ZY2UxMDYydkcwWjIycGJ1UDdXOXZSbHE0THRCNSszZ0dBSmhvMGFKQ2lvNk8xZGV0V3BhV2xTWkl1WExpZzlQUjB6WjQ5V3oxNzl2UnloQURhZzRxS2loYXRYMTVlcm4vKzg1LzY4TU1QM1JRUjNJbnowM0cxOU43MWhGdnhlbXVMNTZFK3QrTDVBZHloTGQ0N2ZIL3pQc3J3MW1ZcUxTMTFlRHNJQUdpUDdIYTdEaDQ4cUlTRUJEa2NYMVdsbzBhTjB1VEprM2tVREpDVW01dXJqUnMzYXYvKy9icDY5YXJzZHJ1NmR1MnEwYU5IYStuU3BjYm83aldWbHBacS8vNzkrdmpqajNYMDZGRnQzcnhaa3BTVWxLUjMzMzFYUjQ0Y1VWbFptUVlPSEtqdmZPYzc2dHUzYjcweG5EeDVVdXZYcjllcFU2ZVVsNWVub0tBZ0RSdzRVSXNYTDliSWtTTmI5ZGptelp2WDZIYmo0K01iWFNZcEtVbS8rYzF2bEp5YzdQSjJxdSs3NnIzRXhFUzkrKzY3T243OHVNckx5elZreUJCOTV6dmZVVnhjWEwzYmRYZDVOblN1MzN2dlBSMDllbFFWRlJVYU1HQ0FIbnJvSWFkemZmVG9VYTFmdjE2blQ1OVdSVVdGQmc4ZXJFY2VlYVRCSHhTYmUwMUswdFdyVi9YMjIyL3I4ODgvVjE1ZW50TjdjK2JNMFdPUFBXYkUzdFR6NDRyczdHeXRXN2RPQ1FrSnhnK3BVVkZSbWp4NXNwWXZYeTUvZjMrbjVhdktkdnYyN1RweTVJZzJiOTZzM054Y3ZmTEtLenAwNkpBR0RoeW9nUU1IMXZtSFlQWDQ5dXpabzkvODVqZE5Pb2FteGxyMW1Sb2ZINi9EaHc4YjEwRjE1ZVhsMnJadG0zYnYzcTNMbHk4clB6OWZGb3RGblR0MzFwQWhRN1J3NGNJRzY0SzY3Z0ZYTmZYZWJXbXNrdXRsMk56cnJhWDFjMFBYMVpOUFBtbjBsK3pxZmVPSzV0YWhyWFdzZGVsSTlYV1YvUHg4clZtelJ2djI3Vk5xYXFwOGZYMDFkT2hRZmZ2YjM5WVBmL2pEZW8rcktYR2RQMysrM210anpKZ3hldWFaWjR6cHBLUWsvZUFIUDNCYVp1Yk1tVnF4WWtXVDkxdVRxL1ZHYzY2eDh2SnlIVHAwU0I5Ly9MRU9IVHFralJzM3l1RndhTXVXTGRxNGNhTlNVbElVR2hxcUNSTW02TDc3N2xOWVdGaXRiYlQyWjJoVHk3QWwzK2M4OVZuSzl6ZlBmMzl6OWJ0NmN6NHJtMXFHcm55L3FOSVcvbTY1MWRsc3RrWWZReUNSRFFBdGxKYVdwcTFidHlvbko4ZVkxN2x6WjgyWk0wZVJrWkZlakF6d3JpTkhqdWo1NTU5WFRFeU12djN0YjZ0UG56NUtTMHZUdSsrK3F3TUhEc2htcyttSFAveWhacytlYmF5VGxwS0o5K1FBQUNBQVNVUkJWSmFtZGV2V2FlZk9uY3JQenpmbXg4ZkhhL1BtelhyOTlkY2xWWDd4cmVMdjc2OVhYMzIxMXBkTGg4T2hOOTU0UTZkUG45Yjk5OSt2QVFNR3FMQ3dVSjkrK3FuZWZmZGRGUmNYNjk1Nzc5VzN2dld0VmprMnFmS0xicFVsUzVZWXI5ZXRXMmU4cnVxNnFDRU9oME5sWldWTjJrN05QNFEyYjk2c1AvLzV6L0x4OFhIcVd6QXdNRkN2dmZaYXJmckwzZVdabnA2dU5XdldhT2ZPblNvb0tIQ0tiY2VPSFhyNTVaZGxzOWxVV0Zoby9Gam83Kyt2RjE1NFFYRnhjWHJycmJlMGN1VktCUVlHcXFpb1NIYTdYVkxsWUdPdnZ2cHFuZlZ2YzgrYkpDVW5KMnZGaWhXYU5HbVN2dm5OYnlvb0tFaW5UNS9XNjYrL3JwU1VGS2VFWEhQT1QyTU9IRGlnRjE5OFVhR2hvZnJCRDM2Z2dRTUg2dnIxNi9yREgvNmdzMmZQS2lvcVNyLzk3Vy9WcFVzWHBhYW1hdTNhdGRxMWE1ZFQyYTVidDA0Ly9lbFBkZUhDQldQZUk0ODhvdW5UcDJ2bHlwWGFzR0dEMDNtb1lyZmJsWnVicXcwYk51ajk5OSt2YzVubXhscGFXcXJWcTFkcjY5YXR5c3pNckhmYjJkblpldkxKSjNYaHdnVk5uanhaRHovOHNFSkRRM1h5NUVtOThzb3J1bkhqaGl3V2k1NTY2aW1OSFR1MnpyaGFrc2h1eXIzcmpsaWJVb2JOdWQ2YWN5ODA1YnI2N25lL3E2VkxsemJwdm5GRmMrclExanJXK25TRStycTZ4TVJFUGYzMDB5b3BLZEdqano2cWNlUEdLU3NyUy8vNjE3OTArUEJocC9ocTNtZE5pY3ZoY0NncEtVbHZ2dm1tRGg4K2JHempxYWVlMHVqUm81MzZKblk0SENvb0tORExMNytzZmZ2MjZjYy8vckdtVFpzbVB6Ky9GcGVISy9WR1U2K3hqSXdNYmRpd1FUdDI3SEQ2K3lFK1BsNHZ2ZlJTblYwbFJFWkc2bmUvKzUzeFhhZTFQME9iV29idStEN25pYzlTdnIrMXZENXcxM2YxNW41V3VscUdybjYvcU9MdHYxdFF5WlZFdHVYSko1LzgzMWFJQlFBNnJPRGdZQTBaTWtTRmhZWEdoMlJoWWFGT25qeXAwdEpTUlVWRk1WZ01iamxuenB6UkwzLzVTNFdHaHVxbGwxNVNURXlNYkRhYk9uWHFwS2xUcCtyU3BmKy92VHNQanFMTy96LyttaHhEeU9RT1IwSWdJUVFRZ1loeUg1NnNLRGZJb2FXbzYrcnExcXE3MWxMdXVxV3UvaFJyM2FMVTlWcTMzUFZraTlMMVdNRklVRVN0bGN1QUJBTklDQkFUTUlTRUt4aHlNWlBNZlAvZ2w5NlpURUltbWNsTUI1NlBxaFE5M1QzVDcvNzA5ZWszbi81MGlRNGVQS2k4dkR5bHA2Y2JyWCthbXBvMFpzd1laV1ptZXJ3VnZrZVBIc3JQejlmdmYvOTczWGZmZlpvNWM2YSsvLzU3blRoeFFvMk5qWEk0SEJvL2ZyeEhETysrKzY1Mjd0eHBWRXF0VnF0c05wdUdEeCt1ZnYzNmFlUEdqZHE5ZTdjR0RoeW85UFQwTGw4MzZleUxvNXIvVnE1Y2FZeS8vZmJiamZHK3NGZ3NIZjRkOS9raUl5TzFaODhlL2ZHUGY5U3ZmdlVyVFo4K1hidDI3ZExKa3lmbGNEamtjcm04RW15QkxrK0h3NkdCQXdjcU9UbForZm41eHZpa3BDVHQzTGxUanp6eWlPNjg4MDVObXpaTkJRVUZPblhxbEJvYkczWDY5R2tWRmhhcXNySlNqejMybU82NjZ5N05talZMUlVWRk9ucjBxT3gydStycjZ6Vng0a1NQNWZtejNTVHBoUmRlVUZWVmxaWXZYNjdZMkZoWnJWYjE2OWRQa3lkUDFxZWZmcXFNakF4am1aM1pQdWVTbDVlbnA1NTZTcEdSa1hyKytlYzFlUEJnV2ExV0pTUWtLRFUxVlY5ODhZVnFhbXBVVWxLaWE2KzlWZzBORGNySXlGQjhmTHdLQ2dxTTM3SGI3Y3JPenRiVlYxK3Rnb0lDTlRZMmF0R2lSY3JNek5TSUVTUDAzbnZ2R2ZNdVdiTEVHTFpZTElxS2l0TFFvVVBibktlenNZYUZoU2txS2twOSsvYlZ0bTNiMnZ6dDVjdVhhOWV1WFpLa3YvNzFyMHBLU2xKa1pLVFMwdEtVbkp5c1RaczJ5ZVZ5cWF5c1RETm16R2kxSE4yM1JXdXhuMHRIamwxL1krMW9HWFowZit2c3NkQ1IvV3Jod29WS1NVbnAwSEVUNk8wUTdIVnR5L2x3dm01Mi9QaHhQZmpnZ3pwOStyU2VmdnBwalI4L1hqMTY5RkJDUW9LdXVPSUs3ZHExU3hVVkZjYjhMWSt6anNhVmtKQ2d5Wk1uYS8zNjljYTdhTzYvLzM0alFlMWV4bGFyVlpzMmJWSkdSb2J1dU9NT2p5Y2ovU21QOXM0Ym5kbkg3SGE3Qmc4ZXJNVEVSSThrZlhSMHRBNGNPS0NsUzVmcTVwdHZWbXBxcW5idDJxV21waWJWMWRWcDc5Njl1djc2NjJXeFdJSitEZTFvR1FhaVBoZm9heW4xdDhDY0R3SlZWKy9zdGRMWE12UzFmaUdaNDc0Rlp5MWJ0dXlKOXViaFpZOEFFQUJXcTFYVHBrM1RyRm16UEZwLzVPZm42KzIzMzliKy9mdERIQ0VRUEUxTlRYcnV1ZWZVMk5pbytmUG50M3JEZWUrOTk2cEhqeDV5dVZ4NjZhV1hWRjFkTFVsS1NFaFFkSFMwc3JPelBiNVRWMWVuSjU5OFVrT0dESkhGWWxGU1VwSnV1KzAyWS9xT0hUczg1cStzck5US2xTdTFlUEhpVnJ2NW1UQmhnakhzM2dxMUs5Zk5UTTZjT2FOSEhubkVxSWduSnlmcmw3LzhwVEY5NTg2ZEh2TjNSWGttSmlZcVBUMWRVNmRPOVJqdmNybjA0SU1QR29taFBuMzY2STQ3N2pDbWI5eTRVUWtKQ1hyNDRZZlZyMTgvU1ZKOGZMenV1dXN1WTU3dnZ2dk80emNEc2QwS0NncU1tMFIzdlhyMTBxeFpzM3hhNTg0NGZmcTBubnZ1T1RtZFRzMlpNMGU5ZXZYeW1KNlZsV1c4REtxb3FFalMyWlo3bVptWlhuRTFORFJvM3J4NSt0blBmcVkzM25oRHI3MzJtdkU0Y2N1dVBsclQzanlkaWRWaXNXaklrQ0c2L1BMTHovbmJ6WWthaThXaTZPaG9qMm1qUm8weWhzdkt5dHBkajY3bVQ2eWRLY09POE9kWTZNeCtGYXJqUmdyK3VuWVZNNXl2bXpXWDBkU3BVelZzMkRDUGFSYUxSVGZkZEZPYjMrMXNYRkZSVVpvM2I1N3hlZlBtemEzKy91blRwNVdYbDZlRkN4Y0daTG0rNk93K2xwU1VwSlNVRkYxLy9mVWU4eGNYRjJ2WnNtVWFPWEtrVWxKU05IZnVYRDMwMEVQRzlLS2lJbVA5ZzNrTjdVd1pCcW8rRnlqVTN3SzMvd2RxMjNiMWRkM1grb1VaN2x2UU1YVGdDZ0FCTkdUSUVQWHIxMDhiTm16UTNyMTdKVW0xdGJWYXMyYU5Nakl5ZE0wMTE3VGF2eDF3UHRtd1lZTlI2Ynpzc3N0YW5TYzVPVm1YWDM2NTBiSnd6Wm8xdXZubW00M3BMU3VSclQzdU9HVElFR1A0eElrVEh0UFdybDBycDlPcFo1OTl0dDFXTXU2UGlMY25FT3RtQnU2VjZXWURCdzQwaHQwZndaUzZyanlsczQvQ3VtdXRIOHFMTHJySUdIYTVYTHJ4eGh1OTVuRnZPVlZWVmVVeExSRGJyYW1wU2ZYMTlYcjk5ZGQxOTkxM0c4bEVTYnI4OHN1MWR1M2FjNjFtcCtYbTVocjlDaytlUE5scmVreE1qSDc5NjE5cnc0WU5YamRyTFJQUDdxMlE0dUxpRkJjWFo1cFlXKzRITFkwWk0wWmJ0bXpSdUhIanZLYTVyMGREUTBOblFnOG9mMkwxcHd4OUVZaGpvU1A3VmFpT0d5bjQ2OXBWekhLK0xpd3NORm8xWG5ubGxhM08weks1SGFpNHBrK2ZiblNCOFBISEgydmF0R2xlMy9uc3M4K1VsWlhsVVRmd2Q3bnQ4WGNmNjlHamg4ZThEenp3Z0ZlTUV5ZE8xT2pSbzQyazMzLy8rMTlObVRMRm1CNk1hNmcvWmVodmZTNVFxTDhGZnYvM2Q5c0c2N3JlWHYzQ0RQY3Q2QmdTMlFBUVlEYWJUZE9uVDlmSWtTUDE1WmRmNnVUSms1TE92dXpoWC8vNmw4YU9IYXR4NDhieE1raWN0OXdmcmV2YnQyK2I4NDBmUDE1ZmZQR0ZKR25yMXEwZUZVSmZIdEYwZjdtV2U5K0YwdjlhcER6ODhNTWFNR0RBT1gvSFBiSFNua0NzbTFtNXQ0WnBlZFBRVmVVcHlhZHpZV3hzYkx2enVOOUV0TndmQXJIZFJvd1lvUjA3ZG1qVnFsWGF0V3VYbGl4Wm9na1RKc2hpc1dqbzBLRWFPblJvdXpGMlJsNWVuakdjbHBiVzZqeXpaOC9XN05tenZjYUhoWGsrZkptWW1Calk0RnJ3SjliMjlvTkhIMzFVVlZWVlh1dnc0NDgvZXZRbjI3TGxieWo0RTZzL1plaUxRQndMSGRtdlFuWGNTTUZmMTJBS3hmbmFmZC9OeXNwcWRaNXo5UkhzVDF3eE1URzY5dHByOWNrbm42aTR1Rmk3ZCsvV3lKRWpqZWt1bDB1NXVibjYrYzkvSHREbHRzZmZmYXpsOHR6Ny9YWTNkZXBVSTVHOWI5OCtqMm5CdUliNlU0YisxdWNDaGZwYjRQZC9mN2R0c0s3cjdSMGpacmh2UWNlUVJRR0FMdEsvZjM4dFdiSkUrZm41MnJwMXF4d09oNXFhbXBTWGw2ZkN3a0pkYzgwMTUzeXpOTkJkdVQvdTN0Wk5tZVI1STl6eXNVRmZLdFBubXFlOHZGeVNqRGVmQjBvZzFzMnMzQ3Y2N2krbGticXVQQ1gvdDdVdkFySGQ3cm5uSGozMDBFT3FycTVXY1hHeG5uenlTV1ZrWk9pbW0yN1NWVmRkNVhlTWJUbDA2SkF4M05HWFduVlZURzNweWxpYkg4MlZ6cjU4Y3VQR2pjckp5ZEZQUC8zVTVWMVVkSlEvc2ZwVGhyNEkxdm01V2FpT0d5bjQ2eHBNb1RoZk4vZGxLM2ttWkh6bGIxeno1OC9YbWpWcjVISzV0SHIxYW85RWRuTTl1N1duRkxyeStoV3NPb0Y3aStwVHAwNTVUQXZHTmRTZk1neEdmTDZnL21hKytsdXdydXZ0eFdtRyt4WjBESDFrQTBBWENnOFAxN2h4NDNUNzdiZDdYUHlxcTZ1MWV2VnE1ZVRrR0k4UUErY0w5ejRGbTEvTzFKcjQrSGhqMlAydDY0RlFXMXNyU1NvdExRM283NXBoM1VLaHE4b3pXQUt4M1RJeU12VGlpeTlxOU9qUnhyaURCdzlxK2ZMbHV1KysrenI4U0s2djNPT3RxYW5wa21VRVNqQmkzYng1cys2KysyNjkvZmJiV3Jod29WNTk5VldQL25QTnBET3hkblVaQnZzY0ZxcmpSdUo4SGVqenRYdVhCVTZuczhQZjl6ZXVmdjM2R1YwUWJObXlSWldWbGNhMG5Kd2N6Wnc1czlWV2tWMTUvUXJXUHRhYzdKTTZWL2IrNnU1MUFJbnpnWm0zWGFpdjZ4ZnF2dEdka2NnR2dDQ0lqWTNWbkRsek5HL2VQSTgrdjRxTGk3Vml4UXB0M2JyVjYzL1FnZTdLdlUvUm8wZVAralNmKzAxYUlEUzNaSFIvVEw4dEZSVVZQdit1R2RZdEZMcXFQSU1sVU51dFQ1OCtldXFwcC9URUUwOTQ5Q2RhV2xxcVAvemhEMTJTbEhOL1pQaUhIMzRJK084SFVsZkc2bks1OVBMTEwrdXBwNTVTYkd5c1huenhSVTJjT05HVUxaejhpYldydDNjb3ptR2hPRzRrenRlQlBsKzdKMUNidTgwTGRsdzMzSENERVV0T1RvNmtzeTBqZCsvZTNXcmYwSUZhYmx1Q3RZKzVQNTBSaW5mdGRQYzZnTVQ1d0l6Ynppelg5UXQxMytqT1NHUURRQkJsWm1icTl0dHYxNFFKRTR4V0l3NkhRNXMzYjlhYmI3NnBnb0lDTlRVMWhUaEt3RC91TDUzWnYzOS9tL081dDJZWVBueDRRR1BvMDZlUEpPbTc3Nzd6NmsvU25jdmwwai8rOFErZmY5Y002eFlLWFZXZXdSTG83VFp1M0RpOS9QTEx1dU9PTzR3K2RPdnI2L1hQZi83VC8yQmJTRTFOTllhM2JObHl6bm4zN2R1bjNidDNCenlHdHJUc3Q3SXJZMzMvL2ZlVm01c3JTYnIvL3Z2YmZYbFRLUGtUYTFkdjcxQ2V3NEo1M0VpY3J3Tjl2bmJ2eC9aY3Y5dHlHWUdNYTlTb1VVYTNmSjk5OXBrYUdocjB5U2VmNk1vcnIvUm9MZW11SzY5ZndkckhtbHZWU3RMZ3dZTTcvSDEvZGZjNmdNVDV3SXpieml6WDlRdDEzK2pPU0dRRFFKQkZSRVJvMHFSSnV1MjIyNVNlbm02TXI2MnQxVmRmZmFXMzNucEwzMy8vZlVnZUhRUUNZZEtrU2Nid3VSSXg3bzhwWDMzMTFRR05JVHM3VzlMWml2bnk1Y3U5K3BSc3RuYnQyZzYxcWpERHVvVkNWNVZuc0FSaXV6Mzk5Tk1lbjhQRHczWGpqVGZxbm52dU1jWVZGaGI2R2FtM1N5KzkxQmorNG9zdjJpeDdTWHJublhmYWZablR1YmozRFhtdXgydWJ0ZnlQMTY2TWRjMmFOY2F3MmQ4djRVK3NYYjI5ZzMwT0M5VnhJM0crRHZUNSt1S0xMemFHUC8vOGM1Kys0MzZPQ0ZSYzgrZlBsM1MyM3B5VGs2UDE2OWRyN3R5NWJjN2ZsZGV2UU85amJUVm1jZTg3MzMyWndkTGQ2d0FTNXdNemJqdXpYTmN2MUgyak95T1JEUUFoa3BDUW9BVUxGbWpldkhucTNidTNNZjcwNmRQNi9QUFB0V0xGQ3UzYnQ4L3ZOelVEd1hiZGRkY1pqNzV1M2JyVmVORk1TODNKaTBHREJobjlYZ2JLOU9uVGplSHk4bkw5N25lL1UxNWVubkU4MmUxMi9lYy8vOUdycjc2cU9YUG0rUHk3Z1ZxM2xsMEorZE8xVUhQTFJ1bC9iNnQzT0J3ZUxiajgxVlhsR1N5QjJHN2J0bTFyOVowRzA2Wk5NNFpqWTJPOXB2dTdmV2JNbU9IUmV2V1paNTVwZFgvNTZLT1BaTFBaMm15VjZJdms1R1JqdUdYTExaZkxwYmZlZXN0alhGMWRYZEJpcmFxcU1vWkxTa284cGgwL2Z0empjL015N1hhN3o3L3ZLMStPWFg5aTliY00yOXZmZ24xKzd1eHgweDVmdG9NWnJrVXRkZWZ6OVhYWFhXY01iOSsrWFY5Ly9iWFhQQzIzZzNzLzc0R0s2K3FycnphMjY5dHZ2NjJCQXdlZXM1VnlWMTYvQXIyUHVaODczSDN6elRlU3BGNjlldW1xcTY3cVVJeUJZSVk2Z0wvSER2VTM4OVhmQW5GZEQwUVptdVZhc1hyMWFpMVlzTURvTmdsdEk1RU5BQ0dXbVptcFcyNjVSYk5temZKNGJQUFVxVlBLemMzVnlwVXJUZDh2S3VET1pyUHB0Ny85clN3V2k1eE9wMTUrK1dXdlZrWU9oME9yVnEyUzFXclYwcVZMdmZyRGE2Nk1ObXZ0UnFIbFV3c09oOE1ZSGpSb2tNZUxZaW9ySy9YRUUwOW8wYUpGdXZQT083VjQ4V0s5OXRwcm1qTm5qa2VmcmNGWU4wazZjdVNJeCtmTzlEZmF6UDI4a1orZkw1ZkxwZGRmZjkzakpxQmx4YisxVmw4dC85TXNHT1VwZWI4d3g1ZHQzVnI4TGVkeFgrZEE3Wk92dlBLS1Z6bjk5Tk5QeHZDVlYxN3BGWmN2MitkY1VsTlRkZlBOTjN2OHh0S2xTL1gxMTEvcmh4OSswUGJ0Mi9YblAvOVo3NzMzbnU2NjZ5NlA3N1pjeC9adTdOd2ZsWDNwcFplMFk4Y09IVDE2VkJzM2J0VFNwVXM5MWtXUzFxMWJwN0t5TXAwNGNjTHZXTjMzTjhsN1AzRHZjdU9GRjE1UWVYbTVUcDA2cFk4KytraVBQdnFveDd6NzkrL1hWMTk5cGZYcjF4dmpXaDRETFpmbksxK09YWDlpOWFjTXBmYjN0MEFjQ3gzWnJ6cDczTFRIbCswUTdIWDFSWGMrWDE5MjJXV2FNbVdLOGZtWlo1N1I2dFdyaldWWFZGVG84Y2NmOS9oT1RrNk9pb3FLVkZGUkViQzRJaU1qTlh2MmJFbG56L3Z0dlJUT24rVzJkOTRJVkoyZzJicDE2N3pHVlZaV0tqYzNWeGFMUlE4ODhJQkhmOWxTY0s2aC9wU2h2L1c1WnY1ZVM2bS9uUlhJK3B1LzI5YmY2N3JrV3htMlY3OHd3MzJMZFBZcHE0YUdCcTFjdWRMcnUvQVUvcWMvL2VuL2hUb0lBTGpRV1N3V0pTY25hOVNvVVVwSVNOQ3hZOGVNaW1sZFhaMktpb3BVVWxLaTJOallrTHprQmVpby92MzdxM2Z2M3ZyMjIyOVZYbDZ1dlh2M0tqMDlYZEhSMFNvdExkV3p6ejZybzBlUDZySEhIdE93WWNPOHZyOW56eDZQeXVyNDhlUFZxMWN2ajNrT0hEaWdUei85MVBnOGV2Um9veTlBNmV4TmQyVmxwVWNyajhiR1J0WFUxTWpwZEdyaXhJbjZ6VzkrNDlHYW82dlh6ZUZ3cUx5OFhILzcyOTlVV1ZscGpMZmI3Um94WW9UQ3dzSTZIRTk1ZWJuUnA5K21UWnUwWnMwYURSbzBTRk9uVGpYbUtTd3M5SGdVZk5La1NWNlBrSmFVbEJoOUZVclMyTEZqUFo0VzZhcnkzTHQzYjd1eDdkKy8zMk5iVDVreXhTdXAyakwrbHZ1RHYvdmt5cFVyZGZEZ1FSVVdGcXB2Mzc2S2lZbFJlWG01bm4vK2VSMDdka3paMmRsNjRJRUhQTHJua0h6YlB1M0p6czVXZFhXMTBVcjY1TW1UMnJoeG8zSnpjL1hWVjErcHZyNWV5NVl0ODdncGJDNjN6ejc3elBpY2xwYW1yS3lzTnBlVGxwYW05ZXZYcTZtcFNhZFBuOWFYWDM2cFZhdFdhY3VXTGJyMTFsczFjK1pNanh1c0F3Y095T0Z3YU9qUW9ZcUppZkVyMXVMaVlvOXQzSEkvc0ZxdHhzdXFxcXFxOVBISEgrdkREejlVWTJPakhuLzhjWDM1NVpmR2plUzZkZXRrc1ZnOCttSnVlUXkwM0QvYTA1RmoxOTlZTzF1R2ttLzdtNy9IUWtmMnE4NGVONEhZRHNGZVYxOTA5L1AxdUhIanRIZnZYbFZXVnNycGRHcjc5dTFhdFdxVjFxNWRxdzgrK0VCTGxpelJwazJialBsLy9QRkhSVVJFYVBqdzRZcU9qZzVZWE9ucDZjckp5VkZpWXFKUDgzZDJ1YjZjTndKeGJXbFdXbHFxdXJvNnBhYW15bUt4cUtDZ1FILzV5MTlVVTFPanBVdVhldnhIUXJOZ1hVTTdXNGFCcU05SmdibVdVbjhMN1BuQTMyM3I3N1ZTOHEwTTI2dGZTT2E0Yi9ud3d3OTE1c3daUlVWRmFkR2lSVjdMdUZBc1c3YnNpZmJtc2RqdGRwNVpCd0NUYVdwcTB2ZmZmNis4dkR5djFqOXBhV21hUEhteTB0TFNRaFFkNEx1eXNqSjk5TkZIMnJGamg0NGRPNmFJaUFnTkdEQkFreVpOMHB3NWM0emtWN09LaWdxOTg4NDd5c3ZMVTNWMXRURStJU0ZCWThlTzFlelpzeFVXRnFhY25CeHQyN2JObzYrL3VMZzRqUjgvWGpmZWVLUDY5Kzl2alAvbW0yK1VrNU9qZmZ2MnllRndhTUNBQVpvK2ZicG16cHpwMTV2Uk83cHVrblRMTGJlY3M4L2JLVk9tNkpGSEh1bFFIUFgxOVhybGxWZTBhZE1tMld3MnpaOC9Yd3NXTEpERllsRjVlYmxXckZpaDdkdTNlNXhMWW1Oak5XN2NPS05mMGR6Y1hHM2J0czNqTWMrNHVEaE5tREJCdDk1NnE4Y05VYURLODhpUkkxcTVjcVcrL2ZaYnIyMDlac3dZTFY2OFdKTDA3cnZ2YXZ2MjdSN2RFOFRGeFduMDZORmF0R2lSSWlNajllOS8vOXVyQ3dPYnphWng0OGJwdHR0dTgwajRkV2E3U2RMTW1UTzl4bG10VnFXbnArdTY2NjdUekprelc3MEpQTmYyNmFodnYvMVdxMWF0MHQ2OWUyVzMyNVdhbXFvcnJyaENOOXh3ZzhkTGtrcEtTdlQrKys5cjI3WnRIdHM5TEN4TVk4ZU8xWUlGQzNUSkpaZTB1b3dEQnc3b3RkZGVVMkZob1NJakkzWEpKWmRveVpJbFJ2SnUxcXhaR2pWcWxLNi8vbnBObmp5NXpRU2tyN0ZLMHQvLy9uZHQzcnpaYU5rdG5lM21aTktrU2JyMzNudU5jYm01dWZyZ2d3OTAvUGh4cGFhbWFzYU1HWm8zYjU0c0ZvdHljM1AxK3V1dkt6bzZXblBuenRYQ2hRc1ZGaGFtRXlkT2FNV0tGVjdubE9aallNNmNPYnJvb292YUxmdU9IcnVkaWRXZk1teldrZjJ0bzhkQ1ovYXJ6aDQzYmVuc09UUVk2K3FMN25xK2R1ZDBPcFdibTZ0MTY5YnAwS0ZEaW95TTFLaFJvN1JreVJKbFptWnExcXhadXVTU1N6Ump4Z3hObmp4WkVSRVJYcjhSaUxoZWVPRUZwYVNrNkthYmJ2STVkbCtYMjVuelJpQ3VMVys4OFlaV3JGaWg3Nzc3VGpVMU5VcElTTkNsbDE2cXhZc1hlL1dISDZwcnFLOWxHT2o2WENDdnBkVGYvRHNmQkhMYitudXRiRysvOExWKzBTeVU5eTBmZi95eDNuenpUZjNpRjc4NFo3Ly81enVyMWRydXprZ2lHd0JNckxHeFVUdDM3dFMyYmR1OFhyelZ2MzkvalJrelJnTUhEdlFyR1FjQUFBQWcrTndUMmU2dGFnSGdRdVJMSXR2N3YwY0JBS1lSRVJHaDBhTkhhK1RJa2RxeFk0Znk4L09OTGtmS3lzcFVWbGFtcEtRa2pSa3pSc09HRFZONGVIaUlJd1lBQUFBQUFBZzhXbVFEUURmUzBOQ2cvUHg4RlJRVWVMM2N4V2F6NmRKTEwxVjJkcmFpb3FKQ0ZDRUFBQUFBWDlBaUd3RCtoNjVGQU9BOFpiZmJ0WHYzYnVYbjU2dW1wc1pqV21Sa3BDNisrR0tOR2pWS3ljbkpJWW9RQUFBQXdMbVF5QWFBL3lHUkRRRG5PYWZUcVgzNzltbjc5dTA2ZHV5WTEvUzB0RFNOR2pWS1dWbFpkRHNDQUFBQW1JVEQ0ZEM4ZWZPTXo2dFhyMjd6QmJvQWNDR2dqMndBT00rRmhZVnAyTEJoR2pac21BNGVQS2dkTzNhb3RMVFVtSDc0OEdFZFBueFlOcHROMmRuWnlzN09sczFtQzEzQUFBQUFBSFRnd0FHUHowVkZSUm81Y21TSW9nR0E3b0VXMlFCd25qbDE2cFFLQ2dxMFo4OGVyMzYwTFJhTE1qTXpOWHo0Y0dWbVp0SktHd0FBQUFpaURSczI2T3V2djFaK2ZyN3E2K3VOOFRhYlRXUEhqdFhjdVhOMThjVVhoekJDQUFnTnVoWUJnQXVZM1c1WFVWR1JDZ29LZFB6NGNhL3BQWHYyMUxCaHd6UjgrSEQxN3QwN0JCRUNBQUFBQUFDUXlBWUEvSCtIRHg5V1FVR0Jpb3VMMWRUVTVEVzlkKy9lR2pGaWhJWU9IYXJvNk9nUVJBZ0FBQUFBQUM1VUpMSUJBQjRhR2hwVVZGU2tQWHYycUxLeTBtdTZ4V0pSZW5xNmhnNGRxcXlzTEVWRlJZVWdTZ0FBQUFBQWNDRWhrUTBBYU5PSkV5ZTBaODhlRlJZV3FxNnV6bXQ2V0ZpWU1qSXlqS1MyMVdvTlFaUUFBQUFBQU9COFJ5SWJBTkF1cDlPcDB0SlNGUllXcXFTa1JJMk5qVjd6aEllSGErREFnUm84ZUxBR0RoeW9uajE3aGlCU0FBQUFBQUJ3UGlLUkRRRG9FTHZkcnBLU0VoVVZGYW0wdEZST3A5TnJIb3ZGb3JTME5BMGFORWhaV1ZtS2o0OFBRYVFBQUFBQUFPQjhRU0liQU5CcERRME5LaTR1MXI1OSszVG8wQ0c1WEsxZkxwS1RrNVdWbGFWQmd3YXBiOSsrc2xqYXZmWUFBQUFBQUFBWVNHUURBQUtpcnE1T0pTVWxPbkRnZ0g3ODhjZFd1eCtScEo0OWUyckFnQUhLeU1oUVJrYUdZbUppZ2h3cEFBQUFBQURvYmtoa0F3QUN6dUZ3Nk5DaFF5b3VMbFpKU1lucTYrdmJuRGNwS1VrWkdSbEtUMDlYLy83OUZSa1pHY1JJQVFBQUFBQkFkMEFpR3dEUXBWd3VsOHJMeS9YRER6K290TFJVSjA2Y2FIUGU4UEJ3cGFTa3FILy8va3BMUzFOcWFpcUpiUUFBQUFBQVFDSWJBQkJjTlRVMU9uandvQTRlUEtoRGh3NnBvYUdoelhuRHdzTFV0MjlmcGFXbEtTMHRUZjM2OVZPUEhqMkNHQzBBQUFBQUFEQURFdGtBZ0pCeHVWdzZldlNva2RnK2N1U0luRTVubS9OYkxCYjE2dFZML2ZyMVU5KytmWldTa3FMRXhFUmVIZ2tBQUFBQXdIbU9SRFlBd0RRY0RvZU9IRG1pdzRjUHE2eXNUQlVWRldwcWFqcm5kNnhXcTFKU1VwU1NrbUlrdDIwMlc1QWlCZ0FBQUFBQXdVQWlHd0JnV28yTmphcW9xRkJaV1prT0h6NnNJMGVPcUxHeHNkM3YyV3cyOWVuVFI3MTc5emIrNHVQamFia05BQUFBQUVBM1JTSWJBTkJ0TkRVMTZmang0NnFvcUREK3FxcXFmUHB1WkdTa2twT1QxYnQzYi9YcTFVdTllL2RXY25JeWZXNERBQUFBQU5BTmtNZ0dBSFJyRFEwTnFxeXNOQkxibFpXVnFxdXI4L243TnB0TkNRa0pTa3BLVW1KaW9oSVRFNVdVbEtTNHVEaGFjQU1BQUFBQVlCSWtzZ0VBNTUzYTJsb2RQWHBVeDQ0ZDA3Rmp4M1Q4K0hHZlcyNDNDdzhQVjBKQ2doSVRFNVdRa0tDNHVEakZ4Y1VwSVNGQnNiR3hDZzhQNzZMb0FRQUFBQUJBU3lTeUFRQVhCSWZEb1JNblRuZ2t0MCtlUEttR2hvWk8vVjVNVEl6aTQrTVZGeGVuK1BoNHhjZkhLeVltUmpFeE1iTFpiTEphclFGZUF3QUFBQUFBTGx3a3NnRUFGN1M2dWpwVlZWV3BxcXBLSjArZU5QNnFxNnY5K2wycjFTcWJ6V1lrdHQzL2pZNk9WblIwdEtLaW9oUVZGVVVYSmdBQUFBQUF0SU5FTmdBQXJXaHNiRlJWVlpWT25UcWxVNmRPcWJxNld0WFYxZnJwcDU5VVhWMHRwOU1aa09WWUxCYjE3TmxUVVZGUnhyL1IwZEVlNDZ4V3E2eFdxM3IwNkNHcjFhckl5RWoxNk5GREVSRVJBWWtCQUFBQUFBQ3pJNUVOQUVBSHVWd3UxZGJXZWlXNGEydHJkZnIwYWRYVzFzcHV0M2Q1SEdGaFlWNUo3b2lJQ0lXSGh5czhQRndSRVJIRzU4aklTSS94emNOaFlXR3lXQ3l5V0N3ZXc2MzlOZmNWRGdBQUFBQkFzSkhJQmdDZ0M5anRkdFhWMWFtbXBzYjRxNjJ0VlUxTmplcnE2bFJmWDYrR2hnYlYxOWZMNWVvZWw5bUpFeWRxNHNTSm9RNERBQUFBQUhBQklwRU5BRUFJdVZ3dU5UUTBHRW50NXIrNnVqcGp2TjF1bDkxdTE1a3paNHhodTkwdWg4TVIxRmdEMVowS0FBQUFBTUFjbGk1ZEd1b1FmT1pMSXBzT09BRUE2Q0xOZldUMzdObFRpWW1KSGZxdTArbjBTR3lmT1hOR2pZMk5janFkYW14czlQcHJhbXBTVTFPVEhBNkhNZXgwT3VWeXVZeS81cytTdk1ZZFBIaXdLNG9BQUFBQUFJQ0FJSkVOQUlBSmhZV0ZLU29xU2xGUlVVRlozblBQUFJlVTVRQUFBQUFBMEJsMExRSUFBQUFBQUFBQUNCbGZ1aFlKQzBZZ0FBQUFBQUFBQ1dyNkdRQUFBZ2xKUkVGVUFBQjBGb2xzQUFBQUFBQUFBSUNwa2NnR0FBQUFBQUFBQUpnYWlXd0FBQUFBQUFBQWdLbVJ5QVlBQUFBQUFBQUFtQnFKYkFBQUFBQUFBQUNBcVpISUJnQUFBQUFBQUFDWUdvbHNBQUFBQUFBQUFJQ3BrY2dHQUFBQUFBQUFBSmdhaVd3QUFBQUFBQUFBZ0ttUnlBWUFBQUFBQUFBQW1CcUpiQUFBQUFBQUFBQ0FxWkhJQmdBQUFBQUFBQUNZR29sc0FBQUFBQUFBQUlDcGtjZ0dBQUFBQUFBQUFKZ2FpV3dBQUFBQUFBQUFnS21SeUFZQUFBQUFBQUFBbUJxSmJBQUFBQUFBQUFDQXFaSElCZ0FBQUFBQUFBQ1lHb2xzQUFBQUFBQUFBSUNwa2NnR0FBQUFBQUFBQUpnYWlXd0FBQUFBQUFBQWdLbVJ5QVlBQUFBQUFBQUFtQnFKYkFBQUFBQUFBQUNBcVpISUJnQUFBQUFBQUFDWUdvbHNBQUFBQUFBQUFJQ3BrY2dHQUFBQUFBQUFBSmdhaVd3QUFBQUFBQUFBZ0ttUnlBWUFBQUFBQUFBQW1CcUpiQUFBQUFBQUFBQ0FxWkhJQmdBQUFBQUFBQUNZR29sc0FBQUFBQUFBQUlDcGtjZ0dBQUFBQUFBQUFKZ2FpV3dBQUFBQUFBQUFnS21SeUFZQUFBQUFBQUFBbUJxSmJBQUFBQUFBQUFDQXFaSElCZ0FBQUFBQUFBQ1lHb2xzQUFBQUFBQUFBSUNwa2NnR0FBQUFBQUFBQUpnYWlXd0FBQUFBQUFBQWdLbVJ5QVlBQUFBQUFBQUFtQnFKYkFBQUFBQUFBQUNBcVpISUJnQUFBQUFBQUFDWUdvbHNBQUFBQUFBQUFBQUFBQUFBQUFBQUFBQUFBQUFBQUFBQTRMejBmd2hRa3BNY3piTVhBQUFBQUVsRlRrU3VRbUNDIiwKCSJUaGVtZSIgOiAiIiwKCSJUeXBlIiA6ICJtaW5kIiwKCSJWZXJzaW9uIiA6ICIxMiIKfQo="/>
    </extobj>
  </extobjs>
</s:customData>
</file>

<file path=customXml/itemProps4.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4074</Words>
  <Application>WPS 演示</Application>
  <PresentationFormat>宽屏</PresentationFormat>
  <Paragraphs>115</Paragraphs>
  <Slides>15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15</vt:i4>
      </vt:variant>
    </vt:vector>
  </HeadingPairs>
  <TitlesOfParts>
    <vt:vector size="29" baseType="lpstr">
      <vt:lpstr>Arial</vt:lpstr>
      <vt:lpstr>宋体</vt:lpstr>
      <vt:lpstr>Wingdings</vt:lpstr>
      <vt:lpstr>Calibri</vt:lpstr>
      <vt:lpstr>微软雅黑</vt:lpstr>
      <vt:lpstr>汉仪中秀体简</vt:lpstr>
      <vt:lpstr>汉仪意宋W</vt:lpstr>
      <vt:lpstr>Neris Thin</vt:lpstr>
      <vt:lpstr>Segoe Print</vt:lpstr>
      <vt:lpstr>等线</vt:lpstr>
      <vt:lpstr>Times New Roman</vt:lpstr>
      <vt:lpstr>Arial Unicode MS</vt:lpstr>
      <vt:lpstr>方正兰亭超细黑简体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千珏</cp:lastModifiedBy>
  <cp:revision>40</cp:revision>
  <dcterms:created xsi:type="dcterms:W3CDTF">2019-04-23T03:31:00Z</dcterms:created>
  <dcterms:modified xsi:type="dcterms:W3CDTF">2022-03-08T13:52:52Z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83D3B28FEDE74076AE40FD80344DF0A4</vt:lpwstr>
  </property>
</Properties>
</file>