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8.webp" ContentType="image/webp"/>
  <Override PartName="/ppt/media/image39.webp" ContentType="image/webp"/>
  <Override PartName="/ppt/media/image40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2" r:id="rId3"/>
    <p:sldId id="263" r:id="rId4"/>
    <p:sldId id="261" r:id="rId5"/>
    <p:sldId id="264" r:id="rId6"/>
    <p:sldId id="256" r:id="rId7"/>
    <p:sldId id="260" r:id="rId8"/>
    <p:sldId id="265" r:id="rId9"/>
    <p:sldId id="258" r:id="rId10"/>
    <p:sldId id="257" r:id="rId11"/>
    <p:sldId id="266" r:id="rId12"/>
    <p:sldId id="267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3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1.xml"/><Relationship Id="rId5" Type="http://schemas.openxmlformats.org/officeDocument/2006/relationships/image" Target="../media/image41.jpeg"/><Relationship Id="rId4" Type="http://schemas.openxmlformats.org/officeDocument/2006/relationships/image" Target="../media/image40.webp"/><Relationship Id="rId3" Type="http://schemas.openxmlformats.org/officeDocument/2006/relationships/image" Target="../media/image39.webp"/><Relationship Id="rId2" Type="http://schemas.openxmlformats.org/officeDocument/2006/relationships/image" Target="../media/image38.webp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9.xml"/><Relationship Id="rId10" Type="http://schemas.openxmlformats.org/officeDocument/2006/relationships/image" Target="../media/image14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1.xml"/><Relationship Id="rId4" Type="http://schemas.openxmlformats.org/officeDocument/2006/relationships/image" Target="../media/image17.png"/><Relationship Id="rId3" Type="http://schemas.openxmlformats.org/officeDocument/2006/relationships/tags" Target="../tags/tag70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3.xml"/><Relationship Id="rId6" Type="http://schemas.openxmlformats.org/officeDocument/2006/relationships/image" Target="../media/image17.png"/><Relationship Id="rId5" Type="http://schemas.openxmlformats.org/officeDocument/2006/relationships/tags" Target="../tags/tag72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22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23.png"/><Relationship Id="rId3" Type="http://schemas.openxmlformats.org/officeDocument/2006/relationships/tags" Target="../tags/tag7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rcRect l="12583" t="-1000" r="12306" b="10329"/>
          <a:stretch>
            <a:fillRect/>
          </a:stretch>
        </p:blipFill>
        <p:spPr>
          <a:xfrm flipH="1">
            <a:off x="0" y="0"/>
            <a:ext cx="3494405" cy="5186680"/>
          </a:xfrm>
          <a:prstGeom prst="rect">
            <a:avLst/>
          </a:prstGeom>
          <a:effectLst>
            <a:softEdge rad="596900"/>
          </a:effectLst>
        </p:spPr>
      </p:pic>
      <p:pic>
        <p:nvPicPr>
          <p:cNvPr id="13" name="图片 12"/>
          <p:cNvPicPr/>
          <p:nvPr/>
        </p:nvPicPr>
        <p:blipFill>
          <a:blip r:embed="rId3"/>
          <a:srcRect t="52396"/>
          <a:stretch>
            <a:fillRect/>
          </a:stretch>
        </p:blipFill>
        <p:spPr>
          <a:xfrm>
            <a:off x="6157595" y="3702685"/>
            <a:ext cx="2526665" cy="245364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7429466" y="281305"/>
            <a:ext cx="4762500" cy="634365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6" name="文本框 5"/>
          <p:cNvSpPr txBox="1"/>
          <p:nvPr/>
        </p:nvSpPr>
        <p:spPr>
          <a:xfrm>
            <a:off x="2899410" y="1449070"/>
            <a:ext cx="6393815" cy="645160"/>
          </a:xfrm>
          <a:prstGeom prst="rect">
            <a:avLst/>
          </a:prstGeom>
          <a:noFill/>
          <a:effectLst>
            <a:glow rad="1905000">
              <a:schemeClr val="accent6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Body movement performance: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7" name="文本框 6"/>
          <p:cNvSpPr txBox="1"/>
          <p:nvPr/>
        </p:nvSpPr>
        <p:spPr>
          <a:xfrm>
            <a:off x="2309495" y="2226310"/>
            <a:ext cx="8868410" cy="829945"/>
          </a:xfrm>
          <a:prstGeom prst="rect">
            <a:avLst/>
          </a:prstGeom>
          <a:noFill/>
          <a:effectLst>
            <a:glow rad="17018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4800" b="1">
                <a:ln w="15875"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Traditional Chinese Dance</a:t>
            </a:r>
            <a:endParaRPr lang="en-US" altLang="zh-CN" sz="4800" b="1">
              <a:ln w="15875"/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275330" y="3383915"/>
            <a:ext cx="2181225" cy="324104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6" name="文本框 15"/>
          <p:cNvSpPr txBox="1"/>
          <p:nvPr/>
        </p:nvSpPr>
        <p:spPr>
          <a:xfrm>
            <a:off x="433705" y="5511800"/>
            <a:ext cx="3989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Speaker: Guo Xiaopei</a:t>
            </a:r>
            <a:endParaRPr lang="en-US" altLang="zh-CN" sz="240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2025. 10. 16</a:t>
            </a:r>
            <a:endParaRPr lang="en-US" altLang="zh-CN" sz="240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0"/>
            <a:ext cx="2099945" cy="262382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225" y="75565"/>
            <a:ext cx="2049145" cy="265176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4" name="文本框 3"/>
          <p:cNvSpPr txBox="1"/>
          <p:nvPr/>
        </p:nvSpPr>
        <p:spPr>
          <a:xfrm>
            <a:off x="2674620" y="673735"/>
            <a:ext cx="8058785" cy="9378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 The sleeves sometimes hang low and flutter gently,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 </a:t>
            </a:r>
            <a:endParaRPr lang="en-US" altLang="zh-CN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2360" y="984885"/>
            <a:ext cx="7174865" cy="692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other times are swept upward with raised arms.</a:t>
            </a:r>
            <a:r>
              <a:rPr lang="en-US" altLang="zh-CN" sz="2400">
                <a:latin typeface="Times New Roman" panose="02020603050405020304"/>
                <a:ea typeface="宋体" panose="02010600030101010101" pitchFamily="2" charset="-122"/>
                <a:sym typeface="+mn-ea"/>
              </a:rPr>
              <a:t> </a:t>
            </a:r>
            <a:endParaRPr lang="en-US" altLang="zh-CN" sz="24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380" y="2322195"/>
            <a:ext cx="3652520" cy="274574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695" y="2923540"/>
            <a:ext cx="2821305" cy="2649855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1" name="文本框 10"/>
          <p:cNvSpPr txBox="1"/>
          <p:nvPr/>
        </p:nvSpPr>
        <p:spPr>
          <a:xfrm>
            <a:off x="3303905" y="3091180"/>
            <a:ext cx="5584190" cy="197675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2400">
                <a:solidFill>
                  <a:srgbClr val="7030A0"/>
                </a:solidFill>
                <a:latin typeface="Times New Roman" panose="02020603050405020304"/>
                <a:ea typeface="宋体" panose="02010600030101010101" pitchFamily="2" charset="-122"/>
              </a:rPr>
              <a:t>The dancers' supple backbends, seemingly bone-less, are truly astonishing.</a:t>
            </a:r>
            <a:endParaRPr lang="en-US" altLang="zh-CN" sz="2400">
              <a:solidFill>
                <a:srgbClr val="7030A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445" y="4498975"/>
            <a:ext cx="3314700" cy="265430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3" name="文本框 12"/>
          <p:cNvSpPr txBox="1"/>
          <p:nvPr/>
        </p:nvSpPr>
        <p:spPr>
          <a:xfrm>
            <a:off x="4888865" y="5414645"/>
            <a:ext cx="4171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many rotational movements</a:t>
            </a:r>
            <a:endParaRPr lang="en-US" altLang="zh-CN" sz="28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820" y="706120"/>
            <a:ext cx="4008120" cy="573278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" y="706120"/>
            <a:ext cx="3293745" cy="449580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305" y="3154045"/>
            <a:ext cx="3672840" cy="37039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本框 4"/>
          <p:cNvSpPr txBox="1"/>
          <p:nvPr/>
        </p:nvSpPr>
        <p:spPr>
          <a:xfrm>
            <a:off x="3455035" y="316865"/>
            <a:ext cx="6282055" cy="2837180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 also emphasizes the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subtle shifts in facial expressions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particularly using the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eyes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as a vital form of dance language. Through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gentle glances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alluring gazes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and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charming expressions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the dancers convey emotion with grace and charm.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70205" y="939165"/>
            <a:ext cx="3110865" cy="397065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4436745" y="939165"/>
            <a:ext cx="3361690" cy="397065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702675" y="737235"/>
            <a:ext cx="3089910" cy="404114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rcRect l="5424" t="2069" r="51694" b="58861"/>
          <a:stretch>
            <a:fillRect/>
          </a:stretch>
        </p:blipFill>
        <p:spPr>
          <a:xfrm>
            <a:off x="4626610" y="3534410"/>
            <a:ext cx="3171825" cy="33235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6755" y="0"/>
            <a:ext cx="5029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Hand Poses/Forms</a:t>
            </a:r>
            <a:endParaRPr lang="en-US" altLang="zh-CN" sz="3600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68545" y="6135370"/>
            <a:ext cx="3201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Orchid Finger Gesture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4693285" y="9994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Lotus Bud Gesture</a:t>
            </a:r>
            <a:endParaRPr lang="zh-CN" altLang="en-US" sz="2400" b="1"/>
          </a:p>
        </p:txBody>
      </p:sp>
      <p:sp>
        <p:nvSpPr>
          <p:cNvPr id="13" name="文本框 12"/>
          <p:cNvSpPr txBox="1"/>
          <p:nvPr/>
        </p:nvSpPr>
        <p:spPr>
          <a:xfrm>
            <a:off x="8733155" y="3429000"/>
            <a:ext cx="3302635" cy="264795"/>
          </a:xfrm>
          <a:prstGeom prst="rect">
            <a:avLst/>
          </a:prstGeom>
        </p:spPr>
        <p:txBody>
          <a:bodyPr>
            <a:noAutofit/>
          </a:bodyPr>
          <a:p>
            <a:pPr marL="0" indent="0" algn="l"/>
            <a:r>
              <a:rPr lang="en-US" altLang="zh-CN" sz="24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rPr>
              <a:t>Xiang Yun Shou </a:t>
            </a:r>
            <a:r>
              <a:rPr lang="en-US" altLang="zh-CN" sz="20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rPr>
              <a:t>(Auspicious Cloud Hands)</a:t>
            </a:r>
            <a:endParaRPr lang="en-US" altLang="zh-CN" sz="2000" b="1" i="0">
              <a:solidFill>
                <a:srgbClr val="0F1115"/>
              </a:solidFill>
              <a:latin typeface="Arial" panose="020B0604020202020204" pitchFamily="34" charset="0"/>
              <a:ea typeface="quote-cjk-patch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0205" y="3693795"/>
            <a:ext cx="35007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Chi Juan Dai Shou </a:t>
            </a:r>
            <a:r>
              <a:rPr lang="en-US" altLang="zh-CN" sz="2000" b="1"/>
              <a:t>(Holding the Flowing Silk Ribbon)</a:t>
            </a:r>
            <a:endParaRPr lang="zh-CN" altLang="en-US" sz="2000" b="1"/>
          </a:p>
        </p:txBody>
      </p:sp>
    </p:spTree>
    <p:custDataLst>
      <p:tags r:id="rId6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645" y="2477770"/>
            <a:ext cx="3690620" cy="3087370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85"/>
            <a:ext cx="3317875" cy="50666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-208280"/>
            <a:ext cx="4327525" cy="3725545"/>
          </a:xfrm>
          <a:prstGeom prst="rect">
            <a:avLst/>
          </a:prstGeom>
          <a:effectLst>
            <a:softEdge rad="7620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365" y="977265"/>
            <a:ext cx="2693670" cy="3650615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085" y="3517265"/>
            <a:ext cx="2622550" cy="3340735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9" name="文本框 8"/>
          <p:cNvSpPr txBox="1"/>
          <p:nvPr/>
        </p:nvSpPr>
        <p:spPr>
          <a:xfrm>
            <a:off x="1151255" y="5657215"/>
            <a:ext cx="6078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66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learn together!</a:t>
            </a:r>
            <a:endParaRPr lang="en-US" altLang="zh-CN" sz="4400">
              <a:ln w="66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15290" y="517525"/>
            <a:ext cx="11169015" cy="3063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96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Thanks</a:t>
            </a:r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</a:t>
            </a:r>
            <a:endParaRPr lang="en-US" altLang="zh-CN" sz="880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     for</a:t>
            </a:r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</a:t>
            </a:r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your </a:t>
            </a:r>
            <a:endParaRPr lang="en-US" altLang="zh-CN" sz="880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           attention!</a:t>
            </a:r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汉仪超粗宋简" panose="02010600000101010101" charset="-122"/>
                <a:cs typeface="Times New Roman" panose="02020603050405020304" charset="0"/>
              </a:rPr>
              <a:t>Speaker:Guo Xiaopei</a:t>
            </a:r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   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          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                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 rot="14940000">
            <a:off x="7963535" y="-1403350"/>
            <a:ext cx="3794125" cy="5701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" y="2021840"/>
            <a:ext cx="11744960" cy="44964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50005" y="194380"/>
            <a:ext cx="10969200" cy="70560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An Introduction of Tranditional Chinese Dance</a:t>
            </a:r>
            <a:endParaRPr lang="en-US" altLang="zh-CN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16865" y="1102360"/>
            <a:ext cx="11171555" cy="5122545"/>
          </a:xfrm>
        </p:spPr>
        <p:txBody>
          <a:bodyPr/>
          <a:p>
            <a:pPr algn="l"/>
            <a:r>
              <a:rPr lang="en-US" altLang="zh-CN"/>
              <a:t>                               </a:t>
            </a: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History:  As old as Chinese civilization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8797925" y="3060700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zenith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83780" y="4984115"/>
            <a:ext cx="1231900" cy="403860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1635" y="69215"/>
            <a:ext cx="11777980" cy="705485"/>
          </a:xfrm>
        </p:spPr>
        <p:txBody>
          <a:bodyPr>
            <a:normAutofit fontScale="90000"/>
          </a:bodyPr>
          <a:p>
            <a:r>
              <a:rPr lang="en-US" altLang="zh-CN" sz="311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List of Intangible Cultural Heritage Traditional Dances (144)</a:t>
            </a:r>
            <a:endParaRPr lang="en-US" altLang="zh-CN" sz="311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t="3651"/>
          <a:stretch>
            <a:fillRect/>
          </a:stretch>
        </p:blipFill>
        <p:spPr>
          <a:xfrm>
            <a:off x="1865630" y="774700"/>
            <a:ext cx="8590915" cy="6083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b="19756"/>
          <a:stretch>
            <a:fillRect/>
          </a:stretch>
        </p:blipFill>
        <p:spPr>
          <a:xfrm>
            <a:off x="1532890" y="812165"/>
            <a:ext cx="9476105" cy="6045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630" y="876300"/>
            <a:ext cx="9070975" cy="5981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50" y="876300"/>
            <a:ext cx="9021445" cy="5962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530" y="812165"/>
            <a:ext cx="8639175" cy="5981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005" y="812165"/>
            <a:ext cx="8648700" cy="5934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370" y="637540"/>
            <a:ext cx="11141075" cy="620141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5115" y="277495"/>
            <a:ext cx="4292600" cy="6303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54295" y="887730"/>
            <a:ext cx="6824980" cy="4458970"/>
          </a:xfrm>
          <a:prstGeom prst="rect">
            <a:avLst/>
          </a:prstGeom>
          <a:effectLst/>
        </p:spPr>
      </p:pic>
    </p:spTree>
    <p:custDataLst>
      <p:tags r:id="rId5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0" y="3719195"/>
            <a:ext cx="4084320" cy="298577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7" name="图片 3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95885"/>
            <a:ext cx="4438650" cy="3686810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60" y="3029585"/>
            <a:ext cx="5171440" cy="3764915"/>
          </a:xfrm>
          <a:prstGeom prst="rect">
            <a:avLst/>
          </a:prstGeom>
          <a:noFill/>
          <a:ln>
            <a:noFill/>
          </a:ln>
          <a:effectLst>
            <a:softEdge rad="6604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28890" y="0"/>
            <a:ext cx="4563110" cy="3286760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48" name="文本框 47"/>
          <p:cNvSpPr txBox="1"/>
          <p:nvPr/>
        </p:nvSpPr>
        <p:spPr>
          <a:xfrm>
            <a:off x="4380230" y="1206500"/>
            <a:ext cx="3736975" cy="3924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8000">
                <a:ln w="15875">
                  <a:solidFill>
                    <a:schemeClr val="accent3">
                      <a:lumMod val="75000"/>
                    </a:schemeClr>
                  </a:solidFill>
                </a:ln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Zhezhi</a:t>
            </a:r>
            <a:endParaRPr lang="en-US" altLang="zh-CN" sz="8000">
              <a:ln w="15875">
                <a:solidFill>
                  <a:schemeClr val="accent3">
                    <a:lumMod val="75000"/>
                  </a:schemeClr>
                </a:solidFill>
              </a:ln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8000">
                <a:ln w="15875">
                  <a:solidFill>
                    <a:schemeClr val="accent3">
                      <a:lumMod val="75000"/>
                    </a:schemeClr>
                  </a:solidFill>
                </a:ln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Dance</a:t>
            </a:r>
            <a:endParaRPr lang="en-US" altLang="zh-CN" sz="8000">
              <a:ln w="15875">
                <a:solidFill>
                  <a:schemeClr val="accent3">
                    <a:lumMod val="75000"/>
                  </a:schemeClr>
                </a:solidFill>
              </a:ln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7200">
              <a:ln w="22225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322445" y="4347210"/>
            <a:ext cx="1551940" cy="251079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48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柘枝舞</a:t>
            </a:r>
            <a:endParaRPr lang="zh-CN" altLang="en-US" sz="48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400" y="0"/>
            <a:ext cx="10169525" cy="247586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noAutofit/>
          </a:bodyPr>
          <a:p>
            <a:r>
              <a:rPr lang="en-US" altLang="zh-CN" sz="40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Zhezhi Dance</a:t>
            </a:r>
            <a:endParaRPr lang="en-US" altLang="zh-CN" sz="40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40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       -- One of the Traditional Chinese Dance</a:t>
            </a:r>
            <a:endParaRPr lang="en-US" altLang="zh-CN" sz="40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825" y="1917065"/>
            <a:ext cx="3248025" cy="107632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origin of Zhezhi Dance</a:t>
            </a:r>
            <a:endParaRPr lang="en-US" altLang="zh-CN" sz="32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50130" y="1410970"/>
            <a:ext cx="6565900" cy="2259330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Time: In Tang Dynasty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Zhizhi                      (present-day Jambyl (</a:t>
            </a:r>
            <a:r>
              <a:rPr lang="en-US" altLang="zh-CN" sz="20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province in Kazakhstan</a:t>
            </a: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 in Central Asia)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286760" y="2364105"/>
            <a:ext cx="1207135" cy="1117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23545" y="3429000"/>
            <a:ext cx="5185410" cy="95313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places where Zhezhi Dance became immensely popular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5139055" y="3823970"/>
            <a:ext cx="1207135" cy="1117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756400" y="3084195"/>
            <a:ext cx="4926965" cy="138366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Chang'an, </a:t>
            </a: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Tanzhou (present-day Changsha)</a:t>
            </a: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Hangzhou, Jiangsu, Sichuan, and other regions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1830070"/>
            <a:ext cx="1526540" cy="5340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7235" y="5335270"/>
            <a:ext cx="3069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Its development</a:t>
            </a:r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3642995" y="5603875"/>
            <a:ext cx="1207135" cy="1117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139055" y="4551045"/>
            <a:ext cx="67017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first a kind of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“Ying Wu”(Energetic dance)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with only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one performer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With its wide dissemination, specialized performers known as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“Zhezhi Ji”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appear.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Then it has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 two perfomers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and its performing style changed a lot, turning to be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more graceful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两舞视频_20251012_1424248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5465" y="303530"/>
            <a:ext cx="11101070" cy="62509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154545" y="1392555"/>
            <a:ext cx="6489065" cy="16376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/>
              <a:t> </a:t>
            </a:r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hey wear 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beaded floral hats adorned with </a:t>
            </a:r>
            <a:endParaRPr lang="en-US" altLang="zh-CN" sz="20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bells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brocade boots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en-US" altLang="zh-CN" sz="20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creating a costume rich in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ethnic flair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000">
              <a:solidFill>
                <a:schemeClr val="accent4">
                  <a:lumMod val="50000"/>
                </a:schemeClr>
              </a:solidFill>
              <a:highlight>
                <a:srgbClr val="C0C0C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1480" y="131445"/>
            <a:ext cx="10877550" cy="645160"/>
          </a:xfrm>
          <a:prstGeom prst="rect">
            <a:avLst/>
          </a:prstGeom>
          <a:noFill/>
          <a:effectLst>
            <a:glow rad="1905000">
              <a:schemeClr val="accent4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Costume Characteristics of the Zhezhi Dance Performers</a:t>
            </a:r>
            <a:endParaRPr lang="en-US" altLang="zh-CN" sz="36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763010"/>
            <a:ext cx="3688080" cy="309499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8" name="文本框 17"/>
          <p:cNvSpPr txBox="1"/>
          <p:nvPr/>
        </p:nvSpPr>
        <p:spPr>
          <a:xfrm>
            <a:off x="224155" y="1711960"/>
            <a:ext cx="3594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Soft, form-fitting embroidered silk robes </a:t>
            </a:r>
            <a:endParaRPr lang="en-US" altLang="zh-CN" sz="24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featuring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wide collars and narrow sleeves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88080" y="99123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Their waists are cinched with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floral sashes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adorned with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jewels and ornaments</a:t>
            </a:r>
            <a:endParaRPr lang="zh-CN" altLang="en-US" b="1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80" y="2926715"/>
            <a:ext cx="4206875" cy="416052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80" y="2708275"/>
            <a:ext cx="4086225" cy="4219575"/>
          </a:xfrm>
          <a:prstGeom prst="rect">
            <a:avLst/>
          </a:prstGeom>
          <a:effectLst>
            <a:softEdge rad="279400"/>
          </a:effectLst>
        </p:spPr>
      </p:pic>
      <p:cxnSp>
        <p:nvCxnSpPr>
          <p:cNvPr id="22" name="曲线连接符 21"/>
          <p:cNvCxnSpPr/>
          <p:nvPr/>
        </p:nvCxnSpPr>
        <p:spPr>
          <a:xfrm rot="16200000">
            <a:off x="2525395" y="2908300"/>
            <a:ext cx="3105150" cy="1917065"/>
          </a:xfrm>
          <a:prstGeom prst="curvedConnector3">
            <a:avLst>
              <a:gd name="adj1" fmla="val 49990"/>
            </a:avLst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曲线连接符 22"/>
          <p:cNvCxnSpPr/>
          <p:nvPr/>
        </p:nvCxnSpPr>
        <p:spPr>
          <a:xfrm rot="16200000">
            <a:off x="1232535" y="3462020"/>
            <a:ext cx="1577340" cy="1078865"/>
          </a:xfrm>
          <a:prstGeom prst="curvedConnector3">
            <a:avLst>
              <a:gd name="adj1" fmla="val 49980"/>
            </a:avLst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曲线连接符 23"/>
          <p:cNvCxnSpPr/>
          <p:nvPr/>
        </p:nvCxnSpPr>
        <p:spPr>
          <a:xfrm rot="16200000">
            <a:off x="5739130" y="3004185"/>
            <a:ext cx="4314190" cy="2686050"/>
          </a:xfrm>
          <a:prstGeom prst="curvedConnector3">
            <a:avLst>
              <a:gd name="adj1" fmla="val 49985"/>
            </a:avLst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曲线连接符 24"/>
          <p:cNvCxnSpPr/>
          <p:nvPr/>
        </p:nvCxnSpPr>
        <p:spPr>
          <a:xfrm flipV="1">
            <a:off x="5036820" y="2115185"/>
            <a:ext cx="2206625" cy="1647825"/>
          </a:xfrm>
          <a:prstGeom prst="curvedConnector3">
            <a:avLst>
              <a:gd name="adj1" fmla="val 50014"/>
            </a:avLst>
          </a:prstGeom>
          <a:ln w="31750">
            <a:gradFill>
              <a:gsLst>
                <a:gs pos="0">
                  <a:schemeClr val="accent3">
                    <a:hueOff val="-4200000"/>
                  </a:schemeClr>
                </a:gs>
                <a:gs pos="100000">
                  <a:schemeClr val="accent3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0250" cy="25095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文本框 5"/>
          <p:cNvSpPr txBox="1"/>
          <p:nvPr/>
        </p:nvSpPr>
        <p:spPr>
          <a:xfrm>
            <a:off x="4540250" y="583565"/>
            <a:ext cx="788543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Accompaniment is primarily drum-based.</a:t>
            </a:r>
            <a:endParaRPr lang="en-US" altLang="zh-CN" sz="32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09220" y="2700020"/>
            <a:ext cx="11103610" cy="39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803775" y="1549400"/>
            <a:ext cx="653605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章孝标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柘枝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诗有：“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柘枝初出鼓声招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zh-CN" altLang="en-US" sz="2400" b="1" i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白居易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柘枝妓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有“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连击三声画鼓催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zh-CN" altLang="en-US" sz="2400" b="1" i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9880" y="2842260"/>
            <a:ext cx="875538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4">
                    <a:lumMod val="50000"/>
                  </a:schemeClr>
                </a:solidFill>
                <a:latin typeface="Times New Roman" panose="02020603050405020304"/>
                <a:ea typeface="宋体" panose="02010600030101010101" pitchFamily="2" charset="-122"/>
              </a:rPr>
              <a:t>Characteristics of the moves of Zhezhi Dance</a:t>
            </a:r>
            <a:endParaRPr lang="en-US" altLang="zh-CN" sz="3200" b="1">
              <a:solidFill>
                <a:schemeClr val="accent4">
                  <a:lumMod val="50000"/>
                </a:schemeClr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0685" y="4022090"/>
            <a:ext cx="5878195" cy="26765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dance movements are remarkably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diverse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shifting between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graceful, elegant, soft, and beautiful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and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highlight>
                  <a:srgbClr val="00FFFF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agile, spirited, bright, and lively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10" y="3171190"/>
            <a:ext cx="2606675" cy="378587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761615"/>
            <a:ext cx="3314700" cy="2654300"/>
          </a:xfrm>
          <a:prstGeom prst="rect">
            <a:avLst/>
          </a:prstGeom>
          <a:effectLst>
            <a:softEdge rad="368300"/>
          </a:effectLst>
        </p:spPr>
      </p:pic>
    </p:spTree>
    <p:custDataLst>
      <p:tags r:id="rId5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4172,&quot;width&quot;:6660}"/>
  <p:tag name="KSO_WM_UNIT_PLACING_PICTURE_USER_RELATIVERECTANGLE" val="{&quot;bottom&quot;:0,&quot;left&quot;:0,&quot;right&quot;:0,&quot;top&quot;:0}"/>
  <p:tag name="KSO_WM_UNIT_PLACING_PICTURE_COLLAGE_RELATIVERECTANGLE" val="{&quot;bottom&quot;:0.014065015647895255,&quot;left&quot;:0,&quot;right&quot;:0,&quot;top&quot;:0.014065015647895255}"/>
  <p:tag name="KSO_WM_UNIT_PLACING_PICTURE_COLLAGE_VIEWPORT" val="{&quot;height&quot;:1290.6666666666665,&quot;width&quot;:2120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PLACING_PICTURE_USER_VIEWPORT" val="{&quot;height&quot;:4172,&quot;width&quot;:6660}"/>
  <p:tag name="KSO_WM_UNIT_PLACING_PICTURE_USER_RELATIVERECTANGLE" val="{&quot;bottom&quot;:0,&quot;left&quot;:0,&quot;right&quot;:0,&quot;top&quot;:0}"/>
  <p:tag name="KSO_WM_UNIT_PLACING_PICTURE_COLLAGE_RELATIVERECTANGLE" val="{&quot;bottom&quot;:0.014065015647895255,&quot;left&quot;:0,&quot;right&quot;:0,&quot;top&quot;:0.014065015647895255}"/>
  <p:tag name="KSO_WM_UNIT_PLACING_PICTURE_COLLAGE_VIEWPORT" val="{&quot;height&quot;:1290.6666666666665,&quot;width&quot;:2120}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2180</Words>
  <Application>WPS 演示</Application>
  <PresentationFormat>宽屏</PresentationFormat>
  <Paragraphs>92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Times New Roman</vt:lpstr>
      <vt:lpstr>楷体</vt:lpstr>
      <vt:lpstr>Times New Roman</vt:lpstr>
      <vt:lpstr>quote-cjk-patch</vt:lpstr>
      <vt:lpstr>Segoe Print</vt:lpstr>
      <vt:lpstr>汉仪超粗宋简</vt:lpstr>
      <vt:lpstr>微软雅黑</vt:lpstr>
      <vt:lpstr>Arial Unicode MS</vt:lpstr>
      <vt:lpstr>Calibri</vt:lpstr>
      <vt:lpstr>WPS</vt:lpstr>
      <vt:lpstr>PowerPoint 演示文稿</vt:lpstr>
      <vt:lpstr>An Introduction of Tranditional Chinese Dance</vt:lpstr>
      <vt:lpstr>List of Intangible Cultural Heritage Traditional Dances (144)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H.Bea</cp:lastModifiedBy>
  <cp:revision>170</cp:revision>
  <dcterms:created xsi:type="dcterms:W3CDTF">2019-06-19T02:08:00Z</dcterms:created>
  <dcterms:modified xsi:type="dcterms:W3CDTF">2025-11-08T14:17:42Z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5F35A6AE9A324894A80573627FFD3733_11</vt:lpwstr>
  </property>
</Properties>
</file>