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21"/>
  </p:notesMasterIdLst>
  <p:sldIdLst>
    <p:sldId id="256" r:id="rId2"/>
    <p:sldId id="551" r:id="rId3"/>
    <p:sldId id="553" r:id="rId4"/>
    <p:sldId id="552" r:id="rId5"/>
    <p:sldId id="266" r:id="rId6"/>
    <p:sldId id="299" r:id="rId7"/>
    <p:sldId id="268" r:id="rId8"/>
    <p:sldId id="298" r:id="rId9"/>
    <p:sldId id="269" r:id="rId10"/>
    <p:sldId id="270" r:id="rId11"/>
    <p:sldId id="271" r:id="rId12"/>
    <p:sldId id="272" r:id="rId13"/>
    <p:sldId id="273" r:id="rId14"/>
    <p:sldId id="288" r:id="rId15"/>
    <p:sldId id="289" r:id="rId16"/>
    <p:sldId id="290" r:id="rId17"/>
    <p:sldId id="493" r:id="rId18"/>
    <p:sldId id="443" r:id="rId19"/>
    <p:sldId id="403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642" autoAdjust="0"/>
  </p:normalViewPr>
  <p:slideViewPr>
    <p:cSldViewPr>
      <p:cViewPr varScale="1">
        <p:scale>
          <a:sx n="82" d="100"/>
          <a:sy n="82" d="100"/>
        </p:scale>
        <p:origin x="145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dirty="0"/>
              <a:t>翻译学导论</a:t>
            </a:r>
            <a:br>
              <a:rPr lang="zh-CN" altLang="de-DE" dirty="0"/>
            </a:br>
            <a:r>
              <a:rPr lang="en-US" sz="3200" b="1" dirty="0"/>
              <a:t>Introductory Course in Translation Studies</a:t>
            </a:r>
            <a:endParaRPr lang="de-DE" sz="1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</a:rPr>
              <a:t>湖南师范大学外国学院</a:t>
            </a:r>
            <a:r>
              <a:rPr lang="de-DE" altLang="zh-CN" sz="2400" b="1" dirty="0">
                <a:solidFill>
                  <a:schemeClr val="tx1"/>
                </a:solidFill>
              </a:rPr>
              <a:t>21 </a:t>
            </a:r>
            <a:r>
              <a:rPr lang="zh-CN" altLang="de-DE" sz="2400" dirty="0">
                <a:solidFill>
                  <a:schemeClr val="tx1"/>
                </a:solidFill>
              </a:rPr>
              <a:t>级</a:t>
            </a:r>
            <a:r>
              <a:rPr lang="de-DE" altLang="zh-CN" sz="2400" b="1" dirty="0">
                <a:solidFill>
                  <a:schemeClr val="tx1"/>
                </a:solidFill>
              </a:rPr>
              <a:t>MA</a:t>
            </a:r>
            <a:r>
              <a:rPr lang="zh-CN" altLang="de-DE" sz="2400" dirty="0">
                <a:solidFill>
                  <a:schemeClr val="tx1"/>
                </a:solidFill>
              </a:rPr>
              <a:t>，平台课，周一，上课地点线上</a:t>
            </a:r>
            <a:r>
              <a:rPr lang="de-DE" altLang="zh-CN" sz="2400" dirty="0">
                <a:solidFill>
                  <a:schemeClr val="tx1"/>
                </a:solidFill>
              </a:rPr>
              <a:t>http://bit.ly/ZOOMCOURSE</a:t>
            </a:r>
            <a:r>
              <a:rPr lang="zh-CN" altLang="de-DE" sz="2400" dirty="0">
                <a:solidFill>
                  <a:schemeClr val="tx1"/>
                </a:solidFill>
              </a:rPr>
              <a:t>（以后外院大楼</a:t>
            </a:r>
            <a:r>
              <a:rPr lang="de-DE" altLang="zh-CN" sz="2400" b="1" dirty="0">
                <a:solidFill>
                  <a:schemeClr val="tx1"/>
                </a:solidFill>
              </a:rPr>
              <a:t>515 </a:t>
            </a:r>
            <a:r>
              <a:rPr lang="zh-CN" altLang="de-DE" sz="2400" dirty="0">
                <a:solidFill>
                  <a:schemeClr val="tx1"/>
                </a:solidFill>
              </a:rPr>
              <a:t>报告厅）</a:t>
            </a:r>
            <a:br>
              <a:rPr lang="zh-CN" altLang="de-DE" sz="2400" dirty="0">
                <a:solidFill>
                  <a:schemeClr val="tx1"/>
                </a:solidFill>
              </a:rPr>
            </a:br>
            <a:r>
              <a:rPr lang="de-DE" altLang="zh-CN" sz="2400" b="1" dirty="0">
                <a:solidFill>
                  <a:schemeClr val="tx1"/>
                </a:solidFill>
              </a:rPr>
              <a:t>2021 </a:t>
            </a:r>
            <a:r>
              <a:rPr lang="zh-CN" altLang="de-DE" sz="2400" dirty="0">
                <a:solidFill>
                  <a:schemeClr val="tx1"/>
                </a:solidFill>
              </a:rPr>
              <a:t>年</a:t>
            </a:r>
            <a:r>
              <a:rPr lang="de-DE" altLang="zh-CN" sz="2400" b="1" dirty="0">
                <a:solidFill>
                  <a:schemeClr val="tx1"/>
                </a:solidFill>
              </a:rPr>
              <a:t>9 </a:t>
            </a:r>
            <a:r>
              <a:rPr lang="zh-CN" altLang="de-DE" sz="2400" dirty="0">
                <a:solidFill>
                  <a:schemeClr val="tx1"/>
                </a:solidFill>
              </a:rPr>
              <a:t>月</a:t>
            </a:r>
            <a:r>
              <a:rPr lang="de-DE" altLang="zh-CN" sz="2400" b="1" dirty="0">
                <a:solidFill>
                  <a:schemeClr val="tx1"/>
                </a:solidFill>
              </a:rPr>
              <a:t>26 </a:t>
            </a:r>
            <a:r>
              <a:rPr lang="zh-CN" altLang="de-DE" sz="2400" dirty="0">
                <a:solidFill>
                  <a:schemeClr val="tx1"/>
                </a:solidFill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</a:rPr>
              <a:t>——</a:t>
            </a:r>
            <a:r>
              <a:rPr lang="de-DE" altLang="zh-CN" sz="2400" b="1" dirty="0">
                <a:solidFill>
                  <a:schemeClr val="tx1"/>
                </a:solidFill>
              </a:rPr>
              <a:t>2022 </a:t>
            </a:r>
            <a:r>
              <a:rPr lang="zh-CN" altLang="de-DE" sz="2400" dirty="0">
                <a:solidFill>
                  <a:schemeClr val="tx1"/>
                </a:solidFill>
              </a:rPr>
              <a:t>年</a:t>
            </a:r>
            <a:r>
              <a:rPr lang="de-DE" altLang="zh-CN" sz="2400" b="1" dirty="0">
                <a:solidFill>
                  <a:schemeClr val="tx1"/>
                </a:solidFill>
              </a:rPr>
              <a:t>1 </a:t>
            </a:r>
            <a:r>
              <a:rPr lang="zh-CN" altLang="de-DE" sz="2400" dirty="0">
                <a:solidFill>
                  <a:schemeClr val="tx1"/>
                </a:solidFill>
              </a:rPr>
              <a:t>月</a:t>
            </a:r>
            <a:r>
              <a:rPr lang="de-DE" altLang="zh-CN" sz="2400" b="1" dirty="0">
                <a:solidFill>
                  <a:schemeClr val="tx1"/>
                </a:solidFill>
              </a:rPr>
              <a:t>15 </a:t>
            </a:r>
            <a:r>
              <a:rPr lang="zh-CN" altLang="de-DE" sz="2400" dirty="0">
                <a:solidFill>
                  <a:schemeClr val="tx1"/>
                </a:solidFill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</a:rPr>
              <a:t>19-20:20</a:t>
            </a:r>
            <a:r>
              <a:rPr lang="zh-CN" altLang="de-DE" sz="2400" dirty="0">
                <a:solidFill>
                  <a:schemeClr val="tx1"/>
                </a:solidFill>
              </a:rPr>
              <a:t>，老师：吴漠汀（</a:t>
            </a:r>
            <a:r>
              <a:rPr lang="de-DE" sz="2400" b="1" dirty="0">
                <a:solidFill>
                  <a:schemeClr val="tx1"/>
                </a:solidFill>
              </a:rPr>
              <a:t>Martin </a:t>
            </a:r>
            <a:r>
              <a:rPr lang="de-DE" sz="2400" b="1" dirty="0" err="1">
                <a:solidFill>
                  <a:schemeClr val="tx1"/>
                </a:solidFill>
              </a:rPr>
              <a:t>Woesler</a:t>
            </a:r>
            <a:r>
              <a:rPr lang="de-DE" sz="2400" dirty="0">
                <a:solidFill>
                  <a:schemeClr val="tx1"/>
                </a:solidFill>
              </a:rPr>
              <a:t>），</a:t>
            </a:r>
            <a:r>
              <a:rPr lang="zh-CN" altLang="de-DE" sz="2400" dirty="0">
                <a:solidFill>
                  <a:schemeClr val="tx1"/>
                </a:solidFill>
              </a:rPr>
              <a:t>助教</a:t>
            </a:r>
            <a:r>
              <a:rPr lang="de-DE" altLang="zh-CN" sz="2400" dirty="0">
                <a:solidFill>
                  <a:schemeClr val="tx1"/>
                </a:solidFill>
              </a:rPr>
              <a:t>TA</a:t>
            </a:r>
            <a:r>
              <a:rPr lang="zh-CN" altLang="de-DE" sz="2400" dirty="0">
                <a:solidFill>
                  <a:schemeClr val="tx1"/>
                </a:solidFill>
              </a:rPr>
              <a:t>：</a:t>
            </a:r>
            <a:r>
              <a:rPr lang="de-DE" altLang="zh-CN" sz="2400" dirty="0">
                <a:solidFill>
                  <a:schemeClr val="tx1"/>
                </a:solidFill>
              </a:rPr>
              <a:t>Yang </a:t>
            </a:r>
            <a:r>
              <a:rPr lang="de-DE" altLang="zh-CN" sz="2400" dirty="0" err="1">
                <a:solidFill>
                  <a:schemeClr val="tx1"/>
                </a:solidFill>
              </a:rPr>
              <a:t>Ye</a:t>
            </a:r>
            <a:r>
              <a:rPr lang="de-DE" altLang="zh-CN" sz="2400" dirty="0">
                <a:solidFill>
                  <a:schemeClr val="tx1"/>
                </a:solidFill>
              </a:rPr>
              <a:t>, Li </a:t>
            </a:r>
            <a:r>
              <a:rPr lang="de-DE" altLang="zh-CN" sz="2400" dirty="0" err="1">
                <a:solidFill>
                  <a:schemeClr val="tx1"/>
                </a:solidFill>
              </a:rPr>
              <a:t>Xichang</a:t>
            </a:r>
            <a:r>
              <a:rPr lang="de-DE" altLang="zh-CN" sz="2400" dirty="0">
                <a:solidFill>
                  <a:schemeClr val="tx1"/>
                </a:solidFill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</a:rPr>
              <a:t> TA: Zhu </a:t>
            </a:r>
            <a:r>
              <a:rPr lang="de-DE" altLang="zh-CN" sz="2400" dirty="0" err="1">
                <a:solidFill>
                  <a:schemeClr val="tx1"/>
                </a:solidFill>
              </a:rPr>
              <a:t>Renduo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903A2E4-6116-4E9F-9DC3-0C188D7EE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1" y="-9894"/>
            <a:ext cx="1351550" cy="91861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E729190-236F-4B79-897B-12C4AAE29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CN" sz="3600" b="1" dirty="0">
                <a:ea typeface="宋体" panose="02010600030101010101" pitchFamily="2" charset="-122"/>
              </a:rPr>
              <a:t>CONCLUSION</a:t>
            </a:r>
            <a:endParaRPr lang="hr-HR" altLang="de-DE" sz="3600" b="1" u="sng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65CA984-213E-4A71-BD0B-144EFDEE6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zh-CN" sz="2800" u="sng" dirty="0">
                <a:ea typeface="宋体" panose="02010600030101010101" pitchFamily="2" charset="-122"/>
              </a:rPr>
              <a:t>Various</a:t>
            </a:r>
            <a:r>
              <a:rPr lang="en-GB" altLang="zh-CN" sz="2800" dirty="0">
                <a:ea typeface="宋体" panose="02010600030101010101" pitchFamily="2" charset="-122"/>
              </a:rPr>
              <a:t> theories competing for supremacy</a:t>
            </a:r>
            <a:endParaRPr lang="en-GB" altLang="zh-CN" sz="2800" u="sng" dirty="0">
              <a:ea typeface="宋体" panose="02010600030101010101" pitchFamily="2" charset="-122"/>
            </a:endParaRPr>
          </a:p>
          <a:p>
            <a:r>
              <a:rPr lang="en-GB" altLang="zh-CN" sz="2800" u="sng" dirty="0">
                <a:ea typeface="宋体" panose="02010600030101010101" pitchFamily="2" charset="-122"/>
              </a:rPr>
              <a:t>Split</a:t>
            </a:r>
            <a:r>
              <a:rPr lang="en-GB" altLang="zh-CN" sz="2800" dirty="0">
                <a:ea typeface="宋体" panose="02010600030101010101" pitchFamily="2" charset="-122"/>
              </a:rPr>
              <a:t> between theory and practice – ways to overcome it</a:t>
            </a:r>
            <a:endParaRPr lang="en-GB" altLang="zh-CN" sz="2800" u="sng" dirty="0">
              <a:ea typeface="宋体" panose="02010600030101010101" pitchFamily="2" charset="-122"/>
            </a:endParaRPr>
          </a:p>
          <a:p>
            <a:r>
              <a:rPr lang="en-GB" altLang="zh-CN" sz="2800" u="sng" dirty="0">
                <a:ea typeface="宋体" panose="02010600030101010101" pitchFamily="2" charset="-122"/>
              </a:rPr>
              <a:t>Rapid</a:t>
            </a:r>
            <a:r>
              <a:rPr lang="en-GB" altLang="zh-CN" sz="2800" dirty="0">
                <a:ea typeface="宋体" panose="02010600030101010101" pitchFamily="2" charset="-122"/>
              </a:rPr>
              <a:t> development of the discipline</a:t>
            </a:r>
            <a:endParaRPr lang="en-GB" altLang="zh-CN" sz="2800" u="sng" dirty="0">
              <a:ea typeface="宋体" panose="02010600030101010101" pitchFamily="2" charset="-122"/>
            </a:endParaRPr>
          </a:p>
          <a:p>
            <a:r>
              <a:rPr lang="en-GB" altLang="zh-CN" sz="2800" u="sng" dirty="0">
                <a:ea typeface="宋体" panose="02010600030101010101" pitchFamily="2" charset="-122"/>
              </a:rPr>
              <a:t>Challenges</a:t>
            </a:r>
            <a:r>
              <a:rPr lang="en-GB" altLang="zh-CN" sz="2800" dirty="0">
                <a:ea typeface="宋体" panose="02010600030101010101" pitchFamily="2" charset="-122"/>
              </a:rPr>
              <a:t> of the new technology</a:t>
            </a:r>
            <a:endParaRPr lang="en-GB" altLang="zh-CN" sz="2800" u="sng" dirty="0">
              <a:ea typeface="宋体" panose="02010600030101010101" pitchFamily="2" charset="-122"/>
            </a:endParaRPr>
          </a:p>
          <a:p>
            <a:r>
              <a:rPr lang="en-GB" altLang="zh-CN" sz="2800" u="sng" dirty="0">
                <a:ea typeface="宋体" panose="02010600030101010101" pitchFamily="2" charset="-122"/>
              </a:rPr>
              <a:t>No general and comprehensive theory </a:t>
            </a:r>
            <a:endParaRPr lang="en-GB" altLang="zh-CN" sz="2800" dirty="0">
              <a:ea typeface="宋体" panose="02010600030101010101" pitchFamily="2" charset="-122"/>
            </a:endParaRPr>
          </a:p>
          <a:p>
            <a:r>
              <a:rPr lang="en-GB" altLang="zh-CN" sz="2800" dirty="0">
                <a:ea typeface="宋体" panose="02010600030101010101" pitchFamily="2" charset="-122"/>
              </a:rPr>
              <a:t>Richness of linguistic, literary, historical, culturalist etc. </a:t>
            </a:r>
            <a:r>
              <a:rPr lang="en-GB" altLang="zh-CN" sz="2800" u="sng" dirty="0">
                <a:ea typeface="宋体" panose="02010600030101010101" pitchFamily="2" charset="-122"/>
              </a:rPr>
              <a:t>approaches </a:t>
            </a:r>
          </a:p>
          <a:p>
            <a:r>
              <a:rPr lang="en-GB" altLang="zh-CN" sz="2800" u="sng" dirty="0">
                <a:ea typeface="宋体" panose="02010600030101010101" pitchFamily="2" charset="-122"/>
              </a:rPr>
              <a:t>Holistic</a:t>
            </a:r>
            <a:r>
              <a:rPr lang="en-GB" altLang="zh-CN" sz="2800" dirty="0">
                <a:ea typeface="宋体" panose="02010600030101010101" pitchFamily="2" charset="-122"/>
              </a:rPr>
              <a:t> approach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688DC85-5D14-46AD-8901-9389F9CB1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b="1" i="1">
                <a:ea typeface="宋体" panose="02010600030101010101" pitchFamily="2" charset="-122"/>
              </a:rPr>
              <a:t>Developments since the 1970s</a:t>
            </a:r>
            <a:endParaRPr lang="hr-HR" altLang="de-DE" b="1" i="1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148B006-8D1B-4582-BEB4-32D447511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zh-CN" u="sng" dirty="0">
                <a:ea typeface="宋体" panose="02010600030101010101" pitchFamily="2" charset="-122"/>
              </a:rPr>
              <a:t>Different areas of Holmes’s map come to the fore</a:t>
            </a:r>
            <a:r>
              <a:rPr lang="en-GB" altLang="zh-CN" dirty="0">
                <a:ea typeface="宋体" panose="02010600030101010101" pitchFamily="2" charset="-122"/>
              </a:rPr>
              <a:t>:</a:t>
            </a:r>
            <a:endParaRPr lang="en-GB" altLang="zh-CN" u="sng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</a:pPr>
            <a:r>
              <a:rPr lang="en-GB" altLang="zh-CN" u="sng" dirty="0">
                <a:ea typeface="宋体" panose="02010600030101010101" pitchFamily="2" charset="-122"/>
              </a:rPr>
              <a:t>Contrastive analysis</a:t>
            </a:r>
            <a:r>
              <a:rPr lang="en-GB" altLang="zh-CN" dirty="0">
                <a:ea typeface="宋体" panose="02010600030101010101" pitchFamily="2" charset="-122"/>
              </a:rPr>
              <a:t> has fallen by the wayside</a:t>
            </a:r>
          </a:p>
          <a:p>
            <a:pPr>
              <a:lnSpc>
                <a:spcPct val="90000"/>
              </a:lnSpc>
            </a:pPr>
            <a:r>
              <a:rPr lang="en-GB" altLang="zh-CN" dirty="0">
                <a:ea typeface="宋体" panose="02010600030101010101" pitchFamily="2" charset="-122"/>
              </a:rPr>
              <a:t>The linguistic-oriented ‘science’ of translation has continued strongly in Germany</a:t>
            </a:r>
          </a:p>
          <a:p>
            <a:pPr>
              <a:lnSpc>
                <a:spcPct val="90000"/>
              </a:lnSpc>
            </a:pPr>
            <a:r>
              <a:rPr lang="en-GB" altLang="zh-CN" dirty="0">
                <a:ea typeface="宋体" panose="02010600030101010101" pitchFamily="2" charset="-122"/>
              </a:rPr>
              <a:t>concept of equivalence associated the ling. approach has declined</a:t>
            </a:r>
          </a:p>
          <a:p>
            <a:pPr>
              <a:lnSpc>
                <a:spcPct val="90000"/>
              </a:lnSpc>
            </a:pPr>
            <a:r>
              <a:rPr lang="en-GB" altLang="zh-CN" dirty="0">
                <a:ea typeface="宋体" panose="02010600030101010101" pitchFamily="2" charset="-122"/>
              </a:rPr>
              <a:t>the rise of theories </a:t>
            </a:r>
            <a:r>
              <a:rPr lang="en-GB" altLang="zh-CN" dirty="0" err="1">
                <a:ea typeface="宋体" panose="02010600030101010101" pitchFamily="2" charset="-122"/>
              </a:rPr>
              <a:t>centered</a:t>
            </a:r>
            <a:r>
              <a:rPr lang="en-GB" altLang="zh-CN" dirty="0">
                <a:ea typeface="宋体" panose="02010600030101010101" pitchFamily="2" charset="-122"/>
              </a:rPr>
              <a:t> around </a:t>
            </a:r>
            <a:r>
              <a:rPr lang="en-GB" altLang="zh-CN" u="sng" dirty="0">
                <a:ea typeface="宋体" panose="02010600030101010101" pitchFamily="2" charset="-122"/>
              </a:rPr>
              <a:t>text types</a:t>
            </a:r>
            <a:r>
              <a:rPr lang="en-GB" altLang="zh-CN" dirty="0">
                <a:ea typeface="宋体" panose="02010600030101010101" pitchFamily="2" charset="-122"/>
              </a:rPr>
              <a:t> (Reiss; see chapter 5) and </a:t>
            </a:r>
            <a:r>
              <a:rPr lang="en-GB" altLang="zh-CN" u="sng" dirty="0">
                <a:ea typeface="宋体" panose="02010600030101010101" pitchFamily="2" charset="-122"/>
              </a:rPr>
              <a:t>text purpose</a:t>
            </a:r>
            <a:r>
              <a:rPr lang="en-GB" altLang="zh-CN" dirty="0">
                <a:ea typeface="宋体" panose="02010600030101010101" pitchFamily="2" charset="-122"/>
              </a:rPr>
              <a:t> (the </a:t>
            </a:r>
            <a:r>
              <a:rPr lang="en-GB" altLang="zh-CN" i="1" dirty="0" err="1">
                <a:ea typeface="宋体" panose="02010600030101010101" pitchFamily="2" charset="-122"/>
              </a:rPr>
              <a:t>skopos</a:t>
            </a:r>
            <a:r>
              <a:rPr lang="en-GB" altLang="zh-CN" dirty="0">
                <a:ea typeface="宋体" panose="02010600030101010101" pitchFamily="2" charset="-122"/>
              </a:rPr>
              <a:t> theory of Reiss and Vermeer </a:t>
            </a:r>
            <a:endParaRPr lang="hr-HR" alt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637E303-79CA-40E9-B7DB-F2E7C1DDD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C68AE8F-ED3D-427D-8CFB-CCAFF74B87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altLang="zh-CN" sz="2800" u="sng" dirty="0">
                <a:ea typeface="宋体" panose="02010600030101010101" pitchFamily="2" charset="-122"/>
              </a:rPr>
              <a:t>Hallidayan influence</a:t>
            </a:r>
            <a:r>
              <a:rPr lang="en-GB" altLang="zh-CN" sz="2800" dirty="0">
                <a:ea typeface="宋体" panose="02010600030101010101" pitchFamily="2" charset="-122"/>
              </a:rPr>
              <a:t> of 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discourse analysis and 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systemic functional grammar 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which views language as a communicative act in a sociocultural context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prominent over the past decades in Australia and the UK: Bell (1991), Baker (1992) and Hatim and Mason (1990, 1997)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-    the rise of a </a:t>
            </a:r>
            <a:r>
              <a:rPr lang="en-GB" altLang="zh-CN" sz="2800" u="sng" dirty="0">
                <a:ea typeface="宋体" panose="02010600030101010101" pitchFamily="2" charset="-122"/>
              </a:rPr>
              <a:t>descriptive approach</a:t>
            </a:r>
            <a:r>
              <a:rPr lang="en-GB" altLang="zh-CN" sz="2800" dirty="0">
                <a:ea typeface="宋体" panose="02010600030101010101" pitchFamily="2" charset="-122"/>
              </a:rPr>
              <a:t> (late 1970s and the 1980s): 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- origins in comparative literature and Russian Formalism (Levy, </a:t>
            </a:r>
            <a:r>
              <a:rPr lang="en-GB" altLang="zh-CN" sz="2800" dirty="0" err="1">
                <a:ea typeface="宋体" panose="02010600030101010101" pitchFamily="2" charset="-122"/>
              </a:rPr>
              <a:t>Popovič</a:t>
            </a:r>
            <a:r>
              <a:rPr lang="en-GB" altLang="zh-CN" sz="2800" dirty="0">
                <a:ea typeface="宋体" panose="02010600030101010101" pitchFamily="2" charset="-122"/>
              </a:rPr>
              <a:t>)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DD5D72C-9BFC-47C2-9433-5F628841D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altLang="de-DE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C122755-590E-4248-908D-EE2859ED3D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 The </a:t>
            </a:r>
            <a:r>
              <a:rPr lang="en-GB" altLang="zh-CN" sz="2800" u="sng" dirty="0" err="1">
                <a:ea typeface="宋体" panose="02010600030101010101" pitchFamily="2" charset="-122"/>
              </a:rPr>
              <a:t>Polysystems</a:t>
            </a:r>
            <a:r>
              <a:rPr lang="en-GB" altLang="zh-CN" sz="2800" u="sng" dirty="0">
                <a:ea typeface="宋体" panose="02010600030101010101" pitchFamily="2" charset="-122"/>
              </a:rPr>
              <a:t> approach</a:t>
            </a:r>
            <a:r>
              <a:rPr lang="en-GB" altLang="zh-CN" sz="2800" dirty="0">
                <a:ea typeface="宋体" panose="02010600030101010101" pitchFamily="2" charset="-122"/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the literary </a:t>
            </a:r>
            <a:r>
              <a:rPr lang="en-GB" altLang="zh-CN" sz="2800" dirty="0" err="1">
                <a:ea typeface="宋体" panose="02010600030101010101" pitchFamily="2" charset="-122"/>
              </a:rPr>
              <a:t>polysystem</a:t>
            </a:r>
            <a:r>
              <a:rPr lang="en-GB" altLang="zh-CN" sz="2800" dirty="0">
                <a:ea typeface="宋体" panose="02010600030101010101" pitchFamily="2" charset="-122"/>
              </a:rPr>
              <a:t> in which: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different literatures and genres, including translated and non-translated works, compete for dominance (Tel Aviv: </a:t>
            </a:r>
            <a:r>
              <a:rPr lang="en-GB" altLang="zh-CN" sz="2800" dirty="0" err="1">
                <a:ea typeface="宋体" panose="02010600030101010101" pitchFamily="2" charset="-122"/>
              </a:rPr>
              <a:t>Itamar</a:t>
            </a:r>
            <a:r>
              <a:rPr lang="en-GB" altLang="zh-CN" sz="2800" dirty="0">
                <a:ea typeface="宋体" panose="02010600030101010101" pitchFamily="2" charset="-122"/>
              </a:rPr>
              <a:t> Even-Zohar and Gideon </a:t>
            </a:r>
            <a:r>
              <a:rPr lang="en-GB" altLang="zh-CN" sz="2800" dirty="0" err="1">
                <a:ea typeface="宋体" panose="02010600030101010101" pitchFamily="2" charset="-122"/>
              </a:rPr>
              <a:t>Toury</a:t>
            </a:r>
            <a:r>
              <a:rPr lang="en-GB" altLang="zh-CN" sz="2800" dirty="0">
                <a:ea typeface="宋体" panose="02010600030101010101" pitchFamily="2" charset="-122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 The </a:t>
            </a:r>
            <a:r>
              <a:rPr lang="en-GB" altLang="zh-CN" sz="2800" dirty="0" err="1">
                <a:ea typeface="宋体" panose="02010600030101010101" pitchFamily="2" charset="-122"/>
              </a:rPr>
              <a:t>polysystemists</a:t>
            </a:r>
            <a:r>
              <a:rPr lang="en-GB" altLang="zh-CN" sz="2800" dirty="0">
                <a:ea typeface="宋体" panose="02010600030101010101" pitchFamily="2" charset="-122"/>
              </a:rPr>
              <a:t> (André </a:t>
            </a:r>
            <a:r>
              <a:rPr lang="en-GB" altLang="zh-CN" sz="2800" dirty="0" err="1">
                <a:ea typeface="宋体" panose="02010600030101010101" pitchFamily="2" charset="-122"/>
              </a:rPr>
              <a:t>Lefevere</a:t>
            </a:r>
            <a:r>
              <a:rPr lang="en-GB" altLang="zh-CN" sz="2800" dirty="0">
                <a:ea typeface="宋体" panose="02010600030101010101" pitchFamily="2" charset="-122"/>
              </a:rPr>
              <a:t>, Susan </a:t>
            </a:r>
            <a:r>
              <a:rPr lang="en-GB" altLang="zh-CN" sz="2800" dirty="0" err="1">
                <a:ea typeface="宋体" panose="02010600030101010101" pitchFamily="2" charset="-122"/>
              </a:rPr>
              <a:t>Bassnett</a:t>
            </a:r>
            <a:r>
              <a:rPr lang="en-GB" altLang="zh-CN" sz="2800" dirty="0">
                <a:ea typeface="宋体" panose="02010600030101010101" pitchFamily="2" charset="-122"/>
              </a:rPr>
              <a:t> and Theo </a:t>
            </a:r>
            <a:r>
              <a:rPr lang="en-GB" altLang="zh-CN" sz="2800" dirty="0" err="1">
                <a:ea typeface="宋体" panose="02010600030101010101" pitchFamily="2" charset="-122"/>
              </a:rPr>
              <a:t>Hermans</a:t>
            </a:r>
            <a:r>
              <a:rPr lang="en-GB" altLang="zh-CN" sz="2800" dirty="0">
                <a:ea typeface="宋体" panose="02010600030101010101" pitchFamily="2" charset="-122"/>
              </a:rPr>
              <a:t>), e.g.  </a:t>
            </a:r>
            <a:r>
              <a:rPr lang="en-GB" altLang="zh-CN" sz="2800" i="1" dirty="0">
                <a:ea typeface="宋体" panose="02010600030101010101" pitchFamily="2" charset="-122"/>
              </a:rPr>
              <a:t>The Manipulation of Literature: Studies in Literary Translation </a:t>
            </a:r>
            <a:r>
              <a:rPr lang="en-GB" altLang="zh-CN" sz="2800" dirty="0">
                <a:ea typeface="宋体" panose="02010600030101010101" pitchFamily="2" charset="-122"/>
              </a:rPr>
              <a:t>(</a:t>
            </a:r>
            <a:r>
              <a:rPr lang="en-GB" altLang="zh-CN" sz="2800" dirty="0" err="1">
                <a:ea typeface="宋体" panose="02010600030101010101" pitchFamily="2" charset="-122"/>
              </a:rPr>
              <a:t>Hermans</a:t>
            </a:r>
            <a:r>
              <a:rPr lang="en-GB" altLang="zh-CN" sz="2800" dirty="0">
                <a:ea typeface="宋体" panose="02010600030101010101" pitchFamily="2" charset="-122"/>
              </a:rPr>
              <a:t> 1985a), the ‘Manipulation School’</a:t>
            </a:r>
          </a:p>
          <a:p>
            <a:pPr>
              <a:lnSpc>
                <a:spcPct val="110000"/>
              </a:lnSpc>
            </a:pPr>
            <a:r>
              <a:rPr lang="en-GB" altLang="zh-CN" sz="2800" dirty="0">
                <a:ea typeface="宋体" panose="02010600030101010101" pitchFamily="2" charset="-122"/>
              </a:rPr>
              <a:t> a dynamic, culturally oriented approach (continuation of Holmes’s DTS)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C0EA80A-B2A0-47D7-B779-EB62200E7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de-DE"/>
              <a:t>Nature of translation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529BA33-77E5-455F-810F-1B449B18E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zh-CN">
                <a:ea typeface="宋体" panose="02010600030101010101" pitchFamily="2" charset="-122"/>
              </a:rPr>
              <a:t>TR – a form of interhuman communication</a:t>
            </a:r>
          </a:p>
          <a:p>
            <a:pPr>
              <a:buFont typeface="Wingdings" panose="05000000000000000000" pitchFamily="2" charset="2"/>
              <a:buNone/>
            </a:pPr>
            <a:endParaRPr lang="hr-HR" altLang="zh-CN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zh-CN">
                <a:ea typeface="宋体" panose="02010600030101010101" pitchFamily="2" charset="-122"/>
              </a:rPr>
              <a:t>Jakobson: 	</a:t>
            </a:r>
            <a:endParaRPr lang="hr-HR" altLang="zh-CN"/>
          </a:p>
          <a:p>
            <a:pPr lvl="1"/>
            <a:r>
              <a:rPr lang="en-GB" altLang="zh-CN">
                <a:ea typeface="宋体" panose="02010600030101010101" pitchFamily="2" charset="-122"/>
              </a:rPr>
              <a:t>intralingual</a:t>
            </a:r>
          </a:p>
          <a:p>
            <a:pPr lvl="1"/>
            <a:r>
              <a:rPr lang="en-GB" altLang="zh-CN">
                <a:ea typeface="宋体" panose="02010600030101010101" pitchFamily="2" charset="-122"/>
              </a:rPr>
              <a:t>interlingual</a:t>
            </a:r>
          </a:p>
          <a:p>
            <a:pPr lvl="1"/>
            <a:r>
              <a:rPr lang="en-GB" altLang="zh-CN">
                <a:ea typeface="宋体" panose="02010600030101010101" pitchFamily="2" charset="-122"/>
              </a:rPr>
              <a:t>intersemiotic</a:t>
            </a:r>
          </a:p>
          <a:p>
            <a:pPr>
              <a:buFont typeface="Wingdings" panose="05000000000000000000" pitchFamily="2" charset="2"/>
              <a:buNone/>
            </a:pPr>
            <a:endParaRPr lang="hr-HR" alt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1234EC3-D6F2-4EA6-A8D9-42F1ED5FE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>
                <a:ea typeface="宋体" panose="02010600030101010101" pitchFamily="2" charset="-122"/>
              </a:rPr>
              <a:t>TRANSLATION STUDIES</a:t>
            </a:r>
            <a:endParaRPr lang="hr-HR" altLang="de-DE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10B7DAD-DC32-423B-B3E0-9ECF6F029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400050" indent="-40005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zh-CN" sz="2100" dirty="0">
              <a:ea typeface="宋体" panose="02010600030101010101" pitchFamily="2" charset="-122"/>
            </a:endParaRPr>
          </a:p>
          <a:p>
            <a:pPr marL="400050" indent="-400050"/>
            <a:r>
              <a:rPr lang="en-GB" altLang="zh-CN" sz="2800" u="sng" dirty="0">
                <a:ea typeface="宋体" panose="02010600030101010101" pitchFamily="2" charset="-122"/>
              </a:rPr>
              <a:t>Holmes</a:t>
            </a:r>
            <a:r>
              <a:rPr lang="en-GB" altLang="zh-CN" sz="2800" dirty="0">
                <a:ea typeface="宋体" panose="02010600030101010101" pitchFamily="2" charset="-122"/>
              </a:rPr>
              <a:t>: 1972 / 1988 – 2000: </a:t>
            </a:r>
            <a:r>
              <a:rPr lang="en-GB" altLang="zh-CN" sz="2800" i="1" dirty="0">
                <a:solidFill>
                  <a:srgbClr val="3333CC"/>
                </a:solidFill>
                <a:ea typeface="宋体" panose="02010600030101010101" pitchFamily="2" charset="-122"/>
              </a:rPr>
              <a:t>The name and nature of TR studies</a:t>
            </a:r>
            <a:endParaRPr lang="en-GB" altLang="zh-CN" sz="2800" dirty="0">
              <a:solidFill>
                <a:srgbClr val="3333CC"/>
              </a:solidFill>
              <a:ea typeface="宋体" panose="02010600030101010101" pitchFamily="2" charset="-122"/>
            </a:endParaRPr>
          </a:p>
          <a:p>
            <a:pPr marL="819150" lvl="1" indent="-361950">
              <a:buFont typeface="Wingdings" panose="05000000000000000000" pitchFamily="2" charset="2"/>
              <a:buNone/>
            </a:pPr>
            <a:r>
              <a:rPr lang="en-GB" altLang="zh-CN" sz="2400" dirty="0">
                <a:ea typeface="宋体" panose="02010600030101010101" pitchFamily="2" charset="-122"/>
              </a:rPr>
              <a:t> = ‘the complex of problems clustered round the phenomenon of translating and translations’</a:t>
            </a:r>
            <a:endParaRPr lang="hr-HR" altLang="zh-CN" sz="2400" dirty="0"/>
          </a:p>
          <a:p>
            <a:pPr marL="400050" indent="-400050"/>
            <a:r>
              <a:rPr lang="en-GB" altLang="zh-CN" sz="2800" u="sng" dirty="0">
                <a:ea typeface="宋体" panose="02010600030101010101" pitchFamily="2" charset="-122"/>
              </a:rPr>
              <a:t>M. Snell-Hornby</a:t>
            </a:r>
            <a:r>
              <a:rPr lang="en-GB" altLang="zh-CN" sz="2800" dirty="0">
                <a:ea typeface="宋体" panose="02010600030101010101" pitchFamily="2" charset="-122"/>
              </a:rPr>
              <a:t> 1988: </a:t>
            </a:r>
            <a:r>
              <a:rPr lang="en-GB" altLang="zh-CN" sz="2800" i="1" dirty="0">
                <a:solidFill>
                  <a:srgbClr val="3333CC"/>
                </a:solidFill>
                <a:ea typeface="宋体" panose="02010600030101010101" pitchFamily="2" charset="-122"/>
              </a:rPr>
              <a:t>TR studies: An Integral Approach</a:t>
            </a:r>
            <a:r>
              <a:rPr lang="en-GB" altLang="zh-CN" sz="2800" dirty="0">
                <a:ea typeface="宋体" panose="02010600030101010101" pitchFamily="2" charset="-122"/>
              </a:rPr>
              <a:t> – </a:t>
            </a:r>
          </a:p>
          <a:p>
            <a:pPr marL="819150" lvl="1" indent="-361950">
              <a:buFont typeface="Wingdings" panose="05000000000000000000" pitchFamily="2" charset="2"/>
              <a:buNone/>
            </a:pPr>
            <a:r>
              <a:rPr lang="en-GB" altLang="zh-CN" sz="2400" dirty="0">
                <a:ea typeface="宋体" panose="02010600030101010101" pitchFamily="2" charset="-122"/>
              </a:rPr>
              <a:t>‘the demand that TR Studies should be viewed as an independent discipline … has come from several quarters in recent years’</a:t>
            </a:r>
          </a:p>
          <a:p>
            <a:pPr marL="400050" indent="-400050"/>
            <a:r>
              <a:rPr lang="en-GB" altLang="zh-CN" sz="2800" u="sng" dirty="0">
                <a:ea typeface="宋体" panose="02010600030101010101" pitchFamily="2" charset="-122"/>
              </a:rPr>
              <a:t>M. Baker</a:t>
            </a:r>
            <a:r>
              <a:rPr lang="en-GB" altLang="zh-CN" sz="2800" dirty="0">
                <a:ea typeface="宋体" panose="02010600030101010101" pitchFamily="2" charset="-122"/>
              </a:rPr>
              <a:t> (1997) </a:t>
            </a:r>
            <a:r>
              <a:rPr lang="en-GB" altLang="zh-CN" sz="2800" dirty="0">
                <a:solidFill>
                  <a:srgbClr val="3333CC"/>
                </a:solidFill>
                <a:ea typeface="宋体" panose="02010600030101010101" pitchFamily="2" charset="-122"/>
              </a:rPr>
              <a:t>The Routledge </a:t>
            </a:r>
            <a:r>
              <a:rPr lang="en-GB" altLang="zh-CN" sz="2800" dirty="0" err="1">
                <a:solidFill>
                  <a:srgbClr val="3333CC"/>
                </a:solidFill>
                <a:ea typeface="宋体" panose="02010600030101010101" pitchFamily="2" charset="-122"/>
              </a:rPr>
              <a:t>Encyclop</a:t>
            </a:r>
            <a:r>
              <a:rPr lang="hr-HR" altLang="zh-CN" sz="2800" dirty="0">
                <a:solidFill>
                  <a:srgbClr val="3333CC"/>
                </a:solidFill>
              </a:rPr>
              <a:t>aedia</a:t>
            </a:r>
            <a:r>
              <a:rPr lang="en-GB" altLang="zh-CN" sz="2800" dirty="0">
                <a:ea typeface="宋体" panose="02010600030101010101" pitchFamily="2" charset="-122"/>
              </a:rPr>
              <a:t>. : </a:t>
            </a:r>
          </a:p>
          <a:p>
            <a:pPr marL="819150" lvl="1" indent="-361950">
              <a:buFont typeface="Wingdings" panose="05000000000000000000" pitchFamily="2" charset="2"/>
              <a:buNone/>
            </a:pPr>
            <a:r>
              <a:rPr lang="en-GB" altLang="zh-CN" sz="2400" dirty="0">
                <a:ea typeface="宋体" panose="02010600030101010101" pitchFamily="2" charset="-122"/>
              </a:rPr>
              <a:t>TRS – ‘exciting new discipline’, bringing together scholars from a wide variety of often more traditional disciplines</a:t>
            </a:r>
            <a:endParaRPr lang="hr-HR" altLang="de-DE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DC87E240-E1C8-4EC7-9016-7E31701CF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>
                <a:ea typeface="宋体" panose="02010600030101010101" pitchFamily="2" charset="-122"/>
              </a:rPr>
              <a:t>TRANSLATION STUDIES</a:t>
            </a:r>
            <a:r>
              <a:rPr lang="hr-HR" altLang="zh-CN"/>
              <a:t> - impact</a:t>
            </a:r>
            <a:endParaRPr lang="hr-HR" altLang="de-DE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A52A89A-AD8C-4479-A8BE-A4F1BEB22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altLang="zh-CN" sz="2800" dirty="0">
                <a:ea typeface="宋体" panose="02010600030101010101" pitchFamily="2" charset="-122"/>
              </a:rPr>
              <a:t>Visible ways of prominence: 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proliferation of specialized translating (BA / MA)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proliferation of interpreting courses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literary translation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proliferation of conferences, books and journals (</a:t>
            </a:r>
            <a:r>
              <a:rPr lang="en-GB" altLang="zh-CN" sz="2800" i="1" dirty="0">
                <a:ea typeface="宋体" panose="02010600030101010101" pitchFamily="2" charset="-122"/>
              </a:rPr>
              <a:t>Babel, </a:t>
            </a:r>
            <a:r>
              <a:rPr lang="en-GB" altLang="zh-CN" sz="2800" i="1" dirty="0" err="1">
                <a:ea typeface="宋体" panose="02010600030101010101" pitchFamily="2" charset="-122"/>
              </a:rPr>
              <a:t>Traduire</a:t>
            </a:r>
            <a:r>
              <a:rPr lang="en-GB" altLang="zh-CN" sz="2800" i="1" dirty="0">
                <a:ea typeface="宋体" panose="02010600030101010101" pitchFamily="2" charset="-122"/>
              </a:rPr>
              <a:t>, Perspectives, </a:t>
            </a:r>
            <a:r>
              <a:rPr lang="en-GB" altLang="zh-CN" sz="2800" i="1" dirty="0" err="1">
                <a:ea typeface="宋体" panose="02010600030101010101" pitchFamily="2" charset="-122"/>
              </a:rPr>
              <a:t>Rivista</a:t>
            </a:r>
            <a:r>
              <a:rPr lang="en-GB" altLang="zh-CN" sz="2800" i="1" dirty="0">
                <a:ea typeface="宋体" panose="02010600030101010101" pitchFamily="2" charset="-122"/>
              </a:rPr>
              <a:t> int. di </a:t>
            </a:r>
            <a:r>
              <a:rPr lang="en-GB" altLang="zh-CN" sz="2800" i="1" dirty="0" err="1">
                <a:ea typeface="宋体" panose="02010600030101010101" pitchFamily="2" charset="-122"/>
              </a:rPr>
              <a:t>technica</a:t>
            </a:r>
            <a:r>
              <a:rPr lang="en-GB" altLang="zh-CN" sz="2800" i="1" dirty="0">
                <a:ea typeface="宋体" panose="02010600030101010101" pitchFamily="2" charset="-122"/>
              </a:rPr>
              <a:t> </a:t>
            </a:r>
            <a:r>
              <a:rPr lang="en-GB" altLang="zh-CN" sz="2800" i="1" dirty="0" err="1">
                <a:ea typeface="宋体" panose="02010600030101010101" pitchFamily="2" charset="-122"/>
              </a:rPr>
              <a:t>della</a:t>
            </a:r>
            <a:r>
              <a:rPr lang="en-GB" altLang="zh-CN" sz="2800" i="1" dirty="0">
                <a:ea typeface="宋体" panose="02010600030101010101" pitchFamily="2" charset="-122"/>
              </a:rPr>
              <a:t> </a:t>
            </a:r>
            <a:r>
              <a:rPr lang="en-GB" altLang="zh-CN" sz="2800" i="1" dirty="0" err="1">
                <a:ea typeface="宋体" panose="02010600030101010101" pitchFamily="2" charset="-122"/>
              </a:rPr>
              <a:t>traduzione</a:t>
            </a:r>
            <a:r>
              <a:rPr lang="en-GB" altLang="zh-CN" sz="2800" i="1" dirty="0">
                <a:ea typeface="宋体" panose="02010600030101010101" pitchFamily="2" charset="-122"/>
              </a:rPr>
              <a:t>, Target, Translator</a:t>
            </a:r>
            <a:r>
              <a:rPr lang="en-GB" altLang="zh-CN" sz="2800" dirty="0">
                <a:ea typeface="宋体" panose="02010600030101010101" pitchFamily="2" charset="-122"/>
              </a:rPr>
              <a:t>)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publishers: </a:t>
            </a:r>
            <a:r>
              <a:rPr lang="en-GB" altLang="zh-CN" sz="2800" dirty="0" err="1">
                <a:ea typeface="宋体" panose="02010600030101010101" pitchFamily="2" charset="-122"/>
              </a:rPr>
              <a:t>Benjamins</a:t>
            </a:r>
            <a:r>
              <a:rPr lang="en-GB" altLang="zh-CN" sz="2800" dirty="0">
                <a:ea typeface="宋体" panose="02010600030101010101" pitchFamily="2" charset="-122"/>
              </a:rPr>
              <a:t>, Routledge, St. Jerome, Multilingual Matters) 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associations’ bulletins: </a:t>
            </a:r>
            <a:r>
              <a:rPr lang="en-GB" altLang="zh-CN" sz="2800" i="1" dirty="0">
                <a:ea typeface="宋体" panose="02010600030101010101" pitchFamily="2" charset="-122"/>
              </a:rPr>
              <a:t>The Linguist, the ITI Bulletin (Inst. For Translating and Interpreters, TRANSST, BET, In Other Words</a:t>
            </a:r>
            <a:r>
              <a:rPr lang="en-GB" altLang="zh-CN" sz="2800" dirty="0">
                <a:ea typeface="宋体" panose="02010600030101010101" pitchFamily="2" charset="-122"/>
              </a:rPr>
              <a:t>)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Development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N. </a:t>
            </a:r>
            <a:r>
              <a:rPr lang="en-GB" dirty="0" err="1"/>
              <a:t>Chomski</a:t>
            </a:r>
            <a:r>
              <a:rPr lang="en-GB" dirty="0"/>
              <a:t>: Generative transformation grammar with deep structure and surface structure, competence =&gt; performance (not fruitful for communication, not sufficient for machine translation) [traces in Leipzig School </a:t>
            </a:r>
            <a:r>
              <a:rPr lang="en-GB" dirty="0" err="1"/>
              <a:t>Jäger</a:t>
            </a:r>
            <a:r>
              <a:rPr lang="en-GB" dirty="0"/>
              <a:t>, Kade, Neubert; but also with Catford, </a:t>
            </a:r>
            <a:r>
              <a:rPr lang="en-GB" dirty="0" err="1"/>
              <a:t>Vernay</a:t>
            </a:r>
            <a:r>
              <a:rPr lang="en-GB" dirty="0"/>
              <a:t>, Newmark]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5065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湖南师范大学特聘教授、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德国威藤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海德</a:t>
            </a:r>
            <a:r>
              <a:rPr lang="zh-CN" altLang="en-US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克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大学教授，博士导师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martin@woesler.de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term‘s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279792"/>
            <a:ext cx="82296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Sep 26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Sep 29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II</a:t>
            </a: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4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20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History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Translation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5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27 Early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understanding</a:t>
            </a:r>
            <a:endParaRPr lang="de-DE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effectLst/>
                <a:latin typeface="Arial" panose="020B0604020202020204" pitchFamily="34" charset="0"/>
              </a:rPr>
              <a:t>6 Nov 3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Linguistics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7 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Nov 10 Translation Studies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effectLst/>
                <a:latin typeface="Arial" panose="020B0604020202020204" pitchFamily="34" charset="0"/>
              </a:rPr>
              <a:t>8 Nov 17 Translation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Theories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9 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Nov 24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History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Theories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18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1 </a:t>
            </a:r>
            <a:r>
              <a:rPr lang="de-DE" sz="18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Theory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8 Methods and Style (Literal Translation and Free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15 Theory and Practice</a:t>
            </a: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22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Decriptive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Studies, Culture,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Invisibility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Constructivism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29 East-West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Comparison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Jan 5 Review in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Preparation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final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Jan 12 Final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26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term‘s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56792"/>
            <a:ext cx="822960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Sep 26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Sep 29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II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China)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Xiangqiong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陈湘琼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Xichang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李习长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Oral Interpretation)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Shan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Gongfei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机器翻译的起源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Origin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Machine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Translation)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Minyun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徐敏赟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202120081535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powerpoint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 Jing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颜静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202120081536.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20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Translation 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西方翻译简史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brief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Western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Shiyu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付诗雨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202120081486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Ding Xuan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丁旋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202120081483. 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中国翻译简史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brief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Gong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Boya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宫博雅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202120081488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胡舒情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202120081490.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（中国译场中佛经翻译的历史）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Buddhist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Scripture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chinese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center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Zhenlong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王镇隆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202120081525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PPT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Weijie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叶维杰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202120081544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（中国诗歌翻译简史（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1949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年及以前）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Brief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Poetry Translation (1949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before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Yixin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牟一心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202120081516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Jinying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饶金盈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202120081520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27 Early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understanding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Nov 3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Linguistics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(Nida) (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Nida's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Dynamic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Theory)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Ma Xin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马新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202120081513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Du Lina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杜莉娜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202120081484. "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three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essences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Functional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its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application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"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Yin Yuan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尹媛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202120081548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Yi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Yangfan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易扬帆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202120081545. (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please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add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your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3rd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subtopic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here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)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罗曦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202120081512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；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PPT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詹若萱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202120081549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effectLst/>
                <a:latin typeface="Arial" panose="020B0604020202020204" pitchFamily="34" charset="0"/>
              </a:rPr>
              <a:t>7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Nov 10 Translation Studies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effectLst/>
                <a:latin typeface="Arial" panose="020B0604020202020204" pitchFamily="34" charset="0"/>
              </a:rPr>
              <a:t>8 Nov 17 Translation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(Translatio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Yuanchong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Yawen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毛雅文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毛优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Xin, da,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=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faithfulness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expressiveness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elegance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Wang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Lifei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王李菲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Chuxuan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魏楚璇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9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ideal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 Fu)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Ruixue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彭瑞雪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Jianan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秦建安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Peter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Newmark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Xiao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刘晓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Yue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刘越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Vermeer)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Yiran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张怡然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202120081552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Meida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殷美达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202120081547. /(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Yiduo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Zhaoyan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魏兆妍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Wu Jingle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吴婧悦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Nov 24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Dynasty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Cheng Yang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程杨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Shuang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李双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after May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Fourth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Movement)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Tingting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邱婷婷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Yiwen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卫怡雯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Theory -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suggested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M. Woesler in 2020.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Everybody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invited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help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criticize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suggesting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(like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8 Methods and Style (Literal Translation and Free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）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Ruiyang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李瑞洋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202120081497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Yunxin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刘运心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202120081510.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conflict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between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Wen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 Qin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何芩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202120081489.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15 Theory and Practice.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Catford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shift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practice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周巧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朱素珍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22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Decriptive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Studies, Culture,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Invisibility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Constructivism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29 East-West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Comparison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Jan 5 Review 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Preparation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final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Jan 12 Final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21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周</a:t>
            </a:r>
            <a:b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Appropriateness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Theory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899739"/>
            <a:ext cx="8229600" cy="293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de-DE" altLang="zh-CN" sz="2800" dirty="0" err="1"/>
              <a:t>Homework</a:t>
            </a:r>
            <a:endParaRPr lang="de-DE" altLang="zh-CN" sz="2800" dirty="0"/>
          </a:p>
          <a:p>
            <a:pPr marL="0" indent="0">
              <a:buNone/>
            </a:pPr>
            <a:r>
              <a:rPr lang="de-DE" altLang="zh-CN" sz="2800" dirty="0"/>
              <a:t>Final </a:t>
            </a:r>
            <a:r>
              <a:rPr lang="de-DE" altLang="zh-CN" sz="2800" dirty="0" err="1"/>
              <a:t>exam</a:t>
            </a:r>
            <a:r>
              <a:rPr lang="de-DE" altLang="zh-CN" sz="2800" dirty="0"/>
              <a:t> </a:t>
            </a:r>
            <a:r>
              <a:rPr lang="de-DE" altLang="zh-CN" sz="2800" dirty="0" err="1"/>
              <a:t>papers</a:t>
            </a:r>
            <a:r>
              <a:rPr lang="de-DE" altLang="zh-CN" sz="2800" dirty="0"/>
              <a:t> </a:t>
            </a:r>
            <a:br>
              <a:rPr lang="de-DE" altLang="zh-CN" sz="2800" dirty="0"/>
            </a:br>
            <a:r>
              <a:rPr lang="de-DE" altLang="zh-CN" sz="2800" b="1" dirty="0"/>
              <a:t>=&gt; </a:t>
            </a:r>
            <a:r>
              <a:rPr lang="de-DE" altLang="zh-CN" sz="2800" b="1" dirty="0" err="1"/>
              <a:t>Correct</a:t>
            </a:r>
            <a:r>
              <a:rPr lang="de-DE" altLang="zh-CN" sz="2800" b="1" dirty="0"/>
              <a:t> at least 1 </a:t>
            </a:r>
            <a:r>
              <a:rPr lang="de-DE" altLang="zh-CN" sz="2800" b="1" dirty="0" err="1"/>
              <a:t>fellow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student</a:t>
            </a:r>
            <a:r>
              <a:rPr lang="de-DE" altLang="zh-CN" sz="2800" b="1" dirty="0"/>
              <a:t> (</a:t>
            </a:r>
            <a:r>
              <a:rPr lang="de-DE" altLang="zh-CN" sz="2800" b="1" dirty="0" err="1"/>
              <a:t>matching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by</a:t>
            </a:r>
            <a:r>
              <a:rPr lang="de-DE" altLang="zh-CN" sz="2800" b="1" dirty="0"/>
              <a:t> TA)</a:t>
            </a:r>
            <a:r>
              <a:rPr lang="de-DE" altLang="zh-CN" sz="2800" dirty="0"/>
              <a:t> https://bit.ly/finals_2021</a:t>
            </a:r>
          </a:p>
          <a:p>
            <a:pPr marL="0" indent="0">
              <a:buNone/>
            </a:pPr>
            <a:r>
              <a:rPr lang="de-DE" altLang="zh-CN" sz="2800" dirty="0" err="1"/>
              <a:t>Today‘s</a:t>
            </a:r>
            <a:r>
              <a:rPr lang="de-DE" altLang="zh-CN" sz="2800" dirty="0"/>
              <a:t> </a:t>
            </a:r>
            <a:r>
              <a:rPr lang="de-DE" altLang="zh-CN" sz="2800" dirty="0" err="1"/>
              <a:t>student</a:t>
            </a:r>
            <a:r>
              <a:rPr lang="de-DE" altLang="zh-CN" sz="2800" dirty="0"/>
              <a:t> </a:t>
            </a:r>
            <a:r>
              <a:rPr lang="de-DE" altLang="zh-CN" sz="2800" dirty="0" err="1"/>
              <a:t>presentations</a:t>
            </a:r>
            <a:r>
              <a:rPr lang="de-DE" altLang="zh-CN" sz="2800" dirty="0"/>
              <a:t>: </a:t>
            </a:r>
          </a:p>
          <a:p>
            <a:pPr marL="0" indent="0">
              <a:buNone/>
            </a:pPr>
            <a:endParaRPr lang="de-DE" altLang="zh-CN" sz="2800" dirty="0"/>
          </a:p>
        </p:txBody>
      </p:sp>
    </p:spTree>
    <p:extLst>
      <p:ext uri="{BB962C8B-B14F-4D97-AF65-F5344CB8AC3E}">
        <p14:creationId xmlns:p14="http://schemas.microsoft.com/office/powerpoint/2010/main" val="47972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D3414FA-2D7A-4E13-BAC1-6B9B1B538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altLang="zh-CN" sz="3200" b="1" dirty="0"/>
            </a:br>
            <a:r>
              <a:rPr lang="en-GB" altLang="zh-CN" sz="3200" b="1" dirty="0">
                <a:ea typeface="宋体" panose="02010600030101010101" pitchFamily="2" charset="-122"/>
              </a:rPr>
              <a:t>DEVELOPMENTS SINCE 1970s</a:t>
            </a:r>
            <a:r>
              <a:rPr lang="hr-HR" altLang="zh-CN" sz="3200" b="1" dirty="0"/>
              <a:t> - summary</a:t>
            </a:r>
            <a:r>
              <a:rPr lang="hr-HR" altLang="zh-CN" sz="4000" dirty="0"/>
              <a:t> </a:t>
            </a:r>
            <a:endParaRPr lang="hr-HR" altLang="de-DE" sz="40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BE925D7-8257-469A-99BC-92CEA9B26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552450" indent="-552450">
              <a:buFont typeface="Wingdings" panose="05000000000000000000" pitchFamily="2" charset="2"/>
              <a:buAutoNum type="alphaLcParenR"/>
            </a:pPr>
            <a:r>
              <a:rPr lang="en-GB" altLang="zh-CN" sz="2800" dirty="0">
                <a:ea typeface="宋体" panose="02010600030101010101" pitchFamily="2" charset="-122"/>
              </a:rPr>
              <a:t>contrastive analysis giving way</a:t>
            </a:r>
          </a:p>
          <a:p>
            <a:pPr marL="552450" indent="-552450">
              <a:buFont typeface="Wingdings" panose="05000000000000000000" pitchFamily="2" charset="2"/>
              <a:buAutoNum type="alphaLcParenR"/>
            </a:pPr>
            <a:r>
              <a:rPr lang="en-GB" altLang="zh-CN" sz="2800" dirty="0">
                <a:ea typeface="宋体" panose="02010600030101010101" pitchFamily="2" charset="-122"/>
              </a:rPr>
              <a:t>strong linguistic-oriented ‘science’ approach to TR (Germany) , decline of the equivalence issue (Snell-Hornby 1995)</a:t>
            </a:r>
          </a:p>
          <a:p>
            <a:pPr marL="552450" indent="-552450">
              <a:buFont typeface="Wingdings" panose="05000000000000000000" pitchFamily="2" charset="2"/>
              <a:buAutoNum type="alphaLcParenR"/>
            </a:pPr>
            <a:r>
              <a:rPr lang="en-GB" altLang="zh-CN" sz="2800" dirty="0">
                <a:ea typeface="宋体" panose="02010600030101010101" pitchFamily="2" charset="-122"/>
              </a:rPr>
              <a:t> theories around text type</a:t>
            </a:r>
            <a:r>
              <a:rPr lang="hr-HR" altLang="zh-CN" sz="2800" dirty="0">
                <a:latin typeface="Arial" panose="020B0604020202020204" pitchFamily="34" charset="0"/>
              </a:rPr>
              <a:t>s</a:t>
            </a:r>
            <a:r>
              <a:rPr lang="en-GB" altLang="zh-CN" sz="2800" dirty="0">
                <a:ea typeface="宋体" panose="02010600030101010101" pitchFamily="2" charset="-122"/>
              </a:rPr>
              <a:t> (Reiss)</a:t>
            </a:r>
          </a:p>
          <a:p>
            <a:pPr marL="552450" indent="-552450">
              <a:buFont typeface="Wingdings" panose="05000000000000000000" pitchFamily="2" charset="2"/>
              <a:buAutoNum type="alphaLcParenR"/>
            </a:pPr>
            <a:r>
              <a:rPr lang="en-GB" altLang="zh-CN" sz="2800" dirty="0">
                <a:ea typeface="宋体" panose="02010600030101010101" pitchFamily="2" charset="-122"/>
              </a:rPr>
              <a:t> text purpose – ‘</a:t>
            </a:r>
            <a:r>
              <a:rPr lang="en-GB" altLang="zh-CN" sz="2800" dirty="0" err="1">
                <a:ea typeface="宋体" panose="02010600030101010101" pitchFamily="2" charset="-122"/>
              </a:rPr>
              <a:t>skopos</a:t>
            </a:r>
            <a:r>
              <a:rPr lang="en-GB" altLang="zh-CN" sz="2800" dirty="0">
                <a:ea typeface="宋体" panose="02010600030101010101" pitchFamily="2" charset="-122"/>
              </a:rPr>
              <a:t>’ (Reiss, Vermeer)</a:t>
            </a:r>
          </a:p>
          <a:p>
            <a:pPr marL="552450" indent="-552450">
              <a:buFont typeface="Wingdings" panose="05000000000000000000" pitchFamily="2" charset="2"/>
              <a:buAutoNum type="alphaLcParenR"/>
            </a:pPr>
            <a:r>
              <a:rPr lang="en-GB" altLang="zh-CN" sz="2800" dirty="0">
                <a:ea typeface="宋体" panose="02010600030101010101" pitchFamily="2" charset="-122"/>
              </a:rPr>
              <a:t> TR viewed as a communicative act in a sociocultural context (influenced by M.A.K. </a:t>
            </a:r>
            <a:r>
              <a:rPr lang="en-GB" altLang="zh-CN" sz="2800" b="1" dirty="0">
                <a:ea typeface="宋体" panose="02010600030101010101" pitchFamily="2" charset="-122"/>
              </a:rPr>
              <a:t>Halliday</a:t>
            </a:r>
            <a:r>
              <a:rPr lang="en-GB" altLang="zh-CN" sz="2800" dirty="0">
                <a:ea typeface="宋体" panose="02010600030101010101" pitchFamily="2" charset="-122"/>
              </a:rPr>
              <a:t>: discourse analysis and systemic functional grammar) – Bell 1991, Baker 1992, Hatim and Mason (1990, 1997),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3034517C-96F8-45C5-A163-101868F8A2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zh-CN"/>
              <a:t>e) </a:t>
            </a:r>
            <a:r>
              <a:rPr lang="en-GB" altLang="zh-CN">
                <a:ea typeface="宋体" panose="02010600030101010101" pitchFamily="2" charset="-122"/>
              </a:rPr>
              <a:t>Hallidayan influence: </a:t>
            </a:r>
            <a:endParaRPr lang="hr-HR" altLang="de-DE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5543620-7D66-455B-B8AD-B17849DFD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>
                <a:ea typeface="宋体" panose="02010600030101010101" pitchFamily="2" charset="-122"/>
              </a:rPr>
              <a:t>discourse analysis and </a:t>
            </a:r>
          </a:p>
          <a:p>
            <a:r>
              <a:rPr lang="en-GB" altLang="zh-CN" sz="2400" dirty="0">
                <a:ea typeface="宋体" panose="02010600030101010101" pitchFamily="2" charset="-122"/>
              </a:rPr>
              <a:t>systemic functional grammar:</a:t>
            </a:r>
          </a:p>
          <a:p>
            <a:r>
              <a:rPr lang="en-GB" altLang="zh-CN" sz="2400" dirty="0">
                <a:ea typeface="宋体" panose="02010600030101010101" pitchFamily="2" charset="-122"/>
              </a:rPr>
              <a:t>views language as a communicative act in a sociocultural context</a:t>
            </a:r>
          </a:p>
          <a:p>
            <a:r>
              <a:rPr lang="en-GB" altLang="zh-CN" sz="2400" dirty="0">
                <a:ea typeface="宋体" panose="02010600030101010101" pitchFamily="2" charset="-122"/>
              </a:rPr>
              <a:t>prominent over the past decades in Australia and the UK: Bell (1991), Baker (1992) and Hatim and Mason (1990, 1997)</a:t>
            </a:r>
          </a:p>
          <a:p>
            <a:r>
              <a:rPr lang="en-GB" altLang="zh-CN" sz="2400" dirty="0">
                <a:ea typeface="宋体" panose="02010600030101010101" pitchFamily="2" charset="-122"/>
              </a:rPr>
              <a:t>the rise of a </a:t>
            </a:r>
            <a:r>
              <a:rPr lang="en-GB" altLang="zh-CN" sz="2400" u="sng" dirty="0">
                <a:ea typeface="宋体" panose="02010600030101010101" pitchFamily="2" charset="-122"/>
              </a:rPr>
              <a:t>descriptive approach</a:t>
            </a:r>
            <a:r>
              <a:rPr lang="en-GB" altLang="zh-CN" sz="2400" dirty="0">
                <a:ea typeface="宋体" panose="02010600030101010101" pitchFamily="2" charset="-122"/>
              </a:rPr>
              <a:t> (late 1970s and the 1980s) G. </a:t>
            </a:r>
            <a:r>
              <a:rPr lang="en-GB" altLang="zh-CN" sz="2400" dirty="0" err="1">
                <a:ea typeface="宋体" panose="02010600030101010101" pitchFamily="2" charset="-122"/>
              </a:rPr>
              <a:t>Toury</a:t>
            </a:r>
            <a:r>
              <a:rPr lang="en-GB" altLang="zh-CN" sz="2400" dirty="0">
                <a:ea typeface="宋体" panose="02010600030101010101" pitchFamily="2" charset="-122"/>
              </a:rPr>
              <a:t> 1991, 1995), I. Even-Zohar: </a:t>
            </a:r>
          </a:p>
          <a:p>
            <a:r>
              <a:rPr lang="en-GB" altLang="zh-CN" sz="2400" dirty="0">
                <a:ea typeface="宋体" panose="02010600030101010101" pitchFamily="2" charset="-122"/>
              </a:rPr>
              <a:t>origins in comparative literature and Russian Formalism (Levy, </a:t>
            </a:r>
            <a:r>
              <a:rPr lang="en-GB" altLang="zh-CN" sz="2400" dirty="0" err="1">
                <a:ea typeface="宋体" panose="02010600030101010101" pitchFamily="2" charset="-122"/>
              </a:rPr>
              <a:t>Popovič</a:t>
            </a:r>
            <a:r>
              <a:rPr lang="en-GB" altLang="zh-CN" sz="2400" dirty="0">
                <a:ea typeface="宋体" panose="02010600030101010101" pitchFamily="2" charset="-122"/>
              </a:rPr>
              <a:t>)</a:t>
            </a:r>
            <a:endParaRPr lang="hr-HR" altLang="de-DE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837C9E6-3746-4502-9237-643E439D98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CN" b="1" dirty="0">
                <a:ea typeface="宋体" panose="02010600030101010101" pitchFamily="2" charset="-122"/>
              </a:rPr>
              <a:t>DEVELOPMENTS </a:t>
            </a:r>
            <a:br>
              <a:rPr lang="en-GB" altLang="zh-CN" b="1" dirty="0">
                <a:ea typeface="宋体" panose="02010600030101010101" pitchFamily="2" charset="-122"/>
              </a:rPr>
            </a:br>
            <a:r>
              <a:rPr lang="en-GB" altLang="zh-CN" b="1" dirty="0">
                <a:ea typeface="宋体" panose="02010600030101010101" pitchFamily="2" charset="-122"/>
              </a:rPr>
              <a:t>SINCE 1970s</a:t>
            </a:r>
            <a:r>
              <a:rPr lang="hr-HR" altLang="zh-CN" b="1" dirty="0"/>
              <a:t> - summary</a:t>
            </a:r>
            <a:r>
              <a:rPr lang="hr-HR" altLang="zh-CN" sz="5400" dirty="0"/>
              <a:t> </a:t>
            </a:r>
            <a:endParaRPr lang="de-DE" altLang="de-DE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5607074-EAD6-43DB-8ADD-0218F84A20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>
              <a:buFont typeface="Wingdings" panose="05000000000000000000" pitchFamily="2" charset="2"/>
              <a:buAutoNum type="alphaLcPeriod" startAt="6"/>
            </a:pPr>
            <a:r>
              <a:rPr lang="en-GB" altLang="zh-CN">
                <a:ea typeface="宋体" panose="02010600030101010101" pitchFamily="2" charset="-122"/>
              </a:rPr>
              <a:t>The polysystemist approach (Lefevere, Bassnet, Hermans – the Manipulation School) – dynamic, culturally oriented approach – literary TR</a:t>
            </a:r>
            <a:endParaRPr lang="hr-HR" altLang="zh-CN"/>
          </a:p>
          <a:p>
            <a:pPr marL="552450" indent="-552450">
              <a:buFont typeface="Wingdings" panose="05000000000000000000" pitchFamily="2" charset="2"/>
              <a:buAutoNum type="alphaLcPeriod" startAt="6"/>
            </a:pPr>
            <a:r>
              <a:rPr lang="en-GB" altLang="zh-CN">
                <a:ea typeface="宋体" panose="02010600030101010101" pitchFamily="2" charset="-122"/>
              </a:rPr>
              <a:t>the literary polysystem in which:</a:t>
            </a:r>
            <a:endParaRPr lang="hr-HR" alt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AD04DD0-01C3-4A69-A5D7-55E22018F1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/>
            <a:r>
              <a:rPr lang="hr-HR" altLang="zh-CN"/>
              <a:t>g) </a:t>
            </a:r>
            <a:r>
              <a:rPr lang="en-GB" altLang="zh-CN">
                <a:ea typeface="宋体" panose="02010600030101010101" pitchFamily="2" charset="-122"/>
              </a:rPr>
              <a:t>the literary polysystem in which:</a:t>
            </a:r>
            <a:endParaRPr lang="hr-HR" altLang="de-DE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183CB33-EC4F-4D10-B849-9C0EC98AC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zh-CN" sz="2800" dirty="0">
                <a:ea typeface="宋体" panose="02010600030101010101" pitchFamily="2" charset="-122"/>
              </a:rPr>
              <a:t>different literatures and genres, including translated and non-translated works, compete for dominance (Tel Aviv: </a:t>
            </a:r>
            <a:r>
              <a:rPr lang="en-GB" altLang="zh-CN" sz="2800" dirty="0" err="1">
                <a:ea typeface="宋体" panose="02010600030101010101" pitchFamily="2" charset="-122"/>
              </a:rPr>
              <a:t>Itamar</a:t>
            </a:r>
            <a:r>
              <a:rPr lang="en-GB" altLang="zh-CN" sz="2800" dirty="0">
                <a:ea typeface="宋体" panose="02010600030101010101" pitchFamily="2" charset="-122"/>
              </a:rPr>
              <a:t> Even-Zohar and Gideon </a:t>
            </a:r>
            <a:r>
              <a:rPr lang="en-GB" altLang="zh-CN" sz="2800" dirty="0" err="1">
                <a:ea typeface="宋体" panose="02010600030101010101" pitchFamily="2" charset="-122"/>
              </a:rPr>
              <a:t>Toury</a:t>
            </a:r>
            <a:r>
              <a:rPr lang="en-GB" altLang="zh-CN" sz="2800" dirty="0">
                <a:ea typeface="宋体" panose="02010600030101010101" pitchFamily="2" charset="-122"/>
              </a:rPr>
              <a:t>)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 The </a:t>
            </a:r>
            <a:r>
              <a:rPr lang="en-GB" altLang="zh-CN" sz="2800" dirty="0" err="1">
                <a:ea typeface="宋体" panose="02010600030101010101" pitchFamily="2" charset="-122"/>
              </a:rPr>
              <a:t>polysystemists</a:t>
            </a:r>
            <a:r>
              <a:rPr lang="en-GB" altLang="zh-CN" sz="2800" dirty="0">
                <a:ea typeface="宋体" panose="02010600030101010101" pitchFamily="2" charset="-122"/>
              </a:rPr>
              <a:t> (André </a:t>
            </a:r>
            <a:r>
              <a:rPr lang="en-GB" altLang="zh-CN" sz="2800" dirty="0" err="1">
                <a:ea typeface="宋体" panose="02010600030101010101" pitchFamily="2" charset="-122"/>
              </a:rPr>
              <a:t>Lefevere</a:t>
            </a:r>
            <a:r>
              <a:rPr lang="en-GB" altLang="zh-CN" sz="2800" dirty="0">
                <a:ea typeface="宋体" panose="02010600030101010101" pitchFamily="2" charset="-122"/>
              </a:rPr>
              <a:t>, Susan </a:t>
            </a:r>
            <a:r>
              <a:rPr lang="en-GB" altLang="zh-CN" sz="2800" dirty="0" err="1">
                <a:ea typeface="宋体" panose="02010600030101010101" pitchFamily="2" charset="-122"/>
              </a:rPr>
              <a:t>Bassnett</a:t>
            </a:r>
            <a:r>
              <a:rPr lang="en-GB" altLang="zh-CN" sz="2800" dirty="0">
                <a:ea typeface="宋体" panose="02010600030101010101" pitchFamily="2" charset="-122"/>
              </a:rPr>
              <a:t> and Theo </a:t>
            </a:r>
            <a:r>
              <a:rPr lang="en-GB" altLang="zh-CN" sz="2800" dirty="0" err="1">
                <a:ea typeface="宋体" panose="02010600030101010101" pitchFamily="2" charset="-122"/>
              </a:rPr>
              <a:t>Hermans</a:t>
            </a:r>
            <a:r>
              <a:rPr lang="en-GB" altLang="zh-CN" sz="2800" dirty="0">
                <a:ea typeface="宋体" panose="02010600030101010101" pitchFamily="2" charset="-122"/>
              </a:rPr>
              <a:t>), e.g.  </a:t>
            </a:r>
            <a:r>
              <a:rPr lang="en-GB" altLang="zh-CN" sz="2800" i="1" dirty="0">
                <a:ea typeface="宋体" panose="02010600030101010101" pitchFamily="2" charset="-122"/>
              </a:rPr>
              <a:t>The Manipulation of Literature: Studies in Literary Translation </a:t>
            </a:r>
            <a:r>
              <a:rPr lang="en-GB" altLang="zh-CN" sz="2800" dirty="0">
                <a:ea typeface="宋体" panose="02010600030101010101" pitchFamily="2" charset="-122"/>
              </a:rPr>
              <a:t>(</a:t>
            </a:r>
            <a:r>
              <a:rPr lang="en-GB" altLang="zh-CN" sz="2800" dirty="0" err="1">
                <a:ea typeface="宋体" panose="02010600030101010101" pitchFamily="2" charset="-122"/>
              </a:rPr>
              <a:t>Hermans</a:t>
            </a:r>
            <a:r>
              <a:rPr lang="en-GB" altLang="zh-CN" sz="2800" dirty="0">
                <a:ea typeface="宋体" panose="02010600030101010101" pitchFamily="2" charset="-122"/>
              </a:rPr>
              <a:t> 1985a), the ‘Manipulation School’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 a dynamic, culturally oriented approach (continuation of Holmes’s DTS)</a:t>
            </a:r>
          </a:p>
          <a:p>
            <a:r>
              <a:rPr lang="en-GB" altLang="zh-CN" sz="2800" dirty="0">
                <a:ea typeface="宋体" panose="02010600030101010101" pitchFamily="2" charset="-122"/>
              </a:rPr>
              <a:t>Gender research (Canada), feminist topics, postcolonial translation theory</a:t>
            </a:r>
            <a:endParaRPr lang="hr-HR" altLang="de-DE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4762F41-3013-4641-B041-F62580956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CN" b="1" dirty="0">
                <a:ea typeface="宋体" panose="02010600030101010101" pitchFamily="2" charset="-122"/>
              </a:rPr>
              <a:t>DEVELOPMENTS </a:t>
            </a:r>
            <a:br>
              <a:rPr lang="en-GB" altLang="zh-CN" b="1" dirty="0">
                <a:ea typeface="宋体" panose="02010600030101010101" pitchFamily="2" charset="-122"/>
              </a:rPr>
            </a:br>
            <a:r>
              <a:rPr lang="en-GB" altLang="zh-CN" b="1" dirty="0">
                <a:ea typeface="宋体" panose="02010600030101010101" pitchFamily="2" charset="-122"/>
              </a:rPr>
              <a:t>SINCE 1970s</a:t>
            </a:r>
            <a:r>
              <a:rPr lang="hr-HR" altLang="zh-CN" b="1" dirty="0"/>
              <a:t> - summary</a:t>
            </a:r>
            <a:r>
              <a:rPr lang="hr-HR" altLang="zh-CN" sz="5400" dirty="0"/>
              <a:t> </a:t>
            </a:r>
            <a:endParaRPr lang="de-DE" altLang="de-DE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E23E484-48D6-4C40-A2A3-C8D9656727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>
              <a:buFont typeface="Wingdings" panose="05000000000000000000" pitchFamily="2" charset="2"/>
              <a:buAutoNum type="alphaLcParenR" startAt="8"/>
            </a:pPr>
            <a:r>
              <a:rPr lang="en-GB" altLang="zh-CN">
                <a:ea typeface="宋体" panose="02010600030101010101" pitchFamily="2" charset="-122"/>
              </a:rPr>
              <a:t>Cultural studies-oriented analysis: Translator’s invisibility – Venuti </a:t>
            </a:r>
          </a:p>
          <a:p>
            <a:pPr marL="552450" indent="-552450">
              <a:buFont typeface="Wingdings" panose="05000000000000000000" pitchFamily="2" charset="2"/>
              <a:buAutoNum type="alphaLcParenR" startAt="8"/>
            </a:pPr>
            <a:r>
              <a:rPr lang="en-GB" altLang="zh-CN">
                <a:ea typeface="宋体" panose="02010600030101010101" pitchFamily="2" charset="-122"/>
              </a:rPr>
              <a:t>Translation studies have become well established as a discipline</a:t>
            </a:r>
            <a:endParaRPr lang="hr-HR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1905</Words>
  <Application>Microsoft Office PowerPoint</Application>
  <PresentationFormat>Bildschirmpräsentation (4:3)</PresentationFormat>
  <Paragraphs>124</Paragraphs>
  <Slides>19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6" baseType="lpstr">
      <vt:lpstr>楷体</vt:lpstr>
      <vt:lpstr>Arial</vt:lpstr>
      <vt:lpstr>Calibri</vt:lpstr>
      <vt:lpstr>Corbel</vt:lpstr>
      <vt:lpstr>Garamond</vt:lpstr>
      <vt:lpstr>Wingdings</vt:lpstr>
      <vt:lpstr>Larissa-Design</vt:lpstr>
      <vt:lpstr>翻译学导论 Introductory Course in Translation Studies</vt:lpstr>
      <vt:lpstr>This term‘s overview</vt:lpstr>
      <vt:lpstr>This term‘s overview</vt:lpstr>
      <vt:lpstr>Session 10 第10周 Appropriateness Theory</vt:lpstr>
      <vt:lpstr> DEVELOPMENTS SINCE 1970s - summary </vt:lpstr>
      <vt:lpstr>e) Hallidayan influence: </vt:lpstr>
      <vt:lpstr>DEVELOPMENTS  SINCE 1970s - summary </vt:lpstr>
      <vt:lpstr>g) the literary polysystem in which:</vt:lpstr>
      <vt:lpstr>DEVELOPMENTS  SINCE 1970s - summary </vt:lpstr>
      <vt:lpstr>CONCLUSION</vt:lpstr>
      <vt:lpstr>Developments since the 1970s</vt:lpstr>
      <vt:lpstr>PowerPoint-Präsentation</vt:lpstr>
      <vt:lpstr>PowerPoint-Präsentation</vt:lpstr>
      <vt:lpstr>Nature of translation</vt:lpstr>
      <vt:lpstr>TRANSLATION STUDIES</vt:lpstr>
      <vt:lpstr>TRANSLATION STUDIES - impact</vt:lpstr>
      <vt:lpstr>Development of Translation Studies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748</cp:revision>
  <dcterms:created xsi:type="dcterms:W3CDTF">2010-06-18T15:32:00Z</dcterms:created>
  <dcterms:modified xsi:type="dcterms:W3CDTF">2021-12-08T10:45:12Z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