
<file path=[Content_Types].xml><?xml version="1.0" encoding="utf-8"?>
<Types xmlns="http://schemas.openxmlformats.org/package/2006/content-types">
  <Default Extension="emf" ContentType="image/x-emf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3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6" r:id="rId1"/>
  </p:sldMasterIdLst>
  <p:notesMasterIdLst>
    <p:notesMasterId r:id="rId22"/>
  </p:notesMasterIdLst>
  <p:sldIdLst>
    <p:sldId id="450" r:id="rId2"/>
    <p:sldId id="445" r:id="rId3"/>
    <p:sldId id="456" r:id="rId4"/>
    <p:sldId id="296" r:id="rId5"/>
    <p:sldId id="447" r:id="rId6"/>
    <p:sldId id="457" r:id="rId7"/>
    <p:sldId id="274" r:id="rId8"/>
    <p:sldId id="452" r:id="rId9"/>
    <p:sldId id="449" r:id="rId10"/>
    <p:sldId id="459" r:id="rId11"/>
    <p:sldId id="448" r:id="rId12"/>
    <p:sldId id="458" r:id="rId13"/>
    <p:sldId id="454" r:id="rId14"/>
    <p:sldId id="460" r:id="rId15"/>
    <p:sldId id="465" r:id="rId16"/>
    <p:sldId id="461" r:id="rId17"/>
    <p:sldId id="462" r:id="rId18"/>
    <p:sldId id="463" r:id="rId19"/>
    <p:sldId id="464" r:id="rId20"/>
    <p:sldId id="302" r:id="rId21"/>
  </p:sldIdLst>
  <p:sldSz cx="12188825" cy="6858000"/>
  <p:notesSz cx="6858000" cy="9144000"/>
  <p:custShowLst>
    <p:custShow name="自定义放映 1" id="0">
      <p:sldLst>
        <p:sld r:id="rId5"/>
        <p:sld r:id="rId6"/>
        <p:sld r:id="rId7"/>
      </p:sldLst>
    </p:custShow>
  </p:custShowLst>
  <p:custDataLst>
    <p:tags r:id="rId23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超" initials="超" lastIdx="2" clrIdx="0">
    <p:extLst>
      <p:ext uri="{19B8F6BF-5375-455C-9EA6-DF929625EA0E}">
        <p15:presenceInfo xmlns:p15="http://schemas.microsoft.com/office/powerpoint/2012/main" userId="f99158542326d871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Rg st="1" end="20"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FF"/>
    <a:srgbClr val="FF5050"/>
    <a:srgbClr val="EFA7E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75" autoAdjust="0"/>
    <p:restoredTop sz="94660"/>
  </p:normalViewPr>
  <p:slideViewPr>
    <p:cSldViewPr snapToGrid="0">
      <p:cViewPr varScale="1">
        <p:scale>
          <a:sx n="88" d="100"/>
          <a:sy n="88" d="100"/>
        </p:scale>
        <p:origin x="29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gs" Target="tags/tag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F17238-46A6-447E-844B-4B451429E39A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6D7A88-B0D2-4954-A2CD-F1E08718A42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29574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49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898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48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797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46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6960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453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5947" algn="l" defTabSz="1218987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7A88-B0D2-4954-A2CD-F1E08718A422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135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7A88-B0D2-4954-A2CD-F1E08718A422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84277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7A88-B0D2-4954-A2CD-F1E08718A422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2990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7A88-B0D2-4954-A2CD-F1E08718A422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9907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7A88-B0D2-4954-A2CD-F1E08718A422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739758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7A88-B0D2-4954-A2CD-F1E08718A422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995602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16FC9-FBD7-4DFF-A1F6-EE8EB7C973E7}" type="slidenum">
              <a:rPr lang="zh-CN" altLang="en-US" smtClean="0"/>
              <a:pPr>
                <a:defRPr/>
              </a:pPr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628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A816FC9-FBD7-4DFF-A1F6-EE8EB7C973E7}" type="slidenum">
              <a:rPr lang="zh-CN" altLang="en-US" smtClean="0"/>
              <a:pPr>
                <a:defRPr/>
              </a:pPr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12210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7A88-B0D2-4954-A2CD-F1E08718A422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311963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7A88-B0D2-4954-A2CD-F1E08718A422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422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7A88-B0D2-4954-A2CD-F1E08718A422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194504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6D7A88-B0D2-4954-A2CD-F1E08718A422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85882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D7A88-B0D2-4954-A2CD-F1E08718A422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8035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A816FC9-FBD7-4DFF-A1F6-EE8EB7C973E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26532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7070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7257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77094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90328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" t="4623"/>
          <a:stretch/>
        </p:blipFill>
        <p:spPr>
          <a:xfrm flipH="1">
            <a:off x="10900341" y="1"/>
            <a:ext cx="1288484" cy="18166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799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628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2576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476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35804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34974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5525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34110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867285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 anchor="t"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397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94B797-3663-410E-AB54-1BBD8ED2B8D1}" type="datetimeFigureOut">
              <a:rPr lang="zh-CN" altLang="en-US" smtClean="0"/>
              <a:t>2022/12/22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FF9B0-47AB-4B45-B960-B11DBAD5417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750050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</p:sldLayoutIdLst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3" Type="http://schemas.openxmlformats.org/officeDocument/2006/relationships/image" Target="../media/image5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9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6" Type="http://schemas.openxmlformats.org/officeDocument/2006/relationships/image" Target="../media/image2.png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7.png"/><Relationship Id="rId7" Type="http://schemas.openxmlformats.org/officeDocument/2006/relationships/image" Target="../media/image20.jf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11" Type="http://schemas.openxmlformats.org/officeDocument/2006/relationships/image" Target="../media/image22.emf"/><Relationship Id="rId5" Type="http://schemas.openxmlformats.org/officeDocument/2006/relationships/image" Target="../media/image18.png"/><Relationship Id="rId10" Type="http://schemas.openxmlformats.org/officeDocument/2006/relationships/image" Target="../media/image21.emf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4A6BE05-6A1C-34CA-686D-033E7742F7F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786"/>
            <a:ext cx="12188825" cy="6856214"/>
          </a:xfrm>
          <a:prstGeom prst="rect">
            <a:avLst/>
          </a:prstGeom>
        </p:spPr>
      </p:pic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174143" y="1990315"/>
            <a:ext cx="8531832" cy="132343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218895">
              <a:spcBef>
                <a:spcPct val="50000"/>
              </a:spcBef>
              <a:defRPr/>
            </a:pPr>
            <a:r>
              <a:rPr lang="en-US" altLang="zh-CN" sz="8000" b="1" kern="0" dirty="0">
                <a:latin typeface="Ink Free" panose="03080402000500000000" pitchFamily="66" charset="0"/>
                <a:ea typeface="华文行楷" panose="02010800040101010101" pitchFamily="2" charset="-122"/>
              </a:rPr>
              <a:t>Chinese Folk Argot</a:t>
            </a:r>
            <a:endParaRPr lang="zh-CN" altLang="en-US" sz="8000" b="1" kern="0" dirty="0">
              <a:latin typeface="Ink Free" panose="03080402000500000000" pitchFamily="66" charset="0"/>
              <a:ea typeface="华文行楷" panose="02010800040101010101" pitchFamily="2" charset="-122"/>
            </a:endParaRP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6A5E791-89D3-FCA9-F4BA-344DD39B5230}"/>
              </a:ext>
            </a:extLst>
          </p:cNvPr>
          <p:cNvGrpSpPr/>
          <p:nvPr/>
        </p:nvGrpSpPr>
        <p:grpSpPr>
          <a:xfrm>
            <a:off x="5927264" y="4393379"/>
            <a:ext cx="4770232" cy="1384995"/>
            <a:chOff x="4705134" y="4364924"/>
            <a:chExt cx="4770232" cy="1384995"/>
          </a:xfrm>
        </p:grpSpPr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DC033317-D0BE-C449-55EF-2919AA1510FC}"/>
                </a:ext>
              </a:extLst>
            </p:cNvPr>
            <p:cNvSpPr txBox="1"/>
            <p:nvPr/>
          </p:nvSpPr>
          <p:spPr>
            <a:xfrm>
              <a:off x="5330871" y="4364924"/>
              <a:ext cx="414449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latin typeface="Ink Free" panose="03080402000500000000" pitchFamily="66" charset="0"/>
                </a:rPr>
                <a:t>English Translation</a:t>
              </a:r>
            </a:p>
            <a:p>
              <a:r>
                <a:rPr lang="en-US" altLang="zh-CN" sz="2800" b="1" dirty="0">
                  <a:latin typeface="Ink Free" panose="03080402000500000000" pitchFamily="66" charset="0"/>
                </a:rPr>
                <a:t>Fu Jing (PPT)</a:t>
              </a:r>
            </a:p>
            <a:p>
              <a:r>
                <a:rPr lang="en-US" altLang="zh-CN" sz="2800" b="1" dirty="0">
                  <a:latin typeface="Ink Free" panose="03080402000500000000" pitchFamily="66" charset="0"/>
                </a:rPr>
                <a:t>Zhang </a:t>
              </a:r>
              <a:r>
                <a:rPr lang="en-US" altLang="zh-CN" sz="2800" b="1" dirty="0" err="1">
                  <a:latin typeface="Ink Free" panose="03080402000500000000" pitchFamily="66" charset="0"/>
                </a:rPr>
                <a:t>Wenqi</a:t>
              </a:r>
              <a:r>
                <a:rPr lang="en-US" altLang="zh-CN" sz="2800" b="1" dirty="0">
                  <a:latin typeface="Ink Free" panose="03080402000500000000" pitchFamily="66" charset="0"/>
                </a:rPr>
                <a:t> (interaction)</a:t>
              </a:r>
              <a:endParaRPr lang="zh-CN" altLang="en-US" sz="2800" b="1" dirty="0">
                <a:latin typeface="Ink Free" panose="03080402000500000000" pitchFamily="66" charset="0"/>
              </a:endParaRPr>
            </a:p>
          </p:txBody>
        </p:sp>
        <p:sp>
          <p:nvSpPr>
            <p:cNvPr id="19" name="文本框 18">
              <a:extLst>
                <a:ext uri="{FF2B5EF4-FFF2-40B4-BE49-F238E27FC236}">
                  <a16:creationId xmlns:a16="http://schemas.microsoft.com/office/drawing/2014/main" id="{D59EF6B4-8463-E7F7-DC93-3D6DA93CE01B}"/>
                </a:ext>
              </a:extLst>
            </p:cNvPr>
            <p:cNvSpPr txBox="1"/>
            <p:nvPr/>
          </p:nvSpPr>
          <p:spPr>
            <a:xfrm>
              <a:off x="4705134" y="4364924"/>
              <a:ext cx="728571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>
                  <a:latin typeface="Ink Free" panose="03080402000500000000" pitchFamily="66" charset="0"/>
                </a:rPr>
                <a:t>By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167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FB66C05-0B70-BF31-5F64-15658CA7B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10994" y="-64655"/>
            <a:ext cx="13521125" cy="7233075"/>
          </a:xfrm>
          <a:prstGeom prst="rect">
            <a:avLst/>
          </a:prstGeom>
        </p:spPr>
      </p:pic>
      <p:pic>
        <p:nvPicPr>
          <p:cNvPr id="17" name="图片 23">
            <a:extLst>
              <a:ext uri="{FF2B5EF4-FFF2-40B4-BE49-F238E27FC236}">
                <a16:creationId xmlns:a16="http://schemas.microsoft.com/office/drawing/2014/main" id="{F162DDB8-9525-4A03-80B4-403F9B1DAE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6423" y="2029806"/>
            <a:ext cx="4473997" cy="249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80376DF-1E5F-7912-26AD-A29D5D3825C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clrChange>
              <a:clrFrom>
                <a:srgbClr val="FFFEFC"/>
              </a:clrFrom>
              <a:clrTo>
                <a:srgbClr val="FFFEFC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69" y="3196492"/>
            <a:ext cx="11119062" cy="366150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77DE9077-7EC2-9FBA-C2C1-F8CA684E77C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266632"/>
            <a:ext cx="1953385" cy="2296438"/>
          </a:xfrm>
          <a:prstGeom prst="rect">
            <a:avLst/>
          </a:prstGeom>
        </p:spPr>
      </p:pic>
      <p:graphicFrame>
        <p:nvGraphicFramePr>
          <p:cNvPr id="3" name="表格 11">
            <a:extLst>
              <a:ext uri="{FF2B5EF4-FFF2-40B4-BE49-F238E27FC236}">
                <a16:creationId xmlns:a16="http://schemas.microsoft.com/office/drawing/2014/main" id="{ADDD95D8-E29D-FCE5-3132-5B768AD56DC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8742356"/>
              </p:ext>
            </p:extLst>
          </p:nvPr>
        </p:nvGraphicFramePr>
        <p:xfrm>
          <a:off x="5196962" y="678538"/>
          <a:ext cx="583614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29541">
                  <a:extLst>
                    <a:ext uri="{9D8B030D-6E8A-4147-A177-3AD203B41FA5}">
                      <a16:colId xmlns:a16="http://schemas.microsoft.com/office/drawing/2014/main" val="163297344"/>
                    </a:ext>
                  </a:extLst>
                </a:gridCol>
                <a:gridCol w="1751291">
                  <a:extLst>
                    <a:ext uri="{9D8B030D-6E8A-4147-A177-3AD203B41FA5}">
                      <a16:colId xmlns:a16="http://schemas.microsoft.com/office/drawing/2014/main" val="1801936054"/>
                    </a:ext>
                  </a:extLst>
                </a:gridCol>
                <a:gridCol w="2555308">
                  <a:extLst>
                    <a:ext uri="{9D8B030D-6E8A-4147-A177-3AD203B41FA5}">
                      <a16:colId xmlns:a16="http://schemas.microsoft.com/office/drawing/2014/main" val="1804330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隐语</a:t>
                      </a:r>
                      <a:endParaRPr lang="en-US" altLang="zh-CN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altLang="zh-CN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argot</a:t>
                      </a:r>
                      <a:endParaRPr lang="zh-CN" altLang="en-US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中义</a:t>
                      </a:r>
                      <a:endParaRPr lang="en-US" altLang="zh-CN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altLang="zh-CN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meaning</a:t>
                      </a:r>
                      <a:endParaRPr lang="zh-CN" altLang="en-US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英译</a:t>
                      </a:r>
                      <a:endParaRPr lang="en-US" altLang="zh-CN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altLang="zh-CN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translation</a:t>
                      </a:r>
                      <a:endParaRPr lang="zh-CN" altLang="en-US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6088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丁不勾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一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one</a:t>
                      </a:r>
                      <a:endParaRPr lang="zh-CN" altLang="en-US" sz="240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37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示不小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two</a:t>
                      </a:r>
                      <a:endParaRPr lang="zh-CN" altLang="en-US" sz="240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06429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王不直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three</a:t>
                      </a:r>
                      <a:endParaRPr lang="zh-CN" altLang="en-US" sz="240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810531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白水真人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钱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money</a:t>
                      </a:r>
                      <a:endParaRPr lang="zh-CN" altLang="en-US" sz="240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4485535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木易儿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杨</a:t>
                      </a:r>
                      <a:endParaRPr lang="en-US" altLang="zh-CN" sz="2400" dirty="0">
                        <a:ln>
                          <a:noFill/>
                        </a:ln>
                      </a:endParaRP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(</a:t>
                      </a:r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姓氏</a:t>
                      </a:r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)</a:t>
                      </a:r>
                      <a:endParaRPr lang="zh-CN" altLang="en-US" sz="240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Yang </a:t>
                      </a: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(surname) </a:t>
                      </a:r>
                      <a:endParaRPr lang="zh-CN" altLang="en-US" sz="240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215351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卧尺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床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bed</a:t>
                      </a:r>
                      <a:endParaRPr lang="zh-CN" altLang="en-US" sz="240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997969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曹国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舅舅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maternal uncle</a:t>
                      </a:r>
                      <a:endParaRPr lang="zh-CN" altLang="en-US" sz="240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9977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船家烧纸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为何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for what?</a:t>
                      </a:r>
                      <a:endParaRPr lang="zh-CN" altLang="en-US" sz="240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99045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火烧竹林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dirty="0">
                          <a:ln>
                            <a:noFill/>
                          </a:ln>
                        </a:rPr>
                        <a:t>一群光棍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n>
                            <a:noFill/>
                          </a:ln>
                        </a:rPr>
                        <a:t>a bunch of bachelors</a:t>
                      </a:r>
                      <a:endParaRPr lang="zh-CN" altLang="en-US" sz="2400" dirty="0">
                        <a:ln>
                          <a:noFill/>
                        </a:ln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7860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41236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20BC2685-3F8F-F4F7-AC22-B12D668AD420}"/>
              </a:ext>
            </a:extLst>
          </p:cNvPr>
          <p:cNvGrpSpPr/>
          <p:nvPr/>
        </p:nvGrpSpPr>
        <p:grpSpPr>
          <a:xfrm>
            <a:off x="68824" y="379392"/>
            <a:ext cx="4378036" cy="904140"/>
            <a:chOff x="5915072" y="1428185"/>
            <a:chExt cx="5002518" cy="90414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C6FBB84-F199-4BBE-86AC-64B40F2CA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5072" y="1428185"/>
              <a:ext cx="4914853" cy="904140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799">
                <a:cs typeface="+mn-ea"/>
                <a:sym typeface="+mn-lt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C4F55011-00A1-7AFF-71B1-E62052102A31}"/>
                </a:ext>
              </a:extLst>
            </p:cNvPr>
            <p:cNvSpPr txBox="1"/>
            <p:nvPr/>
          </p:nvSpPr>
          <p:spPr>
            <a:xfrm>
              <a:off x="6233256" y="1618645"/>
              <a:ext cx="468433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Folk argot in jargon</a:t>
              </a:r>
              <a:endParaRPr lang="zh-CN" altLang="en-US" sz="2800" b="1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</p:grpSp>
      <p:graphicFrame>
        <p:nvGraphicFramePr>
          <p:cNvPr id="9" name="表格 9">
            <a:extLst>
              <a:ext uri="{FF2B5EF4-FFF2-40B4-BE49-F238E27FC236}">
                <a16:creationId xmlns:a16="http://schemas.microsoft.com/office/drawing/2014/main" id="{5A8FB49F-1442-C656-5945-4FDA5019C66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8393051"/>
              </p:ext>
            </p:extLst>
          </p:nvPr>
        </p:nvGraphicFramePr>
        <p:xfrm>
          <a:off x="436839" y="1771945"/>
          <a:ext cx="11315146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18166">
                  <a:extLst>
                    <a:ext uri="{9D8B030D-6E8A-4147-A177-3AD203B41FA5}">
                      <a16:colId xmlns:a16="http://schemas.microsoft.com/office/drawing/2014/main" val="2958913450"/>
                    </a:ext>
                  </a:extLst>
                </a:gridCol>
                <a:gridCol w="2966644">
                  <a:extLst>
                    <a:ext uri="{9D8B030D-6E8A-4147-A177-3AD203B41FA5}">
                      <a16:colId xmlns:a16="http://schemas.microsoft.com/office/drawing/2014/main" val="2344871927"/>
                    </a:ext>
                  </a:extLst>
                </a:gridCol>
                <a:gridCol w="7230336">
                  <a:extLst>
                    <a:ext uri="{9D8B030D-6E8A-4147-A177-3AD203B41FA5}">
                      <a16:colId xmlns:a16="http://schemas.microsoft.com/office/drawing/2014/main" val="3611334183"/>
                    </a:ext>
                  </a:extLst>
                </a:gridCol>
              </a:tblGrid>
              <a:tr h="454082">
                <a:tc gridSpan="2"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400" b="0" dirty="0">
                          <a:solidFill>
                            <a:schemeClr val="tx1"/>
                          </a:solidFill>
                        </a:rPr>
                        <a:t>酒馆对话（原文）</a:t>
                      </a:r>
                      <a:endParaRPr lang="en-US" altLang="zh-CN" sz="24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conversation in an ancient Chinese pub     (Translation)</a:t>
                      </a:r>
                      <a:endParaRPr lang="zh-CN" altLang="en-US" sz="24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56050086"/>
                  </a:ext>
                </a:extLst>
              </a:tr>
              <a:tr h="454082">
                <a:tc rowSpan="2"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老板</a:t>
                      </a:r>
                      <a:endParaRPr lang="en-US" altLang="zh-CN" sz="2000" b="0" dirty="0">
                        <a:solidFill>
                          <a:schemeClr val="tx1"/>
                        </a:solidFill>
                      </a:endParaRP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>
                          <a:solidFill>
                            <a:schemeClr val="tx1"/>
                          </a:solidFill>
                        </a:rPr>
                        <a:t>Owner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b="0" dirty="0">
                          <a:solidFill>
                            <a:schemeClr val="tx1"/>
                          </a:solidFill>
                        </a:rPr>
                        <a:t>(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隐</a:t>
                      </a:r>
                      <a:r>
                        <a:rPr lang="en-US" altLang="zh-CN" sz="2000" b="0" dirty="0">
                          <a:solidFill>
                            <a:schemeClr val="tx1"/>
                          </a:solidFill>
                        </a:rPr>
                        <a:t>) 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“</a:t>
                      </a:r>
                      <a:r>
                        <a:rPr lang="zh-CN" altLang="en-US" sz="2000" b="0" dirty="0">
                          <a:solidFill>
                            <a:srgbClr val="FF0000"/>
                          </a:solidFill>
                        </a:rPr>
                        <a:t>金木火土</a:t>
                      </a:r>
                      <a:r>
                        <a:rPr lang="zh-CN" altLang="en-US" sz="2000" b="0" dirty="0">
                          <a:solidFill>
                            <a:schemeClr val="tx1"/>
                          </a:solidFill>
                        </a:rPr>
                        <a:t>事如何？” </a:t>
                      </a:r>
                      <a:endParaRPr lang="en-US" altLang="zh-CN" sz="2000" b="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How is the “ </a:t>
                      </a:r>
                      <a:r>
                        <a:rPr lang="en-US" altLang="zh-CN" sz="2400" b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metal, wood, fire, and earth </a:t>
                      </a:r>
                      <a:r>
                        <a:rPr lang="en-US" altLang="zh-CN" sz="2400" b="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” thing going?</a:t>
                      </a:r>
                      <a:endParaRPr lang="zh-CN" altLang="en-US" sz="2000" b="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37081994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掺水的事办得如何？</a:t>
                      </a:r>
                      <a:endParaRPr lang="en-US" altLang="zh-CN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Did you </a:t>
                      </a:r>
                      <a:r>
                        <a:rPr lang="en-US" altLang="zh-CN" sz="2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add water 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liquor?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647496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伙计</a:t>
                      </a:r>
                      <a:endParaRPr lang="en-US" altLang="zh-CN" sz="2000" dirty="0"/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Worker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“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扬子江</a:t>
                      </a:r>
                      <a:r>
                        <a:rPr lang="zh-CN" altLang="en-US" sz="2000" dirty="0"/>
                        <a:t>中已掺和。”</a:t>
                      </a:r>
                      <a:endParaRPr lang="en-US" altLang="zh-CN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It is with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Yangtze River 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now. 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756682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放心！水已掺进酒里了。</a:t>
                      </a:r>
                      <a:endParaRPr lang="en-US" altLang="zh-CN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Yes, liquor is with </a:t>
                      </a:r>
                      <a:r>
                        <a:rPr lang="en-US" altLang="zh-CN" sz="2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now.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81092114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酒客</a:t>
                      </a:r>
                      <a:endParaRPr lang="en-US" altLang="zh-CN" sz="2000" dirty="0"/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Drinker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“有钱不买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拖泥带</a:t>
                      </a:r>
                      <a:r>
                        <a:rPr lang="zh-CN" altLang="en-US" sz="2000" dirty="0"/>
                        <a:t>。”</a:t>
                      </a:r>
                      <a:endParaRPr lang="en-US" altLang="zh-CN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My money should not be spent on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a muddy belt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8679640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altLang="zh-CN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我有钱也不用来买水喝。</a:t>
                      </a:r>
                      <a:endParaRPr lang="en-US" altLang="zh-CN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 will not buy for liquor </a:t>
                      </a:r>
                      <a:r>
                        <a:rPr lang="en-US" altLang="zh-CN" sz="24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with water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434040"/>
                  </a:ext>
                </a:extLst>
              </a:tr>
              <a:tr h="370840">
                <a:tc rowSpan="2"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伙计</a:t>
                      </a:r>
                      <a:endParaRPr lang="en-US" altLang="zh-CN" sz="2000" dirty="0"/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000" dirty="0"/>
                        <a:t>Worker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2000" dirty="0"/>
                        <a:t>“别处</a:t>
                      </a:r>
                      <a:r>
                        <a:rPr lang="zh-CN" altLang="en-US" sz="2000" dirty="0">
                          <a:solidFill>
                            <a:srgbClr val="FF0000"/>
                          </a:solidFill>
                        </a:rPr>
                        <a:t>青山绿</a:t>
                      </a:r>
                      <a:r>
                        <a:rPr lang="zh-CN" altLang="en-US" sz="2000" dirty="0"/>
                        <a:t>更多。”</a:t>
                      </a:r>
                      <a:endParaRPr lang="en-US" altLang="zh-CN" sz="20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There are more green hills and </a:t>
                      </a:r>
                      <a:r>
                        <a:rPr lang="en-US" altLang="zh-CN" sz="240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blue 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 other stores. 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81200848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endParaRPr lang="zh-CN" altLang="en-US" sz="18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/>
                        <a:t>其他酒铺掺的水还更多！</a:t>
                      </a:r>
                      <a:endParaRPr lang="zh-CN" altLang="en-US" sz="1800" dirty="0"/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More </a:t>
                      </a:r>
                      <a:r>
                        <a:rPr lang="en-US" altLang="zh-CN" sz="2400" dirty="0">
                          <a:highlight>
                            <a:srgbClr val="FFFF00"/>
                          </a:highligh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water could be added </a:t>
                      </a:r>
                      <a:r>
                        <a:rPr lang="en-US" altLang="zh-CN" sz="2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liquor in </a:t>
                      </a:r>
                      <a:r>
                        <a:rPr lang="en-US" altLang="zh-CN" sz="24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other shops!</a:t>
                      </a:r>
                      <a:endParaRPr lang="zh-CN" altLang="en-US" sz="20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4893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76873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836E5959-6FB8-5A64-8D0F-987627EE8A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819980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659716D-1999-740E-9148-A6E33557EC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5021" y="1690446"/>
            <a:ext cx="5688118" cy="5167554"/>
          </a:xfrm>
          <a:prstGeom prst="rect">
            <a:avLst/>
          </a:prstGeom>
        </p:spPr>
      </p:pic>
      <p:graphicFrame>
        <p:nvGraphicFramePr>
          <p:cNvPr id="11" name="表格 11">
            <a:extLst>
              <a:ext uri="{FF2B5EF4-FFF2-40B4-BE49-F238E27FC236}">
                <a16:creationId xmlns:a16="http://schemas.microsoft.com/office/drawing/2014/main" id="{CD008030-04C8-4EE2-DCF9-117D8988A11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018816"/>
              </p:ext>
            </p:extLst>
          </p:nvPr>
        </p:nvGraphicFramePr>
        <p:xfrm>
          <a:off x="4790034" y="787557"/>
          <a:ext cx="7109041" cy="5181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5812">
                  <a:extLst>
                    <a:ext uri="{9D8B030D-6E8A-4147-A177-3AD203B41FA5}">
                      <a16:colId xmlns:a16="http://schemas.microsoft.com/office/drawing/2014/main" val="3161399895"/>
                    </a:ext>
                  </a:extLst>
                </a:gridCol>
                <a:gridCol w="1272234">
                  <a:extLst>
                    <a:ext uri="{9D8B030D-6E8A-4147-A177-3AD203B41FA5}">
                      <a16:colId xmlns:a16="http://schemas.microsoft.com/office/drawing/2014/main" val="163297344"/>
                    </a:ext>
                  </a:extLst>
                </a:gridCol>
                <a:gridCol w="1620595">
                  <a:extLst>
                    <a:ext uri="{9D8B030D-6E8A-4147-A177-3AD203B41FA5}">
                      <a16:colId xmlns:a16="http://schemas.microsoft.com/office/drawing/2014/main" val="1801936054"/>
                    </a:ext>
                  </a:extLst>
                </a:gridCol>
                <a:gridCol w="3200400">
                  <a:extLst>
                    <a:ext uri="{9D8B030D-6E8A-4147-A177-3AD203B41FA5}">
                      <a16:colId xmlns:a16="http://schemas.microsoft.com/office/drawing/2014/main" val="1804330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行当</a:t>
                      </a:r>
                      <a:endParaRPr lang="en-US" altLang="zh-CN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0" algn="ctr" defTabSz="914126" rtl="0" eaLnBrk="1" latinLnBrk="0" hangingPunct="1"/>
                      <a:r>
                        <a:rPr lang="en-US" altLang="zh-CN" sz="2400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sector</a:t>
                      </a:r>
                      <a:endParaRPr lang="zh-CN" altLang="en-US" sz="2400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隐语</a:t>
                      </a:r>
                      <a:endParaRPr lang="en-US" altLang="zh-CN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0" algn="ctr" defTabSz="914126" rtl="0" eaLnBrk="1" latinLnBrk="0" hangingPunct="1"/>
                      <a:r>
                        <a:rPr lang="en-US" altLang="zh-CN" sz="2400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argot</a:t>
                      </a:r>
                      <a:endParaRPr lang="zh-CN" altLang="en-US" sz="2400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中义</a:t>
                      </a:r>
                      <a:endParaRPr lang="en-US" altLang="zh-CN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0" algn="ctr" defTabSz="914126" rtl="0" eaLnBrk="1" latinLnBrk="0" hangingPunct="1"/>
                      <a:r>
                        <a:rPr lang="en-US" altLang="zh-CN" sz="2400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meaning</a:t>
                      </a:r>
                      <a:endParaRPr lang="zh-CN" altLang="en-US" sz="2400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英译</a:t>
                      </a:r>
                      <a:endParaRPr lang="en-US" altLang="zh-CN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marL="0" algn="ctr" defTabSz="914126" rtl="0" eaLnBrk="1" latinLnBrk="0" hangingPunct="1"/>
                      <a:r>
                        <a:rPr lang="en-US" altLang="zh-CN" sz="2400" b="1" kern="1200" dirty="0">
                          <a:ln>
                            <a:noFill/>
                          </a:ln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translation</a:t>
                      </a:r>
                      <a:endParaRPr lang="zh-CN" altLang="en-US" sz="2400" b="1" kern="1200" dirty="0">
                        <a:ln>
                          <a:noFill/>
                        </a:ln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608892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算命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金点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算命先生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fortune teller</a:t>
                      </a:r>
                      <a:endParaRPr lang="zh-CN" altLang="en-US" sz="200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3789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n>
                          <a:noFill/>
                        </a:ln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火点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有钱人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rich</a:t>
                      </a:r>
                      <a:endParaRPr lang="zh-CN" altLang="en-US" sz="200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7064299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n>
                          <a:noFill/>
                        </a:ln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空子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外行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outsider</a:t>
                      </a:r>
                      <a:endParaRPr lang="zh-CN" altLang="en-US" sz="200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2479815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n>
                          <a:noFill/>
                        </a:ln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海挖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狠狠地敲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 charge much higher</a:t>
                      </a:r>
                      <a:endParaRPr lang="zh-CN" altLang="en-US" sz="200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9021855"/>
                  </a:ext>
                </a:extLst>
              </a:tr>
              <a:tr h="370840">
                <a:tc rowSpan="3"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制酱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杜枪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麦子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wheat</a:t>
                      </a:r>
                      <a:endParaRPr lang="zh-CN" altLang="en-US" sz="200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04202133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n>
                          <a:noFill/>
                        </a:ln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飞尘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麦粉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flour</a:t>
                      </a:r>
                      <a:endParaRPr lang="zh-CN" altLang="en-US" sz="200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44547777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n>
                          <a:noFill/>
                        </a:ln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白沙子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salt</a:t>
                      </a:r>
                      <a:endParaRPr lang="zh-CN" altLang="en-US" sz="200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93481102"/>
                  </a:ext>
                </a:extLst>
              </a:tr>
              <a:tr h="370840">
                <a:tc rowSpan="4"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武术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支柱子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护院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property guard</a:t>
                      </a:r>
                      <a:endParaRPr lang="zh-CN" altLang="en-US" sz="200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8504346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n>
                          <a:noFill/>
                        </a:ln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暗挂子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窃贼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thief</a:t>
                      </a:r>
                      <a:endParaRPr lang="zh-CN" altLang="en-US" sz="200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0021910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n>
                          <a:noFill/>
                        </a:ln>
                      </a:endParaRPr>
                    </a:p>
                  </a:txBody>
                  <a:tcPr anchor="ctr"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浑天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黑夜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night</a:t>
                      </a:r>
                      <a:endParaRPr lang="zh-CN" altLang="en-US" sz="200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0329571"/>
                  </a:ext>
                </a:extLst>
              </a:tr>
              <a:tr h="370840">
                <a:tc vMerge="1">
                  <a:txBody>
                    <a:bodyPr/>
                    <a:lstStyle/>
                    <a:p>
                      <a:pPr algn="ctr"/>
                      <a:endParaRPr lang="zh-CN" altLang="en-US" sz="2000" dirty="0">
                        <a:ln>
                          <a:noFill/>
                        </a:ln>
                      </a:endParaRPr>
                    </a:p>
                  </a:txBody>
                  <a:tcPr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青天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000" dirty="0">
                          <a:ln>
                            <a:noFill/>
                          </a:ln>
                        </a:rPr>
                        <a:t>白天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2000" dirty="0">
                          <a:ln>
                            <a:noFill/>
                          </a:ln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the day</a:t>
                      </a:r>
                      <a:endParaRPr lang="zh-CN" altLang="en-US" sz="2000" dirty="0">
                        <a:ln>
                          <a:noFill/>
                        </a:ln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524139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77492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149FA84D-5073-62EE-624B-C503F8A20069}"/>
              </a:ext>
            </a:extLst>
          </p:cNvPr>
          <p:cNvGrpSpPr/>
          <p:nvPr/>
        </p:nvGrpSpPr>
        <p:grpSpPr>
          <a:xfrm>
            <a:off x="-115009" y="152400"/>
            <a:ext cx="6428345" cy="1372887"/>
            <a:chOff x="904360" y="1010108"/>
            <a:chExt cx="4822515" cy="1029934"/>
          </a:xfrm>
        </p:grpSpPr>
        <p:pic>
          <p:nvPicPr>
            <p:cNvPr id="24" name="Picture 2" descr="C:\Users\Thinkpad\Desktop\PNG\1_0001_图层-6.png">
              <a:extLst>
                <a:ext uri="{FF2B5EF4-FFF2-40B4-BE49-F238E27FC236}">
                  <a16:creationId xmlns:a16="http://schemas.microsoft.com/office/drawing/2014/main" id="{E719DD7B-D323-90B4-7813-941D2FFCE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60" y="1010108"/>
              <a:ext cx="4822515" cy="102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BBF24FA-8BC9-D28E-261A-A87449991FB8}"/>
                </a:ext>
              </a:extLst>
            </p:cNvPr>
            <p:cNvSpPr/>
            <p:nvPr/>
          </p:nvSpPr>
          <p:spPr>
            <a:xfrm>
              <a:off x="1080533" y="1129861"/>
              <a:ext cx="3279815" cy="727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799" b="1" dirty="0">
                  <a:solidFill>
                    <a:schemeClr val="bg1"/>
                  </a:solidFill>
                  <a:latin typeface="Ink Free" panose="03080402000500000000" pitchFamily="66" charset="0"/>
                  <a:ea typeface="方正古隶简体" pitchFamily="65" charset="-122"/>
                </a:rPr>
                <a:t>Literatures</a:t>
              </a:r>
              <a:endParaRPr lang="zh-CN" altLang="en-US" sz="4799" b="1" dirty="0">
                <a:solidFill>
                  <a:schemeClr val="bg1"/>
                </a:solidFill>
                <a:latin typeface="Ink Free" panose="03080402000500000000" pitchFamily="66" charset="0"/>
                <a:ea typeface="方正古隶简体" pitchFamily="65" charset="-122"/>
              </a:endParaRPr>
            </a:p>
          </p:txBody>
        </p:sp>
      </p:grpSp>
      <p:sp>
        <p:nvSpPr>
          <p:cNvPr id="7" name="文本框 6">
            <a:extLst>
              <a:ext uri="{FF2B5EF4-FFF2-40B4-BE49-F238E27FC236}">
                <a16:creationId xmlns:a16="http://schemas.microsoft.com/office/drawing/2014/main" id="{F074FB9F-47C6-A118-B192-0D984A3E93E2}"/>
              </a:ext>
            </a:extLst>
          </p:cNvPr>
          <p:cNvSpPr txBox="1"/>
          <p:nvPr/>
        </p:nvSpPr>
        <p:spPr>
          <a:xfrm>
            <a:off x="296067" y="1681550"/>
            <a:ext cx="11582820" cy="30469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/>
              <a:t>[1] </a:t>
            </a:r>
            <a:r>
              <a:rPr lang="en-US" altLang="zh-CN" sz="2400" dirty="0">
                <a:solidFill>
                  <a:schemeClr val="dk1"/>
                </a:solidFill>
              </a:rPr>
              <a:t>《</a:t>
            </a:r>
            <a:r>
              <a:rPr lang="zh-CN" altLang="en-US" sz="2400" dirty="0">
                <a:solidFill>
                  <a:schemeClr val="dk1"/>
                </a:solidFill>
              </a:rPr>
              <a:t>汉语隐语论纲</a:t>
            </a:r>
            <a:r>
              <a:rPr lang="en-US" altLang="zh-CN" sz="2400" dirty="0">
                <a:solidFill>
                  <a:schemeClr val="dk1"/>
                </a:solidFill>
              </a:rPr>
              <a:t>》</a:t>
            </a:r>
            <a:r>
              <a:rPr lang="zh-CN" altLang="en-US" sz="2400" dirty="0">
                <a:solidFill>
                  <a:schemeClr val="dk1"/>
                </a:solidFill>
              </a:rPr>
              <a:t>郝志伦著；巴蜀书社 </a:t>
            </a:r>
            <a:r>
              <a:rPr lang="en-US" altLang="zh-CN" sz="2400" dirty="0">
                <a:solidFill>
                  <a:schemeClr val="dk1"/>
                </a:solidFill>
              </a:rPr>
              <a:t>, 2001.10</a:t>
            </a:r>
            <a:endParaRPr lang="en-US" altLang="zh-CN" sz="2400" dirty="0"/>
          </a:p>
          <a:p>
            <a:r>
              <a:rPr lang="en-US" altLang="zh-CN" sz="2400" dirty="0">
                <a:solidFill>
                  <a:schemeClr val="dk1"/>
                </a:solidFill>
              </a:rPr>
              <a:t>[2]《</a:t>
            </a:r>
            <a:r>
              <a:rPr lang="zh-CN" altLang="en-US" sz="2400" dirty="0">
                <a:solidFill>
                  <a:schemeClr val="dk1"/>
                </a:solidFill>
              </a:rPr>
              <a:t>中国民间隐语行话</a:t>
            </a:r>
            <a:r>
              <a:rPr lang="en-US" altLang="zh-CN" sz="2400" dirty="0">
                <a:solidFill>
                  <a:schemeClr val="dk1"/>
                </a:solidFill>
              </a:rPr>
              <a:t>》</a:t>
            </a:r>
            <a:r>
              <a:rPr lang="zh-CN" altLang="en-US" sz="2400" dirty="0">
                <a:solidFill>
                  <a:schemeClr val="dk1"/>
                </a:solidFill>
              </a:rPr>
              <a:t>曲彦斌著；新华出版社 </a:t>
            </a:r>
            <a:r>
              <a:rPr lang="en-US" altLang="zh-CN" sz="2400" dirty="0">
                <a:solidFill>
                  <a:schemeClr val="dk1"/>
                </a:solidFill>
              </a:rPr>
              <a:t>, 1991.12</a:t>
            </a:r>
          </a:p>
          <a:p>
            <a:r>
              <a:rPr lang="en-US" altLang="zh-CN" sz="2400" dirty="0">
                <a:solidFill>
                  <a:schemeClr val="dk1"/>
                </a:solidFill>
              </a:rPr>
              <a:t>[3]《</a:t>
            </a:r>
            <a:r>
              <a:rPr lang="zh-CN" altLang="en-US" sz="2400" dirty="0">
                <a:solidFill>
                  <a:schemeClr val="dk1"/>
                </a:solidFill>
              </a:rPr>
              <a:t>江湖隐话行话的神秘世界</a:t>
            </a:r>
            <a:r>
              <a:rPr lang="en-US" altLang="zh-CN" sz="2400" dirty="0">
                <a:solidFill>
                  <a:schemeClr val="dk1"/>
                </a:solidFill>
              </a:rPr>
              <a:t>》</a:t>
            </a:r>
            <a:r>
              <a:rPr lang="zh-CN" altLang="en-US" sz="2400" dirty="0">
                <a:solidFill>
                  <a:schemeClr val="dk1"/>
                </a:solidFill>
              </a:rPr>
              <a:t>冷学人；河北人民出版社 </a:t>
            </a:r>
            <a:r>
              <a:rPr lang="en-US" altLang="zh-CN" sz="2400" dirty="0">
                <a:solidFill>
                  <a:schemeClr val="dk1"/>
                </a:solidFill>
              </a:rPr>
              <a:t>, 1991.02</a:t>
            </a:r>
          </a:p>
          <a:p>
            <a:r>
              <a:rPr lang="en-US" altLang="zh-CN" sz="2400" dirty="0">
                <a:solidFill>
                  <a:schemeClr val="dk1"/>
                </a:solidFill>
              </a:rPr>
              <a:t>[4]《</a:t>
            </a:r>
            <a:r>
              <a:rPr lang="zh-CN" altLang="en-US" sz="2400" dirty="0">
                <a:solidFill>
                  <a:schemeClr val="dk1"/>
                </a:solidFill>
              </a:rPr>
              <a:t>中国民俗语言学</a:t>
            </a:r>
            <a:r>
              <a:rPr lang="en-US" altLang="zh-CN" sz="2400" dirty="0">
                <a:solidFill>
                  <a:schemeClr val="dk1"/>
                </a:solidFill>
              </a:rPr>
              <a:t>》</a:t>
            </a:r>
            <a:r>
              <a:rPr lang="zh-CN" altLang="en-US" sz="2400" dirty="0">
                <a:solidFill>
                  <a:schemeClr val="dk1"/>
                </a:solidFill>
              </a:rPr>
              <a:t>曲彦斌主编；上海文艺出版社 </a:t>
            </a:r>
            <a:r>
              <a:rPr lang="en-US" altLang="zh-CN" sz="2400" dirty="0">
                <a:solidFill>
                  <a:schemeClr val="dk1"/>
                </a:solidFill>
              </a:rPr>
              <a:t>, 1996.04</a:t>
            </a:r>
          </a:p>
          <a:p>
            <a:r>
              <a:rPr lang="en-US" altLang="zh-CN" sz="2400" dirty="0">
                <a:solidFill>
                  <a:schemeClr val="dk1"/>
                </a:solidFill>
              </a:rPr>
              <a:t>[5] </a:t>
            </a:r>
            <a:r>
              <a:rPr lang="zh-CN" altLang="en-US" sz="2400" dirty="0">
                <a:solidFill>
                  <a:schemeClr val="dk1"/>
                </a:solidFill>
              </a:rPr>
              <a:t>张思重</a:t>
            </a:r>
            <a:r>
              <a:rPr lang="en-US" altLang="zh-CN" sz="2400" dirty="0">
                <a:solidFill>
                  <a:schemeClr val="dk1"/>
                </a:solidFill>
              </a:rPr>
              <a:t>.</a:t>
            </a:r>
            <a:r>
              <a:rPr lang="zh-CN" altLang="en-US" sz="2400" dirty="0">
                <a:solidFill>
                  <a:schemeClr val="dk1"/>
                </a:solidFill>
              </a:rPr>
              <a:t>六种隐语趣谈</a:t>
            </a:r>
            <a:r>
              <a:rPr lang="en-US" altLang="zh-CN" sz="2400" dirty="0">
                <a:solidFill>
                  <a:schemeClr val="dk1"/>
                </a:solidFill>
              </a:rPr>
              <a:t>[J].</a:t>
            </a:r>
            <a:r>
              <a:rPr lang="zh-CN" altLang="en-US" sz="2400" dirty="0">
                <a:solidFill>
                  <a:schemeClr val="dk1"/>
                </a:solidFill>
              </a:rPr>
              <a:t>语文学习</a:t>
            </a:r>
            <a:r>
              <a:rPr lang="en-US" altLang="zh-CN" sz="2400" dirty="0">
                <a:solidFill>
                  <a:schemeClr val="dk1"/>
                </a:solidFill>
              </a:rPr>
              <a:t>,1990(12):37-38.</a:t>
            </a:r>
          </a:p>
          <a:p>
            <a:r>
              <a:rPr lang="en-US" altLang="zh-CN" sz="2400" dirty="0">
                <a:solidFill>
                  <a:schemeClr val="dk1"/>
                </a:solidFill>
              </a:rPr>
              <a:t>[6]《</a:t>
            </a:r>
            <a:r>
              <a:rPr lang="zh-CN" altLang="en-US" sz="2400" dirty="0">
                <a:solidFill>
                  <a:schemeClr val="dk1"/>
                </a:solidFill>
              </a:rPr>
              <a:t>成都通览</a:t>
            </a:r>
            <a:r>
              <a:rPr lang="en-US" altLang="zh-CN" sz="2400" dirty="0">
                <a:solidFill>
                  <a:schemeClr val="dk1"/>
                </a:solidFill>
              </a:rPr>
              <a:t>·</a:t>
            </a:r>
            <a:r>
              <a:rPr lang="zh-CN" altLang="en-US" sz="2400" dirty="0">
                <a:solidFill>
                  <a:schemeClr val="dk1"/>
                </a:solidFill>
              </a:rPr>
              <a:t>下</a:t>
            </a:r>
            <a:r>
              <a:rPr lang="en-US" altLang="zh-CN" sz="2400" dirty="0">
                <a:solidFill>
                  <a:schemeClr val="dk1"/>
                </a:solidFill>
              </a:rPr>
              <a:t>》</a:t>
            </a:r>
            <a:r>
              <a:rPr lang="zh-CN" altLang="en-US" sz="2400" dirty="0">
                <a:solidFill>
                  <a:schemeClr val="dk1"/>
                </a:solidFill>
              </a:rPr>
              <a:t>傅崇矩编；巴蜀书社 </a:t>
            </a:r>
            <a:r>
              <a:rPr lang="en-US" altLang="zh-CN" sz="2400" dirty="0">
                <a:solidFill>
                  <a:schemeClr val="dk1"/>
                </a:solidFill>
              </a:rPr>
              <a:t>, 1987.07</a:t>
            </a:r>
          </a:p>
          <a:p>
            <a:r>
              <a:rPr lang="en-US" altLang="zh-CN" sz="2400" dirty="0">
                <a:solidFill>
                  <a:schemeClr val="dk1"/>
                </a:solidFill>
              </a:rPr>
              <a:t>[7]《</a:t>
            </a:r>
            <a:r>
              <a:rPr lang="zh-CN" altLang="en-US" sz="2400" dirty="0">
                <a:solidFill>
                  <a:schemeClr val="dk1"/>
                </a:solidFill>
              </a:rPr>
              <a:t>后汉书</a:t>
            </a:r>
            <a:r>
              <a:rPr lang="en-US" altLang="zh-CN" sz="2400" dirty="0">
                <a:solidFill>
                  <a:schemeClr val="dk1"/>
                </a:solidFill>
              </a:rPr>
              <a:t>·120</a:t>
            </a:r>
            <a:r>
              <a:rPr lang="zh-CN" altLang="en-US" sz="2400" dirty="0">
                <a:solidFill>
                  <a:schemeClr val="dk1"/>
                </a:solidFill>
              </a:rPr>
              <a:t>卷</a:t>
            </a:r>
            <a:r>
              <a:rPr lang="en-US" altLang="zh-CN" sz="2400" dirty="0">
                <a:solidFill>
                  <a:schemeClr val="dk1"/>
                </a:solidFill>
              </a:rPr>
              <a:t>》</a:t>
            </a:r>
            <a:r>
              <a:rPr lang="zh-CN" altLang="en-US" sz="2400" dirty="0">
                <a:solidFill>
                  <a:schemeClr val="dk1"/>
                </a:solidFill>
              </a:rPr>
              <a:t>（南朝宋）范晔 等著；清乾隆四年刻本</a:t>
            </a:r>
            <a:endParaRPr lang="en-US" altLang="zh-CN" sz="2400" dirty="0">
              <a:solidFill>
                <a:schemeClr val="dk1"/>
              </a:solidFill>
            </a:endParaRPr>
          </a:p>
          <a:p>
            <a:r>
              <a:rPr lang="en-US" altLang="zh-CN" sz="2400" dirty="0">
                <a:solidFill>
                  <a:schemeClr val="dk1"/>
                </a:solidFill>
              </a:rPr>
              <a:t>[8] 《</a:t>
            </a:r>
            <a:r>
              <a:rPr lang="zh-CN" altLang="en-US" sz="2400" dirty="0">
                <a:solidFill>
                  <a:schemeClr val="dk1"/>
                </a:solidFill>
              </a:rPr>
              <a:t>五杂组</a:t>
            </a:r>
            <a:r>
              <a:rPr lang="en-US" altLang="zh-CN" sz="2400" dirty="0">
                <a:solidFill>
                  <a:schemeClr val="dk1"/>
                </a:solidFill>
              </a:rPr>
              <a:t>》</a:t>
            </a:r>
            <a:r>
              <a:rPr lang="zh-CN" altLang="en-US" sz="2400" dirty="0">
                <a:solidFill>
                  <a:schemeClr val="dk1"/>
                </a:solidFill>
              </a:rPr>
              <a:t>（明）谢肇淛；明万历四十四年刻本</a:t>
            </a:r>
            <a:endParaRPr lang="en-US" altLang="zh-CN" sz="2400" dirty="0">
              <a:solidFill>
                <a:schemeClr val="dk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5526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 xmlns:a14="http://schemas.microsoft.com/office/drawing/2010/main" xmlns:p14="http://schemas.microsoft.com/office/powerpoint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3B24ECA-BFDF-F32F-C75C-74445645A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" y="-208328"/>
            <a:ext cx="13209417" cy="70663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23" y="-748981"/>
            <a:ext cx="12188825" cy="7764218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086A7C83-F8F2-6D1F-31D2-07BD6B5A2C0A}"/>
              </a:ext>
            </a:extLst>
          </p:cNvPr>
          <p:cNvGrpSpPr/>
          <p:nvPr/>
        </p:nvGrpSpPr>
        <p:grpSpPr>
          <a:xfrm>
            <a:off x="385926" y="72586"/>
            <a:ext cx="4989617" cy="1372887"/>
            <a:chOff x="904360" y="1010108"/>
            <a:chExt cx="3743188" cy="1029934"/>
          </a:xfrm>
        </p:grpSpPr>
        <p:pic>
          <p:nvPicPr>
            <p:cNvPr id="11" name="Picture 2" descr="C:\Users\Thinkpad\Desktop\PNG\1_0001_图层-6.png">
              <a:extLst>
                <a:ext uri="{FF2B5EF4-FFF2-40B4-BE49-F238E27FC236}">
                  <a16:creationId xmlns:a16="http://schemas.microsoft.com/office/drawing/2014/main" id="{01738313-1C38-1059-D249-8941141A9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60" y="1010108"/>
              <a:ext cx="3743188" cy="102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C4F1741-65C5-D839-13BF-5E625E283930}"/>
                </a:ext>
              </a:extLst>
            </p:cNvPr>
            <p:cNvSpPr/>
            <p:nvPr/>
          </p:nvSpPr>
          <p:spPr>
            <a:xfrm>
              <a:off x="964720" y="1118382"/>
              <a:ext cx="3279815" cy="727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2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4799" b="1" dirty="0">
                  <a:solidFill>
                    <a:prstClr val="white"/>
                  </a:solidFill>
                  <a:latin typeface="Ink Free" panose="03080402000500000000" pitchFamily="66" charset="0"/>
                  <a:ea typeface="方正古隶简体" pitchFamily="65" charset="-122"/>
                </a:rPr>
                <a:t>Interaction</a:t>
              </a:r>
              <a:endParaRPr kumimoji="0" lang="zh-CN" altLang="en-US" sz="4799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nk Free" panose="03080402000500000000" pitchFamily="66" charset="0"/>
                <a:ea typeface="方正古隶简体" pitchFamily="65" charset="-122"/>
                <a:cs typeface="+mn-cs"/>
              </a:endParaRPr>
            </a:p>
          </p:txBody>
        </p:sp>
      </p:grpSp>
      <p:pic>
        <p:nvPicPr>
          <p:cNvPr id="13" name="Picture 272" descr="28">
            <a:extLst>
              <a:ext uri="{FF2B5EF4-FFF2-40B4-BE49-F238E27FC236}">
                <a16:creationId xmlns:a16="http://schemas.microsoft.com/office/drawing/2014/main" id="{DBAD71B0-6D78-DB68-2F93-83556CD2F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77" y="-231234"/>
            <a:ext cx="2105779" cy="16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1A303A86-5A45-0950-3F32-1AF395DC757E}"/>
              </a:ext>
            </a:extLst>
          </p:cNvPr>
          <p:cNvGrpSpPr/>
          <p:nvPr/>
        </p:nvGrpSpPr>
        <p:grpSpPr>
          <a:xfrm>
            <a:off x="1141027" y="1701228"/>
            <a:ext cx="4975706" cy="1100948"/>
            <a:chOff x="1141027" y="1519153"/>
            <a:chExt cx="4975706" cy="1100948"/>
          </a:xfrm>
        </p:grpSpPr>
        <p:pic>
          <p:nvPicPr>
            <p:cNvPr id="20" name="图片 24" descr="D_042.jpg">
              <a:extLst>
                <a:ext uri="{FF2B5EF4-FFF2-40B4-BE49-F238E27FC236}">
                  <a16:creationId xmlns:a16="http://schemas.microsoft.com/office/drawing/2014/main" id="{20931088-07A3-2DD2-6070-03B6FDFFD8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57" y="1702644"/>
              <a:ext cx="868761" cy="825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矩形 20">
              <a:extLst>
                <a:ext uri="{FF2B5EF4-FFF2-40B4-BE49-F238E27FC236}">
                  <a16:creationId xmlns:a16="http://schemas.microsoft.com/office/drawing/2014/main" id="{53DF72C8-C553-2CF2-6B07-6B635846BCFB}"/>
                </a:ext>
              </a:extLst>
            </p:cNvPr>
            <p:cNvSpPr/>
            <p:nvPr/>
          </p:nvSpPr>
          <p:spPr bwMode="auto">
            <a:xfrm>
              <a:off x="1141027" y="1519153"/>
              <a:ext cx="1100948" cy="1100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199" dirty="0">
                  <a:solidFill>
                    <a:schemeClr val="tx1"/>
                  </a:solidFill>
                  <a:latin typeface="方正华隶简体" pitchFamily="65" charset="-122"/>
                  <a:ea typeface="方正华隶简体" pitchFamily="65" charset="-122"/>
                </a:rPr>
                <a:t>1</a:t>
              </a:r>
              <a:endParaRPr lang="zh-CN" altLang="en-US" sz="3199" dirty="0">
                <a:solidFill>
                  <a:schemeClr val="tx1"/>
                </a:solidFill>
                <a:latin typeface="方正华隶简体" pitchFamily="65" charset="-122"/>
                <a:ea typeface="方正华隶简体" pitchFamily="65" charset="-122"/>
              </a:endParaRPr>
            </a:p>
          </p:txBody>
        </p:sp>
        <p:pic>
          <p:nvPicPr>
            <p:cNvPr id="22" name="图片 28" descr="C_108.jpg">
              <a:extLst>
                <a:ext uri="{FF2B5EF4-FFF2-40B4-BE49-F238E27FC236}">
                  <a16:creationId xmlns:a16="http://schemas.microsoft.com/office/drawing/2014/main" id="{0AFEE3CF-925D-206D-A8F5-75A013C6183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472" y="2393125"/>
              <a:ext cx="3600000" cy="109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文本框 22">
              <a:extLst>
                <a:ext uri="{FF2B5EF4-FFF2-40B4-BE49-F238E27FC236}">
                  <a16:creationId xmlns:a16="http://schemas.microsoft.com/office/drawing/2014/main" id="{37CEA1D6-1E95-EC18-175A-E13F0BD3C903}"/>
                </a:ext>
              </a:extLst>
            </p:cNvPr>
            <p:cNvSpPr txBox="1"/>
            <p:nvPr/>
          </p:nvSpPr>
          <p:spPr>
            <a:xfrm>
              <a:off x="2157624" y="1965258"/>
              <a:ext cx="3959109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400" b="1" dirty="0">
                  <a:solidFill>
                    <a:srgbClr val="FF0000"/>
                  </a:solidFill>
                  <a:latin typeface="Ink Free" panose="03080402000500000000" pitchFamily="66" charset="0"/>
                </a:rPr>
                <a:t>Guessing &amp; Matching</a:t>
              </a:r>
              <a:endParaRPr lang="zh-CN" altLang="en-US" sz="2400" b="1" dirty="0">
                <a:solidFill>
                  <a:srgbClr val="FF0000"/>
                </a:solidFill>
                <a:latin typeface="Ink Free" panose="03080402000500000000" pitchFamily="66" charset="0"/>
              </a:endParaRPr>
            </a:p>
          </p:txBody>
        </p:sp>
      </p:grpSp>
      <p:grpSp>
        <p:nvGrpSpPr>
          <p:cNvPr id="29" name="组合 28">
            <a:extLst>
              <a:ext uri="{FF2B5EF4-FFF2-40B4-BE49-F238E27FC236}">
                <a16:creationId xmlns:a16="http://schemas.microsoft.com/office/drawing/2014/main" id="{3E4639FF-0A41-3643-1016-B61E57DFEA86}"/>
              </a:ext>
            </a:extLst>
          </p:cNvPr>
          <p:cNvGrpSpPr/>
          <p:nvPr/>
        </p:nvGrpSpPr>
        <p:grpSpPr>
          <a:xfrm>
            <a:off x="1141027" y="3127693"/>
            <a:ext cx="4259445" cy="1100948"/>
            <a:chOff x="1141027" y="1519153"/>
            <a:chExt cx="4259445" cy="1100948"/>
          </a:xfrm>
        </p:grpSpPr>
        <p:pic>
          <p:nvPicPr>
            <p:cNvPr id="30" name="图片 24" descr="D_042.jpg">
              <a:extLst>
                <a:ext uri="{FF2B5EF4-FFF2-40B4-BE49-F238E27FC236}">
                  <a16:creationId xmlns:a16="http://schemas.microsoft.com/office/drawing/2014/main" id="{8DC0A623-8832-2A04-77F2-E9275E3FB09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57" y="1702644"/>
              <a:ext cx="868761" cy="825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1CC528B4-6453-0300-B3A1-7AC4B3096B97}"/>
                </a:ext>
              </a:extLst>
            </p:cNvPr>
            <p:cNvSpPr/>
            <p:nvPr/>
          </p:nvSpPr>
          <p:spPr bwMode="auto">
            <a:xfrm>
              <a:off x="1141027" y="1519153"/>
              <a:ext cx="1100948" cy="1100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199" dirty="0">
                  <a:solidFill>
                    <a:schemeClr val="tx1"/>
                  </a:solidFill>
                  <a:latin typeface="方正华隶简体" pitchFamily="65" charset="-122"/>
                  <a:ea typeface="方正华隶简体" pitchFamily="65" charset="-122"/>
                </a:rPr>
                <a:t>2</a:t>
              </a:r>
              <a:endParaRPr lang="zh-CN" altLang="en-US" sz="3199" dirty="0">
                <a:solidFill>
                  <a:schemeClr val="tx1"/>
                </a:solidFill>
                <a:latin typeface="方正华隶简体" pitchFamily="65" charset="-122"/>
                <a:ea typeface="方正华隶简体" pitchFamily="65" charset="-122"/>
              </a:endParaRPr>
            </a:p>
          </p:txBody>
        </p:sp>
        <p:pic>
          <p:nvPicPr>
            <p:cNvPr id="32" name="图片 28" descr="C_108.jpg">
              <a:extLst>
                <a:ext uri="{FF2B5EF4-FFF2-40B4-BE49-F238E27FC236}">
                  <a16:creationId xmlns:a16="http://schemas.microsoft.com/office/drawing/2014/main" id="{88F47B46-3055-C764-AB37-E49D6FB4801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472" y="2393125"/>
              <a:ext cx="3600000" cy="109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51D62503-D914-8741-9484-C2A156BC0E3C}"/>
                </a:ext>
              </a:extLst>
            </p:cNvPr>
            <p:cNvSpPr txBox="1"/>
            <p:nvPr/>
          </p:nvSpPr>
          <p:spPr>
            <a:xfrm>
              <a:off x="2135303" y="1881146"/>
              <a:ext cx="2686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>
                  <a:solidFill>
                    <a:srgbClr val="FF0000"/>
                  </a:solidFill>
                  <a:latin typeface="Ink Free" panose="03080402000500000000" pitchFamily="66" charset="0"/>
                </a:rPr>
                <a:t>   </a:t>
              </a:r>
              <a:r>
                <a:rPr lang="en-US" altLang="zh-CN" sz="2800" b="1" dirty="0">
                  <a:solidFill>
                    <a:srgbClr val="FF0000"/>
                  </a:solidFill>
                  <a:latin typeface="Ink Free" panose="03080402000500000000" pitchFamily="66" charset="0"/>
                </a:rPr>
                <a:t>Q &amp; A</a:t>
              </a:r>
              <a:endParaRPr lang="zh-CN" altLang="en-US" sz="2800" b="1" dirty="0">
                <a:solidFill>
                  <a:srgbClr val="FF0000"/>
                </a:solidFill>
                <a:latin typeface="Ink Free" panose="03080402000500000000" pitchFamily="66" charset="0"/>
              </a:endParaRPr>
            </a:p>
          </p:txBody>
        </p:sp>
      </p:grpSp>
      <p:sp>
        <p:nvSpPr>
          <p:cNvPr id="3" name="文本框 2">
            <a:extLst>
              <a:ext uri="{FF2B5EF4-FFF2-40B4-BE49-F238E27FC236}">
                <a16:creationId xmlns:a16="http://schemas.microsoft.com/office/drawing/2014/main" id="{7C18D181-6937-1185-3DD0-294653EF5474}"/>
              </a:ext>
            </a:extLst>
          </p:cNvPr>
          <p:cNvSpPr txBox="1"/>
          <p:nvPr/>
        </p:nvSpPr>
        <p:spPr>
          <a:xfrm>
            <a:off x="9758254" y="6336454"/>
            <a:ext cx="30084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/>
              <a:t>by Zhang </a:t>
            </a:r>
            <a:r>
              <a:rPr lang="en-US" altLang="zh-CN" sz="2000" dirty="0" err="1"/>
              <a:t>Wenqi</a:t>
            </a:r>
            <a:endParaRPr lang="zh-CN" altLang="en-US" sz="2000" dirty="0"/>
          </a:p>
        </p:txBody>
      </p:sp>
    </p:spTree>
    <p:extLst>
      <p:ext uri="{BB962C8B-B14F-4D97-AF65-F5344CB8AC3E}">
        <p14:creationId xmlns:p14="http://schemas.microsoft.com/office/powerpoint/2010/main" val="199116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 xmlns:a14="http://schemas.microsoft.com/office/drawing/2010/main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381E-6 -4.81481E-6 L 0.24694 -4.81481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>
            <a:extLst>
              <a:ext uri="{FF2B5EF4-FFF2-40B4-BE49-F238E27FC236}">
                <a16:creationId xmlns:a16="http://schemas.microsoft.com/office/drawing/2014/main" id="{FD2501F6-F5D7-23B3-1A95-025D540C1815}"/>
              </a:ext>
            </a:extLst>
          </p:cNvPr>
          <p:cNvGrpSpPr/>
          <p:nvPr/>
        </p:nvGrpSpPr>
        <p:grpSpPr>
          <a:xfrm>
            <a:off x="-455885" y="0"/>
            <a:ext cx="5200054" cy="1372887"/>
            <a:chOff x="746491" y="1010108"/>
            <a:chExt cx="3901057" cy="1029934"/>
          </a:xfrm>
        </p:grpSpPr>
        <p:pic>
          <p:nvPicPr>
            <p:cNvPr id="4" name="Picture 2" descr="C:\Users\Thinkpad\Desktop\PNG\1_0001_图层-6.png">
              <a:extLst>
                <a:ext uri="{FF2B5EF4-FFF2-40B4-BE49-F238E27FC236}">
                  <a16:creationId xmlns:a16="http://schemas.microsoft.com/office/drawing/2014/main" id="{1E7F8013-630F-5281-1F4E-C19868D6086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60" y="1010108"/>
              <a:ext cx="3743188" cy="102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E5A71EA3-1FC3-845A-6AB8-ECD9BB9B071C}"/>
                </a:ext>
              </a:extLst>
            </p:cNvPr>
            <p:cNvSpPr/>
            <p:nvPr/>
          </p:nvSpPr>
          <p:spPr>
            <a:xfrm>
              <a:off x="746491" y="1133229"/>
              <a:ext cx="3279815" cy="617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Ink Free" panose="03080402000500000000" pitchFamily="66" charset="0"/>
                  <a:ea typeface="方正古隶简体" pitchFamily="65" charset="-122"/>
                </a:rPr>
                <a:t>matching</a:t>
              </a:r>
              <a:endParaRPr lang="zh-CN" altLang="en-US" sz="4000" b="1" dirty="0">
                <a:solidFill>
                  <a:schemeClr val="bg1"/>
                </a:solidFill>
                <a:latin typeface="Ink Free" panose="03080402000500000000" pitchFamily="66" charset="0"/>
                <a:ea typeface="方正古隶简体" pitchFamily="65" charset="-122"/>
              </a:endParaRPr>
            </a:p>
          </p:txBody>
        </p:sp>
      </p:grpSp>
      <p:sp>
        <p:nvSpPr>
          <p:cNvPr id="6" name="文本框 5">
            <a:extLst>
              <a:ext uri="{FF2B5EF4-FFF2-40B4-BE49-F238E27FC236}">
                <a16:creationId xmlns:a16="http://schemas.microsoft.com/office/drawing/2014/main" id="{BEA46524-C52D-B1E7-6DE5-617FC240909A}"/>
              </a:ext>
            </a:extLst>
          </p:cNvPr>
          <p:cNvSpPr txBox="1"/>
          <p:nvPr/>
        </p:nvSpPr>
        <p:spPr>
          <a:xfrm flipH="1">
            <a:off x="836098" y="1647372"/>
            <a:ext cx="658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</a:rPr>
              <a:t>S1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C5741FE-14AE-9523-F8E6-BDD1B7231E6B}"/>
              </a:ext>
            </a:extLst>
          </p:cNvPr>
          <p:cNvSpPr txBox="1"/>
          <p:nvPr/>
        </p:nvSpPr>
        <p:spPr>
          <a:xfrm>
            <a:off x="1501229" y="1579601"/>
            <a:ext cx="24021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zh-CN" sz="2000" dirty="0"/>
              <a:t>1. </a:t>
            </a:r>
            <a:r>
              <a:rPr lang="zh-CN" altLang="en-US" sz="2000" dirty="0"/>
              <a:t>土货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2. </a:t>
            </a:r>
            <a:r>
              <a:rPr lang="zh-CN" altLang="en-US" sz="2000" dirty="0"/>
              <a:t>横川；眠川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3. </a:t>
            </a:r>
            <a:r>
              <a:rPr lang="zh-CN" altLang="en-US" sz="2000" dirty="0"/>
              <a:t>报春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4. </a:t>
            </a:r>
            <a:r>
              <a:rPr lang="zh-CN" altLang="en-US" sz="2000" dirty="0"/>
              <a:t>小人家去                       </a:t>
            </a:r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39BC1631-63FC-B350-E64F-7BEF49E35D16}"/>
              </a:ext>
            </a:extLst>
          </p:cNvPr>
          <p:cNvSpPr txBox="1"/>
          <p:nvPr/>
        </p:nvSpPr>
        <p:spPr>
          <a:xfrm>
            <a:off x="4541710" y="1579601"/>
            <a:ext cx="3673375" cy="1718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zh-CN" sz="2000" dirty="0"/>
              <a:t>a. </a:t>
            </a:r>
            <a:r>
              <a:rPr lang="zh-CN" altLang="en-US" sz="2000" dirty="0"/>
              <a:t>小黄鱼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b. </a:t>
            </a:r>
            <a:r>
              <a:rPr lang="zh-CN" altLang="en-US" sz="2000" dirty="0"/>
              <a:t>吃肉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c. (</a:t>
            </a:r>
            <a:r>
              <a:rPr lang="zh-CN" altLang="en-US" sz="2000" dirty="0"/>
              <a:t>非法所得</a:t>
            </a:r>
            <a:r>
              <a:rPr lang="en-US" altLang="zh-CN" sz="2000" dirty="0"/>
              <a:t>)</a:t>
            </a:r>
            <a:r>
              <a:rPr lang="zh-CN" altLang="en-US" sz="2000" dirty="0"/>
              <a:t>出土文物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d. </a:t>
            </a:r>
            <a:r>
              <a:rPr lang="zh-CN" altLang="en-US" sz="2000" dirty="0"/>
              <a:t>三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BB1585E-3D6C-D3A0-2E18-130B685590C6}"/>
              </a:ext>
            </a:extLst>
          </p:cNvPr>
          <p:cNvSpPr txBox="1"/>
          <p:nvPr/>
        </p:nvSpPr>
        <p:spPr>
          <a:xfrm>
            <a:off x="1494321" y="3916189"/>
            <a:ext cx="240211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zh-CN" sz="2000" dirty="0"/>
              <a:t>5. </a:t>
            </a:r>
            <a:r>
              <a:rPr lang="zh-CN" altLang="en-US" sz="2000" dirty="0"/>
              <a:t>二块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6. </a:t>
            </a:r>
            <a:r>
              <a:rPr lang="zh-CN" altLang="en-US" sz="2000" dirty="0"/>
              <a:t>双五百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7. </a:t>
            </a:r>
            <a:r>
              <a:rPr lang="zh-CN" altLang="en-US" sz="2000" dirty="0"/>
              <a:t>不算数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8. </a:t>
            </a:r>
            <a:r>
              <a:rPr lang="zh-CN" altLang="en-US" sz="2000" dirty="0"/>
              <a:t>三酉子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5C8C0EA8-EF44-33AE-4176-D7D2CE50AC16}"/>
              </a:ext>
            </a:extLst>
          </p:cNvPr>
          <p:cNvSpPr txBox="1"/>
          <p:nvPr/>
        </p:nvSpPr>
        <p:spPr>
          <a:xfrm flipH="1">
            <a:off x="843006" y="3993876"/>
            <a:ext cx="6582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1"/>
                </a:solidFill>
              </a:rPr>
              <a:t>S2</a:t>
            </a:r>
            <a:endParaRPr lang="zh-CN" altLang="en-US" sz="2000" dirty="0">
              <a:solidFill>
                <a:schemeClr val="accent1"/>
              </a:solidFill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9EFA36C7-8F5D-D26D-5856-5F422D9111A9}"/>
              </a:ext>
            </a:extLst>
          </p:cNvPr>
          <p:cNvSpPr txBox="1"/>
          <p:nvPr/>
        </p:nvSpPr>
        <p:spPr>
          <a:xfrm>
            <a:off x="4541711" y="3916189"/>
            <a:ext cx="240211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5000"/>
              </a:lnSpc>
            </a:pPr>
            <a:r>
              <a:rPr lang="en-US" altLang="zh-CN" sz="2000" dirty="0"/>
              <a:t>e. </a:t>
            </a:r>
            <a:r>
              <a:rPr lang="zh-CN" altLang="en-US" sz="2000" dirty="0"/>
              <a:t>千金小姐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f. </a:t>
            </a:r>
            <a:r>
              <a:rPr lang="zh-CN" altLang="en-US" sz="2000" dirty="0"/>
              <a:t>酒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g. </a:t>
            </a:r>
            <a:r>
              <a:rPr lang="zh-CN" altLang="en-US" sz="2000" dirty="0"/>
              <a:t>喝酒</a:t>
            </a:r>
            <a:endParaRPr lang="en-US" altLang="zh-CN" sz="2000" dirty="0"/>
          </a:p>
          <a:p>
            <a:pPr>
              <a:lnSpc>
                <a:spcPct val="135000"/>
              </a:lnSpc>
            </a:pPr>
            <a:r>
              <a:rPr lang="en-US" altLang="zh-CN" sz="2000" dirty="0"/>
              <a:t>h. (</a:t>
            </a:r>
            <a:r>
              <a:rPr lang="zh-CN" altLang="en-US" sz="2000" dirty="0"/>
              <a:t>豫剧</a:t>
            </a:r>
            <a:r>
              <a:rPr lang="en-US" altLang="zh-CN" sz="2000" dirty="0"/>
              <a:t>)</a:t>
            </a:r>
            <a:r>
              <a:rPr lang="zh-CN" altLang="en-US" sz="2000" dirty="0"/>
              <a:t>彩旦演员                       </a:t>
            </a:r>
            <a:endParaRPr lang="en-US" altLang="zh-CN" sz="2000" dirty="0"/>
          </a:p>
          <a:p>
            <a:endParaRPr lang="zh-CN" altLang="en-US" sz="2000" dirty="0"/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269B55D-1007-594D-E593-8E1AC79A726A}"/>
              </a:ext>
            </a:extLst>
          </p:cNvPr>
          <p:cNvSpPr txBox="1"/>
          <p:nvPr/>
        </p:nvSpPr>
        <p:spPr>
          <a:xfrm>
            <a:off x="8486503" y="656271"/>
            <a:ext cx="323523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>
                <a:solidFill>
                  <a:schemeClr val="accent1"/>
                </a:solidFill>
              </a:rPr>
              <a:t>match </a:t>
            </a:r>
            <a:r>
              <a:rPr lang="en-US" altLang="zh-CN" dirty="0">
                <a:solidFill>
                  <a:schemeClr val="accent1"/>
                </a:solidFill>
              </a:rPr>
              <a:t>the argot (on the left) </a:t>
            </a:r>
            <a:r>
              <a:rPr lang="en-US" altLang="zh-CN" b="1" dirty="0">
                <a:solidFill>
                  <a:schemeClr val="accent1"/>
                </a:solidFill>
              </a:rPr>
              <a:t>with</a:t>
            </a:r>
            <a:r>
              <a:rPr lang="en-US" altLang="zh-CN" dirty="0">
                <a:solidFill>
                  <a:schemeClr val="accent1"/>
                </a:solidFill>
              </a:rPr>
              <a:t> its  meaning (on the right</a:t>
            </a:r>
            <a:r>
              <a:rPr lang="zh-CN" altLang="en-US" dirty="0">
                <a:solidFill>
                  <a:schemeClr val="accent1"/>
                </a:solidFill>
              </a:rPr>
              <a:t>）</a:t>
            </a:r>
            <a:endParaRPr lang="en-US" altLang="zh-CN" dirty="0">
              <a:solidFill>
                <a:schemeClr val="accent1"/>
              </a:solidFill>
            </a:endParaRPr>
          </a:p>
          <a:p>
            <a:r>
              <a:rPr lang="en-US" altLang="zh-CN" dirty="0">
                <a:solidFill>
                  <a:schemeClr val="accent1"/>
                </a:solidFill>
              </a:rPr>
              <a:t>e.g. 1--b</a:t>
            </a:r>
            <a:endParaRPr lang="zh-CN" altLang="en-US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632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3">
            <a:extLst>
              <a:ext uri="{FF2B5EF4-FFF2-40B4-BE49-F238E27FC236}">
                <a16:creationId xmlns:a16="http://schemas.microsoft.com/office/drawing/2014/main" id="{41546F35-933F-40BB-F367-EFFBDDE6525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5106229"/>
              </p:ext>
            </p:extLst>
          </p:nvPr>
        </p:nvGraphicFramePr>
        <p:xfrm>
          <a:off x="723332" y="150960"/>
          <a:ext cx="10742160" cy="6556079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57509">
                  <a:extLst>
                    <a:ext uri="{9D8B030D-6E8A-4147-A177-3AD203B41FA5}">
                      <a16:colId xmlns:a16="http://schemas.microsoft.com/office/drawing/2014/main" val="202378032"/>
                    </a:ext>
                  </a:extLst>
                </a:gridCol>
                <a:gridCol w="6802169">
                  <a:extLst>
                    <a:ext uri="{9D8B030D-6E8A-4147-A177-3AD203B41FA5}">
                      <a16:colId xmlns:a16="http://schemas.microsoft.com/office/drawing/2014/main" val="3339313571"/>
                    </a:ext>
                  </a:extLst>
                </a:gridCol>
                <a:gridCol w="2182482">
                  <a:extLst>
                    <a:ext uri="{9D8B030D-6E8A-4147-A177-3AD203B41FA5}">
                      <a16:colId xmlns:a16="http://schemas.microsoft.com/office/drawing/2014/main" val="1398083656"/>
                    </a:ext>
                  </a:extLst>
                </a:gridCol>
              </a:tblGrid>
              <a:tr h="515294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Argot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/>
                        <a:t>Meaning &amp; Explanation 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Categorization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61382122"/>
                  </a:ext>
                </a:extLst>
              </a:tr>
              <a:tr h="5152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chemeClr val="accent1"/>
                          </a:solidFill>
                        </a:rPr>
                        <a:t>土货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800" dirty="0">
                          <a:solidFill>
                            <a:schemeClr val="accent1"/>
                          </a:solidFill>
                        </a:rPr>
                        <a:t>(</a:t>
                      </a:r>
                      <a:r>
                        <a:rPr lang="zh-CN" altLang="en-US" sz="1800" dirty="0">
                          <a:solidFill>
                            <a:schemeClr val="accent1"/>
                          </a:solidFill>
                        </a:rPr>
                        <a:t>非法所得</a:t>
                      </a:r>
                      <a:r>
                        <a:rPr lang="en-US" altLang="zh-CN" sz="1800" dirty="0">
                          <a:solidFill>
                            <a:schemeClr val="accent1"/>
                          </a:solidFill>
                        </a:rPr>
                        <a:t>)</a:t>
                      </a:r>
                      <a:r>
                        <a:rPr lang="zh-CN" altLang="en-US" sz="1800" dirty="0">
                          <a:solidFill>
                            <a:schemeClr val="accent1"/>
                          </a:solidFill>
                        </a:rPr>
                        <a:t>出土文物，</a:t>
                      </a:r>
                      <a:r>
                        <a:rPr lang="en-US" altLang="zh-CN" sz="1800" dirty="0">
                          <a:solidFill>
                            <a:schemeClr val="accent1"/>
                          </a:solidFill>
                        </a:rPr>
                        <a:t>cultural relics obtained illegally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jargon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78253343"/>
                  </a:ext>
                </a:extLst>
              </a:tr>
              <a:tr h="66774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chemeClr val="accent1"/>
                          </a:solidFill>
                        </a:rPr>
                        <a:t>横川；眠川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accent1"/>
                          </a:solidFill>
                        </a:rPr>
                        <a:t>汉字“三”，</a:t>
                      </a:r>
                      <a:r>
                        <a:rPr lang="en-US" altLang="zh-CN" dirty="0">
                          <a:solidFill>
                            <a:schemeClr val="accent1"/>
                          </a:solidFill>
                        </a:rPr>
                        <a:t>Chinese character </a:t>
                      </a:r>
                      <a:r>
                        <a:rPr lang="zh-CN" altLang="en-US" dirty="0">
                          <a:solidFill>
                            <a:schemeClr val="accent1"/>
                          </a:solidFill>
                        </a:rPr>
                        <a:t>“三”</a:t>
                      </a:r>
                      <a:endParaRPr lang="en-US" altLang="zh-CN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en-US" altLang="zh-CN" sz="1700" dirty="0"/>
                        <a:t>the character “</a:t>
                      </a:r>
                      <a:r>
                        <a:rPr lang="zh-CN" altLang="en-US" sz="1700" dirty="0"/>
                        <a:t>三</a:t>
                      </a:r>
                      <a:r>
                        <a:rPr lang="en-US" altLang="zh-CN" sz="1700" dirty="0"/>
                        <a:t>” can be obtained by rotating the character “</a:t>
                      </a:r>
                      <a:r>
                        <a:rPr lang="zh-CN" altLang="en-US" sz="1700" dirty="0"/>
                        <a:t>川</a:t>
                      </a:r>
                      <a:r>
                        <a:rPr lang="en-US" altLang="zh-CN" sz="1700" dirty="0"/>
                        <a:t>"</a:t>
                      </a:r>
                      <a:endParaRPr lang="zh-CN" altLang="en-US" sz="17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Linguistic games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8653911"/>
                  </a:ext>
                </a:extLst>
              </a:tr>
              <a:tr h="97697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chemeClr val="accent1"/>
                          </a:solidFill>
                        </a:rPr>
                        <a:t>报春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accent1"/>
                          </a:solidFill>
                        </a:rPr>
                        <a:t>小黄鱼，</a:t>
                      </a:r>
                      <a:r>
                        <a:rPr lang="en-US" altLang="zh-CN" dirty="0">
                          <a:solidFill>
                            <a:schemeClr val="accent1"/>
                          </a:solidFill>
                        </a:rPr>
                        <a:t>the small yellow croaker</a:t>
                      </a:r>
                    </a:p>
                    <a:p>
                      <a:pPr algn="ctr"/>
                      <a:r>
                        <a:rPr lang="en-US" altLang="zh-CN" dirty="0"/>
                        <a:t>In the past, fishermen believed this kind of fish appearing in early spring was a sign of coming spring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jargon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23315530"/>
                  </a:ext>
                </a:extLst>
              </a:tr>
              <a:tr h="5152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chemeClr val="accent1"/>
                          </a:solidFill>
                        </a:rPr>
                        <a:t>小人家去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accent1"/>
                          </a:solidFill>
                        </a:rPr>
                        <a:t>和尚称“吃肉”，</a:t>
                      </a:r>
                      <a:r>
                        <a:rPr lang="en-US" altLang="zh-CN" dirty="0">
                          <a:solidFill>
                            <a:schemeClr val="accent1"/>
                          </a:solidFill>
                        </a:rPr>
                        <a:t>to eat meat (used by monks)</a:t>
                      </a:r>
                      <a:endParaRPr lang="zh-CN" alt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to avoid taboo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57183236"/>
                  </a:ext>
                </a:extLst>
              </a:tr>
              <a:tr h="968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chemeClr val="accent1"/>
                          </a:solidFill>
                        </a:rPr>
                        <a:t>二块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accent1"/>
                          </a:solidFill>
                        </a:rPr>
                        <a:t>豫剧彩旦演员，</a:t>
                      </a:r>
                      <a:r>
                        <a:rPr lang="en-US" altLang="zh-CN" dirty="0">
                          <a:solidFill>
                            <a:schemeClr val="accent1"/>
                          </a:solidFill>
                        </a:rPr>
                        <a:t>actors playing female clown in Henan Opera</a:t>
                      </a:r>
                    </a:p>
                    <a:p>
                      <a:pPr algn="ctr"/>
                      <a:r>
                        <a:rPr lang="en-US" altLang="zh-CN" dirty="0"/>
                        <a:t>the actor’s both cheeks are painted red, which is different from </a:t>
                      </a:r>
                    </a:p>
                    <a:p>
                      <a:pPr algn="ctr"/>
                      <a:r>
                        <a:rPr lang="en-US" altLang="zh-CN" dirty="0"/>
                        <a:t>other actors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jargon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7326613"/>
                  </a:ext>
                </a:extLst>
              </a:tr>
              <a:tr h="96808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chemeClr val="accent1"/>
                          </a:solidFill>
                        </a:rPr>
                        <a:t>双五百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accent1"/>
                          </a:solidFill>
                        </a:rPr>
                        <a:t>千金小姐，</a:t>
                      </a:r>
                      <a:r>
                        <a:rPr lang="en-US" altLang="zh-CN" dirty="0">
                          <a:solidFill>
                            <a:schemeClr val="accent1"/>
                          </a:solidFill>
                        </a:rPr>
                        <a:t>a rich and nobble young lady</a:t>
                      </a:r>
                    </a:p>
                    <a:p>
                      <a:pPr algn="ctr" rtl="0"/>
                      <a:r>
                        <a:rPr lang="en-US" altLang="zh-CN" dirty="0"/>
                        <a:t>two five hundred add up to one thousand;</a:t>
                      </a:r>
                      <a:r>
                        <a:rPr lang="zh-CN" altLang="en-US" sz="1799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en-US" altLang="zh-CN" sz="1799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in Chinese, “</a:t>
                      </a:r>
                      <a:r>
                        <a:rPr lang="zh-CN" altLang="en-US" sz="1799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千斤</a:t>
                      </a:r>
                      <a:r>
                        <a:rPr lang="en-US" altLang="zh-CN" sz="1799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” and “</a:t>
                      </a:r>
                      <a:r>
                        <a:rPr lang="zh-CN" altLang="en-US" sz="1799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千金</a:t>
                      </a:r>
                      <a:r>
                        <a:rPr lang="en-US" altLang="zh-CN" sz="1799" b="0" i="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" which refers to a rich young lady are homophones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Linguistic games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03796091"/>
                  </a:ext>
                </a:extLst>
              </a:tr>
              <a:tr h="51529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chemeClr val="accent1"/>
                          </a:solidFill>
                        </a:rPr>
                        <a:t>不算数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accent1"/>
                          </a:solidFill>
                        </a:rPr>
                        <a:t>和尚称“喝酒”，</a:t>
                      </a:r>
                      <a:r>
                        <a:rPr lang="en-US" altLang="zh-CN" dirty="0">
                          <a:solidFill>
                            <a:schemeClr val="accent1"/>
                          </a:solidFill>
                        </a:rPr>
                        <a:t>to drink alcohol (used by monks)</a:t>
                      </a:r>
                      <a:endParaRPr lang="zh-CN" altLang="en-US" dirty="0">
                        <a:solidFill>
                          <a:schemeClr val="accent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to avoid taboo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71139767"/>
                  </a:ext>
                </a:extLst>
              </a:tr>
              <a:tr h="67766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zh-CN" altLang="en-US" sz="1800" b="1" dirty="0">
                          <a:solidFill>
                            <a:schemeClr val="accent1"/>
                          </a:solidFill>
                        </a:rPr>
                        <a:t>三酉子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solidFill>
                            <a:schemeClr val="accent1"/>
                          </a:solidFill>
                        </a:rPr>
                        <a:t>汉字“酒”，</a:t>
                      </a:r>
                      <a:r>
                        <a:rPr lang="en-US" altLang="zh-CN" dirty="0">
                          <a:solidFill>
                            <a:schemeClr val="accent1"/>
                          </a:solidFill>
                        </a:rPr>
                        <a:t>Chinese character </a:t>
                      </a:r>
                      <a:r>
                        <a:rPr lang="zh-CN" altLang="en-US" dirty="0">
                          <a:solidFill>
                            <a:schemeClr val="accent1"/>
                          </a:solidFill>
                        </a:rPr>
                        <a:t>“酒”</a:t>
                      </a:r>
                      <a:endParaRPr lang="en-US" altLang="zh-CN" dirty="0">
                        <a:solidFill>
                          <a:schemeClr val="accent1"/>
                        </a:solidFill>
                      </a:endParaRPr>
                    </a:p>
                    <a:p>
                      <a:pPr algn="ctr"/>
                      <a:r>
                        <a:rPr lang="en-US" altLang="zh-CN" dirty="0"/>
                        <a:t>This character can be divided into </a:t>
                      </a:r>
                      <a:r>
                        <a:rPr lang="zh-CN" altLang="en-US" dirty="0"/>
                        <a:t>“氵”和“酉”</a:t>
                      </a:r>
                      <a:r>
                        <a:rPr lang="en-US" altLang="zh-CN" dirty="0"/>
                        <a:t>, and the latter one looks like the character </a:t>
                      </a:r>
                      <a:r>
                        <a:rPr lang="zh-CN" altLang="en-US" dirty="0"/>
                        <a:t>“三”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/>
                        <a:t>Linguistic games</a:t>
                      </a:r>
                      <a:endParaRPr lang="zh-CN" alt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044810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056061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149FA84D-5073-62EE-624B-C503F8A20069}"/>
              </a:ext>
            </a:extLst>
          </p:cNvPr>
          <p:cNvGrpSpPr/>
          <p:nvPr/>
        </p:nvGrpSpPr>
        <p:grpSpPr>
          <a:xfrm>
            <a:off x="-455885" y="0"/>
            <a:ext cx="5200054" cy="1372887"/>
            <a:chOff x="746491" y="1010108"/>
            <a:chExt cx="3901057" cy="1029934"/>
          </a:xfrm>
        </p:grpSpPr>
        <p:pic>
          <p:nvPicPr>
            <p:cNvPr id="24" name="Picture 2" descr="C:\Users\Thinkpad\Desktop\PNG\1_0001_图层-6.png">
              <a:extLst>
                <a:ext uri="{FF2B5EF4-FFF2-40B4-BE49-F238E27FC236}">
                  <a16:creationId xmlns:a16="http://schemas.microsoft.com/office/drawing/2014/main" id="{E719DD7B-D323-90B4-7813-941D2FFCE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60" y="1010108"/>
              <a:ext cx="3743188" cy="102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BBF24FA-8BC9-D28E-261A-A87449991FB8}"/>
                </a:ext>
              </a:extLst>
            </p:cNvPr>
            <p:cNvSpPr/>
            <p:nvPr/>
          </p:nvSpPr>
          <p:spPr>
            <a:xfrm>
              <a:off x="746491" y="1133229"/>
              <a:ext cx="3279815" cy="617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Ink Free" panose="03080402000500000000" pitchFamily="66" charset="0"/>
                  <a:ea typeface="方正古隶简体" pitchFamily="65" charset="-122"/>
                </a:rPr>
                <a:t>Q &amp; A</a:t>
              </a:r>
              <a:endParaRPr lang="zh-CN" altLang="en-US" sz="4000" b="1" dirty="0">
                <a:solidFill>
                  <a:schemeClr val="bg1"/>
                </a:solidFill>
                <a:latin typeface="Ink Free" panose="03080402000500000000" pitchFamily="66" charset="0"/>
                <a:ea typeface="方正古隶简体" pitchFamily="65" charset="-122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F0347EB5-1B98-FABB-8918-04F3027CDE10}"/>
              </a:ext>
            </a:extLst>
          </p:cNvPr>
          <p:cNvSpPr txBox="1"/>
          <p:nvPr/>
        </p:nvSpPr>
        <p:spPr>
          <a:xfrm>
            <a:off x="851745" y="2283729"/>
            <a:ext cx="10762343" cy="3164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00000"/>
                </a:solidFill>
              </a:rPr>
              <a:t>What role do you think the argot plays? </a:t>
            </a:r>
          </a:p>
          <a:p>
            <a:pPr>
              <a:lnSpc>
                <a:spcPct val="150000"/>
              </a:lnSpc>
            </a:pPr>
            <a:r>
              <a:rPr lang="en-US" altLang="zh-CN" sz="2800" dirty="0">
                <a:solidFill>
                  <a:srgbClr val="C00000"/>
                </a:solidFill>
              </a:rPr>
              <a:t>Or what’s the significance of the argot?</a:t>
            </a:r>
          </a:p>
          <a:p>
            <a:pPr>
              <a:lnSpc>
                <a:spcPct val="150000"/>
              </a:lnSpc>
            </a:pPr>
            <a:endParaRPr lang="en-US" altLang="zh-CN" sz="2800" dirty="0">
              <a:solidFill>
                <a:srgbClr val="C00000"/>
              </a:solidFill>
            </a:endParaRPr>
          </a:p>
          <a:p>
            <a:pPr>
              <a:lnSpc>
                <a:spcPct val="150000"/>
              </a:lnSpc>
            </a:pPr>
            <a:r>
              <a:rPr lang="en-US" altLang="zh-CN" sz="2000" dirty="0"/>
              <a:t>Hint: maybe you can think about the areas the argot may be involved in, such as linguistics, culture…</a:t>
            </a:r>
          </a:p>
          <a:p>
            <a:pPr>
              <a:lnSpc>
                <a:spcPct val="150000"/>
              </a:lnSpc>
            </a:pPr>
            <a:endParaRPr lang="zh-CN" altLang="en-US" sz="28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575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149FA84D-5073-62EE-624B-C503F8A20069}"/>
              </a:ext>
            </a:extLst>
          </p:cNvPr>
          <p:cNvGrpSpPr/>
          <p:nvPr/>
        </p:nvGrpSpPr>
        <p:grpSpPr>
          <a:xfrm>
            <a:off x="-455885" y="0"/>
            <a:ext cx="5200054" cy="1372887"/>
            <a:chOff x="746491" y="1010108"/>
            <a:chExt cx="3901057" cy="1029934"/>
          </a:xfrm>
        </p:grpSpPr>
        <p:pic>
          <p:nvPicPr>
            <p:cNvPr id="24" name="Picture 2" descr="C:\Users\Thinkpad\Desktop\PNG\1_0001_图层-6.png">
              <a:extLst>
                <a:ext uri="{FF2B5EF4-FFF2-40B4-BE49-F238E27FC236}">
                  <a16:creationId xmlns:a16="http://schemas.microsoft.com/office/drawing/2014/main" id="{E719DD7B-D323-90B4-7813-941D2FFCE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60" y="1010108"/>
              <a:ext cx="3743188" cy="102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BBF24FA-8BC9-D28E-261A-A87449991FB8}"/>
                </a:ext>
              </a:extLst>
            </p:cNvPr>
            <p:cNvSpPr/>
            <p:nvPr/>
          </p:nvSpPr>
          <p:spPr>
            <a:xfrm>
              <a:off x="746491" y="1133229"/>
              <a:ext cx="3279815" cy="617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Ink Free" panose="03080402000500000000" pitchFamily="66" charset="0"/>
                  <a:ea typeface="方正古隶简体" pitchFamily="65" charset="-122"/>
                </a:rPr>
                <a:t>My opinion</a:t>
              </a:r>
              <a:endParaRPr lang="zh-CN" altLang="en-US" sz="4000" b="1" dirty="0">
                <a:solidFill>
                  <a:schemeClr val="bg1"/>
                </a:solidFill>
                <a:latin typeface="Ink Free" panose="03080402000500000000" pitchFamily="66" charset="0"/>
                <a:ea typeface="方正古隶简体" pitchFamily="65" charset="-122"/>
              </a:endParaRPr>
            </a:p>
          </p:txBody>
        </p:sp>
      </p:grpSp>
      <p:sp>
        <p:nvSpPr>
          <p:cNvPr id="4" name="文本框 3">
            <a:extLst>
              <a:ext uri="{FF2B5EF4-FFF2-40B4-BE49-F238E27FC236}">
                <a16:creationId xmlns:a16="http://schemas.microsoft.com/office/drawing/2014/main" id="{75CC8351-4711-C438-D1FD-87C48C30D528}"/>
              </a:ext>
            </a:extLst>
          </p:cNvPr>
          <p:cNvSpPr txBox="1"/>
          <p:nvPr/>
        </p:nvSpPr>
        <p:spPr>
          <a:xfrm>
            <a:off x="1291886" y="2155371"/>
            <a:ext cx="9441687" cy="2251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altLang="zh-CN" sz="2400" dirty="0"/>
              <a:t>As a variant of language, it </a:t>
            </a:r>
            <a:r>
              <a:rPr lang="en-US" altLang="zh-CN" sz="2400" b="1" dirty="0">
                <a:solidFill>
                  <a:srgbClr val="C00000"/>
                </a:solidFill>
              </a:rPr>
              <a:t>promotes the diversity of language system.</a:t>
            </a:r>
            <a:endParaRPr lang="en-US" altLang="zh-CN" sz="2400" b="1" dirty="0"/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altLang="zh-CN" sz="2400" dirty="0"/>
              <a:t>It makes contributions to </a:t>
            </a:r>
            <a:r>
              <a:rPr lang="en-US" altLang="zh-CN" sz="2400" b="1" dirty="0">
                <a:solidFill>
                  <a:srgbClr val="C00000"/>
                </a:solidFill>
              </a:rPr>
              <a:t>the studies of linguistics, history, folklore, culture and literature.</a:t>
            </a:r>
          </a:p>
          <a:p>
            <a:pPr marL="457200" indent="-457200" algn="just">
              <a:lnSpc>
                <a:spcPct val="150000"/>
              </a:lnSpc>
              <a:buAutoNum type="arabicPeriod"/>
            </a:pPr>
            <a:r>
              <a:rPr lang="en-US" altLang="zh-CN" sz="2400" dirty="0"/>
              <a:t>It plays a direct role in </a:t>
            </a:r>
            <a:r>
              <a:rPr lang="en-US" altLang="zh-CN" sz="2400" b="1" dirty="0">
                <a:solidFill>
                  <a:srgbClr val="C00000"/>
                </a:solidFill>
              </a:rPr>
              <a:t>safeguarding the law and stopping crimes.</a:t>
            </a:r>
          </a:p>
        </p:txBody>
      </p:sp>
    </p:spTree>
    <p:extLst>
      <p:ext uri="{BB962C8B-B14F-4D97-AF65-F5344CB8AC3E}">
        <p14:creationId xmlns:p14="http://schemas.microsoft.com/office/powerpoint/2010/main" val="34354743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22">
            <a:extLst>
              <a:ext uri="{FF2B5EF4-FFF2-40B4-BE49-F238E27FC236}">
                <a16:creationId xmlns:a16="http://schemas.microsoft.com/office/drawing/2014/main" id="{149FA84D-5073-62EE-624B-C503F8A20069}"/>
              </a:ext>
            </a:extLst>
          </p:cNvPr>
          <p:cNvGrpSpPr/>
          <p:nvPr/>
        </p:nvGrpSpPr>
        <p:grpSpPr>
          <a:xfrm>
            <a:off x="-455885" y="0"/>
            <a:ext cx="5200054" cy="1372887"/>
            <a:chOff x="746491" y="1010108"/>
            <a:chExt cx="3901057" cy="1029934"/>
          </a:xfrm>
        </p:grpSpPr>
        <p:pic>
          <p:nvPicPr>
            <p:cNvPr id="24" name="Picture 2" descr="C:\Users\Thinkpad\Desktop\PNG\1_0001_图层-6.png">
              <a:extLst>
                <a:ext uri="{FF2B5EF4-FFF2-40B4-BE49-F238E27FC236}">
                  <a16:creationId xmlns:a16="http://schemas.microsoft.com/office/drawing/2014/main" id="{E719DD7B-D323-90B4-7813-941D2FFCE4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60" y="1010108"/>
              <a:ext cx="3743188" cy="102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0BBF24FA-8BC9-D28E-261A-A87449991FB8}"/>
                </a:ext>
              </a:extLst>
            </p:cNvPr>
            <p:cNvSpPr/>
            <p:nvPr/>
          </p:nvSpPr>
          <p:spPr>
            <a:xfrm>
              <a:off x="746491" y="1133229"/>
              <a:ext cx="3279815" cy="61763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000" b="1" dirty="0">
                  <a:solidFill>
                    <a:schemeClr val="bg1"/>
                  </a:solidFill>
                  <a:latin typeface="Ink Free" panose="03080402000500000000" pitchFamily="66" charset="0"/>
                  <a:ea typeface="方正古隶简体" pitchFamily="65" charset="-122"/>
                </a:rPr>
                <a:t>References </a:t>
              </a:r>
              <a:endParaRPr lang="zh-CN" altLang="en-US" sz="4000" b="1" dirty="0">
                <a:solidFill>
                  <a:schemeClr val="bg1"/>
                </a:solidFill>
                <a:latin typeface="Ink Free" panose="03080402000500000000" pitchFamily="66" charset="0"/>
                <a:ea typeface="方正古隶简体" pitchFamily="65" charset="-122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DD79AE27-3C95-54BD-E66F-0AAF6F3753E6}"/>
              </a:ext>
            </a:extLst>
          </p:cNvPr>
          <p:cNvSpPr txBox="1"/>
          <p:nvPr/>
        </p:nvSpPr>
        <p:spPr>
          <a:xfrm>
            <a:off x="660401" y="1712686"/>
            <a:ext cx="9811657" cy="1213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25000"/>
              </a:lnSpc>
            </a:pP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[1]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宁宇杰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隐喻视角下的汉语隐语研究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[D].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曲阜师范大学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,2013.</a:t>
            </a:r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[2]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潘庆云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 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中华隐语大全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[M].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学林出版社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,1995.</a:t>
            </a:r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25000"/>
              </a:lnSpc>
            </a:pP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[3]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曲彦斌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.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中国民间秘密语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(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隐语行话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)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研究概说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[J].</a:t>
            </a:r>
            <a:r>
              <a:rPr lang="zh-CN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社会科学辑刊</a:t>
            </a:r>
            <a:r>
              <a:rPr lang="en-US" altLang="zh-CN" sz="2000" kern="100" dirty="0">
                <a:effectLst/>
                <a:latin typeface="Times New Roman" panose="02020603050405020304" pitchFamily="18" charset="0"/>
                <a:ea typeface="宋体" panose="02010600030101010101" pitchFamily="2" charset="-122"/>
                <a:cs typeface="Times New Roman" panose="02020603050405020304" pitchFamily="18" charset="0"/>
              </a:rPr>
              <a:t>,1997(01):41-47.</a:t>
            </a:r>
            <a:endParaRPr lang="zh-CN" altLang="zh-CN" sz="20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0420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0">
        <p15:prstTrans prst="wind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33B24ECA-BFDF-F32F-C75C-74445645A5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6" y="-208328"/>
            <a:ext cx="13209417" cy="706632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4723" y="-602398"/>
            <a:ext cx="12188825" cy="7764218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1976D9E5-3B15-F276-4C42-30D1547B658B}"/>
              </a:ext>
            </a:extLst>
          </p:cNvPr>
          <p:cNvGrpSpPr/>
          <p:nvPr/>
        </p:nvGrpSpPr>
        <p:grpSpPr>
          <a:xfrm>
            <a:off x="1141027" y="1519153"/>
            <a:ext cx="4259445" cy="1100948"/>
            <a:chOff x="1141027" y="1519153"/>
            <a:chExt cx="4259445" cy="1100948"/>
          </a:xfrm>
        </p:grpSpPr>
        <p:pic>
          <p:nvPicPr>
            <p:cNvPr id="36" name="图片 24" descr="D_042.jpg"/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57" y="1702644"/>
              <a:ext cx="868761" cy="825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0" name="矩形 39"/>
            <p:cNvSpPr/>
            <p:nvPr/>
          </p:nvSpPr>
          <p:spPr bwMode="auto">
            <a:xfrm>
              <a:off x="1141027" y="1519153"/>
              <a:ext cx="1100948" cy="1100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199" dirty="0">
                  <a:solidFill>
                    <a:schemeClr val="tx1"/>
                  </a:solidFill>
                  <a:latin typeface="方正华隶简体" pitchFamily="65" charset="-122"/>
                  <a:ea typeface="方正华隶简体" pitchFamily="65" charset="-122"/>
                </a:rPr>
                <a:t>1</a:t>
              </a:r>
              <a:endParaRPr lang="zh-CN" altLang="en-US" sz="3199" dirty="0">
                <a:solidFill>
                  <a:schemeClr val="tx1"/>
                </a:solidFill>
                <a:latin typeface="方正华隶简体" pitchFamily="65" charset="-122"/>
                <a:ea typeface="方正华隶简体" pitchFamily="65" charset="-122"/>
              </a:endParaRPr>
            </a:p>
          </p:txBody>
        </p:sp>
        <p:pic>
          <p:nvPicPr>
            <p:cNvPr id="43" name="图片 28" descr="C_108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472" y="2393125"/>
              <a:ext cx="3600000" cy="109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D5A67C84-52AE-6CE5-7102-B6F484E0F280}"/>
                </a:ext>
              </a:extLst>
            </p:cNvPr>
            <p:cNvSpPr txBox="1"/>
            <p:nvPr/>
          </p:nvSpPr>
          <p:spPr>
            <a:xfrm>
              <a:off x="2135303" y="1881146"/>
              <a:ext cx="2686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Ink Free" panose="03080402000500000000" pitchFamily="66" charset="0"/>
                </a:rPr>
                <a:t>Lead-in</a:t>
              </a:r>
              <a:endParaRPr lang="zh-CN" altLang="en-US" sz="2800" b="1" dirty="0">
                <a:solidFill>
                  <a:srgbClr val="FF0000"/>
                </a:solidFill>
                <a:latin typeface="Ink Free" panose="03080402000500000000" pitchFamily="66" charset="0"/>
              </a:endParaRPr>
            </a:p>
          </p:txBody>
        </p: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086A7C83-F8F2-6D1F-31D2-07BD6B5A2C0A}"/>
              </a:ext>
            </a:extLst>
          </p:cNvPr>
          <p:cNvGrpSpPr/>
          <p:nvPr/>
        </p:nvGrpSpPr>
        <p:grpSpPr>
          <a:xfrm>
            <a:off x="0" y="72586"/>
            <a:ext cx="5375543" cy="1372887"/>
            <a:chOff x="614840" y="1010108"/>
            <a:chExt cx="4032708" cy="1029934"/>
          </a:xfrm>
        </p:grpSpPr>
        <p:pic>
          <p:nvPicPr>
            <p:cNvPr id="11" name="Picture 2" descr="C:\Users\Thinkpad\Desktop\PNG\1_0001_图层-6.png">
              <a:extLst>
                <a:ext uri="{FF2B5EF4-FFF2-40B4-BE49-F238E27FC236}">
                  <a16:creationId xmlns:a16="http://schemas.microsoft.com/office/drawing/2014/main" id="{01738313-1C38-1059-D249-8941141A9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60" y="1010108"/>
              <a:ext cx="3743188" cy="102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2C4F1741-65C5-D839-13BF-5E625E283930}"/>
                </a:ext>
              </a:extLst>
            </p:cNvPr>
            <p:cNvSpPr/>
            <p:nvPr/>
          </p:nvSpPr>
          <p:spPr>
            <a:xfrm>
              <a:off x="614840" y="1140158"/>
              <a:ext cx="3279815" cy="727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799" b="1" dirty="0">
                  <a:solidFill>
                    <a:schemeClr val="bg1"/>
                  </a:solidFill>
                  <a:latin typeface="Ink Free" panose="03080402000500000000" pitchFamily="66" charset="0"/>
                  <a:ea typeface="方正古隶简体" pitchFamily="65" charset="-122"/>
                </a:rPr>
                <a:t>Content</a:t>
              </a:r>
              <a:endParaRPr lang="zh-CN" altLang="en-US" sz="4799" b="1" dirty="0">
                <a:solidFill>
                  <a:schemeClr val="bg1"/>
                </a:solidFill>
                <a:latin typeface="Ink Free" panose="03080402000500000000" pitchFamily="66" charset="0"/>
                <a:ea typeface="方正古隶简体" pitchFamily="65" charset="-122"/>
              </a:endParaRPr>
            </a:p>
          </p:txBody>
        </p:sp>
      </p:grpSp>
      <p:pic>
        <p:nvPicPr>
          <p:cNvPr id="13" name="Picture 272" descr="28">
            <a:extLst>
              <a:ext uri="{FF2B5EF4-FFF2-40B4-BE49-F238E27FC236}">
                <a16:creationId xmlns:a16="http://schemas.microsoft.com/office/drawing/2014/main" id="{DBAD71B0-6D78-DB68-2F93-83556CD2F1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253" y="-360215"/>
            <a:ext cx="2105779" cy="16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4" name="组合 23">
            <a:extLst>
              <a:ext uri="{FF2B5EF4-FFF2-40B4-BE49-F238E27FC236}">
                <a16:creationId xmlns:a16="http://schemas.microsoft.com/office/drawing/2014/main" id="{F31254D8-7A00-C906-016F-84E60A40A2C8}"/>
              </a:ext>
            </a:extLst>
          </p:cNvPr>
          <p:cNvGrpSpPr/>
          <p:nvPr/>
        </p:nvGrpSpPr>
        <p:grpSpPr>
          <a:xfrm>
            <a:off x="1141027" y="2650745"/>
            <a:ext cx="6042487" cy="1100948"/>
            <a:chOff x="1141027" y="1519153"/>
            <a:chExt cx="6042487" cy="1100948"/>
          </a:xfrm>
        </p:grpSpPr>
        <p:pic>
          <p:nvPicPr>
            <p:cNvPr id="25" name="图片 24" descr="D_042.jpg">
              <a:extLst>
                <a:ext uri="{FF2B5EF4-FFF2-40B4-BE49-F238E27FC236}">
                  <a16:creationId xmlns:a16="http://schemas.microsoft.com/office/drawing/2014/main" id="{5B25CF21-7944-1C71-5B93-FE5E6FA8C70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9757" y="1702644"/>
              <a:ext cx="868761" cy="8257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3FD7142B-F838-7343-A428-C0132E774FC0}"/>
                </a:ext>
              </a:extLst>
            </p:cNvPr>
            <p:cNvSpPr/>
            <p:nvPr/>
          </p:nvSpPr>
          <p:spPr bwMode="auto">
            <a:xfrm>
              <a:off x="1141027" y="1519153"/>
              <a:ext cx="1100948" cy="110094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altLang="zh-CN" sz="3199" dirty="0">
                  <a:solidFill>
                    <a:schemeClr val="tx1"/>
                  </a:solidFill>
                  <a:latin typeface="方正华隶简体" pitchFamily="65" charset="-122"/>
                  <a:ea typeface="方正华隶简体" pitchFamily="65" charset="-122"/>
                </a:rPr>
                <a:t>2</a:t>
              </a:r>
              <a:endParaRPr lang="zh-CN" altLang="en-US" sz="3199" dirty="0">
                <a:solidFill>
                  <a:schemeClr val="tx1"/>
                </a:solidFill>
                <a:latin typeface="方正华隶简体" pitchFamily="65" charset="-122"/>
                <a:ea typeface="方正华隶简体" pitchFamily="65" charset="-122"/>
              </a:endParaRPr>
            </a:p>
          </p:txBody>
        </p:sp>
        <p:pic>
          <p:nvPicPr>
            <p:cNvPr id="27" name="图片 28" descr="C_108.jpg">
              <a:extLst>
                <a:ext uri="{FF2B5EF4-FFF2-40B4-BE49-F238E27FC236}">
                  <a16:creationId xmlns:a16="http://schemas.microsoft.com/office/drawing/2014/main" id="{FB767B7C-2610-A8E8-E723-48C3C626A8C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0472" y="2404366"/>
              <a:ext cx="3600000" cy="1090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8" name="文本框 27">
              <a:extLst>
                <a:ext uri="{FF2B5EF4-FFF2-40B4-BE49-F238E27FC236}">
                  <a16:creationId xmlns:a16="http://schemas.microsoft.com/office/drawing/2014/main" id="{BF32359E-6E18-60AC-2C1B-29D8EE92DBB1}"/>
                </a:ext>
              </a:extLst>
            </p:cNvPr>
            <p:cNvSpPr txBox="1"/>
            <p:nvPr/>
          </p:nvSpPr>
          <p:spPr>
            <a:xfrm>
              <a:off x="2135303" y="1881146"/>
              <a:ext cx="504821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Ink Free" panose="03080402000500000000" pitchFamily="66" charset="0"/>
                </a:rPr>
                <a:t>Definition</a:t>
              </a:r>
              <a:endParaRPr lang="zh-CN" altLang="en-US" sz="2800" b="1" dirty="0">
                <a:solidFill>
                  <a:srgbClr val="FF0000"/>
                </a:solidFill>
                <a:latin typeface="Ink Free" panose="03080402000500000000" pitchFamily="66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D745E95-2EB2-D82B-B46F-FD320D20DEED}"/>
              </a:ext>
            </a:extLst>
          </p:cNvPr>
          <p:cNvGrpSpPr/>
          <p:nvPr/>
        </p:nvGrpSpPr>
        <p:grpSpPr>
          <a:xfrm>
            <a:off x="1141027" y="3782337"/>
            <a:ext cx="4258862" cy="1100948"/>
            <a:chOff x="1141027" y="3782337"/>
            <a:chExt cx="4258862" cy="1100948"/>
          </a:xfrm>
        </p:grpSpPr>
        <p:grpSp>
          <p:nvGrpSpPr>
            <p:cNvPr id="14" name="组合 13">
              <a:extLst>
                <a:ext uri="{FF2B5EF4-FFF2-40B4-BE49-F238E27FC236}">
                  <a16:creationId xmlns:a16="http://schemas.microsoft.com/office/drawing/2014/main" id="{CCB6A4EF-5748-1CFA-DBC9-461BF09C1AF5}"/>
                </a:ext>
              </a:extLst>
            </p:cNvPr>
            <p:cNvGrpSpPr/>
            <p:nvPr/>
          </p:nvGrpSpPr>
          <p:grpSpPr>
            <a:xfrm>
              <a:off x="1141027" y="3782337"/>
              <a:ext cx="4258862" cy="1100948"/>
              <a:chOff x="1141027" y="3538907"/>
              <a:chExt cx="4258862" cy="1100948"/>
            </a:xfrm>
          </p:grpSpPr>
          <p:pic>
            <p:nvPicPr>
              <p:cNvPr id="15" name="图片 35" descr="D_042.jpg">
                <a:extLst>
                  <a:ext uri="{FF2B5EF4-FFF2-40B4-BE49-F238E27FC236}">
                    <a16:creationId xmlns:a16="http://schemas.microsoft.com/office/drawing/2014/main" id="{B45055FF-934C-FA96-37B1-32973570A4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9026" y="3721051"/>
                <a:ext cx="868849" cy="82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6" name="图片 37" descr="C_108.jpg">
                <a:extLst>
                  <a:ext uri="{FF2B5EF4-FFF2-40B4-BE49-F238E27FC236}">
                    <a16:creationId xmlns:a16="http://schemas.microsoft.com/office/drawing/2014/main" id="{DF99E11F-15E3-1BE9-995C-50C8EF8713E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9889" y="4364843"/>
                <a:ext cx="3600000" cy="11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矩形 16">
                <a:extLst>
                  <a:ext uri="{FF2B5EF4-FFF2-40B4-BE49-F238E27FC236}">
                    <a16:creationId xmlns:a16="http://schemas.microsoft.com/office/drawing/2014/main" id="{7AC0578C-0A87-823A-1D3A-D1B596ACC49D}"/>
                  </a:ext>
                </a:extLst>
              </p:cNvPr>
              <p:cNvSpPr/>
              <p:nvPr/>
            </p:nvSpPr>
            <p:spPr>
              <a:xfrm>
                <a:off x="1141027" y="3538907"/>
                <a:ext cx="1100948" cy="11009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3199" dirty="0">
                    <a:solidFill>
                      <a:schemeClr val="tx1"/>
                    </a:solidFill>
                    <a:latin typeface="方正华隶简体" pitchFamily="65" charset="-122"/>
                    <a:ea typeface="方正华隶简体" pitchFamily="65" charset="-122"/>
                  </a:rPr>
                  <a:t>3</a:t>
                </a:r>
                <a:endParaRPr lang="zh-CN" altLang="en-US" sz="3199" dirty="0">
                  <a:solidFill>
                    <a:schemeClr val="tx1"/>
                  </a:solidFill>
                  <a:latin typeface="方正华隶简体" pitchFamily="65" charset="-122"/>
                  <a:ea typeface="方正华隶简体" pitchFamily="65" charset="-122"/>
                </a:endParaRPr>
              </a:p>
            </p:txBody>
          </p:sp>
        </p:grp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24EEBEC0-03D4-A4C0-4ADF-2ED46A1E3778}"/>
                </a:ext>
              </a:extLst>
            </p:cNvPr>
            <p:cNvSpPr txBox="1"/>
            <p:nvPr/>
          </p:nvSpPr>
          <p:spPr>
            <a:xfrm>
              <a:off x="2117876" y="4135201"/>
              <a:ext cx="26185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Ink Free" panose="03080402000500000000" pitchFamily="66" charset="0"/>
                </a:rPr>
                <a:t>Three Origins</a:t>
              </a:r>
              <a:endParaRPr lang="zh-CN" altLang="en-US" sz="2800" b="1" dirty="0">
                <a:solidFill>
                  <a:srgbClr val="FF0000"/>
                </a:solidFill>
                <a:latin typeface="Ink Free" panose="03080402000500000000" pitchFamily="66" charset="0"/>
              </a:endParaRPr>
            </a:p>
          </p:txBody>
        </p:sp>
      </p:grp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7586A42-61C9-7074-218A-079C1C0C17A5}"/>
              </a:ext>
            </a:extLst>
          </p:cNvPr>
          <p:cNvGrpSpPr/>
          <p:nvPr/>
        </p:nvGrpSpPr>
        <p:grpSpPr>
          <a:xfrm>
            <a:off x="1141027" y="4913930"/>
            <a:ext cx="4258862" cy="1100948"/>
            <a:chOff x="1141027" y="4913930"/>
            <a:chExt cx="4258862" cy="1100948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1008B414-BF9F-24B0-D6BB-313130BFA885}"/>
                </a:ext>
              </a:extLst>
            </p:cNvPr>
            <p:cNvGrpSpPr/>
            <p:nvPr/>
          </p:nvGrpSpPr>
          <p:grpSpPr>
            <a:xfrm>
              <a:off x="1141027" y="4913930"/>
              <a:ext cx="4258862" cy="1100948"/>
              <a:chOff x="1141027" y="3538907"/>
              <a:chExt cx="4258862" cy="1100948"/>
            </a:xfrm>
          </p:grpSpPr>
          <p:pic>
            <p:nvPicPr>
              <p:cNvPr id="38" name="图片 35" descr="D_042.jpg"/>
              <p:cNvPicPr>
                <a:picLocks noChangeAspect="1"/>
              </p:cNvPicPr>
              <p:nvPr/>
            </p:nvPicPr>
            <p:blipFill>
              <a:blip r:embed="rId5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9026" y="3721051"/>
                <a:ext cx="868849" cy="8277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49" name="图片 37" descr="C_108.jpg"/>
              <p:cNvPicPr>
                <a:picLocks noChangeAspect="1"/>
              </p:cNvPicPr>
              <p:nvPr/>
            </p:nvPicPr>
            <p:blipFill>
              <a:blip r:embed="rId6" cstate="print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9889" y="4364843"/>
                <a:ext cx="3600000" cy="1104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4" name="矩形 53"/>
              <p:cNvSpPr/>
              <p:nvPr/>
            </p:nvSpPr>
            <p:spPr>
              <a:xfrm>
                <a:off x="1141027" y="3538907"/>
                <a:ext cx="1100948" cy="1100948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r>
                  <a:rPr lang="en-US" altLang="zh-CN" sz="3199" dirty="0">
                    <a:solidFill>
                      <a:schemeClr val="tx1"/>
                    </a:solidFill>
                    <a:latin typeface="方正华隶简体" pitchFamily="65" charset="-122"/>
                    <a:ea typeface="方正华隶简体" pitchFamily="65" charset="-122"/>
                  </a:rPr>
                  <a:t>4</a:t>
                </a:r>
                <a:endParaRPr lang="zh-CN" altLang="en-US" sz="3199" dirty="0">
                  <a:solidFill>
                    <a:schemeClr val="tx1"/>
                  </a:solidFill>
                  <a:latin typeface="方正华隶简体" pitchFamily="65" charset="-122"/>
                  <a:ea typeface="方正华隶简体" pitchFamily="65" charset="-122"/>
                </a:endParaRPr>
              </a:p>
            </p:txBody>
          </p:sp>
        </p:grp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51B0F866-526A-BCE2-DDD4-E7A016641251}"/>
                </a:ext>
              </a:extLst>
            </p:cNvPr>
            <p:cNvSpPr txBox="1"/>
            <p:nvPr/>
          </p:nvSpPr>
          <p:spPr>
            <a:xfrm>
              <a:off x="2185973" y="5350399"/>
              <a:ext cx="268607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Ink Free" panose="03080402000500000000" pitchFamily="66" charset="0"/>
                </a:rPr>
                <a:t>Interaction</a:t>
              </a:r>
              <a:endParaRPr lang="zh-CN" altLang="en-US" sz="2800" b="1" dirty="0">
                <a:solidFill>
                  <a:srgbClr val="FF0000"/>
                </a:solidFill>
                <a:latin typeface="Ink Free" panose="030804020005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3907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8000">
        <p:blinds dir="vert"/>
      </p:transition>
    </mc:Choice>
    <mc:Fallback xmlns="" xmlns:a14="http://schemas.microsoft.com/office/drawing/2010/main">
      <p:transition spd="slow" advClick="0" advTm="8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3381E-6 -4.81481E-6 L 0.24694 -4.81481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3017" y="893"/>
            <a:ext cx="7522790" cy="685621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80296" y="2249107"/>
            <a:ext cx="5688118" cy="516755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37332" y="174967"/>
            <a:ext cx="7131788" cy="7131788"/>
          </a:xfrm>
          <a:prstGeom prst="rect">
            <a:avLst/>
          </a:prstGeom>
        </p:spPr>
      </p:pic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4149090" y="2226564"/>
            <a:ext cx="4144511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218895">
              <a:spcBef>
                <a:spcPct val="50000"/>
              </a:spcBef>
              <a:defRPr/>
            </a:pPr>
            <a:r>
              <a:rPr lang="en-US" altLang="zh-CN" sz="96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华文行楷" panose="02010800040101010101" pitchFamily="2" charset="-122"/>
              </a:rPr>
              <a:t>Thank</a:t>
            </a:r>
            <a:endParaRPr lang="zh-CN" altLang="en-US" sz="9600" b="1" kern="0" dirty="0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华文行楷" panose="02010800040101010101" pitchFamily="2" charset="-122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4985400" y="3740861"/>
            <a:ext cx="2695604" cy="156966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/>
          <a:p>
            <a:pPr algn="ctr" defTabSz="1218895">
              <a:spcBef>
                <a:spcPct val="50000"/>
              </a:spcBef>
              <a:defRPr/>
            </a:pPr>
            <a:r>
              <a:rPr lang="en-US" altLang="zh-CN" sz="96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Ink Free" panose="03080402000500000000" pitchFamily="66" charset="0"/>
                <a:ea typeface="华文行楷" panose="02010800040101010101" pitchFamily="2" charset="-122"/>
              </a:rPr>
              <a:t>You !</a:t>
            </a:r>
            <a:endParaRPr lang="zh-CN" altLang="en-US" sz="9600" b="1" kern="0" dirty="0">
              <a:solidFill>
                <a:schemeClr val="tx1">
                  <a:lumMod val="95000"/>
                  <a:lumOff val="5000"/>
                </a:schemeClr>
              </a:solidFill>
              <a:latin typeface="Ink Free" panose="03080402000500000000" pitchFamily="66" charset="0"/>
              <a:ea typeface="华文行楷" panose="02010800040101010101" pitchFamily="2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7135" y="1156212"/>
            <a:ext cx="1105016" cy="1081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9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0">
        <p14:ripple/>
      </p:transition>
    </mc:Choice>
    <mc:Fallback xmlns="" xmlns:a14="http://schemas.microsoft.com/office/drawing/2010/main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100"/>
                            </p:stCondLst>
                            <p:childTnLst>
                              <p:par>
                                <p:cTn id="1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11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5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5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6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46A1032-9886-522D-3A4F-A91D46024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88826" cy="6925586"/>
          </a:xfrm>
          <a:prstGeom prst="rect">
            <a:avLst/>
          </a:prstGeom>
        </p:spPr>
      </p:pic>
      <p:sp>
        <p:nvSpPr>
          <p:cNvPr id="61" name="Text Box 9"/>
          <p:cNvSpPr txBox="1">
            <a:spLocks noChangeArrowheads="1"/>
          </p:cNvSpPr>
          <p:nvPr/>
        </p:nvSpPr>
        <p:spPr bwMode="auto">
          <a:xfrm>
            <a:off x="2571647" y="3274084"/>
            <a:ext cx="1549229" cy="461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>
                <a:solidFill>
                  <a:schemeClr val="bg1"/>
                </a:solidFill>
                <a:latin typeface="楷体" pitchFamily="49" charset="-122"/>
                <a:ea typeface="楷体" pitchFamily="49" charset="-122"/>
              </a:defRPr>
            </a:lvl1pPr>
          </a:lstStyle>
          <a:p>
            <a:r>
              <a:rPr lang="zh-CN" altLang="en-US" sz="2399" b="1" dirty="0"/>
              <a:t>写入文本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BC696EE-299D-EB92-B7A4-572E51F63B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71115"/>
            <a:ext cx="11946195" cy="45868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5E10CCDC-010E-B014-7267-ABCF9223B4F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04" r="8391"/>
          <a:stretch/>
        </p:blipFill>
        <p:spPr>
          <a:xfrm>
            <a:off x="377170" y="1875120"/>
            <a:ext cx="4866199" cy="338950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5C94635E-FED4-2DAB-3298-CD91E1945F8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94" r="15291"/>
          <a:stretch/>
        </p:blipFill>
        <p:spPr>
          <a:xfrm>
            <a:off x="6816996" y="1875120"/>
            <a:ext cx="4866199" cy="3389506"/>
          </a:xfrm>
          <a:prstGeom prst="rect">
            <a:avLst/>
          </a:prstGeom>
        </p:spPr>
      </p:pic>
      <p:pic>
        <p:nvPicPr>
          <p:cNvPr id="8" name="Picture 2" descr="C:\Users\Thinkpad\Desktop\PNG\1_0008_图层-16-副本.png">
            <a:extLst>
              <a:ext uri="{FF2B5EF4-FFF2-40B4-BE49-F238E27FC236}">
                <a16:creationId xmlns:a16="http://schemas.microsoft.com/office/drawing/2014/main" id="{078A1E9A-8850-31AD-3E52-F2B31963B1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790466" y="3103382"/>
            <a:ext cx="365260" cy="8029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" name="组合 8">
            <a:extLst>
              <a:ext uri="{FF2B5EF4-FFF2-40B4-BE49-F238E27FC236}">
                <a16:creationId xmlns:a16="http://schemas.microsoft.com/office/drawing/2014/main" id="{D70C26E8-5B9C-41EC-0723-6A9E68258CA6}"/>
              </a:ext>
            </a:extLst>
          </p:cNvPr>
          <p:cNvGrpSpPr/>
          <p:nvPr/>
        </p:nvGrpSpPr>
        <p:grpSpPr>
          <a:xfrm>
            <a:off x="90385" y="86968"/>
            <a:ext cx="5718490" cy="1573435"/>
            <a:chOff x="904360" y="1010108"/>
            <a:chExt cx="4289985" cy="1180384"/>
          </a:xfrm>
        </p:grpSpPr>
        <p:pic>
          <p:nvPicPr>
            <p:cNvPr id="10" name="Picture 2" descr="C:\Users\Thinkpad\Desktop\PNG\1_0001_图层-6.png">
              <a:extLst>
                <a:ext uri="{FF2B5EF4-FFF2-40B4-BE49-F238E27FC236}">
                  <a16:creationId xmlns:a16="http://schemas.microsoft.com/office/drawing/2014/main" id="{DBD201AE-A3D8-8FF2-364A-926347DD6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60" y="1010108"/>
              <a:ext cx="4289985" cy="1180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556207FC-8CBE-826F-C80F-8E56EE49ACB4}"/>
                </a:ext>
              </a:extLst>
            </p:cNvPr>
            <p:cNvSpPr/>
            <p:nvPr/>
          </p:nvSpPr>
          <p:spPr>
            <a:xfrm>
              <a:off x="968731" y="1215977"/>
              <a:ext cx="3279815" cy="727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799" b="1" dirty="0">
                  <a:solidFill>
                    <a:schemeClr val="bg1"/>
                  </a:solidFill>
                  <a:latin typeface="Ink Free" panose="03080402000500000000" pitchFamily="66" charset="0"/>
                  <a:ea typeface="方正古隶简体" pitchFamily="65" charset="-122"/>
                </a:rPr>
                <a:t>Lead-in</a:t>
              </a:r>
              <a:endParaRPr lang="zh-CN" altLang="en-US" sz="4799" b="1" dirty="0">
                <a:solidFill>
                  <a:schemeClr val="bg1"/>
                </a:solidFill>
                <a:latin typeface="Ink Free" panose="03080402000500000000" pitchFamily="66" charset="0"/>
                <a:ea typeface="方正古隶简体" pitchFamily="65" charset="-122"/>
              </a:endParaRPr>
            </a:p>
          </p:txBody>
        </p:sp>
      </p:grpSp>
      <p:pic>
        <p:nvPicPr>
          <p:cNvPr id="13" name="Picture 272" descr="28">
            <a:extLst>
              <a:ext uri="{FF2B5EF4-FFF2-40B4-BE49-F238E27FC236}">
                <a16:creationId xmlns:a16="http://schemas.microsoft.com/office/drawing/2014/main" id="{3B73F402-3529-F928-CA30-47478FCAEE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7" y="-295563"/>
            <a:ext cx="2105779" cy="16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2A9BFF2D-0AA6-0A29-FD6D-5A36BBEC0864}"/>
              </a:ext>
            </a:extLst>
          </p:cNvPr>
          <p:cNvSpPr txBox="1"/>
          <p:nvPr/>
        </p:nvSpPr>
        <p:spPr>
          <a:xfrm>
            <a:off x="7007192" y="6294922"/>
            <a:ext cx="467600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/>
              <a:t>Pictures from:《The Taking of Tiger Mountain》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504930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 advClick="0" advTm="8000">
        <p14:switch dir="r"/>
      </p:transition>
    </mc:Choice>
    <mc:Fallback xmlns="" xmlns:a14="http://schemas.microsoft.com/office/drawing/2010/main">
      <p:transition spd="slow" advClick="0" advTm="8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504E-6 -4.07407E-6 L 0.24694 -4.07407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BA5CC903-8B65-B551-6F05-AD5DE885C7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6312" y="-1"/>
            <a:ext cx="12944618" cy="692467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09" y="654016"/>
            <a:ext cx="4497920" cy="811974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60501" y="893"/>
            <a:ext cx="1828324" cy="257717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67FF2D0-360E-34B3-0C21-B5BDBFEC788D}"/>
              </a:ext>
            </a:extLst>
          </p:cNvPr>
          <p:cNvSpPr txBox="1"/>
          <p:nvPr/>
        </p:nvSpPr>
        <p:spPr>
          <a:xfrm>
            <a:off x="5591663" y="811579"/>
            <a:ext cx="22475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Ink Free" panose="03080402000500000000" pitchFamily="66" charset="0"/>
              </a:rPr>
              <a:t>Argot</a:t>
            </a:r>
            <a:endParaRPr lang="zh-CN" altLang="en-US" sz="5400" b="1" dirty="0">
              <a:latin typeface="Ink Free" panose="03080402000500000000" pitchFamily="66" charset="0"/>
            </a:endParaRPr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2ED33DD5-CECD-A0CF-DA1A-171CF0EE0A83}"/>
              </a:ext>
            </a:extLst>
          </p:cNvPr>
          <p:cNvGrpSpPr/>
          <p:nvPr/>
        </p:nvGrpSpPr>
        <p:grpSpPr>
          <a:xfrm>
            <a:off x="90385" y="86968"/>
            <a:ext cx="5718490" cy="1573435"/>
            <a:chOff x="904360" y="1010108"/>
            <a:chExt cx="4289985" cy="1180384"/>
          </a:xfrm>
        </p:grpSpPr>
        <p:pic>
          <p:nvPicPr>
            <p:cNvPr id="11" name="Picture 2" descr="C:\Users\Thinkpad\Desktop\PNG\1_0001_图层-6.png">
              <a:extLst>
                <a:ext uri="{FF2B5EF4-FFF2-40B4-BE49-F238E27FC236}">
                  <a16:creationId xmlns:a16="http://schemas.microsoft.com/office/drawing/2014/main" id="{6B0C701C-1ED3-6D02-27DC-31FC17DF8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60" y="1010108"/>
              <a:ext cx="4289985" cy="11803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709A383F-A70C-4D49-3FE3-99130F8B6609}"/>
                </a:ext>
              </a:extLst>
            </p:cNvPr>
            <p:cNvSpPr/>
            <p:nvPr/>
          </p:nvSpPr>
          <p:spPr>
            <a:xfrm>
              <a:off x="968731" y="1215977"/>
              <a:ext cx="3279815" cy="727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799" b="1" dirty="0">
                  <a:solidFill>
                    <a:schemeClr val="bg1"/>
                  </a:solidFill>
                  <a:latin typeface="Ink Free" panose="03080402000500000000" pitchFamily="66" charset="0"/>
                  <a:ea typeface="方正古隶简体" pitchFamily="65" charset="-122"/>
                </a:rPr>
                <a:t>Definition</a:t>
              </a:r>
              <a:endParaRPr lang="zh-CN" altLang="en-US" sz="4799" b="1" dirty="0">
                <a:solidFill>
                  <a:schemeClr val="bg1"/>
                </a:solidFill>
                <a:latin typeface="Ink Free" panose="03080402000500000000" pitchFamily="66" charset="0"/>
                <a:ea typeface="方正古隶简体" pitchFamily="65" charset="-122"/>
              </a:endParaRPr>
            </a:p>
          </p:txBody>
        </p:sp>
      </p:grpSp>
      <p:pic>
        <p:nvPicPr>
          <p:cNvPr id="13" name="Picture 272" descr="28">
            <a:extLst>
              <a:ext uri="{FF2B5EF4-FFF2-40B4-BE49-F238E27FC236}">
                <a16:creationId xmlns:a16="http://schemas.microsoft.com/office/drawing/2014/main" id="{9D9BE38A-E8A0-1578-79CD-EAD1F178C1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837" y="-295563"/>
            <a:ext cx="2105779" cy="16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id="{C9E8CC85-635B-857B-2042-CDE409E824BE}"/>
              </a:ext>
            </a:extLst>
          </p:cNvPr>
          <p:cNvSpPr txBox="1"/>
          <p:nvPr/>
        </p:nvSpPr>
        <p:spPr>
          <a:xfrm>
            <a:off x="3975987" y="1734909"/>
            <a:ext cx="8212838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language used by a particular type of people: an often more or less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 vocabulary and idiom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peculiar to a particular group.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(Webster’s Dictionary)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secret language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used by various groups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prevent outsiders from understanding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their conversations.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(Wikipedia)</a:t>
            </a:r>
          </a:p>
          <a:p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informal specialized vocabulary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from a particular field in which sense it </a:t>
            </a:r>
            <a:r>
              <a:rPr lang="en-US" altLang="zh-CN" sz="24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overlaps with jargon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(Wikipedia)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lexically divergent forms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 a particular language, with a part of its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vocabulary replaced by words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unknown to the larger public, in which sense is </a:t>
            </a:r>
            <a:r>
              <a: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synonymous with cants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(Wikipedia)</a:t>
            </a:r>
          </a:p>
          <a:p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                     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（明末清初“天地会”洪门）</a:t>
            </a:r>
            <a:endParaRPr lang="en-US" altLang="zh-C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861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9208">
        <p14:ripple/>
      </p:transition>
    </mc:Choice>
    <mc:Fallback xmlns="">
      <p:transition spd="slow" advTm="920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5504E-6 -4.07407E-6 L 0.24694 -4.07407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E4C3D89-A649-7311-BA4C-7119FA865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33628"/>
            <a:ext cx="13913435" cy="7442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60501" y="893"/>
            <a:ext cx="1828324" cy="257717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67FF2D0-360E-34B3-0C21-B5BDBFEC788D}"/>
              </a:ext>
            </a:extLst>
          </p:cNvPr>
          <p:cNvSpPr txBox="1"/>
          <p:nvPr/>
        </p:nvSpPr>
        <p:spPr>
          <a:xfrm>
            <a:off x="4430576" y="890514"/>
            <a:ext cx="5797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Ink Free" panose="03080402000500000000" pitchFamily="66" charset="0"/>
              </a:rPr>
              <a:t>Chinese Folk Argot</a:t>
            </a:r>
            <a:endParaRPr lang="zh-CN" altLang="en-US" sz="5400" b="1" dirty="0">
              <a:latin typeface="Ink Free" panose="03080402000500000000" pitchFamily="66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A5036B24-D406-9BE1-85EF-40FDAB411F44}"/>
              </a:ext>
            </a:extLst>
          </p:cNvPr>
          <p:cNvSpPr txBox="1"/>
          <p:nvPr/>
        </p:nvSpPr>
        <p:spPr>
          <a:xfrm>
            <a:off x="3629396" y="2069391"/>
            <a:ext cx="8566032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zh-CN" altLang="zh-CN" sz="2400" dirty="0"/>
              <a:t>隐语是人类社会全民语言或地域方言在社会层次上的变体，是附着在全民语言或地域方言系统上的一个子系统，是语言的一种特殊变异现象。隐语指人们为</a:t>
            </a:r>
            <a:r>
              <a:rPr lang="zh-CN" altLang="zh-CN" sz="2400" dirty="0">
                <a:solidFill>
                  <a:srgbClr val="FF0000"/>
                </a:solidFill>
              </a:rPr>
              <a:t>隐蔽自己</a:t>
            </a:r>
            <a:r>
              <a:rPr lang="zh-CN" altLang="zh-CN" sz="2400" dirty="0"/>
              <a:t>（</a:t>
            </a:r>
            <a:r>
              <a:rPr lang="zh-CN" altLang="zh-CN" sz="2400" dirty="0">
                <a:solidFill>
                  <a:srgbClr val="7030A0"/>
                </a:solidFill>
              </a:rPr>
              <a:t>保守群体秘密，维护集团利益</a:t>
            </a:r>
            <a:r>
              <a:rPr lang="zh-CN" altLang="zh-CN" sz="2400" dirty="0"/>
              <a:t>等</a:t>
            </a:r>
            <a:r>
              <a:rPr lang="zh-CN" altLang="en-US" sz="2400" dirty="0"/>
              <a:t>），</a:t>
            </a:r>
            <a:r>
              <a:rPr lang="zh-CN" altLang="zh-CN" sz="2400" dirty="0"/>
              <a:t>为</a:t>
            </a:r>
            <a:r>
              <a:rPr lang="zh-CN" altLang="zh-CN" sz="2400" dirty="0">
                <a:solidFill>
                  <a:srgbClr val="FF0000"/>
                </a:solidFill>
              </a:rPr>
              <a:t>避讳禁忌</a:t>
            </a:r>
            <a:r>
              <a:rPr lang="zh-CN" altLang="zh-CN" sz="2400" dirty="0"/>
              <a:t>而创造使用的一切秘密语</a:t>
            </a:r>
            <a:r>
              <a:rPr lang="zh-CN" altLang="en-US" sz="2400" dirty="0"/>
              <a:t>。</a:t>
            </a:r>
            <a:r>
              <a:rPr lang="zh-CN" altLang="zh-CN" sz="2400" dirty="0">
                <a:solidFill>
                  <a:srgbClr val="FF0000"/>
                </a:solidFill>
              </a:rPr>
              <a:t>秘密性</a:t>
            </a:r>
            <a:r>
              <a:rPr lang="zh-CN" altLang="zh-CN" sz="2400" dirty="0"/>
              <a:t>是隐语的最根本特质。</a:t>
            </a:r>
            <a:r>
              <a:rPr lang="zh-CN" altLang="en-US" sz="2400" dirty="0"/>
              <a:t>” </a:t>
            </a:r>
            <a:r>
              <a:rPr lang="zh-CN" altLang="en-US" dirty="0"/>
              <a:t>（郝志伦，</a:t>
            </a:r>
            <a:r>
              <a:rPr lang="en-US" altLang="zh-CN" dirty="0"/>
              <a:t>2001</a:t>
            </a:r>
            <a:r>
              <a:rPr lang="en-US" altLang="zh-CN" dirty="0">
                <a:solidFill>
                  <a:schemeClr val="dk1"/>
                </a:solidFill>
              </a:rPr>
              <a:t> </a:t>
            </a:r>
            <a:r>
              <a:rPr lang="zh-CN" altLang="en-US" dirty="0"/>
              <a:t>）</a:t>
            </a:r>
            <a:endParaRPr lang="en-US" altLang="zh-CN" dirty="0"/>
          </a:p>
          <a:p>
            <a:r>
              <a:rPr lang="zh-CN" altLang="en-US" sz="2400" dirty="0"/>
              <a:t> </a:t>
            </a:r>
            <a:endParaRPr lang="en-US" altLang="zh-CN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variant of the universal language or regional dialect of human society at the social level; it refers to all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secret words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that people create and use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conceal themselves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(keep group secrets or defend group interests) and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avoid taboos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Secrecy 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 the fundamental quality of argot. 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(Hao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Zhilun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2001)</a:t>
            </a:r>
            <a:endParaRPr lang="en-US" altLang="zh-CN" sz="2400" dirty="0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BF169F7-E16A-5B0C-FF80-CD207D9AEEC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2" y="136321"/>
            <a:ext cx="4854136" cy="8762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14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6548">
        <p14:ripple/>
      </p:transition>
    </mc:Choice>
    <mc:Fallback xmlns="">
      <p:transition spd="slow" advTm="65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6E4C3D89-A649-7311-BA4C-7119FA8657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39513"/>
            <a:ext cx="13913435" cy="744294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360501" y="0"/>
            <a:ext cx="1828324" cy="2577173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567FF2D0-360E-34B3-0C21-B5BDBFEC788D}"/>
              </a:ext>
            </a:extLst>
          </p:cNvPr>
          <p:cNvSpPr txBox="1"/>
          <p:nvPr/>
        </p:nvSpPr>
        <p:spPr>
          <a:xfrm>
            <a:off x="4738254" y="742381"/>
            <a:ext cx="57977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b="1" dirty="0">
                <a:latin typeface="Ink Free" panose="03080402000500000000" pitchFamily="66" charset="0"/>
              </a:rPr>
              <a:t>Chinese Folk Argot</a:t>
            </a:r>
            <a:endParaRPr lang="zh-CN" altLang="en-US" sz="5400" b="1" dirty="0">
              <a:latin typeface="Ink Free" panose="03080402000500000000" pitchFamily="66" charset="0"/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BF169F7-E16A-5B0C-FF80-CD207D9AEE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5882" y="197966"/>
            <a:ext cx="4854136" cy="8762793"/>
          </a:xfrm>
          <a:prstGeom prst="rect">
            <a:avLst/>
          </a:prstGeom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D2FFBAE6-4731-BE3D-5212-FE56C0179EE7}"/>
              </a:ext>
            </a:extLst>
          </p:cNvPr>
          <p:cNvSpPr txBox="1"/>
          <p:nvPr/>
        </p:nvSpPr>
        <p:spPr>
          <a:xfrm>
            <a:off x="4114643" y="2052968"/>
            <a:ext cx="7895848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zh-CN" sz="2400" dirty="0"/>
              <a:t>民间秘密语</a:t>
            </a:r>
            <a:r>
              <a:rPr lang="en-US" altLang="zh-CN" sz="2400" dirty="0"/>
              <a:t>(</a:t>
            </a:r>
            <a:r>
              <a:rPr lang="zh-CN" altLang="zh-CN" sz="2400" dirty="0"/>
              <a:t>或称民间隐语行话</a:t>
            </a:r>
            <a:r>
              <a:rPr lang="en-US" altLang="zh-CN" sz="2400" dirty="0"/>
              <a:t>)</a:t>
            </a:r>
            <a:r>
              <a:rPr lang="zh-CN" altLang="zh-CN" sz="2400" dirty="0"/>
              <a:t>，是某些社会团体或群体出于</a:t>
            </a:r>
            <a:r>
              <a:rPr lang="zh-CN" altLang="zh-CN" sz="2400" dirty="0">
                <a:solidFill>
                  <a:srgbClr val="7030A0"/>
                </a:solidFill>
              </a:rPr>
              <a:t>维护内部利益、协调内部人际关系</a:t>
            </a:r>
            <a:r>
              <a:rPr lang="zh-CN" altLang="zh-CN" sz="2400" dirty="0"/>
              <a:t>的需要</a:t>
            </a:r>
            <a:r>
              <a:rPr lang="zh-CN" altLang="en-US" sz="2400" dirty="0"/>
              <a:t>，而</a:t>
            </a:r>
            <a:r>
              <a:rPr lang="zh-CN" altLang="zh-CN" sz="2400" dirty="0"/>
              <a:t>创制、使用的一种内部语言交际的，以</a:t>
            </a:r>
            <a:r>
              <a:rPr lang="zh-CN" altLang="en-US" sz="2400" dirty="0">
                <a:solidFill>
                  <a:srgbClr val="FF0000"/>
                </a:solidFill>
              </a:rPr>
              <a:t>遁辞隐义或谲譬指事</a:t>
            </a:r>
            <a:r>
              <a:rPr lang="zh-CN" altLang="zh-CN" sz="2400" dirty="0"/>
              <a:t>为特征的封闭性或半封闭性符号体系，是一种特定的民俗语言现象。</a:t>
            </a:r>
            <a:r>
              <a:rPr lang="zh-CN" altLang="en-US" sz="2400" dirty="0"/>
              <a:t> </a:t>
            </a:r>
            <a:r>
              <a:rPr lang="zh-CN" altLang="en-US" dirty="0"/>
              <a:t>（</a:t>
            </a:r>
            <a:r>
              <a:rPr lang="zh-CN" altLang="zh-CN" dirty="0"/>
              <a:t>曲彦斌</a:t>
            </a:r>
            <a:r>
              <a:rPr lang="zh-CN" altLang="en-US" dirty="0"/>
              <a:t>，</a:t>
            </a:r>
            <a:r>
              <a:rPr lang="en-US" altLang="zh-CN" dirty="0"/>
              <a:t>1991</a:t>
            </a:r>
            <a:r>
              <a:rPr lang="zh-CN" altLang="en-US" dirty="0"/>
              <a:t>；</a:t>
            </a:r>
            <a:r>
              <a:rPr lang="en-US" altLang="zh-CN" dirty="0"/>
              <a:t>1996</a:t>
            </a:r>
            <a:r>
              <a:rPr lang="zh-CN" altLang="en-US" dirty="0"/>
              <a:t>）</a:t>
            </a:r>
            <a:endParaRPr lang="en-US" altLang="zh-CN" dirty="0"/>
          </a:p>
          <a:p>
            <a:endParaRPr lang="en-US" altLang="zh-CN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closed or semi-closed system of symbols created and used by certain social groups or communities </a:t>
            </a:r>
            <a:r>
              <a:rPr lang="en-US" altLang="zh-CN" sz="24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 maintain internal interests and coordinate internal interpersonal relations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is characterized by </a:t>
            </a:r>
            <a:r>
              <a:rPr lang="en-US" altLang="zh-CN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evasion and metaphor</a:t>
            </a:r>
            <a:r>
              <a:rPr lang="en-US" altLang="zh-C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It is a specific folk language phenomenon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(Qu </a:t>
            </a:r>
            <a:r>
              <a:rPr lang="en-US" altLang="zh-CN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Yanbin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1991</a:t>
            </a:r>
            <a:r>
              <a:rPr lang="zh-CN" alt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，</a:t>
            </a:r>
            <a:r>
              <a:rPr lang="en-US" altLang="zh-CN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1996)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219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15788">
        <p14:ripple/>
      </p:transition>
    </mc:Choice>
    <mc:Fallback xmlns="">
      <p:transition spd="slow" advTm="15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20"/>
          <p:cNvSpPr txBox="1"/>
          <p:nvPr/>
        </p:nvSpPr>
        <p:spPr>
          <a:xfrm>
            <a:off x="1697605" y="638270"/>
            <a:ext cx="3672602" cy="461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zh-CN" altLang="en-US" sz="2398" dirty="0">
                <a:solidFill>
                  <a:prstClr val="white"/>
                </a:solidFill>
                <a:latin typeface="华文行楷" panose="02010800040101010101" pitchFamily="2" charset="-122"/>
                <a:ea typeface="华文行楷" panose="02010800040101010101" pitchFamily="2" charset="-122"/>
              </a:rPr>
              <a:t>单击此处添加文本内容</a:t>
            </a:r>
          </a:p>
        </p:txBody>
      </p:sp>
      <p:grpSp>
        <p:nvGrpSpPr>
          <p:cNvPr id="6" name="组合 5">
            <a:extLst>
              <a:ext uri="{FF2B5EF4-FFF2-40B4-BE49-F238E27FC236}">
                <a16:creationId xmlns:a16="http://schemas.microsoft.com/office/drawing/2014/main" id="{B08681DF-7C91-1536-9DF5-05ADAD99B95E}"/>
              </a:ext>
            </a:extLst>
          </p:cNvPr>
          <p:cNvGrpSpPr/>
          <p:nvPr/>
        </p:nvGrpSpPr>
        <p:grpSpPr>
          <a:xfrm>
            <a:off x="699125" y="3288887"/>
            <a:ext cx="2576111" cy="3412969"/>
            <a:chOff x="729605" y="1551527"/>
            <a:chExt cx="2576111" cy="3412969"/>
          </a:xfrm>
        </p:grpSpPr>
        <p:grpSp>
          <p:nvGrpSpPr>
            <p:cNvPr id="23" name="组合 22">
              <a:extLst>
                <a:ext uri="{FF2B5EF4-FFF2-40B4-BE49-F238E27FC236}">
                  <a16:creationId xmlns:a16="http://schemas.microsoft.com/office/drawing/2014/main" id="{A7B277A8-B50C-5FD1-1455-0021626FBB61}"/>
                </a:ext>
              </a:extLst>
            </p:cNvPr>
            <p:cNvGrpSpPr/>
            <p:nvPr/>
          </p:nvGrpSpPr>
          <p:grpSpPr>
            <a:xfrm>
              <a:off x="729605" y="1551527"/>
              <a:ext cx="2576111" cy="2385373"/>
              <a:chOff x="304738" y="1830059"/>
              <a:chExt cx="2576111" cy="2385373"/>
            </a:xfrm>
          </p:grpSpPr>
          <p:sp>
            <p:nvSpPr>
              <p:cNvPr id="8" name="流程图: 接点 7">
                <a:extLst>
                  <a:ext uri="{FF2B5EF4-FFF2-40B4-BE49-F238E27FC236}">
                    <a16:creationId xmlns:a16="http://schemas.microsoft.com/office/drawing/2014/main" id="{DA6F9444-DD4D-18DE-AF66-C03A60C5C999}"/>
                  </a:ext>
                </a:extLst>
              </p:cNvPr>
              <p:cNvSpPr/>
              <p:nvPr/>
            </p:nvSpPr>
            <p:spPr>
              <a:xfrm>
                <a:off x="537163" y="2107956"/>
                <a:ext cx="2081058" cy="2080211"/>
              </a:xfrm>
              <a:prstGeom prst="flowChartConnector">
                <a:avLst/>
              </a:prstGeom>
              <a:blipFill dpi="0"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colorTemperature colorTemp="112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tile tx="19050" ty="-82550" sx="100000" sy="100000" flip="none" algn="tl"/>
              </a:blipFill>
              <a:ln w="22225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6" name="图片 35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137947">
                <a:off x="304738" y="1830059"/>
                <a:ext cx="2576111" cy="2385373"/>
              </a:xfrm>
              <a:prstGeom prst="rect">
                <a:avLst/>
              </a:prstGeom>
            </p:spPr>
          </p:pic>
        </p:grpSp>
        <p:sp>
          <p:nvSpPr>
            <p:cNvPr id="39" name="矩形 7"/>
            <p:cNvSpPr>
              <a:spLocks noChangeArrowheads="1"/>
            </p:cNvSpPr>
            <p:nvPr/>
          </p:nvSpPr>
          <p:spPr bwMode="auto">
            <a:xfrm>
              <a:off x="818114" y="4031164"/>
              <a:ext cx="2390791" cy="933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1218529"/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Taboo </a:t>
              </a:r>
            </a:p>
            <a:p>
              <a:pPr algn="ctr" defTabSz="1218529"/>
              <a:r>
                <a:rPr lang="en-US" altLang="zh-CN" sz="2665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(</a:t>
              </a:r>
              <a:r>
                <a:rPr lang="zh-CN" altLang="en-US" sz="2665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禁忌语</a:t>
              </a:r>
              <a:r>
                <a:rPr lang="en-US" altLang="zh-CN" sz="2665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)</a:t>
              </a:r>
              <a:endParaRPr lang="zh-CN" altLang="en-US" sz="2665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11" name="组合 10">
            <a:extLst>
              <a:ext uri="{FF2B5EF4-FFF2-40B4-BE49-F238E27FC236}">
                <a16:creationId xmlns:a16="http://schemas.microsoft.com/office/drawing/2014/main" id="{BF4B9FC5-3588-BFA2-5845-FCF5D22BD0AD}"/>
              </a:ext>
            </a:extLst>
          </p:cNvPr>
          <p:cNvGrpSpPr/>
          <p:nvPr/>
        </p:nvGrpSpPr>
        <p:grpSpPr>
          <a:xfrm>
            <a:off x="8858923" y="3288887"/>
            <a:ext cx="2576111" cy="3411421"/>
            <a:chOff x="8889403" y="1551527"/>
            <a:chExt cx="2576111" cy="3411421"/>
          </a:xfrm>
        </p:grpSpPr>
        <p:sp>
          <p:nvSpPr>
            <p:cNvPr id="43" name="矩形 7"/>
            <p:cNvSpPr>
              <a:spLocks noChangeArrowheads="1"/>
            </p:cNvSpPr>
            <p:nvPr/>
          </p:nvSpPr>
          <p:spPr bwMode="auto">
            <a:xfrm>
              <a:off x="9135502" y="4029616"/>
              <a:ext cx="2149637" cy="933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1218529"/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Jargon</a:t>
              </a:r>
            </a:p>
            <a:p>
              <a:pPr algn="ctr" defTabSz="1218529"/>
              <a:r>
                <a:rPr lang="en-US" altLang="zh-CN" sz="2665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(</a:t>
              </a:r>
              <a:r>
                <a:rPr lang="zh-CN" altLang="en-US" sz="2665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行话</a:t>
              </a:r>
              <a:r>
                <a:rPr lang="en-US" altLang="zh-CN" sz="2665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)</a:t>
              </a:r>
              <a:endParaRPr lang="zh-CN" altLang="en-US" sz="2665" b="1" dirty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grpSp>
          <p:nvGrpSpPr>
            <p:cNvPr id="25" name="组合 24">
              <a:extLst>
                <a:ext uri="{FF2B5EF4-FFF2-40B4-BE49-F238E27FC236}">
                  <a16:creationId xmlns:a16="http://schemas.microsoft.com/office/drawing/2014/main" id="{5C196D0B-9070-D8EC-2C8A-6C2632845114}"/>
                </a:ext>
              </a:extLst>
            </p:cNvPr>
            <p:cNvGrpSpPr/>
            <p:nvPr/>
          </p:nvGrpSpPr>
          <p:grpSpPr>
            <a:xfrm>
              <a:off x="8889403" y="1551527"/>
              <a:ext cx="2576111" cy="2385373"/>
              <a:chOff x="9339852" y="1855684"/>
              <a:chExt cx="2576111" cy="2385373"/>
            </a:xfrm>
          </p:grpSpPr>
          <p:pic>
            <p:nvPicPr>
              <p:cNvPr id="48" name="图片 47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877508">
                <a:off x="9339852" y="1855684"/>
                <a:ext cx="2576111" cy="2385373"/>
              </a:xfrm>
              <a:prstGeom prst="rect">
                <a:avLst/>
              </a:prstGeom>
            </p:spPr>
          </p:pic>
          <p:sp>
            <p:nvSpPr>
              <p:cNvPr id="49" name="椭圆 48"/>
              <p:cNvSpPr/>
              <p:nvPr/>
            </p:nvSpPr>
            <p:spPr>
              <a:xfrm>
                <a:off x="9680360" y="2024116"/>
                <a:ext cx="2061680" cy="2061680"/>
              </a:xfrm>
              <a:prstGeom prst="ellipse">
                <a:avLst/>
              </a:prstGeom>
              <a:blipFill>
                <a:blip r:embed="rId6"/>
                <a:stretch>
                  <a:fillRect/>
                </a:stretch>
              </a:blipFill>
              <a:ln w="28575">
                <a:solidFill>
                  <a:schemeClr val="tx1">
                    <a:lumMod val="95000"/>
                    <a:lumOff val="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398"/>
              </a:p>
            </p:txBody>
          </p:sp>
        </p:grpSp>
      </p:grpSp>
      <p:grpSp>
        <p:nvGrpSpPr>
          <p:cNvPr id="10" name="组合 9">
            <a:extLst>
              <a:ext uri="{FF2B5EF4-FFF2-40B4-BE49-F238E27FC236}">
                <a16:creationId xmlns:a16="http://schemas.microsoft.com/office/drawing/2014/main" id="{A6FA291C-4814-2DC4-CFA3-0F43D21AD379}"/>
              </a:ext>
            </a:extLst>
          </p:cNvPr>
          <p:cNvGrpSpPr/>
          <p:nvPr/>
        </p:nvGrpSpPr>
        <p:grpSpPr>
          <a:xfrm>
            <a:off x="4679816" y="3288887"/>
            <a:ext cx="3082527" cy="3412969"/>
            <a:chOff x="4747981" y="1551527"/>
            <a:chExt cx="3082527" cy="3412969"/>
          </a:xfrm>
        </p:grpSpPr>
        <p:sp>
          <p:nvSpPr>
            <p:cNvPr id="51" name="矩形 7"/>
            <p:cNvSpPr>
              <a:spLocks noChangeArrowheads="1"/>
            </p:cNvSpPr>
            <p:nvPr/>
          </p:nvSpPr>
          <p:spPr bwMode="auto">
            <a:xfrm>
              <a:off x="4747981" y="4031164"/>
              <a:ext cx="3082527" cy="933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 defTabSz="1218529"/>
              <a:r>
                <a:rPr lang="en-US" altLang="zh-CN" sz="28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Linguistic games</a:t>
              </a:r>
            </a:p>
            <a:p>
              <a:pPr algn="ctr" defTabSz="1218529"/>
              <a:r>
                <a:rPr lang="zh-CN" altLang="en-US" sz="2665" b="1" dirty="0">
                  <a:solidFill>
                    <a:prstClr val="black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（语言游戏）</a:t>
              </a:r>
            </a:p>
          </p:txBody>
        </p: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688E0323-288E-B386-7E9E-AFC4ECDD11FA}"/>
                </a:ext>
              </a:extLst>
            </p:cNvPr>
            <p:cNvGrpSpPr/>
            <p:nvPr/>
          </p:nvGrpSpPr>
          <p:grpSpPr>
            <a:xfrm>
              <a:off x="4809504" y="1551527"/>
              <a:ext cx="2576111" cy="2385373"/>
              <a:chOff x="3488048" y="1966939"/>
              <a:chExt cx="2576111" cy="2385373"/>
            </a:xfrm>
          </p:grpSpPr>
          <p:sp>
            <p:nvSpPr>
              <p:cNvPr id="9" name="流程图: 接点 8">
                <a:extLst>
                  <a:ext uri="{FF2B5EF4-FFF2-40B4-BE49-F238E27FC236}">
                    <a16:creationId xmlns:a16="http://schemas.microsoft.com/office/drawing/2014/main" id="{23E10748-A1FE-8AC6-EBD9-02C79672DB25}"/>
                  </a:ext>
                </a:extLst>
              </p:cNvPr>
              <p:cNvSpPr/>
              <p:nvPr/>
            </p:nvSpPr>
            <p:spPr>
              <a:xfrm>
                <a:off x="3666810" y="2024116"/>
                <a:ext cx="2081058" cy="2080211"/>
              </a:xfrm>
              <a:prstGeom prst="flowChartConnector">
                <a:avLst/>
              </a:prstGeom>
              <a:blipFill dpi="0" rotWithShape="1">
                <a:blip r:embed="rId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a:blip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40" name="图片 3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857020">
                <a:off x="3488048" y="1966939"/>
                <a:ext cx="2576111" cy="2385373"/>
              </a:xfrm>
              <a:prstGeom prst="rect">
                <a:avLst/>
              </a:prstGeom>
            </p:spPr>
          </p:pic>
        </p:grpSp>
      </p:grp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05CE4F2A-B3E2-B360-E54E-8EEEDA4D7FE9}"/>
              </a:ext>
            </a:extLst>
          </p:cNvPr>
          <p:cNvGrpSpPr/>
          <p:nvPr/>
        </p:nvGrpSpPr>
        <p:grpSpPr>
          <a:xfrm>
            <a:off x="83124" y="81822"/>
            <a:ext cx="5375543" cy="1372887"/>
            <a:chOff x="614840" y="1010108"/>
            <a:chExt cx="4032708" cy="1029934"/>
          </a:xfrm>
        </p:grpSpPr>
        <p:pic>
          <p:nvPicPr>
            <p:cNvPr id="18" name="Picture 2" descr="C:\Users\Thinkpad\Desktop\PNG\1_0001_图层-6.png">
              <a:extLst>
                <a:ext uri="{FF2B5EF4-FFF2-40B4-BE49-F238E27FC236}">
                  <a16:creationId xmlns:a16="http://schemas.microsoft.com/office/drawing/2014/main" id="{7E4A71D1-EE8B-B75B-8D2F-3120733476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4360" y="1010108"/>
              <a:ext cx="3743188" cy="10299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F22EF714-C9AC-7215-D58D-AA7A0733FCBF}"/>
                </a:ext>
              </a:extLst>
            </p:cNvPr>
            <p:cNvSpPr/>
            <p:nvPr/>
          </p:nvSpPr>
          <p:spPr>
            <a:xfrm>
              <a:off x="614840" y="1140158"/>
              <a:ext cx="3279815" cy="7272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5000"/>
                </a:lnSpc>
              </a:pPr>
              <a:r>
                <a:rPr lang="en-US" altLang="zh-CN" sz="4799" b="1" dirty="0">
                  <a:solidFill>
                    <a:schemeClr val="bg1"/>
                  </a:solidFill>
                  <a:latin typeface="Ink Free" panose="03080402000500000000" pitchFamily="66" charset="0"/>
                  <a:ea typeface="方正古隶简体" pitchFamily="65" charset="-122"/>
                </a:rPr>
                <a:t>Origins</a:t>
              </a:r>
              <a:endParaRPr lang="zh-CN" altLang="en-US" sz="4799" b="1" dirty="0">
                <a:solidFill>
                  <a:schemeClr val="bg1"/>
                </a:solidFill>
                <a:latin typeface="Ink Free" panose="03080402000500000000" pitchFamily="66" charset="0"/>
                <a:ea typeface="方正古隶简体" pitchFamily="65" charset="-122"/>
              </a:endParaRPr>
            </a:p>
          </p:txBody>
        </p:sp>
      </p:grpSp>
      <p:pic>
        <p:nvPicPr>
          <p:cNvPr id="20" name="Picture 272" descr="28">
            <a:extLst>
              <a:ext uri="{FF2B5EF4-FFF2-40B4-BE49-F238E27FC236}">
                <a16:creationId xmlns:a16="http://schemas.microsoft.com/office/drawing/2014/main" id="{8BFD94CF-7DC5-51EC-3FCE-B8FC542AE8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377" y="-350979"/>
            <a:ext cx="2105779" cy="16089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图片 13">
            <a:extLst>
              <a:ext uri="{FF2B5EF4-FFF2-40B4-BE49-F238E27FC236}">
                <a16:creationId xmlns:a16="http://schemas.microsoft.com/office/drawing/2014/main" id="{78C893D2-EAE4-D7A2-A324-0035983C69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86" y="1701725"/>
            <a:ext cx="12430062" cy="651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D6BB95AB-3965-8F3B-C014-B1BBD31EAE69}"/>
              </a:ext>
            </a:extLst>
          </p:cNvPr>
          <p:cNvGrpSpPr/>
          <p:nvPr/>
        </p:nvGrpSpPr>
        <p:grpSpPr>
          <a:xfrm>
            <a:off x="140366" y="1791792"/>
            <a:ext cx="3697056" cy="1117286"/>
            <a:chOff x="140366" y="5540832"/>
            <a:chExt cx="3697056" cy="1117286"/>
          </a:xfrm>
        </p:grpSpPr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6A114245-2236-B20D-B938-AACA9F1D1081}"/>
                </a:ext>
              </a:extLst>
            </p:cNvPr>
            <p:cNvGrpSpPr/>
            <p:nvPr/>
          </p:nvGrpSpPr>
          <p:grpSpPr>
            <a:xfrm>
              <a:off x="1181023" y="5540832"/>
              <a:ext cx="540000" cy="591580"/>
              <a:chOff x="1331913" y="2199968"/>
              <a:chExt cx="1028700" cy="1064349"/>
            </a:xfrm>
          </p:grpSpPr>
          <p:pic>
            <p:nvPicPr>
              <p:cNvPr id="29" name="图片 20">
                <a:extLst>
                  <a:ext uri="{FF2B5EF4-FFF2-40B4-BE49-F238E27FC236}">
                    <a16:creationId xmlns:a16="http://schemas.microsoft.com/office/drawing/2014/main" id="{29B751AF-BE7C-D8A0-1FA8-C2626A257FF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31913" y="2292767"/>
                <a:ext cx="1028700" cy="971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0" name="文本框 23">
                <a:extLst>
                  <a:ext uri="{FF2B5EF4-FFF2-40B4-BE49-F238E27FC236}">
                    <a16:creationId xmlns:a16="http://schemas.microsoft.com/office/drawing/2014/main" id="{B89E965B-F0C7-CBAE-799D-165554DC9B0F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flipH="1">
                <a:off x="1529060" y="2199968"/>
                <a:ext cx="207373" cy="1052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defTabSz="1218895">
                  <a:defRPr/>
                </a:pPr>
                <a:r>
                  <a:rPr lang="en-US" altLang="zh-CN" sz="3200" kern="0" dirty="0">
                    <a:solidFill>
                      <a:srgbClr val="FFFF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1</a:t>
                </a:r>
                <a:endParaRPr lang="zh-CN" altLang="en-US" sz="3200" kern="0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sp>
          <p:nvSpPr>
            <p:cNvPr id="56" name="文本框 55">
              <a:extLst>
                <a:ext uri="{FF2B5EF4-FFF2-40B4-BE49-F238E27FC236}">
                  <a16:creationId xmlns:a16="http://schemas.microsoft.com/office/drawing/2014/main" id="{325CB9DA-D3A1-003A-C8A9-CBE7EE1A958A}"/>
                </a:ext>
              </a:extLst>
            </p:cNvPr>
            <p:cNvSpPr txBox="1"/>
            <p:nvPr/>
          </p:nvSpPr>
          <p:spPr>
            <a:xfrm>
              <a:off x="140366" y="6134898"/>
              <a:ext cx="3697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Ink Free" panose="03080402000500000000" pitchFamily="66" charset="0"/>
                </a:rPr>
                <a:t>Pre-Qin Dynasty</a:t>
              </a:r>
              <a:endParaRPr lang="zh-CN" altLang="en-US" sz="2800" b="1" dirty="0">
                <a:solidFill>
                  <a:srgbClr val="FF0000"/>
                </a:solidFill>
                <a:latin typeface="Ink Free" panose="03080402000500000000" pitchFamily="66" charset="0"/>
              </a:endParaRPr>
            </a:p>
          </p:txBody>
        </p:sp>
      </p:grpSp>
      <p:grpSp>
        <p:nvGrpSpPr>
          <p:cNvPr id="3" name="组合 2">
            <a:extLst>
              <a:ext uri="{FF2B5EF4-FFF2-40B4-BE49-F238E27FC236}">
                <a16:creationId xmlns:a16="http://schemas.microsoft.com/office/drawing/2014/main" id="{3175578A-C23F-854C-415B-F25017FE6453}"/>
              </a:ext>
            </a:extLst>
          </p:cNvPr>
          <p:cNvGrpSpPr/>
          <p:nvPr/>
        </p:nvGrpSpPr>
        <p:grpSpPr>
          <a:xfrm>
            <a:off x="2708610" y="1331363"/>
            <a:ext cx="3697056" cy="1089988"/>
            <a:chOff x="2708610" y="5080403"/>
            <a:chExt cx="3697056" cy="1089988"/>
          </a:xfrm>
        </p:grpSpPr>
        <p:grpSp>
          <p:nvGrpSpPr>
            <p:cNvPr id="31" name="组合 30">
              <a:extLst>
                <a:ext uri="{FF2B5EF4-FFF2-40B4-BE49-F238E27FC236}">
                  <a16:creationId xmlns:a16="http://schemas.microsoft.com/office/drawing/2014/main" id="{5AE778CC-0686-8C4C-81D8-000C0CE50294}"/>
                </a:ext>
              </a:extLst>
            </p:cNvPr>
            <p:cNvGrpSpPr/>
            <p:nvPr/>
          </p:nvGrpSpPr>
          <p:grpSpPr>
            <a:xfrm>
              <a:off x="3745755" y="5585616"/>
              <a:ext cx="540000" cy="584775"/>
              <a:chOff x="3255963" y="2280543"/>
              <a:chExt cx="1028700" cy="1052106"/>
            </a:xfrm>
          </p:grpSpPr>
          <p:pic>
            <p:nvPicPr>
              <p:cNvPr id="32" name="图片 21">
                <a:extLst>
                  <a:ext uri="{FF2B5EF4-FFF2-40B4-BE49-F238E27FC236}">
                    <a16:creationId xmlns:a16="http://schemas.microsoft.com/office/drawing/2014/main" id="{2CE00308-BAF6-94F5-61F7-D3BC7634D0A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255963" y="2292767"/>
                <a:ext cx="1028700" cy="971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33" name="文本框 24">
                <a:extLst>
                  <a:ext uri="{FF2B5EF4-FFF2-40B4-BE49-F238E27FC236}">
                    <a16:creationId xmlns:a16="http://schemas.microsoft.com/office/drawing/2014/main" id="{9CDEBCAD-9451-3CE9-D599-E60061F0D3B8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3409851" y="2280543"/>
                <a:ext cx="617536" cy="105210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defTabSz="1218895">
                  <a:defRPr/>
                </a:pPr>
                <a:r>
                  <a:rPr lang="en-US" altLang="zh-CN" sz="3200" kern="0" dirty="0">
                    <a:solidFill>
                      <a:srgbClr val="FFFF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2</a:t>
                </a:r>
                <a:endParaRPr lang="zh-CN" altLang="en-US" sz="3200" kern="0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1E37010A-95FE-1937-E1B7-A8E098BFAE02}"/>
                </a:ext>
              </a:extLst>
            </p:cNvPr>
            <p:cNvSpPr txBox="1"/>
            <p:nvPr/>
          </p:nvSpPr>
          <p:spPr>
            <a:xfrm>
              <a:off x="2708610" y="5080403"/>
              <a:ext cx="369705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Ink Free" panose="03080402000500000000" pitchFamily="66" charset="0"/>
                </a:rPr>
                <a:t>Tang &amp; Song Dynasty</a:t>
              </a:r>
              <a:endParaRPr lang="zh-CN" altLang="en-US" sz="2800" b="1" dirty="0">
                <a:solidFill>
                  <a:srgbClr val="FF0000"/>
                </a:solidFill>
                <a:latin typeface="Ink Free" panose="03080402000500000000" pitchFamily="66" charset="0"/>
              </a:endParaRPr>
            </a:p>
          </p:txBody>
        </p:sp>
      </p:grpSp>
      <p:grpSp>
        <p:nvGrpSpPr>
          <p:cNvPr id="4" name="组合 3">
            <a:extLst>
              <a:ext uri="{FF2B5EF4-FFF2-40B4-BE49-F238E27FC236}">
                <a16:creationId xmlns:a16="http://schemas.microsoft.com/office/drawing/2014/main" id="{CD587881-EABD-2441-5FBE-D8EE279702D6}"/>
              </a:ext>
            </a:extLst>
          </p:cNvPr>
          <p:cNvGrpSpPr/>
          <p:nvPr/>
        </p:nvGrpSpPr>
        <p:grpSpPr>
          <a:xfrm>
            <a:off x="5505901" y="1858348"/>
            <a:ext cx="2351571" cy="1050730"/>
            <a:chOff x="5505901" y="5607388"/>
            <a:chExt cx="2351571" cy="1050730"/>
          </a:xfrm>
        </p:grpSpPr>
        <p:grpSp>
          <p:nvGrpSpPr>
            <p:cNvPr id="34" name="组合 33">
              <a:extLst>
                <a:ext uri="{FF2B5EF4-FFF2-40B4-BE49-F238E27FC236}">
                  <a16:creationId xmlns:a16="http://schemas.microsoft.com/office/drawing/2014/main" id="{89BFE5C5-16DF-C3B4-769B-5EEE45C99262}"/>
                </a:ext>
              </a:extLst>
            </p:cNvPr>
            <p:cNvGrpSpPr/>
            <p:nvPr/>
          </p:nvGrpSpPr>
          <p:grpSpPr>
            <a:xfrm>
              <a:off x="6268164" y="5607388"/>
              <a:ext cx="540000" cy="584775"/>
              <a:chOff x="5148263" y="2268663"/>
              <a:chExt cx="1028700" cy="1052108"/>
            </a:xfrm>
          </p:grpSpPr>
          <p:pic>
            <p:nvPicPr>
              <p:cNvPr id="35" name="图片 22">
                <a:extLst>
                  <a:ext uri="{FF2B5EF4-FFF2-40B4-BE49-F238E27FC236}">
                    <a16:creationId xmlns:a16="http://schemas.microsoft.com/office/drawing/2014/main" id="{0144616F-30C4-9590-CAD4-D9DBAB5053F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48263" y="2329279"/>
                <a:ext cx="1028700" cy="9715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2" name="文本框 25">
                <a:extLst>
                  <a:ext uri="{FF2B5EF4-FFF2-40B4-BE49-F238E27FC236}">
                    <a16:creationId xmlns:a16="http://schemas.microsoft.com/office/drawing/2014/main" id="{C93E26E4-A0AA-6053-192F-AEB6EF0A5317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251150" y="2268663"/>
                <a:ext cx="684874" cy="105210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defTabSz="1218895">
                  <a:defRPr/>
                </a:pPr>
                <a:r>
                  <a:rPr lang="en-US" altLang="zh-CN" sz="3200" kern="0" dirty="0">
                    <a:solidFill>
                      <a:srgbClr val="FFFF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3</a:t>
                </a:r>
                <a:endParaRPr lang="zh-CN" altLang="en-US" sz="3200" kern="0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sp>
          <p:nvSpPr>
            <p:cNvPr id="60" name="文本框 59">
              <a:extLst>
                <a:ext uri="{FF2B5EF4-FFF2-40B4-BE49-F238E27FC236}">
                  <a16:creationId xmlns:a16="http://schemas.microsoft.com/office/drawing/2014/main" id="{45358359-F159-87B6-9A9E-C257E44AB9D9}"/>
                </a:ext>
              </a:extLst>
            </p:cNvPr>
            <p:cNvSpPr txBox="1"/>
            <p:nvPr/>
          </p:nvSpPr>
          <p:spPr>
            <a:xfrm>
              <a:off x="5505901" y="6134898"/>
              <a:ext cx="23515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Ink Free" panose="03080402000500000000" pitchFamily="66" charset="0"/>
                </a:rPr>
                <a:t>Qing Dynasty</a:t>
              </a:r>
              <a:endParaRPr lang="zh-CN" altLang="en-US" sz="2800" b="1" dirty="0">
                <a:solidFill>
                  <a:srgbClr val="FF0000"/>
                </a:solidFill>
                <a:latin typeface="Ink Free" panose="03080402000500000000" pitchFamily="66" charset="0"/>
              </a:endParaRPr>
            </a:p>
          </p:txBody>
        </p:sp>
      </p:grpSp>
      <p:grpSp>
        <p:nvGrpSpPr>
          <p:cNvPr id="5" name="组合 4">
            <a:extLst>
              <a:ext uri="{FF2B5EF4-FFF2-40B4-BE49-F238E27FC236}">
                <a16:creationId xmlns:a16="http://schemas.microsoft.com/office/drawing/2014/main" id="{D7544CBB-EB8C-C359-9BAF-9C99280CF0C9}"/>
              </a:ext>
            </a:extLst>
          </p:cNvPr>
          <p:cNvGrpSpPr/>
          <p:nvPr/>
        </p:nvGrpSpPr>
        <p:grpSpPr>
          <a:xfrm>
            <a:off x="8173800" y="1331363"/>
            <a:ext cx="1732200" cy="1177132"/>
            <a:chOff x="8173800" y="5080403"/>
            <a:chExt cx="1732200" cy="1177132"/>
          </a:xfrm>
        </p:grpSpPr>
        <p:grpSp>
          <p:nvGrpSpPr>
            <p:cNvPr id="53" name="组合 52">
              <a:extLst>
                <a:ext uri="{FF2B5EF4-FFF2-40B4-BE49-F238E27FC236}">
                  <a16:creationId xmlns:a16="http://schemas.microsoft.com/office/drawing/2014/main" id="{EF165FC3-C6F4-2058-B16A-642098D8E0B6}"/>
                </a:ext>
              </a:extLst>
            </p:cNvPr>
            <p:cNvGrpSpPr/>
            <p:nvPr/>
          </p:nvGrpSpPr>
          <p:grpSpPr>
            <a:xfrm>
              <a:off x="8735555" y="5672760"/>
              <a:ext cx="540000" cy="584775"/>
              <a:chOff x="6999288" y="2335277"/>
              <a:chExt cx="1028700" cy="1050389"/>
            </a:xfrm>
          </p:grpSpPr>
          <p:pic>
            <p:nvPicPr>
              <p:cNvPr id="54" name="图片 26">
                <a:extLst>
                  <a:ext uri="{FF2B5EF4-FFF2-40B4-BE49-F238E27FC236}">
                    <a16:creationId xmlns:a16="http://schemas.microsoft.com/office/drawing/2014/main" id="{9004E981-7FA5-6028-1675-AD420C844D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999288" y="2365792"/>
                <a:ext cx="1028700" cy="96996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55" name="文本框 27">
                <a:extLst>
                  <a:ext uri="{FF2B5EF4-FFF2-40B4-BE49-F238E27FC236}">
                    <a16:creationId xmlns:a16="http://schemas.microsoft.com/office/drawing/2014/main" id="{B69EECD5-779F-D841-C254-1986984C216E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7145238" y="2335277"/>
                <a:ext cx="615949" cy="105038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1pPr>
                <a:lvl2pPr marL="742950" indent="-28575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2pPr>
                <a:lvl3pPr marL="11430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3pPr>
                <a:lvl4pPr marL="16002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4pPr>
                <a:lvl5pPr marL="2057400" indent="-228600"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buFont typeface="Arial" pitchFamily="34" charset="0"/>
                  <a:defRPr>
                    <a:solidFill>
                      <a:schemeClr val="tx1"/>
                    </a:solidFill>
                    <a:latin typeface="Calibri" pitchFamily="34" charset="0"/>
                    <a:ea typeface="宋体" pitchFamily="2" charset="-122"/>
                  </a:defRPr>
                </a:lvl9pPr>
              </a:lstStyle>
              <a:p>
                <a:pPr defTabSz="1218895">
                  <a:defRPr/>
                </a:pPr>
                <a:r>
                  <a:rPr lang="en-US" altLang="zh-CN" sz="3200" kern="0" dirty="0">
                    <a:solidFill>
                      <a:srgbClr val="FFFFFF"/>
                    </a:solidFill>
                    <a:latin typeface="华文楷体" panose="02010600040101010101" pitchFamily="2" charset="-122"/>
                    <a:ea typeface="华文楷体" panose="02010600040101010101" pitchFamily="2" charset="-122"/>
                  </a:rPr>
                  <a:t>4</a:t>
                </a:r>
                <a:endParaRPr lang="zh-CN" altLang="en-US" sz="3200" kern="0" dirty="0">
                  <a:solidFill>
                    <a:srgbClr val="FFFFFF"/>
                  </a:solidFill>
                  <a:latin typeface="华文楷体" panose="02010600040101010101" pitchFamily="2" charset="-122"/>
                  <a:ea typeface="华文楷体" panose="02010600040101010101" pitchFamily="2" charset="-122"/>
                </a:endParaRPr>
              </a:p>
            </p:txBody>
          </p:sp>
        </p:grpSp>
        <p:sp>
          <p:nvSpPr>
            <p:cNvPr id="61" name="文本框 60">
              <a:extLst>
                <a:ext uri="{FF2B5EF4-FFF2-40B4-BE49-F238E27FC236}">
                  <a16:creationId xmlns:a16="http://schemas.microsoft.com/office/drawing/2014/main" id="{B36175DF-C5CD-7BF0-6C11-267DC7935AAA}"/>
                </a:ext>
              </a:extLst>
            </p:cNvPr>
            <p:cNvSpPr txBox="1"/>
            <p:nvPr/>
          </p:nvSpPr>
          <p:spPr>
            <a:xfrm>
              <a:off x="8173800" y="5080403"/>
              <a:ext cx="1732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rgbClr val="FF0000"/>
                  </a:solidFill>
                  <a:latin typeface="Ink Free" panose="03080402000500000000" pitchFamily="66" charset="0"/>
                </a:rPr>
                <a:t>Nowadays</a:t>
              </a:r>
              <a:endParaRPr lang="zh-CN" altLang="en-US" sz="2800" b="1" dirty="0">
                <a:solidFill>
                  <a:srgbClr val="FF0000"/>
                </a:solidFill>
                <a:latin typeface="Ink Free" panose="03080402000500000000" pitchFamily="66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083267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eelOff"/>
      </p:transition>
    </mc:Choice>
    <mc:Fallback xmlns="" xmlns:a14="http://schemas.microsoft.com/office/drawing/2010/main" xmlns:p14="http://schemas.microsoft.com/office/powerpoint/2010/main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3084E-6 -2.22222E-6 L 0.24694 -2.22222E-6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4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>
            <a:extLst>
              <a:ext uri="{FF2B5EF4-FFF2-40B4-BE49-F238E27FC236}">
                <a16:creationId xmlns:a16="http://schemas.microsoft.com/office/drawing/2014/main" id="{63A176D0-F51E-8F04-6622-3407D735814E}"/>
              </a:ext>
            </a:extLst>
          </p:cNvPr>
          <p:cNvGrpSpPr/>
          <p:nvPr/>
        </p:nvGrpSpPr>
        <p:grpSpPr>
          <a:xfrm>
            <a:off x="144754" y="441718"/>
            <a:ext cx="4884446" cy="904140"/>
            <a:chOff x="5829868" y="1345858"/>
            <a:chExt cx="4914853" cy="90414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C6FBB84-F199-4BBE-86AC-64B40F2CA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829868" y="1345858"/>
              <a:ext cx="4914853" cy="904140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799">
                <a:cs typeface="+mn-ea"/>
                <a:sym typeface="+mn-lt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4B968C0B-CCBB-AAD4-478F-85C6D3D911BE}"/>
                </a:ext>
              </a:extLst>
            </p:cNvPr>
            <p:cNvSpPr txBox="1"/>
            <p:nvPr/>
          </p:nvSpPr>
          <p:spPr>
            <a:xfrm>
              <a:off x="6183722" y="1577923"/>
              <a:ext cx="4560999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Folk argot to avoid taboos </a:t>
              </a:r>
              <a:endParaRPr lang="zh-CN" altLang="en-US" sz="2800" b="1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</p:grpSp>
      <p:sp>
        <p:nvSpPr>
          <p:cNvPr id="6" name="Rectangle 1">
            <a:extLst>
              <a:ext uri="{FF2B5EF4-FFF2-40B4-BE49-F238E27FC236}">
                <a16:creationId xmlns:a16="http://schemas.microsoft.com/office/drawing/2014/main" id="{6EF6FDF9-81FE-FDE6-9636-1291DE2473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-14284" y="0"/>
            <a:ext cx="12188825" cy="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0" rIns="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zh-CN" altLang="zh-CN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B4AAEE5-1576-263D-66E3-83EEC6BC05BF}"/>
              </a:ext>
            </a:extLst>
          </p:cNvPr>
          <p:cNvSpPr txBox="1"/>
          <p:nvPr/>
        </p:nvSpPr>
        <p:spPr>
          <a:xfrm>
            <a:off x="547147" y="1420608"/>
            <a:ext cx="6541912" cy="26089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400" dirty="0"/>
              <a:t>（原）： “</a:t>
            </a:r>
            <a:r>
              <a:rPr lang="zh-CN" altLang="en-US" sz="2400" dirty="0">
                <a:solidFill>
                  <a:srgbClr val="FF0000"/>
                </a:solidFill>
              </a:rPr>
              <a:t>道</a:t>
            </a:r>
            <a:r>
              <a:rPr lang="zh-CN" altLang="en-US" sz="2400" dirty="0"/>
              <a:t>，可</a:t>
            </a:r>
            <a:r>
              <a:rPr lang="zh-CN" altLang="en-US" sz="2400" dirty="0">
                <a:solidFill>
                  <a:srgbClr val="FF0000"/>
                </a:solidFill>
              </a:rPr>
              <a:t>道</a:t>
            </a:r>
            <a:r>
              <a:rPr lang="zh-CN" altLang="en-US" sz="2400" dirty="0"/>
              <a:t>，非常</a:t>
            </a:r>
            <a:r>
              <a:rPr lang="zh-CN" altLang="en-US" sz="2400" dirty="0">
                <a:solidFill>
                  <a:srgbClr val="FF0000"/>
                </a:solidFill>
              </a:rPr>
              <a:t>道</a:t>
            </a:r>
            <a:r>
              <a:rPr lang="zh-CN" altLang="en-US" sz="2400" dirty="0"/>
              <a:t>。” </a:t>
            </a:r>
            <a:endParaRPr lang="en-US" altLang="zh-CN" sz="2400" dirty="0"/>
          </a:p>
          <a:p>
            <a:pPr>
              <a:lnSpc>
                <a:spcPts val="4000"/>
              </a:lnSpc>
            </a:pPr>
            <a:r>
              <a:rPr lang="zh-CN" altLang="en-US" sz="2400" dirty="0"/>
              <a:t>（隐）：</a:t>
            </a:r>
            <a:r>
              <a:rPr lang="en-US" altLang="zh-CN" sz="2400" dirty="0"/>
              <a:t> </a:t>
            </a:r>
            <a:r>
              <a:rPr lang="zh-CN" altLang="en-US" sz="2400" dirty="0"/>
              <a:t>“</a:t>
            </a:r>
            <a:r>
              <a:rPr lang="zh-CN" altLang="en-US" sz="2400" dirty="0">
                <a:solidFill>
                  <a:srgbClr val="FF0000"/>
                </a:solidFill>
              </a:rPr>
              <a:t>不敢说</a:t>
            </a:r>
            <a:r>
              <a:rPr lang="zh-CN" altLang="en-US" sz="2400" dirty="0"/>
              <a:t>，可</a:t>
            </a:r>
            <a:r>
              <a:rPr lang="zh-CN" altLang="en-US" sz="2400" dirty="0">
                <a:solidFill>
                  <a:srgbClr val="FF0000"/>
                </a:solidFill>
              </a:rPr>
              <a:t>不敢说</a:t>
            </a:r>
            <a:r>
              <a:rPr lang="zh-CN" altLang="en-US" sz="2400" dirty="0"/>
              <a:t>，非常</a:t>
            </a:r>
            <a:r>
              <a:rPr lang="zh-CN" altLang="en-US" sz="2400" dirty="0">
                <a:solidFill>
                  <a:srgbClr val="FF0000"/>
                </a:solidFill>
              </a:rPr>
              <a:t>不敢说</a:t>
            </a:r>
            <a:r>
              <a:rPr lang="zh-CN" altLang="en-US" sz="2400" dirty="0"/>
              <a:t>。”</a:t>
            </a:r>
            <a:r>
              <a:rPr lang="en-US" altLang="zh-CN" sz="2400" dirty="0"/>
              <a:t> </a:t>
            </a:r>
            <a:r>
              <a:rPr lang="zh-CN" altLang="en-US" sz="2400" dirty="0"/>
              <a:t>（“道”，避讳“冯道”）</a:t>
            </a:r>
            <a:endParaRPr lang="en-US" altLang="zh-CN" sz="2400" dirty="0"/>
          </a:p>
          <a:p>
            <a:pPr>
              <a:lnSpc>
                <a:spcPts val="4000"/>
              </a:lnSpc>
            </a:pPr>
            <a:r>
              <a:rPr lang="en-US" altLang="zh-CN" sz="2400" dirty="0"/>
              <a:t>(</a:t>
            </a:r>
            <a:r>
              <a:rPr lang="en-US" altLang="zh-C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Trans.</a:t>
            </a:r>
            <a:r>
              <a:rPr lang="en-US" altLang="zh-CN" sz="2400" dirty="0"/>
              <a:t>)</a:t>
            </a:r>
            <a:r>
              <a:rPr lang="zh-CN" altLang="en-US" sz="2400" dirty="0"/>
              <a:t>：“</a:t>
            </a:r>
            <a:r>
              <a:rPr lang="en-US" altLang="zh-CN" sz="2400" dirty="0">
                <a:solidFill>
                  <a:schemeClr val="dk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am afraid to say it. I should be afraid to say it. I should be very afraid to say it.</a:t>
            </a:r>
            <a:r>
              <a:rPr lang="zh-CN" altLang="en-US" sz="2400" dirty="0"/>
              <a:t>” </a:t>
            </a:r>
            <a:endParaRPr lang="en-US" altLang="zh-CN" sz="2400" dirty="0"/>
          </a:p>
        </p:txBody>
      </p:sp>
      <p:graphicFrame>
        <p:nvGraphicFramePr>
          <p:cNvPr id="4" name="表格 11">
            <a:extLst>
              <a:ext uri="{FF2B5EF4-FFF2-40B4-BE49-F238E27FC236}">
                <a16:creationId xmlns:a16="http://schemas.microsoft.com/office/drawing/2014/main" id="{0BA953F0-C859-215B-9F72-8B974FAB40C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369106"/>
              </p:ext>
            </p:extLst>
          </p:nvPr>
        </p:nvGraphicFramePr>
        <p:xfrm>
          <a:off x="943513" y="4240402"/>
          <a:ext cx="5217945" cy="2468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70978">
                  <a:extLst>
                    <a:ext uri="{9D8B030D-6E8A-4147-A177-3AD203B41FA5}">
                      <a16:colId xmlns:a16="http://schemas.microsoft.com/office/drawing/2014/main" val="1801936054"/>
                    </a:ext>
                  </a:extLst>
                </a:gridCol>
                <a:gridCol w="1618858">
                  <a:extLst>
                    <a:ext uri="{9D8B030D-6E8A-4147-A177-3AD203B41FA5}">
                      <a16:colId xmlns:a16="http://schemas.microsoft.com/office/drawing/2014/main" val="3164410204"/>
                    </a:ext>
                  </a:extLst>
                </a:gridCol>
                <a:gridCol w="1628109">
                  <a:extLst>
                    <a:ext uri="{9D8B030D-6E8A-4147-A177-3AD203B41FA5}">
                      <a16:colId xmlns:a16="http://schemas.microsoft.com/office/drawing/2014/main" val="18043309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隐语</a:t>
                      </a:r>
                      <a:endParaRPr lang="en-US" altLang="zh-CN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argot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dirty="0">
                          <a:ln>
                            <a:noFill/>
                          </a:ln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</a:rPr>
                        <a:t>汉义</a:t>
                      </a:r>
                      <a:endParaRPr lang="en-US" altLang="zh-CN" sz="2400" dirty="0">
                        <a:ln>
                          <a:noFill/>
                        </a:ln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</a:endParaRPr>
                    </a:p>
                    <a:p>
                      <a:pPr algn="ctr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meaning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26" rtl="0" eaLnBrk="1" latinLnBrk="0" hangingPunct="1"/>
                      <a:r>
                        <a:rPr lang="zh-CN" altLang="en-US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英译</a:t>
                      </a:r>
                      <a:endParaRPr lang="en-US" altLang="zh-CN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126" rtl="0" eaLnBrk="1" latinLnBrk="0" hangingPunct="1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translation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82608892"/>
                  </a:ext>
                </a:extLst>
              </a:tr>
              <a:tr h="585784">
                <a:tc>
                  <a:txBody>
                    <a:bodyPr/>
                    <a:lstStyle/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00" dirty="0" err="1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shuǐ</a:t>
                      </a:r>
                      <a:r>
                        <a:rPr lang="en-US" altLang="zh-CN" sz="2400" b="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b="0" kern="100" dirty="0" err="1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suō</a:t>
                      </a:r>
                      <a:r>
                        <a:rPr lang="en-US" altLang="zh-CN" sz="2400" b="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b="0" kern="100" dirty="0" err="1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huā</a:t>
                      </a:r>
                      <a:endParaRPr lang="en-US" altLang="zh-CN" sz="2400" b="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12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2400" b="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zh-CN" altLang="en-US" sz="2400" b="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佛</a:t>
                      </a:r>
                      <a:r>
                        <a:rPr lang="en-US" altLang="zh-CN" sz="2400" b="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) </a:t>
                      </a:r>
                      <a:r>
                        <a:rPr lang="zh-CN" altLang="en-US" sz="2400" b="0" kern="100" dirty="0"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水梭花</a:t>
                      </a:r>
                      <a:endParaRPr lang="en-US" altLang="zh-CN" sz="2400" b="0" kern="100" dirty="0"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26" rtl="0" eaLnBrk="1" latinLnBrk="0" hangingPunct="1"/>
                      <a:r>
                        <a:rPr lang="en-US" altLang="zh-CN" sz="2400" b="0" kern="100" dirty="0" err="1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yú</a:t>
                      </a:r>
                      <a:endParaRPr lang="en-US" altLang="zh-CN" sz="2400" b="0" kern="1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126" rtl="0" eaLnBrk="1" latinLnBrk="0" hangingPunct="1"/>
                      <a:r>
                        <a:rPr lang="zh-CN" altLang="en-US" sz="2400" b="0" kern="1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鱼</a:t>
                      </a:r>
                      <a:endParaRPr lang="en-US" altLang="zh-CN" sz="2400" b="0" kern="1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26" rtl="0" eaLnBrk="1" latinLnBrk="0" hangingPunct="1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fish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337893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ctr" defTabSz="914126" rtl="0" eaLnBrk="1" latinLnBrk="0" hangingPunct="1"/>
                      <a:r>
                        <a:rPr lang="en-US" altLang="zh-CN" sz="2400" b="0" kern="100" dirty="0" err="1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huí</a:t>
                      </a:r>
                      <a:r>
                        <a:rPr lang="en-US" altLang="zh-CN" sz="2400" b="0" kern="1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altLang="zh-CN" sz="2400" b="0" kern="100" dirty="0" err="1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shǒu</a:t>
                      </a:r>
                      <a:endParaRPr lang="en-US" altLang="zh-CN" sz="2400" b="0" kern="1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126" rtl="0" eaLnBrk="1" latinLnBrk="0" hangingPunct="1"/>
                      <a:r>
                        <a:rPr lang="zh-CN" altLang="en-US" sz="2400" b="0" kern="1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回首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26" rtl="0" eaLnBrk="1" latinLnBrk="0" hangingPunct="1"/>
                      <a:r>
                        <a:rPr lang="en-US" altLang="zh-CN" sz="2400" b="0" kern="100" dirty="0" err="1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sǐ</a:t>
                      </a:r>
                      <a:endParaRPr lang="en-US" altLang="zh-CN" sz="2400" b="0" kern="1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marL="0" algn="ctr" defTabSz="914126" rtl="0" eaLnBrk="1" latinLnBrk="0" hangingPunct="1"/>
                      <a:r>
                        <a:rPr lang="zh-CN" altLang="en-US" sz="2400" b="0" kern="100" dirty="0">
                          <a:solidFill>
                            <a:schemeClr val="dk1"/>
                          </a:solidFill>
                          <a:effectLst/>
                          <a:latin typeface="等线" panose="02010600030101010101" pitchFamily="2" charset="-122"/>
                          <a:ea typeface="+mn-ea"/>
                          <a:cs typeface="Times New Roman" panose="02020603050405020304" pitchFamily="18" charset="0"/>
                        </a:rPr>
                        <a:t>死</a:t>
                      </a:r>
                      <a:endParaRPr lang="en-US" altLang="zh-CN" sz="2400" b="0" kern="100" dirty="0">
                        <a:solidFill>
                          <a:schemeClr val="dk1"/>
                        </a:solidFill>
                        <a:effectLst/>
                        <a:latin typeface="等线" panose="02010600030101010101" pitchFamily="2" charset="-122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126" rtl="0" eaLnBrk="1" latinLnBrk="0" hangingPunct="1"/>
                      <a:r>
                        <a:rPr lang="en-US" altLang="zh-CN" sz="2400" kern="1200" dirty="0">
                          <a:solidFill>
                            <a:schemeClr val="dk1"/>
                          </a:solidFill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die</a:t>
                      </a:r>
                      <a:endParaRPr lang="zh-CN" altLang="en-US" sz="2400" kern="1200" dirty="0">
                        <a:solidFill>
                          <a:schemeClr val="dk1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20000"/>
                        <a:lumOff val="80000"/>
                        <a:alpha val="31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5997774"/>
                  </a:ext>
                </a:extLst>
              </a:tr>
            </a:tbl>
          </a:graphicData>
        </a:graphic>
      </p:graphicFrame>
      <p:pic>
        <p:nvPicPr>
          <p:cNvPr id="10" name="图片 9">
            <a:extLst>
              <a:ext uri="{FF2B5EF4-FFF2-40B4-BE49-F238E27FC236}">
                <a16:creationId xmlns:a16="http://schemas.microsoft.com/office/drawing/2014/main" id="{544C1BD8-C7DE-3A0B-B058-8F21323E93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7295" y="0"/>
            <a:ext cx="4181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771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7FB66C05-0B70-BF31-5F64-15658CA7BB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10" y="-318567"/>
            <a:ext cx="12188826" cy="7233075"/>
          </a:xfrm>
          <a:prstGeom prst="rect">
            <a:avLst/>
          </a:prstGeom>
        </p:spPr>
      </p:pic>
      <p:grpSp>
        <p:nvGrpSpPr>
          <p:cNvPr id="10" name="组合 9">
            <a:extLst>
              <a:ext uri="{FF2B5EF4-FFF2-40B4-BE49-F238E27FC236}">
                <a16:creationId xmlns:a16="http://schemas.microsoft.com/office/drawing/2014/main" id="{2E1021B3-874B-2479-6C0E-BCE82A53F31E}"/>
              </a:ext>
            </a:extLst>
          </p:cNvPr>
          <p:cNvGrpSpPr/>
          <p:nvPr/>
        </p:nvGrpSpPr>
        <p:grpSpPr>
          <a:xfrm>
            <a:off x="0" y="473810"/>
            <a:ext cx="5161935" cy="1001390"/>
            <a:chOff x="5915072" y="1330935"/>
            <a:chExt cx="5669073" cy="1001390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3C6FBB84-F199-4BBE-86AC-64B40F2CAB3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915072" y="1330935"/>
              <a:ext cx="5567500" cy="1001390"/>
            </a:xfrm>
            <a:custGeom>
              <a:avLst/>
              <a:gdLst>
                <a:gd name="T0" fmla="*/ 2147483646 w 328"/>
                <a:gd name="T1" fmla="*/ 259897265 h 96"/>
                <a:gd name="T2" fmla="*/ 2147483646 w 328"/>
                <a:gd name="T3" fmla="*/ 259897265 h 96"/>
                <a:gd name="T4" fmla="*/ 2147483646 w 328"/>
                <a:gd name="T5" fmla="*/ 563114031 h 96"/>
                <a:gd name="T6" fmla="*/ 2147483646 w 328"/>
                <a:gd name="T7" fmla="*/ 476481610 h 96"/>
                <a:gd name="T8" fmla="*/ 2147483646 w 328"/>
                <a:gd name="T9" fmla="*/ 433162108 h 96"/>
                <a:gd name="T10" fmla="*/ 2147483646 w 328"/>
                <a:gd name="T11" fmla="*/ 1559383589 h 96"/>
                <a:gd name="T12" fmla="*/ 2147483646 w 328"/>
                <a:gd name="T13" fmla="*/ 2147483646 h 96"/>
                <a:gd name="T14" fmla="*/ 2147483646 w 328"/>
                <a:gd name="T15" fmla="*/ 2147483646 h 96"/>
                <a:gd name="T16" fmla="*/ 2147483646 w 328"/>
                <a:gd name="T17" fmla="*/ 2147483646 h 96"/>
                <a:gd name="T18" fmla="*/ 2147483646 w 328"/>
                <a:gd name="T19" fmla="*/ 2147483646 h 96"/>
                <a:gd name="T20" fmla="*/ 2147483646 w 328"/>
                <a:gd name="T21" fmla="*/ 2147483646 h 96"/>
                <a:gd name="T22" fmla="*/ 2147483646 w 328"/>
                <a:gd name="T23" fmla="*/ 2147483646 h 96"/>
                <a:gd name="T24" fmla="*/ 2147483646 w 328"/>
                <a:gd name="T25" fmla="*/ 2147483646 h 96"/>
                <a:gd name="T26" fmla="*/ 2147483646 w 328"/>
                <a:gd name="T27" fmla="*/ 2147483646 h 96"/>
                <a:gd name="T28" fmla="*/ 2147483646 w 328"/>
                <a:gd name="T29" fmla="*/ 2147483646 h 96"/>
                <a:gd name="T30" fmla="*/ 2147483646 w 328"/>
                <a:gd name="T31" fmla="*/ 2147483646 h 96"/>
                <a:gd name="T32" fmla="*/ 2147483646 w 328"/>
                <a:gd name="T33" fmla="*/ 2147483646 h 96"/>
                <a:gd name="T34" fmla="*/ 2147483646 w 328"/>
                <a:gd name="T35" fmla="*/ 2147483646 h 96"/>
                <a:gd name="T36" fmla="*/ 2147483646 w 328"/>
                <a:gd name="T37" fmla="*/ 2147483646 h 96"/>
                <a:gd name="T38" fmla="*/ 2147483646 w 328"/>
                <a:gd name="T39" fmla="*/ 2147483646 h 96"/>
                <a:gd name="T40" fmla="*/ 2147483646 w 328"/>
                <a:gd name="T41" fmla="*/ 2147483646 h 96"/>
                <a:gd name="T42" fmla="*/ 2147483646 w 328"/>
                <a:gd name="T43" fmla="*/ 2147483646 h 96"/>
                <a:gd name="T44" fmla="*/ 2147483646 w 328"/>
                <a:gd name="T45" fmla="*/ 2147483646 h 96"/>
                <a:gd name="T46" fmla="*/ 2147483646 w 328"/>
                <a:gd name="T47" fmla="*/ 2147483646 h 96"/>
                <a:gd name="T48" fmla="*/ 2147483646 w 328"/>
                <a:gd name="T49" fmla="*/ 2147483646 h 96"/>
                <a:gd name="T50" fmla="*/ 2147483646 w 328"/>
                <a:gd name="T51" fmla="*/ 2147483646 h 96"/>
                <a:gd name="T52" fmla="*/ 2147483646 w 328"/>
                <a:gd name="T53" fmla="*/ 2147483646 h 96"/>
                <a:gd name="T54" fmla="*/ 2147483646 w 328"/>
                <a:gd name="T55" fmla="*/ 2147483646 h 96"/>
                <a:gd name="T56" fmla="*/ 2147483646 w 328"/>
                <a:gd name="T57" fmla="*/ 2147483646 h 96"/>
                <a:gd name="T58" fmla="*/ 2147483646 w 328"/>
                <a:gd name="T59" fmla="*/ 2147483646 h 96"/>
                <a:gd name="T60" fmla="*/ 2147483646 w 328"/>
                <a:gd name="T61" fmla="*/ 2147483646 h 96"/>
                <a:gd name="T62" fmla="*/ 2147483646 w 328"/>
                <a:gd name="T63" fmla="*/ 2147483646 h 96"/>
                <a:gd name="T64" fmla="*/ 2147483646 w 328"/>
                <a:gd name="T65" fmla="*/ 2147483646 h 96"/>
                <a:gd name="T66" fmla="*/ 2147483646 w 328"/>
                <a:gd name="T67" fmla="*/ 2147483646 h 96"/>
                <a:gd name="T68" fmla="*/ 1991997674 w 328"/>
                <a:gd name="T69" fmla="*/ 2147483646 h 96"/>
                <a:gd name="T70" fmla="*/ 1062399528 w 328"/>
                <a:gd name="T71" fmla="*/ 1559383589 h 96"/>
                <a:gd name="T72" fmla="*/ 1726406435 w 328"/>
                <a:gd name="T73" fmla="*/ 476481610 h 96"/>
                <a:gd name="T74" fmla="*/ 2147483646 w 328"/>
                <a:gd name="T75" fmla="*/ 476481610 h 96"/>
                <a:gd name="T76" fmla="*/ 2147483646 w 328"/>
                <a:gd name="T77" fmla="*/ 606426951 h 96"/>
                <a:gd name="T78" fmla="*/ 2147483646 w 328"/>
                <a:gd name="T79" fmla="*/ 649746453 h 96"/>
                <a:gd name="T80" fmla="*/ 2147483646 w 328"/>
                <a:gd name="T81" fmla="*/ 606426951 h 96"/>
                <a:gd name="T82" fmla="*/ 2147483646 w 328"/>
                <a:gd name="T83" fmla="*/ 779691795 h 96"/>
                <a:gd name="T84" fmla="*/ 2147483646 w 328"/>
                <a:gd name="T85" fmla="*/ 649746453 h 96"/>
                <a:gd name="T86" fmla="*/ 2147483646 w 328"/>
                <a:gd name="T87" fmla="*/ 736378874 h 96"/>
                <a:gd name="T88" fmla="*/ 2147483646 w 328"/>
                <a:gd name="T89" fmla="*/ 736378874 h 96"/>
                <a:gd name="T90" fmla="*/ 2147483646 w 328"/>
                <a:gd name="T91" fmla="*/ 476481610 h 96"/>
                <a:gd name="T92" fmla="*/ 2147483646 w 328"/>
                <a:gd name="T93" fmla="*/ 389849188 h 96"/>
                <a:gd name="T94" fmla="*/ 2147483646 w 328"/>
                <a:gd name="T95" fmla="*/ 216584345 h 96"/>
                <a:gd name="T96" fmla="*/ 2147483646 w 328"/>
                <a:gd name="T97" fmla="*/ 389849188 h 96"/>
                <a:gd name="T98" fmla="*/ 2147483646 w 328"/>
                <a:gd name="T99" fmla="*/ 173264843 h 96"/>
                <a:gd name="T100" fmla="*/ 2147483646 w 328"/>
                <a:gd name="T101" fmla="*/ 259897265 h 9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</a:gdLst>
              <a:ahLst/>
              <a:cxnLst>
                <a:cxn ang="T102">
                  <a:pos x="T0" y="T1"/>
                </a:cxn>
                <a:cxn ang="T103">
                  <a:pos x="T2" y="T3"/>
                </a:cxn>
                <a:cxn ang="T104">
                  <a:pos x="T4" y="T5"/>
                </a:cxn>
                <a:cxn ang="T105">
                  <a:pos x="T6" y="T7"/>
                </a:cxn>
                <a:cxn ang="T106">
                  <a:pos x="T8" y="T9"/>
                </a:cxn>
                <a:cxn ang="T107">
                  <a:pos x="T10" y="T11"/>
                </a:cxn>
                <a:cxn ang="T108">
                  <a:pos x="T12" y="T13"/>
                </a:cxn>
                <a:cxn ang="T109">
                  <a:pos x="T14" y="T15"/>
                </a:cxn>
                <a:cxn ang="T110">
                  <a:pos x="T16" y="T17"/>
                </a:cxn>
                <a:cxn ang="T111">
                  <a:pos x="T18" y="T19"/>
                </a:cxn>
                <a:cxn ang="T112">
                  <a:pos x="T20" y="T21"/>
                </a:cxn>
                <a:cxn ang="T113">
                  <a:pos x="T22" y="T23"/>
                </a:cxn>
                <a:cxn ang="T114">
                  <a:pos x="T24" y="T25"/>
                </a:cxn>
                <a:cxn ang="T115">
                  <a:pos x="T26" y="T27"/>
                </a:cxn>
                <a:cxn ang="T116">
                  <a:pos x="T28" y="T29"/>
                </a:cxn>
                <a:cxn ang="T117">
                  <a:pos x="T30" y="T31"/>
                </a:cxn>
                <a:cxn ang="T118">
                  <a:pos x="T32" y="T33"/>
                </a:cxn>
                <a:cxn ang="T119">
                  <a:pos x="T34" y="T35"/>
                </a:cxn>
                <a:cxn ang="T120">
                  <a:pos x="T36" y="T37"/>
                </a:cxn>
                <a:cxn ang="T121">
                  <a:pos x="T38" y="T39"/>
                </a:cxn>
                <a:cxn ang="T122">
                  <a:pos x="T40" y="T41"/>
                </a:cxn>
                <a:cxn ang="T123">
                  <a:pos x="T42" y="T43"/>
                </a:cxn>
                <a:cxn ang="T124">
                  <a:pos x="T44" y="T45"/>
                </a:cxn>
                <a:cxn ang="T125">
                  <a:pos x="T46" y="T47"/>
                </a:cxn>
                <a:cxn ang="T126">
                  <a:pos x="T48" y="T49"/>
                </a:cxn>
                <a:cxn ang="T127">
                  <a:pos x="T50" y="T51"/>
                </a:cxn>
                <a:cxn ang="T128">
                  <a:pos x="T52" y="T53"/>
                </a:cxn>
                <a:cxn ang="T129">
                  <a:pos x="T54" y="T55"/>
                </a:cxn>
                <a:cxn ang="T130">
                  <a:pos x="T56" y="T57"/>
                </a:cxn>
                <a:cxn ang="T131">
                  <a:pos x="T58" y="T59"/>
                </a:cxn>
                <a:cxn ang="T132">
                  <a:pos x="T60" y="T61"/>
                </a:cxn>
                <a:cxn ang="T133">
                  <a:pos x="T62" y="T63"/>
                </a:cxn>
                <a:cxn ang="T134">
                  <a:pos x="T64" y="T65"/>
                </a:cxn>
                <a:cxn ang="T135">
                  <a:pos x="T66" y="T67"/>
                </a:cxn>
                <a:cxn ang="T136">
                  <a:pos x="T68" y="T69"/>
                </a:cxn>
                <a:cxn ang="T137">
                  <a:pos x="T70" y="T71"/>
                </a:cxn>
                <a:cxn ang="T138">
                  <a:pos x="T72" y="T73"/>
                </a:cxn>
                <a:cxn ang="T139">
                  <a:pos x="T74" y="T75"/>
                </a:cxn>
                <a:cxn ang="T140">
                  <a:pos x="T76" y="T77"/>
                </a:cxn>
                <a:cxn ang="T141">
                  <a:pos x="T78" y="T79"/>
                </a:cxn>
                <a:cxn ang="T142">
                  <a:pos x="T80" y="T81"/>
                </a:cxn>
                <a:cxn ang="T143">
                  <a:pos x="T82" y="T83"/>
                </a:cxn>
                <a:cxn ang="T144">
                  <a:pos x="T84" y="T85"/>
                </a:cxn>
                <a:cxn ang="T145">
                  <a:pos x="T86" y="T87"/>
                </a:cxn>
                <a:cxn ang="T146">
                  <a:pos x="T88" y="T89"/>
                </a:cxn>
                <a:cxn ang="T147">
                  <a:pos x="T90" y="T91"/>
                </a:cxn>
                <a:cxn ang="T148">
                  <a:pos x="T92" y="T93"/>
                </a:cxn>
                <a:cxn ang="T149">
                  <a:pos x="T94" y="T95"/>
                </a:cxn>
                <a:cxn ang="T150">
                  <a:pos x="T96" y="T97"/>
                </a:cxn>
                <a:cxn ang="T151">
                  <a:pos x="T98" y="T99"/>
                </a:cxn>
                <a:cxn ang="T152">
                  <a:pos x="T100" y="T101"/>
                </a:cxn>
              </a:cxnLst>
              <a:rect l="0" t="0" r="r" b="b"/>
              <a:pathLst>
                <a:path w="328" h="96">
                  <a:moveTo>
                    <a:pt x="256" y="6"/>
                  </a:moveTo>
                  <a:cubicBezTo>
                    <a:pt x="261" y="6"/>
                    <a:pt x="261" y="6"/>
                    <a:pt x="261" y="6"/>
                  </a:cubicBezTo>
                  <a:cubicBezTo>
                    <a:pt x="261" y="9"/>
                    <a:pt x="260" y="11"/>
                    <a:pt x="263" y="13"/>
                  </a:cubicBezTo>
                  <a:cubicBezTo>
                    <a:pt x="267" y="13"/>
                    <a:pt x="270" y="13"/>
                    <a:pt x="272" y="11"/>
                  </a:cubicBezTo>
                  <a:cubicBezTo>
                    <a:pt x="278" y="10"/>
                    <a:pt x="292" y="0"/>
                    <a:pt x="295" y="10"/>
                  </a:cubicBezTo>
                  <a:cubicBezTo>
                    <a:pt x="318" y="8"/>
                    <a:pt x="311" y="27"/>
                    <a:pt x="320" y="36"/>
                  </a:cubicBezTo>
                  <a:cubicBezTo>
                    <a:pt x="319" y="50"/>
                    <a:pt x="328" y="63"/>
                    <a:pt x="323" y="79"/>
                  </a:cubicBezTo>
                  <a:cubicBezTo>
                    <a:pt x="321" y="80"/>
                    <a:pt x="321" y="80"/>
                    <a:pt x="321" y="80"/>
                  </a:cubicBezTo>
                  <a:cubicBezTo>
                    <a:pt x="319" y="79"/>
                    <a:pt x="318" y="77"/>
                    <a:pt x="316" y="78"/>
                  </a:cubicBezTo>
                  <a:cubicBezTo>
                    <a:pt x="314" y="79"/>
                    <a:pt x="313" y="80"/>
                    <a:pt x="313" y="82"/>
                  </a:cubicBezTo>
                  <a:cubicBezTo>
                    <a:pt x="309" y="83"/>
                    <a:pt x="310" y="80"/>
                    <a:pt x="308" y="79"/>
                  </a:cubicBezTo>
                  <a:cubicBezTo>
                    <a:pt x="308" y="78"/>
                    <a:pt x="309" y="76"/>
                    <a:pt x="307" y="76"/>
                  </a:cubicBezTo>
                  <a:cubicBezTo>
                    <a:pt x="304" y="75"/>
                    <a:pt x="303" y="77"/>
                    <a:pt x="304" y="79"/>
                  </a:cubicBezTo>
                  <a:cubicBezTo>
                    <a:pt x="304" y="82"/>
                    <a:pt x="304" y="82"/>
                    <a:pt x="304" y="82"/>
                  </a:cubicBezTo>
                  <a:cubicBezTo>
                    <a:pt x="301" y="80"/>
                    <a:pt x="299" y="82"/>
                    <a:pt x="297" y="83"/>
                  </a:cubicBezTo>
                  <a:cubicBezTo>
                    <a:pt x="297" y="85"/>
                    <a:pt x="297" y="85"/>
                    <a:pt x="297" y="85"/>
                  </a:cubicBezTo>
                  <a:cubicBezTo>
                    <a:pt x="294" y="85"/>
                    <a:pt x="294" y="85"/>
                    <a:pt x="294" y="85"/>
                  </a:cubicBezTo>
                  <a:cubicBezTo>
                    <a:pt x="293" y="84"/>
                    <a:pt x="294" y="84"/>
                    <a:pt x="295" y="83"/>
                  </a:cubicBezTo>
                  <a:cubicBezTo>
                    <a:pt x="291" y="82"/>
                    <a:pt x="288" y="76"/>
                    <a:pt x="282" y="80"/>
                  </a:cubicBezTo>
                  <a:cubicBezTo>
                    <a:pt x="282" y="82"/>
                    <a:pt x="282" y="82"/>
                    <a:pt x="282" y="82"/>
                  </a:cubicBezTo>
                  <a:cubicBezTo>
                    <a:pt x="274" y="79"/>
                    <a:pt x="267" y="86"/>
                    <a:pt x="258" y="82"/>
                  </a:cubicBezTo>
                  <a:cubicBezTo>
                    <a:pt x="258" y="81"/>
                    <a:pt x="257" y="80"/>
                    <a:pt x="256" y="80"/>
                  </a:cubicBezTo>
                  <a:cubicBezTo>
                    <a:pt x="254" y="82"/>
                    <a:pt x="252" y="82"/>
                    <a:pt x="249" y="82"/>
                  </a:cubicBezTo>
                  <a:cubicBezTo>
                    <a:pt x="249" y="81"/>
                    <a:pt x="249" y="81"/>
                    <a:pt x="249" y="81"/>
                  </a:cubicBezTo>
                  <a:cubicBezTo>
                    <a:pt x="239" y="80"/>
                    <a:pt x="221" y="76"/>
                    <a:pt x="211" y="82"/>
                  </a:cubicBezTo>
                  <a:cubicBezTo>
                    <a:pt x="207" y="81"/>
                    <a:pt x="204" y="83"/>
                    <a:pt x="201" y="84"/>
                  </a:cubicBezTo>
                  <a:cubicBezTo>
                    <a:pt x="190" y="80"/>
                    <a:pt x="173" y="82"/>
                    <a:pt x="165" y="87"/>
                  </a:cubicBezTo>
                  <a:cubicBezTo>
                    <a:pt x="152" y="88"/>
                    <a:pt x="133" y="83"/>
                    <a:pt x="128" y="83"/>
                  </a:cubicBezTo>
                  <a:cubicBezTo>
                    <a:pt x="118" y="85"/>
                    <a:pt x="105" y="88"/>
                    <a:pt x="93" y="88"/>
                  </a:cubicBezTo>
                  <a:cubicBezTo>
                    <a:pt x="93" y="87"/>
                    <a:pt x="91" y="86"/>
                    <a:pt x="90" y="85"/>
                  </a:cubicBezTo>
                  <a:cubicBezTo>
                    <a:pt x="87" y="84"/>
                    <a:pt x="86" y="86"/>
                    <a:pt x="84" y="87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69" y="85"/>
                    <a:pt x="49" y="96"/>
                    <a:pt x="39" y="79"/>
                  </a:cubicBezTo>
                  <a:cubicBezTo>
                    <a:pt x="35" y="73"/>
                    <a:pt x="16" y="76"/>
                    <a:pt x="21" y="66"/>
                  </a:cubicBezTo>
                  <a:cubicBezTo>
                    <a:pt x="18" y="66"/>
                    <a:pt x="17" y="64"/>
                    <a:pt x="15" y="63"/>
                  </a:cubicBezTo>
                  <a:cubicBezTo>
                    <a:pt x="12" y="54"/>
                    <a:pt x="21" y="41"/>
                    <a:pt x="8" y="36"/>
                  </a:cubicBezTo>
                  <a:cubicBezTo>
                    <a:pt x="7" y="27"/>
                    <a:pt x="0" y="15"/>
                    <a:pt x="13" y="11"/>
                  </a:cubicBezTo>
                  <a:cubicBezTo>
                    <a:pt x="18" y="3"/>
                    <a:pt x="26" y="11"/>
                    <a:pt x="32" y="11"/>
                  </a:cubicBezTo>
                  <a:cubicBezTo>
                    <a:pt x="37" y="11"/>
                    <a:pt x="37" y="18"/>
                    <a:pt x="44" y="14"/>
                  </a:cubicBezTo>
                  <a:cubicBezTo>
                    <a:pt x="44" y="15"/>
                    <a:pt x="44" y="15"/>
                    <a:pt x="44" y="15"/>
                  </a:cubicBezTo>
                  <a:cubicBezTo>
                    <a:pt x="52" y="15"/>
                    <a:pt x="65" y="18"/>
                    <a:pt x="74" y="14"/>
                  </a:cubicBezTo>
                  <a:cubicBezTo>
                    <a:pt x="75" y="15"/>
                    <a:pt x="75" y="17"/>
                    <a:pt x="78" y="18"/>
                  </a:cubicBezTo>
                  <a:cubicBezTo>
                    <a:pt x="78" y="14"/>
                    <a:pt x="84" y="17"/>
                    <a:pt x="86" y="15"/>
                  </a:cubicBezTo>
                  <a:cubicBezTo>
                    <a:pt x="87" y="22"/>
                    <a:pt x="99" y="15"/>
                    <a:pt x="104" y="17"/>
                  </a:cubicBezTo>
                  <a:cubicBezTo>
                    <a:pt x="112" y="20"/>
                    <a:pt x="130" y="20"/>
                    <a:pt x="141" y="17"/>
                  </a:cubicBezTo>
                  <a:cubicBezTo>
                    <a:pt x="156" y="24"/>
                    <a:pt x="172" y="14"/>
                    <a:pt x="187" y="11"/>
                  </a:cubicBezTo>
                  <a:cubicBezTo>
                    <a:pt x="192" y="15"/>
                    <a:pt x="197" y="10"/>
                    <a:pt x="201" y="9"/>
                  </a:cubicBezTo>
                  <a:cubicBezTo>
                    <a:pt x="208" y="8"/>
                    <a:pt x="215" y="6"/>
                    <a:pt x="222" y="5"/>
                  </a:cubicBezTo>
                  <a:cubicBezTo>
                    <a:pt x="228" y="13"/>
                    <a:pt x="237" y="9"/>
                    <a:pt x="246" y="9"/>
                  </a:cubicBezTo>
                  <a:cubicBezTo>
                    <a:pt x="252" y="4"/>
                    <a:pt x="252" y="4"/>
                    <a:pt x="252" y="4"/>
                  </a:cubicBezTo>
                  <a:cubicBezTo>
                    <a:pt x="251" y="6"/>
                    <a:pt x="254" y="7"/>
                    <a:pt x="256" y="6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1799">
                <a:cs typeface="+mn-ea"/>
                <a:sym typeface="+mn-lt"/>
              </a:endParaRPr>
            </a:p>
          </p:txBody>
        </p:sp>
        <p:sp>
          <p:nvSpPr>
            <p:cNvPr id="2" name="文本框 1">
              <a:extLst>
                <a:ext uri="{FF2B5EF4-FFF2-40B4-BE49-F238E27FC236}">
                  <a16:creationId xmlns:a16="http://schemas.microsoft.com/office/drawing/2014/main" id="{4B968C0B-CCBB-AAD4-478F-85C6D3D911BE}"/>
                </a:ext>
              </a:extLst>
            </p:cNvPr>
            <p:cNvSpPr txBox="1"/>
            <p:nvPr/>
          </p:nvSpPr>
          <p:spPr>
            <a:xfrm>
              <a:off x="6183722" y="1577923"/>
              <a:ext cx="540042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bg1"/>
                  </a:solidFill>
                  <a:latin typeface="Ink Free" panose="03080402000500000000" pitchFamily="66" charset="0"/>
                </a:rPr>
                <a:t>Folk argot in language games</a:t>
              </a:r>
              <a:endParaRPr lang="zh-CN" altLang="en-US" sz="2800" b="1" dirty="0">
                <a:solidFill>
                  <a:schemeClr val="bg1"/>
                </a:solidFill>
                <a:latin typeface="Ink Free" panose="03080402000500000000" pitchFamily="66" charset="0"/>
              </a:endParaRPr>
            </a:p>
          </p:txBody>
        </p:sp>
      </p:grpSp>
      <p:sp>
        <p:nvSpPr>
          <p:cNvPr id="17" name="文本框 16">
            <a:extLst>
              <a:ext uri="{FF2B5EF4-FFF2-40B4-BE49-F238E27FC236}">
                <a16:creationId xmlns:a16="http://schemas.microsoft.com/office/drawing/2014/main" id="{CF6CC728-96EF-E17F-A3EA-1E09E58335A7}"/>
              </a:ext>
            </a:extLst>
          </p:cNvPr>
          <p:cNvSpPr txBox="1"/>
          <p:nvPr/>
        </p:nvSpPr>
        <p:spPr>
          <a:xfrm>
            <a:off x="6935056" y="1737083"/>
            <a:ext cx="45000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dirty="0"/>
          </a:p>
        </p:txBody>
      </p:sp>
      <p:grpSp>
        <p:nvGrpSpPr>
          <p:cNvPr id="30" name="组合 29">
            <a:extLst>
              <a:ext uri="{FF2B5EF4-FFF2-40B4-BE49-F238E27FC236}">
                <a16:creationId xmlns:a16="http://schemas.microsoft.com/office/drawing/2014/main" id="{831FE3DB-8056-7AE0-D4D8-5E081F50A702}"/>
              </a:ext>
            </a:extLst>
          </p:cNvPr>
          <p:cNvGrpSpPr/>
          <p:nvPr/>
        </p:nvGrpSpPr>
        <p:grpSpPr>
          <a:xfrm>
            <a:off x="593573" y="2454828"/>
            <a:ext cx="3988640" cy="4067493"/>
            <a:chOff x="701311" y="1694012"/>
            <a:chExt cx="3988640" cy="4067493"/>
          </a:xfrm>
        </p:grpSpPr>
        <p:grpSp>
          <p:nvGrpSpPr>
            <p:cNvPr id="7" name="组合 6">
              <a:extLst>
                <a:ext uri="{FF2B5EF4-FFF2-40B4-BE49-F238E27FC236}">
                  <a16:creationId xmlns:a16="http://schemas.microsoft.com/office/drawing/2014/main" id="{096C3891-0171-4325-81C9-AD6199F0AB09}"/>
                </a:ext>
              </a:extLst>
            </p:cNvPr>
            <p:cNvGrpSpPr/>
            <p:nvPr/>
          </p:nvGrpSpPr>
          <p:grpSpPr>
            <a:xfrm>
              <a:off x="1792867" y="1694012"/>
              <a:ext cx="1928712" cy="824805"/>
              <a:chOff x="1081616" y="4719484"/>
              <a:chExt cx="1984787" cy="824805"/>
            </a:xfrm>
          </p:grpSpPr>
          <p:pic>
            <p:nvPicPr>
              <p:cNvPr id="5" name="图片 4">
                <a:extLst>
                  <a:ext uri="{FF2B5EF4-FFF2-40B4-BE49-F238E27FC236}">
                    <a16:creationId xmlns:a16="http://schemas.microsoft.com/office/drawing/2014/main" id="{72B1F28C-A660-3B66-F258-5D78C470A1A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81616" y="4719484"/>
                <a:ext cx="1984787" cy="824805"/>
              </a:xfrm>
              <a:prstGeom prst="rect">
                <a:avLst/>
              </a:prstGeom>
            </p:spPr>
          </p:pic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1D936CCA-D61A-51FC-0271-CE15448B66F0}"/>
                  </a:ext>
                </a:extLst>
              </p:cNvPr>
              <p:cNvSpPr txBox="1"/>
              <p:nvPr/>
            </p:nvSpPr>
            <p:spPr>
              <a:xfrm>
                <a:off x="1406463" y="4808720"/>
                <a:ext cx="1485827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南  北</a:t>
                </a:r>
              </a:p>
            </p:txBody>
          </p:sp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625CDD2-9DB6-05D9-A29B-E6041A196877}"/>
                </a:ext>
              </a:extLst>
            </p:cNvPr>
            <p:cNvGrpSpPr/>
            <p:nvPr/>
          </p:nvGrpSpPr>
          <p:grpSpPr>
            <a:xfrm>
              <a:off x="701311" y="2429579"/>
              <a:ext cx="824805" cy="3331926"/>
              <a:chOff x="4028885" y="2294026"/>
              <a:chExt cx="824805" cy="3331926"/>
            </a:xfrm>
          </p:grpSpPr>
          <p:pic>
            <p:nvPicPr>
              <p:cNvPr id="18" name="图片 17">
                <a:extLst>
                  <a:ext uri="{FF2B5EF4-FFF2-40B4-BE49-F238E27FC236}">
                    <a16:creationId xmlns:a16="http://schemas.microsoft.com/office/drawing/2014/main" id="{5939085B-DDAF-8AFA-6313-AC1EF8BF05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2775325" y="3547586"/>
                <a:ext cx="3331926" cy="824805"/>
              </a:xfrm>
              <a:prstGeom prst="rect">
                <a:avLst/>
              </a:prstGeom>
            </p:spPr>
          </p:pic>
          <p:sp>
            <p:nvSpPr>
              <p:cNvPr id="20" name="文本框 19">
                <a:extLst>
                  <a:ext uri="{FF2B5EF4-FFF2-40B4-BE49-F238E27FC236}">
                    <a16:creationId xmlns:a16="http://schemas.microsoft.com/office/drawing/2014/main" id="{89EA9BEF-9EBC-1B83-067C-D276C32A176B}"/>
                  </a:ext>
                </a:extLst>
              </p:cNvPr>
              <p:cNvSpPr txBox="1"/>
              <p:nvPr/>
            </p:nvSpPr>
            <p:spPr>
              <a:xfrm>
                <a:off x="4113327" y="2817954"/>
                <a:ext cx="55114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二三四五</a:t>
                </a:r>
              </a:p>
            </p:txBody>
          </p:sp>
        </p:grpSp>
        <p:grpSp>
          <p:nvGrpSpPr>
            <p:cNvPr id="24" name="组合 23">
              <a:extLst>
                <a:ext uri="{FF2B5EF4-FFF2-40B4-BE49-F238E27FC236}">
                  <a16:creationId xmlns:a16="http://schemas.microsoft.com/office/drawing/2014/main" id="{7F9726CD-9724-B33F-3F72-7FB2941BB866}"/>
                </a:ext>
              </a:extLst>
            </p:cNvPr>
            <p:cNvGrpSpPr/>
            <p:nvPr/>
          </p:nvGrpSpPr>
          <p:grpSpPr>
            <a:xfrm>
              <a:off x="3865146" y="2429579"/>
              <a:ext cx="824805" cy="3331926"/>
              <a:chOff x="4028885" y="2294026"/>
              <a:chExt cx="824805" cy="3331926"/>
            </a:xfrm>
          </p:grpSpPr>
          <p:pic>
            <p:nvPicPr>
              <p:cNvPr id="25" name="图片 24">
                <a:extLst>
                  <a:ext uri="{FF2B5EF4-FFF2-40B4-BE49-F238E27FC236}">
                    <a16:creationId xmlns:a16="http://schemas.microsoft.com/office/drawing/2014/main" id="{0817309B-4A40-6408-1645-6963F07D2C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 rot="5400000">
                <a:off x="2775325" y="3547586"/>
                <a:ext cx="3331926" cy="824805"/>
              </a:xfrm>
              <a:prstGeom prst="rect">
                <a:avLst/>
              </a:prstGeom>
            </p:spPr>
          </p:pic>
          <p:sp>
            <p:nvSpPr>
              <p:cNvPr id="26" name="文本框 25">
                <a:extLst>
                  <a:ext uri="{FF2B5EF4-FFF2-40B4-BE49-F238E27FC236}">
                    <a16:creationId xmlns:a16="http://schemas.microsoft.com/office/drawing/2014/main" id="{8F6C3459-8606-2CD2-A293-8C0AAEF53030}"/>
                  </a:ext>
                </a:extLst>
              </p:cNvPr>
              <p:cNvSpPr txBox="1"/>
              <p:nvPr/>
            </p:nvSpPr>
            <p:spPr>
              <a:xfrm>
                <a:off x="4113327" y="2817954"/>
                <a:ext cx="551142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zh-CN" altLang="en-US" sz="3600" dirty="0">
                    <a:latin typeface="华文行楷" panose="02010800040101010101" pitchFamily="2" charset="-122"/>
                    <a:ea typeface="华文行楷" panose="02010800040101010101" pitchFamily="2" charset="-122"/>
                  </a:rPr>
                  <a:t>六七八九</a:t>
                </a:r>
              </a:p>
            </p:txBody>
          </p:sp>
        </p:grpSp>
      </p:grpSp>
      <p:sp>
        <p:nvSpPr>
          <p:cNvPr id="32" name="文本框 31">
            <a:extLst>
              <a:ext uri="{FF2B5EF4-FFF2-40B4-BE49-F238E27FC236}">
                <a16:creationId xmlns:a16="http://schemas.microsoft.com/office/drawing/2014/main" id="{4DE05CD6-5E33-84E8-A37D-B7CA91AD5378}"/>
              </a:ext>
            </a:extLst>
          </p:cNvPr>
          <p:cNvSpPr txBox="1"/>
          <p:nvPr/>
        </p:nvSpPr>
        <p:spPr>
          <a:xfrm>
            <a:off x="4659270" y="4350003"/>
            <a:ext cx="16943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少 十（</a:t>
            </a:r>
            <a:r>
              <a:rPr lang="en-US" altLang="zh-CN" sz="2400" dirty="0" err="1"/>
              <a:t>shí</a:t>
            </a:r>
            <a:r>
              <a:rPr lang="zh-CN" altLang="en-US" sz="2400" dirty="0"/>
              <a:t>）</a:t>
            </a:r>
            <a:endParaRPr lang="en-US" altLang="zh-CN" sz="2400" dirty="0"/>
          </a:p>
          <a:p>
            <a:r>
              <a:rPr lang="zh-CN" altLang="en-US" sz="2400" b="1" dirty="0">
                <a:solidFill>
                  <a:srgbClr val="FF0000"/>
                </a:solidFill>
              </a:rPr>
              <a:t>              食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r>
              <a:rPr lang="en-US" altLang="zh-CN" sz="2400" b="1" dirty="0">
                <a:solidFill>
                  <a:srgbClr val="FF0000"/>
                </a:solidFill>
              </a:rPr>
              <a:t>            food</a:t>
            </a: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9A5B9319-1B38-72A3-FD24-74D96C8E0D0F}"/>
              </a:ext>
            </a:extLst>
          </p:cNvPr>
          <p:cNvSpPr txBox="1"/>
          <p:nvPr/>
        </p:nvSpPr>
        <p:spPr>
          <a:xfrm>
            <a:off x="1313125" y="4350004"/>
            <a:ext cx="201401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/>
              <a:t>缺 一（</a:t>
            </a:r>
            <a:r>
              <a:rPr lang="en-US" altLang="zh-CN" sz="2400" i="0" dirty="0" err="1">
                <a:effectLst/>
                <a:latin typeface="Arial" panose="020B0604020202020204" pitchFamily="34" charset="0"/>
              </a:rPr>
              <a:t>yī</a:t>
            </a:r>
            <a:r>
              <a:rPr lang="zh-CN" altLang="en-US" sz="2400" i="0" dirty="0">
                <a:effectLst/>
                <a:latin typeface="Arial" panose="020B0604020202020204" pitchFamily="34" charset="0"/>
              </a:rPr>
              <a:t>）</a:t>
            </a:r>
            <a:endParaRPr lang="en-US" altLang="zh-CN" sz="2400" dirty="0"/>
          </a:p>
          <a:p>
            <a:r>
              <a:rPr lang="en-US" altLang="zh-CN" sz="2400" b="1" dirty="0">
                <a:solidFill>
                  <a:srgbClr val="FF0000"/>
                </a:solidFill>
              </a:rPr>
              <a:t>             </a:t>
            </a:r>
            <a:r>
              <a:rPr lang="zh-CN" altLang="en-US" sz="2400" b="1" dirty="0">
                <a:solidFill>
                  <a:srgbClr val="FF0000"/>
                </a:solidFill>
              </a:rPr>
              <a:t>衣</a:t>
            </a:r>
            <a:endParaRPr lang="en-US" altLang="zh-CN" sz="2400" b="1" dirty="0">
              <a:solidFill>
                <a:srgbClr val="FF0000"/>
              </a:solidFill>
            </a:endParaRPr>
          </a:p>
          <a:p>
            <a:r>
              <a:rPr lang="en-US" altLang="zh-CN" sz="2400" b="1" dirty="0">
                <a:solidFill>
                  <a:srgbClr val="FF0000"/>
                </a:solidFill>
              </a:rPr>
              <a:t>         clothes</a:t>
            </a: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1EBF5EBC-2C7F-CFA8-B39D-B960B74DB40C}"/>
              </a:ext>
            </a:extLst>
          </p:cNvPr>
          <p:cNvGrpSpPr/>
          <p:nvPr/>
        </p:nvGrpSpPr>
        <p:grpSpPr>
          <a:xfrm>
            <a:off x="1829702" y="1636204"/>
            <a:ext cx="2598394" cy="847831"/>
            <a:chOff x="1829702" y="1636204"/>
            <a:chExt cx="2598394" cy="847831"/>
          </a:xfrm>
        </p:grpSpPr>
        <p:sp>
          <p:nvSpPr>
            <p:cNvPr id="34" name="文本框 33">
              <a:extLst>
                <a:ext uri="{FF2B5EF4-FFF2-40B4-BE49-F238E27FC236}">
                  <a16:creationId xmlns:a16="http://schemas.microsoft.com/office/drawing/2014/main" id="{F23E0274-2BD0-56E2-7ABC-A201B447D08F}"/>
                </a:ext>
              </a:extLst>
            </p:cNvPr>
            <p:cNvSpPr txBox="1"/>
            <p:nvPr/>
          </p:nvSpPr>
          <p:spPr>
            <a:xfrm>
              <a:off x="1829702" y="2022370"/>
              <a:ext cx="259839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400" dirty="0"/>
                <a:t>无   </a:t>
              </a:r>
              <a:r>
                <a:rPr lang="zh-CN" altLang="en-US" sz="2400" b="1" dirty="0">
                  <a:solidFill>
                    <a:srgbClr val="FF0000"/>
                  </a:solidFill>
                </a:rPr>
                <a:t>东西  </a:t>
              </a:r>
              <a:r>
                <a:rPr lang="en-US" altLang="zh-CN" sz="2400" b="1" dirty="0">
                  <a:solidFill>
                    <a:srgbClr val="FF0000"/>
                  </a:solidFill>
                </a:rPr>
                <a:t>(things)</a:t>
              </a:r>
              <a:endParaRPr lang="zh-CN" altLang="en-US" sz="2400" b="1" dirty="0">
                <a:solidFill>
                  <a:srgbClr val="FF0000"/>
                </a:solidFill>
              </a:endParaRPr>
            </a:p>
          </p:txBody>
        </p:sp>
        <p:sp>
          <p:nvSpPr>
            <p:cNvPr id="37" name="文本框 36">
              <a:extLst>
                <a:ext uri="{FF2B5EF4-FFF2-40B4-BE49-F238E27FC236}">
                  <a16:creationId xmlns:a16="http://schemas.microsoft.com/office/drawing/2014/main" id="{72BB0BDA-5434-064F-7F4E-4E5F91B924E6}"/>
                </a:ext>
              </a:extLst>
            </p:cNvPr>
            <p:cNvSpPr txBox="1"/>
            <p:nvPr/>
          </p:nvSpPr>
          <p:spPr>
            <a:xfrm>
              <a:off x="2048810" y="1636204"/>
              <a:ext cx="1214685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2400" dirty="0" err="1">
                  <a:latin typeface="Arial" panose="020B0604020202020204" pitchFamily="34" charset="0"/>
                </a:rPr>
                <a:t>dōng</a:t>
              </a:r>
              <a:r>
                <a:rPr lang="en-US" altLang="zh-CN" sz="2400" dirty="0">
                  <a:latin typeface="Arial" panose="020B0604020202020204" pitchFamily="34" charset="0"/>
                </a:rPr>
                <a:t> </a:t>
              </a:r>
              <a:r>
                <a:rPr lang="en-US" altLang="zh-CN" sz="2400" dirty="0" err="1">
                  <a:latin typeface="Arial" panose="020B0604020202020204" pitchFamily="34" charset="0"/>
                </a:rPr>
                <a:t>xī</a:t>
              </a:r>
              <a:endParaRPr lang="zh-CN" altLang="en-US" sz="2400" dirty="0">
                <a:latin typeface="Arial" panose="020B0604020202020204" pitchFamily="34" charset="0"/>
              </a:endParaRPr>
            </a:p>
          </p:txBody>
        </p:sp>
      </p:grp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06183898-B1C7-2CF2-E7C5-3AD58E4B5A85}"/>
              </a:ext>
            </a:extLst>
          </p:cNvPr>
          <p:cNvGrpSpPr/>
          <p:nvPr/>
        </p:nvGrpSpPr>
        <p:grpSpPr>
          <a:xfrm>
            <a:off x="7244505" y="-2646"/>
            <a:ext cx="4802957" cy="6858000"/>
            <a:chOff x="7244505" y="-2646"/>
            <a:chExt cx="4802957" cy="6858000"/>
          </a:xfrm>
        </p:grpSpPr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853C1FB8-FE64-19D8-0A51-4F524B202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244505" y="-2646"/>
              <a:ext cx="4397621" cy="6858000"/>
            </a:xfrm>
            <a:prstGeom prst="rect">
              <a:avLst/>
            </a:prstGeom>
          </p:spPr>
        </p:pic>
        <p:sp>
          <p:nvSpPr>
            <p:cNvPr id="16" name="文本框 15">
              <a:extLst>
                <a:ext uri="{FF2B5EF4-FFF2-40B4-BE49-F238E27FC236}">
                  <a16:creationId xmlns:a16="http://schemas.microsoft.com/office/drawing/2014/main" id="{30F8B957-A8C5-2EA5-B684-5927B620CA32}"/>
                </a:ext>
              </a:extLst>
            </p:cNvPr>
            <p:cNvSpPr txBox="1"/>
            <p:nvPr/>
          </p:nvSpPr>
          <p:spPr>
            <a:xfrm>
              <a:off x="11728994" y="3094088"/>
              <a:ext cx="318468" cy="363176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400" dirty="0">
                  <a:solidFill>
                    <a:schemeClr val="dk1"/>
                  </a:solidFill>
                </a:rPr>
                <a:t>后汉书</a:t>
              </a:r>
              <a:endParaRPr lang="en-US" altLang="zh-TW" sz="2400" dirty="0">
                <a:solidFill>
                  <a:schemeClr val="dk1"/>
                </a:solidFill>
              </a:endParaRPr>
            </a:p>
            <a:p>
              <a:endParaRPr lang="en-US" altLang="zh-TW" sz="1800" dirty="0">
                <a:solidFill>
                  <a:schemeClr val="dk1"/>
                </a:solidFill>
              </a:endParaRPr>
            </a:p>
            <a:p>
              <a:r>
                <a:rPr lang="zh-TW" altLang="en-US" sz="2000" dirty="0">
                  <a:solidFill>
                    <a:schemeClr val="dk1"/>
                  </a:solidFill>
                </a:rPr>
                <a:t>清乾隆四年刻本</a:t>
              </a:r>
              <a:endParaRPr lang="zh-CN" altLang="en-US" sz="2000" dirty="0"/>
            </a:p>
          </p:txBody>
        </p:sp>
      </p:grpSp>
    </p:spTree>
    <p:extLst>
      <p:ext uri="{BB962C8B-B14F-4D97-AF65-F5344CB8AC3E}">
        <p14:creationId xmlns:p14="http://schemas.microsoft.com/office/powerpoint/2010/main" val="1080822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Click="0" advTm="0">
        <p15:prstTrans prst="pageCurlDouble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PowerPoint 演示文稿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"/>
</p:tagLst>
</file>

<file path=ppt/theme/theme1.xml><?xml version="1.0" encoding="utf-8"?>
<a:theme xmlns:a="http://schemas.openxmlformats.org/drawingml/2006/main" name="Office Theme">
  <a:themeElements>
    <a:clrScheme name="Office 主题​​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主题​​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4510</TotalTime>
  <Words>1514</Words>
  <Application>Microsoft Office PowerPoint</Application>
  <PresentationFormat>自定义</PresentationFormat>
  <Paragraphs>290</Paragraphs>
  <Slides>20</Slides>
  <Notes>14</Notes>
  <HiddenSlides>0</HiddenSlides>
  <MMClips>0</MMClips>
  <ScaleCrop>false</ScaleCrop>
  <HeadingPairs>
    <vt:vector size="8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  <vt:variant>
        <vt:lpstr>自定义放映</vt:lpstr>
      </vt:variant>
      <vt:variant>
        <vt:i4>1</vt:i4>
      </vt:variant>
    </vt:vector>
  </HeadingPairs>
  <TitlesOfParts>
    <vt:vector size="32" baseType="lpstr">
      <vt:lpstr>等线</vt:lpstr>
      <vt:lpstr>方正华隶简体</vt:lpstr>
      <vt:lpstr>华文楷体</vt:lpstr>
      <vt:lpstr>华文行楷</vt:lpstr>
      <vt:lpstr>楷体</vt:lpstr>
      <vt:lpstr>Arial</vt:lpstr>
      <vt:lpstr>Calibri</vt:lpstr>
      <vt:lpstr>Calibri Light</vt:lpstr>
      <vt:lpstr>Ink Free</vt:lpstr>
      <vt:lpstr>Times New Roman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自定义放映 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fengxishenyue</dc:creator>
  <cp:lastModifiedBy>张 文琦</cp:lastModifiedBy>
  <cp:revision>217</cp:revision>
  <dcterms:created xsi:type="dcterms:W3CDTF">2017-06-25T13:06:40Z</dcterms:created>
  <dcterms:modified xsi:type="dcterms:W3CDTF">2022-12-22T03:52:21Z</dcterms:modified>
</cp:coreProperties>
</file>