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64" r:id="rId2"/>
    <p:sldId id="274" r:id="rId3"/>
    <p:sldId id="258" r:id="rId4"/>
    <p:sldId id="289" r:id="rId5"/>
    <p:sldId id="283" r:id="rId6"/>
    <p:sldId id="298" r:id="rId7"/>
    <p:sldId id="300" r:id="rId8"/>
    <p:sldId id="290" r:id="rId9"/>
    <p:sldId id="291" r:id="rId10"/>
    <p:sldId id="295" r:id="rId11"/>
    <p:sldId id="292" r:id="rId12"/>
    <p:sldId id="293" r:id="rId13"/>
    <p:sldId id="294" r:id="rId14"/>
    <p:sldId id="297" r:id="rId15"/>
    <p:sldId id="296" r:id="rId16"/>
    <p:sldId id="299" r:id="rId17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EE1DB"/>
    <a:srgbClr val="9EC9B2"/>
    <a:srgbClr val="9DC9B2"/>
    <a:srgbClr val="D1E4DE"/>
    <a:srgbClr val="65AA81"/>
    <a:srgbClr val="3E6F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A2FCD-DE8C-4901-B7E6-C0A213FEEE7D}" type="datetimeFigureOut">
              <a:rPr lang="zh-CN" altLang="en-US" smtClean="0"/>
              <a:t>2021-11-22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4DE1C-FE8C-4BB6-9DF3-3317892D6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34DE1C-FE8C-4BB6-9DF3-3317892D6BC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71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130EFAD-6233-4EB1-9DF3-EE096CD7B2D9}"/>
              </a:ext>
            </a:extLst>
          </p:cNvPr>
          <p:cNvSpPr txBox="1"/>
          <p:nvPr/>
        </p:nvSpPr>
        <p:spPr>
          <a:xfrm>
            <a:off x="640080" y="1461314"/>
            <a:ext cx="10759440" cy="3163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 Chinese Translation Theories from 1980</a:t>
            </a:r>
            <a:r>
              <a:rPr lang="zh-CN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A0D6071F-668E-47B0-B16F-C58E18FA238F}"/>
              </a:ext>
            </a:extLst>
          </p:cNvPr>
          <p:cNvSpPr txBox="1"/>
          <p:nvPr/>
        </p:nvSpPr>
        <p:spPr>
          <a:xfrm>
            <a:off x="6096000" y="5425440"/>
            <a:ext cx="568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PPT: </a:t>
            </a:r>
            <a:r>
              <a:rPr lang="zh-CN" altLang="en-US" sz="2000" dirty="0"/>
              <a:t>杨爱江 </a:t>
            </a:r>
            <a:r>
              <a:rPr lang="en-US" altLang="zh-CN" sz="2000" dirty="0"/>
              <a:t>Yang </a:t>
            </a:r>
            <a:r>
              <a:rPr lang="en-US" altLang="zh-CN" sz="2000" dirty="0" err="1"/>
              <a:t>Aijiang</a:t>
            </a:r>
            <a:r>
              <a:rPr lang="en-US" altLang="zh-CN" sz="2000" dirty="0"/>
              <a:t>;   Handout: </a:t>
            </a:r>
            <a:r>
              <a:rPr lang="zh-CN" altLang="en-US" sz="2000" dirty="0"/>
              <a:t>杨堃 </a:t>
            </a:r>
            <a:r>
              <a:rPr lang="en-US" altLang="zh-CN" sz="2000" dirty="0"/>
              <a:t>Yang </a:t>
            </a:r>
            <a:r>
              <a:rPr lang="en-US" altLang="zh-CN" sz="2000" dirty="0" err="1"/>
              <a:t>Kun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1265A7-08EA-44EC-8556-67CE44F475EE}"/>
              </a:ext>
            </a:extLst>
          </p:cNvPr>
          <p:cNvSpPr/>
          <p:nvPr/>
        </p:nvSpPr>
        <p:spPr>
          <a:xfrm>
            <a:off x="2819401" y="1428749"/>
            <a:ext cx="1647824" cy="600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C61E88B-AE4C-4CBE-AED2-B5DC02B438C0}"/>
              </a:ext>
            </a:extLst>
          </p:cNvPr>
          <p:cNvSpPr txBox="1"/>
          <p:nvPr/>
        </p:nvSpPr>
        <p:spPr>
          <a:xfrm>
            <a:off x="3048000" y="1544121"/>
            <a:ext cx="119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Translator</a:t>
            </a:r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CEFFF49-20AA-444A-A1CA-BC325DCD833D}"/>
              </a:ext>
            </a:extLst>
          </p:cNvPr>
          <p:cNvSpPr/>
          <p:nvPr/>
        </p:nvSpPr>
        <p:spPr>
          <a:xfrm>
            <a:off x="2828927" y="2673107"/>
            <a:ext cx="1647824" cy="600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32206FA-2617-4573-B113-2107883B14A8}"/>
              </a:ext>
            </a:extLst>
          </p:cNvPr>
          <p:cNvSpPr txBox="1"/>
          <p:nvPr/>
        </p:nvSpPr>
        <p:spPr>
          <a:xfrm>
            <a:off x="3057526" y="2788479"/>
            <a:ext cx="119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Translate</a:t>
            </a:r>
            <a:endParaRPr lang="zh-CN" altLang="en-US" dirty="0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BBFA095D-1DB4-4020-BEE8-65C061CE7223}"/>
              </a:ext>
            </a:extLst>
          </p:cNvPr>
          <p:cNvCxnSpPr>
            <a:stCxn id="2" idx="2"/>
            <a:endCxn id="9" idx="0"/>
          </p:cNvCxnSpPr>
          <p:nvPr/>
        </p:nvCxnSpPr>
        <p:spPr>
          <a:xfrm>
            <a:off x="3643313" y="2028825"/>
            <a:ext cx="9526" cy="64428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830EA7A4-8F5A-4414-85C6-EB6107BFCEB4}"/>
              </a:ext>
            </a:extLst>
          </p:cNvPr>
          <p:cNvCxnSpPr/>
          <p:nvPr/>
        </p:nvCxnSpPr>
        <p:spPr>
          <a:xfrm>
            <a:off x="3633786" y="3287743"/>
            <a:ext cx="9526" cy="64428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菱形 5">
            <a:extLst>
              <a:ext uri="{FF2B5EF4-FFF2-40B4-BE49-F238E27FC236}">
                <a16:creationId xmlns:a16="http://schemas.microsoft.com/office/drawing/2014/main" id="{E6F6A6C7-53B1-4D20-8A52-0D73679E2FB1}"/>
              </a:ext>
            </a:extLst>
          </p:cNvPr>
          <p:cNvSpPr/>
          <p:nvPr/>
        </p:nvSpPr>
        <p:spPr>
          <a:xfrm>
            <a:off x="2387799" y="3926655"/>
            <a:ext cx="2511026" cy="1656275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连接符: 肘形 13">
            <a:extLst>
              <a:ext uri="{FF2B5EF4-FFF2-40B4-BE49-F238E27FC236}">
                <a16:creationId xmlns:a16="http://schemas.microsoft.com/office/drawing/2014/main" id="{642C6D02-7CCF-4AEE-B9FD-64969CD6BD7A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81175" y="4745602"/>
            <a:ext cx="813196" cy="1169422"/>
          </a:xfrm>
          <a:prstGeom prst="bentConnector2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6870E567-1E8F-4B79-B03C-0E752CC3DB70}"/>
              </a:ext>
            </a:extLst>
          </p:cNvPr>
          <p:cNvSpPr/>
          <p:nvPr/>
        </p:nvSpPr>
        <p:spPr>
          <a:xfrm>
            <a:off x="1228206" y="5889133"/>
            <a:ext cx="1148280" cy="600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8CAEE08D-307F-4B66-8A07-1611340D5446}"/>
              </a:ext>
            </a:extLst>
          </p:cNvPr>
          <p:cNvSpPr txBox="1"/>
          <p:nvPr/>
        </p:nvSpPr>
        <p:spPr>
          <a:xfrm>
            <a:off x="3147339" y="6038559"/>
            <a:ext cx="119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Translate</a:t>
            </a:r>
            <a:endParaRPr lang="zh-CN" altLang="en-US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3549D971-764F-47AA-BEF2-AED70750CD3E}"/>
              </a:ext>
            </a:extLst>
          </p:cNvPr>
          <p:cNvSpPr txBox="1"/>
          <p:nvPr/>
        </p:nvSpPr>
        <p:spPr>
          <a:xfrm>
            <a:off x="2744644" y="4434312"/>
            <a:ext cx="2109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 translational eco-environment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D97D63E1-499B-4D45-9F9E-ECEF771C8452}"/>
              </a:ext>
            </a:extLst>
          </p:cNvPr>
          <p:cNvCxnSpPr>
            <a:cxnSpLocks/>
          </p:cNvCxnSpPr>
          <p:nvPr/>
        </p:nvCxnSpPr>
        <p:spPr>
          <a:xfrm>
            <a:off x="3642517" y="5586586"/>
            <a:ext cx="5559" cy="42251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B87F4CD1-5A96-43EA-B1B0-15E79C67B6BA}"/>
              </a:ext>
            </a:extLst>
          </p:cNvPr>
          <p:cNvSpPr/>
          <p:nvPr/>
        </p:nvSpPr>
        <p:spPr>
          <a:xfrm>
            <a:off x="3147339" y="5889133"/>
            <a:ext cx="1175306" cy="600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连接符: 肘形 29">
            <a:extLst>
              <a:ext uri="{FF2B5EF4-FFF2-40B4-BE49-F238E27FC236}">
                <a16:creationId xmlns:a16="http://schemas.microsoft.com/office/drawing/2014/main" id="{6CD6F420-8475-4A70-BC01-2AEADEBC170B}"/>
              </a:ext>
            </a:extLst>
          </p:cNvPr>
          <p:cNvCxnSpPr>
            <a:stCxn id="24" idx="3"/>
          </p:cNvCxnSpPr>
          <p:nvPr/>
        </p:nvCxnSpPr>
        <p:spPr>
          <a:xfrm flipV="1">
            <a:off x="4322645" y="609600"/>
            <a:ext cx="1535230" cy="5579571"/>
          </a:xfrm>
          <a:prstGeom prst="bentConnector2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64A6EC30-01C5-4B7E-AF46-AC0850E42443}"/>
              </a:ext>
            </a:extLst>
          </p:cNvPr>
          <p:cNvCxnSpPr/>
          <p:nvPr/>
        </p:nvCxnSpPr>
        <p:spPr>
          <a:xfrm flipH="1">
            <a:off x="3633786" y="609600"/>
            <a:ext cx="2224089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E7B9F5E6-9CB8-4272-B1DE-F13F20DC6ACB}"/>
              </a:ext>
            </a:extLst>
          </p:cNvPr>
          <p:cNvCxnSpPr>
            <a:endCxn id="2" idx="0"/>
          </p:cNvCxnSpPr>
          <p:nvPr/>
        </p:nvCxnSpPr>
        <p:spPr>
          <a:xfrm>
            <a:off x="3643312" y="609600"/>
            <a:ext cx="1" cy="819149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>
            <a:extLst>
              <a:ext uri="{FF2B5EF4-FFF2-40B4-BE49-F238E27FC236}">
                <a16:creationId xmlns:a16="http://schemas.microsoft.com/office/drawing/2014/main" id="{BD39DBE9-CE23-4CFE-B2DF-9A2274AF124A}"/>
              </a:ext>
            </a:extLst>
          </p:cNvPr>
          <p:cNvSpPr/>
          <p:nvPr/>
        </p:nvSpPr>
        <p:spPr>
          <a:xfrm>
            <a:off x="1038227" y="5889133"/>
            <a:ext cx="1647824" cy="600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24F42572-58D4-4CC0-8224-24D7AB0BFD00}"/>
              </a:ext>
            </a:extLst>
          </p:cNvPr>
          <p:cNvSpPr txBox="1"/>
          <p:nvPr/>
        </p:nvSpPr>
        <p:spPr>
          <a:xfrm>
            <a:off x="1391323" y="5425724"/>
            <a:ext cx="511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no</a:t>
            </a:r>
            <a:endParaRPr lang="zh-CN" altLang="en-US" dirty="0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41559D72-D9BE-4453-BF94-20B49EA7CD12}"/>
              </a:ext>
            </a:extLst>
          </p:cNvPr>
          <p:cNvSpPr txBox="1"/>
          <p:nvPr/>
        </p:nvSpPr>
        <p:spPr>
          <a:xfrm>
            <a:off x="3727332" y="5492355"/>
            <a:ext cx="80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yes</a:t>
            </a:r>
            <a:endParaRPr lang="zh-CN" altLang="en-US" dirty="0"/>
          </a:p>
        </p:txBody>
      </p:sp>
      <p:sp>
        <p:nvSpPr>
          <p:cNvPr id="95" name="文本框 94">
            <a:extLst>
              <a:ext uri="{FF2B5EF4-FFF2-40B4-BE49-F238E27FC236}">
                <a16:creationId xmlns:a16="http://schemas.microsoft.com/office/drawing/2014/main" id="{B1F51226-D1F3-4EF5-9274-89E9824011EF}"/>
              </a:ext>
            </a:extLst>
          </p:cNvPr>
          <p:cNvSpPr txBox="1"/>
          <p:nvPr/>
        </p:nvSpPr>
        <p:spPr>
          <a:xfrm>
            <a:off x="1257302" y="6009100"/>
            <a:ext cx="1309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Elimination</a:t>
            </a:r>
            <a:endParaRPr lang="zh-CN" altLang="en-US" dirty="0"/>
          </a:p>
        </p:txBody>
      </p:sp>
      <p:sp>
        <p:nvSpPr>
          <p:cNvPr id="96" name="文本框 95">
            <a:extLst>
              <a:ext uri="{FF2B5EF4-FFF2-40B4-BE49-F238E27FC236}">
                <a16:creationId xmlns:a16="http://schemas.microsoft.com/office/drawing/2014/main" id="{CDE12556-1B2D-496C-B06C-3F4609AE7C0B}"/>
              </a:ext>
            </a:extLst>
          </p:cNvPr>
          <p:cNvSpPr txBox="1"/>
          <p:nvPr/>
        </p:nvSpPr>
        <p:spPr>
          <a:xfrm>
            <a:off x="3107532" y="5893451"/>
            <a:ext cx="2709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Survival/</a:t>
            </a:r>
          </a:p>
          <a:p>
            <a:r>
              <a:rPr lang="en-US" altLang="zh-CN" dirty="0"/>
              <a:t>development</a:t>
            </a:r>
            <a:endParaRPr lang="zh-CN" altLang="en-US" dirty="0"/>
          </a:p>
        </p:txBody>
      </p:sp>
      <p:sp>
        <p:nvSpPr>
          <p:cNvPr id="100" name="文本框 99">
            <a:extLst>
              <a:ext uri="{FF2B5EF4-FFF2-40B4-BE49-F238E27FC236}">
                <a16:creationId xmlns:a16="http://schemas.microsoft.com/office/drawing/2014/main" id="{F3FB6E83-8E0C-4524-893E-604A31A28979}"/>
              </a:ext>
            </a:extLst>
          </p:cNvPr>
          <p:cNvSpPr txBox="1"/>
          <p:nvPr/>
        </p:nvSpPr>
        <p:spPr>
          <a:xfrm>
            <a:off x="6113344" y="2296249"/>
            <a:ext cx="5962977" cy="3246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eco-environment where the translator works and the target text is used 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determine whether the translator survives/develop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052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670433" y="364484"/>
            <a:ext cx="8378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 Linguistic Dimension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5042EC-56A8-40F3-BEC6-15564E8EC4E4}"/>
              </a:ext>
            </a:extLst>
          </p:cNvPr>
          <p:cNvSpPr txBox="1"/>
          <p:nvPr/>
        </p:nvSpPr>
        <p:spPr>
          <a:xfrm>
            <a:off x="706374" y="1478402"/>
            <a:ext cx="10778616" cy="3901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Linguistic Dimension emphasizes that the target text should conform to the language needs of the target language readers, drawing attention to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and form of the language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Translators should bear in mind that languages differ in syntactic structure, grammar and discourse. Therefore, it is necessary to adjust the words and syntactic structure of the target language.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26118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670433" y="364484"/>
            <a:ext cx="8378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 Cultural Dimension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5042EC-56A8-40F3-BEC6-15564E8EC4E4}"/>
              </a:ext>
            </a:extLst>
          </p:cNvPr>
          <p:cNvSpPr txBox="1"/>
          <p:nvPr/>
        </p:nvSpPr>
        <p:spPr>
          <a:xfrm>
            <a:off x="706374" y="1545929"/>
            <a:ext cx="10778616" cy="3254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Cultural Dimension focuses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cultural background displayed by the source language.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process of translation, there are two ways to deal with it: one is to find the cultural counterparts in the target language; the other is to use annotations to explain the cultural elements so that the target readers can understand them better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2252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670433" y="364484"/>
            <a:ext cx="8378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 Communicative Dimension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5042EC-56A8-40F3-BEC6-15564E8EC4E4}"/>
              </a:ext>
            </a:extLst>
          </p:cNvPr>
          <p:cNvSpPr txBox="1"/>
          <p:nvPr/>
        </p:nvSpPr>
        <p:spPr>
          <a:xfrm>
            <a:off x="706374" y="1883283"/>
            <a:ext cx="10778616" cy="1962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translator should consider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speaker’s intention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well as the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literal meaning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as to translate the source language into the target language correctly.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83343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5042572" y="1166504"/>
            <a:ext cx="2106217" cy="2106293"/>
          </a:xfrm>
          <a:prstGeom prst="ellipse">
            <a:avLst/>
          </a:prstGeom>
          <a:solidFill>
            <a:srgbClr val="65AA81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876039" y="3585204"/>
            <a:ext cx="2587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230494" y="1962282"/>
            <a:ext cx="173037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造字工房悦黑演示版常规体" pitchFamily="50" charset="-122"/>
                <a:ea typeface="造字工房悦黑演示版常规体" pitchFamily="50" charset="-122"/>
              </a:rPr>
              <a:t>Part.03</a:t>
            </a:r>
          </a:p>
        </p:txBody>
      </p:sp>
    </p:spTree>
    <p:extLst>
      <p:ext uri="{BB962C8B-B14F-4D97-AF65-F5344CB8AC3E}">
        <p14:creationId xmlns:p14="http://schemas.microsoft.com/office/powerpoint/2010/main" val="638444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5042EC-56A8-40F3-BEC6-15564E8EC4E4}"/>
              </a:ext>
            </a:extLst>
          </p:cNvPr>
          <p:cNvSpPr txBox="1"/>
          <p:nvPr/>
        </p:nvSpPr>
        <p:spPr>
          <a:xfrm>
            <a:off x="706374" y="2216658"/>
            <a:ext cx="10778616" cy="2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 absolute standard in terms of the quality of the translation work, varying from person to person. 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of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translator shouldn’t be decided by the sales volume of the translation work.</a:t>
            </a:r>
          </a:p>
        </p:txBody>
      </p:sp>
    </p:spTree>
    <p:extLst>
      <p:ext uri="{BB962C8B-B14F-4D97-AF65-F5344CB8AC3E}">
        <p14:creationId xmlns:p14="http://schemas.microsoft.com/office/powerpoint/2010/main" val="3650902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5042EC-56A8-40F3-BEC6-15564E8EC4E4}"/>
              </a:ext>
            </a:extLst>
          </p:cNvPr>
          <p:cNvSpPr txBox="1"/>
          <p:nvPr/>
        </p:nvSpPr>
        <p:spPr>
          <a:xfrm>
            <a:off x="526923" y="239395"/>
            <a:ext cx="2494026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DA5C2B6-1511-4E75-91E8-20401377CE2F}"/>
              </a:ext>
            </a:extLst>
          </p:cNvPr>
          <p:cNvSpPr txBox="1"/>
          <p:nvPr/>
        </p:nvSpPr>
        <p:spPr>
          <a:xfrm>
            <a:off x="381444" y="1066800"/>
            <a:ext cx="114284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/>
              <a:t>[1]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Tongtong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Ran. 2021. On the Translation of Museum Exhibition Texts from the Perspective of Eco-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translatology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——A Case Study of Gansu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Museum.Proceedings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2nd International Conference on Humanities, Arts, and Social Sciences (HASS 2021).Ed. BCP, 2021, 352-356.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[2]</a:t>
            </a:r>
            <a:r>
              <a:rPr lang="zh-CN" altLang="en-US" sz="2400" dirty="0"/>
              <a:t>武俊辉（</a:t>
            </a:r>
            <a:r>
              <a:rPr lang="en-US" altLang="zh-CN" sz="2400" dirty="0"/>
              <a:t>Wu </a:t>
            </a:r>
            <a:r>
              <a:rPr lang="en-US" altLang="zh-CN" sz="2400" dirty="0" err="1"/>
              <a:t>Junhui</a:t>
            </a:r>
            <a:r>
              <a:rPr lang="en-US" altLang="zh-CN" sz="2400" dirty="0"/>
              <a:t>)</a:t>
            </a:r>
            <a:r>
              <a:rPr lang="zh-CN" altLang="en-US" sz="2400" dirty="0"/>
              <a:t>、邹霂瑾（</a:t>
            </a:r>
            <a:r>
              <a:rPr lang="en-US" altLang="zh-CN" sz="2400" dirty="0"/>
              <a:t>Zou </a:t>
            </a:r>
            <a:r>
              <a:rPr lang="en-US" altLang="zh-CN" sz="2400" dirty="0" err="1"/>
              <a:t>Mujin</a:t>
            </a:r>
            <a:r>
              <a:rPr lang="en-US" altLang="zh-CN" sz="2400" dirty="0"/>
              <a:t>). 2021.</a:t>
            </a:r>
            <a:r>
              <a:rPr lang="zh-CN" altLang="en-US" sz="2400" dirty="0"/>
              <a:t>关于生态翻译学若干问题的反思</a:t>
            </a:r>
            <a:r>
              <a:rPr lang="en-US" altLang="zh-CN" sz="2400" dirty="0"/>
              <a:t>[J].</a:t>
            </a:r>
            <a:r>
              <a:rPr lang="zh-CN" altLang="en-US" sz="2400" dirty="0"/>
              <a:t>上海翻译</a:t>
            </a:r>
            <a:r>
              <a:rPr lang="en-US" altLang="zh-CN" sz="2400" dirty="0"/>
              <a:t>, (05):17-22.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[3]</a:t>
            </a:r>
            <a:r>
              <a:rPr lang="zh-CN" altLang="en-US" sz="2400" dirty="0"/>
              <a:t>朱肇曦（</a:t>
            </a:r>
            <a:r>
              <a:rPr lang="en-US" altLang="zh-CN" sz="2400" dirty="0"/>
              <a:t>Zhu </a:t>
            </a:r>
            <a:r>
              <a:rPr lang="en-US" altLang="zh-CN" sz="2400" dirty="0" err="1"/>
              <a:t>Zhaoxi</a:t>
            </a:r>
            <a:r>
              <a:rPr lang="en-US" altLang="zh-CN" sz="2400" dirty="0"/>
              <a:t>). 2021. </a:t>
            </a:r>
            <a:r>
              <a:rPr lang="zh-CN" altLang="en-US" sz="2400" dirty="0"/>
              <a:t>基于生态翻译学理论的会议口译中文化负载词翻译研究</a:t>
            </a:r>
            <a:r>
              <a:rPr lang="en-US" altLang="zh-CN" sz="2400" dirty="0"/>
              <a:t>[J/OL].</a:t>
            </a:r>
            <a:r>
              <a:rPr lang="zh-CN" altLang="en-US" sz="2400" dirty="0"/>
              <a:t>内蒙古农业大学学报</a:t>
            </a:r>
            <a:r>
              <a:rPr lang="en-US" altLang="zh-CN" sz="2400" dirty="0"/>
              <a:t>(</a:t>
            </a:r>
            <a:r>
              <a:rPr lang="zh-CN" altLang="en-US" sz="2400" dirty="0"/>
              <a:t>社会科学版</a:t>
            </a:r>
            <a:r>
              <a:rPr lang="en-US" altLang="zh-CN" sz="2400" dirty="0"/>
              <a:t>), (04):74-78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[4]</a:t>
            </a:r>
            <a:r>
              <a:rPr lang="zh-CN" altLang="en-US" sz="2400" dirty="0"/>
              <a:t>李聪聪（</a:t>
            </a:r>
            <a:r>
              <a:rPr lang="en-US" altLang="zh-CN" sz="2400" dirty="0"/>
              <a:t>Li </a:t>
            </a:r>
            <a:r>
              <a:rPr lang="en-US" altLang="zh-CN" sz="2400" dirty="0" err="1"/>
              <a:t>Congcong</a:t>
            </a:r>
            <a:r>
              <a:rPr lang="en-US" altLang="zh-CN" sz="2400" dirty="0"/>
              <a:t>). 2021. </a:t>
            </a:r>
            <a:r>
              <a:rPr lang="zh-CN" altLang="en-US" sz="2400" dirty="0"/>
              <a:t>变译理论指导下校园网站新闻汉英翻译实践报告</a:t>
            </a:r>
            <a:r>
              <a:rPr lang="en-US" altLang="zh-CN" sz="2400" dirty="0"/>
              <a:t>[D].</a:t>
            </a:r>
            <a:r>
              <a:rPr lang="zh-CN" altLang="en-US" sz="2400" dirty="0"/>
              <a:t>山东大学</a:t>
            </a:r>
            <a:endParaRPr lang="en-US" altLang="zh-CN" sz="2400" dirty="0"/>
          </a:p>
          <a:p>
            <a:endParaRPr lang="en-US" altLang="zh-CN" sz="24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53648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6481445" y="1922780"/>
            <a:ext cx="690245" cy="690245"/>
          </a:xfrm>
          <a:prstGeom prst="diamond">
            <a:avLst/>
          </a:prstGeom>
          <a:noFill/>
          <a:ln>
            <a:solidFill>
              <a:srgbClr val="65AA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FontAwesome" pitchFamily="2" charset="0"/>
            </a:endParaRPr>
          </a:p>
        </p:txBody>
      </p:sp>
      <p:sp>
        <p:nvSpPr>
          <p:cNvPr id="55" name="Oval 53"/>
          <p:cNvSpPr>
            <a:spLocks noChangeAspect="1"/>
          </p:cNvSpPr>
          <p:nvPr/>
        </p:nvSpPr>
        <p:spPr>
          <a:xfrm>
            <a:off x="6481445" y="3376930"/>
            <a:ext cx="690245" cy="690245"/>
          </a:xfrm>
          <a:prstGeom prst="diamond">
            <a:avLst/>
          </a:prstGeom>
          <a:noFill/>
          <a:ln>
            <a:solidFill>
              <a:srgbClr val="65AA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FontAwesome" pitchFamily="2" charset="0"/>
            </a:endParaRPr>
          </a:p>
        </p:txBody>
      </p:sp>
      <p:sp>
        <p:nvSpPr>
          <p:cNvPr id="56" name="Oval 53"/>
          <p:cNvSpPr>
            <a:spLocks noChangeAspect="1"/>
          </p:cNvSpPr>
          <p:nvPr/>
        </p:nvSpPr>
        <p:spPr>
          <a:xfrm>
            <a:off x="6482080" y="4826635"/>
            <a:ext cx="690245" cy="690245"/>
          </a:xfrm>
          <a:prstGeom prst="diamond">
            <a:avLst/>
          </a:prstGeom>
          <a:noFill/>
          <a:ln>
            <a:solidFill>
              <a:srgbClr val="65AA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FontAwesome" pitchFamily="2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F78554E1-2967-4020-8FC8-9AB685334D79}"/>
              </a:ext>
            </a:extLst>
          </p:cNvPr>
          <p:cNvSpPr txBox="1"/>
          <p:nvPr/>
        </p:nvSpPr>
        <p:spPr>
          <a:xfrm>
            <a:off x="1429703" y="3053417"/>
            <a:ext cx="3891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>
                <a:solidFill>
                  <a:srgbClr val="3E6F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zh-CN" altLang="en-US" sz="6000" b="1" dirty="0">
              <a:solidFill>
                <a:srgbClr val="3E6F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D4D24E32-DDBF-4B23-8288-906469028169}"/>
              </a:ext>
            </a:extLst>
          </p:cNvPr>
          <p:cNvSpPr txBox="1"/>
          <p:nvPr/>
        </p:nvSpPr>
        <p:spPr>
          <a:xfrm>
            <a:off x="7538720" y="1922780"/>
            <a:ext cx="385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57DBD139-1511-4CD8-90D5-B176CC5BDD5C}"/>
              </a:ext>
            </a:extLst>
          </p:cNvPr>
          <p:cNvSpPr txBox="1"/>
          <p:nvPr/>
        </p:nvSpPr>
        <p:spPr>
          <a:xfrm>
            <a:off x="7538720" y="342084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Eco-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translatology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64586CD5-7726-40EB-A649-AD28CDE827D0}"/>
              </a:ext>
            </a:extLst>
          </p:cNvPr>
          <p:cNvSpPr txBox="1"/>
          <p:nvPr/>
        </p:nvSpPr>
        <p:spPr>
          <a:xfrm>
            <a:off x="7538720" y="4808994"/>
            <a:ext cx="6817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5042572" y="1166504"/>
            <a:ext cx="2106217" cy="2106293"/>
          </a:xfrm>
          <a:prstGeom prst="ellipse">
            <a:avLst/>
          </a:prstGeom>
          <a:solidFill>
            <a:srgbClr val="65AA81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896994" y="3492020"/>
            <a:ext cx="2809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zh-CN" alt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230494" y="1962282"/>
            <a:ext cx="173037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造字工房悦黑演示版常规体" pitchFamily="50" charset="-122"/>
                <a:ea typeface="造字工房悦黑演示版常规体" pitchFamily="50" charset="-122"/>
              </a:rPr>
              <a:t>Part.01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2A8805E-15CA-4D92-B466-FFEA0FDD259B}"/>
              </a:ext>
            </a:extLst>
          </p:cNvPr>
          <p:cNvSpPr txBox="1"/>
          <p:nvPr/>
        </p:nvSpPr>
        <p:spPr>
          <a:xfrm>
            <a:off x="721042" y="1712721"/>
            <a:ext cx="10546080" cy="3246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first National Congress of Translators Association of China was held in 1986. Jiang </a:t>
            </a:r>
            <a:r>
              <a:rPr lang="en-US" altLang="zh-C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Chunfang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姜椿芳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delivered a report entitled “Rally and Make New Advances on Translation Work”(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团结起来开创翻译工作新局面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which symbolized that they have entered the period of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Modern Translation Theory.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038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01014" y="396418"/>
            <a:ext cx="5981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fontAlgn="auto">
              <a:lnSpc>
                <a:spcPct val="100000"/>
              </a:lnSpc>
              <a:buFont typeface="Wingdings" panose="05000000000000000000" pitchFamily="2" charset="2"/>
              <a:buChar char="u"/>
            </a:pPr>
            <a:r>
              <a:rPr lang="en-US" altLang="zh-CN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  <a:sym typeface="+mn-ea"/>
              </a:rPr>
              <a:t>Influence from the West </a:t>
            </a:r>
            <a:endParaRPr lang="zh-CN" altLang="en-US" sz="2400" b="1" dirty="0">
              <a:solidFill>
                <a:srgbClr val="65AA81"/>
              </a:solidFill>
              <a:latin typeface="Times New Roman" panose="02020603050405020304" pitchFamily="18" charset="0"/>
              <a:ea typeface="造字工房悦黑演示版常规体" pitchFamily="50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8" name="Freeform 240"/>
          <p:cNvSpPr/>
          <p:nvPr/>
        </p:nvSpPr>
        <p:spPr bwMode="auto">
          <a:xfrm>
            <a:off x="6175375" y="1882775"/>
            <a:ext cx="1098550" cy="923925"/>
          </a:xfrm>
          <a:custGeom>
            <a:avLst/>
            <a:gdLst>
              <a:gd name="T0" fmla="*/ 346 w 346"/>
              <a:gd name="T1" fmla="*/ 0 h 291"/>
              <a:gd name="T2" fmla="*/ 346 w 346"/>
              <a:gd name="T3" fmla="*/ 113 h 291"/>
              <a:gd name="T4" fmla="*/ 169 w 346"/>
              <a:gd name="T5" fmla="*/ 291 h 291"/>
              <a:gd name="T6" fmla="*/ 0 w 346"/>
              <a:gd name="T7" fmla="*/ 237 h 291"/>
              <a:gd name="T8" fmla="*/ 0 w 346"/>
              <a:gd name="T9" fmla="*/ 141 h 291"/>
              <a:gd name="T10" fmla="*/ 2 w 346"/>
              <a:gd name="T11" fmla="*/ 139 h 291"/>
              <a:gd name="T12" fmla="*/ 4 w 346"/>
              <a:gd name="T13" fmla="*/ 141 h 291"/>
              <a:gd name="T14" fmla="*/ 4 w 346"/>
              <a:gd name="T15" fmla="*/ 231 h 291"/>
              <a:gd name="T16" fmla="*/ 234 w 346"/>
              <a:gd name="T17" fmla="*/ 0 h 291"/>
              <a:gd name="T18" fmla="*/ 346 w 346"/>
              <a:gd name="T19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46" h="291">
                <a:moveTo>
                  <a:pt x="346" y="0"/>
                </a:moveTo>
                <a:cubicBezTo>
                  <a:pt x="346" y="113"/>
                  <a:pt x="346" y="113"/>
                  <a:pt x="346" y="113"/>
                </a:cubicBezTo>
                <a:cubicBezTo>
                  <a:pt x="169" y="291"/>
                  <a:pt x="169" y="291"/>
                  <a:pt x="169" y="291"/>
                </a:cubicBezTo>
                <a:cubicBezTo>
                  <a:pt x="119" y="260"/>
                  <a:pt x="61" y="241"/>
                  <a:pt x="0" y="237"/>
                </a:cubicBezTo>
                <a:cubicBezTo>
                  <a:pt x="0" y="141"/>
                  <a:pt x="0" y="141"/>
                  <a:pt x="0" y="141"/>
                </a:cubicBezTo>
                <a:cubicBezTo>
                  <a:pt x="0" y="140"/>
                  <a:pt x="1" y="139"/>
                  <a:pt x="2" y="139"/>
                </a:cubicBezTo>
                <a:cubicBezTo>
                  <a:pt x="3" y="139"/>
                  <a:pt x="4" y="140"/>
                  <a:pt x="4" y="141"/>
                </a:cubicBezTo>
                <a:cubicBezTo>
                  <a:pt x="4" y="231"/>
                  <a:pt x="4" y="231"/>
                  <a:pt x="4" y="231"/>
                </a:cubicBezTo>
                <a:cubicBezTo>
                  <a:pt x="234" y="0"/>
                  <a:pt x="234" y="0"/>
                  <a:pt x="234" y="0"/>
                </a:cubicBezTo>
                <a:lnTo>
                  <a:pt x="346" y="0"/>
                </a:lnTo>
                <a:close/>
              </a:path>
            </a:pathLst>
          </a:custGeom>
          <a:solidFill>
            <a:srgbClr val="65AA8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Freeform 242"/>
          <p:cNvSpPr/>
          <p:nvPr/>
        </p:nvSpPr>
        <p:spPr bwMode="auto">
          <a:xfrm>
            <a:off x="3830955" y="3590925"/>
            <a:ext cx="1198880" cy="908050"/>
          </a:xfrm>
          <a:custGeom>
            <a:avLst/>
            <a:gdLst>
              <a:gd name="T0" fmla="*/ 378 w 378"/>
              <a:gd name="T1" fmla="*/ 238 h 286"/>
              <a:gd name="T2" fmla="*/ 295 w 378"/>
              <a:gd name="T3" fmla="*/ 286 h 286"/>
              <a:gd name="T4" fmla="*/ 294 w 378"/>
              <a:gd name="T5" fmla="*/ 286 h 286"/>
              <a:gd name="T6" fmla="*/ 292 w 378"/>
              <a:gd name="T7" fmla="*/ 285 h 286"/>
              <a:gd name="T8" fmla="*/ 293 w 378"/>
              <a:gd name="T9" fmla="*/ 283 h 286"/>
              <a:gd name="T10" fmla="*/ 371 w 378"/>
              <a:gd name="T11" fmla="*/ 238 h 286"/>
              <a:gd name="T12" fmla="*/ 56 w 378"/>
              <a:gd name="T13" fmla="*/ 153 h 286"/>
              <a:gd name="T14" fmla="*/ 0 w 378"/>
              <a:gd name="T15" fmla="*/ 56 h 286"/>
              <a:gd name="T16" fmla="*/ 97 w 378"/>
              <a:gd name="T17" fmla="*/ 0 h 286"/>
              <a:gd name="T18" fmla="*/ 340 w 378"/>
              <a:gd name="T19" fmla="*/ 65 h 286"/>
              <a:gd name="T20" fmla="*/ 340 w 378"/>
              <a:gd name="T21" fmla="*/ 73 h 286"/>
              <a:gd name="T22" fmla="*/ 378 w 378"/>
              <a:gd name="T23" fmla="*/ 238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8" h="286">
                <a:moveTo>
                  <a:pt x="378" y="238"/>
                </a:moveTo>
                <a:cubicBezTo>
                  <a:pt x="295" y="286"/>
                  <a:pt x="295" y="286"/>
                  <a:pt x="295" y="286"/>
                </a:cubicBezTo>
                <a:cubicBezTo>
                  <a:pt x="295" y="286"/>
                  <a:pt x="294" y="286"/>
                  <a:pt x="294" y="286"/>
                </a:cubicBezTo>
                <a:cubicBezTo>
                  <a:pt x="293" y="286"/>
                  <a:pt x="293" y="286"/>
                  <a:pt x="292" y="285"/>
                </a:cubicBezTo>
                <a:cubicBezTo>
                  <a:pt x="292" y="285"/>
                  <a:pt x="292" y="283"/>
                  <a:pt x="293" y="283"/>
                </a:cubicBezTo>
                <a:cubicBezTo>
                  <a:pt x="371" y="238"/>
                  <a:pt x="371" y="238"/>
                  <a:pt x="371" y="238"/>
                </a:cubicBezTo>
                <a:cubicBezTo>
                  <a:pt x="56" y="153"/>
                  <a:pt x="56" y="153"/>
                  <a:pt x="56" y="153"/>
                </a:cubicBezTo>
                <a:cubicBezTo>
                  <a:pt x="0" y="56"/>
                  <a:pt x="0" y="56"/>
                  <a:pt x="0" y="56"/>
                </a:cubicBezTo>
                <a:cubicBezTo>
                  <a:pt x="97" y="0"/>
                  <a:pt x="97" y="0"/>
                  <a:pt x="97" y="0"/>
                </a:cubicBezTo>
                <a:cubicBezTo>
                  <a:pt x="340" y="65"/>
                  <a:pt x="340" y="65"/>
                  <a:pt x="340" y="65"/>
                </a:cubicBezTo>
                <a:cubicBezTo>
                  <a:pt x="340" y="68"/>
                  <a:pt x="340" y="70"/>
                  <a:pt x="340" y="73"/>
                </a:cubicBezTo>
                <a:cubicBezTo>
                  <a:pt x="340" y="132"/>
                  <a:pt x="354" y="188"/>
                  <a:pt x="378" y="238"/>
                </a:cubicBezTo>
                <a:close/>
              </a:path>
            </a:pathLst>
          </a:custGeom>
          <a:solidFill>
            <a:srgbClr val="65AA8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Freeform 241"/>
          <p:cNvSpPr/>
          <p:nvPr/>
        </p:nvSpPr>
        <p:spPr bwMode="auto">
          <a:xfrm>
            <a:off x="4829175" y="1831975"/>
            <a:ext cx="692150" cy="1330325"/>
          </a:xfrm>
          <a:custGeom>
            <a:avLst/>
            <a:gdLst>
              <a:gd name="T0" fmla="*/ 218 w 218"/>
              <a:gd name="T1" fmla="*/ 299 h 419"/>
              <a:gd name="T2" fmla="*/ 88 w 218"/>
              <a:gd name="T3" fmla="*/ 419 h 419"/>
              <a:gd name="T4" fmla="*/ 5 w 218"/>
              <a:gd name="T5" fmla="*/ 371 h 419"/>
              <a:gd name="T6" fmla="*/ 4 w 218"/>
              <a:gd name="T7" fmla="*/ 368 h 419"/>
              <a:gd name="T8" fmla="*/ 7 w 218"/>
              <a:gd name="T9" fmla="*/ 367 h 419"/>
              <a:gd name="T10" fmla="*/ 84 w 218"/>
              <a:gd name="T11" fmla="*/ 412 h 419"/>
              <a:gd name="T12" fmla="*/ 0 w 218"/>
              <a:gd name="T13" fmla="*/ 97 h 419"/>
              <a:gd name="T14" fmla="*/ 56 w 218"/>
              <a:gd name="T15" fmla="*/ 0 h 419"/>
              <a:gd name="T16" fmla="*/ 153 w 218"/>
              <a:gd name="T17" fmla="*/ 56 h 419"/>
              <a:gd name="T18" fmla="*/ 218 w 218"/>
              <a:gd name="T19" fmla="*/ 299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8" h="419">
                <a:moveTo>
                  <a:pt x="218" y="299"/>
                </a:moveTo>
                <a:cubicBezTo>
                  <a:pt x="166" y="328"/>
                  <a:pt x="121" y="369"/>
                  <a:pt x="88" y="419"/>
                </a:cubicBezTo>
                <a:cubicBezTo>
                  <a:pt x="5" y="371"/>
                  <a:pt x="5" y="371"/>
                  <a:pt x="5" y="371"/>
                </a:cubicBezTo>
                <a:cubicBezTo>
                  <a:pt x="4" y="370"/>
                  <a:pt x="3" y="369"/>
                  <a:pt x="4" y="368"/>
                </a:cubicBezTo>
                <a:cubicBezTo>
                  <a:pt x="4" y="367"/>
                  <a:pt x="6" y="367"/>
                  <a:pt x="7" y="367"/>
                </a:cubicBezTo>
                <a:cubicBezTo>
                  <a:pt x="84" y="412"/>
                  <a:pt x="84" y="412"/>
                  <a:pt x="84" y="412"/>
                </a:cubicBezTo>
                <a:cubicBezTo>
                  <a:pt x="0" y="97"/>
                  <a:pt x="0" y="97"/>
                  <a:pt x="0" y="97"/>
                </a:cubicBezTo>
                <a:cubicBezTo>
                  <a:pt x="56" y="0"/>
                  <a:pt x="56" y="0"/>
                  <a:pt x="56" y="0"/>
                </a:cubicBezTo>
                <a:cubicBezTo>
                  <a:pt x="153" y="56"/>
                  <a:pt x="153" y="56"/>
                  <a:pt x="153" y="56"/>
                </a:cubicBezTo>
                <a:lnTo>
                  <a:pt x="218" y="299"/>
                </a:lnTo>
                <a:close/>
              </a:path>
            </a:pathLst>
          </a:custGeom>
          <a:solidFill>
            <a:srgbClr val="65AA8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Freeform 244"/>
          <p:cNvSpPr/>
          <p:nvPr/>
        </p:nvSpPr>
        <p:spPr bwMode="auto">
          <a:xfrm>
            <a:off x="6670675" y="4483100"/>
            <a:ext cx="692150" cy="1330325"/>
          </a:xfrm>
          <a:custGeom>
            <a:avLst/>
            <a:gdLst>
              <a:gd name="T0" fmla="*/ 218 w 218"/>
              <a:gd name="T1" fmla="*/ 321 h 419"/>
              <a:gd name="T2" fmla="*/ 162 w 218"/>
              <a:gd name="T3" fmla="*/ 419 h 419"/>
              <a:gd name="T4" fmla="*/ 65 w 218"/>
              <a:gd name="T5" fmla="*/ 362 h 419"/>
              <a:gd name="T6" fmla="*/ 0 w 218"/>
              <a:gd name="T7" fmla="*/ 120 h 419"/>
              <a:gd name="T8" fmla="*/ 130 w 218"/>
              <a:gd name="T9" fmla="*/ 0 h 419"/>
              <a:gd name="T10" fmla="*/ 213 w 218"/>
              <a:gd name="T11" fmla="*/ 48 h 419"/>
              <a:gd name="T12" fmla="*/ 214 w 218"/>
              <a:gd name="T13" fmla="*/ 51 h 419"/>
              <a:gd name="T14" fmla="*/ 212 w 218"/>
              <a:gd name="T15" fmla="*/ 52 h 419"/>
              <a:gd name="T16" fmla="*/ 211 w 218"/>
              <a:gd name="T17" fmla="*/ 51 h 419"/>
              <a:gd name="T18" fmla="*/ 134 w 218"/>
              <a:gd name="T19" fmla="*/ 6 h 419"/>
              <a:gd name="T20" fmla="*/ 218 w 218"/>
              <a:gd name="T21" fmla="*/ 321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18" h="419">
                <a:moveTo>
                  <a:pt x="218" y="321"/>
                </a:moveTo>
                <a:cubicBezTo>
                  <a:pt x="162" y="419"/>
                  <a:pt x="162" y="419"/>
                  <a:pt x="162" y="419"/>
                </a:cubicBezTo>
                <a:cubicBezTo>
                  <a:pt x="65" y="362"/>
                  <a:pt x="65" y="362"/>
                  <a:pt x="65" y="362"/>
                </a:cubicBezTo>
                <a:cubicBezTo>
                  <a:pt x="0" y="120"/>
                  <a:pt x="0" y="120"/>
                  <a:pt x="0" y="120"/>
                </a:cubicBezTo>
                <a:cubicBezTo>
                  <a:pt x="52" y="91"/>
                  <a:pt x="97" y="49"/>
                  <a:pt x="130" y="0"/>
                </a:cubicBezTo>
                <a:cubicBezTo>
                  <a:pt x="213" y="48"/>
                  <a:pt x="213" y="48"/>
                  <a:pt x="213" y="48"/>
                </a:cubicBezTo>
                <a:cubicBezTo>
                  <a:pt x="214" y="48"/>
                  <a:pt x="215" y="50"/>
                  <a:pt x="214" y="51"/>
                </a:cubicBezTo>
                <a:cubicBezTo>
                  <a:pt x="214" y="51"/>
                  <a:pt x="213" y="52"/>
                  <a:pt x="212" y="52"/>
                </a:cubicBezTo>
                <a:cubicBezTo>
                  <a:pt x="212" y="52"/>
                  <a:pt x="212" y="52"/>
                  <a:pt x="211" y="51"/>
                </a:cubicBezTo>
                <a:cubicBezTo>
                  <a:pt x="134" y="6"/>
                  <a:pt x="134" y="6"/>
                  <a:pt x="134" y="6"/>
                </a:cubicBezTo>
                <a:lnTo>
                  <a:pt x="218" y="321"/>
                </a:lnTo>
                <a:close/>
              </a:path>
            </a:pathLst>
          </a:custGeom>
          <a:solidFill>
            <a:srgbClr val="65AA8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3" name="Freeform 245"/>
          <p:cNvSpPr/>
          <p:nvPr/>
        </p:nvSpPr>
        <p:spPr bwMode="auto">
          <a:xfrm>
            <a:off x="7162800" y="3143250"/>
            <a:ext cx="1200150" cy="908050"/>
          </a:xfrm>
          <a:custGeom>
            <a:avLst/>
            <a:gdLst>
              <a:gd name="T0" fmla="*/ 378 w 378"/>
              <a:gd name="T1" fmla="*/ 230 h 286"/>
              <a:gd name="T2" fmla="*/ 281 w 378"/>
              <a:gd name="T3" fmla="*/ 286 h 286"/>
              <a:gd name="T4" fmla="*/ 38 w 378"/>
              <a:gd name="T5" fmla="*/ 221 h 286"/>
              <a:gd name="T6" fmla="*/ 38 w 378"/>
              <a:gd name="T7" fmla="*/ 214 h 286"/>
              <a:gd name="T8" fmla="*/ 0 w 378"/>
              <a:gd name="T9" fmla="*/ 48 h 286"/>
              <a:gd name="T10" fmla="*/ 83 w 378"/>
              <a:gd name="T11" fmla="*/ 0 h 286"/>
              <a:gd name="T12" fmla="*/ 86 w 378"/>
              <a:gd name="T13" fmla="*/ 1 h 286"/>
              <a:gd name="T14" fmla="*/ 85 w 378"/>
              <a:gd name="T15" fmla="*/ 4 h 286"/>
              <a:gd name="T16" fmla="*/ 7 w 378"/>
              <a:gd name="T17" fmla="*/ 49 h 286"/>
              <a:gd name="T18" fmla="*/ 322 w 378"/>
              <a:gd name="T19" fmla="*/ 133 h 286"/>
              <a:gd name="T20" fmla="*/ 378 w 378"/>
              <a:gd name="T21" fmla="*/ 23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8" h="286">
                <a:moveTo>
                  <a:pt x="378" y="230"/>
                </a:moveTo>
                <a:cubicBezTo>
                  <a:pt x="281" y="286"/>
                  <a:pt x="281" y="286"/>
                  <a:pt x="281" y="286"/>
                </a:cubicBezTo>
                <a:cubicBezTo>
                  <a:pt x="38" y="221"/>
                  <a:pt x="38" y="221"/>
                  <a:pt x="38" y="221"/>
                </a:cubicBezTo>
                <a:cubicBezTo>
                  <a:pt x="38" y="219"/>
                  <a:pt x="38" y="216"/>
                  <a:pt x="38" y="214"/>
                </a:cubicBezTo>
                <a:cubicBezTo>
                  <a:pt x="38" y="154"/>
                  <a:pt x="24" y="98"/>
                  <a:pt x="0" y="48"/>
                </a:cubicBezTo>
                <a:cubicBezTo>
                  <a:pt x="83" y="0"/>
                  <a:pt x="83" y="0"/>
                  <a:pt x="83" y="0"/>
                </a:cubicBezTo>
                <a:cubicBezTo>
                  <a:pt x="84" y="0"/>
                  <a:pt x="85" y="0"/>
                  <a:pt x="86" y="1"/>
                </a:cubicBezTo>
                <a:cubicBezTo>
                  <a:pt x="86" y="2"/>
                  <a:pt x="86" y="3"/>
                  <a:pt x="85" y="4"/>
                </a:cubicBezTo>
                <a:cubicBezTo>
                  <a:pt x="7" y="49"/>
                  <a:pt x="7" y="49"/>
                  <a:pt x="7" y="49"/>
                </a:cubicBezTo>
                <a:cubicBezTo>
                  <a:pt x="322" y="133"/>
                  <a:pt x="322" y="133"/>
                  <a:pt x="322" y="133"/>
                </a:cubicBezTo>
                <a:lnTo>
                  <a:pt x="378" y="230"/>
                </a:lnTo>
                <a:close/>
              </a:path>
            </a:pathLst>
          </a:custGeom>
          <a:solidFill>
            <a:srgbClr val="65AA8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Freeform 243"/>
          <p:cNvSpPr/>
          <p:nvPr/>
        </p:nvSpPr>
        <p:spPr bwMode="auto">
          <a:xfrm>
            <a:off x="4908550" y="4806631"/>
            <a:ext cx="1098550" cy="920750"/>
          </a:xfrm>
          <a:custGeom>
            <a:avLst/>
            <a:gdLst>
              <a:gd name="T0" fmla="*/ 346 w 346"/>
              <a:gd name="T1" fmla="*/ 53 h 290"/>
              <a:gd name="T2" fmla="*/ 346 w 346"/>
              <a:gd name="T3" fmla="*/ 149 h 290"/>
              <a:gd name="T4" fmla="*/ 344 w 346"/>
              <a:gd name="T5" fmla="*/ 151 h 290"/>
              <a:gd name="T6" fmla="*/ 342 w 346"/>
              <a:gd name="T7" fmla="*/ 149 h 290"/>
              <a:gd name="T8" fmla="*/ 342 w 346"/>
              <a:gd name="T9" fmla="*/ 60 h 290"/>
              <a:gd name="T10" fmla="*/ 112 w 346"/>
              <a:gd name="T11" fmla="*/ 290 h 290"/>
              <a:gd name="T12" fmla="*/ 0 w 346"/>
              <a:gd name="T13" fmla="*/ 290 h 290"/>
              <a:gd name="T14" fmla="*/ 0 w 346"/>
              <a:gd name="T15" fmla="*/ 178 h 290"/>
              <a:gd name="T16" fmla="*/ 177 w 346"/>
              <a:gd name="T17" fmla="*/ 0 h 290"/>
              <a:gd name="T18" fmla="*/ 346 w 346"/>
              <a:gd name="T19" fmla="*/ 53 h 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46" h="290">
                <a:moveTo>
                  <a:pt x="346" y="53"/>
                </a:moveTo>
                <a:cubicBezTo>
                  <a:pt x="346" y="149"/>
                  <a:pt x="346" y="149"/>
                  <a:pt x="346" y="149"/>
                </a:cubicBezTo>
                <a:cubicBezTo>
                  <a:pt x="346" y="150"/>
                  <a:pt x="345" y="151"/>
                  <a:pt x="344" y="151"/>
                </a:cubicBezTo>
                <a:cubicBezTo>
                  <a:pt x="343" y="151"/>
                  <a:pt x="342" y="150"/>
                  <a:pt x="342" y="149"/>
                </a:cubicBezTo>
                <a:cubicBezTo>
                  <a:pt x="342" y="60"/>
                  <a:pt x="342" y="60"/>
                  <a:pt x="342" y="60"/>
                </a:cubicBezTo>
                <a:cubicBezTo>
                  <a:pt x="112" y="290"/>
                  <a:pt x="112" y="290"/>
                  <a:pt x="112" y="290"/>
                </a:cubicBezTo>
                <a:cubicBezTo>
                  <a:pt x="0" y="290"/>
                  <a:pt x="0" y="290"/>
                  <a:pt x="0" y="290"/>
                </a:cubicBezTo>
                <a:cubicBezTo>
                  <a:pt x="0" y="178"/>
                  <a:pt x="0" y="178"/>
                  <a:pt x="0" y="178"/>
                </a:cubicBezTo>
                <a:cubicBezTo>
                  <a:pt x="177" y="0"/>
                  <a:pt x="177" y="0"/>
                  <a:pt x="177" y="0"/>
                </a:cubicBezTo>
                <a:cubicBezTo>
                  <a:pt x="227" y="30"/>
                  <a:pt x="285" y="49"/>
                  <a:pt x="346" y="53"/>
                </a:cubicBezTo>
                <a:close/>
              </a:path>
            </a:pathLst>
          </a:custGeom>
          <a:solidFill>
            <a:srgbClr val="65AA8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032375" y="2778125"/>
            <a:ext cx="2126615" cy="2089150"/>
            <a:chOff x="5525" y="4495"/>
            <a:chExt cx="3349" cy="3290"/>
          </a:xfrm>
        </p:grpSpPr>
        <p:sp>
          <p:nvSpPr>
            <p:cNvPr id="56" name="Freeform 262"/>
            <p:cNvSpPr/>
            <p:nvPr/>
          </p:nvSpPr>
          <p:spPr bwMode="auto">
            <a:xfrm>
              <a:off x="7335" y="4495"/>
              <a:ext cx="1265" cy="875"/>
            </a:xfrm>
            <a:custGeom>
              <a:avLst/>
              <a:gdLst>
                <a:gd name="T0" fmla="*/ 250 w 253"/>
                <a:gd name="T1" fmla="*/ 175 h 175"/>
                <a:gd name="T2" fmla="*/ 248 w 253"/>
                <a:gd name="T3" fmla="*/ 175 h 175"/>
                <a:gd name="T4" fmla="*/ 245 w 253"/>
                <a:gd name="T5" fmla="*/ 173 h 175"/>
                <a:gd name="T6" fmla="*/ 29 w 253"/>
                <a:gd name="T7" fmla="*/ 21 h 175"/>
                <a:gd name="T8" fmla="*/ 27 w 253"/>
                <a:gd name="T9" fmla="*/ 34 h 175"/>
                <a:gd name="T10" fmla="*/ 0 w 253"/>
                <a:gd name="T11" fmla="*/ 13 h 175"/>
                <a:gd name="T12" fmla="*/ 32 w 253"/>
                <a:gd name="T13" fmla="*/ 0 h 175"/>
                <a:gd name="T14" fmla="*/ 30 w 253"/>
                <a:gd name="T15" fmla="*/ 13 h 175"/>
                <a:gd name="T16" fmla="*/ 252 w 253"/>
                <a:gd name="T17" fmla="*/ 169 h 175"/>
                <a:gd name="T18" fmla="*/ 250 w 253"/>
                <a:gd name="T19" fmla="*/ 175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175">
                  <a:moveTo>
                    <a:pt x="250" y="175"/>
                  </a:moveTo>
                  <a:cubicBezTo>
                    <a:pt x="250" y="175"/>
                    <a:pt x="249" y="175"/>
                    <a:pt x="248" y="175"/>
                  </a:cubicBezTo>
                  <a:cubicBezTo>
                    <a:pt x="247" y="175"/>
                    <a:pt x="246" y="175"/>
                    <a:pt x="245" y="173"/>
                  </a:cubicBezTo>
                  <a:cubicBezTo>
                    <a:pt x="198" y="92"/>
                    <a:pt x="120" y="37"/>
                    <a:pt x="29" y="21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124" y="29"/>
                    <a:pt x="204" y="86"/>
                    <a:pt x="252" y="169"/>
                  </a:cubicBezTo>
                  <a:cubicBezTo>
                    <a:pt x="253" y="171"/>
                    <a:pt x="252" y="174"/>
                    <a:pt x="250" y="175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2"/>
                </a:gs>
                <a:gs pos="64000">
                  <a:srgbClr val="93AB90">
                    <a:alpha val="100000"/>
                  </a:srgbClr>
                </a:gs>
                <a:gs pos="100000">
                  <a:schemeClr val="bg1"/>
                </a:gs>
                <a:gs pos="0">
                  <a:srgbClr val="3E6F3A"/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7" name="Freeform 263"/>
            <p:cNvSpPr/>
            <p:nvPr/>
          </p:nvSpPr>
          <p:spPr bwMode="auto">
            <a:xfrm>
              <a:off x="5900" y="4530"/>
              <a:ext cx="1325" cy="705"/>
            </a:xfrm>
            <a:custGeom>
              <a:avLst/>
              <a:gdLst>
                <a:gd name="T0" fmla="*/ 265 w 265"/>
                <a:gd name="T1" fmla="*/ 5 h 141"/>
                <a:gd name="T2" fmla="*/ 265 w 265"/>
                <a:gd name="T3" fmla="*/ 7 h 141"/>
                <a:gd name="T4" fmla="*/ 261 w 265"/>
                <a:gd name="T5" fmla="*/ 9 h 141"/>
                <a:gd name="T6" fmla="*/ 21 w 265"/>
                <a:gd name="T7" fmla="*/ 119 h 141"/>
                <a:gd name="T8" fmla="*/ 32 w 265"/>
                <a:gd name="T9" fmla="*/ 128 h 141"/>
                <a:gd name="T10" fmla="*/ 0 w 265"/>
                <a:gd name="T11" fmla="*/ 141 h 141"/>
                <a:gd name="T12" fmla="*/ 4 w 265"/>
                <a:gd name="T13" fmla="*/ 106 h 141"/>
                <a:gd name="T14" fmla="*/ 15 w 265"/>
                <a:gd name="T15" fmla="*/ 114 h 141"/>
                <a:gd name="T16" fmla="*/ 261 w 265"/>
                <a:gd name="T17" fmla="*/ 1 h 141"/>
                <a:gd name="T18" fmla="*/ 265 w 265"/>
                <a:gd name="T19" fmla="*/ 5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5" h="141">
                  <a:moveTo>
                    <a:pt x="265" y="5"/>
                  </a:moveTo>
                  <a:cubicBezTo>
                    <a:pt x="265" y="5"/>
                    <a:pt x="265" y="6"/>
                    <a:pt x="265" y="7"/>
                  </a:cubicBezTo>
                  <a:cubicBezTo>
                    <a:pt x="264" y="8"/>
                    <a:pt x="263" y="9"/>
                    <a:pt x="261" y="9"/>
                  </a:cubicBezTo>
                  <a:cubicBezTo>
                    <a:pt x="168" y="8"/>
                    <a:pt x="81" y="49"/>
                    <a:pt x="21" y="119"/>
                  </a:cubicBezTo>
                  <a:cubicBezTo>
                    <a:pt x="32" y="128"/>
                    <a:pt x="32" y="128"/>
                    <a:pt x="32" y="128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4" y="106"/>
                    <a:pt x="4" y="106"/>
                    <a:pt x="4" y="106"/>
                  </a:cubicBezTo>
                  <a:cubicBezTo>
                    <a:pt x="15" y="114"/>
                    <a:pt x="15" y="114"/>
                    <a:pt x="15" y="114"/>
                  </a:cubicBezTo>
                  <a:cubicBezTo>
                    <a:pt x="76" y="42"/>
                    <a:pt x="165" y="0"/>
                    <a:pt x="261" y="1"/>
                  </a:cubicBezTo>
                  <a:cubicBezTo>
                    <a:pt x="264" y="1"/>
                    <a:pt x="265" y="2"/>
                    <a:pt x="265" y="5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2"/>
                </a:gs>
                <a:gs pos="64000">
                  <a:srgbClr val="93AB90">
                    <a:alpha val="100000"/>
                  </a:srgbClr>
                </a:gs>
                <a:gs pos="100000">
                  <a:schemeClr val="bg1"/>
                </a:gs>
                <a:gs pos="0">
                  <a:srgbClr val="3E6F3A"/>
                </a:gs>
              </a:gsLst>
              <a:lin ang="81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8" name="Freeform 264"/>
            <p:cNvSpPr/>
            <p:nvPr/>
          </p:nvSpPr>
          <p:spPr bwMode="auto">
            <a:xfrm>
              <a:off x="5525" y="5315"/>
              <a:ext cx="325" cy="1500"/>
            </a:xfrm>
            <a:custGeom>
              <a:avLst/>
              <a:gdLst>
                <a:gd name="T0" fmla="*/ 63 w 65"/>
                <a:gd name="T1" fmla="*/ 2 h 300"/>
                <a:gd name="T2" fmla="*/ 64 w 65"/>
                <a:gd name="T3" fmla="*/ 3 h 300"/>
                <a:gd name="T4" fmla="*/ 64 w 65"/>
                <a:gd name="T5" fmla="*/ 7 h 300"/>
                <a:gd name="T6" fmla="*/ 40 w 65"/>
                <a:gd name="T7" fmla="*/ 271 h 300"/>
                <a:gd name="T8" fmla="*/ 53 w 65"/>
                <a:gd name="T9" fmla="*/ 266 h 300"/>
                <a:gd name="T10" fmla="*/ 48 w 65"/>
                <a:gd name="T11" fmla="*/ 300 h 300"/>
                <a:gd name="T12" fmla="*/ 21 w 65"/>
                <a:gd name="T13" fmla="*/ 279 h 300"/>
                <a:gd name="T14" fmla="*/ 33 w 65"/>
                <a:gd name="T15" fmla="*/ 274 h 300"/>
                <a:gd name="T16" fmla="*/ 58 w 65"/>
                <a:gd name="T17" fmla="*/ 3 h 300"/>
                <a:gd name="T18" fmla="*/ 63 w 65"/>
                <a:gd name="T19" fmla="*/ 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300">
                  <a:moveTo>
                    <a:pt x="63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5" y="4"/>
                    <a:pt x="65" y="6"/>
                    <a:pt x="64" y="7"/>
                  </a:cubicBezTo>
                  <a:cubicBezTo>
                    <a:pt x="17" y="88"/>
                    <a:pt x="9" y="183"/>
                    <a:pt x="40" y="271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48" y="300"/>
                    <a:pt x="48" y="300"/>
                    <a:pt x="48" y="300"/>
                  </a:cubicBezTo>
                  <a:cubicBezTo>
                    <a:pt x="21" y="279"/>
                    <a:pt x="21" y="279"/>
                    <a:pt x="21" y="279"/>
                  </a:cubicBezTo>
                  <a:cubicBezTo>
                    <a:pt x="33" y="274"/>
                    <a:pt x="33" y="274"/>
                    <a:pt x="33" y="274"/>
                  </a:cubicBezTo>
                  <a:cubicBezTo>
                    <a:pt x="0" y="184"/>
                    <a:pt x="9" y="86"/>
                    <a:pt x="58" y="3"/>
                  </a:cubicBezTo>
                  <a:cubicBezTo>
                    <a:pt x="59" y="1"/>
                    <a:pt x="61" y="0"/>
                    <a:pt x="63" y="2"/>
                  </a:cubicBezTo>
                  <a:close/>
                </a:path>
              </a:pathLst>
            </a:custGeom>
            <a:gradFill>
              <a:gsLst>
                <a:gs pos="100000">
                  <a:schemeClr val="bg2"/>
                </a:gs>
                <a:gs pos="64000">
                  <a:srgbClr val="93AB90">
                    <a:alpha val="100000"/>
                  </a:srgbClr>
                </a:gs>
                <a:gs pos="100000">
                  <a:schemeClr val="bg1"/>
                </a:gs>
                <a:gs pos="0">
                  <a:srgbClr val="3E6F3A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9" name="Freeform 265"/>
            <p:cNvSpPr/>
            <p:nvPr/>
          </p:nvSpPr>
          <p:spPr bwMode="auto">
            <a:xfrm>
              <a:off x="5800" y="6905"/>
              <a:ext cx="1265" cy="880"/>
            </a:xfrm>
            <a:custGeom>
              <a:avLst/>
              <a:gdLst>
                <a:gd name="T0" fmla="*/ 3 w 253"/>
                <a:gd name="T1" fmla="*/ 1 h 176"/>
                <a:gd name="T2" fmla="*/ 5 w 253"/>
                <a:gd name="T3" fmla="*/ 0 h 176"/>
                <a:gd name="T4" fmla="*/ 8 w 253"/>
                <a:gd name="T5" fmla="*/ 2 h 176"/>
                <a:gd name="T6" fmla="*/ 224 w 253"/>
                <a:gd name="T7" fmla="*/ 155 h 176"/>
                <a:gd name="T8" fmla="*/ 226 w 253"/>
                <a:gd name="T9" fmla="*/ 142 h 176"/>
                <a:gd name="T10" fmla="*/ 253 w 253"/>
                <a:gd name="T11" fmla="*/ 163 h 176"/>
                <a:gd name="T12" fmla="*/ 221 w 253"/>
                <a:gd name="T13" fmla="*/ 176 h 176"/>
                <a:gd name="T14" fmla="*/ 223 w 253"/>
                <a:gd name="T15" fmla="*/ 163 h 176"/>
                <a:gd name="T16" fmla="*/ 1 w 253"/>
                <a:gd name="T17" fmla="*/ 6 h 176"/>
                <a:gd name="T18" fmla="*/ 3 w 253"/>
                <a:gd name="T19" fmla="*/ 1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176">
                  <a:moveTo>
                    <a:pt x="3" y="1"/>
                  </a:moveTo>
                  <a:cubicBezTo>
                    <a:pt x="3" y="0"/>
                    <a:pt x="4" y="0"/>
                    <a:pt x="5" y="0"/>
                  </a:cubicBezTo>
                  <a:cubicBezTo>
                    <a:pt x="6" y="0"/>
                    <a:pt x="7" y="1"/>
                    <a:pt x="8" y="2"/>
                  </a:cubicBezTo>
                  <a:cubicBezTo>
                    <a:pt x="55" y="83"/>
                    <a:pt x="133" y="139"/>
                    <a:pt x="224" y="155"/>
                  </a:cubicBezTo>
                  <a:cubicBezTo>
                    <a:pt x="226" y="142"/>
                    <a:pt x="226" y="142"/>
                    <a:pt x="226" y="142"/>
                  </a:cubicBezTo>
                  <a:cubicBezTo>
                    <a:pt x="253" y="163"/>
                    <a:pt x="253" y="163"/>
                    <a:pt x="253" y="163"/>
                  </a:cubicBezTo>
                  <a:cubicBezTo>
                    <a:pt x="221" y="176"/>
                    <a:pt x="221" y="176"/>
                    <a:pt x="221" y="176"/>
                  </a:cubicBezTo>
                  <a:cubicBezTo>
                    <a:pt x="223" y="163"/>
                    <a:pt x="223" y="163"/>
                    <a:pt x="223" y="163"/>
                  </a:cubicBezTo>
                  <a:cubicBezTo>
                    <a:pt x="129" y="146"/>
                    <a:pt x="49" y="90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2"/>
                </a:gs>
                <a:gs pos="64000">
                  <a:srgbClr val="93AB90">
                    <a:alpha val="100000"/>
                  </a:srgbClr>
                </a:gs>
                <a:gs pos="100000">
                  <a:schemeClr val="bg1"/>
                </a:gs>
                <a:gs pos="0">
                  <a:srgbClr val="3E6F3A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0" name="Freeform 266"/>
            <p:cNvSpPr/>
            <p:nvPr/>
          </p:nvSpPr>
          <p:spPr bwMode="auto">
            <a:xfrm>
              <a:off x="7175" y="7045"/>
              <a:ext cx="1325" cy="700"/>
            </a:xfrm>
            <a:custGeom>
              <a:avLst/>
              <a:gdLst>
                <a:gd name="T0" fmla="*/ 0 w 265"/>
                <a:gd name="T1" fmla="*/ 136 h 140"/>
                <a:gd name="T2" fmla="*/ 0 w 265"/>
                <a:gd name="T3" fmla="*/ 134 h 140"/>
                <a:gd name="T4" fmla="*/ 4 w 265"/>
                <a:gd name="T5" fmla="*/ 132 h 140"/>
                <a:gd name="T6" fmla="*/ 244 w 265"/>
                <a:gd name="T7" fmla="*/ 21 h 140"/>
                <a:gd name="T8" fmla="*/ 233 w 265"/>
                <a:gd name="T9" fmla="*/ 13 h 140"/>
                <a:gd name="T10" fmla="*/ 265 w 265"/>
                <a:gd name="T11" fmla="*/ 0 h 140"/>
                <a:gd name="T12" fmla="*/ 261 w 265"/>
                <a:gd name="T13" fmla="*/ 34 h 140"/>
                <a:gd name="T14" fmla="*/ 250 w 265"/>
                <a:gd name="T15" fmla="*/ 26 h 140"/>
                <a:gd name="T16" fmla="*/ 4 w 265"/>
                <a:gd name="T17" fmla="*/ 140 h 140"/>
                <a:gd name="T18" fmla="*/ 0 w 265"/>
                <a:gd name="T19" fmla="*/ 13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5" h="140">
                  <a:moveTo>
                    <a:pt x="0" y="136"/>
                  </a:moveTo>
                  <a:cubicBezTo>
                    <a:pt x="0" y="135"/>
                    <a:pt x="0" y="135"/>
                    <a:pt x="0" y="134"/>
                  </a:cubicBezTo>
                  <a:cubicBezTo>
                    <a:pt x="1" y="133"/>
                    <a:pt x="2" y="132"/>
                    <a:pt x="4" y="132"/>
                  </a:cubicBezTo>
                  <a:cubicBezTo>
                    <a:pt x="97" y="132"/>
                    <a:pt x="184" y="92"/>
                    <a:pt x="244" y="21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65" y="0"/>
                    <a:pt x="265" y="0"/>
                    <a:pt x="265" y="0"/>
                  </a:cubicBezTo>
                  <a:cubicBezTo>
                    <a:pt x="261" y="34"/>
                    <a:pt x="261" y="34"/>
                    <a:pt x="261" y="34"/>
                  </a:cubicBezTo>
                  <a:cubicBezTo>
                    <a:pt x="250" y="26"/>
                    <a:pt x="250" y="26"/>
                    <a:pt x="250" y="26"/>
                  </a:cubicBezTo>
                  <a:cubicBezTo>
                    <a:pt x="189" y="99"/>
                    <a:pt x="100" y="140"/>
                    <a:pt x="4" y="140"/>
                  </a:cubicBezTo>
                  <a:cubicBezTo>
                    <a:pt x="1" y="140"/>
                    <a:pt x="0" y="138"/>
                    <a:pt x="0" y="136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2"/>
                </a:gs>
                <a:gs pos="64000">
                  <a:srgbClr val="93AB90">
                    <a:alpha val="100000"/>
                  </a:srgbClr>
                </a:gs>
                <a:gs pos="100000">
                  <a:schemeClr val="bg1"/>
                </a:gs>
                <a:gs pos="0">
                  <a:srgbClr val="3E6F3A"/>
                </a:gs>
              </a:gsLst>
              <a:lin ang="189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1" name="Freeform 267"/>
            <p:cNvSpPr/>
            <p:nvPr/>
          </p:nvSpPr>
          <p:spPr bwMode="auto">
            <a:xfrm>
              <a:off x="8550" y="5465"/>
              <a:ext cx="325" cy="1495"/>
            </a:xfrm>
            <a:custGeom>
              <a:avLst/>
              <a:gdLst>
                <a:gd name="T0" fmla="*/ 2 w 65"/>
                <a:gd name="T1" fmla="*/ 298 h 299"/>
                <a:gd name="T2" fmla="*/ 1 w 65"/>
                <a:gd name="T3" fmla="*/ 297 h 299"/>
                <a:gd name="T4" fmla="*/ 1 w 65"/>
                <a:gd name="T5" fmla="*/ 292 h 299"/>
                <a:gd name="T6" fmla="*/ 25 w 65"/>
                <a:gd name="T7" fmla="*/ 29 h 299"/>
                <a:gd name="T8" fmla="*/ 12 w 65"/>
                <a:gd name="T9" fmla="*/ 34 h 299"/>
                <a:gd name="T10" fmla="*/ 17 w 65"/>
                <a:gd name="T11" fmla="*/ 0 h 299"/>
                <a:gd name="T12" fmla="*/ 44 w 65"/>
                <a:gd name="T13" fmla="*/ 21 h 299"/>
                <a:gd name="T14" fmla="*/ 32 w 65"/>
                <a:gd name="T15" fmla="*/ 26 h 299"/>
                <a:gd name="T16" fmla="*/ 7 w 65"/>
                <a:gd name="T17" fmla="*/ 296 h 299"/>
                <a:gd name="T18" fmla="*/ 2 w 65"/>
                <a:gd name="T19" fmla="*/ 298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299">
                  <a:moveTo>
                    <a:pt x="2" y="298"/>
                  </a:moveTo>
                  <a:cubicBezTo>
                    <a:pt x="1" y="298"/>
                    <a:pt x="1" y="297"/>
                    <a:pt x="1" y="297"/>
                  </a:cubicBezTo>
                  <a:cubicBezTo>
                    <a:pt x="0" y="295"/>
                    <a:pt x="0" y="294"/>
                    <a:pt x="1" y="292"/>
                  </a:cubicBezTo>
                  <a:cubicBezTo>
                    <a:pt x="48" y="212"/>
                    <a:pt x="56" y="116"/>
                    <a:pt x="25" y="29"/>
                  </a:cubicBezTo>
                  <a:cubicBezTo>
                    <a:pt x="12" y="34"/>
                    <a:pt x="12" y="34"/>
                    <a:pt x="12" y="34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44" y="21"/>
                    <a:pt x="44" y="21"/>
                    <a:pt x="44" y="21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65" y="115"/>
                    <a:pt x="56" y="213"/>
                    <a:pt x="7" y="296"/>
                  </a:cubicBezTo>
                  <a:cubicBezTo>
                    <a:pt x="6" y="298"/>
                    <a:pt x="4" y="299"/>
                    <a:pt x="2" y="298"/>
                  </a:cubicBezTo>
                  <a:close/>
                </a:path>
              </a:pathLst>
            </a:custGeom>
            <a:gradFill>
              <a:gsLst>
                <a:gs pos="100000">
                  <a:schemeClr val="bg2"/>
                </a:gs>
                <a:gs pos="64000">
                  <a:srgbClr val="93AB90">
                    <a:alpha val="100000"/>
                  </a:srgbClr>
                </a:gs>
                <a:gs pos="100000">
                  <a:schemeClr val="bg1"/>
                </a:gs>
                <a:gs pos="0">
                  <a:srgbClr val="3E6F3A"/>
                </a:gs>
              </a:gsLst>
              <a:lin ang="162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1865234" y="5328563"/>
            <a:ext cx="270128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</a:rPr>
              <a:t>Eugene A. Nida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造字工房悦黑演示版常规体" pitchFamily="50" charset="-122"/>
              <a:cs typeface="Times New Roman" panose="02020603050405020304" pitchFamily="18" charset="0"/>
            </a:endParaRP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7442678" y="5463856"/>
            <a:ext cx="310348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</a:rPr>
              <a:t>Deconstruction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造字工房悦黑演示版常规体" pitchFamily="50" charset="-122"/>
              <a:cs typeface="Times New Roman" panose="02020603050405020304" pitchFamily="18" charset="0"/>
            </a:endParaRPr>
          </a:p>
        </p:txBody>
      </p:sp>
      <p:sp>
        <p:nvSpPr>
          <p:cNvPr id="67" name="Rectangle 24">
            <a:extLst>
              <a:ext uri="{FF2B5EF4-FFF2-40B4-BE49-F238E27FC236}">
                <a16:creationId xmlns:a16="http://schemas.microsoft.com/office/drawing/2014/main" id="{327C28EC-AA6E-4A17-A27D-5A11845E8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41" y="1846401"/>
            <a:ext cx="302307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</a:rPr>
              <a:t>Linguistic School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造字工房悦黑演示版常规体" pitchFamily="50" charset="-122"/>
              <a:cs typeface="Times New Roman" panose="02020603050405020304" pitchFamily="18" charset="0"/>
            </a:endParaRPr>
          </a:p>
        </p:txBody>
      </p:sp>
      <p:sp>
        <p:nvSpPr>
          <p:cNvPr id="68" name="Rectangle 24">
            <a:extLst>
              <a:ext uri="{FF2B5EF4-FFF2-40B4-BE49-F238E27FC236}">
                <a16:creationId xmlns:a16="http://schemas.microsoft.com/office/drawing/2014/main" id="{D8FB6EBC-2C4C-47E0-A2CE-61F6E472A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887" y="3727271"/>
            <a:ext cx="302307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</a:rPr>
              <a:t>Philological School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造字工房悦黑演示版常规体" pitchFamily="50" charset="-122"/>
              <a:cs typeface="Times New Roman" panose="02020603050405020304" pitchFamily="18" charset="0"/>
            </a:endParaRPr>
          </a:p>
        </p:txBody>
      </p:sp>
      <p:sp>
        <p:nvSpPr>
          <p:cNvPr id="69" name="Rectangle 24">
            <a:extLst>
              <a:ext uri="{FF2B5EF4-FFF2-40B4-BE49-F238E27FC236}">
                <a16:creationId xmlns:a16="http://schemas.microsoft.com/office/drawing/2014/main" id="{9ED6210B-C626-4DB8-BAA8-061912C5E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5225" y="1768931"/>
            <a:ext cx="408582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</a:rPr>
              <a:t>Early Translation Studies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造字工房悦黑演示版常规体" pitchFamily="50" charset="-122"/>
              <a:cs typeface="Times New Roman" panose="02020603050405020304" pitchFamily="18" charset="0"/>
            </a:endParaRPr>
          </a:p>
        </p:txBody>
      </p:sp>
      <p:sp>
        <p:nvSpPr>
          <p:cNvPr id="70" name="Rectangle 24">
            <a:extLst>
              <a:ext uri="{FF2B5EF4-FFF2-40B4-BE49-F238E27FC236}">
                <a16:creationId xmlns:a16="http://schemas.microsoft.com/office/drawing/2014/main" id="{9A6493AD-5242-4319-BBEC-F6347AAD8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6359" y="3614063"/>
            <a:ext cx="301105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altLang="zh-CN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</a:rPr>
              <a:t>Polysystem</a:t>
            </a:r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造字工房悦黑演示版常规体" pitchFamily="50" charset="-122"/>
                <a:cs typeface="Times New Roman" panose="02020603050405020304" pitchFamily="18" charset="0"/>
              </a:rPr>
              <a:t> Theory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造字工房悦黑演示版常规体" pitchFamily="50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0DE8AE4-4DD7-4835-96FF-65F47D1B5854}"/>
              </a:ext>
            </a:extLst>
          </p:cNvPr>
          <p:cNvSpPr txBox="1"/>
          <p:nvPr/>
        </p:nvSpPr>
        <p:spPr>
          <a:xfrm>
            <a:off x="344128" y="445638"/>
            <a:ext cx="11350031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period, the translators inherited the tradition of the translation studies as well as learnt from the advanced translation theories in other countries at the same time.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左大括号 2">
            <a:extLst>
              <a:ext uri="{FF2B5EF4-FFF2-40B4-BE49-F238E27FC236}">
                <a16:creationId xmlns:a16="http://schemas.microsoft.com/office/drawing/2014/main" id="{4C7C462E-1857-4DB3-A17F-903BC7C43BD3}"/>
              </a:ext>
            </a:extLst>
          </p:cNvPr>
          <p:cNvSpPr/>
          <p:nvPr/>
        </p:nvSpPr>
        <p:spPr>
          <a:xfrm>
            <a:off x="755055" y="2921645"/>
            <a:ext cx="942975" cy="1307537"/>
          </a:xfrm>
          <a:prstGeom prst="lef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F2D1CEC-5E6E-4634-AAFE-B8DE1B734E0A}"/>
              </a:ext>
            </a:extLst>
          </p:cNvPr>
          <p:cNvSpPr txBox="1"/>
          <p:nvPr/>
        </p:nvSpPr>
        <p:spPr>
          <a:xfrm>
            <a:off x="1765934" y="2660035"/>
            <a:ext cx="7302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Want to build our nation’s translation theory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7CE6522-4406-4404-8873-B7A1086A96AE}"/>
              </a:ext>
            </a:extLst>
          </p:cNvPr>
          <p:cNvSpPr txBox="1"/>
          <p:nvPr/>
        </p:nvSpPr>
        <p:spPr>
          <a:xfrm>
            <a:off x="1765934" y="3947022"/>
            <a:ext cx="9928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necessity of developing translation as an independent study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913BA83-A66D-4074-A07E-124E1E63CE46}"/>
              </a:ext>
            </a:extLst>
          </p:cNvPr>
          <p:cNvSpPr txBox="1"/>
          <p:nvPr/>
        </p:nvSpPr>
        <p:spPr>
          <a:xfrm>
            <a:off x="344129" y="4949379"/>
            <a:ext cx="11652885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1990,  Liu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Miqing’s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Studies on Translation Theory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现代翻译理论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symbolized the establishment of modern translation theory system.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297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B119D12A-EE30-4D1F-90F1-BBA8B35772FF}"/>
              </a:ext>
            </a:extLst>
          </p:cNvPr>
          <p:cNvSpPr txBox="1"/>
          <p:nvPr/>
        </p:nvSpPr>
        <p:spPr>
          <a:xfrm>
            <a:off x="307340" y="348225"/>
            <a:ext cx="9060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native translation theories in 21 century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9816C1E-F234-4CEE-87DD-F1F1286EBECE}"/>
              </a:ext>
            </a:extLst>
          </p:cNvPr>
          <p:cNvSpPr txBox="1"/>
          <p:nvPr/>
        </p:nvSpPr>
        <p:spPr>
          <a:xfrm>
            <a:off x="542925" y="2428726"/>
            <a:ext cx="648652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2400" dirty="0"/>
              <a:t>Eco-</a:t>
            </a:r>
            <a:r>
              <a:rPr lang="en-US" altLang="zh-CN" sz="2400" dirty="0" err="1"/>
              <a:t>translatology</a:t>
            </a:r>
            <a:r>
              <a:rPr lang="en-US" altLang="zh-CN" sz="2400" dirty="0"/>
              <a:t> </a:t>
            </a:r>
            <a:r>
              <a:rPr lang="zh-CN" altLang="en-US" sz="2000" dirty="0"/>
              <a:t>生态翻译理论</a:t>
            </a:r>
            <a:endParaRPr lang="en-US" altLang="zh-CN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2400" dirty="0"/>
              <a:t>Translation Variation Theory </a:t>
            </a:r>
            <a:r>
              <a:rPr lang="zh-CN" altLang="en-US" sz="2000" dirty="0"/>
              <a:t>变译理论</a:t>
            </a:r>
            <a:endParaRPr lang="en-US" altLang="zh-CN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/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Harmony-oriented translation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和合翻译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758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5042572" y="1166504"/>
            <a:ext cx="2106217" cy="2106293"/>
          </a:xfrm>
          <a:prstGeom prst="ellipse">
            <a:avLst/>
          </a:prstGeom>
          <a:solidFill>
            <a:srgbClr val="65AA81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561714" y="3585204"/>
            <a:ext cx="3932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Eco-</a:t>
            </a:r>
            <a:r>
              <a:rPr lang="en-US" altLang="zh-C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translatology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230494" y="1962282"/>
            <a:ext cx="173037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造字工房悦黑演示版常规体" pitchFamily="50" charset="-122"/>
                <a:ea typeface="造字工房悦黑演示版常规体" pitchFamily="50" charset="-122"/>
              </a:rPr>
              <a:t>Part.02</a:t>
            </a:r>
          </a:p>
        </p:txBody>
      </p:sp>
    </p:spTree>
    <p:extLst>
      <p:ext uri="{BB962C8B-B14F-4D97-AF65-F5344CB8AC3E}">
        <p14:creationId xmlns:p14="http://schemas.microsoft.com/office/powerpoint/2010/main" val="4227911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670433" y="364484"/>
            <a:ext cx="8378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Eco-</a:t>
            </a:r>
            <a:r>
              <a:rPr lang="en-US" altLang="zh-C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translatology</a:t>
            </a: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生态翻译学理论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69240" y="239395"/>
            <a:ext cx="11652885" cy="637921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5042EC-56A8-40F3-BEC6-15564E8EC4E4}"/>
              </a:ext>
            </a:extLst>
          </p:cNvPr>
          <p:cNvSpPr txBox="1"/>
          <p:nvPr/>
        </p:nvSpPr>
        <p:spPr>
          <a:xfrm>
            <a:off x="981710" y="1801567"/>
            <a:ext cx="10068560" cy="3254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Eco-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translatology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translation theory put forward by Professor Hu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Gengshen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胡庚申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dirty="0"/>
              <a:t>. 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the theory of Evolution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survival of the fittest in natural selection. Translation is a translator’s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adaptation and selection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translational eco-environment where there is a constant interplay between contextual factors, clients and translators.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68411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658</Words>
  <Application>Microsoft Office PowerPoint</Application>
  <PresentationFormat>宽屏</PresentationFormat>
  <Paragraphs>56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FontAwesome</vt:lpstr>
      <vt:lpstr>等线</vt:lpstr>
      <vt:lpstr>造字工房悦黑演示版常规体</vt:lpstr>
      <vt:lpstr>Arial</vt:lpstr>
      <vt:lpstr>Calibri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杨爱江Dani</dc:creator>
  <cp:lastModifiedBy>杨爱江Dani</cp:lastModifiedBy>
  <cp:revision>15</cp:revision>
  <dcterms:created xsi:type="dcterms:W3CDTF">2017-05-28T07:56:00Z</dcterms:created>
  <dcterms:modified xsi:type="dcterms:W3CDTF">2021-11-22T11:18:35Z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2052-11.3.0.8775</vt:lpwstr>
  </property>
</Properties>
</file>