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9" r:id="rId4"/>
    <p:sldId id="267" r:id="rId6"/>
    <p:sldId id="283" r:id="rId7"/>
    <p:sldId id="262" r:id="rId8"/>
    <p:sldId id="280" r:id="rId9"/>
    <p:sldId id="282" r:id="rId10"/>
    <p:sldId id="258" r:id="rId11"/>
    <p:sldId id="284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cc0208" initials="G" lastIdx="1" clrIdx="0"/>
  <p:cmAuthor id="0" name="微软用户" initials="微软用户" lastIdx="0" clrIdx="0"/>
  <p:cmAuthor id="4" name="王习习" initials="王" lastIdx="2" clrIdx="0"/>
  <p:cmAuthor id="75" name="作者" initials="A" lastIdx="0" clrIdx="24"/>
  <p:cmAuthor id="6" name="40733" initials="4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8B01"/>
    <a:srgbClr val="EAE1D5"/>
    <a:srgbClr val="375D5A"/>
    <a:srgbClr val="426C61"/>
    <a:srgbClr val="C5C9B0"/>
    <a:srgbClr val="FFFF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03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9CB4E-8CDB-424A-901E-687C5BD5FD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9CB4E-8CDB-424A-901E-687C5BD5FD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9CB4E-8CDB-424A-901E-687C5BD5FD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image" Target="../media/image7.emf"/><Relationship Id="rId6" Type="http://schemas.openxmlformats.org/officeDocument/2006/relationships/tags" Target="../tags/tag63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10.jpeg"/><Relationship Id="rId4" Type="http://schemas.openxmlformats.org/officeDocument/2006/relationships/tags" Target="../tags/tag68.xml"/><Relationship Id="rId3" Type="http://schemas.openxmlformats.org/officeDocument/2006/relationships/image" Target="../media/image9.png"/><Relationship Id="rId2" Type="http://schemas.openxmlformats.org/officeDocument/2006/relationships/tags" Target="../tags/tag67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10.jpeg"/><Relationship Id="rId4" Type="http://schemas.openxmlformats.org/officeDocument/2006/relationships/tags" Target="../tags/tag76.xml"/><Relationship Id="rId3" Type="http://schemas.openxmlformats.org/officeDocument/2006/relationships/image" Target="../media/image9.png"/><Relationship Id="rId2" Type="http://schemas.openxmlformats.org/officeDocument/2006/relationships/tags" Target="../tags/tag75.xml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83.xml"/><Relationship Id="rId7" Type="http://schemas.openxmlformats.org/officeDocument/2006/relationships/image" Target="../media/image19.png"/><Relationship Id="rId6" Type="http://schemas.openxmlformats.org/officeDocument/2006/relationships/tags" Target="../tags/tag82.xml"/><Relationship Id="rId5" Type="http://schemas.openxmlformats.org/officeDocument/2006/relationships/image" Target="../media/image18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17.emf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84.xml"/><Relationship Id="rId1" Type="http://schemas.openxmlformats.org/officeDocument/2006/relationships/tags" Target="../tags/tag7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89.xml"/><Relationship Id="rId7" Type="http://schemas.openxmlformats.org/officeDocument/2006/relationships/image" Target="../media/image19.png"/><Relationship Id="rId6" Type="http://schemas.openxmlformats.org/officeDocument/2006/relationships/tags" Target="../tags/tag88.xml"/><Relationship Id="rId5" Type="http://schemas.openxmlformats.org/officeDocument/2006/relationships/image" Target="../media/image21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17.emf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3.jpeg"/><Relationship Id="rId11" Type="http://schemas.openxmlformats.org/officeDocument/2006/relationships/image" Target="../media/image22.png"/><Relationship Id="rId10" Type="http://schemas.openxmlformats.org/officeDocument/2006/relationships/tags" Target="../tags/tag90.xml"/><Relationship Id="rId1" Type="http://schemas.openxmlformats.org/officeDocument/2006/relationships/tags" Target="../tags/tag8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95.xml"/><Relationship Id="rId7" Type="http://schemas.openxmlformats.org/officeDocument/2006/relationships/image" Target="../media/image19.png"/><Relationship Id="rId6" Type="http://schemas.openxmlformats.org/officeDocument/2006/relationships/tags" Target="../tags/tag94.xml"/><Relationship Id="rId5" Type="http://schemas.openxmlformats.org/officeDocument/2006/relationships/image" Target="../media/image21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17.emf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5.jpeg"/><Relationship Id="rId13" Type="http://schemas.openxmlformats.org/officeDocument/2006/relationships/tags" Target="../tags/tag98.xml"/><Relationship Id="rId12" Type="http://schemas.openxmlformats.org/officeDocument/2006/relationships/image" Target="../media/image24.jpeg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9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6" Type="http://schemas.openxmlformats.org/officeDocument/2006/relationships/tags" Target="../tags/tag101.xml"/><Relationship Id="rId5" Type="http://schemas.openxmlformats.org/officeDocument/2006/relationships/image" Target="../media/image9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tags" Target="../tags/tag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2000">
              <a:schemeClr val="accent4">
                <a:lumMod val="0"/>
                <a:lumOff val="100000"/>
                <a:alpha val="69000"/>
              </a:scheme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亮度_对比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3245" y="1194753"/>
            <a:ext cx="6267450" cy="4609465"/>
          </a:xfrm>
          <a:prstGeom prst="rect">
            <a:avLst/>
          </a:prstGeom>
        </p:spPr>
      </p:pic>
      <p:pic>
        <p:nvPicPr>
          <p:cNvPr id="8" name="图片 7" descr="山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330" y="3435668"/>
            <a:ext cx="2185670" cy="2715895"/>
          </a:xfrm>
          <a:prstGeom prst="rect">
            <a:avLst/>
          </a:prstGeom>
        </p:spPr>
      </p:pic>
      <p:pic>
        <p:nvPicPr>
          <p:cNvPr id="5" name="图片 4" descr="图层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9505"/>
            <a:ext cx="12198985" cy="1793875"/>
          </a:xfrm>
          <a:prstGeom prst="rect">
            <a:avLst/>
          </a:prstGeom>
        </p:spPr>
      </p:pic>
      <p:pic>
        <p:nvPicPr>
          <p:cNvPr id="9" name="图片 8" descr="/private/var/folders/01/9nrkw91x1cx3_hsj3dbf2sfc0000gn/T/com.kingsoft.wpsoffice.mac/picturecompress_20250326142927/output_1.pn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25" y="333693"/>
            <a:ext cx="5191760" cy="652399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760" y="1194435"/>
            <a:ext cx="844550" cy="5638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0137" t="12557" r="23307" b="21565"/>
          <a:stretch>
            <a:fillRect/>
          </a:stretch>
        </p:blipFill>
        <p:spPr>
          <a:xfrm>
            <a:off x="0" y="0"/>
            <a:ext cx="1510030" cy="17589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-1609090" y="1852295"/>
            <a:ext cx="8117205" cy="3153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en-US" altLang="zh-CN" sz="19900" b="1" spc="500" dirty="0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演示佛系体" panose="00000500000000000000" charset="-122"/>
                <a:cs typeface="Times New Roman" panose="02020503050405090304" pitchFamily="18" charset="0"/>
                <a:sym typeface="+mn-ea"/>
              </a:rPr>
              <a:t>Tea</a:t>
            </a:r>
            <a:r>
              <a:rPr lang="en-US" altLang="zh-CN" sz="4800" b="1" spc="500" dirty="0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演示佛系体" panose="00000500000000000000" charset="-122"/>
                <a:cs typeface="Times New Roman" panose="02020503050405090304" pitchFamily="18" charset="0"/>
                <a:sym typeface="+mn-ea"/>
              </a:rPr>
              <a:t> </a:t>
            </a:r>
            <a:endParaRPr lang="en-US" altLang="zh-CN" sz="4800" b="1" spc="500" dirty="0">
              <a:solidFill>
                <a:schemeClr val="tx1"/>
              </a:solidFill>
              <a:uFillTx/>
              <a:latin typeface="Times New Roman" panose="02020503050405090304" pitchFamily="18" charset="0"/>
              <a:ea typeface="演示佛系体" panose="00000500000000000000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3" name="矩形: 圆角 1034"/>
          <p:cNvSpPr/>
          <p:nvPr>
            <p:custDataLst>
              <p:tags r:id="rId9"/>
            </p:custDataLst>
          </p:nvPr>
        </p:nvSpPr>
        <p:spPr>
          <a:xfrm>
            <a:off x="2538095" y="5467350"/>
            <a:ext cx="3272790" cy="337185"/>
          </a:xfrm>
          <a:prstGeom prst="roundRect">
            <a:avLst>
              <a:gd name="adj" fmla="val 50000"/>
            </a:avLst>
          </a:prstGeom>
          <a:solidFill>
            <a:srgbClr val="305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503050405090304" pitchFamily="18" charset="0"/>
                <a:ea typeface="思源宋体 CN Medium" panose="02020500000000000000" charset="-122"/>
                <a:cs typeface="Times New Roman" panose="02020503050405090304" pitchFamily="18" charset="0"/>
              </a:rPr>
              <a:t>Reporter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503050405090304" pitchFamily="18" charset="0"/>
                <a:ea typeface="思源宋体 CN Medium" panose="02020500000000000000" charset="-122"/>
                <a:cs typeface="Times New Roman" panose="02020503050405090304" pitchFamily="18" charset="0"/>
              </a:rPr>
              <a:t>：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503050405090304" pitchFamily="18" charset="0"/>
                <a:ea typeface="思源宋体 CN Medium" panose="02020500000000000000" charset="-122"/>
                <a:cs typeface="Times New Roman" panose="02020503050405090304" pitchFamily="18" charset="0"/>
              </a:rPr>
              <a:t>Zhang Mai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503050405090304" pitchFamily="18" charset="0"/>
              <a:ea typeface="思源宋体 CN Medium" panose="02020500000000000000" charset="-122"/>
              <a:cs typeface="Times New Roman" panose="02020503050405090304" pitchFamily="18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6C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f4775206b82a09007e80449bba55a1e5c4ee248e392c6-aaJIrf_fw1200"/>
          <p:cNvPicPr>
            <a:picLocks noChangeAspect="1"/>
          </p:cNvPicPr>
          <p:nvPr/>
        </p:nvPicPr>
        <p:blipFill>
          <a:blip r:embed="rId1">
            <a:alphaModFix amt="33000"/>
            <a:biLevel thresh="50000"/>
          </a:blip>
          <a:srcRect t="29081" b="25738"/>
          <a:stretch>
            <a:fillRect/>
          </a:stretch>
        </p:blipFill>
        <p:spPr>
          <a:xfrm>
            <a:off x="2969260" y="-635"/>
            <a:ext cx="6319520" cy="6858635"/>
          </a:xfrm>
          <a:prstGeom prst="rect">
            <a:avLst/>
          </a:prstGeom>
        </p:spPr>
      </p:pic>
      <p:sp>
        <p:nvSpPr>
          <p:cNvPr id="56" name="e7d195523061f1c0" descr="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</a:t>
            </a:r>
            <a:endParaRPr lang="zh-CN" altLang="en-US" sz="100"/>
          </a:p>
        </p:txBody>
      </p:sp>
      <p:sp>
        <p:nvSpPr>
          <p:cNvPr id="3" name="矩形 2"/>
          <p:cNvSpPr/>
          <p:nvPr/>
        </p:nvSpPr>
        <p:spPr>
          <a:xfrm>
            <a:off x="1359535" y="1219200"/>
            <a:ext cx="9518650" cy="4419600"/>
          </a:xfrm>
          <a:prstGeom prst="rect">
            <a:avLst/>
          </a:prstGeom>
          <a:solidFill>
            <a:srgbClr val="EAE1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5000"/>
          </a:blip>
          <a:srcRect l="27444" t="12097" r="18574" b="33457"/>
          <a:stretch>
            <a:fillRect/>
          </a:stretch>
        </p:blipFill>
        <p:spPr>
          <a:xfrm>
            <a:off x="1359535" y="1238568"/>
            <a:ext cx="3860800" cy="4380865"/>
          </a:xfrm>
          <a:prstGeom prst="rect">
            <a:avLst/>
          </a:prstGeom>
        </p:spPr>
      </p:pic>
      <p:pic>
        <p:nvPicPr>
          <p:cNvPr id="5" name="图片 4" descr="C:/Users/Yanshiyu/Desktop/640b389719228b4b3489ae14d7a0aae2ee669cb3a449fd-iM1fMO.jpg640b389719228b4b3489ae14d7a0aae2ee669cb3a449fd-iM1fMO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4116" r="14116"/>
          <a:stretch>
            <a:fillRect/>
          </a:stretch>
        </p:blipFill>
        <p:spPr>
          <a:xfrm>
            <a:off x="7714615" y="2450465"/>
            <a:ext cx="2767330" cy="1956435"/>
          </a:xfrm>
          <a:prstGeom prst="ellipse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228975" y="2745740"/>
            <a:ext cx="5501640" cy="110680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4400" b="1" dirty="0">
                <a:latin typeface="Times New Roman" panose="02020503050405090304" pitchFamily="18" charset="0"/>
                <a:ea typeface="阿里巴巴普惠体" panose="00020600040101010101" charset="-122"/>
                <a:sym typeface="+mn-ea"/>
              </a:rPr>
              <a:t>The history of tea</a:t>
            </a:r>
            <a:endParaRPr lang="en-US" altLang="zh-CN" sz="4400" b="1" dirty="0">
              <a:latin typeface="Times New Roman" panose="02020503050405090304" pitchFamily="18" charset="0"/>
              <a:ea typeface="阿里巴巴普惠体" panose="0002060004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5715" y="3253105"/>
            <a:ext cx="1711325" cy="269875"/>
          </a:xfrm>
          <a:prstGeom prst="rect">
            <a:avLst/>
          </a:prstGeom>
          <a:solidFill>
            <a:srgbClr val="B58B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4" name="图片 33" descr="图层 17 拷贝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91970" y="2066290"/>
            <a:ext cx="1627505" cy="2044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78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" y="1096010"/>
            <a:ext cx="1557020" cy="2158365"/>
          </a:xfrm>
          <a:prstGeom prst="rect">
            <a:avLst/>
          </a:prstGeom>
        </p:spPr>
      </p:pic>
      <p:pic>
        <p:nvPicPr>
          <p:cNvPr id="3" name="图片 2" descr="/private/var/folders/01/9nrkw91x1cx3_hsj3dbf2sfc0000gn/T/com.kingsoft.wpsoffice.mac/picturecompress_20250326142945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515" y="1365568"/>
            <a:ext cx="1771650" cy="2332990"/>
          </a:xfrm>
          <a:prstGeom prst="rect">
            <a:avLst/>
          </a:prstGeom>
        </p:spPr>
      </p:pic>
      <p:pic>
        <p:nvPicPr>
          <p:cNvPr id="4" name="图片 3" descr="/private/var/folders/01/9nrkw91x1cx3_hsj3dbf2sfc0000gn/T/com.kingsoft.wpsoffice.mac/picturecompress_20250326142945/output_2.jpgoutput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25" y="2408238"/>
            <a:ext cx="3028950" cy="1466850"/>
          </a:xfrm>
          <a:prstGeom prst="rect">
            <a:avLst/>
          </a:prstGeom>
        </p:spPr>
      </p:pic>
      <p:pic>
        <p:nvPicPr>
          <p:cNvPr id="5" name="图片 4" descr="/private/var/folders/01/9nrkw91x1cx3_hsj3dbf2sfc0000gn/T/com.kingsoft.wpsoffice.mac/picturecompress_20250326142945/output_3.jpgoutput_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90" y="1693228"/>
            <a:ext cx="1667510" cy="2745105"/>
          </a:xfrm>
          <a:prstGeom prst="rect">
            <a:avLst/>
          </a:prstGeom>
        </p:spPr>
      </p:pic>
      <p:pic>
        <p:nvPicPr>
          <p:cNvPr id="7" name="图片 6" descr="/private/var/folders/01/9nrkw91x1cx3_hsj3dbf2sfc0000gn/T/com.kingsoft.wpsoffice.mac/picturecompress_20250326142945/output_4.jpgoutput_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480" y="2105343"/>
            <a:ext cx="1899920" cy="2647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06140" y="265430"/>
            <a:ext cx="5379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 u="sng" dirty="0">
                <a:solidFill>
                  <a:srgbClr val="3F543D"/>
                </a:solidFill>
                <a:latin typeface="Times New Roman" panose="02020503050405090304" pitchFamily="18" charset="0"/>
                <a:ea typeface="阿里巴巴普惠体" panose="00020600040101010101" charset="-122"/>
                <a:sym typeface="+mn-ea"/>
              </a:rPr>
              <a:t>The History of Tea</a:t>
            </a:r>
            <a:endParaRPr lang="en-US" altLang="zh-CN" sz="4800" b="1" u="sng" dirty="0">
              <a:solidFill>
                <a:srgbClr val="3F543D"/>
              </a:solidFill>
              <a:latin typeface="Times New Roman" panose="02020503050405090304" pitchFamily="18" charset="0"/>
              <a:ea typeface="阿里巴巴普惠体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3384550"/>
            <a:ext cx="2200275" cy="476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latin typeface="Times New Roman Bold" panose="02020503050405090304" charset="0"/>
                <a:cs typeface="Times New Roman Bold" panose="02020503050405090304" charset="0"/>
              </a:rPr>
              <a:t>Pre-Qin Period</a:t>
            </a:r>
            <a:endParaRPr lang="zh-CN" altLang="en-US" sz="2000" b="1">
              <a:latin typeface="Times New Roman Bold" panose="02020503050405090304" charset="0"/>
              <a:cs typeface="Times New Roman Bold" panose="02020503050405090304" charset="0"/>
            </a:endParaRPr>
          </a:p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723390" y="3792855"/>
            <a:ext cx="2562860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latin typeface="Times New Roman Bold" panose="02020503050405090304" charset="0"/>
                <a:cs typeface="Times New Roman Bold" panose="02020503050405090304" charset="0"/>
              </a:rPr>
              <a:t>Southern-Northern Dynasties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4489450" y="4119880"/>
            <a:ext cx="2400935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latin typeface="Times New Roman Bold" panose="02020503050405090304" charset="0"/>
                <a:cs typeface="Times New Roman Bold" panose="02020503050405090304" charset="0"/>
              </a:rPr>
              <a:t>Sui and Tang Dynasties </a:t>
            </a:r>
            <a:endParaRPr lang="zh-CN" altLang="en-US" sz="2000" b="1">
              <a:latin typeface="Times New Roman Bold" panose="02020503050405090304" charset="0"/>
              <a:cs typeface="Times New Roman Bold" panose="02020503050405090304" charset="0"/>
            </a:endParaRPr>
          </a:p>
          <a:p>
            <a:pPr algn="ctr"/>
            <a:endParaRPr lang="zh-CN" altLang="en-US" sz="2000" b="1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7152005" y="4623435"/>
            <a:ext cx="2400935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latin typeface="Times New Roman Bold" panose="02020503050405090304" charset="0"/>
                <a:cs typeface="Times New Roman Bold" panose="02020503050405090304" charset="0"/>
              </a:rPr>
              <a:t>Song and Yuan Dynasties </a:t>
            </a:r>
            <a:endParaRPr lang="zh-CN" altLang="en-US" sz="2000" b="1">
              <a:latin typeface="Times New Roman Bold" panose="02020503050405090304" charset="0"/>
              <a:cs typeface="Times New Roman Bold" panose="02020503050405090304" charset="0"/>
            </a:endParaRPr>
          </a:p>
          <a:p>
            <a:pPr algn="ctr"/>
            <a:endParaRPr lang="zh-CN" altLang="en-US" sz="2000" b="1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9305290" y="4864735"/>
            <a:ext cx="2400935" cy="829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latin typeface="Times New Roman Bold" panose="02020503050405090304" charset="0"/>
                <a:cs typeface="Times New Roman Bold" panose="02020503050405090304" charset="0"/>
              </a:rPr>
              <a:t>Ming and Qing Dynasties </a:t>
            </a:r>
            <a:endParaRPr lang="zh-CN" altLang="en-US" sz="2000" b="1">
              <a:latin typeface="Times New Roman Bold" panose="02020503050405090304" charset="0"/>
              <a:cs typeface="Times New Roman Bold" panose="02020503050405090304" charset="0"/>
            </a:endParaRPr>
          </a:p>
          <a:p>
            <a:pPr algn="ctr"/>
            <a:endParaRPr lang="zh-CN" altLang="en-US" sz="2000" b="1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6C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f4775206b82a09007e80449bba55a1e5c4ee248e392c6-aaJIrf_fw1200"/>
          <p:cNvPicPr>
            <a:picLocks noChangeAspect="1"/>
          </p:cNvPicPr>
          <p:nvPr/>
        </p:nvPicPr>
        <p:blipFill>
          <a:blip r:embed="rId1">
            <a:alphaModFix amt="33000"/>
            <a:biLevel thresh="50000"/>
          </a:blip>
          <a:srcRect t="29081" b="25738"/>
          <a:stretch>
            <a:fillRect/>
          </a:stretch>
        </p:blipFill>
        <p:spPr>
          <a:xfrm>
            <a:off x="2969260" y="-635"/>
            <a:ext cx="6319520" cy="6858635"/>
          </a:xfrm>
          <a:prstGeom prst="rect">
            <a:avLst/>
          </a:prstGeom>
        </p:spPr>
      </p:pic>
      <p:sp>
        <p:nvSpPr>
          <p:cNvPr id="56" name="e7d195523061f1c0" descr="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</a:t>
            </a:r>
            <a:endParaRPr lang="zh-CN" altLang="en-US" sz="100"/>
          </a:p>
        </p:txBody>
      </p:sp>
      <p:sp>
        <p:nvSpPr>
          <p:cNvPr id="3" name="矩形 2"/>
          <p:cNvSpPr/>
          <p:nvPr/>
        </p:nvSpPr>
        <p:spPr>
          <a:xfrm>
            <a:off x="1359535" y="1219200"/>
            <a:ext cx="9518650" cy="4419600"/>
          </a:xfrm>
          <a:prstGeom prst="rect">
            <a:avLst/>
          </a:prstGeom>
          <a:solidFill>
            <a:srgbClr val="EAE1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5000"/>
          </a:blip>
          <a:srcRect l="27444" t="12097" r="18574" b="33457"/>
          <a:stretch>
            <a:fillRect/>
          </a:stretch>
        </p:blipFill>
        <p:spPr>
          <a:xfrm>
            <a:off x="1359535" y="1238568"/>
            <a:ext cx="3860800" cy="4380865"/>
          </a:xfrm>
          <a:prstGeom prst="rect">
            <a:avLst/>
          </a:prstGeom>
        </p:spPr>
      </p:pic>
      <p:pic>
        <p:nvPicPr>
          <p:cNvPr id="5" name="图片 4" descr="C:/Users/Yanshiyu/Desktop/640b389719228b4b3489ae14d7a0aae2ee669cb3a449fd-iM1fMO.jpg640b389719228b4b3489ae14d7a0aae2ee669cb3a449fd-iM1fMO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4116" r="14116"/>
          <a:stretch>
            <a:fillRect/>
          </a:stretch>
        </p:blipFill>
        <p:spPr>
          <a:xfrm>
            <a:off x="7714615" y="2450465"/>
            <a:ext cx="2767330" cy="1956435"/>
          </a:xfrm>
          <a:prstGeom prst="ellipse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228975" y="2745740"/>
            <a:ext cx="5501640" cy="110680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4400" b="1" dirty="0">
                <a:latin typeface="Times New Roman" panose="02020503050405090304" pitchFamily="18" charset="0"/>
                <a:ea typeface="阿里巴巴普惠体" panose="00020600040101010101" charset="-122"/>
                <a:sym typeface="+mn-ea"/>
              </a:rPr>
              <a:t>The 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503050405090304" pitchFamily="18" charset="0"/>
                <a:ea typeface="阿里巴巴普惠体" panose="00020600040101010101" charset="-122"/>
                <a:sym typeface="+mn-ea"/>
              </a:rPr>
              <a:t>Classification</a:t>
            </a:r>
            <a:endParaRPr lang="en-US" altLang="zh-CN" sz="4400" b="1" dirty="0">
              <a:latin typeface="Times New Roman" panose="02020503050405090304" pitchFamily="18" charset="0"/>
              <a:ea typeface="阿里巴巴普惠体" panose="0002060004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5715" y="3253105"/>
            <a:ext cx="1711325" cy="269875"/>
          </a:xfrm>
          <a:prstGeom prst="rect">
            <a:avLst/>
          </a:prstGeom>
          <a:solidFill>
            <a:srgbClr val="B58B0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4" name="图片 33" descr="图层 17 拷贝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91970" y="2066290"/>
            <a:ext cx="1627505" cy="2044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57630" y="3314700"/>
            <a:ext cx="9794240" cy="2416175"/>
            <a:chOff x="1802" y="2143"/>
            <a:chExt cx="15764" cy="3724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802" y="2143"/>
              <a:ext cx="5102" cy="3725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6904" y="2143"/>
              <a:ext cx="10662" cy="3724"/>
            </a:xfrm>
            <a:prstGeom prst="rect">
              <a:avLst/>
            </a:prstGeom>
            <a:noFill/>
            <a:ln>
              <a:solidFill>
                <a:srgbClr val="346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 descr="/private/var/folders/01/9nrkw91x1cx3_hsj3dbf2sfc0000gn/T/com.kingsoft.wpsoffice.mac/picturecompress_20250326142959/output_1.pngoutput_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610360" y="-504190"/>
            <a:ext cx="6772275" cy="6858000"/>
          </a:xfrm>
          <a:prstGeom prst="rect">
            <a:avLst/>
          </a:prstGeom>
        </p:spPr>
      </p:pic>
      <p:pic>
        <p:nvPicPr>
          <p:cNvPr id="3" name="图片 2" descr="c33c04f8eca5e887340b05a0fc9c95d4d28770792b42e-3Mlfp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485120" y="4801870"/>
            <a:ext cx="1115695" cy="13804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92580" y="767715"/>
            <a:ext cx="10010140" cy="2366010"/>
            <a:chOff x="1802" y="6096"/>
            <a:chExt cx="15764" cy="3726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1945" b="14954"/>
            <a:stretch>
              <a:fillRect/>
            </a:stretch>
          </p:blipFill>
          <p:spPr>
            <a:xfrm>
              <a:off x="12464" y="6096"/>
              <a:ext cx="5102" cy="372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802" y="6108"/>
              <a:ext cx="10662" cy="3695"/>
            </a:xfrm>
            <a:prstGeom prst="rect">
              <a:avLst/>
            </a:prstGeom>
            <a:noFill/>
            <a:ln>
              <a:solidFill>
                <a:srgbClr val="346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840990" y="995045"/>
            <a:ext cx="6096000" cy="1690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Black tea</a:t>
            </a:r>
            <a:endParaRPr lang="en-US" altLang="zh-CN" sz="3200" b="1" i="1">
              <a:solidFill>
                <a:srgbClr val="3F543D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Dianhong, Qimen Black Tea,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Zhengshan Xiaozhong, etc.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91710" y="3812540"/>
            <a:ext cx="609600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Green tea</a:t>
            </a: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is one of the most common and main teas in China.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57630" y="3314700"/>
            <a:ext cx="9794240" cy="2416175"/>
            <a:chOff x="1802" y="2143"/>
            <a:chExt cx="15764" cy="3724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802" y="2143"/>
              <a:ext cx="5102" cy="3725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6904" y="2143"/>
              <a:ext cx="10662" cy="3724"/>
            </a:xfrm>
            <a:prstGeom prst="rect">
              <a:avLst/>
            </a:prstGeom>
            <a:noFill/>
            <a:ln>
              <a:solidFill>
                <a:srgbClr val="346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 descr="e598a2ab2633dcf1353c241a2c8cf56486af70992acf40-OGI53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610360" y="-504190"/>
            <a:ext cx="6772275" cy="6858000"/>
          </a:xfrm>
          <a:prstGeom prst="rect">
            <a:avLst/>
          </a:prstGeom>
        </p:spPr>
      </p:pic>
      <p:pic>
        <p:nvPicPr>
          <p:cNvPr id="3" name="图片 2" descr="c33c04f8eca5e887340b05a0fc9c95d4d28770792b42e-3Mlfp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485120" y="4801870"/>
            <a:ext cx="1115695" cy="13804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92580" y="767715"/>
            <a:ext cx="10010140" cy="2366010"/>
            <a:chOff x="1802" y="6096"/>
            <a:chExt cx="15764" cy="3726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1945" b="14954"/>
            <a:stretch>
              <a:fillRect/>
            </a:stretch>
          </p:blipFill>
          <p:spPr>
            <a:xfrm>
              <a:off x="12464" y="6096"/>
              <a:ext cx="5102" cy="372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802" y="6108"/>
              <a:ext cx="10662" cy="3695"/>
            </a:xfrm>
            <a:prstGeom prst="rect">
              <a:avLst/>
            </a:prstGeom>
            <a:noFill/>
            <a:ln>
              <a:solidFill>
                <a:srgbClr val="346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840990" y="995045"/>
            <a:ext cx="6096000" cy="1443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White tea </a:t>
            </a:r>
            <a:endParaRPr lang="en-US" altLang="zh-CN" sz="3200" b="1" i="1">
              <a:solidFill>
                <a:srgbClr val="3F543D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The tea has a light taste and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a slight yellow color.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14240" y="3545840"/>
            <a:ext cx="6096000" cy="1690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Yellow tea</a:t>
            </a:r>
            <a:r>
              <a:rPr lang="en-US" altLang="zh-CN" sz="32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endParaRPr lang="en-US" altLang="zh-CN" sz="32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Huoshan Huangya, Junshan Silver Needle, etc.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8" name="图片 7" descr="/private/var/folders/01/9nrkw91x1cx3_hsj3dbf2sfc0000gn/T/com.kingsoft.wpsoffice.mac/photoeditapp/20250304201006/temp.pngtemp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9155" y="775335"/>
            <a:ext cx="3006725" cy="2346960"/>
          </a:xfrm>
          <a:prstGeom prst="rect">
            <a:avLst/>
          </a:prstGeom>
        </p:spPr>
      </p:pic>
      <p:pic>
        <p:nvPicPr>
          <p:cNvPr id="10" name="图片 9" descr="u=899240013,3116601468&amp;fm=253&amp;fmt=auto&amp;app=120&amp;f=JPEG"/>
          <p:cNvPicPr>
            <a:picLocks noChangeAspect="1"/>
          </p:cNvPicPr>
          <p:nvPr/>
        </p:nvPicPr>
        <p:blipFill>
          <a:blip r:embed="rId12"/>
          <a:srcRect l="843" t="15806" r="-1371" b="8472"/>
          <a:stretch>
            <a:fillRect/>
          </a:stretch>
        </p:blipFill>
        <p:spPr>
          <a:xfrm>
            <a:off x="1784668" y="3314700"/>
            <a:ext cx="2386965" cy="24707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57630" y="3314700"/>
            <a:ext cx="9794240" cy="2416175"/>
            <a:chOff x="1802" y="2143"/>
            <a:chExt cx="15764" cy="3724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802" y="2143"/>
              <a:ext cx="5102" cy="3725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6904" y="2143"/>
              <a:ext cx="10662" cy="3724"/>
            </a:xfrm>
            <a:prstGeom prst="rect">
              <a:avLst/>
            </a:prstGeom>
            <a:noFill/>
            <a:ln>
              <a:solidFill>
                <a:srgbClr val="346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 descr="e598a2ab2633dcf1353c241a2c8cf56486af70992acf40-OGI53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610360" y="-504190"/>
            <a:ext cx="6772275" cy="6858000"/>
          </a:xfrm>
          <a:prstGeom prst="rect">
            <a:avLst/>
          </a:prstGeom>
        </p:spPr>
      </p:pic>
      <p:pic>
        <p:nvPicPr>
          <p:cNvPr id="3" name="图片 2" descr="c33c04f8eca5e887340b05a0fc9c95d4d28770792b42e-3Mlfp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485120" y="4801870"/>
            <a:ext cx="1115695" cy="13804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92580" y="767715"/>
            <a:ext cx="10010140" cy="2366010"/>
            <a:chOff x="1802" y="6096"/>
            <a:chExt cx="15764" cy="3726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1945" b="14954"/>
            <a:stretch>
              <a:fillRect/>
            </a:stretch>
          </p:blipFill>
          <p:spPr>
            <a:xfrm>
              <a:off x="12464" y="6096"/>
              <a:ext cx="5102" cy="372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802" y="6108"/>
              <a:ext cx="10662" cy="3695"/>
            </a:xfrm>
            <a:prstGeom prst="rect">
              <a:avLst/>
            </a:prstGeom>
            <a:noFill/>
            <a:ln>
              <a:solidFill>
                <a:srgbClr val="3462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840990" y="995045"/>
            <a:ext cx="6096000" cy="1443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Oolong tea</a:t>
            </a:r>
            <a:r>
              <a:rPr lang="en-US" altLang="zh-CN" sz="32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endParaRPr lang="en-US" altLang="zh-CN" sz="3200" b="1" i="1">
              <a:solidFill>
                <a:srgbClr val="3F543D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has both the fresh taste of green tea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and the strong aroma of black tea.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14240" y="3545840"/>
            <a:ext cx="6096000" cy="2649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Dark tea</a:t>
            </a:r>
            <a:r>
              <a:rPr lang="en-US" altLang="zh-CN" sz="32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endParaRPr lang="en-US" altLang="zh-CN" sz="32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The characteristic of </a:t>
            </a:r>
            <a:r>
              <a:rPr lang="en-US" altLang="zh-CN" sz="2400" b="1" i="1">
                <a:solidFill>
                  <a:srgbClr val="3F543D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Dark tea </a:t>
            </a: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leaves is that after fermentation, the longer the tea is stored, the stronger its aroma will be.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endParaRPr lang="en-US" altLang="zh-CN" sz="240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7" name="图片 6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362950" y="868363"/>
            <a:ext cx="3239770" cy="2159635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36053" y="3314700"/>
            <a:ext cx="3300095" cy="2416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7d195523061f1c0" descr="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03666317325b3a25331a3ff6575ad3de35D20CE66331BF391ABBBA49479D671FC33A993E8B561D9C243CED51B425F3A925E375E702C5724D403CD75A21B6DB2D04DA790B885734541EFFD57CDD81682DACF05A0020CCBBC635EB145E4E4F07AD5502B12DCF0CE68175DD17BE7255B0AFB9A5B7D61FDB2F527CD38D0AF9C268AD39C4483B07F0A6BDE</a:t>
            </a:r>
            <a:endParaRPr lang="zh-CN" altLang="en-US" sz="100"/>
          </a:p>
        </p:txBody>
      </p:sp>
      <p:pic>
        <p:nvPicPr>
          <p:cNvPr id="12" name="图片 11" descr="IMG_78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777605" y="1339533"/>
            <a:ext cx="2146935" cy="2810510"/>
          </a:xfrm>
          <a:prstGeom prst="rect">
            <a:avLst/>
          </a:prstGeom>
        </p:spPr>
      </p:pic>
      <p:pic>
        <p:nvPicPr>
          <p:cNvPr id="14" name="图片 13" descr="IMG_78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1440" y="1339215"/>
            <a:ext cx="2146300" cy="28174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22580" y="187960"/>
            <a:ext cx="568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Times New Roman Bold" panose="02020503050405090304" charset="0"/>
                <a:cs typeface="Times New Roman Bold" panose="02020503050405090304" charset="0"/>
              </a:rPr>
              <a:t>Cultural differences</a:t>
            </a:r>
            <a:endParaRPr lang="zh-CN" altLang="en-US" sz="3600" b="1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19390" y="437515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 Regular" panose="02020503050405090304" charset="0"/>
                <a:cs typeface="Times New Roman Regular" panose="02020503050405090304" charset="0"/>
              </a:rPr>
              <a:t>The British are most fond of fully fermented black tea in their choice of tea.</a:t>
            </a:r>
            <a:endParaRPr lang="zh-CN" altLang="en-US" sz="24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2590" y="4425315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 Regular" panose="02020503050405090304" charset="0"/>
                <a:cs typeface="Times New Roman Regular" panose="02020503050405090304" charset="0"/>
              </a:rPr>
              <a:t>Chinese people drink mostly green tea, but there are also some black tea lovers and oolong tea lovers.</a:t>
            </a:r>
            <a:endParaRPr lang="zh-CN" altLang="en-US" sz="24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2590" y="599376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 Regular" panose="02020503050405090304" charset="0"/>
                <a:cs typeface="Times New Roman Regular" panose="02020503050405090304" charset="0"/>
              </a:rPr>
              <a:t>Chinese tea drinkers mostly use porcelain and zisha. </a:t>
            </a:r>
            <a:endParaRPr lang="zh-CN" altLang="en-US" sz="24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7819390" y="579818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 Regular" panose="02020503050405090304" charset="0"/>
                <a:cs typeface="Times New Roman Regular" panose="02020503050405090304" charset="0"/>
              </a:rPr>
              <a:t>The British tea set more silverware, exquisite and noble.</a:t>
            </a:r>
            <a:endParaRPr lang="zh-CN" altLang="en-US" sz="240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10000"/>
          </a:blip>
          <a:srcRect l="27444" t="12097" r="18574" b="33457"/>
          <a:stretch>
            <a:fillRect/>
          </a:stretch>
        </p:blipFill>
        <p:spPr>
          <a:xfrm>
            <a:off x="3761105" y="30480"/>
            <a:ext cx="5989955" cy="6797040"/>
          </a:xfrm>
          <a:prstGeom prst="rect">
            <a:avLst/>
          </a:prstGeom>
        </p:spPr>
      </p:pic>
      <p:pic>
        <p:nvPicPr>
          <p:cNvPr id="22" name="图片 21" descr="882f0cd73da796ada72be3880c6a34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DFC">
                  <a:alpha val="100000"/>
                </a:srgbClr>
              </a:clrFrom>
              <a:clrTo>
                <a:srgbClr val="FFFD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2260" y="1138873"/>
            <a:ext cx="3707130" cy="4946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635" y="635"/>
            <a:ext cx="12192000" cy="685673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77000"/>
                </a:schemeClr>
              </a:gs>
              <a:gs pos="0">
                <a:srgbClr val="305939">
                  <a:alpha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96925" y="2735580"/>
            <a:ext cx="6376035" cy="111061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6000" b="1" spc="500" dirty="0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演示佛系体" panose="00000500000000000000" charset="-122"/>
                <a:cs typeface="Times New Roman" panose="02020503050405090304" pitchFamily="18" charset="0"/>
                <a:sym typeface="+mn-ea"/>
              </a:rPr>
              <a:t>THANK YOU</a:t>
            </a:r>
            <a:endParaRPr lang="en-US" altLang="zh-CN" sz="6000" b="1" spc="500" dirty="0">
              <a:solidFill>
                <a:schemeClr val="tx1"/>
              </a:solidFill>
              <a:uFillTx/>
              <a:latin typeface="Times New Roman" panose="02020503050405090304" pitchFamily="18" charset="0"/>
              <a:ea typeface="演示佛系体" panose="00000500000000000000" charset="-122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10000"/>
          </a:blip>
          <a:srcRect l="27444" t="12097" r="18574" b="33457"/>
          <a:stretch>
            <a:fillRect/>
          </a:stretch>
        </p:blipFill>
        <p:spPr>
          <a:xfrm>
            <a:off x="5491480" y="-107950"/>
            <a:ext cx="5989955" cy="6797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commondata" val="eyJoZGlkIjoiMzZlZmVlYmZhZDZhNTI1MzI4MjZiYWY2Mzg4MjM0NDA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1834</Words>
  <Application>WPS 演示</Application>
  <PresentationFormat>宽屏</PresentationFormat>
  <Paragraphs>64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Times New Roman</vt:lpstr>
      <vt:lpstr>演示佛系体</vt:lpstr>
      <vt:lpstr>苹方-简</vt:lpstr>
      <vt:lpstr>思源宋体 CN Medium</vt:lpstr>
      <vt:lpstr>阿里巴巴普惠体</vt:lpstr>
      <vt:lpstr>Times New Roman Bold</vt:lpstr>
      <vt:lpstr>Times New Roman Regular</vt:lpstr>
      <vt:lpstr>汉仪书宋二KW</vt:lpstr>
      <vt:lpstr>微软雅黑</vt:lpstr>
      <vt:lpstr>汉仪旗黑</vt:lpstr>
      <vt:lpstr>宋体</vt:lpstr>
      <vt:lpstr>Arial Unicode MS</vt:lpstr>
      <vt:lpstr>Calibri</vt:lpstr>
      <vt:lpstr>Helvetica Neue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ZM</cp:lastModifiedBy>
  <cp:revision>174</cp:revision>
  <dcterms:created xsi:type="dcterms:W3CDTF">2025-03-26T06:39:32Z</dcterms:created>
  <dcterms:modified xsi:type="dcterms:W3CDTF">2025-03-26T06:39:32Z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2052-6.11.0.8885</vt:lpwstr>
  </property>
  <property fmtid="{D5CDD505-2E9C-101B-9397-08002B2CF9AE}" pid="3" name="ICV">
    <vt:lpwstr>8316D43EC0C5A35B39F5C6673720478D_43</vt:lpwstr>
  </property>
</Properties>
</file>