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89" r:id="rId3"/>
    <p:sldId id="260" r:id="rId4"/>
    <p:sldId id="291" r:id="rId5"/>
    <p:sldId id="265" r:id="rId6"/>
    <p:sldId id="292" r:id="rId7"/>
    <p:sldId id="294" r:id="rId8"/>
    <p:sldId id="295" r:id="rId9"/>
    <p:sldId id="296" r:id="rId10"/>
    <p:sldId id="298" r:id="rId11"/>
    <p:sldId id="286" r:id="rId12"/>
  </p:sldIdLst>
  <p:sldSz cx="12192000" cy="6858000"/>
  <p:notesSz cx="7104063" cy="10234613"/>
  <p:custDataLst>
    <p:tags r:id="rId1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5400"/>
    <a:srgbClr val="DBDBDB"/>
    <a:srgbClr val="B38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6201" autoAdjust="0"/>
  </p:normalViewPr>
  <p:slideViewPr>
    <p:cSldViewPr snapToGrid="0">
      <p:cViewPr varScale="1">
        <p:scale>
          <a:sx n="68" d="100"/>
          <a:sy n="68" d="100"/>
        </p:scale>
        <p:origin x="-78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2022/3/31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7193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44223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8094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644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719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3814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481013" y="1279525"/>
            <a:ext cx="6140450" cy="34544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837353-30EB-4A48-80EB-173D804AEFBD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zh-CN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68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BD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077" y="2897944"/>
            <a:ext cx="96926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dirty="0">
                <a:solidFill>
                  <a:schemeClr val="bg2">
                    <a:lumMod val="10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      </a:t>
            </a:r>
            <a:r>
              <a:rPr lang="en-US" altLang="zh-CN" sz="4400" dirty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An Overview of Chinese Utopian Literature </a:t>
            </a:r>
            <a:endParaRPr lang="en-US" altLang="zh-CN" sz="4400" dirty="0" smtClean="0">
              <a:solidFill>
                <a:schemeClr val="tx2">
                  <a:lumMod val="75000"/>
                </a:schemeClr>
              </a:solidFill>
              <a:latin typeface="Bahnschrift Condensed" panose="020B0502040204020203" pitchFamily="34" charset="0"/>
              <a:ea typeface="方正魏碑简体" panose="03000509000000000000" charset="-122"/>
            </a:endParaRPr>
          </a:p>
          <a:p>
            <a:r>
              <a:rPr lang="en-US" altLang="zh-CN" sz="44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                   in  the </a:t>
            </a:r>
            <a:r>
              <a:rPr lang="en-US" altLang="zh-CN" sz="4400" dirty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Early </a:t>
            </a:r>
            <a:r>
              <a:rPr lang="en-US" altLang="zh-CN" sz="44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20</a:t>
            </a:r>
            <a:r>
              <a:rPr lang="en-US" altLang="zh-CN" sz="4400" baseline="300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th</a:t>
            </a:r>
            <a:r>
              <a:rPr lang="en-US" altLang="zh-CN" sz="44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 Century                                             </a:t>
            </a:r>
          </a:p>
          <a:p>
            <a:r>
              <a:rPr lang="en-US" altLang="zh-CN" sz="4400" dirty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 </a:t>
            </a:r>
            <a:r>
              <a:rPr lang="en-US" altLang="zh-CN" sz="44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                                                          </a:t>
            </a:r>
            <a:r>
              <a:rPr lang="en-US" altLang="zh-CN" sz="3600" dirty="0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——Wang </a:t>
            </a:r>
            <a:r>
              <a:rPr lang="en-US" altLang="zh-CN" sz="3600" dirty="0" err="1" smtClean="0">
                <a:solidFill>
                  <a:schemeClr val="tx2">
                    <a:lumMod val="75000"/>
                  </a:schemeClr>
                </a:solidFill>
                <a:latin typeface="Bahnschrift Condensed" panose="020B0502040204020203" pitchFamily="34" charset="0"/>
                <a:ea typeface="方正魏碑简体" panose="03000509000000000000" charset="-122"/>
              </a:rPr>
              <a:t>Yajuan</a:t>
            </a:r>
            <a:endParaRPr lang="zh-CN" altLang="en-US" sz="4000" dirty="0">
              <a:solidFill>
                <a:schemeClr val="tx2">
                  <a:lumMod val="75000"/>
                </a:schemeClr>
              </a:solidFill>
              <a:latin typeface="Bahnschrift Condensed" panose="020B0502040204020203" pitchFamily="34" charset="0"/>
              <a:ea typeface="方正魏碑简体" panose="03000509000000000000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18772" y="1220568"/>
            <a:ext cx="962230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chemeClr val="tx2">
                    <a:lumMod val="75000"/>
                  </a:schemeClr>
                </a:solidFill>
              </a:rPr>
              <a:t>References:</a:t>
            </a: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[1]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</a:rPr>
              <a:t>耿传明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清末民初“乌托邦”文学综论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[J].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中国社会科学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2008(4)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：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176-190.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[2]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</a:rPr>
              <a:t>乔·奥·赫茨勒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乌托邦思想史，张兆麟等译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[M].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北京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: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商务印书馆。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1990: 219.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[3]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</a:rPr>
              <a:t>康有为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《大同书》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[M].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上海：上海古籍出版社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, 2005: 123.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[4]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</a:rPr>
              <a:t>卡尔·曼海姆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意识形态与乌托邦，艾彦译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[M].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北京：华夏出版社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, 2001.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[5]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</a:rPr>
              <a:t>托克维尔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旧制度与大革命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[M],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冯棠译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北京：商务印书馆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, 1992.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</a:rPr>
              <a:t>[6]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陶曾佑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.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论小说势力及其影响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舒芜等编，《近代文论选》上册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[M]. 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</a:rPr>
              <a:t>北京：人民出版社，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</a:rPr>
              <a:t>1999.</a:t>
            </a:r>
            <a:endParaRPr lang="zh-CN" altLang="zh-CN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519791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15065" y="2961750"/>
            <a:ext cx="63867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>
                <a:solidFill>
                  <a:schemeClr val="tx2">
                    <a:lumMod val="75000"/>
                  </a:schemeClr>
                </a:solidFill>
              </a:rPr>
              <a:t>Thanks for your listening</a:t>
            </a:r>
            <a:r>
              <a:rPr lang="zh-CN" altLang="en-US" sz="4800" dirty="0" smtClean="0">
                <a:solidFill>
                  <a:schemeClr val="tx2">
                    <a:lumMod val="75000"/>
                  </a:schemeClr>
                </a:solidFill>
              </a:rPr>
              <a:t>！</a:t>
            </a:r>
            <a:endParaRPr lang="zh-CN" altLang="en-US" sz="4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山水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7780" y="3659505"/>
            <a:ext cx="3362325" cy="3219450"/>
          </a:xfrm>
          <a:prstGeom prst="rect">
            <a:avLst/>
          </a:prstGeom>
        </p:spPr>
      </p:pic>
      <p:pic>
        <p:nvPicPr>
          <p:cNvPr id="5" name="图片 4" descr="树枝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99320" y="-60325"/>
            <a:ext cx="2546985" cy="1343025"/>
          </a:xfrm>
          <a:prstGeom prst="rect">
            <a:avLst/>
          </a:prstGeom>
        </p:spPr>
      </p:pic>
      <p:pic>
        <p:nvPicPr>
          <p:cNvPr id="8" name="图片 7" descr="印章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10800" y="2503805"/>
            <a:ext cx="287655" cy="358775"/>
          </a:xfrm>
          <a:prstGeom prst="rect">
            <a:avLst/>
          </a:prstGeom>
        </p:spPr>
      </p:pic>
      <p:grpSp>
        <p:nvGrpSpPr>
          <p:cNvPr id="26" name="组合 25"/>
          <p:cNvGrpSpPr/>
          <p:nvPr/>
        </p:nvGrpSpPr>
        <p:grpSpPr>
          <a:xfrm rot="16200000">
            <a:off x="1518271" y="-709966"/>
            <a:ext cx="680601" cy="3533775"/>
            <a:chOff x="9247" y="-23"/>
            <a:chExt cx="842" cy="3125"/>
          </a:xfrm>
        </p:grpSpPr>
        <p:grpSp>
          <p:nvGrpSpPr>
            <p:cNvPr id="27" name="组合 26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29" name="矩形 28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30" name="等腰三角形 29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8" name="文本框 5"/>
            <p:cNvSpPr txBox="1"/>
            <p:nvPr/>
          </p:nvSpPr>
          <p:spPr>
            <a:xfrm>
              <a:off x="9404" y="123"/>
              <a:ext cx="685" cy="297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endParaRPr lang="zh-CN" altLang="en-US" sz="2400" dirty="0">
                <a:solidFill>
                  <a:schemeClr val="bg1"/>
                </a:solidFill>
                <a:latin typeface="方正魏碑简体" panose="03000509000000000000" charset="-122"/>
                <a:ea typeface="方正魏碑简体" panose="03000509000000000000" charset="-122"/>
              </a:endParaRPr>
            </a:p>
          </p:txBody>
        </p:sp>
      </p:grpSp>
      <p:sp>
        <p:nvSpPr>
          <p:cNvPr id="31" name="矩形 30"/>
          <p:cNvSpPr/>
          <p:nvPr/>
        </p:nvSpPr>
        <p:spPr>
          <a:xfrm rot="16200000">
            <a:off x="705427" y="424211"/>
            <a:ext cx="553998" cy="1361911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algn="r"/>
            <a:r>
              <a:rPr lang="en-US" altLang="zh-CN" sz="2400" dirty="0" smtClean="0">
                <a:solidFill>
                  <a:prstClr val="white"/>
                </a:solidFill>
                <a:latin typeface="方正魏碑简体" panose="03000509000000000000" charset="-122"/>
                <a:ea typeface="方正魏碑简体" panose="03000509000000000000" charset="-122"/>
              </a:rPr>
              <a:t>Contents</a:t>
            </a:r>
            <a:endParaRPr lang="zh-CN" altLang="en-US" sz="2400" dirty="0">
              <a:solidFill>
                <a:prstClr val="white"/>
              </a:solidFill>
              <a:latin typeface="方正魏碑简体" panose="03000509000000000000" charset="-122"/>
              <a:ea typeface="方正魏碑简体" panose="03000509000000000000" charset="-122"/>
            </a:endParaRPr>
          </a:p>
        </p:txBody>
      </p:sp>
      <p:grpSp>
        <p:nvGrpSpPr>
          <p:cNvPr id="50" name="组合 49"/>
          <p:cNvGrpSpPr/>
          <p:nvPr/>
        </p:nvGrpSpPr>
        <p:grpSpPr>
          <a:xfrm rot="16200000">
            <a:off x="5988044" y="-1146088"/>
            <a:ext cx="753165" cy="7003843"/>
            <a:chOff x="7047752" y="3809489"/>
            <a:chExt cx="753165" cy="3983068"/>
          </a:xfrm>
        </p:grpSpPr>
        <p:grpSp>
          <p:nvGrpSpPr>
            <p:cNvPr id="51" name="组合 50"/>
            <p:cNvGrpSpPr/>
            <p:nvPr/>
          </p:nvGrpSpPr>
          <p:grpSpPr>
            <a:xfrm>
              <a:off x="7056655" y="3809489"/>
              <a:ext cx="744262" cy="399927"/>
              <a:chOff x="1963334" y="2190000"/>
              <a:chExt cx="723816" cy="723816"/>
            </a:xfr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grpSpPr>
          <p:sp>
            <p:nvSpPr>
              <p:cNvPr id="54" name="文本框 6"/>
              <p:cNvSpPr txBox="1"/>
              <p:nvPr/>
            </p:nvSpPr>
            <p:spPr>
              <a:xfrm rot="5400000">
                <a:off x="2114021" y="2228458"/>
                <a:ext cx="492008" cy="6285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3600" dirty="0" smtClean="0">
                    <a:solidFill>
                      <a:srgbClr val="2B3A57"/>
                    </a:solidFill>
                    <a:latin typeface="Aa马上行楷 (非商业使用)" panose="02010600010101010101" pitchFamily="2" charset="-122"/>
                    <a:ea typeface="Aa马上行楷 (非商业使用)" panose="02010600010101010101" pitchFamily="2" charset="-122"/>
                    <a:cs typeface="Aa楷体" panose="02000500000000000000" pitchFamily="2" charset="-122"/>
                  </a:rPr>
                  <a:t>1</a:t>
                </a:r>
                <a:endParaRPr lang="zh-CN" altLang="en-US" sz="3600" dirty="0">
                  <a:solidFill>
                    <a:srgbClr val="2B3A57"/>
                  </a:solidFill>
                  <a:latin typeface="Aa马上行楷 (非商业使用)" panose="02010600010101010101" pitchFamily="2" charset="-122"/>
                  <a:ea typeface="Aa马上行楷 (非商业使用)" panose="02010600010101010101" pitchFamily="2" charset="-122"/>
                  <a:cs typeface="Aa楷体" panose="02000500000000000000" pitchFamily="2" charset="-122"/>
                </a:endParaRPr>
              </a:p>
            </p:txBody>
          </p:sp>
          <p:sp>
            <p:nvSpPr>
              <p:cNvPr id="55" name="椭圆 54"/>
              <p:cNvSpPr/>
              <p:nvPr/>
            </p:nvSpPr>
            <p:spPr>
              <a:xfrm>
                <a:off x="1963334" y="2190000"/>
                <a:ext cx="723816" cy="723816"/>
              </a:xfrm>
              <a:prstGeom prst="ellipse">
                <a:avLst/>
              </a:prstGeom>
              <a:noFill/>
              <a:ln w="22225">
                <a:solidFill>
                  <a:srgbClr val="2B3A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zh-CN" altLang="en-US" sz="1050">
                  <a:solidFill>
                    <a:schemeClr val="tx1">
                      <a:lumMod val="75000"/>
                      <a:lumOff val="25000"/>
                    </a:schemeClr>
                  </a:solidFill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endParaRPr>
              </a:p>
            </p:txBody>
          </p:sp>
        </p:grpSp>
        <p:sp>
          <p:nvSpPr>
            <p:cNvPr id="52" name="文本框 27"/>
            <p:cNvSpPr txBox="1"/>
            <p:nvPr/>
          </p:nvSpPr>
          <p:spPr>
            <a:xfrm>
              <a:off x="7047752" y="4237854"/>
              <a:ext cx="738664" cy="3554703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r>
                <a:rPr lang="en-US" altLang="zh-CN" sz="3600" dirty="0" smtClean="0">
                  <a:solidFill>
                    <a:srgbClr val="2B3A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rPr>
                <a:t>Introduction of Utopian Literature</a:t>
              </a:r>
              <a:endParaRPr lang="zh-CN" altLang="en-US" sz="3600" dirty="0">
                <a:solidFill>
                  <a:srgbClr val="2B3A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a楷体" panose="02000500000000000000" pitchFamily="2" charset="-122"/>
                <a:ea typeface="Aa楷体" panose="02000500000000000000" pitchFamily="2" charset="-122"/>
                <a:cs typeface="Aa楷体" panose="02000500000000000000" pitchFamily="2" charset="-122"/>
              </a:endParaRPr>
            </a:p>
          </p:txBody>
        </p:sp>
        <p:cxnSp>
          <p:nvCxnSpPr>
            <p:cNvPr id="53" name="直接连接符 52"/>
            <p:cNvCxnSpPr/>
            <p:nvPr/>
          </p:nvCxnSpPr>
          <p:spPr>
            <a:xfrm>
              <a:off x="7283640" y="4454425"/>
              <a:ext cx="0" cy="1455165"/>
            </a:xfrm>
            <a:prstGeom prst="line">
              <a:avLst/>
            </a:prstGeom>
            <a:ln w="15875">
              <a:gradFill>
                <a:gsLst>
                  <a:gs pos="0">
                    <a:srgbClr val="2B3A57">
                      <a:alpha val="0"/>
                    </a:srgbClr>
                  </a:gs>
                  <a:gs pos="45100">
                    <a:srgbClr val="2B3A57"/>
                  </a:gs>
                  <a:gs pos="100000">
                    <a:srgbClr val="2B3A57">
                      <a:alpha val="0"/>
                    </a:srgb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组合 59"/>
          <p:cNvGrpSpPr/>
          <p:nvPr/>
        </p:nvGrpSpPr>
        <p:grpSpPr>
          <a:xfrm rot="16200000">
            <a:off x="5988044" y="-78307"/>
            <a:ext cx="753165" cy="7003843"/>
            <a:chOff x="7047752" y="3809489"/>
            <a:chExt cx="753165" cy="3983068"/>
          </a:xfrm>
        </p:grpSpPr>
        <p:grpSp>
          <p:nvGrpSpPr>
            <p:cNvPr id="61" name="组合 60"/>
            <p:cNvGrpSpPr/>
            <p:nvPr/>
          </p:nvGrpSpPr>
          <p:grpSpPr>
            <a:xfrm>
              <a:off x="7056655" y="3809489"/>
              <a:ext cx="744262" cy="399927"/>
              <a:chOff x="1963334" y="2190000"/>
              <a:chExt cx="723816" cy="723816"/>
            </a:xfr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grpSpPr>
          <p:sp>
            <p:nvSpPr>
              <p:cNvPr id="64" name="文本框 6"/>
              <p:cNvSpPr txBox="1"/>
              <p:nvPr/>
            </p:nvSpPr>
            <p:spPr>
              <a:xfrm rot="5400000">
                <a:off x="2114021" y="2228458"/>
                <a:ext cx="492007" cy="6285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3600" dirty="0">
                    <a:solidFill>
                      <a:srgbClr val="2B3A57"/>
                    </a:solidFill>
                    <a:latin typeface="Aa马上行楷 (非商业使用)" panose="02010600010101010101" pitchFamily="2" charset="-122"/>
                    <a:ea typeface="Aa马上行楷 (非商业使用)" panose="02010600010101010101" pitchFamily="2" charset="-122"/>
                    <a:cs typeface="Aa楷体" panose="02000500000000000000" pitchFamily="2" charset="-122"/>
                  </a:rPr>
                  <a:t>2</a:t>
                </a:r>
                <a:endParaRPr lang="zh-CN" altLang="en-US" sz="3600" dirty="0">
                  <a:solidFill>
                    <a:srgbClr val="2B3A57"/>
                  </a:solidFill>
                  <a:latin typeface="Aa马上行楷 (非商业使用)" panose="02010600010101010101" pitchFamily="2" charset="-122"/>
                  <a:ea typeface="Aa马上行楷 (非商业使用)" panose="02010600010101010101" pitchFamily="2" charset="-122"/>
                  <a:cs typeface="Aa楷体" panose="02000500000000000000" pitchFamily="2" charset="-122"/>
                </a:endParaRPr>
              </a:p>
            </p:txBody>
          </p:sp>
          <p:sp>
            <p:nvSpPr>
              <p:cNvPr id="65" name="椭圆 64"/>
              <p:cNvSpPr/>
              <p:nvPr/>
            </p:nvSpPr>
            <p:spPr>
              <a:xfrm>
                <a:off x="1963334" y="2190000"/>
                <a:ext cx="723816" cy="723816"/>
              </a:xfrm>
              <a:prstGeom prst="ellipse">
                <a:avLst/>
              </a:prstGeom>
              <a:noFill/>
              <a:ln w="22225">
                <a:solidFill>
                  <a:srgbClr val="2B3A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zh-CN" altLang="en-US" sz="1050">
                  <a:solidFill>
                    <a:schemeClr val="tx1">
                      <a:lumMod val="75000"/>
                      <a:lumOff val="25000"/>
                    </a:schemeClr>
                  </a:solidFill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endParaRPr>
              </a:p>
            </p:txBody>
          </p:sp>
        </p:grpSp>
        <p:sp>
          <p:nvSpPr>
            <p:cNvPr id="62" name="文本框 27"/>
            <p:cNvSpPr txBox="1"/>
            <p:nvPr/>
          </p:nvSpPr>
          <p:spPr>
            <a:xfrm>
              <a:off x="7047752" y="4237854"/>
              <a:ext cx="738664" cy="3554703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r>
                <a:rPr lang="en-US" altLang="zh-CN" sz="3600" dirty="0" smtClean="0">
                  <a:solidFill>
                    <a:srgbClr val="2B3A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rPr>
                <a:t>Classification of Utopian Literature</a:t>
              </a:r>
              <a:endParaRPr lang="zh-CN" altLang="en-US" sz="3600" dirty="0">
                <a:solidFill>
                  <a:srgbClr val="2B3A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a楷体" panose="02000500000000000000" pitchFamily="2" charset="-122"/>
                <a:ea typeface="Aa楷体" panose="02000500000000000000" pitchFamily="2" charset="-122"/>
                <a:cs typeface="Aa楷体" panose="02000500000000000000" pitchFamily="2" charset="-122"/>
              </a:endParaRPr>
            </a:p>
          </p:txBody>
        </p:sp>
        <p:cxnSp>
          <p:nvCxnSpPr>
            <p:cNvPr id="63" name="直接连接符 62"/>
            <p:cNvCxnSpPr/>
            <p:nvPr/>
          </p:nvCxnSpPr>
          <p:spPr>
            <a:xfrm>
              <a:off x="7283640" y="4454425"/>
              <a:ext cx="0" cy="1455165"/>
            </a:xfrm>
            <a:prstGeom prst="line">
              <a:avLst/>
            </a:prstGeom>
            <a:ln w="15875">
              <a:gradFill>
                <a:gsLst>
                  <a:gs pos="0">
                    <a:srgbClr val="2B3A57">
                      <a:alpha val="0"/>
                    </a:srgbClr>
                  </a:gs>
                  <a:gs pos="45100">
                    <a:srgbClr val="2B3A57"/>
                  </a:gs>
                  <a:gs pos="100000">
                    <a:srgbClr val="2B3A57">
                      <a:alpha val="0"/>
                    </a:srgb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组合 65"/>
          <p:cNvGrpSpPr/>
          <p:nvPr/>
        </p:nvGrpSpPr>
        <p:grpSpPr>
          <a:xfrm rot="16200000">
            <a:off x="6435066" y="1570039"/>
            <a:ext cx="753147" cy="7800585"/>
            <a:chOff x="7047771" y="3809489"/>
            <a:chExt cx="753147" cy="4436173"/>
          </a:xfrm>
        </p:grpSpPr>
        <p:sp>
          <p:nvSpPr>
            <p:cNvPr id="71" name="椭圆 70"/>
            <p:cNvSpPr/>
            <p:nvPr/>
          </p:nvSpPr>
          <p:spPr>
            <a:xfrm>
              <a:off x="7056656" y="3809489"/>
              <a:ext cx="744262" cy="399927"/>
            </a:xfrm>
            <a:prstGeom prst="ellipse">
              <a:avLst/>
            </a:prstGeom>
            <a:noFill/>
            <a:ln w="22225">
              <a:solidFill>
                <a:srgbClr val="2B3A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zh-CN" altLang="en-US" sz="1050">
                <a:solidFill>
                  <a:schemeClr val="tx1">
                    <a:lumMod val="75000"/>
                    <a:lumOff val="25000"/>
                  </a:schemeClr>
                </a:solidFill>
                <a:latin typeface="Aa楷体" panose="02000500000000000000" pitchFamily="2" charset="-122"/>
                <a:ea typeface="Aa楷体" panose="02000500000000000000" pitchFamily="2" charset="-122"/>
                <a:cs typeface="Aa楷体" panose="02000500000000000000" pitchFamily="2" charset="-122"/>
              </a:endParaRPr>
            </a:p>
          </p:txBody>
        </p:sp>
        <p:sp>
          <p:nvSpPr>
            <p:cNvPr id="68" name="文本框 27"/>
            <p:cNvSpPr txBox="1"/>
            <p:nvPr/>
          </p:nvSpPr>
          <p:spPr>
            <a:xfrm>
              <a:off x="7047771" y="4237854"/>
              <a:ext cx="738664" cy="4007808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r>
                <a:rPr lang="en-US" altLang="zh-CN" sz="3600" dirty="0" smtClean="0">
                  <a:solidFill>
                    <a:srgbClr val="2B3A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rPr>
                <a:t>Conclusion</a:t>
              </a:r>
              <a:endParaRPr lang="zh-CN" altLang="en-US" sz="3600" dirty="0">
                <a:solidFill>
                  <a:srgbClr val="2B3A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a楷体" panose="02000500000000000000" pitchFamily="2" charset="-122"/>
                <a:ea typeface="Aa楷体" panose="02000500000000000000" pitchFamily="2" charset="-122"/>
                <a:cs typeface="Aa楷体" panose="02000500000000000000" pitchFamily="2" charset="-122"/>
              </a:endParaRPr>
            </a:p>
          </p:txBody>
        </p:sp>
        <p:cxnSp>
          <p:nvCxnSpPr>
            <p:cNvPr id="69" name="直接连接符 68"/>
            <p:cNvCxnSpPr/>
            <p:nvPr/>
          </p:nvCxnSpPr>
          <p:spPr>
            <a:xfrm>
              <a:off x="7283640" y="4454425"/>
              <a:ext cx="0" cy="1455165"/>
            </a:xfrm>
            <a:prstGeom prst="line">
              <a:avLst/>
            </a:prstGeom>
            <a:ln w="15875">
              <a:gradFill>
                <a:gsLst>
                  <a:gs pos="0">
                    <a:srgbClr val="2B3A57">
                      <a:alpha val="0"/>
                    </a:srgbClr>
                  </a:gs>
                  <a:gs pos="45100">
                    <a:srgbClr val="2B3A57"/>
                  </a:gs>
                  <a:gs pos="100000">
                    <a:srgbClr val="2B3A57">
                      <a:alpha val="0"/>
                    </a:srgb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组合 72"/>
          <p:cNvGrpSpPr/>
          <p:nvPr/>
        </p:nvGrpSpPr>
        <p:grpSpPr>
          <a:xfrm rot="16200000">
            <a:off x="6387653" y="545506"/>
            <a:ext cx="790429" cy="7858129"/>
            <a:chOff x="7047770" y="3776764"/>
            <a:chExt cx="790429" cy="4468898"/>
          </a:xfrm>
        </p:grpSpPr>
        <p:grpSp>
          <p:nvGrpSpPr>
            <p:cNvPr id="74" name="组合 73"/>
            <p:cNvGrpSpPr/>
            <p:nvPr/>
          </p:nvGrpSpPr>
          <p:grpSpPr>
            <a:xfrm>
              <a:off x="7093937" y="3776764"/>
              <a:ext cx="744262" cy="399927"/>
              <a:chOff x="1999592" y="2130772"/>
              <a:chExt cx="723816" cy="723816"/>
            </a:xfr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grpSpPr>
          <p:sp>
            <p:nvSpPr>
              <p:cNvPr id="77" name="文本框 6"/>
              <p:cNvSpPr txBox="1"/>
              <p:nvPr/>
            </p:nvSpPr>
            <p:spPr>
              <a:xfrm rot="5400000">
                <a:off x="2067876" y="2154926"/>
                <a:ext cx="492007" cy="6285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 anchor="t">
                <a:spAutoFit/>
              </a:bodyPr>
              <a:lstStyle/>
              <a:p>
                <a:r>
                  <a:rPr lang="en-US" altLang="zh-CN" sz="3600" dirty="0" smtClean="0">
                    <a:solidFill>
                      <a:srgbClr val="2B3A57"/>
                    </a:solidFill>
                    <a:latin typeface="Aa马上行楷 (非商业使用)" panose="02010600010101010101" pitchFamily="2" charset="-122"/>
                    <a:ea typeface="Aa马上行楷 (非商业使用)" panose="02010600010101010101" pitchFamily="2" charset="-122"/>
                    <a:cs typeface="Aa楷体" panose="02000500000000000000" pitchFamily="2" charset="-122"/>
                  </a:rPr>
                  <a:t>3</a:t>
                </a:r>
                <a:endParaRPr lang="zh-CN" altLang="en-US" sz="3600" dirty="0">
                  <a:solidFill>
                    <a:srgbClr val="2B3A57"/>
                  </a:solidFill>
                  <a:latin typeface="Aa马上行楷 (非商业使用)" panose="02010600010101010101" pitchFamily="2" charset="-122"/>
                  <a:ea typeface="Aa马上行楷 (非商业使用)" panose="02010600010101010101" pitchFamily="2" charset="-122"/>
                  <a:cs typeface="Aa楷体" panose="02000500000000000000" pitchFamily="2" charset="-122"/>
                </a:endParaRPr>
              </a:p>
            </p:txBody>
          </p:sp>
          <p:sp>
            <p:nvSpPr>
              <p:cNvPr id="78" name="椭圆 77"/>
              <p:cNvSpPr/>
              <p:nvPr/>
            </p:nvSpPr>
            <p:spPr>
              <a:xfrm>
                <a:off x="1999592" y="2130772"/>
                <a:ext cx="723816" cy="723816"/>
              </a:xfrm>
              <a:prstGeom prst="ellipse">
                <a:avLst/>
              </a:prstGeom>
              <a:noFill/>
              <a:ln w="22225">
                <a:solidFill>
                  <a:srgbClr val="2B3A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lang="zh-CN" altLang="en-US" sz="1050">
                  <a:solidFill>
                    <a:schemeClr val="tx1">
                      <a:lumMod val="75000"/>
                      <a:lumOff val="25000"/>
                    </a:schemeClr>
                  </a:solidFill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endParaRPr>
              </a:p>
            </p:txBody>
          </p:sp>
        </p:grpSp>
        <p:sp>
          <p:nvSpPr>
            <p:cNvPr id="75" name="文本框 27"/>
            <p:cNvSpPr txBox="1"/>
            <p:nvPr/>
          </p:nvSpPr>
          <p:spPr>
            <a:xfrm>
              <a:off x="7047770" y="4237854"/>
              <a:ext cx="738664" cy="4007808"/>
            </a:xfrm>
            <a:prstGeom prst="rect">
              <a:avLst/>
            </a:prstGeom>
            <a:noFill/>
          </p:spPr>
          <p:txBody>
            <a:bodyPr vert="eaVert" wrap="square" rtlCol="0" anchor="t">
              <a:spAutoFit/>
            </a:bodyPr>
            <a:lstStyle/>
            <a:p>
              <a:r>
                <a:rPr lang="en-US" altLang="zh-CN" sz="3600" dirty="0" smtClean="0">
                  <a:solidFill>
                    <a:srgbClr val="2B3A5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a楷体" panose="02000500000000000000" pitchFamily="2" charset="-122"/>
                  <a:ea typeface="Aa楷体" panose="02000500000000000000" pitchFamily="2" charset="-122"/>
                  <a:cs typeface="Aa楷体" panose="02000500000000000000" pitchFamily="2" charset="-122"/>
                </a:rPr>
                <a:t>Influence of Utopian Literature in China</a:t>
              </a:r>
              <a:endParaRPr lang="zh-CN" altLang="en-US" sz="3600" dirty="0">
                <a:solidFill>
                  <a:srgbClr val="2B3A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a楷体" panose="02000500000000000000" pitchFamily="2" charset="-122"/>
                <a:ea typeface="Aa楷体" panose="02000500000000000000" pitchFamily="2" charset="-122"/>
                <a:cs typeface="Aa楷体" panose="02000500000000000000" pitchFamily="2" charset="-122"/>
              </a:endParaRPr>
            </a:p>
          </p:txBody>
        </p:sp>
        <p:cxnSp>
          <p:nvCxnSpPr>
            <p:cNvPr id="76" name="直接连接符 75"/>
            <p:cNvCxnSpPr/>
            <p:nvPr/>
          </p:nvCxnSpPr>
          <p:spPr>
            <a:xfrm>
              <a:off x="7283640" y="4454425"/>
              <a:ext cx="0" cy="1455165"/>
            </a:xfrm>
            <a:prstGeom prst="line">
              <a:avLst/>
            </a:prstGeom>
            <a:ln w="15875">
              <a:gradFill>
                <a:gsLst>
                  <a:gs pos="0">
                    <a:srgbClr val="2B3A57">
                      <a:alpha val="0"/>
                    </a:srgbClr>
                  </a:gs>
                  <a:gs pos="45100">
                    <a:srgbClr val="2B3A57"/>
                  </a:gs>
                  <a:gs pos="100000">
                    <a:srgbClr val="2B3A57">
                      <a:alpha val="0"/>
                    </a:srgbClr>
                  </a:gs>
                </a:gsLst>
                <a:lin ang="5400000" scaled="1"/>
              </a:gra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文本框 6"/>
          <p:cNvSpPr txBox="1"/>
          <p:nvPr/>
        </p:nvSpPr>
        <p:spPr>
          <a:xfrm>
            <a:off x="2975314" y="5134767"/>
            <a:ext cx="478016" cy="646331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r>
              <a:rPr lang="en-US" altLang="zh-CN" sz="3600" dirty="0">
                <a:solidFill>
                  <a:srgbClr val="2B3A57"/>
                </a:solidFill>
                <a:latin typeface="Aa马上行楷 (非商业使用)" panose="02010600010101010101" pitchFamily="2" charset="-122"/>
                <a:ea typeface="Aa马上行楷 (非商业使用)" panose="02010600010101010101" pitchFamily="2" charset="-122"/>
                <a:cs typeface="Aa楷体" panose="02000500000000000000" pitchFamily="2" charset="-122"/>
              </a:rPr>
              <a:t>4</a:t>
            </a:r>
            <a:endParaRPr lang="zh-CN" altLang="en-US" sz="3600" dirty="0">
              <a:solidFill>
                <a:srgbClr val="2B3A57"/>
              </a:solidFill>
              <a:latin typeface="Aa马上行楷 (非商业使用)" panose="02010600010101010101" pitchFamily="2" charset="-122"/>
              <a:ea typeface="Aa马上行楷 (非商业使用)" panose="02010600010101010101" pitchFamily="2" charset="-122"/>
              <a:cs typeface="Aa楷体" panose="02000500000000000000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6085664"/>
      </p:ext>
    </p:extLst>
  </p:cSld>
  <p:clrMapOvr>
    <a:masterClrMapping/>
  </p:clrMapOvr>
  <p:transition spd="med">
    <p:pull/>
  </p:transition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0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5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8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3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4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27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28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1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2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35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36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8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left)">
                                          <p:cBhvr>
                                            <p:cTn id="7" dur="500"/>
                                            <p:tgtEl>
                                              <p:spTgt spid="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2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right)">
                                          <p:cBhvr>
                                            <p:cTn id="10" dur="500"/>
                                            <p:tgtEl>
                                              <p:spTgt spid="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2" presetID="53" presetClass="entr" presetSubtype="16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14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15" dur="500" fill="hold"/>
                                            <p:tgtEl>
                                              <p:spTgt spid="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  <p:animEffect transition="in" filter="fade">
                                          <p:cBhvr>
                                            <p:cTn id="16" dur="500"/>
                                            <p:tgtEl>
                                              <p:spTgt spid="8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7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8" presetID="22" presetClass="entr" presetSubtype="1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20" dur="500"/>
                                            <p:tgtEl>
                                              <p:spTgt spid="2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3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4" dur="1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1000" fill="hold"/>
                                            <p:tgtEl>
                                              <p:spTgt spid="6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1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2" dur="1000" fill="hold"/>
                                            <p:tgtEl>
                                              <p:spTgt spid="6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3" presetID="2" presetClass="entr" presetSubtype="4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5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6" dur="1000" fill="hold"/>
                                            <p:tgtEl>
                                              <p:spTgt spid="7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山水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385" y="3973830"/>
            <a:ext cx="4204335" cy="3482340"/>
          </a:xfrm>
          <a:prstGeom prst="rect">
            <a:avLst/>
          </a:prstGeom>
        </p:spPr>
      </p:pic>
      <p:grpSp>
        <p:nvGrpSpPr>
          <p:cNvPr id="7" name="组合 6"/>
          <p:cNvGrpSpPr/>
          <p:nvPr/>
        </p:nvGrpSpPr>
        <p:grpSpPr>
          <a:xfrm rot="16200000">
            <a:off x="1426587" y="-300349"/>
            <a:ext cx="680601" cy="3533775"/>
            <a:chOff x="9247" y="-23"/>
            <a:chExt cx="842" cy="3125"/>
          </a:xfrm>
        </p:grpSpPr>
        <p:grpSp>
          <p:nvGrpSpPr>
            <p:cNvPr id="5" name="组合 4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3" name="矩形 2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" name="等腰三角形 3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" name="文本框 5"/>
            <p:cNvSpPr txBox="1"/>
            <p:nvPr/>
          </p:nvSpPr>
          <p:spPr>
            <a:xfrm>
              <a:off x="9404" y="123"/>
              <a:ext cx="685" cy="297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endParaRPr lang="zh-CN" altLang="en-US" sz="2400" dirty="0">
                <a:solidFill>
                  <a:schemeClr val="bg1"/>
                </a:solidFill>
                <a:latin typeface="方正魏碑简体" panose="03000509000000000000" charset="-122"/>
                <a:ea typeface="方正魏碑简体" panose="03000509000000000000" charset="-122"/>
              </a:endParaRPr>
            </a:p>
          </p:txBody>
        </p:sp>
      </p:grpSp>
      <p:pic>
        <p:nvPicPr>
          <p:cNvPr id="20" name="图片 19" descr="树枝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38576" y="29316"/>
            <a:ext cx="2546985" cy="1343025"/>
          </a:xfrm>
          <a:prstGeom prst="rect">
            <a:avLst/>
          </a:prstGeom>
        </p:spPr>
      </p:pic>
      <p:sp>
        <p:nvSpPr>
          <p:cNvPr id="21" name="矩形 20"/>
          <p:cNvSpPr/>
          <p:nvPr/>
        </p:nvSpPr>
        <p:spPr>
          <a:xfrm rot="16200000">
            <a:off x="683544" y="570935"/>
            <a:ext cx="553998" cy="1887696"/>
          </a:xfrm>
          <a:prstGeom prst="rect">
            <a:avLst/>
          </a:prstGeom>
        </p:spPr>
        <p:txBody>
          <a:bodyPr vert="eaVert" wrap="none">
            <a:spAutoFit/>
          </a:bodyPr>
          <a:lstStyle/>
          <a:p>
            <a:pPr lvl="0" algn="r"/>
            <a:r>
              <a:rPr lang="en-US" altLang="zh-CN" sz="2400" dirty="0">
                <a:solidFill>
                  <a:prstClr val="white"/>
                </a:solidFill>
                <a:latin typeface="方正魏碑简体" panose="03000509000000000000" charset="-122"/>
                <a:ea typeface="方正魏碑简体" panose="03000509000000000000" charset="-122"/>
              </a:rPr>
              <a:t>Introduction</a:t>
            </a:r>
            <a:endParaRPr lang="zh-CN" altLang="en-US" sz="2400" dirty="0">
              <a:solidFill>
                <a:prstClr val="white"/>
              </a:solidFill>
              <a:latin typeface="方正魏碑简体" panose="03000509000000000000" charset="-122"/>
              <a:ea typeface="方正魏碑简体" panose="03000509000000000000" charset="-122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98865" y="1806839"/>
            <a:ext cx="112773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The term “utopia”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created by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Thomas More, and its emergence was influenced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by humanism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. In China</a:t>
            </a:r>
            <a:r>
              <a:rPr lang="zh-CN" altLang="zh-CN" sz="2800" dirty="0">
                <a:solidFill>
                  <a:schemeClr val="tx2">
                    <a:lumMod val="75000"/>
                  </a:schemeClr>
                </a:solidFill>
              </a:rPr>
              <a:t>，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the flourishing period of utopian literature began with 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“</a:t>
            </a:r>
            <a:r>
              <a:rPr lang="en-US" altLang="zh-CN" sz="2800" dirty="0" err="1" smtClean="0">
                <a:solidFill>
                  <a:schemeClr val="tx2">
                    <a:lumMod val="75000"/>
                  </a:schemeClr>
                </a:solidFill>
              </a:rPr>
              <a:t>Gengzi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Change”(</a:t>
            </a:r>
            <a:r>
              <a:rPr lang="zh-CN" altLang="zh-CN" sz="2800" dirty="0">
                <a:solidFill>
                  <a:schemeClr val="tx2">
                    <a:lumMod val="75000"/>
                  </a:schemeClr>
                </a:solidFill>
              </a:rPr>
              <a:t>庚子之变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) and ended with the May Fourth Movement. The connection between modern Chinese and Western utopian literature began with American writer Edward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Bellamy’s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utopian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fiction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</a:rPr>
              <a:t>Looking Backward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, which influenced a number of important works in modern China, such as Kang </a:t>
            </a:r>
            <a:r>
              <a:rPr lang="en-US" altLang="zh-CN" sz="2800" dirty="0" err="1" smtClean="0">
                <a:solidFill>
                  <a:schemeClr val="tx2">
                    <a:lumMod val="75000"/>
                  </a:schemeClr>
                </a:solidFill>
              </a:rPr>
              <a:t>Youwei’s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</a:rPr>
              <a:t>The Book of the Great Unity</a:t>
            </a:r>
            <a:r>
              <a:rPr lang="zh-CN" altLang="zh-CN" sz="2800" dirty="0">
                <a:solidFill>
                  <a:schemeClr val="tx2">
                    <a:lumMod val="75000"/>
                  </a:schemeClr>
                </a:solidFill>
              </a:rPr>
              <a:t>（《大同书》）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, Tan </a:t>
            </a:r>
            <a:r>
              <a:rPr lang="en-US" altLang="zh-CN" sz="2800" dirty="0" err="1" smtClean="0">
                <a:solidFill>
                  <a:schemeClr val="tx2">
                    <a:lumMod val="75000"/>
                  </a:schemeClr>
                </a:solidFill>
              </a:rPr>
              <a:t>Sitong’s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</a:rPr>
              <a:t>Treatise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</a:rPr>
              <a:t>of Benevolence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zh-CN" altLang="zh-CN" sz="2800" dirty="0">
                <a:solidFill>
                  <a:schemeClr val="tx2">
                    <a:lumMod val="75000"/>
                  </a:schemeClr>
                </a:solidFill>
              </a:rPr>
              <a:t>《仁学》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) and Liang </a:t>
            </a:r>
            <a:r>
              <a:rPr lang="en-US" altLang="zh-CN" sz="2800" dirty="0" err="1">
                <a:solidFill>
                  <a:schemeClr val="tx2">
                    <a:lumMod val="75000"/>
                  </a:schemeClr>
                </a:solidFill>
              </a:rPr>
              <a:t>Qichao's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</a:rPr>
              <a:t>The Future of New China</a:t>
            </a:r>
            <a:r>
              <a:rPr lang="zh-CN" altLang="zh-CN" sz="2800" dirty="0">
                <a:solidFill>
                  <a:schemeClr val="tx2">
                    <a:lumMod val="75000"/>
                  </a:schemeClr>
                </a:solidFill>
              </a:rPr>
              <a:t>（《新中国未来记》）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zh-CN" altLang="zh-CN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 rot="16200000">
            <a:off x="1782263" y="-514774"/>
            <a:ext cx="680601" cy="4195488"/>
            <a:chOff x="9247" y="-23"/>
            <a:chExt cx="842" cy="3125"/>
          </a:xfrm>
        </p:grpSpPr>
        <p:grpSp>
          <p:nvGrpSpPr>
            <p:cNvPr id="9" name="组合 8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2" name="等腰三角形 11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0" name="文本框 5"/>
            <p:cNvSpPr txBox="1"/>
            <p:nvPr/>
          </p:nvSpPr>
          <p:spPr>
            <a:xfrm>
              <a:off x="9404" y="123"/>
              <a:ext cx="685" cy="297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endParaRPr lang="zh-CN" altLang="en-US" sz="2400" dirty="0">
                <a:solidFill>
                  <a:schemeClr val="bg1"/>
                </a:solidFill>
                <a:latin typeface="方正魏碑简体" panose="03000509000000000000" charset="-122"/>
                <a:ea typeface="方正魏碑简体" panose="03000509000000000000" charset="-122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0" y="1450285"/>
            <a:ext cx="252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prstClr val="white"/>
                </a:solidFill>
                <a:latin typeface="方正魏碑简体" panose="03000509000000000000" charset="-122"/>
                <a:ea typeface="方正魏碑简体" panose="03000509000000000000" charset="-122"/>
              </a:rPr>
              <a:t>Classification</a:t>
            </a:r>
            <a:endParaRPr lang="zh-CN" altLang="en-US" sz="2400" dirty="0">
              <a:solidFill>
                <a:prstClr val="white"/>
              </a:solidFill>
              <a:latin typeface="方正魏碑简体" panose="03000509000000000000" charset="-122"/>
              <a:ea typeface="方正魏碑简体" panose="03000509000000000000" charset="-122"/>
            </a:endParaRPr>
          </a:p>
        </p:txBody>
      </p:sp>
      <p:pic>
        <p:nvPicPr>
          <p:cNvPr id="6" name="图片 5" descr="山水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33385" y="3973830"/>
            <a:ext cx="4204335" cy="3482340"/>
          </a:xfrm>
          <a:prstGeom prst="rect">
            <a:avLst/>
          </a:prstGeom>
        </p:spPr>
      </p:pic>
      <p:pic>
        <p:nvPicPr>
          <p:cNvPr id="7" name="图片 6" descr="树枝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-156845" y="-14605"/>
            <a:ext cx="2546985" cy="1343025"/>
          </a:xfrm>
          <a:prstGeom prst="rect">
            <a:avLst/>
          </a:prstGeom>
        </p:spPr>
      </p:pic>
      <p:cxnSp>
        <p:nvCxnSpPr>
          <p:cNvPr id="13" name="直接连接符 12"/>
          <p:cNvCxnSpPr/>
          <p:nvPr/>
        </p:nvCxnSpPr>
        <p:spPr>
          <a:xfrm>
            <a:off x="3877310" y="4640580"/>
            <a:ext cx="44069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10747" y="2404170"/>
            <a:ext cx="97259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altLang="zh-CN" sz="3200" kern="1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According to the content and its distance from reality, the utopian literature of early 20</a:t>
            </a:r>
            <a:r>
              <a:rPr lang="en-US" altLang="zh-CN" sz="3200" kern="100" baseline="300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th</a:t>
            </a:r>
            <a:r>
              <a:rPr lang="en-US" altLang="zh-CN" sz="3200" kern="1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century can be divided into </a:t>
            </a:r>
            <a:r>
              <a:rPr lang="en-US" altLang="zh-CN" sz="3200" kern="1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distant-viewed, middle-viewed </a:t>
            </a:r>
            <a:r>
              <a:rPr lang="en-US" altLang="zh-CN" sz="3200" kern="1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and </a:t>
            </a:r>
            <a:r>
              <a:rPr lang="en-US" altLang="zh-CN" sz="3200" kern="1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close-view</a:t>
            </a:r>
            <a:r>
              <a:rPr lang="en-US" altLang="zh-CN" sz="3200" kern="1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ed</a:t>
            </a:r>
            <a:r>
              <a:rPr lang="en-US" altLang="zh-CN" sz="3200" kern="100" dirty="0" smtClean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 </a:t>
            </a:r>
            <a:r>
              <a:rPr lang="en-US" altLang="zh-CN" sz="3200" kern="100" dirty="0">
                <a:solidFill>
                  <a:schemeClr val="tx2">
                    <a:lumMod val="75000"/>
                  </a:schemeClr>
                </a:solidFill>
                <a:latin typeface="Times New Roman"/>
                <a:cs typeface="Times New Roman"/>
              </a:rPr>
              <a:t>one.</a:t>
            </a:r>
            <a:endParaRPr lang="zh-CN" altLang="zh-CN" sz="3200" kern="100" dirty="0">
              <a:solidFill>
                <a:schemeClr val="tx2">
                  <a:lumMod val="75000"/>
                </a:schemeClr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4389263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7350" y="1172717"/>
            <a:ext cx="9622302" cy="4358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Distant-viewed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utopian literature explores 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philosophy.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focuses on the universal principles of 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society, which have an applicability across the world.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representatives include Kang </a:t>
            </a:r>
            <a:r>
              <a:rPr lang="en-US" altLang="zh-CN" sz="2400" kern="1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Youwei’s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i="1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 of the Great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Unity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kern="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Cai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Yuanpei's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en-US" altLang="zh-CN" sz="2400" i="1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Year's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Dream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 </a:t>
            </a:r>
            <a:r>
              <a:rPr lang="en-US" altLang="zh-CN" sz="2400" kern="1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Jianren's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i="1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Story of </a:t>
            </a:r>
            <a:r>
              <a:rPr lang="en-US" altLang="zh-CN" sz="2400" i="1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Stone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 </a:t>
            </a:r>
            <a:r>
              <a:rPr lang="en-US" altLang="zh-CN" sz="2400" i="1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Book of the Great Unity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example, it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involves the ideas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“people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 born by Heaven and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equal”(</a:t>
            </a:r>
            <a:r>
              <a:rPr lang="zh-CN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天民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the affirmation of human desire, and the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“Three Worlds”</a:t>
            </a:r>
            <a:r>
              <a:rPr lang="zh-CN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zh-CN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三世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zh-CN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说）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establishing a </a:t>
            </a:r>
            <a:r>
              <a:rPr lang="en-US" altLang="zh-CN" sz="2400" kern="1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value system similar to modernized one. </a:t>
            </a:r>
            <a:r>
              <a:rPr lang="en-US" altLang="zh-CN" sz="2400" kern="1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brings the spirit of freedom, which belongs exclusively to literature before, into the politics.</a:t>
            </a:r>
            <a:endParaRPr lang="zh-CN" altLang="zh-CN" sz="2400" kern="1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67349" y="1023619"/>
            <a:ext cx="1049781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In middle-viewed Utopian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literature, people think about how society works and provide blueprints for social order instead of focusing on religion and tradition as before. During this period, it emerged a large number of different 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understandings of the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society.  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According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their different political stance, it can be further divided into constitutional utopian novels of the conservative school, such as Liang </a:t>
            </a:r>
            <a:r>
              <a:rPr lang="en-US" altLang="zh-CN" sz="24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Qichao’s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Future of New China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（保守派的宪政乌托邦小说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如梁启超的《新中国未来记》）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exclusionary utopian novels of the revolutionary school ( such as Chen </a:t>
            </a:r>
            <a:r>
              <a:rPr lang="en-US" altLang="zh-CN" sz="24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Tianhua‘s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Lion’s </a:t>
            </a:r>
            <a:r>
              <a:rPr lang="en-US" altLang="zh-CN" sz="24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Roar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2400" dirty="0" err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Huairen‘s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Rousseau’s </a:t>
            </a:r>
            <a:r>
              <a:rPr lang="en-US" altLang="zh-CN" sz="24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Soul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（革命派的排满乌托邦小说（陈天华的《狮子吼》，怀仁的《卢梭魂》等）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anarchist utopian novels (Lu Liao 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Ming‘s </a:t>
            </a:r>
            <a:r>
              <a:rPr lang="en-US" altLang="zh-CN" sz="24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Land of </a:t>
            </a:r>
            <a:r>
              <a:rPr lang="en-US" altLang="zh-CN" sz="24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Happiness</a:t>
            </a:r>
            <a:r>
              <a:rPr lang="en-US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无政府主义的乌托邦小说（鲁哀鸣的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极</a:t>
            </a:r>
            <a:r>
              <a:rPr lang="zh-CN" altLang="zh-CN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乐地》</a:t>
            </a:r>
            <a:r>
              <a:rPr lang="zh-CN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4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4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574438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06500" y="1220568"/>
            <a:ext cx="9622302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close-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utopia is an emotional expression during those turbulent times. It aims to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inspire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to save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nation in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danger by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prophesying the suffering of a dying nation. They often have no clear political opinions,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expressing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patriotic passion and national dignity. Some representative works include 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Prophecy of the 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Partition’s Tragic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zh-CN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Xuanyuan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ZhengYi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（轩辕正裔的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瓜分惨祸预言记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800" i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Revenge of the Cold </a:t>
            </a:r>
            <a:r>
              <a:rPr lang="en-US" altLang="zh-CN" sz="2800" i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Country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altLang="zh-CN" sz="2800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Leng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Bai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（冷白的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《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冷国复仇记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》</a:t>
            </a:r>
            <a:r>
              <a:rPr lang="zh-CN" altLang="en-US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等）</a:t>
            </a:r>
          </a:p>
        </p:txBody>
      </p:sp>
    </p:spTree>
    <p:extLst>
      <p:ext uri="{BB962C8B-B14F-4D97-AF65-F5344CB8AC3E}">
        <p14:creationId xmlns:p14="http://schemas.microsoft.com/office/powerpoint/2010/main" val="3971558087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32840" y="1220568"/>
            <a:ext cx="9622302" cy="4745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1.Utopia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promotes the transformation of traditional Chinese society into modern society. It intensifies the contradiction between people and reality, and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encouraged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 to criticize and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reality.</a:t>
            </a:r>
          </a:p>
          <a:p>
            <a:pPr>
              <a:lnSpc>
                <a:spcPct val="120000"/>
              </a:lnSpc>
            </a:pP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appearance of utopian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 changed the nature of traditional literature and greatly enhanced the status of 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fiction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modern literature in China.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Fiction,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had been a vehicle for amusement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before,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turned into a vehicle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express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people's spiritual and political pursuits.</a:t>
            </a:r>
          </a:p>
        </p:txBody>
      </p:sp>
      <p:grpSp>
        <p:nvGrpSpPr>
          <p:cNvPr id="7" name="组合 6"/>
          <p:cNvGrpSpPr/>
          <p:nvPr/>
        </p:nvGrpSpPr>
        <p:grpSpPr>
          <a:xfrm rot="16200000">
            <a:off x="1751067" y="-1245633"/>
            <a:ext cx="680601" cy="4195488"/>
            <a:chOff x="9247" y="-23"/>
            <a:chExt cx="842" cy="3125"/>
          </a:xfrm>
        </p:grpSpPr>
        <p:grpSp>
          <p:nvGrpSpPr>
            <p:cNvPr id="8" name="组合 7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2" name="等腰三角形 11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" name="文本框 5"/>
            <p:cNvSpPr txBox="1"/>
            <p:nvPr/>
          </p:nvSpPr>
          <p:spPr>
            <a:xfrm>
              <a:off x="9404" y="123"/>
              <a:ext cx="685" cy="297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endParaRPr lang="zh-CN" altLang="en-US" sz="2400" dirty="0">
                <a:solidFill>
                  <a:schemeClr val="bg1"/>
                </a:solidFill>
                <a:latin typeface="方正魏碑简体" panose="03000509000000000000" charset="-122"/>
                <a:ea typeface="方正魏碑简体" panose="03000509000000000000" charset="-122"/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 rot="16200000">
            <a:off x="635470" y="19682"/>
            <a:ext cx="553998" cy="1776398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 algn="r"/>
            <a:r>
              <a:rPr lang="en-US" altLang="zh-CN" sz="2400" dirty="0" smtClean="0">
                <a:solidFill>
                  <a:prstClr val="white"/>
                </a:solidFill>
                <a:latin typeface="方正魏碑简体" panose="03000509000000000000" charset="-122"/>
                <a:ea typeface="方正魏碑简体" panose="03000509000000000000" charset="-122"/>
              </a:rPr>
              <a:t>Influence</a:t>
            </a:r>
            <a:endParaRPr lang="zh-CN" altLang="en-US" sz="2400" dirty="0">
              <a:solidFill>
                <a:prstClr val="white"/>
              </a:solidFill>
              <a:latin typeface="方正魏碑简体" panose="03000509000000000000" charset="-122"/>
              <a:ea typeface="方正魏碑简体" panose="0300050900000000000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63302679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山水"/>
          <p:cNvPicPr>
            <a:picLocks noChangeAspect="1"/>
          </p:cNvPicPr>
          <p:nvPr/>
        </p:nvPicPr>
        <p:blipFill>
          <a:blip r:embed="rId3"/>
          <a:srcRect b="14418"/>
          <a:stretch>
            <a:fillRect/>
          </a:stretch>
        </p:blipFill>
        <p:spPr>
          <a:xfrm>
            <a:off x="0" y="4879975"/>
            <a:ext cx="2413000" cy="1978025"/>
          </a:xfrm>
          <a:prstGeom prst="rect">
            <a:avLst/>
          </a:prstGeom>
        </p:spPr>
      </p:pic>
      <p:pic>
        <p:nvPicPr>
          <p:cNvPr id="13" name="图片 12" descr="山水1"/>
          <p:cNvPicPr>
            <a:picLocks noChangeAspect="1"/>
          </p:cNvPicPr>
          <p:nvPr/>
        </p:nvPicPr>
        <p:blipFill>
          <a:blip r:embed="rId4"/>
          <a:srcRect r="1040" b="18365"/>
          <a:stretch>
            <a:fillRect/>
          </a:stretch>
        </p:blipFill>
        <p:spPr>
          <a:xfrm>
            <a:off x="9593580" y="5086301"/>
            <a:ext cx="2598420" cy="1775460"/>
          </a:xfrm>
          <a:prstGeom prst="rect">
            <a:avLst/>
          </a:prstGeom>
        </p:spPr>
      </p:pic>
      <p:pic>
        <p:nvPicPr>
          <p:cNvPr id="14" name="图片 13" descr="树枝"/>
          <p:cNvPicPr>
            <a:picLocks noChangeAspect="1"/>
          </p:cNvPicPr>
          <p:nvPr/>
        </p:nvPicPr>
        <p:blipFill>
          <a:blip r:embed="rId5"/>
          <a:srcRect r="4904"/>
          <a:stretch>
            <a:fillRect/>
          </a:stretch>
        </p:blipFill>
        <p:spPr>
          <a:xfrm>
            <a:off x="10346055" y="0"/>
            <a:ext cx="1845945" cy="10236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32840" y="1220568"/>
            <a:ext cx="9622302" cy="4228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short, utopian literature greatly changed the language, form, and content of modern Chinese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greatly contributing to 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comprehensive liberation of human knowledge and emotions.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proliferation of utopias can also have serious side effects. The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“past”, “present” ,and “future”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all important to human existence, and it is important to find a balance </a:t>
            </a:r>
            <a:r>
              <a:rPr lang="en-US" altLang="zh-CN" sz="28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among </a:t>
            </a:r>
            <a:r>
              <a:rPr lang="en-US" altLang="zh-CN" sz="28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them, which is the value of studying utopian literature in the early 20th century. </a:t>
            </a:r>
          </a:p>
        </p:txBody>
      </p:sp>
      <p:grpSp>
        <p:nvGrpSpPr>
          <p:cNvPr id="7" name="组合 6"/>
          <p:cNvGrpSpPr/>
          <p:nvPr/>
        </p:nvGrpSpPr>
        <p:grpSpPr>
          <a:xfrm rot="16200000">
            <a:off x="1751067" y="-1245633"/>
            <a:ext cx="680601" cy="4195488"/>
            <a:chOff x="9247" y="-23"/>
            <a:chExt cx="842" cy="3125"/>
          </a:xfrm>
        </p:grpSpPr>
        <p:grpSp>
          <p:nvGrpSpPr>
            <p:cNvPr id="8" name="组合 7"/>
            <p:cNvGrpSpPr/>
            <p:nvPr/>
          </p:nvGrpSpPr>
          <p:grpSpPr>
            <a:xfrm>
              <a:off x="9247" y="-23"/>
              <a:ext cx="704" cy="1991"/>
              <a:chOff x="9306" y="306"/>
              <a:chExt cx="586" cy="1423"/>
            </a:xfrm>
          </p:grpSpPr>
          <p:sp>
            <p:nvSpPr>
              <p:cNvPr id="11" name="矩形 10"/>
              <p:cNvSpPr/>
              <p:nvPr/>
            </p:nvSpPr>
            <p:spPr>
              <a:xfrm>
                <a:off x="9307" y="306"/>
                <a:ext cx="585" cy="1141"/>
              </a:xfrm>
              <a:prstGeom prst="rect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12" name="等腰三角形 11"/>
              <p:cNvSpPr/>
              <p:nvPr/>
            </p:nvSpPr>
            <p:spPr>
              <a:xfrm flipH="1" flipV="1">
                <a:off x="9306" y="1447"/>
                <a:ext cx="586" cy="282"/>
              </a:xfrm>
              <a:prstGeom prst="triangle">
                <a:avLst/>
              </a:prstGeom>
              <a:solidFill>
                <a:srgbClr val="B38B6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" name="文本框 5"/>
            <p:cNvSpPr txBox="1"/>
            <p:nvPr/>
          </p:nvSpPr>
          <p:spPr>
            <a:xfrm>
              <a:off x="9404" y="123"/>
              <a:ext cx="685" cy="2979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r"/>
              <a:endParaRPr lang="zh-CN" altLang="en-US" sz="2400" dirty="0">
                <a:solidFill>
                  <a:schemeClr val="bg1"/>
                </a:solidFill>
                <a:latin typeface="方正魏碑简体" panose="03000509000000000000" charset="-122"/>
                <a:ea typeface="方正魏碑简体" panose="03000509000000000000" charset="-122"/>
              </a:endParaRPr>
            </a:p>
          </p:txBody>
        </p:sp>
      </p:grpSp>
      <p:sp>
        <p:nvSpPr>
          <p:cNvPr id="15" name="矩形 14"/>
          <p:cNvSpPr/>
          <p:nvPr/>
        </p:nvSpPr>
        <p:spPr>
          <a:xfrm rot="16200000">
            <a:off x="635470" y="19682"/>
            <a:ext cx="553998" cy="1776398"/>
          </a:xfrm>
          <a:prstGeom prst="rect">
            <a:avLst/>
          </a:prstGeom>
        </p:spPr>
        <p:txBody>
          <a:bodyPr vert="eaVert" wrap="square">
            <a:spAutoFit/>
          </a:bodyPr>
          <a:lstStyle/>
          <a:p>
            <a:pPr lvl="0" algn="r"/>
            <a:r>
              <a:rPr lang="en-US" altLang="zh-CN" sz="2400" dirty="0">
                <a:solidFill>
                  <a:prstClr val="white"/>
                </a:solidFill>
                <a:latin typeface="方正魏碑简体" panose="03000509000000000000" charset="-122"/>
                <a:ea typeface="方正魏碑简体" panose="03000509000000000000" charset="-122"/>
              </a:rPr>
              <a:t>Conclusion</a:t>
            </a:r>
            <a:endParaRPr lang="zh-CN" altLang="en-US" sz="2400" dirty="0">
              <a:solidFill>
                <a:prstClr val="white"/>
              </a:solidFill>
              <a:latin typeface="方正魏碑简体" panose="03000509000000000000" charset="-122"/>
              <a:ea typeface="方正魏碑简体" panose="0300050900000000000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11970150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863</Words>
  <Application>Microsoft Office PowerPoint</Application>
  <PresentationFormat>自定义</PresentationFormat>
  <Paragraphs>41</Paragraphs>
  <Slides>11</Slides>
  <Notes>11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</cp:lastModifiedBy>
  <cp:revision>77</cp:revision>
  <dcterms:created xsi:type="dcterms:W3CDTF">2017-05-29T09:21:00Z</dcterms:created>
  <dcterms:modified xsi:type="dcterms:W3CDTF">2022-03-31T10:30:54Z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2052-10.1.0.6391</vt:lpwstr>
  </property>
</Properties>
</file>