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2" r:id="rId3"/>
    <p:sldId id="314" r:id="rId4"/>
    <p:sldId id="315" r:id="rId5"/>
    <p:sldId id="317" r:id="rId6"/>
    <p:sldId id="321" r:id="rId7"/>
    <p:sldId id="346" r:id="rId8"/>
    <p:sldId id="351" r:id="rId9"/>
    <p:sldId id="356" r:id="rId10"/>
    <p:sldId id="365" r:id="rId11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pos="224" userDrawn="1">
          <p15:clr>
            <a:srgbClr val="A4A3A4"/>
          </p15:clr>
        </p15:guide>
        <p15:guide id="5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FAF"/>
    <a:srgbClr val="E3E3E3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0" y="738"/>
      </p:cViewPr>
      <p:guideLst>
        <p:guide orient="horz" pos="2092"/>
        <p:guide pos="529"/>
        <p:guide orient="horz" pos="2251"/>
        <p:guide pos="22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1" units="1/dev"/>
        </inkml:channelProperties>
      </inkml:inkSource>
      <inkml:timestamp xml:id="ts0" timeString="2025-10-26T15:40:26"/>
    </inkml:context>
    <inkml:brush xml:id="br0">
      <inkml:brushProperty name="width" value="0.0365079380571842" units="cm"/>
      <inkml:brushProperty name="height" value="0.0365079380571842" units="cm"/>
      <inkml:brushProperty name="color" value="#f2395b"/>
      <inkml:brushProperty name="ignorePressure" value="0"/>
    </inkml:brush>
  </inkml:definitions>
  <inkml:trace contextRef="#ctx0" brushRef="#br0">24920.000 14160.000 1000,'-9.000'103.000'-37,"2.000"-11.000"6,4.000-14.000 5,2.000-11.000 4,-3.000-3.000 2,-7.000 9.000-3,-8.000 9.000-2,-8.000 9.000-2,-6.000 8.000 0,-6.000 11.000 1,-7.000 10.000 2,-5.000 10.000 2,-6.000 7.000 1,-4.000 1.000 1,-3.000 4.000 2,-4.000 2.000 0,-1.000-4.000 6,5.000-8.000 7,3.000-9.000 9,5.000-9.000 7,6.000-12.000 8,9.000-18.000 7,12.000-18.000 8,8.000-18.000 7,8.000-10.000-21,4.000-5.000-47,3.000-6.000-49,5.000-4.000-48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1" units="1/dev"/>
        </inkml:channelProperties>
      </inkml:inkSource>
      <inkml:timestamp xml:id="ts0" timeString="2025-10-26T15:40:27"/>
    </inkml:context>
    <inkml:brush xml:id="br0">
      <inkml:brushProperty name="width" value="0.0430340431630611" units="cm"/>
      <inkml:brushProperty name="height" value="0.0430340431630611" units="cm"/>
      <inkml:brushProperty name="color" value="#f2395b"/>
      <inkml:brushProperty name="ignorePressure" value="0"/>
    </inkml:brush>
  </inkml:definitions>
  <inkml:trace contextRef="#ctx0" brushRef="#br0">25000.000 14239.000 848,'35.000'146.000'-31,"-8.000"-29.000"5,-9.000-29.000 3,-9.000-28.000 5,-1.000-12.000 1,5.000 6.000-2,4.000 7.000-3,6.000 6.000-1,2.000 4.000 0,2.000 5.000 1,1.000 3.000 2,2.000 4.000 1,0.000 3.000 1,2.000 1.000 2,1.000 1.000 0,1.000 1.000 1,1.000 1.000 2,-2.000-2.000 0,-1.000-1.000 1,-1.000-2.000 0,-1.000-1.000 4,-1.000-2.000 7,1.000-4.000 6,0.000-1.000 7,0.000-5.000 6,1.000-4.000 7,-2.000-6.000 6,2.000-5.000 6,-3.000-3.000 3,-2.000-2.000-4,-2.000-4.000-3,-2.000-2.000-3,-4.000-2.000-2,-1.000-2.000-3,-4.000-4.000-1,-1.000-1.000-2,-2.000-4.000-2,2.000-4.000-1,1.000-3.000-1,2.000-5.000-2,-1.000-2.000-1,2.000-5.000-1,-2.000-3.000-1,1.000-5.000 0,0.000-1.000-2,1.000-2.000 0,-1.000-1.000-1,-1.000-1.000 0,0.000-9.000-8,-2.000-15.000-13,-4.000-14.000-13,-2.000-15.000-14,6.000-19.000-5,11.000-21.000 3,14.000-21.000 3,12.000-22.000 4,11.000-17.000 2,12.000-15.000 2,11.000-16.000 2,12.000-15.000 3,3.000-3.000 1,-4.000 5.000 2,-3.000 7.000 1,-5.000 6.000 1,-5.000 11.000 8,-9.000 16.000 15,-9.000 17.000 13,-8.000 16.000 14,-10.000 11.000 5,-11.000 9.000-2,-9.000 6.000-3,-9.000 9.000-3,-6.000 11.000-23,2.000 19.000-46,1.000 16.000-44,2.000 19.000-45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1" units="1/dev"/>
        </inkml:channelProperties>
      </inkml:inkSource>
      <inkml:timestamp xml:id="ts0" timeString="2025-10-26T15:40:40"/>
    </inkml:context>
    <inkml:brush xml:id="br0">
      <inkml:brushProperty name="width" value="0.0430680252611637" units="cm"/>
      <inkml:brushProperty name="height" value="0.0430680252611637" units="cm"/>
      <inkml:brushProperty name="color" value="#f2395b"/>
      <inkml:brushProperty name="ignorePressure" value="0"/>
    </inkml:brush>
  </inkml:definitions>
  <inkml:trace contextRef="#ctx0" brushRef="#br0">26954.000 62834.000 847,'-24.000'27.000'-30,"-6.000"-7.000"3,-7.000-9.000 5,-6.000-7.000 3,-4.000-4.000 2,-1.000 0.000-2,-2.000 0.000-2,0.000 0.000-2,-2.000 0.000 0,1.000 0.000 1,-1.000 0.000 1,1.000 0.000 2,1.000 0.000 5,2.000 0.000 6,3.000 0.000 8,3.000 0.000 7,2.000 0.000 3,0.000 0.000-1,2.000 0.000 1,2.000 0.000-2,0.000 3.000 0,0.000 4.000 0,0.000 6.000 0,0.000 5.000-1,0.000 4.000-4,0.000 3.000-6,0.000 2.000-7,0.000 2.000-6,1.000 3.000-4,3.000 3.000 2,3.000 2.000 1,2.000 3.000 1,2.000-1.000 8,3.000-3.000 14,3.000-5.000 13,2.000-3.000 15,3.000-5.000 5,3.000-3.000-3,2.000-4.000-3,2.000-3.000-3,6.000-2.000-3,7.000 3.000-1,9.000 3.000-3,6.000 2.000-1,6.000 1.000-8,0.000-1.000-14,2.000-2.000-13,2.000-1.000-14,1.000 2.000-6,5.000 3.000 2,3.000 4.000 2,5.000 4.000 3,3.000 2.000 2,4.000-1.000 1,4.000 1.000 2,4.000 0.000 2,2.000-1.000 0,2.000-1.000 2,0.000-1.000 1,3.000-2.000 1,-1.000 1.000 1,1.000 0.000 0,0.000 2.000 2,0.000 1.000 0,-2.000 1.000 4,-4.000 0.000 6,-4.000 0.000 7,-4.000 0.000 7,-4.000-1.000 5,-8.000 1.000 8,-5.000 0.000 6,-7.000 0.000 6,-4.000 0.000 2,-2.000 0.000-4,0.000 0.000-2,-2.000-1.000-3,-2.000 1.000-2,-5.000 0.000-3,-3.000 0.000-1,-4.000 0.000-3,-2.000 0.000-1,-2.000-1.000-1,-1.000 1.000-2,-1.000 0.000-1,-1.000-1.000 0,0.000-3.000-2,0.000-3.000-1,0.000-2.000-1,-2.000-2.000 0,-1.000-2.000-2,-4.000 0.000 1,-2.000-2.000-2,-6.000-1.000-7,-11.000 1.000-13,-10.000-1.000-13,-10.000 1.000-14,-11.000 1.000-5,-10.000 7.000 3,-10.000 4.000 3,-10.000 5.000 3,-9.000 5.000 4,-9.000 1.000 1,-6.000 4.000 2,-9.000 2.000 3,-5.000 0.000 1,-4.000 0.000 2,-4.000-2.000 1,-4.000-1.000 1,5.000-3.000 8,12.000-4.000 14,13.000-3.000 14,14.000-5.000 14,11.000-4.000 6,12.000-5.000-3,11.000-5.000-3,13.000-5.000-3,9.000-6.000-2,9.000-4.000-2,10.000-6.000-2,8.000-5.000-1,7.000-3.000-2,3.000-1.000-1,5.000-2.000-2,3.000-1.000 0,3.000 0.000-2,-1.000-1.000 0,0.000 1.000-2,0.000-1.000 0,1.000 1.000-27,-1.000 2.000-52,0.000 0.000-53,1.000 2.000-52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1" units="1/dev"/>
        </inkml:channelProperties>
      </inkml:inkSource>
      <inkml:timestamp xml:id="ts0" timeString="2025-10-26T15:40:50"/>
    </inkml:context>
    <inkml:brush xml:id="br0">
      <inkml:brushProperty name="width" value="0.0402015894651413" units="cm"/>
      <inkml:brushProperty name="height" value="0.0402015894651413" units="cm"/>
      <inkml:brushProperty name="color" value="#f2395b"/>
      <inkml:brushProperty name="ignorePressure" value="0"/>
    </inkml:brush>
  </inkml:definitions>
  <inkml:trace contextRef="#ctx0" brushRef="#br0">5073.000 36545.000 908,'70.000'229.000'-33,"-20.000"-47.000"5,-20.000-50.000 4,-20.000-48.000 4,-9.000-23.000 1,1.000-1.000-1,2.000 0.000-3,2.000 0.000-1,3.000-2.000-1,6.000-3.000 1,4.000-3.000 2,5.000-4.000 2,3.000-2.000 4,-1.000-1.000 8,1.000-3.000 8,0.000-1.000 7,-1.000-4.000 8,-2.000-4.000 5,-2.000-5.000 8,-1.000-6.000 5,-1.000-4.000 3,0.000-6.000-3,0.000-4.000-3,0.000-6.000-2,1.000-2.000-3,2.000 0.000-1,1.000 0.000-2,2.000 0.000-1,1.000-3.000-3,3.000-7.000 0,1.000-7.000-1,1.000-6.000-2,-2.000-6.000-7,-7.000-2.000-15,-6.000-4.000-15,-7.000-4.000-14,-2.000-2.000-5,4.000-5.000 2,3.000-2.000 4,4.000-4.000 2,-1.000-1.000 3,-3.000 0.000 2,-3.000-1.000 2,-4.000 1.000 2,-1.000-1.000 2,3.000 1.000 1,0.000 0.000 1,3.000-1.000 2,-1.000 4.000 8,-1.000 7.000 14,-2.000 6.000 16,-1.000 7.000 15,-2.000 12.000 6,-2.000 19.000-4,-1.000 18.000-3,-3.000 19.000-2,0.000 10.000-10,0.000 1.000-15,0.000 2.000-16,0.000 1.000-14,1.000 2.000-7,2.000 2.000 2,1.000 2.000 2,2.000 1.000 2,5.000 1.000 1,8.000 0.000 2,8.000 0.000 1,9.000 0.000 2,3.000 1.000 1,-1.000-1.000 1,-2.000 0.000 1,-2.000 0.000 0,1.000 0.000 2,3.000 0.000 0,4.000 0.000 1,3.000 0.000 1,1.000-3.000 8,-2.000-7.000 15,-1.000-7.000 15,-2.000-6.000 16,-3.000-7.000 5,-3.000-7.000-4,-3.000-6.000-4,-4.000-7.000-3,-2.000-4.000-4,-2.000-2.000-2,-1.000-1.000-3,-2.000-3.000-2,0.000 0.000-5,4.000 0.000-8,4.000 0.000-7,3.000 0.000-8,1.000 0.000-5,0.000 0.000-2,1.000 0.000-1,-1.000 0.000-1,-1.000-4.000-3,-4.000-8.000-5,-3.000-9.000-4,-3.000-8.000-5,-5.000-5.000 3,-4.000 1.000 9,-6.000 0.000 8,-4.000-1.000 9,-3.000 0.000 1,0.000-2.000-8,0.000-1.000-6,0.000-3.000-8,0.000-1.000-3,0.000-4.000 2,0.000-4.000 1,0.000-3.000 1,0.000-5.000 2,0.000-9.000 0,0.000-8.000 2,0.000-9.000 1,7.000-7.000 0,16.000-7.000 1,14.000-6.000 1,16.000-7.000 1,5.000 1.000 3,-2.000 11.000 8,-5.000 9.000 6,-2.000 11.000 7,-4.000 9.000 3,-4.000 11.000 0,-2.000 10.000-2,-4.000 9.000 0,4.000 3.000-14,12.000-5.000-27,12.000-5.000-27,11.000-4.000-28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1" units="1/dev"/>
        </inkml:channelProperties>
      </inkml:inkSource>
      <inkml:timestamp xml:id="ts0" timeString="2025-10-26T15:40:51"/>
    </inkml:context>
    <inkml:brush xml:id="br0">
      <inkml:brushProperty name="width" value="0.0371483899652958" units="cm"/>
      <inkml:brushProperty name="height" value="0.0371483899652958" units="cm"/>
      <inkml:brushProperty name="color" value="#f2395b"/>
      <inkml:brushProperty name="ignorePressure" value="0"/>
    </inkml:brush>
  </inkml:definitions>
  <inkml:trace contextRef="#ctx0" brushRef="#br0">44510.000 34863.000 982,'156.000'104.000'-35,"-11.000"-31.000"4,-10.000-32.000 5,-10.000-32.000 5,-1.000-19.000 1,6.000-7.000-2,7.000-6.000-3,6.000-7.000-2,1.000-4.000 0,-4.000 1.000 2,-6.000 0.000 2,-5.000-1.000 1,-5.000 2.000 5,-7.000 1.000 8,-7.000 2.000 9,-7.000 1.000 7,-8.000 3.000 9,-13.000 3.000 6,-11.000 4.000 8,-12.000 3.000 6,-11.000 2.000 3,-12.000-1.000-4,-12.000 1.000-2,-11.000 0.000-3,-10.000-3.000-2,-6.000-5.000-2,-7.000-5.000-3,-7.000-5.000 0,-5.000 2.000-31,-3.000 8.000-55,-3.000 8.000-57,-4.000 9.000-56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1" units="1/dev"/>
        </inkml:channelProperties>
      </inkml:inkSource>
      <inkml:timestamp xml:id="ts0" timeString="2025-10-26T15:40:59"/>
    </inkml:context>
    <inkml:brush xml:id="br0">
      <inkml:brushProperty name="width" value="0.0423406399786472" units="cm"/>
      <inkml:brushProperty name="height" value="0.0423406399786472" units="cm"/>
      <inkml:brushProperty name="color" value="#f2395b"/>
      <inkml:brushProperty name="ignorePressure" value="0"/>
    </inkml:brush>
  </inkml:definitions>
  <inkml:trace contextRef="#ctx0" brushRef="#br0">44639.000 35279.000 862,'-1.000'282.000'-31,"-5.000"-58.000"4,-3.000-58.000 4,-4.000-57.000 4,-2.000-28.000 2,-1.000 5.000-3,1.000 3.000-1,1.000 5.000-3,-2.000 2.000 1,-1.000 2.000 0,-1.000 4.000 3,-2.000 2.000 0,0.000 2.000 2,-2.000 5.000 2,-1.000 3.000 0,-2.000 5.000 1,-2.000 2.000 1,-6.000 2.000 1,-4.000 4.000 0,-5.000 2.000 2,-2.000 1.000 0,2.000 0.000 1,4.000 0.000 0,1.000-1.000 1,5.000-4.000 7,5.000-12.000 15,4.000-11.000 14,5.000-11.000 15,5.000-11.000 6,4.000-11.000-5,3.000-8.000-3,5.000-11.000-5,1.000-9.000-2,0.000-5.000-3,0.000-7.000-2,0.000-5.000-3,1.000-6.000-1,5.000-4.000-2,3.000-3.000-2,4.000-4.000-1,3.000-3.000-2,1.000-1.000-1,1.000-1.000 0,2.000-1.000-2,0.000-3.000-1,2.000-1.000-1,1.000-4.000 0,2.000-2.000-1,2.000 1.000-7,6.000 2.000-15,4.000 2.000-12,5.000 3.000-15,9.000-1.000-5,11.000-1.000 4,11.000-4.000 2,12.000-1.000 4,10.000-6.000 2,12.000-8.000 3,11.000-6.000 1,12.000-8.000 3,8.000-4.000 1,6.000 0.000 2,7.000-1.000 1,6.000 1.000 2,3.000 2.000 0,0.000 4.000 2,-1.000 3.000 1,1.000 5.000 1,-7.000 3.000 7,-16.000 6.000 15,-14.000 4.000 13,-15.000 6.000 16,-17.000 2.000 4,-15.000 2.000-2,-17.000 1.000-4,-16.000 1.000-4,-16.000 3.000-23,-19.000 4.000-44,-16.000 3.000-45,-19.000 5.000-44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1" units="1/dev"/>
        </inkml:channelProperties>
      </inkml:inkSource>
      <inkml:timestamp xml:id="ts0" timeString="2025-10-26T15:40:59"/>
    </inkml:context>
    <inkml:brush xml:id="br0">
      <inkml:brushProperty name="width" value="0.0365079380571842" units="cm"/>
      <inkml:brushProperty name="height" value="0.0365079380571842" units="cm"/>
      <inkml:brushProperty name="color" value="#f2395b"/>
      <inkml:brushProperty name="ignorePressure" value="0"/>
    </inkml:brush>
  </inkml:definitions>
  <inkml:trace contextRef="#ctx0" brushRef="#br0">44060.000 37500.000 1000,'103.000'104.000'-37,"-14.000"-28.000"6,-13.000-31.000 5,-15.000-31.000 4,-3.000-14.000 2,5.000-2.000-3,4.000-1.000-2,6.000-2.000-2,2.000 0.000 0,2.000-2.000 1,1.000-1.000 2,2.000-1.000 2,-1.000-3.000 1,2.000-1.000 1,-1.000-4.000 2,-1.000-2.000 0,1.000 0.000 2,0.000 1.000 1,1.000 1.000 1,-1.000 2.000 0,-3.000-2.000 10,-4.000-1.000 16,-6.000-4.000 16,-5.000-2.000 18,-6.000-1.000 5,-9.000 0.000-3,-9.000 0.000-5,-8.000 0.000-4,-4.000 2.000-27,5.000 1.000-51,3.000 4.000-51,4.000 2.000-50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7E015-774E-49B1-8CEA-B2DD7ED0AA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0DBA7-592B-4A1D-95BE-C4BDD7E9B0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A607-37C5-4CEF-ABBE-FC80BC1A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FA18-AE09-48F0-85D9-A48B7D3963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5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7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tags" Target="../tags/tag9.xml"/><Relationship Id="rId4" Type="http://schemas.openxmlformats.org/officeDocument/2006/relationships/image" Target="../media/image7.png"/><Relationship Id="rId3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customXml" Target="../ink/ink1.xml"/><Relationship Id="rId7" Type="http://schemas.openxmlformats.org/officeDocument/2006/relationships/image" Target="../media/image5.png"/><Relationship Id="rId6" Type="http://schemas.openxmlformats.org/officeDocument/2006/relationships/image" Target="../media/image12.png"/><Relationship Id="rId5" Type="http://schemas.openxmlformats.org/officeDocument/2006/relationships/tags" Target="../tags/tag13.xml"/><Relationship Id="rId4" Type="http://schemas.openxmlformats.org/officeDocument/2006/relationships/image" Target="../media/image11.png"/><Relationship Id="rId3" Type="http://schemas.openxmlformats.org/officeDocument/2006/relationships/tags" Target="../tags/tag12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19.png"/><Relationship Id="rId20" Type="http://schemas.openxmlformats.org/officeDocument/2006/relationships/customXml" Target="../ink/ink7.xml"/><Relationship Id="rId2" Type="http://schemas.openxmlformats.org/officeDocument/2006/relationships/image" Target="../media/image10.jpeg"/><Relationship Id="rId19" Type="http://schemas.openxmlformats.org/officeDocument/2006/relationships/image" Target="../media/image18.png"/><Relationship Id="rId18" Type="http://schemas.openxmlformats.org/officeDocument/2006/relationships/customXml" Target="../ink/ink6.xml"/><Relationship Id="rId17" Type="http://schemas.openxmlformats.org/officeDocument/2006/relationships/image" Target="../media/image17.png"/><Relationship Id="rId16" Type="http://schemas.openxmlformats.org/officeDocument/2006/relationships/customXml" Target="../ink/ink5.xml"/><Relationship Id="rId15" Type="http://schemas.openxmlformats.org/officeDocument/2006/relationships/image" Target="../media/image16.png"/><Relationship Id="rId14" Type="http://schemas.openxmlformats.org/officeDocument/2006/relationships/customXml" Target="../ink/ink4.xml"/><Relationship Id="rId13" Type="http://schemas.openxmlformats.org/officeDocument/2006/relationships/image" Target="../media/image15.png"/><Relationship Id="rId12" Type="http://schemas.openxmlformats.org/officeDocument/2006/relationships/customXml" Target="../ink/ink3.xml"/><Relationship Id="rId11" Type="http://schemas.openxmlformats.org/officeDocument/2006/relationships/image" Target="../media/image14.png"/><Relationship Id="rId10" Type="http://schemas.openxmlformats.org/officeDocument/2006/relationships/customXml" Target="../ink/ink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7.png"/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6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18.xml"/><Relationship Id="rId2" Type="http://schemas.openxmlformats.org/officeDocument/2006/relationships/image" Target="../media/image1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>
            <p:custDataLst>
              <p:tags r:id="rId1"/>
            </p:custDataLst>
          </p:nvPr>
        </p:nvSpPr>
        <p:spPr>
          <a:xfrm>
            <a:off x="11234442" y="533883"/>
            <a:ext cx="648000" cy="648000"/>
          </a:xfrm>
          <a:prstGeom prst="ellipse">
            <a:avLst/>
          </a:prstGeom>
          <a:gradFill flip="none" rotWithShape="1">
            <a:gsLst>
              <a:gs pos="1000">
                <a:srgbClr val="C0000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一纸情书" charset="-122"/>
              <a:ea typeface="一纸情书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00" y="-538872"/>
            <a:ext cx="3780000" cy="3780000"/>
          </a:xfrm>
          <a:prstGeom prst="rect">
            <a:avLst/>
          </a:prstGeom>
        </p:spPr>
      </p:pic>
      <p:sp>
        <p:nvSpPr>
          <p:cNvPr id="8" name="Rectangle 2"/>
          <p:cNvSpPr txBox="1"/>
          <p:nvPr/>
        </p:nvSpPr>
        <p:spPr>
          <a:xfrm>
            <a:off x="1889965" y="1668191"/>
            <a:ext cx="8413640" cy="2160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8000" b="1" dirty="0">
                <a:latin typeface="汉呈疯狂行草" pitchFamily="34" charset="-128"/>
                <a:ea typeface="汉呈疯狂行草" pitchFamily="34" charset="-128"/>
              </a:rPr>
              <a:t>Feng Shui</a:t>
            </a:r>
            <a:endParaRPr lang="en-US" altLang="zh-CN" sz="8000" b="1" dirty="0">
              <a:latin typeface="汉呈疯狂行草" pitchFamily="34" charset="-128"/>
              <a:ea typeface="汉呈疯狂行草" pitchFamily="34" charset="-128"/>
            </a:endParaRPr>
          </a:p>
        </p:txBody>
      </p:sp>
      <p:sp>
        <p:nvSpPr>
          <p:cNvPr id="9" name="Rectangle 4"/>
          <p:cNvSpPr/>
          <p:nvPr/>
        </p:nvSpPr>
        <p:spPr bwMode="auto">
          <a:xfrm>
            <a:off x="5940574" y="3628072"/>
            <a:ext cx="6076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汉呈疯狂行草" pitchFamily="34" charset="-128"/>
                <a:ea typeface="汉呈疯狂行草" pitchFamily="34" charset="-128"/>
              </a:rPr>
              <a:t>in Chinese architecture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汉呈疯狂行草" pitchFamily="34" charset="-128"/>
              <a:ea typeface="汉呈疯狂行草" pitchFamily="34" charset="-128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677122" y="1043501"/>
            <a:ext cx="1806569" cy="9154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7"/>
          <a:stretch>
            <a:fillRect/>
          </a:stretch>
        </p:blipFill>
        <p:spPr>
          <a:xfrm>
            <a:off x="-60960" y="4348797"/>
            <a:ext cx="12425246" cy="2509203"/>
          </a:xfrm>
          <a:prstGeom prst="rect">
            <a:avLst/>
          </a:prstGeom>
        </p:spPr>
      </p:pic>
      <p:pic>
        <p:nvPicPr>
          <p:cNvPr id="24" name="图片 23" descr="预览图_千图网_编号3343250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585845" y="4946608"/>
            <a:ext cx="2078355" cy="2078355"/>
          </a:xfrm>
          <a:prstGeom prst="rect">
            <a:avLst/>
          </a:prstGeom>
        </p:spPr>
      </p:pic>
      <p:sp>
        <p:nvSpPr>
          <p:cNvPr id="26" name="副标题 2"/>
          <p:cNvSpPr txBox="1"/>
          <p:nvPr/>
        </p:nvSpPr>
        <p:spPr>
          <a:xfrm>
            <a:off x="4927399" y="4946527"/>
            <a:ext cx="2336956" cy="463066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钟齐志莽行书" pitchFamily="2" charset="0"/>
                <a:ea typeface="獅尾黑體SC-Light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獅尾黑體SC-Light" pitchFamily="34" charset="-122"/>
              </a:rPr>
              <a:t>主讲人：郭玉熔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獅尾黑體SC-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>
            <p:custDataLst>
              <p:tags r:id="rId1"/>
            </p:custDataLst>
          </p:nvPr>
        </p:nvSpPr>
        <p:spPr>
          <a:xfrm>
            <a:off x="11234442" y="533883"/>
            <a:ext cx="648000" cy="648000"/>
          </a:xfrm>
          <a:prstGeom prst="ellipse">
            <a:avLst/>
          </a:prstGeom>
          <a:gradFill flip="none" rotWithShape="1">
            <a:gsLst>
              <a:gs pos="1000">
                <a:srgbClr val="C0000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一纸情书" charset="-122"/>
              <a:ea typeface="一纸情书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00" y="-538872"/>
            <a:ext cx="3780000" cy="3780000"/>
          </a:xfrm>
          <a:prstGeom prst="rect">
            <a:avLst/>
          </a:prstGeom>
        </p:spPr>
      </p:pic>
      <p:sp>
        <p:nvSpPr>
          <p:cNvPr id="8" name="Rectangle 2"/>
          <p:cNvSpPr txBox="1"/>
          <p:nvPr/>
        </p:nvSpPr>
        <p:spPr>
          <a:xfrm>
            <a:off x="120015" y="119380"/>
            <a:ext cx="3914775" cy="170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8000" dirty="0">
                <a:latin typeface="汉呈疯狂行草" pitchFamily="34" charset="-128"/>
                <a:ea typeface="汉呈疯狂行草" pitchFamily="34" charset="-128"/>
              </a:rPr>
              <a:t>contents</a:t>
            </a:r>
            <a:endParaRPr lang="en-US" altLang="zh-CN" sz="8000" dirty="0">
              <a:latin typeface="汉呈疯狂行草" pitchFamily="34" charset="-128"/>
              <a:ea typeface="汉呈疯狂行草" pitchFamily="34" charset="-128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7"/>
          <a:stretch>
            <a:fillRect/>
          </a:stretch>
        </p:blipFill>
        <p:spPr>
          <a:xfrm>
            <a:off x="-60960" y="4348797"/>
            <a:ext cx="12425246" cy="2509203"/>
          </a:xfrm>
          <a:prstGeom prst="rect">
            <a:avLst/>
          </a:prstGeom>
        </p:spPr>
      </p:pic>
      <p:pic>
        <p:nvPicPr>
          <p:cNvPr id="24" name="图片 23" descr="预览图_千图网_编号334325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585845" y="4946608"/>
            <a:ext cx="2078355" cy="20783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flipH="1">
            <a:off x="2877820" y="1824990"/>
            <a:ext cx="767715" cy="749935"/>
            <a:chOff x="7084545" y="2460371"/>
            <a:chExt cx="614913" cy="576526"/>
          </a:xfrm>
        </p:grpSpPr>
        <p:pic>
          <p:nvPicPr>
            <p:cNvPr id="12" name="图片 11" descr="卡通人物&#10;&#10;低可信度描述已自动生成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545" y="2514155"/>
              <a:ext cx="614913" cy="52274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7212973" y="2460371"/>
              <a:ext cx="358053" cy="496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钟齐志莽行书" pitchFamily="2" charset="0"/>
                  <a:ea typeface="钟齐志莽行书" pitchFamily="2" charset="0"/>
                  <a:cs typeface="+mn-ea"/>
                  <a:sym typeface="+mn-lt"/>
                </a:rPr>
                <a:t>壹</a:t>
              </a:r>
              <a:endParaRPr lang="zh-CN" altLang="en-US" sz="2800" dirty="0">
                <a:solidFill>
                  <a:schemeClr val="bg1"/>
                </a:solidFill>
                <a:latin typeface="钟齐志莽行书" pitchFamily="2" charset="0"/>
                <a:ea typeface="钟齐志莽行书" pitchFamily="2" charset="0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23540" y="3241040"/>
            <a:ext cx="705485" cy="709930"/>
            <a:chOff x="7084545" y="2460371"/>
            <a:chExt cx="614913" cy="576526"/>
          </a:xfrm>
        </p:grpSpPr>
        <p:pic>
          <p:nvPicPr>
            <p:cNvPr id="16" name="图片 15" descr="卡通人物&#10;&#10;低可信度描述已自动生成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545" y="2514155"/>
              <a:ext cx="614913" cy="522742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7160811" y="2460371"/>
              <a:ext cx="462378" cy="524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钟齐志莽行书" pitchFamily="2" charset="0"/>
                  <a:ea typeface="钟齐志莽行书" pitchFamily="2" charset="0"/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latin typeface="钟齐志莽行书" pitchFamily="2" charset="0"/>
                <a:ea typeface="钟齐志莽行书" pitchFamily="2" charset="0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02585" y="4660265"/>
            <a:ext cx="812165" cy="667385"/>
            <a:chOff x="7084545" y="2460371"/>
            <a:chExt cx="614913" cy="576526"/>
          </a:xfrm>
        </p:grpSpPr>
        <p:pic>
          <p:nvPicPr>
            <p:cNvPr id="25" name="图片 24" descr="卡通人物&#10;&#10;低可信度描述已自动生成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545" y="2514155"/>
              <a:ext cx="614913" cy="522742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7160810" y="2460371"/>
              <a:ext cx="462378" cy="55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钟齐志莽行书" pitchFamily="2" charset="0"/>
                  <a:ea typeface="钟齐志莽行书" pitchFamily="2" charset="0"/>
                  <a:cs typeface="+mn-ea"/>
                  <a:sym typeface="+mn-lt"/>
                </a:rPr>
                <a:t>叁</a:t>
              </a:r>
              <a:endParaRPr lang="zh-CN" altLang="en-US" sz="2800" dirty="0">
                <a:solidFill>
                  <a:schemeClr val="bg1"/>
                </a:solidFill>
                <a:latin typeface="钟齐志莽行书" pitchFamily="2" charset="0"/>
                <a:ea typeface="钟齐志莽行书" pitchFamily="2" charset="0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201160" y="1884045"/>
            <a:ext cx="6315075" cy="58737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3600">
                <a:latin typeface="Calibri" panose="020F0502020204030204" charset="0"/>
              </a:rPr>
              <a:t>The Dedinition of Feng Shui</a:t>
            </a:r>
            <a:endParaRPr lang="en-US" altLang="zh-CN" sz="3600">
              <a:latin typeface="Calibri" panose="020F0502020204030204" charset="0"/>
            </a:endParaRPr>
          </a:p>
          <a:p>
            <a:pPr indent="0" algn="l">
              <a:lnSpc>
                <a:spcPct val="100000"/>
              </a:lnSpc>
              <a:buNone/>
            </a:pPr>
            <a:endParaRPr lang="en-US" altLang="zh-CN" sz="3600">
              <a:latin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1160" y="3318510"/>
            <a:ext cx="7773670" cy="61785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3600">
                <a:latin typeface="Calibri" panose="020F0502020204030204" charset="0"/>
              </a:rPr>
              <a:t>The Fundamental principles of Feng Shui</a:t>
            </a:r>
            <a:endParaRPr lang="en-US" altLang="zh-CN" sz="3600">
              <a:latin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01160" y="4688205"/>
            <a:ext cx="7773670" cy="112903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3600">
                <a:latin typeface="Calibri" panose="020F0502020204030204" charset="0"/>
              </a:rPr>
              <a:t>The Application of Feng Shui in Chinese Architecture</a:t>
            </a:r>
            <a:endParaRPr lang="en-US" altLang="zh-CN" sz="360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>
            <p:custDataLst>
              <p:tags r:id="rId1"/>
            </p:custDataLst>
          </p:nvPr>
        </p:nvSpPr>
        <p:spPr>
          <a:xfrm>
            <a:off x="11234442" y="533883"/>
            <a:ext cx="648000" cy="648000"/>
          </a:xfrm>
          <a:prstGeom prst="ellipse">
            <a:avLst/>
          </a:prstGeom>
          <a:gradFill flip="none" rotWithShape="1">
            <a:gsLst>
              <a:gs pos="1000">
                <a:srgbClr val="C0000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一纸情书" charset="-122"/>
              <a:ea typeface="一纸情书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r="199"/>
          <a:stretch>
            <a:fillRect/>
          </a:stretch>
        </p:blipFill>
        <p:spPr>
          <a:xfrm>
            <a:off x="8421370" y="-549275"/>
            <a:ext cx="3778250" cy="377825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 bwMode="auto">
          <a:xfrm>
            <a:off x="5836700" y="3355069"/>
            <a:ext cx="30988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汉呈疯狂行草" pitchFamily="34" charset="-128"/>
              <a:ea typeface="汉呈疯狂行草" pitchFamily="34" charset="-128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r="182" b="41608"/>
          <a:stretch>
            <a:fillRect/>
          </a:stretch>
        </p:blipFill>
        <p:spPr>
          <a:xfrm>
            <a:off x="-52070" y="4357370"/>
            <a:ext cx="12417425" cy="2513965"/>
          </a:xfrm>
          <a:prstGeom prst="rect">
            <a:avLst/>
          </a:prstGeom>
        </p:spPr>
      </p:pic>
      <p:pic>
        <p:nvPicPr>
          <p:cNvPr id="24" name="图片 23" descr="预览图_千图网_编号334325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585845" y="4946608"/>
            <a:ext cx="2078355" cy="20783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59080" y="222250"/>
            <a:ext cx="868045" cy="1271270"/>
            <a:chOff x="7084545" y="2460371"/>
            <a:chExt cx="614913" cy="576526"/>
          </a:xfrm>
        </p:grpSpPr>
        <p:pic>
          <p:nvPicPr>
            <p:cNvPr id="12" name="图片 11" descr="卡通人物&#10;&#10;低可信度描述已自动生成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545" y="2514155"/>
              <a:ext cx="614913" cy="52274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7155290" y="2460371"/>
              <a:ext cx="473419" cy="526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30000"/>
                </a:lnSpc>
              </a:pPr>
              <a:r>
                <a:rPr lang="zh-CN" altLang="en-US" sz="5400" b="1" dirty="0">
                  <a:solidFill>
                    <a:schemeClr val="bg1"/>
                  </a:solidFill>
                  <a:latin typeface="汉呈疯狂行草" pitchFamily="34" charset="-128"/>
                  <a:ea typeface="汉呈疯狂行草" pitchFamily="34" charset="-128"/>
                  <a:cs typeface="+mn-ea"/>
                  <a:sym typeface="+mn-lt"/>
                </a:rPr>
                <a:t>壹</a:t>
              </a:r>
              <a:endParaRPr lang="zh-CN" altLang="en-US" sz="5400" b="1" dirty="0">
                <a:solidFill>
                  <a:schemeClr val="bg1"/>
                </a:solidFill>
                <a:latin typeface="汉呈疯狂行草" pitchFamily="34" charset="-128"/>
                <a:ea typeface="汉呈疯狂行草" pitchFamily="34" charset="-128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11630" y="564515"/>
            <a:ext cx="6315075" cy="58737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3600">
                <a:latin typeface="Calibri" panose="020F0502020204030204" charset="0"/>
              </a:rPr>
              <a:t>The Dedinition of Feng Shui</a:t>
            </a:r>
            <a:endParaRPr lang="en-US" altLang="zh-CN" sz="3600">
              <a:latin typeface="Calibri" panose="020F0502020204030204" charset="0"/>
            </a:endParaRPr>
          </a:p>
          <a:p>
            <a:pPr indent="0" algn="l">
              <a:lnSpc>
                <a:spcPct val="100000"/>
              </a:lnSpc>
              <a:buNone/>
            </a:pPr>
            <a:endParaRPr lang="en-US" altLang="zh-CN" sz="3600">
              <a:latin typeface="Calibri" panose="020F0502020204030204" charset="0"/>
            </a:endParaRPr>
          </a:p>
        </p:txBody>
      </p:sp>
      <p:grpSp>
        <p:nvGrpSpPr>
          <p:cNvPr id="5" name="古典边框"/>
          <p:cNvGrpSpPr/>
          <p:nvPr/>
        </p:nvGrpSpPr>
        <p:grpSpPr>
          <a:xfrm>
            <a:off x="524510" y="1808480"/>
            <a:ext cx="4022725" cy="1722120"/>
            <a:chOff x="4598" y="2965"/>
            <a:chExt cx="8066" cy="4110"/>
          </a:xfrm>
        </p:grpSpPr>
        <p:pic>
          <p:nvPicPr>
            <p:cNvPr id="7" name="图片 6" descr="画板 2 副本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98" y="2965"/>
              <a:ext cx="8067" cy="4110"/>
            </a:xfrm>
            <a:prstGeom prst="rect">
              <a:avLst/>
            </a:prstGeom>
          </p:spPr>
        </p:pic>
        <p:sp>
          <p:nvSpPr>
            <p:cNvPr id="8" name="文本框 1"/>
            <p:cNvSpPr txBox="1"/>
            <p:nvPr/>
          </p:nvSpPr>
          <p:spPr>
            <a:xfrm>
              <a:off x="6254" y="3720"/>
              <a:ext cx="4754" cy="26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kern="100">
                  <a:latin typeface="Calibri" panose="020F0502020204030204" charset="0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philosophical system</a:t>
              </a:r>
              <a:endParaRPr lang="en-US" altLang="zh-CN" sz="3200" kern="100">
                <a:latin typeface="Calibri" panose="020F0502020204030204" charset="0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5" name="古典边框"/>
          <p:cNvGrpSpPr/>
          <p:nvPr/>
        </p:nvGrpSpPr>
        <p:grpSpPr>
          <a:xfrm>
            <a:off x="2214880" y="4066540"/>
            <a:ext cx="6309995" cy="1722120"/>
            <a:chOff x="4598" y="2965"/>
            <a:chExt cx="8066" cy="4110"/>
          </a:xfrm>
        </p:grpSpPr>
        <p:pic>
          <p:nvPicPr>
            <p:cNvPr id="16" name="图片 15" descr="画板 2 副本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98" y="2965"/>
              <a:ext cx="8067" cy="4110"/>
            </a:xfrm>
            <a:prstGeom prst="rect">
              <a:avLst/>
            </a:prstGeom>
          </p:spPr>
        </p:pic>
        <p:sp>
          <p:nvSpPr>
            <p:cNvPr id="19" name="文本框 1"/>
            <p:cNvSpPr txBox="1"/>
            <p:nvPr/>
          </p:nvSpPr>
          <p:spPr>
            <a:xfrm>
              <a:off x="6254" y="3720"/>
              <a:ext cx="4754" cy="26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kern="100">
                  <a:latin typeface="Calibri" panose="020F0502020204030204" charset="0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human and natural environment</a:t>
              </a:r>
              <a:endParaRPr lang="en-US" altLang="zh-CN" sz="3200" kern="100">
                <a:latin typeface="Calibri" panose="020F0502020204030204" charset="0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20" name="古典边框"/>
          <p:cNvGrpSpPr/>
          <p:nvPr/>
        </p:nvGrpSpPr>
        <p:grpSpPr>
          <a:xfrm>
            <a:off x="5692140" y="1763395"/>
            <a:ext cx="4022725" cy="1812290"/>
            <a:chOff x="4598" y="2965"/>
            <a:chExt cx="8066" cy="4110"/>
          </a:xfrm>
        </p:grpSpPr>
        <p:pic>
          <p:nvPicPr>
            <p:cNvPr id="21" name="图片 20" descr="画板 2 副本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98" y="2965"/>
              <a:ext cx="8067" cy="4110"/>
            </a:xfrm>
            <a:prstGeom prst="rect">
              <a:avLst/>
            </a:prstGeom>
          </p:spPr>
        </p:pic>
        <p:sp>
          <p:nvSpPr>
            <p:cNvPr id="22" name="文本框 1"/>
            <p:cNvSpPr txBox="1"/>
            <p:nvPr/>
          </p:nvSpPr>
          <p:spPr>
            <a:xfrm>
              <a:off x="6254" y="3720"/>
              <a:ext cx="4754" cy="26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kern="100">
                  <a:latin typeface="Calibri" panose="020F0502020204030204" charset="0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balance and harmony</a:t>
              </a:r>
              <a:endParaRPr lang="en-US" altLang="zh-CN" sz="3200" kern="100">
                <a:latin typeface="Calibri" panose="020F0502020204030204" charset="0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49630" y="343852"/>
            <a:ext cx="1228856" cy="1271333"/>
            <a:chOff x="7084545" y="2460371"/>
            <a:chExt cx="614913" cy="576526"/>
          </a:xfrm>
        </p:grpSpPr>
        <p:pic>
          <p:nvPicPr>
            <p:cNvPr id="12" name="图片 11" descr="卡通人物&#10;&#10;低可信度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545" y="2514155"/>
              <a:ext cx="614913" cy="52274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7154886" y="2460371"/>
              <a:ext cx="474222" cy="484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lnSpc>
                  <a:spcPct val="130000"/>
                </a:lnSpc>
              </a:pPr>
              <a:r>
                <a:rPr lang="zh-CN" altLang="en-US" sz="5400" b="1" dirty="0">
                  <a:solidFill>
                    <a:schemeClr val="bg1"/>
                  </a:solidFill>
                  <a:latin typeface="汉呈疯狂行草" pitchFamily="34" charset="-128"/>
                  <a:ea typeface="汉呈疯狂行草" pitchFamily="34" charset="-128"/>
                  <a:cs typeface="+mn-ea"/>
                  <a:sym typeface="+mn-lt"/>
                </a:rPr>
                <a:t>贰</a:t>
              </a:r>
              <a:endParaRPr lang="zh-CN" altLang="en-US" sz="5400" b="1" dirty="0">
                <a:solidFill>
                  <a:schemeClr val="bg1"/>
                </a:solidFill>
                <a:latin typeface="汉呈疯狂行草" pitchFamily="34" charset="-128"/>
                <a:ea typeface="汉呈疯狂行草" pitchFamily="34" charset="-128"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265680" y="729615"/>
            <a:ext cx="7773670" cy="61785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3600">
                <a:latin typeface="Calibri" panose="020F0502020204030204" charset="0"/>
              </a:rPr>
              <a:t>The Fundamental principles of Feng Shui</a:t>
            </a:r>
            <a:endParaRPr lang="en-US" altLang="zh-CN" sz="3600">
              <a:latin typeface="Calibri" panose="020F05020202040302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1394" r="-398" b="1394"/>
          <a:stretch>
            <a:fillRect/>
          </a:stretch>
        </p:blipFill>
        <p:spPr>
          <a:xfrm>
            <a:off x="8391525" y="-561340"/>
            <a:ext cx="3778250" cy="377761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10490" y="1976755"/>
            <a:ext cx="2426970" cy="2237740"/>
            <a:chOff x="1242663" y="2058103"/>
            <a:chExt cx="1692434" cy="1440000"/>
          </a:xfrm>
        </p:grpSpPr>
        <p:pic>
          <p:nvPicPr>
            <p:cNvPr id="27" name="Picture 2" descr="C:\Users\Thinkpad\Desktop\PNG\1_0003_图层-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19195" y="2058103"/>
              <a:ext cx="14159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1242663" y="2730214"/>
              <a:ext cx="1108710" cy="296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獅尾黑體SC-Black" pitchFamily="34" charset="-122"/>
                  <a:ea typeface="獅尾黑體SC-Black" pitchFamily="34" charset="-122"/>
                </a:rPr>
                <a:t>    Qi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獅尾黑體SC-Black" pitchFamily="34" charset="-122"/>
                <a:ea typeface="獅尾黑體SC-Black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10" y="4337685"/>
            <a:ext cx="2759710" cy="2219325"/>
            <a:chOff x="1168270" y="2058103"/>
            <a:chExt cx="1766827" cy="1440000"/>
          </a:xfrm>
        </p:grpSpPr>
        <p:pic>
          <p:nvPicPr>
            <p:cNvPr id="30" name="Picture 2" descr="C:\Users\Thinkpad\Desktop\PNG\1_0003_图层-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19195" y="2058103"/>
              <a:ext cx="14159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1168270" y="2667286"/>
              <a:ext cx="1415772" cy="296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獅尾黑體SC-Black" pitchFamily="34" charset="-122"/>
                  <a:ea typeface="獅尾黑體SC-Black" pitchFamily="34" charset="-122"/>
                </a:rPr>
                <a:t>Yin and Yang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獅尾黑體SC-Black" pitchFamily="34" charset="-122"/>
                <a:ea typeface="獅尾黑體SC-Black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772410" y="1950085"/>
            <a:ext cx="2616200" cy="2264410"/>
            <a:chOff x="1313866" y="2058103"/>
            <a:chExt cx="1621231" cy="1440000"/>
          </a:xfrm>
        </p:grpSpPr>
        <p:pic>
          <p:nvPicPr>
            <p:cNvPr id="33" name="Picture 2" descr="C:\Users\Thinkpad\Desktop\PNG\1_0003_图层-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19195" y="2058103"/>
              <a:ext cx="14159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1313866" y="2624078"/>
              <a:ext cx="1415772" cy="523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獅尾黑體SC-Black" pitchFamily="34" charset="-122"/>
                  <a:ea typeface="獅尾黑體SC-Black" pitchFamily="34" charset="-122"/>
                </a:rPr>
                <a:t>The Five Elements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獅尾黑體SC-Black" pitchFamily="34" charset="-122"/>
                <a:ea typeface="獅尾黑體SC-Black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63520" y="4432935"/>
            <a:ext cx="2549525" cy="2145030"/>
            <a:chOff x="1168270" y="2058103"/>
            <a:chExt cx="1766827" cy="1440000"/>
          </a:xfrm>
        </p:grpSpPr>
        <p:pic>
          <p:nvPicPr>
            <p:cNvPr id="36" name="Picture 2" descr="C:\Users\Thinkpad\Desktop\PNG\1_0003_图层-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19195" y="2058103"/>
              <a:ext cx="14159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矩形 36"/>
            <p:cNvSpPr/>
            <p:nvPr/>
          </p:nvSpPr>
          <p:spPr>
            <a:xfrm>
              <a:off x="1168270" y="2667286"/>
              <a:ext cx="1415772" cy="306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獅尾黑體SC-Black" pitchFamily="34" charset="-122"/>
                  <a:ea typeface="獅尾黑體SC-Black" pitchFamily="34" charset="-122"/>
                </a:rPr>
                <a:t>Orientation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獅尾黑體SC-Black" pitchFamily="34" charset="-122"/>
                <a:ea typeface="獅尾黑體SC-Black" pitchFamily="34" charset="-122"/>
              </a:endParaRPr>
            </a:p>
          </p:txBody>
        </p:sp>
      </p:grpSp>
      <p:pic>
        <p:nvPicPr>
          <p:cNvPr id="40" name="图片 39" descr="2025-10-26 17:44:11.68400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65160" y="1587500"/>
            <a:ext cx="3798570" cy="5173345"/>
          </a:xfrm>
          <a:prstGeom prst="rect">
            <a:avLst/>
          </a:prstGeom>
        </p:spPr>
      </p:pic>
      <p:pic>
        <p:nvPicPr>
          <p:cNvPr id="2" name="图片 1" descr="2025-10-28 10:35:33.26700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48077" b="4520"/>
          <a:stretch>
            <a:fillRect/>
          </a:stretch>
        </p:blipFill>
        <p:spPr>
          <a:xfrm>
            <a:off x="5497195" y="4222115"/>
            <a:ext cx="2328545" cy="2355850"/>
          </a:xfrm>
          <a:prstGeom prst="rect">
            <a:avLst/>
          </a:prstGeom>
        </p:spPr>
      </p:pic>
      <p:pic>
        <p:nvPicPr>
          <p:cNvPr id="3" name="图片 2" descr="2025-10-28 10:50:46.202000"/>
          <p:cNvPicPr>
            <a:picLocks noChangeAspect="1"/>
          </p:cNvPicPr>
          <p:nvPr/>
        </p:nvPicPr>
        <p:blipFill>
          <a:blip r:embed="rId8"/>
          <a:srcRect r="50329" b="2564"/>
          <a:stretch>
            <a:fillRect/>
          </a:stretch>
        </p:blipFill>
        <p:spPr>
          <a:xfrm>
            <a:off x="5659120" y="1778000"/>
            <a:ext cx="2004060" cy="215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 bwMode="auto">
          <a:xfrm>
            <a:off x="3376295" y="1419225"/>
            <a:ext cx="832167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汉呈疯狂行草" pitchFamily="34" charset="-128"/>
                <a:ea typeface="汉呈疯狂行草" pitchFamily="34" charset="-128"/>
              </a:rPr>
              <a:t>Feng Shui in ancient Chinese architecture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汉呈疯狂行草" pitchFamily="34" charset="-128"/>
              <a:ea typeface="汉呈疯狂行草" pitchFamily="34" charset="-128"/>
            </a:endParaRPr>
          </a:p>
        </p:txBody>
      </p:sp>
      <p:pic>
        <p:nvPicPr>
          <p:cNvPr id="3" name="Picture 2" descr="http://imgsrc.baidu.com/baike/pic/item/f99dcf0002803a5e728b65d6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4" y="1885381"/>
            <a:ext cx="3158584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矩形 3"/>
          <p:cNvSpPr/>
          <p:nvPr/>
        </p:nvSpPr>
        <p:spPr>
          <a:xfrm>
            <a:off x="5460365" y="5325745"/>
            <a:ext cx="513524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/>
                <a:ea typeface="獅尾黑體SC-Light" pitchFamily="34" charset="-122"/>
              </a:rPr>
              <a:t>Facing sourh with the back to the north</a:t>
            </a:r>
            <a:endParaRPr lang="en-US" altLang="zh-CN" sz="2400" dirty="0">
              <a:latin typeface="Times New Roman" panose="02020603050405020304"/>
              <a:ea typeface="獅尾黑體SC-Light" pitchFamily="34" charset="-122"/>
            </a:endParaRPr>
          </a:p>
        </p:txBody>
      </p:sp>
      <p:sp useBgFill="1">
        <p:nvSpPr>
          <p:cNvPr id="7" name="矩形 6"/>
          <p:cNvSpPr/>
          <p:nvPr/>
        </p:nvSpPr>
        <p:spPr>
          <a:xfrm>
            <a:off x="1323975" y="5917565"/>
            <a:ext cx="285559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latin typeface="Times New Roman" panose="02020603050405020304"/>
                <a:ea typeface="獅尾黑體SC-Light" pitchFamily="34" charset="-122"/>
              </a:rPr>
              <a:t>Axial symmetry</a:t>
            </a:r>
            <a:endParaRPr lang="zh-CN" altLang="en-US" sz="2400" dirty="0">
              <a:latin typeface="Times New Roman" panose="02020603050405020304"/>
              <a:ea typeface="獅尾黑體SC-Light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214169" y="-325804"/>
            <a:ext cx="1980000" cy="1980000"/>
            <a:chOff x="10214169" y="-325804"/>
            <a:chExt cx="1980000" cy="1980000"/>
          </a:xfrm>
        </p:grpSpPr>
        <p:sp>
          <p:nvSpPr>
            <p:cNvPr id="15" name="椭圆 14"/>
            <p:cNvSpPr/>
            <p:nvPr>
              <p:custDataLst>
                <p:tags r:id="rId3"/>
              </p:custDataLst>
            </p:nvPr>
          </p:nvSpPr>
          <p:spPr>
            <a:xfrm>
              <a:off x="11697700" y="278812"/>
              <a:ext cx="252000" cy="252000"/>
            </a:xfrm>
            <a:prstGeom prst="ellipse">
              <a:avLst/>
            </a:prstGeom>
            <a:gradFill flip="none" rotWithShape="1">
              <a:gsLst>
                <a:gs pos="1000">
                  <a:srgbClr val="C0000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一纸情书" charset="-122"/>
                <a:ea typeface="一纸情书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4169" y="-325804"/>
              <a:ext cx="1980000" cy="1980000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5466080" y="5917565"/>
            <a:ext cx="519747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>
                <a:latin typeface="Times New Roman" panose="02020603050405020304"/>
                <a:sym typeface="+mn-ea"/>
              </a:rPr>
              <a:t>F</a:t>
            </a:r>
            <a:r>
              <a:rPr lang="zh-CN" altLang="en-US" sz="2400">
                <a:latin typeface="Times New Roman" panose="02020603050405020304"/>
                <a:sym typeface="+mn-ea"/>
              </a:rPr>
              <a:t>ronting water and with hills on the back</a:t>
            </a:r>
            <a:endParaRPr lang="zh-CN" altLang="en-US">
              <a:latin typeface="Times New Roman" panose="02020603050405020304"/>
            </a:endParaRPr>
          </a:p>
        </p:txBody>
      </p:sp>
      <p:pic>
        <p:nvPicPr>
          <p:cNvPr id="21" name="图片 20" descr="2025-10-26 17:35:34.03400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51650" y="2034540"/>
            <a:ext cx="3152775" cy="305054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93710" y="293264"/>
            <a:ext cx="1228856" cy="1271333"/>
            <a:chOff x="7084545" y="2460371"/>
            <a:chExt cx="614913" cy="576526"/>
          </a:xfrm>
        </p:grpSpPr>
        <p:pic>
          <p:nvPicPr>
            <p:cNvPr id="23" name="图片 22" descr="卡通人物&#10;&#10;低可信度描述已自动生成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545" y="2514155"/>
              <a:ext cx="614913" cy="522742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7134031" y="2460371"/>
              <a:ext cx="515933" cy="5338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lnSpc>
                  <a:spcPct val="130000"/>
                </a:lnSpc>
              </a:pPr>
              <a:r>
                <a:rPr lang="zh-CN" altLang="en-US" sz="6000" b="1" dirty="0">
                  <a:solidFill>
                    <a:schemeClr val="bg1"/>
                  </a:solidFill>
                  <a:latin typeface="汉呈疯狂行草" pitchFamily="34" charset="-128"/>
                  <a:ea typeface="汉呈疯狂行草" pitchFamily="34" charset="-128"/>
                  <a:cs typeface="+mn-ea"/>
                  <a:sym typeface="+mn-lt"/>
                </a:rPr>
                <a:t>叁</a:t>
              </a:r>
              <a:endParaRPr lang="zh-CN" altLang="en-US" sz="6000" b="1" dirty="0">
                <a:solidFill>
                  <a:schemeClr val="bg1"/>
                </a:solidFill>
                <a:latin typeface="汉呈疯狂行草" pitchFamily="34" charset="-128"/>
                <a:ea typeface="汉呈疯狂行草" pitchFamily="34" charset="-128"/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630680" y="530860"/>
            <a:ext cx="10181590" cy="88836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3600">
                <a:latin typeface="Calibri" panose="020F0502020204030204" charset="0"/>
              </a:rPr>
              <a:t>The Application of Feng Shui in Chinese Architecture</a:t>
            </a:r>
            <a:endParaRPr lang="en-US" altLang="zh-CN" sz="3600">
              <a:latin typeface="Calibri" panose="020F050202020403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5" name="墨迹 4"/>
              <p14:cNvContentPartPr/>
              <p14:nvPr/>
            </p14:nvContentPartPr>
            <p14:xfrm>
              <a:off x="2479728" y="1462489"/>
              <a:ext cx="95059" cy="26853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2479728" y="1462489"/>
                <a:ext cx="95059" cy="268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6" name="墨迹 5"/>
              <p14:cNvContentPartPr/>
              <p14:nvPr/>
            </p14:nvContentPartPr>
            <p14:xfrm>
              <a:off x="2583050" y="1426340"/>
              <a:ext cx="244875" cy="32947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2583050" y="1426340"/>
                <a:ext cx="244875" cy="329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9" name="墨迹 8"/>
              <p14:cNvContentPartPr/>
              <p14:nvPr/>
            </p14:nvContentPartPr>
            <p14:xfrm>
              <a:off x="2577511" y="6489792"/>
              <a:ext cx="226567" cy="27101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2577511" y="6489792"/>
                <a:ext cx="226567" cy="271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" name="墨迹 9"/>
              <p14:cNvContentPartPr/>
              <p14:nvPr/>
            </p14:nvContentPartPr>
            <p14:xfrm>
              <a:off x="524177" y="3769017"/>
              <a:ext cx="303468" cy="20407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524177" y="3769017"/>
                <a:ext cx="303468" cy="20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1" name="墨迹 10"/>
              <p14:cNvContentPartPr/>
              <p14:nvPr/>
            </p14:nvContentPartPr>
            <p14:xfrm>
              <a:off x="4598955" y="3559426"/>
              <a:ext cx="261055" cy="6480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4598955" y="3559426"/>
                <a:ext cx="261055" cy="64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8" name="墨迹 17"/>
              <p14:cNvContentPartPr/>
              <p14:nvPr/>
            </p14:nvContentPartPr>
            <p14:xfrm>
              <a:off x="4542037" y="3643828"/>
              <a:ext cx="320813" cy="40073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9"/>
            </p:blipFill>
            <p:spPr>
              <a:xfrm>
                <a:off x="4542037" y="3643828"/>
                <a:ext cx="320813" cy="400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20" name="墨迹 19"/>
              <p14:cNvContentPartPr/>
              <p14:nvPr/>
            </p14:nvContentPartPr>
            <p14:xfrm>
              <a:off x="4552369" y="3853493"/>
              <a:ext cx="219040" cy="4441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1"/>
            </p:blipFill>
            <p:spPr>
              <a:xfrm>
                <a:off x="4552369" y="3853493"/>
                <a:ext cx="219040" cy="44412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 bwMode="auto">
          <a:xfrm>
            <a:off x="2266334" y="530630"/>
            <a:ext cx="766027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latin typeface="汉呈疯狂行草" pitchFamily="34" charset="-128"/>
                <a:ea typeface="汉呈疯狂行草" pitchFamily="34" charset="-128"/>
              </a:rPr>
              <a:t>Layout of A House </a:t>
            </a:r>
            <a:endParaRPr lang="en-US" altLang="zh-CN" sz="3600" b="1" dirty="0">
              <a:solidFill>
                <a:schemeClr val="accent3">
                  <a:lumMod val="50000"/>
                </a:schemeClr>
              </a:solidFill>
              <a:latin typeface="汉呈疯狂行草" pitchFamily="34" charset="-128"/>
              <a:ea typeface="汉呈疯狂行草" pitchFamily="34" charset="-128"/>
            </a:endParaRPr>
          </a:p>
        </p:txBody>
      </p:sp>
      <p:sp>
        <p:nvSpPr>
          <p:cNvPr id="5" name="Text Box 8"/>
          <p:cNvSpPr txBox="1"/>
          <p:nvPr/>
        </p:nvSpPr>
        <p:spPr bwMode="auto">
          <a:xfrm>
            <a:off x="1581150" y="1654175"/>
            <a:ext cx="7473315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Times New Roman" panose="02020603050405020304" charset="0"/>
                <a:ea typeface="獅尾黑體SC-Black" pitchFamily="34" charset="-122"/>
                <a:cs typeface="Times New Roman" panose="02020603050405020304" charset="0"/>
              </a:rPr>
              <a:t>The design of kitchen,</a:t>
            </a:r>
            <a:r>
              <a:rPr lang="zh-CN" altLang="en-US" sz="2400" b="1" dirty="0">
                <a:latin typeface="Times New Roman" panose="02020603050405020304" charset="0"/>
                <a:ea typeface="獅尾黑體SC-Black" pitchFamily="34" charset="-122"/>
                <a:cs typeface="Times New Roman" panose="02020603050405020304" charset="0"/>
              </a:rPr>
              <a:t> dining room </a:t>
            </a:r>
            <a:r>
              <a:rPr lang="en-US" altLang="zh-CN" sz="2400" b="1" dirty="0">
                <a:latin typeface="Times New Roman" panose="02020603050405020304" charset="0"/>
                <a:ea typeface="獅尾黑體SC-Black" pitchFamily="34" charset="-122"/>
                <a:cs typeface="Times New Roman" panose="02020603050405020304" charset="0"/>
              </a:rPr>
              <a:t>and bedroom</a:t>
            </a:r>
            <a:endParaRPr lang="en-US" altLang="zh-CN" sz="2400" b="1" dirty="0">
              <a:latin typeface="Times New Roman" panose="02020603050405020304" charset="0"/>
              <a:ea typeface="獅尾黑體SC-Black" pitchFamily="34" charset="-122"/>
              <a:cs typeface="Times New Roman" panose="0202060305040502030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214169" y="-325804"/>
            <a:ext cx="1980000" cy="1980000"/>
            <a:chOff x="10214169" y="-325804"/>
            <a:chExt cx="1980000" cy="1980000"/>
          </a:xfrm>
        </p:grpSpPr>
        <p:sp>
          <p:nvSpPr>
            <p:cNvPr id="18" name="椭圆 17"/>
            <p:cNvSpPr/>
            <p:nvPr>
              <p:custDataLst>
                <p:tags r:id="rId1"/>
              </p:custDataLst>
            </p:nvPr>
          </p:nvSpPr>
          <p:spPr>
            <a:xfrm>
              <a:off x="11697700" y="278812"/>
              <a:ext cx="252000" cy="252000"/>
            </a:xfrm>
            <a:prstGeom prst="ellipse">
              <a:avLst/>
            </a:prstGeom>
            <a:gradFill flip="none" rotWithShape="1">
              <a:gsLst>
                <a:gs pos="1000">
                  <a:srgbClr val="C0000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一纸情书" charset="-122"/>
                <a:ea typeface="一纸情书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4169" y="-325804"/>
              <a:ext cx="1980000" cy="198000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528320" y="1481455"/>
            <a:ext cx="879475" cy="802640"/>
            <a:chOff x="1168270" y="2058103"/>
            <a:chExt cx="1766827" cy="1452678"/>
          </a:xfrm>
        </p:grpSpPr>
        <p:pic>
          <p:nvPicPr>
            <p:cNvPr id="9" name="Picture 2" descr="C:\Users\Thinkpad\Desktop\PNG\1_0003_图层-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19195" y="2058103"/>
              <a:ext cx="14159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168270" y="2667286"/>
              <a:ext cx="1415772" cy="84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獅尾黑體SC-Black" pitchFamily="34" charset="-122"/>
                <a:ea typeface="獅尾黑體SC-Black" pitchFamily="34" charset="-122"/>
              </a:endParaRPr>
            </a:p>
          </p:txBody>
        </p:sp>
      </p:grpSp>
      <p:pic>
        <p:nvPicPr>
          <p:cNvPr id="8" name="图片 7" descr="2025-10-27 15:51:50.453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2310765"/>
            <a:ext cx="9030335" cy="442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矩形 2"/>
          <p:cNvSpPr/>
          <p:nvPr/>
        </p:nvSpPr>
        <p:spPr>
          <a:xfrm>
            <a:off x="663575" y="2456815"/>
            <a:ext cx="955167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zh-CN" altLang="en-US" sz="2000" b="1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</a:rPr>
              <a:t>In Feng Shui, the kitchen symbolizes wealth and </a:t>
            </a:r>
            <a:r>
              <a:rPr lang="en-US" altLang="zh-CN" sz="2000" b="1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</a:rPr>
              <a:t> salary of an official.</a:t>
            </a:r>
            <a:endParaRPr lang="en-US" altLang="zh-CN" sz="2000" b="1" dirty="0">
              <a:latin typeface="Times New Roman" panose="02020603050405020304" charset="0"/>
              <a:ea typeface="獅尾黑體SC-Light" pitchFamily="34" charset="-122"/>
              <a:cs typeface="Times New Roman" panose="0202060305040502030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214169" y="-325804"/>
            <a:ext cx="1980000" cy="1980000"/>
            <a:chOff x="10214169" y="-325804"/>
            <a:chExt cx="1980000" cy="1980000"/>
          </a:xfrm>
        </p:grpSpPr>
        <p:sp>
          <p:nvSpPr>
            <p:cNvPr id="18" name="椭圆 17"/>
            <p:cNvSpPr/>
            <p:nvPr>
              <p:custDataLst>
                <p:tags r:id="rId1"/>
              </p:custDataLst>
            </p:nvPr>
          </p:nvSpPr>
          <p:spPr>
            <a:xfrm>
              <a:off x="11697700" y="278812"/>
              <a:ext cx="252000" cy="252000"/>
            </a:xfrm>
            <a:prstGeom prst="ellipse">
              <a:avLst/>
            </a:prstGeom>
            <a:gradFill flip="none" rotWithShape="1">
              <a:gsLst>
                <a:gs pos="1000">
                  <a:srgbClr val="C0000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一纸情书" charset="-122"/>
                <a:ea typeface="一纸情书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4169" y="-325804"/>
              <a:ext cx="1980000" cy="1980000"/>
            </a:xfrm>
            <a:prstGeom prst="rect">
              <a:avLst/>
            </a:prstGeom>
          </p:spPr>
        </p:pic>
      </p:grpSp>
      <p:sp useBgFill="1">
        <p:nvSpPr>
          <p:cNvPr id="11" name="矩形 10"/>
          <p:cNvSpPr/>
          <p:nvPr/>
        </p:nvSpPr>
        <p:spPr>
          <a:xfrm>
            <a:off x="663575" y="3340735"/>
            <a:ext cx="6810375" cy="253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zh-CN" altLang="en-US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  <a:sym typeface="+mn-ea"/>
              </a:rPr>
              <a:t>❌</a:t>
            </a:r>
            <a:r>
              <a:rPr lang="en-US" altLang="zh-CN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  <a:sym typeface="+mn-ea"/>
              </a:rPr>
              <a:t>The kitchen should not face </a:t>
            </a:r>
            <a:r>
              <a:rPr lang="zh-CN" altLang="en-US" sz="2000" b="1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  <a:sym typeface="+mn-ea"/>
              </a:rPr>
              <a:t>south</a:t>
            </a:r>
            <a:r>
              <a:rPr lang="zh-CN" altLang="en-US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  <a:sym typeface="+mn-ea"/>
              </a:rPr>
              <a:t>, as the south is associated with </a:t>
            </a:r>
            <a:r>
              <a:rPr lang="zh-CN" altLang="en-US" sz="2000" b="1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  <a:sym typeface="+mn-ea"/>
              </a:rPr>
              <a:t>fire</a:t>
            </a:r>
            <a:r>
              <a:rPr lang="zh-CN" altLang="en-US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  <a:sym typeface="+mn-ea"/>
              </a:rPr>
              <a:t>, and the kitchen is also associated with fire. Too much fire can be </a:t>
            </a:r>
            <a:r>
              <a:rPr lang="zh-CN" altLang="en-US" sz="2000" b="1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  <a:sym typeface="+mn-ea"/>
              </a:rPr>
              <a:t>unfavorable</a:t>
            </a:r>
            <a:r>
              <a:rPr lang="zh-CN" altLang="en-US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  <a:sym typeface="+mn-ea"/>
              </a:rPr>
              <a:t>.</a:t>
            </a:r>
            <a:endParaRPr lang="zh-CN" altLang="en-US" sz="2000" dirty="0">
              <a:latin typeface="Times New Roman" panose="02020603050405020304" charset="0"/>
              <a:ea typeface="獅尾黑體SC-Light" pitchFamily="34" charset="-122"/>
              <a:cs typeface="Times New Roman" panose="02020603050405020304" charset="0"/>
              <a:sym typeface="+mn-ea"/>
            </a:endParaRPr>
          </a:p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zh-CN" altLang="en-US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</a:rPr>
              <a:t>✅</a:t>
            </a:r>
            <a:r>
              <a:rPr lang="en-US" altLang="zh-CN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</a:rPr>
              <a:t>  </a:t>
            </a:r>
            <a:r>
              <a:rPr lang="zh-CN" altLang="en-US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</a:rPr>
              <a:t>The most suitable locations are the </a:t>
            </a:r>
            <a:r>
              <a:rPr lang="zh-CN" altLang="en-US" sz="2000" b="1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</a:rPr>
              <a:t>east and southeast</a:t>
            </a:r>
            <a:r>
              <a:rPr lang="zh-CN" altLang="en-US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</a:rPr>
              <a:t> of the residence, as both the east and southeast belong to the element of </a:t>
            </a:r>
            <a:r>
              <a:rPr lang="zh-CN" altLang="en-US" sz="2000" b="1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</a:rPr>
              <a:t>wood</a:t>
            </a:r>
            <a:r>
              <a:rPr lang="zh-CN" altLang="en-US" sz="2000" dirty="0">
                <a:latin typeface="Times New Roman" panose="02020603050405020304" charset="0"/>
                <a:ea typeface="獅尾黑體SC-Light" pitchFamily="34" charset="-122"/>
                <a:cs typeface="Times New Roman" panose="02020603050405020304" charset="0"/>
              </a:rPr>
              <a:t>, which can coexist peacefully with both water and fire.</a:t>
            </a:r>
            <a:endParaRPr lang="zh-CN" altLang="en-US" sz="2000" dirty="0">
              <a:latin typeface="Times New Roman" panose="02020603050405020304" charset="0"/>
              <a:ea typeface="獅尾黑體SC-Light" pitchFamily="34" charset="-122"/>
              <a:cs typeface="Times New Roman" panose="0202060305040502030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20" y="3543300"/>
            <a:ext cx="3725545" cy="270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/>
        </p:nvSpPr>
        <p:spPr bwMode="auto">
          <a:xfrm>
            <a:off x="2266334" y="530630"/>
            <a:ext cx="766027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latin typeface="汉呈疯狂行草" pitchFamily="34" charset="-128"/>
                <a:ea typeface="汉呈疯狂行草" pitchFamily="34" charset="-128"/>
              </a:rPr>
              <a:t>Layout of A House </a:t>
            </a:r>
            <a:endParaRPr lang="en-US" altLang="zh-CN" sz="3600" b="1" dirty="0">
              <a:solidFill>
                <a:schemeClr val="accent3">
                  <a:lumMod val="50000"/>
                </a:schemeClr>
              </a:solidFill>
              <a:latin typeface="汉呈疯狂行草" pitchFamily="34" charset="-128"/>
              <a:ea typeface="汉呈疯狂行草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8950" y="1654175"/>
            <a:ext cx="879475" cy="802640"/>
            <a:chOff x="1168270" y="2058103"/>
            <a:chExt cx="1766827" cy="1452678"/>
          </a:xfrm>
        </p:grpSpPr>
        <p:pic>
          <p:nvPicPr>
            <p:cNvPr id="9" name="Picture 2" descr="C:\Users\Thinkpad\Desktop\PNG\1_0003_图层-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19195" y="2058103"/>
              <a:ext cx="14159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168270" y="2667286"/>
              <a:ext cx="1415772" cy="84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獅尾黑體SC-Black" pitchFamily="34" charset="-122"/>
                <a:ea typeface="獅尾黑體SC-Black" pitchFamily="34" charset="-122"/>
              </a:endParaRPr>
            </a:p>
          </p:txBody>
        </p:sp>
      </p:grpSp>
      <p:sp>
        <p:nvSpPr>
          <p:cNvPr id="8" name="Text Box 8"/>
          <p:cNvSpPr txBox="1"/>
          <p:nvPr/>
        </p:nvSpPr>
        <p:spPr bwMode="auto">
          <a:xfrm>
            <a:off x="1492885" y="1853565"/>
            <a:ext cx="4703445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Times New Roman" panose="02020603050405020304" charset="0"/>
                <a:ea typeface="獅尾黑體SC-Black" pitchFamily="34" charset="-122"/>
                <a:cs typeface="Times New Roman" panose="02020603050405020304" charset="0"/>
              </a:rPr>
              <a:t>The design of kitchen</a:t>
            </a:r>
            <a:endParaRPr lang="en-US" altLang="zh-CN" sz="2400" b="1" dirty="0">
              <a:latin typeface="Times New Roman" panose="02020603050405020304" charset="0"/>
              <a:ea typeface="獅尾黑體SC-Black" pitchFamily="34" charset="-122"/>
              <a:cs typeface="Times New Roman" panose="0202060305040502030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9169400" y="890905"/>
            <a:ext cx="2363470" cy="2449830"/>
          </a:xfrm>
          <a:prstGeom prst="rect">
            <a:avLst/>
          </a:prstGeom>
          <a:noFill/>
          <a:ln w="9525" cap="flat">
            <a:noFill/>
            <a:round/>
          </a:ln>
          <a:effectLst>
            <a:outerShdw dist="76199" dir="2700000" algn="ctr" rotWithShape="0">
              <a:srgbClr val="270C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214169" y="-325804"/>
            <a:ext cx="1980000" cy="1980000"/>
            <a:chOff x="10214169" y="-325804"/>
            <a:chExt cx="1980000" cy="1980000"/>
          </a:xfrm>
        </p:grpSpPr>
        <p:sp>
          <p:nvSpPr>
            <p:cNvPr id="18" name="椭圆 17"/>
            <p:cNvSpPr/>
            <p:nvPr>
              <p:custDataLst>
                <p:tags r:id="rId1"/>
              </p:custDataLst>
            </p:nvPr>
          </p:nvSpPr>
          <p:spPr>
            <a:xfrm>
              <a:off x="11697700" y="278812"/>
              <a:ext cx="252000" cy="252000"/>
            </a:xfrm>
            <a:prstGeom prst="ellipse">
              <a:avLst/>
            </a:prstGeom>
            <a:gradFill flip="none" rotWithShape="1">
              <a:gsLst>
                <a:gs pos="1000">
                  <a:srgbClr val="C0000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一纸情书" charset="-122"/>
                <a:ea typeface="一纸情书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4169" y="-325804"/>
              <a:ext cx="1980000" cy="1980000"/>
            </a:xfrm>
            <a:prstGeom prst="rect">
              <a:avLst/>
            </a:prstGeom>
          </p:spPr>
        </p:pic>
      </p:grpSp>
      <p:sp>
        <p:nvSpPr>
          <p:cNvPr id="4" name="Rectangle 4"/>
          <p:cNvSpPr/>
          <p:nvPr/>
        </p:nvSpPr>
        <p:spPr bwMode="auto">
          <a:xfrm>
            <a:off x="2266334" y="530630"/>
            <a:ext cx="766027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latin typeface="汉呈疯狂行草" pitchFamily="34" charset="-128"/>
                <a:ea typeface="汉呈疯狂行草" pitchFamily="34" charset="-128"/>
              </a:rPr>
              <a:t>Layout of A House </a:t>
            </a:r>
            <a:endParaRPr lang="en-US" altLang="zh-CN" sz="3600" b="1" dirty="0">
              <a:solidFill>
                <a:schemeClr val="accent3">
                  <a:lumMod val="50000"/>
                </a:schemeClr>
              </a:solidFill>
              <a:latin typeface="汉呈疯狂行草" pitchFamily="34" charset="-128"/>
              <a:ea typeface="汉呈疯狂行草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8950" y="1654175"/>
            <a:ext cx="879475" cy="802640"/>
            <a:chOff x="1168270" y="2058103"/>
            <a:chExt cx="1766827" cy="1452678"/>
          </a:xfrm>
        </p:grpSpPr>
        <p:pic>
          <p:nvPicPr>
            <p:cNvPr id="9" name="Picture 2" descr="C:\Users\Thinkpad\Desktop\PNG\1_0003_图层-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19195" y="2058103"/>
              <a:ext cx="141590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168270" y="2667286"/>
              <a:ext cx="1415772" cy="84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獅尾黑體SC-Black" pitchFamily="34" charset="-122"/>
                <a:ea typeface="獅尾黑體SC-Black" pitchFamily="34" charset="-122"/>
              </a:endParaRPr>
            </a:p>
          </p:txBody>
        </p:sp>
      </p:grpSp>
      <p:sp>
        <p:nvSpPr>
          <p:cNvPr id="8" name="Text Box 8"/>
          <p:cNvSpPr txBox="1"/>
          <p:nvPr/>
        </p:nvSpPr>
        <p:spPr bwMode="auto">
          <a:xfrm>
            <a:off x="1492885" y="1853565"/>
            <a:ext cx="4703445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Times New Roman" panose="02020603050405020304" charset="0"/>
                <a:ea typeface="獅尾黑體SC-Black" pitchFamily="34" charset="-122"/>
                <a:cs typeface="Times New Roman" panose="02020603050405020304" charset="0"/>
              </a:rPr>
              <a:t>The location of the bed</a:t>
            </a:r>
            <a:endParaRPr lang="en-US" altLang="zh-CN" sz="2400" b="1" dirty="0">
              <a:latin typeface="Times New Roman" panose="02020603050405020304" charset="0"/>
              <a:ea typeface="獅尾黑體SC-Black" pitchFamily="34" charset="-122"/>
              <a:cs typeface="Times New Roman" panose="02020603050405020304" charset="0"/>
            </a:endParaRPr>
          </a:p>
        </p:txBody>
      </p:sp>
      <p:pic>
        <p:nvPicPr>
          <p:cNvPr id="3" name="图片 2" descr="2025-10-26 17:13:29.105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5" y="2510790"/>
            <a:ext cx="2601595" cy="2071370"/>
          </a:xfrm>
          <a:prstGeom prst="rect">
            <a:avLst/>
          </a:prstGeom>
        </p:spPr>
      </p:pic>
      <p:pic>
        <p:nvPicPr>
          <p:cNvPr id="14" name="图片 13" descr="2025-10-26 17:13:29.1160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235" y="2581275"/>
            <a:ext cx="2385695" cy="2000885"/>
          </a:xfrm>
          <a:prstGeom prst="rect">
            <a:avLst/>
          </a:prstGeom>
        </p:spPr>
      </p:pic>
      <p:pic>
        <p:nvPicPr>
          <p:cNvPr id="15" name="图片 14" descr="2025-10-26 17:13:29.1230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815" y="2597150"/>
            <a:ext cx="2596515" cy="1985010"/>
          </a:xfrm>
          <a:prstGeom prst="rect">
            <a:avLst/>
          </a:prstGeom>
        </p:spPr>
      </p:pic>
      <p:pic>
        <p:nvPicPr>
          <p:cNvPr id="16" name="图片 15" descr="2025-10-26 17:13:29.1310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50" y="2510790"/>
            <a:ext cx="2740660" cy="20415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88950" y="4989195"/>
            <a:ext cx="29641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❌ </a:t>
            </a:r>
            <a:r>
              <a:rPr lang="en-US" altLang="zh-CN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 Having</a:t>
            </a:r>
            <a:r>
              <a:rPr lang="zh-CN" altLang="en-US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 a beam resting on top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599815" y="4989195"/>
            <a:ext cx="2604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❌ </a:t>
            </a:r>
            <a:r>
              <a:rPr lang="en-US" altLang="zh-CN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 </a:t>
            </a:r>
            <a:r>
              <a:rPr lang="zh-CN" altLang="en-US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The bed is placed close to the window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579235" y="4989195"/>
            <a:ext cx="2649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❌ </a:t>
            </a:r>
            <a:r>
              <a:rPr lang="en-US" altLang="zh-CN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  </a:t>
            </a:r>
            <a:r>
              <a:rPr lang="zh-CN" altLang="en-US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Facing the mirror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382125" y="4989195"/>
            <a:ext cx="26193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❌ </a:t>
            </a:r>
            <a:r>
              <a:rPr lang="en-US" altLang="zh-CN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 </a:t>
            </a:r>
            <a:r>
              <a:rPr lang="zh-CN" altLang="en-US" sz="2000" dirty="0">
                <a:latin typeface="Times New Roman" panose="02020603050405020304"/>
                <a:ea typeface="獅尾黑體SC-Light" pitchFamily="34" charset="-122"/>
                <a:sym typeface="+mn-ea"/>
              </a:rPr>
              <a:t>Directly opposite the door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>
            <p:custDataLst>
              <p:tags r:id="rId1"/>
            </p:custDataLst>
          </p:nvPr>
        </p:nvSpPr>
        <p:spPr>
          <a:xfrm>
            <a:off x="11234442" y="533883"/>
            <a:ext cx="648000" cy="648000"/>
          </a:xfrm>
          <a:prstGeom prst="ellipse">
            <a:avLst/>
          </a:prstGeom>
          <a:gradFill flip="none" rotWithShape="1">
            <a:gsLst>
              <a:gs pos="1000">
                <a:srgbClr val="C0000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一纸情书" charset="-122"/>
              <a:ea typeface="一纸情书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00" y="-538872"/>
            <a:ext cx="3780000" cy="3780000"/>
          </a:xfrm>
          <a:prstGeom prst="rect">
            <a:avLst/>
          </a:prstGeom>
        </p:spPr>
      </p:pic>
      <p:sp>
        <p:nvSpPr>
          <p:cNvPr id="8" name="Rectangle 2"/>
          <p:cNvSpPr txBox="1"/>
          <p:nvPr/>
        </p:nvSpPr>
        <p:spPr>
          <a:xfrm>
            <a:off x="60325" y="2187575"/>
            <a:ext cx="11675745" cy="2160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 algn="ctr" fontAlgn="auto">
              <a:lnSpc>
                <a:spcPct val="200000"/>
              </a:lnSpc>
              <a:spcBef>
                <a:spcPts val="0"/>
              </a:spcBef>
            </a:pPr>
            <a:r>
              <a:rPr lang="en-US" altLang="zh-CN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汉呈疯狂行草" pitchFamily="34" charset="-128"/>
                <a:cs typeface="Times New Roman" panose="02020603050405020304" charset="0"/>
              </a:rPr>
              <a:t>Thanks For Your Listening</a:t>
            </a:r>
            <a:endParaRPr lang="en-US" altLang="zh-CN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汉呈疯狂行草" pitchFamily="34" charset="-128"/>
              <a:cs typeface="Times New Roman" panose="0202060305040502030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677122" y="1043501"/>
            <a:ext cx="1806569" cy="9154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7"/>
          <a:stretch>
            <a:fillRect/>
          </a:stretch>
        </p:blipFill>
        <p:spPr>
          <a:xfrm>
            <a:off x="-60960" y="4348797"/>
            <a:ext cx="12425246" cy="2509203"/>
          </a:xfrm>
          <a:prstGeom prst="rect">
            <a:avLst/>
          </a:prstGeom>
        </p:spPr>
      </p:pic>
      <p:pic>
        <p:nvPicPr>
          <p:cNvPr id="24" name="图片 23" descr="预览图_千图网_编号3343250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585845" y="4946608"/>
            <a:ext cx="2078355" cy="2078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25035" y="6229350"/>
            <a:ext cx="7639050" cy="45212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panose="020F0502020204030204" charset="0"/>
              </a:rPr>
              <a:t>The information is sourced from Baidu and Xiaohongshu.</a:t>
            </a:r>
            <a:endParaRPr lang="en-US" altLang="zh-CN" sz="240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CREATIVECROP_PICSHAPE_ID" val="2"/>
</p:tagLst>
</file>

<file path=ppt/tags/tag11.xml><?xml version="1.0" encoding="utf-8"?>
<p:tagLst xmlns:p="http://schemas.openxmlformats.org/presentationml/2006/main">
  <p:tag name="KSO_WM_UNIT_CREATIVECROP_PICSHAPE_ID" val="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CREATIVECROP_PICSHAPE_ID" val="2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.xml><?xml version="1.0" encoding="utf-8"?>
<p:tagLst xmlns:p="http://schemas.openxmlformats.org/presentationml/2006/main">
  <p:tag name="KSO_WM_UNIT_CREATIVECROP_PICSHAPE_ID" val="17"/>
</p:tagLst>
</file>

<file path=ppt/tags/tag9.xml><?xml version="1.0" encoding="utf-8"?>
<p:tagLst xmlns:p="http://schemas.openxmlformats.org/presentationml/2006/main">
  <p:tag name="KSO_WM_UNIT_CREATIVECROP_PICSHAPE_ID" val="4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WPS 演示</Application>
  <PresentationFormat>宽屏</PresentationFormat>
  <Paragraphs>85</Paragraphs>
  <Slides>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Arial</vt:lpstr>
      <vt:lpstr>宋体</vt:lpstr>
      <vt:lpstr>Wingdings</vt:lpstr>
      <vt:lpstr>一纸情书</vt:lpstr>
      <vt:lpstr>汉呈疯狂行草</vt:lpstr>
      <vt:lpstr>Yu Gothic</vt:lpstr>
      <vt:lpstr>钟齐志莽行书</vt:lpstr>
      <vt:lpstr>獅尾黑體SC-Light</vt:lpstr>
      <vt:lpstr>Calibri</vt:lpstr>
      <vt:lpstr>Times New Roman</vt:lpstr>
      <vt:lpstr>獅尾黑體SC-Black</vt:lpstr>
      <vt:lpstr>黑体</vt:lpstr>
      <vt:lpstr>微软雅黑</vt:lpstr>
      <vt:lpstr>Arial Unicode MS</vt:lpstr>
      <vt:lpstr>Calibri Light</vt:lpstr>
      <vt:lpstr>Segoe Print</vt:lpstr>
      <vt:lpstr>吉力行草</vt:lpstr>
      <vt:lpstr>汉仪程行简</vt:lpstr>
      <vt:lpstr>汉仪雅酷黑简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谈“风”论“水”</dc:title>
  <dc:creator>微软用户</dc:creator>
  <cp:lastModifiedBy>記憶°</cp:lastModifiedBy>
  <cp:revision>159</cp:revision>
  <dcterms:created xsi:type="dcterms:W3CDTF">1900-01-01T00:00:00Z</dcterms:created>
  <dcterms:modified xsi:type="dcterms:W3CDTF">2025-10-29T14:25:33Z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461D44CF18E76711D814FF6866A1BD40_33</vt:lpwstr>
  </property>
  <property fmtid="{D5CDD505-2E9C-101B-9397-08002B2CF9AE}" pid="3" name="KSOProductBuildVer">
    <vt:lpwstr>2052-12.1.0.22529</vt:lpwstr>
  </property>
</Properties>
</file>