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58" r:id="rId3"/>
    <p:sldId id="259" r:id="rId4"/>
    <p:sldId id="261" r:id="rId5"/>
    <p:sldId id="260" r:id="rId6"/>
    <p:sldId id="270" r:id="rId7"/>
    <p:sldId id="272" r:id="rId8"/>
    <p:sldId id="263" r:id="rId9"/>
    <p:sldId id="269" r:id="rId10"/>
    <p:sldId id="266" r:id="rId11"/>
    <p:sldId id="267" r:id="rId12"/>
    <p:sldId id="273"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86" d="100"/>
          <a:sy n="86" d="100"/>
        </p:scale>
        <p:origin x="418" y="6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355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0DC85943-F0C0-4F6E-A8D3-68CEFE9A8C4A}" type="datetime1">
              <a:rPr lang="zh-CN" altLang="en-US" smtClean="0"/>
              <a:t>2022/3/11</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726C13B-BD21-4B80-938C-32EFDDB696FF}" type="datetime1">
              <a:rPr lang="zh-CN" altLang="en-US" smtClean="0"/>
              <a:t>2022/3/11</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单击此处编辑母版文本样式</a:t>
            </a:r>
          </a:p>
          <a:p>
            <a:pPr lvl="1" rtl="0"/>
            <a:r>
              <a:rPr lang="en-US"/>
              <a:t>第二级</a:t>
            </a:r>
          </a:p>
          <a:p>
            <a:pPr lvl="2" rtl="0"/>
            <a:r>
              <a:rPr lang="en-US"/>
              <a:t>第三级</a:t>
            </a:r>
          </a:p>
          <a:p>
            <a:pPr lvl="3" rtl="0"/>
            <a:r>
              <a:rPr lang="en-US"/>
              <a:t>第四级</a:t>
            </a:r>
          </a:p>
          <a:p>
            <a:pPr lvl="4" rtl="0"/>
            <a:r>
              <a:rPr 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FCDE75C-B71D-40C1-B819-91C9FA9D7E53}" type="datetime1">
              <a:rPr lang="zh-CN" altLang="en-US" smtClean="0"/>
              <a:t>2022/3/11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CN" altLang="en-US"/>
              <a:t>单击此处编辑母版标题样式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rtl="0"/>
            <a:fld id="{6DE69617-53A9-406A-817D-C94A5C246153}" type="datetime1">
              <a:rPr lang="zh-CN" altLang="en-US" smtClean="0"/>
              <a:t>2022/3/11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rtl="0"/>
            <a:fld id="{64E57809-0EA1-4261-AE7A-8956509DBB23}" type="datetime1">
              <a:rPr lang="zh-CN" altLang="en-US" smtClean="0"/>
              <a:t>2022/3/11</a:t>
            </a:fld>
            <a:endParaRPr lang="en-US"/>
          </a:p>
        </p:txBody>
      </p:sp>
      <p:sp>
        <p:nvSpPr>
          <p:cNvPr id="5" name="Footer Placeholder 4"/>
          <p:cNvSpPr>
            <a:spLocks noGrp="1"/>
          </p:cNvSpPr>
          <p:nvPr>
            <p:ph type="ftr" sz="quarter" idx="11"/>
          </p:nvPr>
        </p:nvSpPr>
        <p:spPr/>
        <p:txBody>
          <a:bodyPr/>
          <a:lstStyle/>
          <a:p>
            <a:pPr rtl="0"/>
            <a:endParaRPr lang="en-US"/>
          </a:p>
        </p:txBody>
      </p:sp>
      <p:sp>
        <p:nvSpPr>
          <p:cNvPr id="6" name="Slide Number Placeholder 5"/>
          <p:cNvSpPr>
            <a:spLocks noGrp="1"/>
          </p:cNvSpPr>
          <p:nvPr>
            <p:ph type="sldNum" sz="quarter" idx="12"/>
          </p:nvPr>
        </p:nvSpPr>
        <p:spPr/>
        <p:txBody>
          <a:bodyPr/>
          <a:lstStyle/>
          <a:p>
            <a:pPr rtl="0"/>
            <a:fld id="{34B7E4EF-A1BD-40F4-AB7B-04F084DD991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6061C7C-6751-4636-8DE1-8458C05064A7}" type="datetime1">
              <a:rPr lang="en-US" altLang="zh-CN" smtClean="0"/>
              <a:t>3/11/2022</a:t>
            </a:fld>
            <a:endParaRPr lang="zh-CN" alt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rtl="0"/>
            <a:fld id="{6D2B1DAD-13E2-42E6-B9D8-ACD801D84229}" type="datetime1">
              <a:rPr lang="zh-CN" altLang="en-US" smtClean="0"/>
              <a:t>2022/3/11</a:t>
            </a:fld>
            <a:endParaRPr lang="en-US" dirty="0"/>
          </a:p>
        </p:txBody>
      </p:sp>
      <p:sp>
        <p:nvSpPr>
          <p:cNvPr id="6" name="Footer Placeholder 5"/>
          <p:cNvSpPr>
            <a:spLocks noGrp="1"/>
          </p:cNvSpPr>
          <p:nvPr>
            <p:ph type="ftr" sz="quarter" idx="11"/>
          </p:nvPr>
        </p:nvSpPr>
        <p:spPr/>
        <p:txBody>
          <a:bodyPr/>
          <a:lstStyle/>
          <a:p>
            <a:pPr rtl="0"/>
            <a:endParaRPr lang="en-US" dirty="0"/>
          </a:p>
        </p:txBody>
      </p:sp>
      <p:sp>
        <p:nvSpPr>
          <p:cNvPr id="7" name="Slide Number Placeholder 6"/>
          <p:cNvSpPr>
            <a:spLocks noGrp="1"/>
          </p:cNvSpPr>
          <p:nvPr>
            <p:ph type="sldNum" sz="quarter" idx="12"/>
          </p:nvPr>
        </p:nvSpPr>
        <p:spPr/>
        <p:txBody>
          <a:bodyPr/>
          <a:lstStyle/>
          <a:p>
            <a:pPr rtl="0"/>
            <a:fld id="{34B7E4EF-A1BD-40F4-AB7B-04F084DD991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rtl="0"/>
            <a:fld id="{3DE49154-3FC3-4E99-B1C7-806A1BE810AD}" type="datetime1">
              <a:rPr lang="zh-CN" altLang="en-US" smtClean="0"/>
              <a:t>2022/3/11</a:t>
            </a:fld>
            <a:endParaRPr lang="en-US"/>
          </a:p>
        </p:txBody>
      </p:sp>
      <p:sp>
        <p:nvSpPr>
          <p:cNvPr id="8" name="Footer Placeholder 7"/>
          <p:cNvSpPr>
            <a:spLocks noGrp="1"/>
          </p:cNvSpPr>
          <p:nvPr>
            <p:ph type="ftr" sz="quarter" idx="11"/>
          </p:nvPr>
        </p:nvSpPr>
        <p:spPr/>
        <p:txBody>
          <a:bodyPr/>
          <a:lstStyle/>
          <a:p>
            <a:pPr rtl="0"/>
            <a:endParaRPr lang="en-US"/>
          </a:p>
        </p:txBody>
      </p:sp>
      <p:sp>
        <p:nvSpPr>
          <p:cNvPr id="9" name="Slide Number Placeholder 8"/>
          <p:cNvSpPr>
            <a:spLocks noGrp="1"/>
          </p:cNvSpPr>
          <p:nvPr>
            <p:ph type="sldNum" sz="quarter" idx="12"/>
          </p:nvPr>
        </p:nvSpPr>
        <p:spPr/>
        <p:txBody>
          <a:bodyPr/>
          <a:lstStyle/>
          <a:p>
            <a:pPr rtl="0"/>
            <a:fld id="{34B7E4EF-A1BD-40F4-AB7B-04F084DD991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rtl="0"/>
            <a:fld id="{14E3F6B1-AB2C-4FE9-9465-A12169B9FE93}" type="datetime1">
              <a:rPr lang="zh-CN" altLang="en-US" smtClean="0"/>
              <a:t>2022/3/11</a:t>
            </a:fld>
            <a:endParaRPr lang="en-US"/>
          </a:p>
        </p:txBody>
      </p:sp>
      <p:sp>
        <p:nvSpPr>
          <p:cNvPr id="4" name="Footer Placeholder 3"/>
          <p:cNvSpPr>
            <a:spLocks noGrp="1"/>
          </p:cNvSpPr>
          <p:nvPr>
            <p:ph type="ftr" sz="quarter" idx="11"/>
          </p:nvPr>
        </p:nvSpPr>
        <p:spPr/>
        <p:txBody>
          <a:bodyPr/>
          <a:lstStyle/>
          <a:p>
            <a:pPr rtl="0"/>
            <a:endParaRPr lang="en-US"/>
          </a:p>
        </p:txBody>
      </p:sp>
      <p:sp>
        <p:nvSpPr>
          <p:cNvPr id="5" name="Slide Number Placeholder 4"/>
          <p:cNvSpPr>
            <a:spLocks noGrp="1"/>
          </p:cNvSpPr>
          <p:nvPr>
            <p:ph type="sldNum" sz="quarter" idx="12"/>
          </p:nvPr>
        </p:nvSpPr>
        <p:spPr/>
        <p:txBody>
          <a:bodyPr/>
          <a:lstStyle/>
          <a:p>
            <a:pPr rtl="0"/>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734E604B-F6EE-4DE3-9F26-10AAFE4A8162}" type="datetime1">
              <a:rPr lang="zh-CN" altLang="en-US" smtClean="0"/>
              <a:t>2022/3/11</a:t>
            </a:fld>
            <a:endParaRPr lang="en-US"/>
          </a:p>
        </p:txBody>
      </p:sp>
      <p:sp>
        <p:nvSpPr>
          <p:cNvPr id="3" name="Footer Placeholder 2"/>
          <p:cNvSpPr>
            <a:spLocks noGrp="1"/>
          </p:cNvSpPr>
          <p:nvPr>
            <p:ph type="ftr" sz="quarter" idx="11"/>
          </p:nvPr>
        </p:nvSpPr>
        <p:spPr/>
        <p:txBody>
          <a:bodyPr/>
          <a:lstStyle/>
          <a:p>
            <a:pPr rtl="0"/>
            <a:endParaRPr lang="en-US"/>
          </a:p>
        </p:txBody>
      </p:sp>
      <p:sp>
        <p:nvSpPr>
          <p:cNvPr id="4" name="Slide Number Placeholder 3"/>
          <p:cNvSpPr>
            <a:spLocks noGrp="1"/>
          </p:cNvSpPr>
          <p:nvPr>
            <p:ph type="sldNum" sz="quarter" idx="12"/>
          </p:nvPr>
        </p:nvSpPr>
        <p:spPr/>
        <p:txBody>
          <a:bodyPr/>
          <a:lstStyle/>
          <a:p>
            <a:pPr rtl="0"/>
            <a:fld id="{34B7E4EF-A1BD-40F4-AB7B-04F084DD991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dirty="0"/>
          </a:p>
        </p:txBody>
      </p:sp>
      <p:sp>
        <p:nvSpPr>
          <p:cNvPr id="17" name="Picture Placeholder 2"/>
          <p:cNvSpPr>
            <a:spLocks noGrp="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00D77E9-5805-4003-AF46-590DFDEAE27A}" type="datetime1">
              <a:rPr lang="zh-CN" altLang="en-US" smtClean="0"/>
              <a:t>2022/3/11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00D77E9-5805-4003-AF46-590DFDEAE27A}" type="datetime1">
              <a:rPr lang="zh-CN" altLang="en-US" smtClean="0"/>
              <a:t>2022/3/11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charset="0"/>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charset="0"/>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charset="0"/>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charset="0"/>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charset="0"/>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charset="0"/>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charset="0"/>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charset="0"/>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charset="0"/>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www.zhihu.com/question/319714501/answer/714092325" TargetMode="External"/><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hyperlink" Target="https://m.cnki.net/express/#/literatureDetailZh?id=ZJYX202201072&amp;typeId=CJFD&amp;VNK=63e5ab0d" TargetMode="External"/><Relationship Id="rId4" Type="http://schemas.openxmlformats.org/officeDocument/2006/relationships/hyperlink" Target="https://m.cnki.net/express/#/literatureDetailZh?id=1021720433.nh&amp;typeId=CMFD&amp;VNK=ee2a163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一张显示了织物、桌子、红色和覆盖物的图片&#10;&#10;说明自动生成"/>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0" y="10"/>
            <a:ext cx="12191979" cy="6857990"/>
          </a:xfrm>
          <a:prstGeom prst="rect">
            <a:avLst/>
          </a:prstGeom>
        </p:spPr>
      </p:pic>
      <p:sp>
        <p:nvSpPr>
          <p:cNvPr id="64" name="长方形 59"/>
          <p:cNvSpPr/>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长方形 61"/>
          <p:cNvSpPr/>
          <p:nvPr/>
        </p:nvSpPr>
        <p:spPr>
          <a:xfrm>
            <a:off x="1102995" y="1974850"/>
            <a:ext cx="6279515" cy="2907665"/>
          </a:xfrm>
          <a:prstGeom prst="rect">
            <a:avLst/>
          </a:prstGeom>
          <a:noFill/>
          <a:ln w="6350" cap="sq" cmpd="sng" algn="ctr">
            <a:solidFill>
              <a:schemeClr val="tx1"/>
            </a:solidFill>
            <a:prstDash val="solid"/>
            <a:miter lim="800000"/>
          </a:ln>
          <a:effectLst>
            <a:softEdge rad="0"/>
          </a:effectLst>
        </p:spPr>
      </p:sp>
      <p:sp>
        <p:nvSpPr>
          <p:cNvPr id="3" name="副标题 2"/>
          <p:cNvSpPr>
            <a:spLocks noGrp="1"/>
          </p:cNvSpPr>
          <p:nvPr>
            <p:ph type="subTitle" idx="1"/>
          </p:nvPr>
        </p:nvSpPr>
        <p:spPr>
          <a:xfrm>
            <a:off x="1276055" y="3990546"/>
            <a:ext cx="4775075" cy="559656"/>
          </a:xfrm>
        </p:spPr>
        <p:txBody>
          <a:bodyPr rtlCol="0">
            <a:normAutofit/>
          </a:bodyPr>
          <a:lstStyle/>
          <a:p>
            <a:pPr algn="r" rtl="0"/>
            <a:r>
              <a:rPr lang="en-US" altLang="zh-CN" sz="2000" dirty="0">
                <a:solidFill>
                  <a:schemeClr val="tx1"/>
                </a:solidFill>
                <a:latin typeface="Times New Roman" pitchFamily="18" charset="0"/>
                <a:ea typeface="微软雅黑" pitchFamily="34" charset="-122"/>
                <a:cs typeface="Times New Roman" pitchFamily="18" charset="0"/>
              </a:rPr>
              <a:t>By </a:t>
            </a:r>
            <a:r>
              <a:rPr lang="zh-CN" altLang="en-US" sz="2000" dirty="0">
                <a:solidFill>
                  <a:schemeClr val="tx1"/>
                </a:solidFill>
                <a:latin typeface="Times New Roman" pitchFamily="18" charset="0"/>
                <a:ea typeface="微软雅黑" pitchFamily="34" charset="-122"/>
                <a:cs typeface="Times New Roman" pitchFamily="18" charset="0"/>
              </a:rPr>
              <a:t>肖冬晴 </a:t>
            </a:r>
            <a:r>
              <a:rPr lang="en-US" altLang="zh-CN" sz="2000" dirty="0">
                <a:solidFill>
                  <a:schemeClr val="tx1"/>
                </a:solidFill>
                <a:latin typeface="Times New Roman" pitchFamily="18" charset="0"/>
                <a:ea typeface="微软雅黑" pitchFamily="34" charset="-122"/>
                <a:cs typeface="Times New Roman" pitchFamily="18" charset="0"/>
              </a:rPr>
              <a:t>Xiao Dongqing</a:t>
            </a:r>
          </a:p>
        </p:txBody>
      </p:sp>
      <p:sp>
        <p:nvSpPr>
          <p:cNvPr id="6" name="文本框 5"/>
          <p:cNvSpPr txBox="1"/>
          <p:nvPr/>
        </p:nvSpPr>
        <p:spPr>
          <a:xfrm>
            <a:off x="1291833" y="2017627"/>
            <a:ext cx="5594350" cy="1259840"/>
          </a:xfrm>
          <a:prstGeom prst="rect">
            <a:avLst/>
          </a:prstGeom>
          <a:noFill/>
        </p:spPr>
        <p:txBody>
          <a:bodyPr wrap="square" rtlCol="0">
            <a:noAutofit/>
          </a:bodyPr>
          <a:lstStyle/>
          <a:p>
            <a:pPr>
              <a:lnSpc>
                <a:spcPct val="100000"/>
              </a:lnSpc>
            </a:pPr>
            <a:r>
              <a:rPr lang="en-US" altLang="zh-CN" sz="4800" dirty="0">
                <a:latin typeface="Times New Roman" pitchFamily="18" charset="0"/>
                <a:cs typeface="Times New Roman" pitchFamily="18" charset="0"/>
              </a:rPr>
              <a:t>Language:</a:t>
            </a:r>
          </a:p>
          <a:p>
            <a:pPr>
              <a:lnSpc>
                <a:spcPct val="100000"/>
              </a:lnSpc>
            </a:pPr>
            <a:r>
              <a:rPr lang="en-US" altLang="zh-CN" sz="4800" dirty="0">
                <a:latin typeface="Times New Roman" pitchFamily="18" charset="0"/>
                <a:cs typeface="Times New Roman" pitchFamily="18" charset="0"/>
              </a:rPr>
              <a:t>Chinese Dialects</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矩形: 圆角 10"/>
          <p:cNvSpPr/>
          <p:nvPr/>
        </p:nvSpPr>
        <p:spPr>
          <a:xfrm>
            <a:off x="866774" y="989916"/>
            <a:ext cx="2228849" cy="64633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dirty="0"/>
          </a:p>
        </p:txBody>
      </p:sp>
      <p:sp>
        <p:nvSpPr>
          <p:cNvPr id="3" name="文本框 2"/>
          <p:cNvSpPr txBox="1"/>
          <p:nvPr/>
        </p:nvSpPr>
        <p:spPr>
          <a:xfrm>
            <a:off x="1152524" y="1895331"/>
            <a:ext cx="9667876" cy="707886"/>
          </a:xfrm>
          <a:prstGeom prst="rect">
            <a:avLst/>
          </a:prstGeom>
          <a:noFill/>
        </p:spPr>
        <p:txBody>
          <a:bodyPr wrap="square" rtlCol="0">
            <a:spAutoFit/>
          </a:bodyPr>
          <a:lstStyle/>
          <a:p>
            <a:r>
              <a:rPr lang="en-US" altLang="zh-CN" sz="2000" b="1" dirty="0">
                <a:latin typeface="Times New Roman" pitchFamily="18" charset="0"/>
                <a:cs typeface="Times New Roman" pitchFamily="18" charset="0"/>
              </a:rPr>
              <a:t>R</a:t>
            </a:r>
            <a:r>
              <a:rPr lang="en-US" altLang="zh-CN" sz="2000" dirty="0">
                <a:latin typeface="Times New Roman" pitchFamily="18" charset="0"/>
                <a:cs typeface="Times New Roman" pitchFamily="18" charset="0"/>
              </a:rPr>
              <a:t>eceived </a:t>
            </a:r>
            <a:r>
              <a:rPr lang="en-US" altLang="zh-CN" sz="2000" b="1" dirty="0">
                <a:latin typeface="Times New Roman" pitchFamily="18" charset="0"/>
                <a:cs typeface="Times New Roman" pitchFamily="18" charset="0"/>
              </a:rPr>
              <a:t>P</a:t>
            </a:r>
            <a:r>
              <a:rPr lang="en-US" altLang="zh-CN" sz="2000" dirty="0">
                <a:latin typeface="Times New Roman" pitchFamily="18" charset="0"/>
                <a:cs typeface="Times New Roman" pitchFamily="18" charset="0"/>
              </a:rPr>
              <a:t>ronunciation; Cockney accent/Estuary English; Scouse; </a:t>
            </a:r>
            <a:r>
              <a:rPr lang="en-US" altLang="zh-CN" sz="2000" u="sng" dirty="0">
                <a:solidFill>
                  <a:srgbClr val="FF0000"/>
                </a:solidFill>
                <a:latin typeface="Times New Roman" pitchFamily="18" charset="0"/>
                <a:cs typeface="Times New Roman" pitchFamily="18" charset="0"/>
              </a:rPr>
              <a:t>Welsh; </a:t>
            </a:r>
            <a:r>
              <a:rPr lang="en-US" altLang="zh-CN" sz="2000" u="sng" dirty="0">
                <a:latin typeface="Times New Roman" pitchFamily="18" charset="0"/>
                <a:cs typeface="Times New Roman" pitchFamily="18" charset="0"/>
              </a:rPr>
              <a:t>Scottish Gaelic; Irish</a:t>
            </a:r>
            <a:r>
              <a:rPr lang="en-US" altLang="zh-CN" sz="2000" dirty="0">
                <a:latin typeface="Times New Roman" pitchFamily="18" charset="0"/>
                <a:cs typeface="Times New Roman" pitchFamily="18" charset="0"/>
              </a:rPr>
              <a:t>…</a:t>
            </a:r>
            <a:endParaRPr lang="zh-CN" altLang="en-US" sz="2000" dirty="0">
              <a:latin typeface="Times New Roman" pitchFamily="18" charset="0"/>
              <a:cs typeface="Times New Roman" pitchFamily="18" charset="0"/>
            </a:endParaRPr>
          </a:p>
        </p:txBody>
      </p:sp>
      <p:sp>
        <p:nvSpPr>
          <p:cNvPr id="4" name="对话气泡: 圆角矩形 3"/>
          <p:cNvSpPr/>
          <p:nvPr/>
        </p:nvSpPr>
        <p:spPr>
          <a:xfrm>
            <a:off x="2600325" y="3105149"/>
            <a:ext cx="3686175" cy="2324101"/>
          </a:xfrm>
          <a:prstGeom prst="wedgeRoundRectCallout">
            <a:avLst>
              <a:gd name="adj1" fmla="val -8045"/>
              <a:gd name="adj2" fmla="val -8389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altLang="zh-CN" sz="2000" dirty="0">
                <a:latin typeface="Times New Roman" pitchFamily="18" charset="0"/>
                <a:cs typeface="Times New Roman" pitchFamily="18" charset="0"/>
              </a:rPr>
              <a:t>The “</a:t>
            </a:r>
            <a:r>
              <a:rPr lang="en-US" altLang="zh-CN" sz="2000" dirty="0" err="1">
                <a:latin typeface="Times New Roman" pitchFamily="18" charset="0"/>
                <a:cs typeface="Times New Roman" pitchFamily="18" charset="0"/>
              </a:rPr>
              <a:t>th</a:t>
            </a:r>
            <a:r>
              <a:rPr lang="en-US" altLang="zh-CN" sz="2000" dirty="0">
                <a:latin typeface="Times New Roman" pitchFamily="18" charset="0"/>
                <a:cs typeface="Times New Roman" pitchFamily="18" charset="0"/>
              </a:rPr>
              <a:t>” sound (think, three…);</a:t>
            </a:r>
          </a:p>
          <a:p>
            <a:pPr algn="just"/>
            <a:r>
              <a:rPr lang="en-US" altLang="zh-CN" sz="2000" dirty="0">
                <a:latin typeface="Times New Roman" pitchFamily="18" charset="0"/>
                <a:cs typeface="Times New Roman" pitchFamily="18" charset="0"/>
              </a:rPr>
              <a:t>The “glottal stop” (water, butter…);</a:t>
            </a:r>
          </a:p>
          <a:p>
            <a:pPr algn="just"/>
            <a:r>
              <a:rPr lang="en-US" altLang="zh-CN" sz="2000" dirty="0">
                <a:latin typeface="Times New Roman" pitchFamily="18" charset="0"/>
                <a:cs typeface="Times New Roman" pitchFamily="18" charset="0"/>
              </a:rPr>
              <a:t>The “l” sound (milk, Wales…);</a:t>
            </a:r>
          </a:p>
          <a:p>
            <a:pPr algn="just"/>
            <a:r>
              <a:rPr lang="en-US" altLang="zh-CN" sz="2000" dirty="0">
                <a:latin typeface="Times New Roman" pitchFamily="18" charset="0"/>
                <a:cs typeface="Times New Roman" pitchFamily="18" charset="0"/>
              </a:rPr>
              <a:t>The “h” sound (harry, have…);</a:t>
            </a:r>
          </a:p>
          <a:p>
            <a:pPr algn="just"/>
            <a:r>
              <a:rPr lang="en-US" altLang="zh-CN" sz="2000" dirty="0">
                <a:latin typeface="Times New Roman" pitchFamily="18" charset="0"/>
                <a:cs typeface="Times New Roman" pitchFamily="18" charset="0"/>
              </a:rPr>
              <a:t>Jargons…</a:t>
            </a:r>
            <a:endParaRPr lang="zh-CN" altLang="en-US" sz="2000" dirty="0">
              <a:latin typeface="Times New Roman" pitchFamily="18" charset="0"/>
              <a:cs typeface="Times New Roman" pitchFamily="18" charset="0"/>
            </a:endParaRPr>
          </a:p>
        </p:txBody>
      </p:sp>
      <p:sp>
        <p:nvSpPr>
          <p:cNvPr id="5" name="对话气泡: 圆角矩形 4"/>
          <p:cNvSpPr/>
          <p:nvPr/>
        </p:nvSpPr>
        <p:spPr>
          <a:xfrm>
            <a:off x="8008143" y="3095620"/>
            <a:ext cx="3345658" cy="2590805"/>
          </a:xfrm>
          <a:prstGeom prst="wedgeRoundRectCallout">
            <a:avLst>
              <a:gd name="adj1" fmla="val -38069"/>
              <a:gd name="adj2" fmla="val -79780"/>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altLang="zh-CN" sz="2000" dirty="0">
                <a:latin typeface="Times New Roman" pitchFamily="18" charset="0"/>
                <a:cs typeface="Times New Roman" pitchFamily="18" charset="0"/>
              </a:rPr>
              <a:t>(the underlined three kinds)  Developed from </a:t>
            </a:r>
            <a:r>
              <a:rPr lang="en-US" altLang="zh-CN" sz="2000" dirty="0">
                <a:solidFill>
                  <a:srgbClr val="FFFF00"/>
                </a:solidFill>
                <a:latin typeface="Times New Roman" pitchFamily="18" charset="0"/>
                <a:cs typeface="Times New Roman" pitchFamily="18" charset="0"/>
              </a:rPr>
              <a:t>the Celtic</a:t>
            </a:r>
            <a:r>
              <a:rPr lang="en-US" altLang="zh-CN" sz="2000" dirty="0">
                <a:latin typeface="Times New Roman" pitchFamily="18" charset="0"/>
                <a:cs typeface="Times New Roman" pitchFamily="18" charset="0"/>
              </a:rPr>
              <a:t>;</a:t>
            </a:r>
          </a:p>
          <a:p>
            <a:pPr algn="just"/>
            <a:r>
              <a:rPr lang="en-US" altLang="zh-CN" sz="2000" dirty="0">
                <a:latin typeface="Times New Roman" pitchFamily="18" charset="0"/>
                <a:cs typeface="Times New Roman" pitchFamily="18" charset="0"/>
              </a:rPr>
              <a:t>Bilingual education;</a:t>
            </a:r>
          </a:p>
          <a:p>
            <a:pPr algn="just"/>
            <a:r>
              <a:rPr lang="en-US" altLang="zh-CN" sz="2000" dirty="0">
                <a:latin typeface="Times New Roman" pitchFamily="18" charset="0"/>
                <a:cs typeface="Times New Roman" pitchFamily="18" charset="0"/>
              </a:rPr>
              <a:t>A joint official language with English in Wales;</a:t>
            </a:r>
          </a:p>
          <a:p>
            <a:pPr algn="just"/>
            <a:r>
              <a:rPr lang="en-US" altLang="zh-CN" sz="2000" dirty="0">
                <a:latin typeface="Times New Roman" pitchFamily="18" charset="0"/>
                <a:cs typeface="Times New Roman" pitchFamily="18" charset="0"/>
              </a:rPr>
              <a:t>A Welsh-language television channel.</a:t>
            </a:r>
            <a:endParaRPr lang="zh-CN" altLang="en-US" sz="2000" dirty="0">
              <a:latin typeface="Times New Roman" pitchFamily="18" charset="0"/>
              <a:cs typeface="Times New Roman" pitchFamily="18" charset="0"/>
            </a:endParaRPr>
          </a:p>
        </p:txBody>
      </p:sp>
      <p:sp>
        <p:nvSpPr>
          <p:cNvPr id="6" name="文本框 5"/>
          <p:cNvSpPr txBox="1"/>
          <p:nvPr/>
        </p:nvSpPr>
        <p:spPr>
          <a:xfrm>
            <a:off x="933449" y="1085106"/>
            <a:ext cx="2305051" cy="400110"/>
          </a:xfrm>
          <a:prstGeom prst="rect">
            <a:avLst/>
          </a:prstGeom>
          <a:noFill/>
        </p:spPr>
        <p:txBody>
          <a:bodyPr wrap="square" rtlCol="0">
            <a:spAutoFit/>
          </a:bodyPr>
          <a:lstStyle/>
          <a:p>
            <a:r>
              <a:rPr lang="en-US" altLang="zh-CN" sz="2000" dirty="0">
                <a:solidFill>
                  <a:schemeClr val="bg1"/>
                </a:solidFill>
                <a:latin typeface="Times New Roman" pitchFamily="18" charset="0"/>
                <a:cs typeface="Times New Roman" pitchFamily="18" charset="0"/>
              </a:rPr>
              <a:t>English variations:</a:t>
            </a:r>
            <a:endParaRPr lang="zh-CN" altLang="en-US" sz="2000" dirty="0">
              <a:solidFill>
                <a:schemeClr val="bg1"/>
              </a:solidFill>
              <a:latin typeface="Times New Roman" pitchFamily="18" charset="0"/>
              <a:cs typeface="Times New Roman" pitchFamily="18" charset="0"/>
            </a:endParaRPr>
          </a:p>
        </p:txBody>
      </p:sp>
      <p:sp>
        <p:nvSpPr>
          <p:cNvPr id="8" name="文本框 7"/>
          <p:cNvSpPr txBox="1"/>
          <p:nvPr/>
        </p:nvSpPr>
        <p:spPr>
          <a:xfrm>
            <a:off x="6522243" y="3105834"/>
            <a:ext cx="1400174" cy="646331"/>
          </a:xfrm>
          <a:prstGeom prst="rect">
            <a:avLst/>
          </a:prstGeom>
          <a:noFill/>
        </p:spPr>
        <p:txBody>
          <a:bodyPr wrap="square" rtlCol="0">
            <a:spAutoFit/>
          </a:bodyPr>
          <a:lstStyle/>
          <a:p>
            <a:pPr algn="just"/>
            <a:r>
              <a:rPr lang="en-US" altLang="zh-CN" dirty="0">
                <a:latin typeface="Times New Roman" pitchFamily="18" charset="0"/>
                <a:cs typeface="Times New Roman" pitchFamily="18" charset="0"/>
              </a:rPr>
              <a:t>The city of </a:t>
            </a:r>
            <a:r>
              <a:rPr lang="en-US" altLang="zh-CN" dirty="0">
                <a:solidFill>
                  <a:srgbClr val="FF0000"/>
                </a:solidFill>
                <a:latin typeface="Times New Roman" pitchFamily="18" charset="0"/>
                <a:cs typeface="Times New Roman" pitchFamily="18" charset="0"/>
              </a:rPr>
              <a:t>Liverpool</a:t>
            </a:r>
            <a:endParaRPr lang="zh-CN" altLang="en-US" dirty="0">
              <a:solidFill>
                <a:srgbClr val="FF0000"/>
              </a:solidFill>
              <a:latin typeface="Times New Roman" pitchFamily="18" charset="0"/>
              <a:cs typeface="Times New Roman" pitchFamily="18" charset="0"/>
            </a:endParaRPr>
          </a:p>
        </p:txBody>
      </p:sp>
      <p:sp>
        <p:nvSpPr>
          <p:cNvPr id="20" name="箭头: 下 19"/>
          <p:cNvSpPr/>
          <p:nvPr/>
        </p:nvSpPr>
        <p:spPr>
          <a:xfrm>
            <a:off x="7308055" y="2313085"/>
            <a:ext cx="504825" cy="740137"/>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fill="hold"/>
                                        <p:tgtEl>
                                          <p:spTgt spid="3"/>
                                        </p:tgtEl>
                                        <p:attrNameLst>
                                          <p:attrName>ppt_x</p:attrName>
                                        </p:attrNameLst>
                                      </p:cBhvr>
                                      <p:tavLst>
                                        <p:tav tm="0">
                                          <p:val>
                                            <p:strVal val="#ppt_x"/>
                                          </p:val>
                                        </p:tav>
                                        <p:tav tm="100000">
                                          <p:val>
                                            <p:strVal val="#ppt_x"/>
                                          </p:val>
                                        </p:tav>
                                      </p:tavLst>
                                    </p:anim>
                                    <p:anim calcmode="lin" valueType="num">
                                      <p:cBhvr additive="base">
                                        <p:cTn id="8" dur="2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anim calcmode="lin" valueType="num">
                                      <p:cBhvr>
                                        <p:cTn id="14" dur="250" fill="hold"/>
                                        <p:tgtEl>
                                          <p:spTgt spid="4"/>
                                        </p:tgtEl>
                                        <p:attrNameLst>
                                          <p:attrName>ppt_x</p:attrName>
                                        </p:attrNameLst>
                                      </p:cBhvr>
                                      <p:tavLst>
                                        <p:tav tm="0">
                                          <p:val>
                                            <p:strVal val="#ppt_x"/>
                                          </p:val>
                                        </p:tav>
                                        <p:tav tm="100000">
                                          <p:val>
                                            <p:strVal val="#ppt_x"/>
                                          </p:val>
                                        </p:tav>
                                      </p:tavLst>
                                    </p:anim>
                                    <p:anim calcmode="lin" valueType="num">
                                      <p:cBhvr>
                                        <p:cTn id="15" dur="25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25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25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8"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圆角 7"/>
          <p:cNvSpPr/>
          <p:nvPr/>
        </p:nvSpPr>
        <p:spPr>
          <a:xfrm>
            <a:off x="933450" y="817313"/>
            <a:ext cx="1752600" cy="5524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p>
        </p:txBody>
      </p:sp>
      <p:sp>
        <p:nvSpPr>
          <p:cNvPr id="2" name="文本框 1"/>
          <p:cNvSpPr txBox="1"/>
          <p:nvPr/>
        </p:nvSpPr>
        <p:spPr>
          <a:xfrm>
            <a:off x="1095375" y="893497"/>
            <a:ext cx="1428750" cy="400110"/>
          </a:xfrm>
          <a:prstGeom prst="rect">
            <a:avLst/>
          </a:prstGeom>
          <a:noFill/>
        </p:spPr>
        <p:txBody>
          <a:bodyPr wrap="square" rtlCol="0">
            <a:spAutoFit/>
          </a:bodyPr>
          <a:lstStyle/>
          <a:p>
            <a:r>
              <a:rPr lang="en-US" altLang="zh-CN" sz="2000" dirty="0">
                <a:solidFill>
                  <a:schemeClr val="bg1"/>
                </a:solidFill>
                <a:latin typeface="Times New Roman" pitchFamily="18" charset="0"/>
                <a:cs typeface="Times New Roman" pitchFamily="18" charset="0"/>
              </a:rPr>
              <a:t>Reflections:</a:t>
            </a:r>
            <a:endParaRPr lang="zh-CN" altLang="en-US" sz="2000" dirty="0">
              <a:solidFill>
                <a:schemeClr val="bg1"/>
              </a:solidFill>
              <a:latin typeface="Times New Roman" pitchFamily="18" charset="0"/>
              <a:cs typeface="Times New Roman" pitchFamily="18" charset="0"/>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426" y="1482254"/>
            <a:ext cx="3908522" cy="4398928"/>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947" y="1403219"/>
            <a:ext cx="4044853" cy="3452872"/>
          </a:xfrm>
          <a:prstGeom prst="rect">
            <a:avLst/>
          </a:prstGeom>
        </p:spPr>
      </p:pic>
      <p:sp>
        <p:nvSpPr>
          <p:cNvPr id="7" name="文本框 6"/>
          <p:cNvSpPr txBox="1"/>
          <p:nvPr/>
        </p:nvSpPr>
        <p:spPr>
          <a:xfrm>
            <a:off x="5784947" y="4941154"/>
            <a:ext cx="4125510" cy="923330"/>
          </a:xfrm>
          <a:prstGeom prst="rect">
            <a:avLst/>
          </a:prstGeom>
          <a:noFill/>
        </p:spPr>
        <p:txBody>
          <a:bodyPr wrap="square" rtlCol="0">
            <a:spAutoFit/>
          </a:bodyPr>
          <a:lstStyle/>
          <a:p>
            <a:pPr algn="just"/>
            <a:r>
              <a:rPr lang="en-US" altLang="zh-CN" dirty="0">
                <a:latin typeface="Times New Roman" pitchFamily="18" charset="0"/>
                <a:cs typeface="Times New Roman" pitchFamily="18" charset="0"/>
              </a:rPr>
              <a:t>Perhaps, the translation of dialects could be achieved through the reproduction of their  linguistic equivalents</a:t>
            </a:r>
            <a:r>
              <a:rPr lang="zh-CN" altLang="en-US"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rtl="0"/>
            <a:fld id="{734E604B-F6EE-4DE3-9F26-10AAFE4A8162}" type="datetime1">
              <a:rPr lang="zh-CN" altLang="en-US" smtClean="0"/>
              <a:t>2022/3/11</a:t>
            </a:fld>
            <a:endParaRPr lang="en-US"/>
          </a:p>
        </p:txBody>
      </p:sp>
      <p:sp>
        <p:nvSpPr>
          <p:cNvPr id="4" name="文本框 3"/>
          <p:cNvSpPr txBox="1"/>
          <p:nvPr/>
        </p:nvSpPr>
        <p:spPr>
          <a:xfrm>
            <a:off x="1295400" y="1952625"/>
            <a:ext cx="7867650" cy="1938992"/>
          </a:xfrm>
          <a:prstGeom prst="rect">
            <a:avLst/>
          </a:prstGeom>
          <a:noFill/>
        </p:spPr>
        <p:txBody>
          <a:bodyPr wrap="square" rtlCol="0">
            <a:spAutoFit/>
          </a:bodyPr>
          <a:lstStyle/>
          <a:p>
            <a:pPr algn="just"/>
            <a:r>
              <a:rPr lang="en-GB" altLang="zh-CN" sz="2000" dirty="0">
                <a:latin typeface="Times New Roman" pitchFamily="18" charset="0"/>
                <a:cs typeface="Times New Roman" pitchFamily="18" charset="0"/>
                <a:hlinkClick r:id="rId3"/>
              </a:rPr>
              <a:t>https://www.zhihu.com/question/319714501/answer/714092325</a:t>
            </a:r>
            <a:endParaRPr lang="en-GB" altLang="zh-CN" sz="2000" dirty="0">
              <a:latin typeface="Times New Roman" pitchFamily="18" charset="0"/>
              <a:cs typeface="Times New Roman" pitchFamily="18" charset="0"/>
            </a:endParaRPr>
          </a:p>
          <a:p>
            <a:pPr algn="just"/>
            <a:r>
              <a:rPr lang="en-GB" altLang="zh-CN" sz="2000" dirty="0">
                <a:latin typeface="Times New Roman" pitchFamily="18" charset="0"/>
                <a:cs typeface="Times New Roman" pitchFamily="18" charset="0"/>
                <a:hlinkClick r:id="rId4"/>
              </a:rPr>
              <a:t>https://m.cnki.net/express/#/literatureDetailZh?id=1021720433.nh&amp;typeId=CMFD&amp;VNK=ee2a163a</a:t>
            </a:r>
            <a:endParaRPr lang="en-GB" altLang="zh-CN" sz="2000" dirty="0">
              <a:latin typeface="Times New Roman" pitchFamily="18" charset="0"/>
              <a:cs typeface="Times New Roman" pitchFamily="18" charset="0"/>
            </a:endParaRPr>
          </a:p>
          <a:p>
            <a:pPr algn="just"/>
            <a:r>
              <a:rPr lang="en-GB" altLang="zh-CN" sz="2000" dirty="0">
                <a:latin typeface="Times New Roman" pitchFamily="18" charset="0"/>
                <a:cs typeface="Times New Roman" pitchFamily="18" charset="0"/>
                <a:hlinkClick r:id="rId5"/>
              </a:rPr>
              <a:t>https://m.cnki.net/express/#/literatureDetailZh?id=ZJYX202201072&amp;typeId=CJFD&amp;VNK=63e5ab0d</a:t>
            </a:r>
            <a:endParaRPr lang="en-GB" altLang="zh-CN" sz="2000" dirty="0">
              <a:latin typeface="Times New Roman" pitchFamily="18" charset="0"/>
              <a:cs typeface="Times New Roman" pitchFamily="18" charset="0"/>
            </a:endParaRPr>
          </a:p>
          <a:p>
            <a:endParaRPr lang="en-GB" altLang="zh-CN" sz="2000" dirty="0">
              <a:latin typeface="Times New Roman" pitchFamily="18" charset="0"/>
              <a:cs typeface="Times New Roman" pitchFamily="18" charset="0"/>
            </a:endParaRPr>
          </a:p>
        </p:txBody>
      </p:sp>
      <p:sp>
        <p:nvSpPr>
          <p:cNvPr id="5" name="矩形: 圆角 4"/>
          <p:cNvSpPr/>
          <p:nvPr/>
        </p:nvSpPr>
        <p:spPr>
          <a:xfrm>
            <a:off x="1000125" y="1084779"/>
            <a:ext cx="3200400" cy="4572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Times New Roman" pitchFamily="18" charset="0"/>
                <a:ea typeface="方正舒体" pitchFamily="2" charset="-122"/>
                <a:cs typeface="Times New Roman" pitchFamily="18" charset="0"/>
              </a:rPr>
              <a:t>Websites for further reading:</a:t>
            </a:r>
            <a:endParaRPr kumimoji="0" lang="zh-CN" altLang="en-US" sz="2000" b="0" i="0" u="none" strike="noStrike" kern="1200" cap="none" spc="0" normalizeH="0" baseline="0" noProof="0" dirty="0">
              <a:ln>
                <a:noFill/>
              </a:ln>
              <a:solidFill>
                <a:schemeClr val="bg1"/>
              </a:solidFill>
              <a:effectLst/>
              <a:uLnTx/>
              <a:uFillTx/>
              <a:latin typeface="Times New Roman" pitchFamily="18" charset="0"/>
              <a:ea typeface="方正舒体" pitchFamily="2" charset="-122"/>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1870229" y="2949711"/>
            <a:ext cx="8451542" cy="707886"/>
          </a:xfrm>
          <a:prstGeom prst="rect">
            <a:avLst/>
          </a:prstGeom>
          <a:noFill/>
        </p:spPr>
        <p:txBody>
          <a:bodyPr wrap="square" rtlCol="0">
            <a:spAutoFit/>
          </a:bodyPr>
          <a:lstStyle/>
          <a:p>
            <a:pPr algn="ctr"/>
            <a:r>
              <a:rPr lang="en-US" altLang="zh-CN" sz="4000" dirty="0">
                <a:latin typeface="Times New Roman" pitchFamily="18" charset="0"/>
                <a:cs typeface="Times New Roman" pitchFamily="18" charset="0"/>
              </a:rPr>
              <a:t>Thank You!</a:t>
            </a:r>
            <a:endParaRPr lang="zh-CN" altLang="en-US" sz="4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一张显示了织物、桌子、红色和覆盖物的图片&#10;&#10;说明自动生成"/>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20" y="10"/>
            <a:ext cx="12191979" cy="6857990"/>
          </a:xfrm>
          <a:prstGeom prst="rect">
            <a:avLst/>
          </a:prstGeom>
        </p:spPr>
      </p:pic>
      <p:sp>
        <p:nvSpPr>
          <p:cNvPr id="29" name="长方形 22"/>
          <p:cNvSpPr/>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长方形 24"/>
          <p:cNvSpPr/>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标题 1"/>
          <p:cNvSpPr>
            <a:spLocks noGrp="1"/>
          </p:cNvSpPr>
          <p:nvPr>
            <p:ph type="title"/>
          </p:nvPr>
        </p:nvSpPr>
        <p:spPr>
          <a:xfrm>
            <a:off x="4753584" y="880719"/>
            <a:ext cx="6718433" cy="1746504"/>
          </a:xfrm>
        </p:spPr>
        <p:txBody>
          <a:bodyPr rtlCol="0">
            <a:normAutofit/>
          </a:bodyPr>
          <a:lstStyle/>
          <a:p>
            <a:pPr algn="ctr" rtl="0"/>
            <a:r>
              <a:rPr lang="en-US" sz="4000" dirty="0">
                <a:solidFill>
                  <a:schemeClr val="tx1">
                    <a:lumMod val="75000"/>
                    <a:lumOff val="25000"/>
                  </a:schemeClr>
                </a:solidFill>
                <a:latin typeface="Times New Roman" pitchFamily="18" charset="0"/>
                <a:cs typeface="Times New Roman" pitchFamily="18" charset="0"/>
              </a:rPr>
              <a:t>Contents</a:t>
            </a:r>
          </a:p>
        </p:txBody>
      </p:sp>
      <p:sp>
        <p:nvSpPr>
          <p:cNvPr id="3" name="文本框 2"/>
          <p:cNvSpPr txBox="1"/>
          <p:nvPr/>
        </p:nvSpPr>
        <p:spPr>
          <a:xfrm>
            <a:off x="4753584" y="2526258"/>
            <a:ext cx="6705600" cy="1188720"/>
          </a:xfrm>
          <a:prstGeom prst="rect">
            <a:avLst/>
          </a:prstGeom>
          <a:noFill/>
        </p:spPr>
        <p:txBody>
          <a:bodyPr wrap="square" rtlCol="0">
            <a:noAutofit/>
          </a:bodyPr>
          <a:lstStyle/>
          <a:p>
            <a:pPr marL="342900" indent="-342900">
              <a:lnSpc>
                <a:spcPct val="150000"/>
              </a:lnSpc>
              <a:buFont typeface="Arial" charset="0"/>
              <a:buChar char="•"/>
            </a:pPr>
            <a:r>
              <a:rPr lang="en-US" altLang="zh-CN" sz="2400" dirty="0">
                <a:latin typeface="Times New Roman" pitchFamily="18" charset="0"/>
                <a:cs typeface="Times New Roman" pitchFamily="18" charset="0"/>
              </a:rPr>
              <a:t>Classification of Chinese Dialects</a:t>
            </a:r>
          </a:p>
          <a:p>
            <a:pPr marL="342900" indent="-342900">
              <a:lnSpc>
                <a:spcPct val="150000"/>
              </a:lnSpc>
              <a:buFont typeface="Arial" charset="0"/>
              <a:buChar char="•"/>
            </a:pPr>
            <a:r>
              <a:rPr lang="en-US" altLang="zh-CN" sz="2400" dirty="0">
                <a:latin typeface="Times New Roman" pitchFamily="18" charset="0"/>
                <a:cs typeface="Times New Roman" pitchFamily="18" charset="0"/>
              </a:rPr>
              <a:t>Chinese Dialects in Contemporary World</a:t>
            </a:r>
          </a:p>
          <a:p>
            <a:pPr marL="342900" indent="-342900">
              <a:lnSpc>
                <a:spcPct val="150000"/>
              </a:lnSpc>
              <a:buFont typeface="Arial" charset="0"/>
              <a:buChar char="•"/>
            </a:pPr>
            <a:r>
              <a:rPr lang="en-US" altLang="zh-CN" sz="2400" dirty="0">
                <a:latin typeface="Times New Roman" pitchFamily="18" charset="0"/>
                <a:cs typeface="Times New Roman" pitchFamily="18" charset="0"/>
              </a:rPr>
              <a:t>Chinese Dialects vs English Variations</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487682" y="2380188"/>
            <a:ext cx="897467" cy="279400"/>
          </a:xfrm>
        </p:spPr>
        <p:txBody>
          <a:bodyPr/>
          <a:lstStyle/>
          <a:p>
            <a:pPr algn="ctr"/>
            <a:r>
              <a:rPr lang="en-US" altLang="zh-CN" sz="2000" dirty="0">
                <a:latin typeface="Times New Roman" pitchFamily="18" charset="0"/>
                <a:cs typeface="Times New Roman" pitchFamily="18" charset="0"/>
              </a:rPr>
              <a:t>Part I</a:t>
            </a:r>
            <a:endParaRPr lang="zh-CN" altLang="en-US" sz="2000" dirty="0">
              <a:latin typeface="Times New Roman" pitchFamily="18" charset="0"/>
              <a:cs typeface="Times New Roman" pitchFamily="18" charset="0"/>
            </a:endParaRPr>
          </a:p>
        </p:txBody>
      </p:sp>
      <p:sp>
        <p:nvSpPr>
          <p:cNvPr id="5" name="文本框 4"/>
          <p:cNvSpPr txBox="1"/>
          <p:nvPr/>
        </p:nvSpPr>
        <p:spPr>
          <a:xfrm>
            <a:off x="2478349" y="2834640"/>
            <a:ext cx="7235301" cy="1188720"/>
          </a:xfrm>
          <a:prstGeom prst="rect">
            <a:avLst/>
          </a:prstGeom>
          <a:noFill/>
        </p:spPr>
        <p:txBody>
          <a:bodyPr wrap="square" rtlCol="0">
            <a:noAutofit/>
          </a:bodyPr>
          <a:lstStyle/>
          <a:p>
            <a:pPr algn="ctr">
              <a:lnSpc>
                <a:spcPct val="100000"/>
              </a:lnSpc>
            </a:pPr>
            <a:r>
              <a:rPr lang="en-US" altLang="zh-CN" sz="4000" dirty="0">
                <a:latin typeface="Times New Roman" pitchFamily="18" charset="0"/>
                <a:cs typeface="Times New Roman" pitchFamily="18" charset="0"/>
              </a:rPr>
              <a:t>Classification of Chinese Dialects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109788" y="1950214"/>
            <a:ext cx="7972424" cy="3170099"/>
          </a:xfrm>
          <a:prstGeom prst="rect">
            <a:avLst/>
          </a:prstGeom>
          <a:noFill/>
        </p:spPr>
        <p:txBody>
          <a:bodyPr wrap="square" rtlCol="0">
            <a:spAutoFit/>
          </a:bodyPr>
          <a:lstStyle/>
          <a:p>
            <a:pPr algn="just"/>
            <a:r>
              <a:rPr lang="en-US" altLang="zh-CN" sz="2000" dirty="0">
                <a:latin typeface="Times New Roman" pitchFamily="18" charset="0"/>
                <a:cs typeface="Times New Roman" pitchFamily="18" charset="0"/>
              </a:rPr>
              <a:t>“</a:t>
            </a:r>
            <a:r>
              <a:rPr lang="en-US" altLang="zh-CN" sz="2000" dirty="0">
                <a:solidFill>
                  <a:srgbClr val="FF0000"/>
                </a:solidFill>
                <a:latin typeface="Times New Roman" pitchFamily="18" charset="0"/>
                <a:cs typeface="Times New Roman" pitchFamily="18" charset="0"/>
              </a:rPr>
              <a:t>Dialect</a:t>
            </a:r>
            <a:r>
              <a:rPr lang="en-US" altLang="zh-CN" sz="2000" dirty="0">
                <a:latin typeface="Times New Roman" pitchFamily="18" charset="0"/>
                <a:cs typeface="Times New Roman" pitchFamily="18" charset="0"/>
              </a:rPr>
              <a:t>” refers to different meanings in different groups. In Chinese, “dialect” is both a </a:t>
            </a:r>
            <a:r>
              <a:rPr lang="en-US" altLang="zh-CN" sz="2000" dirty="0">
                <a:solidFill>
                  <a:srgbClr val="002060"/>
                </a:solidFill>
                <a:latin typeface="Times New Roman" pitchFamily="18" charset="0"/>
                <a:cs typeface="Times New Roman" pitchFamily="18" charset="0"/>
              </a:rPr>
              <a:t>political</a:t>
            </a:r>
            <a:r>
              <a:rPr lang="en-US" altLang="zh-CN" sz="2000" dirty="0">
                <a:latin typeface="Times New Roman" pitchFamily="18" charset="0"/>
                <a:cs typeface="Times New Roman" pitchFamily="18" charset="0"/>
              </a:rPr>
              <a:t> concept and a </a:t>
            </a:r>
            <a:r>
              <a:rPr lang="en-US" altLang="zh-CN" sz="2000" dirty="0">
                <a:solidFill>
                  <a:srgbClr val="002060"/>
                </a:solidFill>
                <a:latin typeface="Times New Roman" pitchFamily="18" charset="0"/>
                <a:cs typeface="Times New Roman" pitchFamily="18" charset="0"/>
              </a:rPr>
              <a:t>linguistic</a:t>
            </a:r>
            <a:r>
              <a:rPr lang="en-US" altLang="zh-CN" sz="2000" dirty="0">
                <a:latin typeface="Times New Roman" pitchFamily="18" charset="0"/>
                <a:cs typeface="Times New Roman" pitchFamily="18" charset="0"/>
              </a:rPr>
              <a:t> one, and it is also known as “vernacular”. “Accent” refers to the difference in the language standard of a certain region, such as the relationship between relatives regardless of the language. Whereas in Europe, “dialect” is a linguistic concept subordinating under the concept of “language” at the beginning of the eighteenth century. Based on the relationship between the language (pronunciation, vocabulary and grammar), it is divided into family, group, branch and language. Considering the special national situation of China, The translation of “Chinese dialects” into English is “varieties of Chinese”.</a:t>
            </a:r>
            <a:endParaRPr lang="zh-CN" altLang="en-US" sz="2000" dirty="0">
              <a:latin typeface="Times New Roman" pitchFamily="18" charset="0"/>
              <a:cs typeface="Times New Roman" pitchFamily="18" charset="0"/>
            </a:endParaRPr>
          </a:p>
        </p:txBody>
      </p:sp>
      <p:sp>
        <p:nvSpPr>
          <p:cNvPr id="3" name="矩形: 圆角 2"/>
          <p:cNvSpPr/>
          <p:nvPr/>
        </p:nvSpPr>
        <p:spPr>
          <a:xfrm>
            <a:off x="1219200" y="1104900"/>
            <a:ext cx="1409700" cy="51435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Definition:</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左大括号 1"/>
          <p:cNvSpPr/>
          <p:nvPr/>
        </p:nvSpPr>
        <p:spPr>
          <a:xfrm>
            <a:off x="2971799" y="2016170"/>
            <a:ext cx="466725" cy="2033082"/>
          </a:xfrm>
          <a:prstGeom prst="leftBrace">
            <a:avLst>
              <a:gd name="adj1" fmla="val 20578"/>
              <a:gd name="adj2" fmla="val 44846"/>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dirty="0"/>
          </a:p>
        </p:txBody>
      </p:sp>
      <p:sp>
        <p:nvSpPr>
          <p:cNvPr id="3" name="文本框 2"/>
          <p:cNvSpPr txBox="1"/>
          <p:nvPr/>
        </p:nvSpPr>
        <p:spPr>
          <a:xfrm>
            <a:off x="3512343" y="1816115"/>
            <a:ext cx="2276475" cy="400110"/>
          </a:xfrm>
          <a:prstGeom prst="rect">
            <a:avLst/>
          </a:prstGeom>
          <a:noFill/>
        </p:spPr>
        <p:txBody>
          <a:bodyPr wrap="square" rtlCol="0">
            <a:spAutoFit/>
          </a:bodyPr>
          <a:lstStyle/>
          <a:p>
            <a:pPr algn="just"/>
            <a:r>
              <a:rPr lang="en-US" altLang="zh-CN" sz="2000" dirty="0">
                <a:latin typeface="Times New Roman" pitchFamily="18" charset="0"/>
                <a:cs typeface="Times New Roman" pitchFamily="18" charset="0"/>
              </a:rPr>
              <a:t>The official dialects:</a:t>
            </a:r>
            <a:endParaRPr lang="zh-CN" altLang="en-US" sz="2000" dirty="0">
              <a:latin typeface="Times New Roman" pitchFamily="18" charset="0"/>
              <a:cs typeface="Times New Roman" pitchFamily="18" charset="0"/>
            </a:endParaRPr>
          </a:p>
        </p:txBody>
      </p:sp>
      <p:sp>
        <p:nvSpPr>
          <p:cNvPr id="4" name="文本框 3"/>
          <p:cNvSpPr txBox="1"/>
          <p:nvPr/>
        </p:nvSpPr>
        <p:spPr>
          <a:xfrm>
            <a:off x="5862637" y="1731543"/>
            <a:ext cx="5029201" cy="1323439"/>
          </a:xfrm>
          <a:prstGeom prst="rect">
            <a:avLst/>
          </a:prstGeom>
          <a:noFill/>
        </p:spPr>
        <p:txBody>
          <a:bodyPr wrap="square" rtlCol="0">
            <a:spAutoFit/>
          </a:bodyPr>
          <a:lstStyle/>
          <a:p>
            <a:r>
              <a:rPr lang="en-US" altLang="zh-CN" sz="2000" dirty="0">
                <a:latin typeface="Times New Roman" pitchFamily="18" charset="0"/>
                <a:cs typeface="Times New Roman" pitchFamily="18" charset="0"/>
              </a:rPr>
              <a:t>Northeast Mandarin; Peking Mandarin; </a:t>
            </a:r>
          </a:p>
          <a:p>
            <a:r>
              <a:rPr lang="en-US" altLang="zh-CN" sz="2000" dirty="0">
                <a:latin typeface="Times New Roman" pitchFamily="18" charset="0"/>
                <a:cs typeface="Times New Roman" pitchFamily="18" charset="0"/>
              </a:rPr>
              <a:t>Ji Lu Mandarin; Jiao-Liao Mandarin; </a:t>
            </a:r>
          </a:p>
          <a:p>
            <a:r>
              <a:rPr lang="en-US" altLang="zh-CN" sz="2000" dirty="0">
                <a:latin typeface="Times New Roman" pitchFamily="18" charset="0"/>
                <a:cs typeface="Times New Roman" pitchFamily="18" charset="0"/>
              </a:rPr>
              <a:t>Central Plains Mandarin; Lan-Yin Mandarin; </a:t>
            </a:r>
          </a:p>
          <a:p>
            <a:r>
              <a:rPr lang="en-US" altLang="zh-CN" sz="2000" dirty="0">
                <a:latin typeface="Times New Roman" pitchFamily="18" charset="0"/>
                <a:cs typeface="Times New Roman" pitchFamily="18" charset="0"/>
              </a:rPr>
              <a:t>Southwest Mandarin; </a:t>
            </a:r>
            <a:r>
              <a:rPr lang="en-US" altLang="zh-CN" sz="2000" dirty="0" err="1">
                <a:latin typeface="Times New Roman" pitchFamily="18" charset="0"/>
                <a:cs typeface="Times New Roman" pitchFamily="18" charset="0"/>
              </a:rPr>
              <a:t>Jianghuai</a:t>
            </a:r>
            <a:r>
              <a:rPr lang="en-US" altLang="zh-CN" sz="2000" dirty="0">
                <a:latin typeface="Times New Roman" pitchFamily="18" charset="0"/>
                <a:cs typeface="Times New Roman" pitchFamily="18" charset="0"/>
              </a:rPr>
              <a:t> Mandarin.</a:t>
            </a:r>
            <a:endParaRPr lang="zh-CN" altLang="en-US" sz="2000" dirty="0">
              <a:latin typeface="Times New Roman" pitchFamily="18" charset="0"/>
              <a:cs typeface="Times New Roman" pitchFamily="18" charset="0"/>
            </a:endParaRPr>
          </a:p>
        </p:txBody>
      </p:sp>
      <p:sp>
        <p:nvSpPr>
          <p:cNvPr id="5" name="文本框 4"/>
          <p:cNvSpPr txBox="1"/>
          <p:nvPr/>
        </p:nvSpPr>
        <p:spPr>
          <a:xfrm>
            <a:off x="3438524" y="3849197"/>
            <a:ext cx="2514600" cy="400110"/>
          </a:xfrm>
          <a:prstGeom prst="rect">
            <a:avLst/>
          </a:prstGeom>
          <a:noFill/>
        </p:spPr>
        <p:txBody>
          <a:bodyPr wrap="square" rtlCol="0">
            <a:spAutoFit/>
          </a:bodyPr>
          <a:lstStyle/>
          <a:p>
            <a:pPr algn="just"/>
            <a:r>
              <a:rPr lang="en-US" altLang="zh-CN" sz="2000" dirty="0">
                <a:latin typeface="Times New Roman" pitchFamily="18" charset="0"/>
                <a:cs typeface="Times New Roman" pitchFamily="18" charset="0"/>
              </a:rPr>
              <a:t>The nine local dialects:</a:t>
            </a:r>
            <a:endParaRPr lang="zh-CN" altLang="en-US" sz="2000" dirty="0">
              <a:latin typeface="Times New Roman" pitchFamily="18" charset="0"/>
              <a:cs typeface="Times New Roman" pitchFamily="18" charset="0"/>
            </a:endParaRPr>
          </a:p>
        </p:txBody>
      </p:sp>
      <p:sp>
        <p:nvSpPr>
          <p:cNvPr id="6" name="文本框 5"/>
          <p:cNvSpPr txBox="1"/>
          <p:nvPr/>
        </p:nvSpPr>
        <p:spPr>
          <a:xfrm>
            <a:off x="5953124" y="3849197"/>
            <a:ext cx="4000501" cy="1631216"/>
          </a:xfrm>
          <a:prstGeom prst="rect">
            <a:avLst/>
          </a:prstGeom>
          <a:noFill/>
        </p:spPr>
        <p:txBody>
          <a:bodyPr wrap="square" rtlCol="0">
            <a:spAutoFit/>
          </a:bodyPr>
          <a:lstStyle/>
          <a:p>
            <a:r>
              <a:rPr lang="en-US" altLang="zh-CN" sz="2000" dirty="0">
                <a:latin typeface="Times New Roman" pitchFamily="18" charset="0"/>
                <a:cs typeface="Times New Roman" pitchFamily="18" charset="0"/>
              </a:rPr>
              <a:t>Wu Dialect; Cantonese;</a:t>
            </a:r>
          </a:p>
          <a:p>
            <a:r>
              <a:rPr lang="en-US" altLang="zh-CN" sz="2000" dirty="0">
                <a:latin typeface="Times New Roman" pitchFamily="18" charset="0"/>
                <a:cs typeface="Times New Roman" pitchFamily="18" charset="0"/>
              </a:rPr>
              <a:t>Fujian Dialect; Hunan Dialect;</a:t>
            </a:r>
          </a:p>
          <a:p>
            <a:r>
              <a:rPr lang="en-US" altLang="zh-CN" sz="2000" dirty="0">
                <a:latin typeface="Times New Roman" pitchFamily="18" charset="0"/>
                <a:cs typeface="Times New Roman" pitchFamily="18" charset="0"/>
              </a:rPr>
              <a:t>Hakka; Gan dialect;</a:t>
            </a:r>
          </a:p>
          <a:p>
            <a:r>
              <a:rPr lang="en-US" altLang="zh-CN" sz="2000" dirty="0">
                <a:latin typeface="Times New Roman" pitchFamily="18" charset="0"/>
                <a:cs typeface="Times New Roman" pitchFamily="18" charset="0"/>
              </a:rPr>
              <a:t>Hui Dialect; </a:t>
            </a:r>
            <a:r>
              <a:rPr lang="en-US" altLang="zh-CN" sz="2000" dirty="0" err="1">
                <a:latin typeface="Times New Roman" pitchFamily="18" charset="0"/>
                <a:cs typeface="Times New Roman" pitchFamily="18" charset="0"/>
              </a:rPr>
              <a:t>Jin</a:t>
            </a:r>
            <a:r>
              <a:rPr lang="en-US" altLang="zh-CN" sz="2000" dirty="0">
                <a:latin typeface="Times New Roman" pitchFamily="18" charset="0"/>
                <a:cs typeface="Times New Roman" pitchFamily="18" charset="0"/>
              </a:rPr>
              <a:t> Dialect;</a:t>
            </a:r>
          </a:p>
          <a:p>
            <a:r>
              <a:rPr lang="en-US" altLang="zh-CN" sz="2000" dirty="0" err="1">
                <a:latin typeface="Times New Roman" pitchFamily="18" charset="0"/>
                <a:cs typeface="Times New Roman" pitchFamily="18" charset="0"/>
              </a:rPr>
              <a:t>Pinghua</a:t>
            </a:r>
            <a:r>
              <a:rPr lang="en-US" altLang="zh-CN" sz="2000" dirty="0">
                <a:latin typeface="Times New Roman" pitchFamily="18" charset="0"/>
                <a:cs typeface="Times New Roman" pitchFamily="18" charset="0"/>
              </a:rPr>
              <a:t>.</a:t>
            </a:r>
            <a:endParaRPr lang="zh-CN" altLang="en-US" sz="2000" dirty="0">
              <a:latin typeface="Times New Roman" pitchFamily="18" charset="0"/>
              <a:cs typeface="Times New Roman" pitchFamily="18" charset="0"/>
            </a:endParaRPr>
          </a:p>
        </p:txBody>
      </p:sp>
      <p:sp>
        <p:nvSpPr>
          <p:cNvPr id="7" name="椭圆 6"/>
          <p:cNvSpPr/>
          <p:nvPr/>
        </p:nvSpPr>
        <p:spPr>
          <a:xfrm>
            <a:off x="1023937" y="2533650"/>
            <a:ext cx="1800224" cy="8953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r>
              <a:rPr lang="en-US" altLang="zh-CN" sz="2000" dirty="0">
                <a:latin typeface="Times New Roman" pitchFamily="18" charset="0"/>
                <a:cs typeface="Times New Roman" pitchFamily="18" charset="0"/>
              </a:rPr>
              <a:t>Categories:</a:t>
            </a:r>
            <a:endParaRPr lang="zh-CN" altLang="en-US" sz="20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578372" y="2466974"/>
            <a:ext cx="897467" cy="268813"/>
          </a:xfrm>
        </p:spPr>
        <p:txBody>
          <a:bodyPr/>
          <a:lstStyle/>
          <a:p>
            <a:pPr algn="ctr"/>
            <a:r>
              <a:rPr lang="en-US" altLang="zh-CN" sz="2000" dirty="0">
                <a:latin typeface="Times New Roman" pitchFamily="18" charset="0"/>
                <a:cs typeface="Times New Roman" pitchFamily="18" charset="0"/>
              </a:rPr>
              <a:t>Part II</a:t>
            </a:r>
            <a:endParaRPr lang="zh-CN" altLang="en-US" sz="2000" dirty="0">
              <a:latin typeface="Times New Roman" pitchFamily="18" charset="0"/>
              <a:cs typeface="Times New Roman" pitchFamily="18" charset="0"/>
            </a:endParaRPr>
          </a:p>
        </p:txBody>
      </p:sp>
      <p:sp>
        <p:nvSpPr>
          <p:cNvPr id="5" name="文本框 4"/>
          <p:cNvSpPr txBox="1"/>
          <p:nvPr/>
        </p:nvSpPr>
        <p:spPr>
          <a:xfrm>
            <a:off x="1979581" y="2886075"/>
            <a:ext cx="8232837" cy="1085850"/>
          </a:xfrm>
          <a:prstGeom prst="rect">
            <a:avLst/>
          </a:prstGeom>
          <a:noFill/>
        </p:spPr>
        <p:txBody>
          <a:bodyPr wrap="square" rtlCol="0">
            <a:noAutofit/>
          </a:bodyPr>
          <a:lstStyle/>
          <a:p>
            <a:pPr algn="ctr">
              <a:lnSpc>
                <a:spcPct val="100000"/>
              </a:lnSpc>
            </a:pPr>
            <a:r>
              <a:rPr lang="en-US" altLang="zh-CN" sz="4000" dirty="0">
                <a:latin typeface="Times New Roman" pitchFamily="18" charset="0"/>
                <a:cs typeface="Times New Roman" pitchFamily="18" charset="0"/>
              </a:rPr>
              <a:t>Chinese Dialects in Contemporary World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z="4000" dirty="0">
                <a:latin typeface="Times New Roman" pitchFamily="18" charset="0"/>
                <a:cs typeface="Times New Roman" pitchFamily="18" charset="0"/>
              </a:rPr>
              <a:t>Artistic Interpretation of Dialects in China</a:t>
            </a:r>
            <a:endParaRPr lang="zh-CN" altLang="en-US" sz="4000" dirty="0">
              <a:latin typeface="Times New Roman" pitchFamily="18" charset="0"/>
              <a:cs typeface="Times New Roman" pitchFamily="18" charset="0"/>
            </a:endParaRPr>
          </a:p>
        </p:txBody>
      </p:sp>
      <p:sp>
        <p:nvSpPr>
          <p:cNvPr id="6" name="内容占位符 5"/>
          <p:cNvSpPr>
            <a:spLocks noGrp="1"/>
          </p:cNvSpPr>
          <p:nvPr>
            <p:ph sz="half" idx="1"/>
          </p:nvPr>
        </p:nvSpPr>
        <p:spPr>
          <a:xfrm>
            <a:off x="1380368" y="2575675"/>
            <a:ext cx="2720268" cy="400110"/>
          </a:xfrm>
        </p:spPr>
        <p:txBody>
          <a:bodyPr>
            <a:noAutofit/>
          </a:bodyPr>
          <a:lstStyle/>
          <a:p>
            <a:pPr marL="0" indent="0" algn="ctr">
              <a:buNone/>
            </a:pPr>
            <a:r>
              <a:rPr lang="en-US" altLang="zh-CN" sz="2000" dirty="0">
                <a:solidFill>
                  <a:schemeClr val="tx1"/>
                </a:solidFill>
                <a:latin typeface="Times New Roman" pitchFamily="18" charset="0"/>
                <a:cs typeface="Times New Roman" pitchFamily="18" charset="0"/>
              </a:rPr>
              <a:t>Flower Drum Opera</a:t>
            </a:r>
          </a:p>
          <a:p>
            <a:pPr marL="0" indent="0">
              <a:buNone/>
            </a:pPr>
            <a:endParaRPr lang="zh-CN" altLang="en-US" dirty="0"/>
          </a:p>
        </p:txBody>
      </p:sp>
      <p:pic>
        <p:nvPicPr>
          <p:cNvPr id="12" name="内容占位符 1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573784" y="3107584"/>
            <a:ext cx="2333436" cy="1992313"/>
          </a:xfrm>
        </p:spPr>
      </p:pic>
      <p:sp>
        <p:nvSpPr>
          <p:cNvPr id="13" name="文本框 12"/>
          <p:cNvSpPr txBox="1"/>
          <p:nvPr/>
        </p:nvSpPr>
        <p:spPr>
          <a:xfrm>
            <a:off x="4934934" y="2575675"/>
            <a:ext cx="1981201" cy="400110"/>
          </a:xfrm>
          <a:prstGeom prst="rect">
            <a:avLst/>
          </a:prstGeom>
          <a:noFill/>
        </p:spPr>
        <p:txBody>
          <a:bodyPr wrap="square" rtlCol="0">
            <a:spAutoFit/>
          </a:bodyPr>
          <a:lstStyle/>
          <a:p>
            <a:pPr algn="just"/>
            <a:r>
              <a:rPr lang="en-US" altLang="zh-CN" sz="2000" dirty="0" err="1">
                <a:latin typeface="Times New Roman" pitchFamily="18" charset="0"/>
                <a:cs typeface="Times New Roman" pitchFamily="18" charset="0"/>
              </a:rPr>
              <a:t>Huangmei</a:t>
            </a:r>
            <a:r>
              <a:rPr lang="en-US" altLang="zh-CN" sz="2000" dirty="0">
                <a:latin typeface="Times New Roman" pitchFamily="18" charset="0"/>
                <a:cs typeface="Times New Roman" pitchFamily="18" charset="0"/>
              </a:rPr>
              <a:t> Opera</a:t>
            </a:r>
            <a:endParaRPr lang="zh-CN" altLang="en-US" sz="2000" dirty="0">
              <a:latin typeface="Times New Roman" pitchFamily="18" charset="0"/>
              <a:cs typeface="Times New Roman" pitchFamily="18" charset="0"/>
            </a:endParaRPr>
          </a:p>
        </p:txBody>
      </p:sp>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r="1221" b="8695"/>
          <a:stretch>
            <a:fillRect/>
          </a:stretch>
        </p:blipFill>
        <p:spPr>
          <a:xfrm>
            <a:off x="4653454" y="3107583"/>
            <a:ext cx="2544162" cy="1987469"/>
          </a:xfrm>
          <a:prstGeom prst="rect">
            <a:avLst/>
          </a:prstGeom>
        </p:spPr>
      </p:pic>
      <p:sp>
        <p:nvSpPr>
          <p:cNvPr id="18" name="文本框 17"/>
          <p:cNvSpPr txBox="1"/>
          <p:nvPr/>
        </p:nvSpPr>
        <p:spPr>
          <a:xfrm>
            <a:off x="8258654" y="2575675"/>
            <a:ext cx="1948470" cy="400110"/>
          </a:xfrm>
          <a:prstGeom prst="rect">
            <a:avLst/>
          </a:prstGeom>
          <a:noFill/>
        </p:spPr>
        <p:txBody>
          <a:bodyPr wrap="square" rtlCol="0">
            <a:spAutoFit/>
          </a:bodyPr>
          <a:lstStyle/>
          <a:p>
            <a:pPr algn="ctr"/>
            <a:r>
              <a:rPr lang="en-US" altLang="zh-CN" sz="2000" dirty="0">
                <a:latin typeface="Times New Roman" pitchFamily="18" charset="0"/>
                <a:cs typeface="Times New Roman" pitchFamily="18" charset="0"/>
              </a:rPr>
              <a:t>Liyuan Opera</a:t>
            </a:r>
            <a:endParaRPr lang="zh-CN" altLang="en-US" sz="2000" dirty="0">
              <a:latin typeface="Times New Roman" pitchFamily="18" charset="0"/>
              <a:cs typeface="Times New Roman" pitchFamily="18" charset="0"/>
            </a:endParaRPr>
          </a:p>
        </p:txBody>
      </p:sp>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4425" r="116" b="6746"/>
          <a:stretch>
            <a:fillRect/>
          </a:stretch>
        </p:blipFill>
        <p:spPr>
          <a:xfrm>
            <a:off x="7943850" y="3107584"/>
            <a:ext cx="2578079" cy="19874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5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250" fill="hold"/>
                                        <p:tgtEl>
                                          <p:spTgt spid="18"/>
                                        </p:tgtEl>
                                        <p:attrNameLst>
                                          <p:attrName>ppt_w</p:attrName>
                                        </p:attrNameLst>
                                      </p:cBhvr>
                                      <p:tavLst>
                                        <p:tav tm="0">
                                          <p:val>
                                            <p:fltVal val="0"/>
                                          </p:val>
                                        </p:tav>
                                        <p:tav tm="100000">
                                          <p:val>
                                            <p:strVal val="#ppt_w"/>
                                          </p:val>
                                        </p:tav>
                                      </p:tavLst>
                                    </p:anim>
                                    <p:anim calcmode="lin" valueType="num">
                                      <p:cBhvr>
                                        <p:cTn id="27" dur="250" fill="hold"/>
                                        <p:tgtEl>
                                          <p:spTgt spid="18"/>
                                        </p:tgtEl>
                                        <p:attrNameLst>
                                          <p:attrName>ppt_h</p:attrName>
                                        </p:attrNameLst>
                                      </p:cBhvr>
                                      <p:tavLst>
                                        <p:tav tm="0">
                                          <p:val>
                                            <p:fltVal val="0"/>
                                          </p:val>
                                        </p:tav>
                                        <p:tav tm="100000">
                                          <p:val>
                                            <p:strVal val="#ppt_h"/>
                                          </p:val>
                                        </p:tav>
                                      </p:tavLst>
                                    </p:anim>
                                    <p:anim calcmode="lin" valueType="num">
                                      <p:cBhvr>
                                        <p:cTn id="28" dur="250" fill="hold"/>
                                        <p:tgtEl>
                                          <p:spTgt spid="18"/>
                                        </p:tgtEl>
                                        <p:attrNameLst>
                                          <p:attrName>style.rotation</p:attrName>
                                        </p:attrNameLst>
                                      </p:cBhvr>
                                      <p:tavLst>
                                        <p:tav tm="0">
                                          <p:val>
                                            <p:fltVal val="90"/>
                                          </p:val>
                                        </p:tav>
                                        <p:tav tm="100000">
                                          <p:val>
                                            <p:fltVal val="0"/>
                                          </p:val>
                                        </p:tav>
                                      </p:tavLst>
                                    </p:anim>
                                    <p:animEffect transition="in" filter="fade">
                                      <p:cBhvr>
                                        <p:cTn id="29" dur="2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3"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6508257" y="1861821"/>
            <a:ext cx="3914128" cy="1631216"/>
          </a:xfrm>
          <a:prstGeom prst="rect">
            <a:avLst/>
          </a:prstGeom>
          <a:noFill/>
        </p:spPr>
        <p:txBody>
          <a:bodyPr wrap="square" rtlCol="0">
            <a:spAutoFit/>
          </a:bodyPr>
          <a:lstStyle/>
          <a:p>
            <a:pPr algn="just"/>
            <a:r>
              <a:rPr lang="en-US" altLang="zh-CN" sz="2000" dirty="0">
                <a:latin typeface="Times New Roman" pitchFamily="18" charset="0"/>
                <a:cs typeface="Times New Roman" pitchFamily="18" charset="0"/>
              </a:rPr>
              <a:t>Despite efforts to protect regional dialects in China, the number of people, especially those in large and developed cities who can speak dialects is still </a:t>
            </a:r>
            <a:r>
              <a:rPr lang="en-US" altLang="zh-CN" sz="2000" dirty="0">
                <a:solidFill>
                  <a:srgbClr val="FF0000"/>
                </a:solidFill>
                <a:latin typeface="Times New Roman" pitchFamily="18" charset="0"/>
                <a:cs typeface="Times New Roman" pitchFamily="18" charset="0"/>
              </a:rPr>
              <a:t>in decline</a:t>
            </a:r>
            <a:r>
              <a:rPr lang="en-US" altLang="zh-CN" sz="2000" dirty="0">
                <a:latin typeface="Times New Roman" pitchFamily="18" charset="0"/>
                <a:cs typeface="Times New Roman" pitchFamily="18" charset="0"/>
              </a:rPr>
              <a:t>.</a:t>
            </a:r>
            <a:endParaRPr lang="zh-CN" altLang="en-US" sz="2000" dirty="0">
              <a:latin typeface="Times New Roman" pitchFamily="18" charset="0"/>
              <a:cs typeface="Times New Roman" pitchFamily="18" charset="0"/>
            </a:endParaRPr>
          </a:p>
        </p:txBody>
      </p:sp>
      <p:pic>
        <p:nvPicPr>
          <p:cNvPr id="10" name="图片占位符 9"/>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061401" y="1559232"/>
            <a:ext cx="4947522" cy="3493512"/>
          </a:xfrm>
          <a:prstGeom prst="roundRect">
            <a:avLst>
              <a:gd name="adj" fmla="val 710"/>
            </a:avLst>
          </a:prstGeom>
        </p:spPr>
      </p:pic>
      <p:sp>
        <p:nvSpPr>
          <p:cNvPr id="3" name="文本框 2"/>
          <p:cNvSpPr txBox="1"/>
          <p:nvPr/>
        </p:nvSpPr>
        <p:spPr>
          <a:xfrm>
            <a:off x="6508257" y="1478538"/>
            <a:ext cx="941033" cy="400110"/>
          </a:xfrm>
          <a:prstGeom prst="rect">
            <a:avLst/>
          </a:prstGeom>
          <a:noFill/>
        </p:spPr>
        <p:txBody>
          <a:bodyPr wrap="square" rtlCol="0">
            <a:spAutoFit/>
          </a:bodyPr>
          <a:lstStyle/>
          <a:p>
            <a:r>
              <a:rPr lang="en-US" altLang="zh-CN" sz="2000" dirty="0">
                <a:solidFill>
                  <a:srgbClr val="FF0000"/>
                </a:solidFill>
                <a:latin typeface="Times New Roman" pitchFamily="18" charset="0"/>
                <a:cs typeface="Times New Roman" pitchFamily="18" charset="0"/>
              </a:rPr>
              <a:t>Varied;</a:t>
            </a:r>
            <a:endParaRPr lang="zh-CN" altLang="en-US" sz="2000" dirty="0">
              <a:solidFill>
                <a:srgbClr val="FF0000"/>
              </a:solidFill>
              <a:latin typeface="Times New Roman" pitchFamily="18" charset="0"/>
              <a:cs typeface="Times New Roman" pitchFamily="18" charset="0"/>
            </a:endParaRPr>
          </a:p>
        </p:txBody>
      </p:sp>
      <p:sp>
        <p:nvSpPr>
          <p:cNvPr id="4" name="箭头: 下 3"/>
          <p:cNvSpPr/>
          <p:nvPr/>
        </p:nvSpPr>
        <p:spPr>
          <a:xfrm>
            <a:off x="8212908" y="3573999"/>
            <a:ext cx="657225" cy="72653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dirty="0"/>
          </a:p>
        </p:txBody>
      </p:sp>
      <p:sp>
        <p:nvSpPr>
          <p:cNvPr id="7" name="文本框 6"/>
          <p:cNvSpPr txBox="1"/>
          <p:nvPr/>
        </p:nvSpPr>
        <p:spPr>
          <a:xfrm>
            <a:off x="6508257" y="4381500"/>
            <a:ext cx="3914128" cy="132343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charset="0"/>
              <a:buChar char="•"/>
              <a:defRPr/>
            </a:pPr>
            <a:r>
              <a:rPr kumimoji="0" lang="en-US" altLang="zh-CN" sz="2000" b="0" i="0" u="none" strike="noStrike" kern="1200" cap="none" spc="0" normalizeH="0" baseline="0" noProof="0" dirty="0">
                <a:ln>
                  <a:noFill/>
                </a:ln>
                <a:solidFill>
                  <a:prstClr val="black"/>
                </a:solidFill>
                <a:effectLst/>
                <a:uLnTx/>
                <a:uFillTx/>
                <a:latin typeface="Times New Roman" pitchFamily="18" charset="0"/>
                <a:ea typeface="方正舒体" pitchFamily="2" charset="-122"/>
                <a:cs typeface="Times New Roman" pitchFamily="18" charset="0"/>
              </a:rPr>
              <a:t>the popularization of Putonghua;</a:t>
            </a:r>
          </a:p>
          <a:p>
            <a:pPr marL="342900" marR="0" lvl="0" indent="-342900" algn="l" defTabSz="457200" rtl="0" eaLnBrk="1" fontAlgn="auto" latinLnBrk="0" hangingPunct="1">
              <a:lnSpc>
                <a:spcPct val="100000"/>
              </a:lnSpc>
              <a:spcBef>
                <a:spcPts val="0"/>
              </a:spcBef>
              <a:spcAft>
                <a:spcPts val="0"/>
              </a:spcAft>
              <a:buClrTx/>
              <a:buSzTx/>
              <a:buFont typeface="Arial" charset="0"/>
              <a:buChar char="•"/>
              <a:defRPr/>
            </a:pPr>
            <a:r>
              <a:rPr kumimoji="0" lang="en-US" altLang="zh-CN" sz="2000" b="0" i="0" u="none" strike="noStrike" kern="1200" cap="none" spc="0" normalizeH="0" baseline="0" noProof="0" dirty="0">
                <a:ln>
                  <a:noFill/>
                </a:ln>
                <a:solidFill>
                  <a:prstClr val="black"/>
                </a:solidFill>
                <a:effectLst/>
                <a:uLnTx/>
                <a:uFillTx/>
                <a:latin typeface="Times New Roman" pitchFamily="18" charset="0"/>
                <a:ea typeface="方正舒体" pitchFamily="2" charset="-122"/>
                <a:cs typeface="Times New Roman" pitchFamily="18" charset="0"/>
              </a:rPr>
              <a:t>the influence of social media;</a:t>
            </a:r>
          </a:p>
          <a:p>
            <a:pPr marL="342900" marR="0" lvl="0" indent="-342900" algn="l" defTabSz="457200" rtl="0" eaLnBrk="1" fontAlgn="auto" latinLnBrk="0" hangingPunct="1">
              <a:lnSpc>
                <a:spcPct val="100000"/>
              </a:lnSpc>
              <a:spcBef>
                <a:spcPts val="0"/>
              </a:spcBef>
              <a:spcAft>
                <a:spcPts val="0"/>
              </a:spcAft>
              <a:buClrTx/>
              <a:buSzTx/>
              <a:buFont typeface="Arial" charset="0"/>
              <a:buChar char="•"/>
              <a:defRPr/>
            </a:pPr>
            <a:r>
              <a:rPr kumimoji="0" lang="en-US" altLang="zh-CN" sz="2000" b="0" i="0" u="none" strike="noStrike" kern="1200" cap="none" spc="0" normalizeH="0" baseline="0" noProof="0" dirty="0">
                <a:ln>
                  <a:noFill/>
                </a:ln>
                <a:solidFill>
                  <a:prstClr val="black"/>
                </a:solidFill>
                <a:effectLst/>
                <a:uLnTx/>
                <a:uFillTx/>
                <a:latin typeface="Times New Roman" pitchFamily="18" charset="0"/>
                <a:ea typeface="方正舒体" pitchFamily="2" charset="-122"/>
                <a:cs typeface="Times New Roman" pitchFamily="18" charset="0"/>
              </a:rPr>
              <a:t>the movement of people and intermarriage.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ppt_w</p:attrName>
                                        </p:attrNameLst>
                                      </p:cBhvr>
                                      <p:tavLst>
                                        <p:tav tm="0">
                                          <p:val>
                                            <p:fltVal val="0"/>
                                          </p:val>
                                        </p:tav>
                                        <p:tav tm="100000">
                                          <p:val>
                                            <p:strVal val="#ppt_w"/>
                                          </p:val>
                                        </p:tav>
                                      </p:tavLst>
                                    </p:anim>
                                    <p:anim calcmode="lin" valueType="num">
                                      <p:cBhvr>
                                        <p:cTn id="13" dur="250" fill="hold"/>
                                        <p:tgtEl>
                                          <p:spTgt spid="3"/>
                                        </p:tgtEl>
                                        <p:attrNameLst>
                                          <p:attrName>ppt_h</p:attrName>
                                        </p:attrNameLst>
                                      </p:cBhvr>
                                      <p:tavLst>
                                        <p:tav tm="0">
                                          <p:val>
                                            <p:fltVal val="0"/>
                                          </p:val>
                                        </p:tav>
                                        <p:tav tm="100000">
                                          <p:val>
                                            <p:strVal val="#ppt_h"/>
                                          </p:val>
                                        </p:tav>
                                      </p:tavLst>
                                    </p:anim>
                                    <p:anim calcmode="lin" valueType="num">
                                      <p:cBhvr>
                                        <p:cTn id="14" dur="250" fill="hold"/>
                                        <p:tgtEl>
                                          <p:spTgt spid="3"/>
                                        </p:tgtEl>
                                        <p:attrNameLst>
                                          <p:attrName>style.rotation</p:attrName>
                                        </p:attrNameLst>
                                      </p:cBhvr>
                                      <p:tavLst>
                                        <p:tav tm="0">
                                          <p:val>
                                            <p:fltVal val="90"/>
                                          </p:val>
                                        </p:tav>
                                        <p:tav tm="100000">
                                          <p:val>
                                            <p:fltVal val="0"/>
                                          </p:val>
                                        </p:tav>
                                      </p:tavLst>
                                    </p:anim>
                                    <p:animEffect transition="in" filter="fade">
                                      <p:cBhvr>
                                        <p:cTn id="15" dur="2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25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5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250" fill="hold"/>
                                        <p:tgtEl>
                                          <p:spTgt spid="7"/>
                                        </p:tgtEl>
                                        <p:attrNameLst>
                                          <p:attrName>ppt_x</p:attrName>
                                        </p:attrNameLst>
                                      </p:cBhvr>
                                      <p:tavLst>
                                        <p:tav tm="0">
                                          <p:val>
                                            <p:strVal val="#ppt_x"/>
                                          </p:val>
                                        </p:tav>
                                        <p:tav tm="100000">
                                          <p:val>
                                            <p:strVal val="#ppt_x"/>
                                          </p:val>
                                        </p:tav>
                                      </p:tavLst>
                                    </p:anim>
                                    <p:anim calcmode="lin" valueType="num">
                                      <p:cBhvr additive="base">
                                        <p:cTn id="31" dur="2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5306707" y="2158074"/>
            <a:ext cx="1417943" cy="629712"/>
          </a:xfrm>
        </p:spPr>
        <p:txBody>
          <a:bodyPr/>
          <a:lstStyle/>
          <a:p>
            <a:pPr algn="ctr"/>
            <a:r>
              <a:rPr lang="en-US" altLang="zh-CN" sz="2000" dirty="0">
                <a:latin typeface="Times New Roman" pitchFamily="18" charset="0"/>
                <a:cs typeface="Times New Roman" pitchFamily="18" charset="0"/>
              </a:rPr>
              <a:t>Part III</a:t>
            </a:r>
            <a:endParaRPr lang="zh-CN" altLang="en-US" sz="2000" dirty="0">
              <a:latin typeface="Times New Roman" pitchFamily="18" charset="0"/>
              <a:cs typeface="Times New Roman" pitchFamily="18" charset="0"/>
            </a:endParaRPr>
          </a:p>
        </p:txBody>
      </p:sp>
      <p:sp>
        <p:nvSpPr>
          <p:cNvPr id="5" name="文本框 4"/>
          <p:cNvSpPr txBox="1"/>
          <p:nvPr/>
        </p:nvSpPr>
        <p:spPr>
          <a:xfrm>
            <a:off x="1895475" y="2892561"/>
            <a:ext cx="8401050" cy="701040"/>
          </a:xfrm>
          <a:prstGeom prst="rect">
            <a:avLst/>
          </a:prstGeom>
          <a:noFill/>
        </p:spPr>
        <p:txBody>
          <a:bodyPr wrap="square" rtlCol="0">
            <a:spAutoFit/>
          </a:bodyPr>
          <a:lstStyle/>
          <a:p>
            <a:pPr algn="ctr"/>
            <a:r>
              <a:rPr lang="en-US" altLang="zh-CN" sz="4000" dirty="0">
                <a:latin typeface="Times New Roman" pitchFamily="18" charset="0"/>
                <a:cs typeface="Times New Roman" pitchFamily="18" charset="0"/>
              </a:rPr>
              <a:t>Chinese Dialects vs English variations</a:t>
            </a:r>
            <a:endParaRPr lang="zh-CN" altLang="en-US" sz="4000" dirty="0">
              <a:solidFill>
                <a:schemeClr val="bg1"/>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TM04033929[[fn=石板]]</Template>
  <TotalTime>0</TotalTime>
  <Words>496</Words>
  <Application>Microsoft Office PowerPoint</Application>
  <PresentationFormat>宽屏</PresentationFormat>
  <Paragraphs>56</Paragraphs>
  <Slides>13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13</vt:i4>
      </vt:variant>
    </vt:vector>
  </HeadingPairs>
  <TitlesOfParts>
    <vt:vector size="18" baseType="lpstr">
      <vt:lpstr>Arial</vt:lpstr>
      <vt:lpstr>Calibri</vt:lpstr>
      <vt:lpstr>Garamond</vt:lpstr>
      <vt:lpstr>Times New Roman</vt:lpstr>
      <vt:lpstr>环保</vt:lpstr>
      <vt:lpstr>PowerPoint 演示文稿</vt:lpstr>
      <vt:lpstr>Contents</vt:lpstr>
      <vt:lpstr>PowerPoint 演示文稿</vt:lpstr>
      <vt:lpstr>PowerPoint 演示文稿</vt:lpstr>
      <vt:lpstr>PowerPoint 演示文稿</vt:lpstr>
      <vt:lpstr>PowerPoint 演示文稿</vt:lpstr>
      <vt:lpstr>Artistic Interpretation of Dialects in China</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肖 冬晴</dc:creator>
  <cp:lastModifiedBy>旻丰 张</cp:lastModifiedBy>
  <cp:revision>12</cp:revision>
  <dcterms:created xsi:type="dcterms:W3CDTF">1900-01-01T00:00:00Z</dcterms:created>
  <dcterms:modified xsi:type="dcterms:W3CDTF">2022-03-11T05:17:39Z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F989E39464D1A17972D52A6238C11E15</vt:lpwstr>
  </property>
  <property fmtid="{D5CDD505-2E9C-101B-9397-08002B2CF9AE}" pid="3" name="KSOProductBuildVer">
    <vt:lpwstr>2052-11.19.0</vt:lpwstr>
  </property>
</Properties>
</file>