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312" r:id="rId5"/>
    <p:sldId id="285" r:id="rId6"/>
    <p:sldId id="257" r:id="rId7"/>
    <p:sldId id="283" r:id="rId8"/>
    <p:sldId id="267" r:id="rId9"/>
    <p:sldId id="277" r:id="rId10"/>
    <p:sldId id="315" r:id="rId11"/>
    <p:sldId id="317" r:id="rId12"/>
    <p:sldId id="309" r:id="rId13"/>
    <p:sldId id="263" r:id="rId14"/>
  </p:sldIdLst>
  <p:sldSz cx="12192000" cy="6858000"/>
  <p:notesSz cx="7103745" cy="10234295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D01125"/>
    <a:srgbClr val="ED6363"/>
    <a:srgbClr val="D81818"/>
    <a:srgbClr val="E93A3A"/>
    <a:srgbClr val="F187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64" d="100"/>
          <a:sy n="164" d="100"/>
        </p:scale>
        <p:origin x="138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15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340A5E-A5BF-40F7-98B2-D5F6D37F48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B8EA34-BDD1-4C6F-8702-F73C8982DED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21</a:t>
            </a:r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25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24</a:t>
            </a:r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21</a:t>
            </a:r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3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6</a:t>
            </a:r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24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altLang="zh-CN"/>
              <a:t>10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0"/>
    </mc:Choice>
    <mc:Fallback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6" Type="http://schemas.openxmlformats.org/officeDocument/2006/relationships/image" Target="../media/image3.png"/><Relationship Id="rId5" Type="http://schemas.openxmlformats.org/officeDocument/2006/relationships/tags" Target="../tags/tag14.xml"/><Relationship Id="rId4" Type="http://schemas.openxmlformats.org/officeDocument/2006/relationships/image" Target="../media/image25.jpeg"/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6.xml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image" Target="../media/image5.png"/><Relationship Id="rId2" Type="http://schemas.openxmlformats.org/officeDocument/2006/relationships/image" Target="../media/image10.emf"/><Relationship Id="rId10" Type="http://schemas.openxmlformats.org/officeDocument/2006/relationships/notesSlide" Target="../notesSlides/notesSlide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5.png"/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10.emf"/><Relationship Id="rId6" Type="http://schemas.openxmlformats.org/officeDocument/2006/relationships/image" Target="../media/image1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18.jpeg"/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jpeg"/><Relationship Id="rId8" Type="http://schemas.openxmlformats.org/officeDocument/2006/relationships/tags" Target="../tags/tag12.xml"/><Relationship Id="rId7" Type="http://schemas.openxmlformats.org/officeDocument/2006/relationships/tags" Target="../tags/tag11.xml"/><Relationship Id="rId6" Type="http://schemas.openxmlformats.org/officeDocument/2006/relationships/image" Target="../media/image20.jpeg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image" Target="../media/image5.png"/><Relationship Id="rId2" Type="http://schemas.openxmlformats.org/officeDocument/2006/relationships/image" Target="../media/image19.jpeg"/><Relationship Id="rId12" Type="http://schemas.openxmlformats.org/officeDocument/2006/relationships/notesSlide" Target="../notesSlides/notesSlide6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3.xml"/><Relationship Id="rId1" Type="http://schemas.openxmlformats.org/officeDocument/2006/relationships/tags" Target="../tags/tag8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2.jpeg"/><Relationship Id="rId2" Type="http://schemas.openxmlformats.org/officeDocument/2006/relationships/image" Target="../media/image10.emf"/><Relationship Id="rId1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3.jpeg"/><Relationship Id="rId3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4.jpeg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梅花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37335" y="3971290"/>
            <a:ext cx="2493010" cy="1824355"/>
          </a:xfrm>
          <a:prstGeom prst="rect">
            <a:avLst/>
          </a:prstGeom>
        </p:spPr>
      </p:pic>
      <p:pic>
        <p:nvPicPr>
          <p:cNvPr id="7" name="图片 6" descr="梅花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790" y="960755"/>
            <a:ext cx="1648460" cy="1976120"/>
          </a:xfrm>
          <a:prstGeom prst="rect">
            <a:avLst/>
          </a:prstGeom>
        </p:spPr>
      </p:pic>
      <p:pic>
        <p:nvPicPr>
          <p:cNvPr id="4" name="图片 3" descr="花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15875"/>
            <a:ext cx="12198985" cy="755015"/>
          </a:xfrm>
          <a:prstGeom prst="rect">
            <a:avLst/>
          </a:prstGeom>
        </p:spPr>
      </p:pic>
      <p:pic>
        <p:nvPicPr>
          <p:cNvPr id="5" name="图片 4" descr="梅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80" y="1273175"/>
            <a:ext cx="7357110" cy="3184525"/>
          </a:xfrm>
          <a:prstGeom prst="rect">
            <a:avLst/>
          </a:prstGeom>
        </p:spPr>
      </p:pic>
      <p:pic>
        <p:nvPicPr>
          <p:cNvPr id="6" name="图片 5" descr="边框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155" y="1066800"/>
            <a:ext cx="5812155" cy="5313680"/>
          </a:xfrm>
          <a:prstGeom prst="rect">
            <a:avLst/>
          </a:prstGeom>
        </p:spPr>
      </p:pic>
      <p:pic>
        <p:nvPicPr>
          <p:cNvPr id="10" name="图片 9" descr="鸟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0865" y="3996055"/>
            <a:ext cx="342900" cy="367665"/>
          </a:xfrm>
          <a:prstGeom prst="rect">
            <a:avLst/>
          </a:prstGeom>
        </p:spPr>
      </p:pic>
      <p:pic>
        <p:nvPicPr>
          <p:cNvPr id="11" name="图片 10" descr="鸟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975" y="3295015"/>
            <a:ext cx="467995" cy="5029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253740" y="2774315"/>
            <a:ext cx="5299710" cy="30943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5400" b="1" dirty="0">
                <a:solidFill>
                  <a:srgbClr val="D01125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Chinese Terms of Endearment </a:t>
            </a:r>
            <a:endParaRPr lang="en-US" altLang="zh-CN" sz="5400" b="1" dirty="0">
              <a:solidFill>
                <a:srgbClr val="D01125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 rot="16200000">
            <a:off x="10083486" y="4813911"/>
            <a:ext cx="2426904" cy="3549223"/>
            <a:chOff x="15010" y="6690"/>
            <a:chExt cx="2364" cy="4234"/>
          </a:xfrm>
        </p:grpSpPr>
        <p:pic>
          <p:nvPicPr>
            <p:cNvPr id="13" name="图片 12" descr="印章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5971" y="6690"/>
              <a:ext cx="1403" cy="2818"/>
            </a:xfrm>
            <a:prstGeom prst="rect">
              <a:avLst/>
            </a:prstGeom>
          </p:spPr>
        </p:pic>
        <p:sp>
          <p:nvSpPr>
            <p:cNvPr id="15" name="文本框 14"/>
            <p:cNvSpPr txBox="1"/>
            <p:nvPr/>
          </p:nvSpPr>
          <p:spPr>
            <a:xfrm>
              <a:off x="15010" y="7021"/>
              <a:ext cx="2144" cy="3903"/>
            </a:xfrm>
            <a:prstGeom prst="rect">
              <a:avLst/>
            </a:prstGeom>
            <a:noFill/>
          </p:spPr>
          <p:txBody>
            <a:bodyPr vert="eaVert" wrap="square" rtlCol="0">
              <a:noAutofit/>
            </a:bodyPr>
            <a:lstStyle/>
            <a:p>
              <a:r>
                <a:rPr lang="en-US" altLang="zh-CN" sz="2400" b="1" dirty="0">
                  <a:solidFill>
                    <a:schemeClr val="bg1"/>
                  </a:solidFill>
                  <a:latin typeface="+mn-ea"/>
                </a:rPr>
                <a:t>Zeng Zhi</a:t>
              </a:r>
              <a:endParaRPr lang="en-US" altLang="zh-CN" sz="2400" b="1" dirty="0">
                <a:solidFill>
                  <a:schemeClr val="bg1"/>
                </a:solidFill>
                <a:latin typeface="+mn-ea"/>
              </a:endParaRPr>
            </a:p>
            <a:p>
              <a:r>
                <a:rPr lang="en-US" altLang="zh-CN" sz="2400" b="1" dirty="0">
                  <a:solidFill>
                    <a:schemeClr val="bg1"/>
                  </a:solidFill>
                  <a:latin typeface="+mn-ea"/>
                </a:rPr>
                <a:t>202070081609</a:t>
              </a:r>
              <a:endParaRPr lang="en-US" altLang="zh-CN" sz="2400" b="1" dirty="0">
                <a:solidFill>
                  <a:schemeClr val="bg1"/>
                </a:solidFill>
                <a:latin typeface="+mn-ea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8560"/>
            <a:ext cx="4571365" cy="38785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梅花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9380" y="0"/>
            <a:ext cx="4452620" cy="2442845"/>
          </a:xfrm>
          <a:prstGeom prst="rect">
            <a:avLst/>
          </a:prstGeom>
        </p:spPr>
      </p:pic>
      <p:pic>
        <p:nvPicPr>
          <p:cNvPr id="9" name="图片 8" descr="印章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310505" y="-664845"/>
            <a:ext cx="1320165" cy="264985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105400" y="347980"/>
            <a:ext cx="1730375" cy="10909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400">
                <a:solidFill>
                  <a:schemeClr val="bg1"/>
                </a:solidFill>
              </a:rPr>
              <a:t>冤家</a:t>
            </a:r>
            <a:endParaRPr lang="zh-CN" altLang="en-US" sz="2400">
              <a:solidFill>
                <a:schemeClr val="bg1"/>
              </a:solidFill>
            </a:endParaRPr>
          </a:p>
          <a:p>
            <a:pPr algn="ctr"/>
            <a:r>
              <a:rPr lang="zh-CN" altLang="en-US" sz="2400">
                <a:solidFill>
                  <a:schemeClr val="bg1"/>
                </a:solidFill>
              </a:rPr>
              <a:t>（</a:t>
            </a:r>
            <a:r>
              <a:rPr lang="en-US" altLang="zh-CN" sz="2400">
                <a:solidFill>
                  <a:schemeClr val="bg1"/>
                </a:solidFill>
              </a:rPr>
              <a:t>Yuan Jia</a:t>
            </a:r>
            <a:r>
              <a:rPr lang="zh-CN" altLang="en-US" sz="2400">
                <a:solidFill>
                  <a:schemeClr val="bg1"/>
                </a:solidFill>
              </a:rPr>
              <a:t>）</a:t>
            </a:r>
            <a:endParaRPr lang="zh-CN" altLang="en-US" sz="2400">
              <a:solidFill>
                <a:schemeClr val="bg1"/>
              </a:solidFill>
            </a:endParaRPr>
          </a:p>
        </p:txBody>
      </p:sp>
      <p:pic>
        <p:nvPicPr>
          <p:cNvPr id="11" name="图片 10" descr="8731-iewtemz84752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3950" y="1522730"/>
            <a:ext cx="5219065" cy="35344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482850" y="5392420"/>
            <a:ext cx="7581900" cy="13017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/>
              <a:t>A term that paradoxically describes the </a:t>
            </a:r>
            <a:endParaRPr lang="en-US" altLang="zh-CN" sz="2800"/>
          </a:p>
          <a:p>
            <a:pPr algn="ctr"/>
            <a:r>
              <a:rPr lang="en-US" altLang="zh-CN" sz="2800"/>
              <a:t>intricate and romantic feelings between lovers</a:t>
            </a:r>
            <a:endParaRPr lang="en-US" altLang="zh-CN" sz="2800"/>
          </a:p>
        </p:txBody>
      </p:sp>
      <p:pic>
        <p:nvPicPr>
          <p:cNvPr id="46" name="图片 45" descr="梅花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970260" y="5392420"/>
            <a:ext cx="1221740" cy="1465580"/>
          </a:xfrm>
          <a:prstGeom prst="rect">
            <a:avLst/>
          </a:prstGeom>
        </p:spPr>
      </p:pic>
      <p:pic>
        <p:nvPicPr>
          <p:cNvPr id="18" name="图片 17" descr="鸟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7180" y="675640"/>
            <a:ext cx="467995" cy="502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梅花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68425" y="4457700"/>
            <a:ext cx="2493010" cy="1824355"/>
          </a:xfrm>
          <a:prstGeom prst="rect">
            <a:avLst/>
          </a:prstGeom>
        </p:spPr>
      </p:pic>
      <p:pic>
        <p:nvPicPr>
          <p:cNvPr id="7" name="图片 6" descr="梅花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975" y="1145540"/>
            <a:ext cx="1648460" cy="1976120"/>
          </a:xfrm>
          <a:prstGeom prst="rect">
            <a:avLst/>
          </a:prstGeom>
        </p:spPr>
      </p:pic>
      <p:pic>
        <p:nvPicPr>
          <p:cNvPr id="4" name="图片 3" descr="花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75" y="-15875"/>
            <a:ext cx="12198985" cy="755015"/>
          </a:xfrm>
          <a:prstGeom prst="rect">
            <a:avLst/>
          </a:prstGeom>
        </p:spPr>
      </p:pic>
      <p:pic>
        <p:nvPicPr>
          <p:cNvPr id="5" name="图片 4" descr="梅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3480" y="1273175"/>
            <a:ext cx="7357110" cy="3184525"/>
          </a:xfrm>
          <a:prstGeom prst="rect">
            <a:avLst/>
          </a:prstGeom>
        </p:spPr>
      </p:pic>
      <p:pic>
        <p:nvPicPr>
          <p:cNvPr id="6" name="图片 5" descr="边框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6250" y="1273175"/>
            <a:ext cx="5734685" cy="5243195"/>
          </a:xfrm>
          <a:prstGeom prst="rect">
            <a:avLst/>
          </a:prstGeom>
        </p:spPr>
      </p:pic>
      <p:pic>
        <p:nvPicPr>
          <p:cNvPr id="10" name="图片 9" descr="鸟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9370" y="4683760"/>
            <a:ext cx="342900" cy="367665"/>
          </a:xfrm>
          <a:prstGeom prst="rect">
            <a:avLst/>
          </a:prstGeom>
        </p:spPr>
      </p:pic>
      <p:pic>
        <p:nvPicPr>
          <p:cNvPr id="11" name="图片 10" descr="鸟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2975" y="3295015"/>
            <a:ext cx="467995" cy="50292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3753485" y="2936875"/>
            <a:ext cx="4260850" cy="53225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400" b="1" dirty="0">
                <a:solidFill>
                  <a:srgbClr val="D01125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Thank you for your listening!</a:t>
            </a:r>
            <a:endParaRPr lang="en-US" altLang="zh-CN" sz="4400" b="1" dirty="0">
              <a:solidFill>
                <a:srgbClr val="D01125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374630" y="4578985"/>
            <a:ext cx="428625" cy="118999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160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中国板</a:t>
            </a:r>
            <a:endParaRPr lang="zh-CN" altLang="en-US" sz="160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2" name="图片 1" descr="印章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9983279" y="4914118"/>
            <a:ext cx="1440333" cy="236223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16200000">
            <a:off x="10335146" y="5065571"/>
            <a:ext cx="2201050" cy="3271757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Zeng Zhi</a:t>
            </a:r>
            <a:endParaRPr lang="en-US" altLang="zh-CN" sz="2400" b="1" dirty="0">
              <a:solidFill>
                <a:schemeClr val="bg1"/>
              </a:solidFill>
              <a:latin typeface="+mn-ea"/>
            </a:endParaRPr>
          </a:p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202070081609</a:t>
            </a:r>
            <a:endParaRPr lang="en-US" altLang="zh-CN" sz="2400" b="1" dirty="0">
              <a:solidFill>
                <a:schemeClr val="bg1"/>
              </a:solidFill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462145" y="3169920"/>
            <a:ext cx="2171700" cy="1163955"/>
          </a:xfrm>
          <a:prstGeom prst="rect">
            <a:avLst/>
          </a:prstGeom>
        </p:spPr>
      </p:pic>
      <p:pic>
        <p:nvPicPr>
          <p:cNvPr id="5" name="图片 4" descr="梅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2595" y="81915"/>
            <a:ext cx="4129405" cy="17875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2105" y="334645"/>
            <a:ext cx="183515" cy="542925"/>
          </a:xfrm>
          <a:prstGeom prst="rect">
            <a:avLst/>
          </a:prstGeom>
          <a:solidFill>
            <a:srgbClr val="D01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638175" y="214630"/>
            <a:ext cx="5426075" cy="78359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altLang="zh-CN" sz="4000" b="1">
                <a:solidFill>
                  <a:srgbClr val="D01125"/>
                </a:solidFill>
                <a:ea typeface="华文行楷" panose="02010800040101010101" charset="-122"/>
                <a:cs typeface="+mn-lt"/>
              </a:rPr>
              <a:t>Contents</a:t>
            </a:r>
            <a:endParaRPr lang="en-US" altLang="zh-CN" sz="4000" b="1">
              <a:solidFill>
                <a:srgbClr val="D01125"/>
              </a:solidFill>
              <a:ea typeface="华文行楷" panose="02010800040101010101" charset="-122"/>
              <a:cs typeface="+mn-lt"/>
            </a:endParaRPr>
          </a:p>
        </p:txBody>
      </p:sp>
      <p:pic>
        <p:nvPicPr>
          <p:cNvPr id="14" name="图片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791970" y="1517650"/>
            <a:ext cx="2171700" cy="1163955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545705" y="4221480"/>
            <a:ext cx="2171700" cy="116395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6"/>
            </p:custDataLst>
          </p:nvPr>
        </p:nvSpPr>
        <p:spPr>
          <a:xfrm>
            <a:off x="1010285" y="2681605"/>
            <a:ext cx="3388995" cy="1024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Terms for Handsome and Talented Men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29" name="文本框 28"/>
          <p:cNvSpPr txBox="1"/>
          <p:nvPr>
            <p:custDataLst>
              <p:tags r:id="rId7"/>
            </p:custDataLst>
          </p:nvPr>
        </p:nvSpPr>
        <p:spPr>
          <a:xfrm>
            <a:off x="3717290" y="4221480"/>
            <a:ext cx="3388995" cy="1024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Terms Related to Hierarchy</a:t>
            </a:r>
            <a:endParaRPr lang="en-US" altLang="zh-CN" sz="2800"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7002145" y="5385435"/>
            <a:ext cx="3388995" cy="10242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>
                <a:solidFill>
                  <a:srgbClr val="FF0000"/>
                </a:solidFill>
              </a:rPr>
              <a:t>Interesting Terms Showing Intimacy</a:t>
            </a:r>
            <a:endParaRPr lang="en-US" altLang="zh-CN" sz="28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27" grpId="0"/>
      <p:bldP spid="27" grpId="1"/>
      <p:bldP spid="29" grpId="0"/>
      <p:bldP spid="29" grpId="1"/>
      <p:bldP spid="30" grpId="0"/>
      <p:bldP spid="3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72455" y="929640"/>
            <a:ext cx="3781425" cy="5295265"/>
          </a:xfrm>
          <a:prstGeom prst="rect">
            <a:avLst/>
          </a:prstGeom>
        </p:spPr>
      </p:pic>
      <p:pic>
        <p:nvPicPr>
          <p:cNvPr id="8" name="图片 7" descr="d10d-1211f2d23ef744c2c5dcae21dcfc07d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7515" y="1600200"/>
            <a:ext cx="2680335" cy="462470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875" y="3429000"/>
            <a:ext cx="4182110" cy="35483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梅花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790" y="-73025"/>
            <a:ext cx="4129405" cy="17875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3990"/>
            <a:ext cx="1772920" cy="17729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" y="1946910"/>
            <a:ext cx="1772285" cy="1772285"/>
          </a:xfrm>
          <a:prstGeom prst="rect">
            <a:avLst/>
          </a:prstGeom>
        </p:spPr>
      </p:pic>
      <p:pic>
        <p:nvPicPr>
          <p:cNvPr id="3" name="图片 2" descr="IMG_48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6800" y="930275"/>
            <a:ext cx="3567430" cy="5294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 descr="梅花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69850" y="0"/>
            <a:ext cx="815340" cy="977900"/>
          </a:xfrm>
          <a:prstGeom prst="rect">
            <a:avLst/>
          </a:prstGeom>
        </p:spPr>
      </p:pic>
      <p:pic>
        <p:nvPicPr>
          <p:cNvPr id="5" name="图片 4" descr="梅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7485" y="225425"/>
            <a:ext cx="4374515" cy="1893570"/>
          </a:xfrm>
          <a:prstGeom prst="rect">
            <a:avLst/>
          </a:prstGeom>
        </p:spPr>
      </p:pic>
      <p:pic>
        <p:nvPicPr>
          <p:cNvPr id="45" name="图片 44" descr="鸟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330" y="920750"/>
            <a:ext cx="467995" cy="502920"/>
          </a:xfrm>
          <a:prstGeom prst="rect">
            <a:avLst/>
          </a:prstGeom>
        </p:spPr>
      </p:pic>
      <p:pic>
        <p:nvPicPr>
          <p:cNvPr id="2" name="图片 1" descr="印章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310505" y="-664845"/>
            <a:ext cx="1320165" cy="264985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 rot="16200000">
            <a:off x="5582285" y="-495300"/>
            <a:ext cx="776605" cy="2169795"/>
          </a:xfrm>
          <a:prstGeom prst="rect">
            <a:avLst/>
          </a:prstGeom>
          <a:noFill/>
        </p:spPr>
        <p:txBody>
          <a:bodyPr vert="eaVert" wrap="square" rtlCol="0">
            <a:noAutofit/>
          </a:bodyPr>
          <a:p>
            <a:pPr algn="ctr"/>
            <a:r>
              <a:rPr lang="en-US" altLang="zh-CN" sz="2800">
                <a:solidFill>
                  <a:schemeClr val="bg1"/>
                </a:solidFill>
                <a:latin typeface="+mn-ea"/>
              </a:rPr>
              <a:t>Tan Lang</a:t>
            </a:r>
            <a:endParaRPr lang="en-US" altLang="zh-CN" sz="2800">
              <a:solidFill>
                <a:schemeClr val="bg1"/>
              </a:solidFill>
              <a:latin typeface="+mn-ea"/>
            </a:endParaRPr>
          </a:p>
          <a:p>
            <a:pPr algn="ctr"/>
            <a:r>
              <a:rPr lang="zh-CN" altLang="en-US" sz="2800">
                <a:solidFill>
                  <a:schemeClr val="bg1"/>
                </a:solidFill>
                <a:latin typeface="+mn-ea"/>
              </a:rPr>
              <a:t>檀郞</a:t>
            </a:r>
            <a:endParaRPr lang="zh-CN" altLang="en-US" sz="280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图片 8" descr="整理古代亲昵称谓"/>
          <p:cNvPicPr>
            <a:picLocks noChangeAspect="1"/>
          </p:cNvPicPr>
          <p:nvPr/>
        </p:nvPicPr>
        <p:blipFill>
          <a:blip r:embed="rId6"/>
          <a:srcRect r="949" b="6854"/>
          <a:stretch>
            <a:fillRect/>
          </a:stretch>
        </p:blipFill>
        <p:spPr>
          <a:xfrm>
            <a:off x="174625" y="1815465"/>
            <a:ext cx="5066665" cy="47650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41290" y="3339465"/>
            <a:ext cx="2171700" cy="1163955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824345" y="2006600"/>
            <a:ext cx="5429250" cy="18224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Pan 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An (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潘安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)</a:t>
            </a:r>
            <a:endParaRPr lang="en-US" altLang="zh-CN" sz="2800" b="1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courtesy name: Tan Nu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（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highlight>
                  <a:srgbClr val="FFFF00"/>
                </a:highlight>
              </a:rPr>
              <a:t>檀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</a:rPr>
              <a:t>奴）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endParaRPr lang="en-US" altLang="zh-CN" sz="2800" b="1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Tan(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檀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) + Lang(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郞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) = Tan Lang</a:t>
            </a:r>
            <a:endParaRPr lang="en-US" altLang="zh-CN" sz="3200" b="1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endParaRPr lang="zh-CN" altLang="en-US" sz="3200" b="1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endParaRPr lang="zh-CN" altLang="en-US" sz="3200" b="1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endParaRPr lang="en-US" altLang="zh-CN" sz="3200" b="1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965950" y="4236720"/>
            <a:ext cx="3018790" cy="19037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endParaRPr lang="zh-CN" altLang="en-US" b="1">
              <a:solidFill>
                <a:schemeClr val="tx1">
                  <a:lumMod val="65000"/>
                  <a:lumOff val="35000"/>
                </a:schemeClr>
              </a:solidFill>
              <a:effectLst/>
            </a:endParaRPr>
          </a:p>
          <a:p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Xiao Lang (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萧郞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)</a:t>
            </a:r>
            <a:endParaRPr lang="en-US" altLang="zh-CN" sz="2800" b="1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endParaRPr lang="en-US" altLang="zh-CN" sz="2800" b="1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Zhou Lang (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周郎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sym typeface="+mn-ea"/>
              </a:rPr>
              <a:t>)</a:t>
            </a:r>
            <a:endParaRPr lang="en-US" altLang="zh-CN" sz="3200" b="1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endParaRPr lang="en-US" altLang="zh-CN" sz="3200" b="1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  <a:p>
            <a:endParaRPr lang="en-US" altLang="zh-CN" sz="3200" b="1">
              <a:solidFill>
                <a:schemeClr val="tx1">
                  <a:lumMod val="65000"/>
                  <a:lumOff val="35000"/>
                </a:schemeClr>
              </a:solidFill>
              <a:effectLst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0071100" y="4728210"/>
            <a:ext cx="102425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7200" b="1">
                <a:solidFill>
                  <a:srgbClr val="FF0000"/>
                </a:solidFill>
                <a:effectLst/>
                <a:sym typeface="+mn-ea"/>
              </a:rPr>
              <a:t>√</a:t>
            </a:r>
            <a:endParaRPr lang="en-US" altLang="zh-CN" sz="7200" b="1">
              <a:solidFill>
                <a:srgbClr val="FF0000"/>
              </a:solidFill>
              <a:effectLst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20" grpId="0"/>
      <p:bldP spid="20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梅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225790" y="-73025"/>
            <a:ext cx="4129405" cy="17875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2105" y="334645"/>
            <a:ext cx="183515" cy="542925"/>
          </a:xfrm>
          <a:prstGeom prst="rect">
            <a:avLst/>
          </a:prstGeom>
          <a:solidFill>
            <a:srgbClr val="D01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2920" y="380365"/>
            <a:ext cx="3733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Terms Related to Hierarchy</a:t>
            </a:r>
            <a:endParaRPr lang="en-US" altLang="zh-CN" sz="2400" b="1">
              <a:solidFill>
                <a:srgbClr val="FF0000"/>
              </a:solidFill>
            </a:endParaRPr>
          </a:p>
          <a:p>
            <a:endParaRPr lang="zh-CN" altLang="en-US" sz="2400" b="1">
              <a:solidFill>
                <a:srgbClr val="D01125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印章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5636260" y="-390525"/>
            <a:ext cx="1135380" cy="22802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067935" y="272415"/>
            <a:ext cx="2056130" cy="93789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en-US" altLang="zh-CN" sz="2800">
                <a:solidFill>
                  <a:schemeClr val="bg1"/>
                </a:solidFill>
              </a:rPr>
              <a:t>Zi Tong</a:t>
            </a:r>
            <a:endParaRPr lang="en-US" altLang="zh-CN" sz="2800">
              <a:solidFill>
                <a:schemeClr val="bg1"/>
              </a:solidFill>
            </a:endParaRPr>
          </a:p>
          <a:p>
            <a:pPr algn="ctr"/>
            <a:r>
              <a:rPr lang="zh-CN" altLang="en-US" sz="2800">
                <a:solidFill>
                  <a:schemeClr val="bg1"/>
                </a:solidFill>
              </a:rPr>
              <a:t>（梓童）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6" name="图片 5" descr="938276E6E27E2067A907A360F95E5BF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2940"/>
            <a:ext cx="3943350" cy="4514215"/>
          </a:xfrm>
          <a:prstGeom prst="rect">
            <a:avLst/>
          </a:prstGeom>
        </p:spPr>
      </p:pic>
      <p:pic>
        <p:nvPicPr>
          <p:cNvPr id="7" name="图片 6" descr="C074E16ACB6BAA6002698C98BF4A78E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9290" y="1932940"/>
            <a:ext cx="3902710" cy="462216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132580" y="3304540"/>
            <a:ext cx="3772535" cy="2181225"/>
          </a:xfrm>
          <a:prstGeom prst="rect">
            <a:avLst/>
          </a:prstGeom>
        </p:spPr>
        <p:txBody>
          <a:bodyPr>
            <a:noAutofit/>
          </a:bodyPr>
          <a:p>
            <a:pPr marL="0" indent="0" algn="ctr"/>
            <a:r>
              <a:rPr lang="en-US" altLang="zh-CN" sz="2800" b="1" i="0">
                <a:solidFill>
                  <a:schemeClr val="tx1">
                    <a:lumMod val="65000"/>
                    <a:lumOff val="35000"/>
                  </a:schemeClr>
                </a:solidFill>
                <a:ea typeface="Inter"/>
                <a:cs typeface="+mn-lt"/>
              </a:rPr>
              <a:t>An Exclusive endearing term for emperors addressing empresses</a:t>
            </a:r>
            <a:endParaRPr lang="en-US" altLang="zh-CN" sz="2800" b="1" i="0">
              <a:solidFill>
                <a:schemeClr val="tx1">
                  <a:lumMod val="65000"/>
                  <a:lumOff val="35000"/>
                </a:schemeClr>
              </a:solidFill>
              <a:ea typeface="Inter"/>
              <a:cs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9" grpId="0"/>
      <p:bldP spid="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0db1a3bfcbe41a6a7b825791196f1c2a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475345" y="1255395"/>
            <a:ext cx="2519680" cy="3319780"/>
          </a:xfrm>
          <a:prstGeom prst="rect">
            <a:avLst/>
          </a:prstGeom>
        </p:spPr>
      </p:pic>
      <p:pic>
        <p:nvPicPr>
          <p:cNvPr id="5" name="图片 4" descr="梅花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5790" y="-73025"/>
            <a:ext cx="4129405" cy="17875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2105" y="334645"/>
            <a:ext cx="183515" cy="542925"/>
          </a:xfrm>
          <a:prstGeom prst="rect">
            <a:avLst/>
          </a:prstGeom>
          <a:solidFill>
            <a:srgbClr val="D01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2920" y="380365"/>
            <a:ext cx="37331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Terms Related to Hierarchy</a:t>
            </a:r>
            <a:endParaRPr lang="en-US" altLang="zh-CN" sz="2400" b="1">
              <a:solidFill>
                <a:srgbClr val="FF0000"/>
              </a:solidFill>
            </a:endParaRPr>
          </a:p>
          <a:p>
            <a:endParaRPr lang="zh-CN" altLang="en-US" sz="2400">
              <a:solidFill>
                <a:srgbClr val="D01125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953" name="文本框 952"/>
          <p:cNvSpPr txBox="1"/>
          <p:nvPr>
            <p:custDataLst>
              <p:tags r:id="rId4"/>
            </p:custDataLst>
          </p:nvPr>
        </p:nvSpPr>
        <p:spPr>
          <a:xfrm>
            <a:off x="4472553" y="5653865"/>
            <a:ext cx="3423909" cy="70675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梓（</a:t>
            </a:r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zi</a:t>
            </a:r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ctr"/>
            <a:r>
              <a:rPr lang="en-US" altLang="zh-CN" sz="2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catalpa  ovata                              </a:t>
            </a:r>
            <a:endParaRPr lang="zh-CN" altLang="en-US" sz="20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 descr="OIP-C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679315" y="1254760"/>
            <a:ext cx="2597150" cy="3320415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7"/>
            </p:custDataLst>
          </p:nvPr>
        </p:nvSpPr>
        <p:spPr>
          <a:xfrm>
            <a:off x="9415780" y="5584190"/>
            <a:ext cx="139319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子（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zi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zh-CN" altLang="en-US" sz="20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offspring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IMG_730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rcRect r="1132" b="8750"/>
          <a:stretch>
            <a:fillRect/>
          </a:stretch>
        </p:blipFill>
        <p:spPr>
          <a:xfrm>
            <a:off x="923290" y="1254760"/>
            <a:ext cx="2741930" cy="332041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10"/>
            </p:custDataLst>
          </p:nvPr>
        </p:nvSpPr>
        <p:spPr>
          <a:xfrm>
            <a:off x="1273175" y="5584190"/>
            <a:ext cx="2365375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None/>
            </a:pP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</a:rPr>
              <a:t>royal seal made of catalpa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</a:rPr>
              <a:t> ovata (zi)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9" grpId="0"/>
      <p:bldP spid="9" grpId="1"/>
      <p:bldP spid="953" grpId="0"/>
      <p:bldP spid="953" grpId="1"/>
      <p:bldP spid="7" grpId="0"/>
      <p:bldP spid="7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梅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2595" y="0"/>
            <a:ext cx="4129405" cy="17875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2105" y="334645"/>
            <a:ext cx="183515" cy="542925"/>
          </a:xfrm>
          <a:prstGeom prst="rect">
            <a:avLst/>
          </a:prstGeom>
          <a:solidFill>
            <a:srgbClr val="D01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2920" y="380365"/>
            <a:ext cx="37331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>
                <a:solidFill>
                  <a:srgbClr val="FF0000"/>
                </a:solidFill>
                <a:sym typeface="+mn-ea"/>
              </a:rPr>
              <a:t>Terms Related to Hierarchy</a:t>
            </a:r>
            <a:endParaRPr lang="zh-CN" altLang="en-US" sz="2400">
              <a:solidFill>
                <a:srgbClr val="D01125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60" y="4542515"/>
            <a:ext cx="2345471" cy="125650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70" y="1713590"/>
            <a:ext cx="2345471" cy="1256503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79320" y="1714500"/>
            <a:ext cx="6725920" cy="23704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细君（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Xi Jun</a:t>
            </a:r>
            <a:r>
              <a:rPr lang="zh-CN" altLang="en-US" sz="2800" b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）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: A Term for addressing wives of the feudal princes in ancient China</a:t>
            </a:r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l"/>
            <a:endParaRPr lang="zh-CN" altLang="en-US" sz="28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79320" y="4542790"/>
            <a:ext cx="70084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  <a:highlight>
                  <a:srgbClr val="FFFF00"/>
                </a:highlight>
              </a:rPr>
              <a:t>夫人（Fu Ren）</a:t>
            </a:r>
            <a:r>
              <a:rPr lang="en-US" altLang="zh-CN" sz="2800" b="1">
                <a:solidFill>
                  <a:schemeClr val="tx1">
                    <a:lumMod val="65000"/>
                    <a:lumOff val="35000"/>
                  </a:schemeClr>
                </a:solidFill>
              </a:rPr>
              <a:t>: A Term for addressing wives of officials in Ming and Qing Dynasties</a:t>
            </a:r>
            <a:endParaRPr lang="en-US" altLang="zh-CN" sz="2800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图片 8" descr="CA6122BAA7451975B53900E489B9D0B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910" y="2901950"/>
            <a:ext cx="2752090" cy="39560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7" grpId="0"/>
      <p:bldP spid="7" grpId="1"/>
      <p:bldP spid="8" grpId="0"/>
      <p:bldP spid="8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梅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2595" y="0"/>
            <a:ext cx="4129405" cy="17875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2105" y="334645"/>
            <a:ext cx="183515" cy="542925"/>
          </a:xfrm>
          <a:prstGeom prst="rect">
            <a:avLst/>
          </a:prstGeom>
          <a:solidFill>
            <a:srgbClr val="D01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02920" y="380365"/>
            <a:ext cx="4704715" cy="833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sym typeface="+mn-ea"/>
              </a:rPr>
              <a:t>Interesting Terms Showing Intimacy</a:t>
            </a:r>
            <a:endParaRPr lang="zh-CN" altLang="en-US" sz="2400" b="1">
              <a:solidFill>
                <a:srgbClr val="D01125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4" name="图片 3" descr="印章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35990" y="2376805"/>
            <a:ext cx="1328420" cy="26689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01955" y="2590165"/>
            <a:ext cx="2396490" cy="209613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p>
            <a:pPr algn="ctr"/>
            <a:r>
              <a:rPr lang="en-US" altLang="zh-CN" sz="2800">
                <a:solidFill>
                  <a:schemeClr val="bg1"/>
                </a:solidFill>
              </a:rPr>
              <a:t>Qing</a:t>
            </a:r>
            <a:endParaRPr lang="en-US" altLang="zh-CN" sz="2800">
              <a:solidFill>
                <a:schemeClr val="bg1"/>
              </a:solidFill>
            </a:endParaRPr>
          </a:p>
          <a:p>
            <a:pPr algn="ctr"/>
            <a:r>
              <a:rPr lang="en-US" altLang="zh-CN" sz="2800">
                <a:solidFill>
                  <a:schemeClr val="bg1"/>
                </a:solidFill>
              </a:rPr>
              <a:t> </a:t>
            </a:r>
            <a:endParaRPr lang="en-US" altLang="zh-CN" sz="2800">
              <a:solidFill>
                <a:schemeClr val="bg1"/>
              </a:solidFill>
            </a:endParaRPr>
          </a:p>
          <a:p>
            <a:pPr algn="ctr"/>
            <a:r>
              <a:rPr lang="en-US" altLang="zh-CN" sz="2800">
                <a:solidFill>
                  <a:schemeClr val="bg1"/>
                </a:solidFill>
              </a:rPr>
              <a:t>Qing</a:t>
            </a:r>
            <a:endParaRPr lang="en-US" altLang="zh-CN" sz="2800">
              <a:solidFill>
                <a:schemeClr val="bg1"/>
              </a:solidFill>
            </a:endParaRPr>
          </a:p>
          <a:p>
            <a:pPr algn="ctr"/>
            <a:endParaRPr lang="en-US" altLang="zh-CN" sz="2800">
              <a:solidFill>
                <a:schemeClr val="bg1"/>
              </a:solidFill>
            </a:endParaRPr>
          </a:p>
          <a:p>
            <a:pPr algn="ctr"/>
            <a:r>
              <a:rPr lang="en-US" altLang="zh-CN" sz="2800">
                <a:solidFill>
                  <a:schemeClr val="bg1"/>
                </a:solidFill>
              </a:rPr>
              <a:t>(</a:t>
            </a:r>
            <a:r>
              <a:rPr lang="zh-CN" altLang="en-US" sz="2800">
                <a:solidFill>
                  <a:schemeClr val="bg1"/>
                </a:solidFill>
              </a:rPr>
              <a:t>卿卿</a:t>
            </a:r>
            <a:r>
              <a:rPr lang="en-US" altLang="zh-CN" sz="2800">
                <a:solidFill>
                  <a:schemeClr val="bg1"/>
                </a:solidFill>
              </a:rPr>
              <a:t>)</a:t>
            </a:r>
            <a:endParaRPr lang="en-US" altLang="zh-CN" sz="2800">
              <a:solidFill>
                <a:schemeClr val="bg1"/>
              </a:solidFill>
            </a:endParaRPr>
          </a:p>
        </p:txBody>
      </p:sp>
      <p:pic>
        <p:nvPicPr>
          <p:cNvPr id="11" name="图片 10" descr="边框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845" y="877570"/>
            <a:ext cx="6306185" cy="57651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102735" y="2684145"/>
            <a:ext cx="4256405" cy="14890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亲卿爱卿，是以卿卿；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zh-CN" altLang="en-US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我不卿卿，谁当卿卿？</a:t>
            </a:r>
            <a:endParaRPr lang="zh-CN" altLang="en-US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altLang="zh-CN" sz="2800" b="1">
                <a:solidFill>
                  <a:schemeClr val="tx1">
                    <a:lumMod val="75000"/>
                    <a:lumOff val="25000"/>
                  </a:schemeClr>
                </a:solidFill>
              </a:rPr>
              <a:t>(I love you so I call you Qing. If I couldn’t call you Qing, who can?)</a:t>
            </a:r>
            <a:endParaRPr lang="en-US" altLang="zh-CN" sz="2800" b="1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4" name="心形 13"/>
          <p:cNvSpPr/>
          <p:nvPr/>
        </p:nvSpPr>
        <p:spPr>
          <a:xfrm>
            <a:off x="3535045" y="1714500"/>
            <a:ext cx="356235" cy="389255"/>
          </a:xfrm>
          <a:prstGeom prst="heart">
            <a:avLst/>
          </a:prstGeom>
          <a:solidFill>
            <a:srgbClr val="D81818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心形 14"/>
          <p:cNvSpPr/>
          <p:nvPr/>
        </p:nvSpPr>
        <p:spPr>
          <a:xfrm>
            <a:off x="9027795" y="1714500"/>
            <a:ext cx="356235" cy="389255"/>
          </a:xfrm>
          <a:prstGeom prst="heart">
            <a:avLst/>
          </a:prstGeom>
          <a:solidFill>
            <a:srgbClr val="D81818"/>
          </a:solidFill>
          <a:ln>
            <a:solidFill>
              <a:schemeClr val="bg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8" name="图片 17" descr="R-C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9950" y="3209925"/>
            <a:ext cx="2432050" cy="3648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12" grpId="0"/>
      <p:bldP spid="12" grpId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梅花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62595" y="0"/>
            <a:ext cx="4129405" cy="178752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32105" y="334645"/>
            <a:ext cx="183515" cy="542925"/>
          </a:xfrm>
          <a:prstGeom prst="rect">
            <a:avLst/>
          </a:prstGeom>
          <a:solidFill>
            <a:srgbClr val="D0112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515620" y="334645"/>
            <a:ext cx="4704715" cy="83312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2400" b="1">
                <a:solidFill>
                  <a:srgbClr val="FF0000"/>
                </a:solidFill>
                <a:sym typeface="+mn-ea"/>
              </a:rPr>
              <a:t>Interesting Terms Showing Intimacy</a:t>
            </a:r>
            <a:endParaRPr lang="zh-CN" altLang="en-US" sz="2400" b="1">
              <a:solidFill>
                <a:srgbClr val="D01125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" name="图片 2" descr="IMG_7307"/>
          <p:cNvPicPr>
            <a:picLocks noChangeAspect="1"/>
          </p:cNvPicPr>
          <p:nvPr/>
        </p:nvPicPr>
        <p:blipFill>
          <a:blip r:embed="rId2"/>
          <a:srcRect l="5055" t="6991" r="9374" b="5796"/>
          <a:stretch>
            <a:fillRect/>
          </a:stretch>
        </p:blipFill>
        <p:spPr>
          <a:xfrm>
            <a:off x="0" y="1365250"/>
            <a:ext cx="5337175" cy="50850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337175" y="1951990"/>
            <a:ext cx="7055485" cy="29540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/>
              <a:t>意映卿卿如晤</a:t>
            </a:r>
            <a:r>
              <a:rPr lang="en-US" altLang="zh-CN" sz="3200"/>
              <a:t>   </a:t>
            </a:r>
            <a:endParaRPr lang="en-US" altLang="zh-CN" sz="3200"/>
          </a:p>
          <a:p>
            <a:r>
              <a:rPr lang="en-US" altLang="zh-CN" sz="3200"/>
              <a:t>                     </a:t>
            </a:r>
            <a:endParaRPr lang="en-US" altLang="zh-CN" sz="3200"/>
          </a:p>
          <a:p>
            <a:r>
              <a:rPr lang="en-US" altLang="zh-CN" sz="3200"/>
              <a:t>                ——</a:t>
            </a:r>
            <a:r>
              <a:rPr lang="zh-CN" altLang="en-US" sz="3200"/>
              <a:t>林觉民《与妻书》</a:t>
            </a:r>
            <a:endParaRPr lang="zh-CN" altLang="en-US" sz="3200"/>
          </a:p>
          <a:p>
            <a:endParaRPr lang="zh-CN" altLang="en-US" sz="3200"/>
          </a:p>
          <a:p>
            <a:r>
              <a:rPr lang="en-US" altLang="zh-CN" sz="3200"/>
              <a:t>Yiying my dariling</a:t>
            </a:r>
            <a:endParaRPr lang="en-US" altLang="zh-CN" sz="3200"/>
          </a:p>
          <a:p>
            <a:r>
              <a:rPr lang="en-US" altLang="zh-CN" sz="3200"/>
              <a:t>                      </a:t>
            </a:r>
            <a:endParaRPr lang="en-US" altLang="zh-CN" sz="3200"/>
          </a:p>
          <a:p>
            <a:r>
              <a:rPr lang="en-US" altLang="zh-CN" sz="3200"/>
              <a:t>              -- </a:t>
            </a:r>
            <a:r>
              <a:rPr lang="en-US" altLang="zh-CN" sz="3200" i="1"/>
              <a:t>A Letter of Farewell to My Wife</a:t>
            </a:r>
            <a:endParaRPr lang="en-US" altLang="zh-CN" sz="3200" i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2" grpId="0"/>
      <p:bldP spid="6" grpId="0"/>
      <p:bldP spid="6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385.2,&quot;left&quot;:79.55,&quot;top&quot;:119.5,&quot;width&quot;:750.95}"/>
</p:tagLst>
</file>

<file path=ppt/tags/tag10.xml><?xml version="1.0" encoding="utf-8"?>
<p:tagLst xmlns:p="http://schemas.openxmlformats.org/presentationml/2006/main">
  <p:tag name="KSO_WM_DIAGRAM_VIRTUALLY_FRAME" val="{&quot;height&quot;:420.8,&quot;left&quot;:72.7,&quot;top&quot;:98.8,&quot;width&quot;:793.05}"/>
</p:tagLst>
</file>

<file path=ppt/tags/tag11.xml><?xml version="1.0" encoding="utf-8"?>
<p:tagLst xmlns:p="http://schemas.openxmlformats.org/presentationml/2006/main">
  <p:tag name="KSO_WM_DIAGRAM_VIRTUALLY_FRAME" val="{&quot;height&quot;:420.8,&quot;left&quot;:72.7,&quot;top&quot;:98.8,&quot;width&quot;:793.05}"/>
</p:tagLst>
</file>

<file path=ppt/tags/tag12.xml><?xml version="1.0" encoding="utf-8"?>
<p:tagLst xmlns:p="http://schemas.openxmlformats.org/presentationml/2006/main">
  <p:tag name="KSO_WM_DIAGRAM_VIRTUALLY_FRAME" val="{&quot;height&quot;:420.8,&quot;left&quot;:72.7,&quot;top&quot;:98.8,&quot;width&quot;:793.05}"/>
</p:tagLst>
</file>

<file path=ppt/tags/tag13.xml><?xml version="1.0" encoding="utf-8"?>
<p:tagLst xmlns:p="http://schemas.openxmlformats.org/presentationml/2006/main">
  <p:tag name="KSO_WM_DIAGRAM_VIRTUALLY_FRAME" val="{&quot;height&quot;:420.8,&quot;left&quot;:72.7,&quot;top&quot;:98.8,&quot;width&quot;:793.05}"/>
</p:tagLst>
</file>

<file path=ppt/tags/tag14.xml><?xml version="1.0" encoding="utf-8"?>
<p:tagLst xmlns:p="http://schemas.openxmlformats.org/presentationml/2006/main">
  <p:tag name="KSO_WM_DIAGRAM_VIRTUALLY_FRAME" val="{&quot;height&quot;:557.35,&quot;left&quot;:-5.5,&quot;top&quot;:0,&quot;width&quot;:633.9337007874016}"/>
</p:tagLst>
</file>

<file path=ppt/tags/tag15.xml><?xml version="1.0" encoding="utf-8"?>
<p:tagLst xmlns:p="http://schemas.openxmlformats.org/presentationml/2006/main">
  <p:tag name="ISPRING_PRESENTATION_TITLE" val="PowerPoint 演示文稿"/>
</p:tagLst>
</file>

<file path=ppt/tags/tag2.xml><?xml version="1.0" encoding="utf-8"?>
<p:tagLst xmlns:p="http://schemas.openxmlformats.org/presentationml/2006/main">
  <p:tag name="KSO_WM_DIAGRAM_VIRTUALLY_FRAME" val="{&quot;height&quot;:385.2,&quot;left&quot;:79.55,&quot;top&quot;:119.5,&quot;width&quot;:750.95}"/>
</p:tagLst>
</file>

<file path=ppt/tags/tag3.xml><?xml version="1.0" encoding="utf-8"?>
<p:tagLst xmlns:p="http://schemas.openxmlformats.org/presentationml/2006/main">
  <p:tag name="KSO_WM_DIAGRAM_VIRTUALLY_FRAME" val="{&quot;height&quot;:385.2,&quot;left&quot;:79.55,&quot;top&quot;:119.5,&quot;width&quot;:750.95}"/>
</p:tagLst>
</file>

<file path=ppt/tags/tag4.xml><?xml version="1.0" encoding="utf-8"?>
<p:tagLst xmlns:p="http://schemas.openxmlformats.org/presentationml/2006/main">
  <p:tag name="KSO_WM_DIAGRAM_VIRTUALLY_FRAME" val="{&quot;height&quot;:385.2,&quot;left&quot;:79.55,&quot;top&quot;:119.5,&quot;width&quot;:750.95}"/>
</p:tagLst>
</file>

<file path=ppt/tags/tag5.xml><?xml version="1.0" encoding="utf-8"?>
<p:tagLst xmlns:p="http://schemas.openxmlformats.org/presentationml/2006/main">
  <p:tag name="KSO_WM_DIAGRAM_VIRTUALLY_FRAME" val="{&quot;height&quot;:385.2,&quot;left&quot;:79.55,&quot;top&quot;:119.5,&quot;width&quot;:750.95}"/>
</p:tagLst>
</file>

<file path=ppt/tags/tag6.xml><?xml version="1.0" encoding="utf-8"?>
<p:tagLst xmlns:p="http://schemas.openxmlformats.org/presentationml/2006/main">
  <p:tag name="KSO_WM_DIAGRAM_VIRTUALLY_FRAME" val="{&quot;height&quot;:385.2,&quot;left&quot;:79.55,&quot;top&quot;:119.5,&quot;width&quot;:750.95}"/>
</p:tagLst>
</file>

<file path=ppt/tags/tag7.xml><?xml version="1.0" encoding="utf-8"?>
<p:tagLst xmlns:p="http://schemas.openxmlformats.org/presentationml/2006/main">
  <p:tag name="KSO_WM_DIAGRAM_VIRTUALLY_FRAME" val="{&quot;height&quot;:557.35,&quot;left&quot;:-5.5,&quot;top&quot;:0,&quot;width&quot;:633.9337007874016}"/>
</p:tagLst>
</file>

<file path=ppt/tags/tag8.xml><?xml version="1.0" encoding="utf-8"?>
<p:tagLst xmlns:p="http://schemas.openxmlformats.org/presentationml/2006/main">
  <p:tag name="KSO_WM_DIAGRAM_VIRTUALLY_FRAME" val="{&quot;height&quot;:420.8,&quot;left&quot;:72.7,&quot;top&quot;:98.8,&quot;width&quot;:793.05}"/>
</p:tagLst>
</file>

<file path=ppt/tags/tag9.xml><?xml version="1.0" encoding="utf-8"?>
<p:tagLst xmlns:p="http://schemas.openxmlformats.org/presentationml/2006/main">
  <p:tag name="KSO_WM_DIAGRAM_VIRTUALLY_FRAME" val="{&quot;height&quot;:420.8,&quot;left&quot;:72.7,&quot;top&quot;:98.8,&quot;width&quot;:793.05}"/>
</p:tagLst>
</file>

<file path=ppt/theme/theme1.xml><?xml version="1.0" encoding="utf-8"?>
<a:theme xmlns:a="http://schemas.openxmlformats.org/drawingml/2006/main" name="PPTe吧 | PPT爱好者之家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1126</Words>
  <Application>WPS 演示</Application>
  <PresentationFormat>宽屏</PresentationFormat>
  <Paragraphs>93</Paragraphs>
  <Slides>11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Arial</vt:lpstr>
      <vt:lpstr>宋体</vt:lpstr>
      <vt:lpstr>Wingdings</vt:lpstr>
      <vt:lpstr>方正行楷简体</vt:lpstr>
      <vt:lpstr>微软雅黑</vt:lpstr>
      <vt:lpstr>华文行楷</vt:lpstr>
      <vt:lpstr>Inter</vt:lpstr>
      <vt:lpstr>Segoe Print</vt:lpstr>
      <vt:lpstr>Arial Unicode MS</vt:lpstr>
      <vt:lpstr>等线</vt:lpstr>
      <vt:lpstr>Calibri</vt:lpstr>
      <vt:lpstr>PPTe吧 | PPT爱好者之家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sweet sweet sweet</cp:lastModifiedBy>
  <cp:revision>11</cp:revision>
  <dcterms:created xsi:type="dcterms:W3CDTF">2025-03-13T08:57:00Z</dcterms:created>
  <dcterms:modified xsi:type="dcterms:W3CDTF">2025-05-22T12:54:01Z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5DAADFDD2F744657969989383150845F_13</vt:lpwstr>
  </property>
</Properties>
</file>