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24.webp" ContentType="image/webp"/>
  <Override PartName="/ppt/media/image25.webp" ContentType="image/webp"/>
  <Override PartName="/ppt/media/image28.webp" ContentType="image/webp"/>
  <Override PartName="/ppt/media/image29.webp" ContentType="image/webp"/>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331" r:id="rId3"/>
    <p:sldId id="258" r:id="rId4"/>
    <p:sldId id="321" r:id="rId6"/>
    <p:sldId id="259" r:id="rId7"/>
    <p:sldId id="323" r:id="rId8"/>
    <p:sldId id="322" r:id="rId9"/>
    <p:sldId id="324" r:id="rId10"/>
    <p:sldId id="325" r:id="rId11"/>
    <p:sldId id="326" r:id="rId12"/>
    <p:sldId id="260" r:id="rId13"/>
    <p:sldId id="327" r:id="rId14"/>
    <p:sldId id="277" r:id="rId15"/>
    <p:sldId id="284" r:id="rId16"/>
    <p:sldId id="328" r:id="rId17"/>
    <p:sldId id="329" r:id="rId18"/>
    <p:sldId id="330" r:id="rId19"/>
    <p:sldId id="263" r:id="rId20"/>
    <p:sldId id="261" r:id="rId21"/>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27" userDrawn="1">
          <p15:clr>
            <a:srgbClr val="A4A3A4"/>
          </p15:clr>
        </p15:guide>
        <p15:guide id="2" pos="383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ky123.Org" initials="S" lastIdx="0" clrIdx="0"/>
  <p:cmAuthor id="2" name="Administrator" initials="A" lastIdx="0" clrIdx="1"/>
  <p:cmAuthor id="0" name="王笛" initials="" lastIdx="0" clrIdx="0"/>
  <p:cmAuthor id="4" name="王习习" initials="王" lastIdx="0" clrIdx="0"/>
  <p:cmAuthor id="5" name="okpan" initials="o"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AF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showGuides="1">
      <p:cViewPr varScale="1">
        <p:scale>
          <a:sx n="114" d="100"/>
          <a:sy n="114" d="100"/>
        </p:scale>
        <p:origin x="540" y="126"/>
      </p:cViewPr>
      <p:guideLst>
        <p:guide orient="horz" pos="2127"/>
        <p:guide pos="3833"/>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6" Type="http://schemas.openxmlformats.org/officeDocument/2006/relationships/tags" Target="tags/tag86.xml"/><Relationship Id="rId25" Type="http://schemas.openxmlformats.org/officeDocument/2006/relationships/commentAuthors" Target="commentAuthors.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endParaRPr lang="zh-CN" altLang="en-US"/>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tags" Target="../tags/tag62.xml"/><Relationship Id="rId18" Type="http://schemas.openxmlformats.org/officeDocument/2006/relationships/image" Target="file:///D:\qq&#25991;&#20214;\712321467\Image\C2C\Image2\%7b75232B38-A165-1FB7-499C-2E1C792CACB5%7d.png" TargetMode="External"/><Relationship Id="rId17" Type="http://schemas.openxmlformats.org/officeDocument/2006/relationships/image" Target="../media/image1.png"/><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a:p>
        </p:txBody>
      </p:sp>
      <p:pic>
        <p:nvPicPr>
          <p:cNvPr id="7" name="图片 1073743875" descr="学科网 zxxk.com"/>
          <p:cNvPicPr>
            <a:picLocks noChangeAspect="1"/>
          </p:cNvPicPr>
          <p:nvPr/>
        </p:nvPicPr>
        <p:blipFill>
          <a:blip r:embed="rId17" r:link="rId18"/>
          <a:stretch>
            <a:fillRect/>
          </a:stretch>
        </p:blipFill>
        <p:spPr>
          <a:xfrm>
            <a:off x="838200" y="365125"/>
            <a:ext cx="9525" cy="9525"/>
          </a:xfrm>
          <a:prstGeom prst="rect">
            <a:avLst/>
          </a:prstGeom>
          <a:noFill/>
          <a:ln>
            <a:noFill/>
            <a:miter lim="800000"/>
            <a:headEnd/>
            <a:tailEnd/>
          </a:ln>
        </p:spPr>
      </p:pic>
    </p:spTree>
    <p:custDataLst>
      <p:tags r:id="rId19"/>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3.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1.xml"/><Relationship Id="rId5" Type="http://schemas.openxmlformats.org/officeDocument/2006/relationships/tags" Target="../tags/tag68.xml"/><Relationship Id="rId4" Type="http://schemas.openxmlformats.org/officeDocument/2006/relationships/image" Target="../media/image18.jpe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file:///D:\qq&#25991;&#20214;\712321467\Image\C2C\Image2\%7b75232B38-A165-1FB7-499C-2E1C792CACB5%7d.png" TargetMode="External"/><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5.png"/><Relationship Id="rId1" Type="http://schemas.openxmlformats.org/officeDocument/2006/relationships/image" Target="../media/image19.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14.xml.rels><?xml version="1.0" encoding="UTF-8" standalone="yes"?>
<Relationships xmlns="http://schemas.openxmlformats.org/package/2006/relationships"><Relationship Id="rId9" Type="http://schemas.openxmlformats.org/officeDocument/2006/relationships/image" Target="../media/image26.jpeg"/><Relationship Id="rId8" Type="http://schemas.openxmlformats.org/officeDocument/2006/relationships/tags" Target="../tags/tag73.xml"/><Relationship Id="rId7" Type="http://schemas.openxmlformats.org/officeDocument/2006/relationships/tags" Target="../tags/tag72.xml"/><Relationship Id="rId6" Type="http://schemas.openxmlformats.org/officeDocument/2006/relationships/image" Target="../media/image25.webp"/><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image" Target="../media/image24.webp"/><Relationship Id="rId2" Type="http://schemas.openxmlformats.org/officeDocument/2006/relationships/tags" Target="../tags/tag69.xml"/><Relationship Id="rId12" Type="http://schemas.openxmlformats.org/officeDocument/2006/relationships/slideLayout" Target="../slideLayouts/slideLayout7.xml"/><Relationship Id="rId11" Type="http://schemas.openxmlformats.org/officeDocument/2006/relationships/tags" Target="../tags/tag75.xml"/><Relationship Id="rId10" Type="http://schemas.openxmlformats.org/officeDocument/2006/relationships/tags" Target="../tags/tag74.xml"/><Relationship Id="rId1" Type="http://schemas.openxmlformats.org/officeDocument/2006/relationships/image" Target="../media/image23.png"/></Relationships>
</file>

<file path=ppt/slides/_rels/slide15.xml.rels><?xml version="1.0" encoding="UTF-8" standalone="yes"?>
<Relationships xmlns="http://schemas.openxmlformats.org/package/2006/relationships"><Relationship Id="rId9" Type="http://schemas.openxmlformats.org/officeDocument/2006/relationships/tags" Target="../tags/tag81.xml"/><Relationship Id="rId8" Type="http://schemas.openxmlformats.org/officeDocument/2006/relationships/image" Target="../media/image28.webp"/><Relationship Id="rId7" Type="http://schemas.openxmlformats.org/officeDocument/2006/relationships/tags" Target="../tags/tag80.xml"/><Relationship Id="rId6" Type="http://schemas.openxmlformats.org/officeDocument/2006/relationships/image" Target="../media/image27.jpeg"/><Relationship Id="rId5" Type="http://schemas.openxmlformats.org/officeDocument/2006/relationships/tags" Target="../tags/tag79.xml"/><Relationship Id="rId4" Type="http://schemas.openxmlformats.org/officeDocument/2006/relationships/tags" Target="../tags/tag78.xml"/><Relationship Id="rId3" Type="http://schemas.openxmlformats.org/officeDocument/2006/relationships/tags" Target="../tags/tag77.xml"/><Relationship Id="rId2" Type="http://schemas.openxmlformats.org/officeDocument/2006/relationships/tags" Target="../tags/tag76.xml"/><Relationship Id="rId12" Type="http://schemas.openxmlformats.org/officeDocument/2006/relationships/slideLayout" Target="../slideLayouts/slideLayout7.xml"/><Relationship Id="rId11" Type="http://schemas.openxmlformats.org/officeDocument/2006/relationships/tags" Target="../tags/tag82.xml"/><Relationship Id="rId10" Type="http://schemas.openxmlformats.org/officeDocument/2006/relationships/image" Target="../media/image29.webp"/><Relationship Id="rId1" Type="http://schemas.openxmlformats.org/officeDocument/2006/relationships/image" Target="../media/image23.png"/></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85.xml"/><Relationship Id="rId5" Type="http://schemas.openxmlformats.org/officeDocument/2006/relationships/image" Target="../media/image31.jpeg"/><Relationship Id="rId4" Type="http://schemas.openxmlformats.org/officeDocument/2006/relationships/image" Target="../media/image30.jpeg"/><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image" Target="../media/image23.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3.png"/><Relationship Id="rId2" Type="http://schemas.openxmlformats.org/officeDocument/2006/relationships/hyperlink" Target="https://jiuge.thunlp.org/jueju.html" TargetMode="External"/><Relationship Id="rId1" Type="http://schemas.openxmlformats.org/officeDocument/2006/relationships/image" Target="../media/image32.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15.png"/><Relationship Id="rId1" Type="http://schemas.openxmlformats.org/officeDocument/2006/relationships/image" Target="../media/image34.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tags" Target="../tags/tag64.xml"/><Relationship Id="rId2" Type="http://schemas.openxmlformats.org/officeDocument/2006/relationships/image" Target="../media/image4.pn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png"/><Relationship Id="rId3" Type="http://schemas.openxmlformats.org/officeDocument/2006/relationships/image" Target="../media/image5.jpeg"/><Relationship Id="rId2" Type="http://schemas.openxmlformats.org/officeDocument/2006/relationships/tags" Target="../tags/tag66.xml"/><Relationship Id="rId1" Type="http://schemas.openxmlformats.org/officeDocument/2006/relationships/tags" Target="../tags/tag65.xml"/></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tags" Target="../tags/tag67.xml"/><Relationship Id="rId2" Type="http://schemas.openxmlformats.org/officeDocument/2006/relationships/image" Target="../media/image8.png"/><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file:///D:\qq&#25991;&#20214;\712321467\Image\C2C\Image2\%7b75232B38-A165-1FB7-499C-2E1C792CACB5%7d.png" TargetMode="External"/><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file:///D:\qq&#25991;&#20214;\712321467\Image\C2C\Image2\%7b75232B38-A165-1FB7-499C-2E1C792CACB5%7d.png" TargetMode="External"/><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2.png"/><Relationship Id="rId2" Type="http://schemas.openxmlformats.org/officeDocument/2006/relationships/image" Target="file:///D:\qq&#25991;&#20214;\712321467\Image\C2C\Image2\%7b75232B38-A165-1FB7-499C-2E1C792CACB5%7d.png" TargetMode="External"/><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4.png"/><Relationship Id="rId3" Type="http://schemas.openxmlformats.org/officeDocument/2006/relationships/image" Target="../media/image12.png"/><Relationship Id="rId2" Type="http://schemas.openxmlformats.org/officeDocument/2006/relationships/image" Target="file:///D:\qq&#25991;&#20214;\712321467\Image\C2C\Image2\%7b75232B38-A165-1FB7-499C-2E1C792CACB5%7d.png" TargetMode="External"/><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file:///D:\qq&#25991;&#20214;\712321467\Image\C2C\Image2\%7b75232B38-A165-1FB7-499C-2E1C792CACB5%7d.png" TargetMode="External"/><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bb47868b-608f-416e-bbe4-c4c9e6b6afb3"/>
          <p:cNvPicPr>
            <a:picLocks noChangeAspect="1"/>
          </p:cNvPicPr>
          <p:nvPr/>
        </p:nvPicPr>
        <p:blipFill>
          <a:blip r:embed="rId1"/>
          <a:srcRect b="46662"/>
          <a:stretch>
            <a:fillRect/>
          </a:stretch>
        </p:blipFill>
        <p:spPr>
          <a:xfrm>
            <a:off x="0" y="0"/>
            <a:ext cx="12191365" cy="6762750"/>
          </a:xfrm>
          <a:prstGeom prst="rect">
            <a:avLst/>
          </a:prstGeom>
        </p:spPr>
      </p:pic>
    </p:spTree>
    <p:custDataLst>
      <p:tags r:id="rId2"/>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500">
        <p159:morph option="byObject"/>
      </p:transition>
    </mc:Choice>
    <mc:Fallback>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417830" y="1414145"/>
            <a:ext cx="11772265" cy="4970780"/>
          </a:xfrm>
          <a:prstGeom prst="rect">
            <a:avLst/>
          </a:prstGeom>
          <a:solidFill>
            <a:srgbClr val="E6DFD7">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1" name="图片 20"/>
          <p:cNvPicPr>
            <a:picLocks noChangeAspect="1"/>
          </p:cNvPicPr>
          <p:nvPr/>
        </p:nvPicPr>
        <p:blipFill>
          <a:blip r:embed="rId1"/>
          <a:stretch>
            <a:fillRect/>
          </a:stretch>
        </p:blipFill>
        <p:spPr>
          <a:xfrm>
            <a:off x="466725" y="368300"/>
            <a:ext cx="874395" cy="874395"/>
          </a:xfrm>
          <a:prstGeom prst="rect">
            <a:avLst/>
          </a:prstGeom>
        </p:spPr>
      </p:pic>
      <p:sp>
        <p:nvSpPr>
          <p:cNvPr id="22" name="文本框 21"/>
          <p:cNvSpPr txBox="1"/>
          <p:nvPr/>
        </p:nvSpPr>
        <p:spPr>
          <a:xfrm>
            <a:off x="1506220" y="575310"/>
            <a:ext cx="5629275" cy="521970"/>
          </a:xfrm>
          <a:prstGeom prst="rect">
            <a:avLst/>
          </a:prstGeom>
          <a:noFill/>
        </p:spPr>
        <p:txBody>
          <a:bodyPr wrap="square" rtlCol="0">
            <a:spAutoFit/>
          </a:bodyPr>
          <a:lstStyle/>
          <a:p>
            <a:r>
              <a:rPr lang="en-US" altLang="zh-CN" sz="2800" b="1">
                <a:solidFill>
                  <a:srgbClr val="372314"/>
                </a:solidFill>
                <a:latin typeface="微软雅黑" panose="020B0503020204020204" charset="-122"/>
                <a:ea typeface="微软雅黑" panose="020B0503020204020204" charset="-122"/>
                <a:cs typeface="+mn-ea"/>
                <a:sym typeface="+mn-lt"/>
              </a:rPr>
              <a:t>In memory of Qu Yuan</a:t>
            </a:r>
            <a:endParaRPr lang="en-US" altLang="zh-CN" sz="2800" b="1">
              <a:solidFill>
                <a:srgbClr val="372314"/>
              </a:solidFill>
              <a:latin typeface="微软雅黑" panose="020B0503020204020204" charset="-122"/>
              <a:ea typeface="微软雅黑" panose="020B0503020204020204" charset="-122"/>
              <a:cs typeface="+mn-ea"/>
              <a:sym typeface="+mn-lt"/>
            </a:endParaRPr>
          </a:p>
        </p:txBody>
      </p:sp>
      <p:pic>
        <p:nvPicPr>
          <p:cNvPr id="25" name="图片 24"/>
          <p:cNvPicPr>
            <a:picLocks noChangeAspect="1"/>
          </p:cNvPicPr>
          <p:nvPr/>
        </p:nvPicPr>
        <p:blipFill>
          <a:blip r:embed="rId2"/>
          <a:srcRect t="31692"/>
          <a:stretch>
            <a:fillRect/>
          </a:stretch>
        </p:blipFill>
        <p:spPr>
          <a:xfrm>
            <a:off x="7823835" y="-1270"/>
            <a:ext cx="4387850" cy="1828800"/>
          </a:xfrm>
          <a:prstGeom prst="rect">
            <a:avLst/>
          </a:prstGeom>
        </p:spPr>
      </p:pic>
      <p:pic>
        <p:nvPicPr>
          <p:cNvPr id="3" name="图片 2"/>
          <p:cNvPicPr/>
          <p:nvPr/>
        </p:nvPicPr>
        <p:blipFill>
          <a:blip r:embed="rId3"/>
          <a:stretch>
            <a:fillRect/>
          </a:stretch>
        </p:blipFill>
        <p:spPr>
          <a:xfrm>
            <a:off x="939165" y="3646170"/>
            <a:ext cx="4590415" cy="2686685"/>
          </a:xfrm>
          <a:prstGeom prst="rect">
            <a:avLst/>
          </a:prstGeom>
          <a:effectLst>
            <a:softEdge rad="127000"/>
          </a:effectLst>
        </p:spPr>
      </p:pic>
      <p:pic>
        <p:nvPicPr>
          <p:cNvPr id="4" name="图片 3"/>
          <p:cNvPicPr/>
          <p:nvPr/>
        </p:nvPicPr>
        <p:blipFill>
          <a:blip r:embed="rId4"/>
          <a:stretch>
            <a:fillRect/>
          </a:stretch>
        </p:blipFill>
        <p:spPr>
          <a:xfrm>
            <a:off x="6592570" y="3735705"/>
            <a:ext cx="4616450" cy="2578100"/>
          </a:xfrm>
          <a:prstGeom prst="rect">
            <a:avLst/>
          </a:prstGeom>
          <a:effectLst>
            <a:softEdge rad="127000"/>
          </a:effectLst>
        </p:spPr>
      </p:pic>
      <p:sp>
        <p:nvSpPr>
          <p:cNvPr id="5" name="文本框 4"/>
          <p:cNvSpPr txBox="1"/>
          <p:nvPr/>
        </p:nvSpPr>
        <p:spPr>
          <a:xfrm>
            <a:off x="1047115" y="1849755"/>
            <a:ext cx="10437495" cy="1337945"/>
          </a:xfrm>
          <a:prstGeom prst="rect">
            <a:avLst/>
          </a:prstGeom>
        </p:spPr>
        <p:txBody>
          <a:bodyPr wrap="square">
            <a:spAutoFit/>
          </a:bodyPr>
          <a:p>
            <a:pPr indent="457200" algn="l" defTabSz="266700" fontAlgn="auto">
              <a:lnSpc>
                <a:spcPct val="150000"/>
              </a:lnSpc>
              <a:spcBef>
                <a:spcPct val="0"/>
              </a:spcBef>
              <a:spcAft>
                <a:spcPct val="0"/>
              </a:spcAft>
            </a:pPr>
            <a:r>
              <a:rPr lang="en-US" altLang="zh-CN">
                <a:solidFill>
                  <a:srgbClr val="585858"/>
                </a:solidFill>
                <a:latin typeface="Times New Roman" panose="02020603050405020304" pitchFamily="18" charset="0"/>
                <a:ea typeface="宋体" panose="02010600030101010101" pitchFamily="2" charset="-122"/>
                <a:cs typeface="Times New Roman" panose="02020603050405020304" pitchFamily="18" charset="0"/>
              </a:rPr>
              <a:t>After he died in the river, people were very sad. They decided to throw food into the river to feed the fish, so the fish would not eat his body. People also tried to scare the fish away with the dragon-head boats.</a:t>
            </a:r>
            <a:endParaRPr lang="zh-CN" altLang="en-US">
              <a:solidFill>
                <a:srgbClr val="585858"/>
              </a:solidFill>
              <a:latin typeface="Times New Roman" panose="02020603050405020304" pitchFamily="18" charset="0"/>
              <a:ea typeface="Helvetica"/>
              <a:cs typeface="Times New Roman" panose="02020603050405020304" pitchFamily="18" charset="0"/>
            </a:endParaRPr>
          </a:p>
          <a:p>
            <a:pPr indent="457200" algn="l" defTabSz="266700" fontAlgn="auto">
              <a:lnSpc>
                <a:spcPct val="150000"/>
              </a:lnSpc>
              <a:spcBef>
                <a:spcPct val="0"/>
              </a:spcBef>
              <a:spcAft>
                <a:spcPct val="0"/>
              </a:spcAft>
            </a:pPr>
            <a:r>
              <a:rPr lang="en-US" altLang="zh-CN">
                <a:solidFill>
                  <a:srgbClr val="585858"/>
                </a:solidFill>
                <a:latin typeface="Times New Roman" panose="02020603050405020304" pitchFamily="18" charset="0"/>
                <a:ea typeface="宋体" panose="02010600030101010101" pitchFamily="2" charset="-122"/>
                <a:cs typeface="Times New Roman" panose="02020603050405020304" pitchFamily="18" charset="0"/>
              </a:rPr>
              <a:t>Today, we eat zongzi and race dragon boats to remember this great man Qu Yuan.</a:t>
            </a:r>
            <a:endParaRPr lang="en-US" altLang="zh-CN">
              <a:solidFill>
                <a:srgbClr val="585858"/>
              </a:solidFill>
              <a:latin typeface="Times New Roman" panose="02020603050405020304" pitchFamily="18" charset="0"/>
              <a:ea typeface="宋体" panose="02010600030101010101" pitchFamily="2" charset="-122"/>
              <a:cs typeface="Times New Roman" panose="02020603050405020304" pitchFamily="18" charset="0"/>
            </a:endParaRPr>
          </a:p>
        </p:txBody>
      </p:sp>
    </p:spTree>
    <p:custDataLst>
      <p:tags r:id="rId5"/>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50">
        <p159:morph option="byObject"/>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1"/>
          <p:cNvPicPr>
            <a:picLocks noChangeAspect="1"/>
          </p:cNvPicPr>
          <p:nvPr/>
        </p:nvPicPr>
        <p:blipFill>
          <a:blip r:embed="rId1" r:link="rId2"/>
          <a:stretch>
            <a:fillRect/>
          </a:stretch>
        </p:blipFill>
        <p:spPr>
          <a:xfrm>
            <a:off x="838200" y="365125"/>
            <a:ext cx="9525" cy="9525"/>
          </a:xfrm>
          <a:prstGeom prst="rect">
            <a:avLst/>
          </a:prstGeom>
        </p:spPr>
      </p:pic>
      <p:pic>
        <p:nvPicPr>
          <p:cNvPr id="3" name="图片2"/>
          <p:cNvPicPr>
            <a:picLocks noChangeAspect="1"/>
          </p:cNvPicPr>
          <p:nvPr/>
        </p:nvPicPr>
        <p:blipFill>
          <a:blip r:embed="rId3"/>
          <a:stretch>
            <a:fillRect/>
          </a:stretch>
        </p:blipFill>
        <p:spPr>
          <a:xfrm>
            <a:off x="267" y="-669598"/>
            <a:ext cx="12223294" cy="6096000"/>
          </a:xfrm>
          <a:prstGeom prst="rect">
            <a:avLst/>
          </a:prstGeom>
        </p:spPr>
      </p:pic>
      <p:pic>
        <p:nvPicPr>
          <p:cNvPr id="4" name="图片3"/>
          <p:cNvPicPr>
            <a:picLocks noChangeAspect="1"/>
          </p:cNvPicPr>
          <p:nvPr/>
        </p:nvPicPr>
        <p:blipFill>
          <a:blip r:embed="rId4"/>
          <a:stretch>
            <a:fillRect/>
          </a:stretch>
        </p:blipFill>
        <p:spPr>
          <a:xfrm>
            <a:off x="-138446" y="757110"/>
            <a:ext cx="12192000" cy="6096000"/>
          </a:xfrm>
          <a:prstGeom prst="rect">
            <a:avLst/>
          </a:prstGeom>
        </p:spPr>
      </p:pic>
      <p:sp>
        <p:nvSpPr>
          <p:cNvPr id="8" name="文本框 7"/>
          <p:cNvSpPr txBox="1"/>
          <p:nvPr/>
        </p:nvSpPr>
        <p:spPr>
          <a:xfrm>
            <a:off x="-43180" y="2449195"/>
            <a:ext cx="12198350" cy="922020"/>
          </a:xfrm>
          <a:prstGeom prst="rect">
            <a:avLst/>
          </a:prstGeom>
          <a:noFill/>
        </p:spPr>
        <p:txBody>
          <a:bodyPr wrap="square" rtlCol="0" anchor="t">
            <a:spAutoFit/>
          </a:bodyPr>
          <a:p>
            <a:pPr algn="ctr"/>
            <a:r>
              <a:rPr lang="en-US" altLang="zh-CN" sz="5400" b="1">
                <a:solidFill>
                  <a:srgbClr val="000000"/>
                </a:solidFill>
                <a:effectLst>
                  <a:outerShdw blurRad="38100" dist="19050" dir="2700000" algn="tl" rotWithShape="0">
                    <a:schemeClr val="dk1">
                      <a:alpha val="40000"/>
                    </a:schemeClr>
                  </a:outerShdw>
                </a:effectLst>
                <a:latin typeface="Footlight MT Light" panose="0204060206030A020304" charset="0"/>
                <a:ea typeface="隶书" panose="02010509060101010101" pitchFamily="49" charset="-122"/>
                <a:cs typeface="Footlight MT Light" panose="0204060206030A020304" charset="0"/>
                <a:sym typeface="+mn-ea"/>
              </a:rPr>
              <a:t>Chapter 3: </a:t>
            </a:r>
            <a:r>
              <a:rPr lang="en-US" altLang="zh-CN" sz="5400" b="1">
                <a:solidFill>
                  <a:srgbClr val="000000"/>
                </a:solidFill>
                <a:effectLst>
                  <a:outerShdw blurRad="38100" dist="19050" dir="2700000" algn="tl" rotWithShape="0">
                    <a:schemeClr val="dk1">
                      <a:alpha val="40000"/>
                    </a:schemeClr>
                  </a:outerShdw>
                </a:effectLst>
                <a:latin typeface="Footlight MT Light" panose="0204060206030A020304" charset="0"/>
                <a:ea typeface="隶书" panose="02010509060101010101" pitchFamily="49" charset="-122"/>
                <a:cs typeface="Footlight MT Light" panose="0204060206030A020304" charset="0"/>
                <a:sym typeface="+mn-ea"/>
              </a:rPr>
              <a:t>Literary achievements</a:t>
            </a:r>
            <a:endParaRPr lang="en-US" altLang="zh-CN" sz="5400" b="1">
              <a:solidFill>
                <a:srgbClr val="000000"/>
              </a:solidFill>
              <a:effectLst>
                <a:outerShdw blurRad="38100" dist="19050" dir="2700000" algn="tl" rotWithShape="0">
                  <a:schemeClr val="dk1">
                    <a:alpha val="40000"/>
                  </a:schemeClr>
                </a:outerShdw>
              </a:effectLst>
              <a:latin typeface="Footlight MT Light" panose="0204060206030A020304" charset="0"/>
              <a:ea typeface="隶书" panose="02010509060101010101" pitchFamily="49" charset="-122"/>
              <a:cs typeface="Footlight MT Light" panose="0204060206030A020304" charset="0"/>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50">
        <p159:morph option="byObject"/>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10795" y="1026160"/>
            <a:ext cx="12192635" cy="5622925"/>
          </a:xfrm>
          <a:prstGeom prst="rect">
            <a:avLst/>
          </a:prstGeom>
          <a:solidFill>
            <a:srgbClr val="EBE9E5">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5" name="图片 4"/>
          <p:cNvPicPr>
            <a:picLocks noChangeAspect="1"/>
          </p:cNvPicPr>
          <p:nvPr/>
        </p:nvPicPr>
        <p:blipFill>
          <a:blip r:embed="rId1"/>
          <a:stretch>
            <a:fillRect/>
          </a:stretch>
        </p:blipFill>
        <p:spPr>
          <a:xfrm flipH="1">
            <a:off x="8097520" y="-90805"/>
            <a:ext cx="4028440" cy="2273935"/>
          </a:xfrm>
          <a:prstGeom prst="rect">
            <a:avLst/>
          </a:prstGeom>
        </p:spPr>
      </p:pic>
      <p:sp>
        <p:nvSpPr>
          <p:cNvPr id="2" name="文本框 1"/>
          <p:cNvSpPr txBox="1"/>
          <p:nvPr/>
        </p:nvSpPr>
        <p:spPr>
          <a:xfrm>
            <a:off x="841375" y="2183130"/>
            <a:ext cx="9702165" cy="3322955"/>
          </a:xfrm>
          <a:prstGeom prst="rect">
            <a:avLst/>
          </a:prstGeom>
        </p:spPr>
        <p:txBody>
          <a:bodyPr wrap="square">
            <a:spAutoFit/>
          </a:bodyPr>
          <a:p>
            <a:pPr indent="457200" algn="l" defTabSz="914400" fontAlgn="auto">
              <a:lnSpc>
                <a:spcPct val="150000"/>
              </a:lnSpc>
              <a:buClrTx/>
              <a:buSzTx/>
              <a:buFontTx/>
            </a:pPr>
            <a:r>
              <a:rPr lang="en-US" altLang="zh-CN" sz="2000" i="0">
                <a:latin typeface="Times New Roman" panose="02020603050405020304" pitchFamily="18" charset="0"/>
                <a:cs typeface="Times New Roman" panose="02020603050405020304" pitchFamily="18" charset="0"/>
              </a:rPr>
              <a:t>Li Sao, his key poetic work, is the first existing long lyric poem in the history of Chineseliterature and a masterpiece of romanticism.</a:t>
            </a:r>
            <a:endParaRPr lang="en-US" altLang="zh-CN" sz="2000" i="0">
              <a:latin typeface="Times New Roman" panose="02020603050405020304" pitchFamily="18" charset="0"/>
              <a:cs typeface="Times New Roman" panose="02020603050405020304" pitchFamily="18" charset="0"/>
            </a:endParaRPr>
          </a:p>
          <a:p>
            <a:pPr indent="457200" algn="l" defTabSz="914400" fontAlgn="auto">
              <a:lnSpc>
                <a:spcPct val="150000"/>
              </a:lnSpc>
              <a:buClrTx/>
              <a:buSzTx/>
              <a:buFontTx/>
            </a:pPr>
            <a:r>
              <a:rPr lang="en-US" altLang="zh-CN" sz="2000" i="0">
                <a:latin typeface="Times New Roman" panose="02020603050405020304" pitchFamily="18" charset="0"/>
                <a:cs typeface="Times New Roman" panose="02020603050405020304" pitchFamily="18" charset="0"/>
              </a:rPr>
              <a:t>Other works of Qu Yuan include </a:t>
            </a:r>
            <a:r>
              <a:rPr lang="en-US" altLang="zh-CN" sz="2000" b="1" i="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Jiu Ge</a:t>
            </a:r>
            <a:r>
              <a:rPr lang="en-US" altLang="zh-CN" sz="2000" i="0">
                <a:latin typeface="Times New Roman" panose="02020603050405020304" pitchFamily="18" charset="0"/>
                <a:cs typeface="Times New Roman" panose="02020603050405020304" pitchFamily="18" charset="0"/>
              </a:rPr>
              <a:t> (Eleven Odes), a collection of surrealistic lyric poems adapted from ritual songs of the State of Chu. His </a:t>
            </a:r>
            <a:r>
              <a:rPr lang="en-US" altLang="zh-CN" sz="2000" b="1" i="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Jiu Zhang</a:t>
            </a:r>
            <a:r>
              <a:rPr lang="en-US" altLang="zh-CN" sz="2000" i="0">
                <a:latin typeface="Times New Roman" panose="02020603050405020304" pitchFamily="18" charset="0"/>
                <a:cs typeface="Times New Roman" panose="02020603050405020304" pitchFamily="18" charset="0"/>
              </a:rPr>
              <a:t> (Nine Elegies) faithfullyrecords his life in exile and expresses his intense political frustration and patriotic emotions.  In </a:t>
            </a:r>
            <a:r>
              <a:rPr lang="en-US" altLang="zh-CN" sz="2000" b="1" i="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Tian Wen</a:t>
            </a:r>
            <a:r>
              <a:rPr lang="en-US" altLang="zh-CN" sz="2000" i="0">
                <a:latin typeface="Times New Roman" panose="02020603050405020304" pitchFamily="18" charset="0"/>
                <a:cs typeface="Times New Roman" panose="02020603050405020304" pitchFamily="18" charset="0"/>
              </a:rPr>
              <a:t> (The Riddle), he bombards with 170 questions throughout the poem, presenting his extensive learning and inquisitive spirit.</a:t>
            </a:r>
            <a:endParaRPr lang="en-US" altLang="zh-CN" sz="2000" i="0">
              <a:latin typeface="Times New Roman" panose="02020603050405020304" pitchFamily="18" charset="0"/>
              <a:cs typeface="Times New Roman" panose="02020603050405020304" pitchFamily="18" charset="0"/>
            </a:endParaRPr>
          </a:p>
        </p:txBody>
      </p:sp>
      <p:pic>
        <p:nvPicPr>
          <p:cNvPr id="21" name="图片 20"/>
          <p:cNvPicPr>
            <a:picLocks noChangeAspect="1"/>
          </p:cNvPicPr>
          <p:nvPr/>
        </p:nvPicPr>
        <p:blipFill>
          <a:blip r:embed="rId2"/>
          <a:stretch>
            <a:fillRect/>
          </a:stretch>
        </p:blipFill>
        <p:spPr>
          <a:xfrm>
            <a:off x="466725" y="368300"/>
            <a:ext cx="874395" cy="874395"/>
          </a:xfrm>
          <a:prstGeom prst="rect">
            <a:avLst/>
          </a:prstGeom>
        </p:spPr>
      </p:pic>
      <p:sp>
        <p:nvSpPr>
          <p:cNvPr id="22" name="文本框 21"/>
          <p:cNvSpPr txBox="1"/>
          <p:nvPr/>
        </p:nvSpPr>
        <p:spPr>
          <a:xfrm>
            <a:off x="1506220" y="575310"/>
            <a:ext cx="6590665" cy="521970"/>
          </a:xfrm>
          <a:prstGeom prst="rect">
            <a:avLst/>
          </a:prstGeom>
          <a:noFill/>
        </p:spPr>
        <p:txBody>
          <a:bodyPr wrap="square" rtlCol="0">
            <a:spAutoFit/>
          </a:bodyPr>
          <a:p>
            <a:r>
              <a:rPr lang="en-US" altLang="zh-CN" sz="2800" b="1">
                <a:solidFill>
                  <a:srgbClr val="372314"/>
                </a:solidFill>
                <a:latin typeface="微软雅黑" panose="020B0503020204020204" charset="-122"/>
                <a:ea typeface="微软雅黑" panose="020B0503020204020204" charset="-122"/>
                <a:cs typeface="+mn-ea"/>
                <a:sym typeface="+mn-lt"/>
              </a:rPr>
              <a:t>The Literary Works of Qu Yuan</a:t>
            </a:r>
            <a:endParaRPr lang="en-US" altLang="zh-CN" sz="2800" b="1">
              <a:solidFill>
                <a:srgbClr val="372314"/>
              </a:solidFill>
              <a:latin typeface="微软雅黑" panose="020B0503020204020204" charset="-122"/>
              <a:ea typeface="微软雅黑" panose="020B0503020204020204" charset="-122"/>
              <a:cs typeface="+mn-ea"/>
              <a:sym typeface="+mn-l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50">
        <p159:morph option="byObject"/>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0" y="1942465"/>
            <a:ext cx="12192635" cy="3419475"/>
          </a:xfrm>
          <a:prstGeom prst="rect">
            <a:avLst/>
          </a:prstGeom>
          <a:solidFill>
            <a:srgbClr val="EBE9E5">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椭圆 2"/>
          <p:cNvSpPr/>
          <p:nvPr/>
        </p:nvSpPr>
        <p:spPr>
          <a:xfrm>
            <a:off x="514350" y="2041525"/>
            <a:ext cx="3180080" cy="3214370"/>
          </a:xfrm>
          <a:prstGeom prst="ellipse">
            <a:avLst/>
          </a:prstGeom>
          <a:solidFill>
            <a:srgbClr val="DBD9D5">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 name="图片 1"/>
          <p:cNvPicPr>
            <a:picLocks noChangeAspect="1"/>
          </p:cNvPicPr>
          <p:nvPr/>
        </p:nvPicPr>
        <p:blipFill>
          <a:blip r:embed="rId1"/>
          <a:srcRect l="8386" t="8449" r="7017" b="8993"/>
          <a:stretch>
            <a:fillRect/>
          </a:stretch>
        </p:blipFill>
        <p:spPr>
          <a:xfrm>
            <a:off x="227330" y="1847850"/>
            <a:ext cx="3708400" cy="3619500"/>
          </a:xfrm>
          <a:prstGeom prst="rect">
            <a:avLst/>
          </a:prstGeom>
        </p:spPr>
      </p:pic>
      <p:pic>
        <p:nvPicPr>
          <p:cNvPr id="6" name="图片 5"/>
          <p:cNvPicPr>
            <a:picLocks noChangeAspect="1"/>
          </p:cNvPicPr>
          <p:nvPr/>
        </p:nvPicPr>
        <p:blipFill>
          <a:blip r:embed="rId2"/>
          <a:stretch>
            <a:fillRect/>
          </a:stretch>
        </p:blipFill>
        <p:spPr>
          <a:xfrm flipV="1">
            <a:off x="8630285" y="0"/>
            <a:ext cx="3562350" cy="2342515"/>
          </a:xfrm>
          <a:prstGeom prst="rect">
            <a:avLst/>
          </a:prstGeom>
        </p:spPr>
      </p:pic>
      <p:sp>
        <p:nvSpPr>
          <p:cNvPr id="18434" name="Rectangle 2"/>
          <p:cNvSpPr>
            <a:spLocks noGrp="1"/>
          </p:cNvSpPr>
          <p:nvPr/>
        </p:nvSpPr>
        <p:spPr>
          <a:xfrm>
            <a:off x="3754120" y="418465"/>
            <a:ext cx="4685030" cy="1524000"/>
          </a:xfrm>
          <a:prstGeom prst="rect">
            <a:avLst/>
          </a:prstGeom>
          <a:noFill/>
          <a:ln>
            <a:noFill/>
            <a:miter lim="800000"/>
          </a:ln>
        </p:spPr>
        <p:txBody>
          <a:bodyPr vert="horz" wrap="square" lIns="121920" tIns="60960" rIns="121920" bIns="60960" anchor="ctr" anchorCtr="0"/>
          <a:lstStyle>
            <a:lvl1pPr marL="0" indent="0" algn="ctr" defTabSz="914400" rtl="0" eaLnBrk="0" fontAlgn="base" hangingPunct="0">
              <a:lnSpc>
                <a:spcPct val="100000"/>
              </a:lnSpc>
              <a:spcBef>
                <a:spcPct val="0"/>
              </a:spcBef>
              <a:spcAft>
                <a:spcPct val="0"/>
              </a:spcAft>
              <a:buClrTx/>
              <a:buSzTx/>
              <a:buFontTx/>
              <a:buNone/>
              <a:defRPr kumimoji="1" lang="zh-CN" altLang="en-US" sz="4400" b="0" i="0" u="none" baseline="0">
                <a:solidFill>
                  <a:schemeClr val="tx2"/>
                </a:solidFill>
                <a:latin typeface="Times New Roman" panose="02020603050405020304" pitchFamily="18" charset="0"/>
                <a:ea typeface="宋体" panose="02010600030101010101" pitchFamily="2" charset="-122"/>
                <a:cs typeface="+mj-cs"/>
              </a:defRPr>
            </a:lvl1pPr>
          </a:lstStyle>
          <a:p>
            <a:pPr lvl="0" algn="l" eaLnBrk="1" hangingPunct="1"/>
            <a:r>
              <a:rPr sz="2800" b="1">
                <a:solidFill>
                  <a:schemeClr val="tx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a:t>
            </a:r>
            <a:r>
              <a:rPr lang="en-US" altLang="zh-CN" sz="2800" b="1">
                <a:solidFill>
                  <a:schemeClr val="tx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rPr>
              <a:t>Jiu</a:t>
            </a:r>
            <a:r>
              <a:rPr lang="" altLang="en-US" sz="2800" b="1">
                <a:solidFill>
                  <a:schemeClr val="tx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rPr>
              <a:t> </a:t>
            </a:r>
            <a:r>
              <a:rPr lang="en-US" altLang="zh-CN" sz="2800" b="1">
                <a:solidFill>
                  <a:schemeClr val="tx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rPr>
              <a:t>Ge</a:t>
            </a:r>
            <a:r>
              <a:rPr sz="2800" b="1">
                <a:solidFill>
                  <a:schemeClr val="tx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rPr>
              <a:t>》</a:t>
            </a:r>
            <a:endParaRPr sz="2800" b="1">
              <a:solidFill>
                <a:schemeClr val="tx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endParaRPr>
          </a:p>
        </p:txBody>
      </p:sp>
      <p:sp>
        <p:nvSpPr>
          <p:cNvPr id="4" name="文本框 3"/>
          <p:cNvSpPr txBox="1"/>
          <p:nvPr/>
        </p:nvSpPr>
        <p:spPr>
          <a:xfrm>
            <a:off x="4150360" y="2458085"/>
            <a:ext cx="7637780" cy="2399665"/>
          </a:xfrm>
          <a:prstGeom prst="rect">
            <a:avLst/>
          </a:prstGeom>
        </p:spPr>
        <p:txBody>
          <a:bodyPr wrap="square">
            <a:spAutoFit/>
          </a:bodyPr>
          <a:p>
            <a:pPr indent="457200" fontAlgn="auto">
              <a:lnSpc>
                <a:spcPct val="150000"/>
              </a:lnSpc>
            </a:pPr>
            <a:r>
              <a:rPr lang="en-US" altLang="zh-CN" sz="20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Jiuge</a:t>
            </a:r>
            <a:r>
              <a:rPr lang="en-US" altLang="zh-CN" sz="2000">
                <a:latin typeface="Times New Roman" panose="02020603050405020304" pitchFamily="18" charset="0"/>
                <a:cs typeface="Times New Roman" panose="02020603050405020304" pitchFamily="18" charset="0"/>
              </a:rPr>
              <a:t> is a title of Chuci. It was originally the name of an ancient song in Chinese mythology. Qu Yuan re created it. There are 11 chapters in Jiuge, most of which are about the sentimental relationship between gods, showing deep yearning or the sadness of the attempt; the other one is about mourning and praising the soldiers who died in the war for Chu.</a:t>
            </a:r>
            <a:endParaRPr lang="en-US" altLang="zh-CN" sz="2000">
              <a:latin typeface="Times New Roman" panose="02020603050405020304" pitchFamily="18" charset="0"/>
              <a:cs typeface="Times New Roman" panose="02020603050405020304" pitchFamily="18" charset="0"/>
            </a:endParaRPr>
          </a:p>
        </p:txBody>
      </p:sp>
      <p:pic>
        <p:nvPicPr>
          <p:cNvPr id="5" name="图片 4"/>
          <p:cNvPicPr/>
          <p:nvPr/>
        </p:nvPicPr>
        <p:blipFill>
          <a:blip r:embed="rId3"/>
          <a:stretch>
            <a:fillRect/>
          </a:stretch>
        </p:blipFill>
        <p:spPr>
          <a:xfrm>
            <a:off x="569595" y="220663"/>
            <a:ext cx="895350" cy="145732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50">
        <p159:morph option="byObject"/>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矩形 23"/>
          <p:cNvSpPr/>
          <p:nvPr/>
        </p:nvSpPr>
        <p:spPr>
          <a:xfrm>
            <a:off x="296545" y="5835650"/>
            <a:ext cx="4029710" cy="1104265"/>
          </a:xfrm>
          <a:prstGeom prst="rect">
            <a:avLst/>
          </a:prstGeom>
          <a:solidFill>
            <a:schemeClr val="bg1">
              <a:lumMod val="95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pic>
        <p:nvPicPr>
          <p:cNvPr id="2" name="图片 1"/>
          <p:cNvPicPr/>
          <p:nvPr>
            <p:custDataLst>
              <p:tags r:id="rId2"/>
            </p:custDataLst>
          </p:nvPr>
        </p:nvPicPr>
        <p:blipFill>
          <a:blip r:embed="rId3"/>
          <a:stretch>
            <a:fillRect/>
          </a:stretch>
        </p:blipFill>
        <p:spPr>
          <a:xfrm>
            <a:off x="660400" y="461010"/>
            <a:ext cx="3154680" cy="4732655"/>
          </a:xfrm>
          <a:prstGeom prst="rect">
            <a:avLst/>
          </a:prstGeom>
          <a:effectLst>
            <a:softEdge rad="63500"/>
          </a:effectLst>
        </p:spPr>
      </p:pic>
      <p:sp>
        <p:nvSpPr>
          <p:cNvPr id="3" name="文本框 2"/>
          <p:cNvSpPr txBox="1"/>
          <p:nvPr>
            <p:custDataLst>
              <p:tags r:id="rId4"/>
            </p:custDataLst>
          </p:nvPr>
        </p:nvSpPr>
        <p:spPr>
          <a:xfrm>
            <a:off x="1018540" y="5245100"/>
            <a:ext cx="2464435" cy="645160"/>
          </a:xfrm>
          <a:prstGeom prst="rect">
            <a:avLst/>
          </a:prstGeom>
          <a:noFill/>
        </p:spPr>
        <p:txBody>
          <a:bodyPr wrap="square" rtlCol="0">
            <a:spAutoFit/>
          </a:bodyPr>
          <a:p>
            <a:pPr algn="ctr"/>
            <a:r>
              <a:rPr lang="zh-CN" altLang="en-US" b="1">
                <a:latin typeface="华文楷体" panose="02010600040101010101" charset="-122"/>
                <a:ea typeface="华文楷体" panose="02010600040101010101" charset="-122"/>
                <a:cs typeface="华文楷体" panose="02010600040101010101" charset="-122"/>
              </a:rPr>
              <a:t>东皇太一</a:t>
            </a:r>
            <a:endParaRPr lang="zh-CN" altLang="en-US" b="1">
              <a:latin typeface="华文楷体" panose="02010600040101010101" charset="-122"/>
              <a:ea typeface="华文楷体" panose="02010600040101010101" charset="-122"/>
              <a:cs typeface="华文楷体" panose="02010600040101010101" charset="-122"/>
            </a:endParaRPr>
          </a:p>
          <a:p>
            <a:pPr algn="ctr"/>
            <a:r>
              <a:rPr lang="en-US" altLang="zh-CN" b="1">
                <a:latin typeface="华文楷体" panose="02010600040101010101" charset="-122"/>
                <a:ea typeface="华文楷体" panose="02010600040101010101" charset="-122"/>
                <a:cs typeface="华文楷体" panose="02010600040101010101" charset="-122"/>
              </a:rPr>
              <a:t>Dong Hunag Tai Yi</a:t>
            </a:r>
            <a:endParaRPr lang="en-US" altLang="zh-CN" b="1">
              <a:latin typeface="华文楷体" panose="02010600040101010101" charset="-122"/>
              <a:ea typeface="华文楷体" panose="02010600040101010101" charset="-122"/>
              <a:cs typeface="华文楷体" panose="02010600040101010101" charset="-122"/>
            </a:endParaRPr>
          </a:p>
        </p:txBody>
      </p:sp>
      <p:pic>
        <p:nvPicPr>
          <p:cNvPr id="4" name="图片 3"/>
          <p:cNvPicPr/>
          <p:nvPr>
            <p:custDataLst>
              <p:tags r:id="rId5"/>
            </p:custDataLst>
          </p:nvPr>
        </p:nvPicPr>
        <p:blipFill>
          <a:blip r:embed="rId6"/>
          <a:stretch>
            <a:fillRect/>
          </a:stretch>
        </p:blipFill>
        <p:spPr>
          <a:xfrm>
            <a:off x="4415155" y="419100"/>
            <a:ext cx="3173095" cy="4759960"/>
          </a:xfrm>
          <a:prstGeom prst="rect">
            <a:avLst/>
          </a:prstGeom>
          <a:effectLst>
            <a:softEdge rad="63500"/>
          </a:effectLst>
        </p:spPr>
      </p:pic>
      <p:sp>
        <p:nvSpPr>
          <p:cNvPr id="5" name="文本框 4"/>
          <p:cNvSpPr txBox="1"/>
          <p:nvPr>
            <p:custDataLst>
              <p:tags r:id="rId7"/>
            </p:custDataLst>
          </p:nvPr>
        </p:nvSpPr>
        <p:spPr>
          <a:xfrm>
            <a:off x="5123180" y="5245100"/>
            <a:ext cx="1753870" cy="645160"/>
          </a:xfrm>
          <a:prstGeom prst="rect">
            <a:avLst/>
          </a:prstGeom>
          <a:noFill/>
        </p:spPr>
        <p:txBody>
          <a:bodyPr wrap="square" rtlCol="0">
            <a:spAutoFit/>
          </a:bodyPr>
          <a:p>
            <a:pPr algn="ctr"/>
            <a:r>
              <a:rPr lang="zh-CN" altLang="en-US" b="1">
                <a:latin typeface="华文楷体" panose="02010600040101010101" charset="-122"/>
                <a:ea typeface="华文楷体" panose="02010600040101010101" charset="-122"/>
                <a:cs typeface="华文楷体" panose="02010600040101010101" charset="-122"/>
              </a:rPr>
              <a:t>云中君</a:t>
            </a:r>
            <a:endParaRPr lang="zh-CN" altLang="en-US" b="1">
              <a:latin typeface="华文楷体" panose="02010600040101010101" charset="-122"/>
              <a:ea typeface="华文楷体" panose="02010600040101010101" charset="-122"/>
              <a:cs typeface="华文楷体" panose="02010600040101010101" charset="-122"/>
            </a:endParaRPr>
          </a:p>
          <a:p>
            <a:pPr algn="ctr"/>
            <a:r>
              <a:rPr lang="en-US" altLang="zh-CN" b="1">
                <a:latin typeface="华文楷体" panose="02010600040101010101" charset="-122"/>
                <a:ea typeface="华文楷体" panose="02010600040101010101" charset="-122"/>
                <a:cs typeface="华文楷体" panose="02010600040101010101" charset="-122"/>
              </a:rPr>
              <a:t>Yun Zhong Jun</a:t>
            </a:r>
            <a:endParaRPr lang="en-US" altLang="zh-CN" b="1">
              <a:latin typeface="华文楷体" panose="02010600040101010101" charset="-122"/>
              <a:ea typeface="华文楷体" panose="02010600040101010101" charset="-122"/>
              <a:cs typeface="华文楷体" panose="02010600040101010101" charset="-122"/>
            </a:endParaRPr>
          </a:p>
        </p:txBody>
      </p:sp>
      <p:pic>
        <p:nvPicPr>
          <p:cNvPr id="6" name="图片 5"/>
          <p:cNvPicPr/>
          <p:nvPr>
            <p:custDataLst>
              <p:tags r:id="rId8"/>
            </p:custDataLst>
          </p:nvPr>
        </p:nvPicPr>
        <p:blipFill>
          <a:blip r:embed="rId9"/>
          <a:srcRect l="35137" r="19218"/>
          <a:stretch>
            <a:fillRect/>
          </a:stretch>
        </p:blipFill>
        <p:spPr>
          <a:xfrm>
            <a:off x="8246745" y="419100"/>
            <a:ext cx="3274060" cy="4740910"/>
          </a:xfrm>
          <a:prstGeom prst="rect">
            <a:avLst/>
          </a:prstGeom>
          <a:effectLst>
            <a:softEdge rad="63500"/>
          </a:effectLst>
        </p:spPr>
      </p:pic>
      <p:sp>
        <p:nvSpPr>
          <p:cNvPr id="7" name="文本框 6"/>
          <p:cNvSpPr txBox="1"/>
          <p:nvPr>
            <p:custDataLst>
              <p:tags r:id="rId10"/>
            </p:custDataLst>
          </p:nvPr>
        </p:nvSpPr>
        <p:spPr>
          <a:xfrm>
            <a:off x="9154795" y="5245100"/>
            <a:ext cx="1627505" cy="645160"/>
          </a:xfrm>
          <a:prstGeom prst="rect">
            <a:avLst/>
          </a:prstGeom>
          <a:noFill/>
        </p:spPr>
        <p:txBody>
          <a:bodyPr wrap="square" rtlCol="0">
            <a:spAutoFit/>
          </a:bodyPr>
          <a:p>
            <a:pPr algn="ctr"/>
            <a:r>
              <a:rPr lang="zh-CN" altLang="en-US" b="1">
                <a:latin typeface="华文楷体" panose="02010600040101010101" charset="-122"/>
                <a:ea typeface="华文楷体" panose="02010600040101010101" charset="-122"/>
                <a:cs typeface="华文楷体" panose="02010600040101010101" charset="-122"/>
              </a:rPr>
              <a:t>湘夫人</a:t>
            </a:r>
            <a:endParaRPr lang="zh-CN" altLang="en-US" b="1">
              <a:latin typeface="华文楷体" panose="02010600040101010101" charset="-122"/>
              <a:ea typeface="华文楷体" panose="02010600040101010101" charset="-122"/>
              <a:cs typeface="华文楷体" panose="02010600040101010101" charset="-122"/>
            </a:endParaRPr>
          </a:p>
          <a:p>
            <a:pPr algn="ctr"/>
            <a:r>
              <a:rPr lang="en-US" altLang="zh-CN" b="1">
                <a:latin typeface="华文楷体" panose="02010600040101010101" charset="-122"/>
                <a:ea typeface="华文楷体" panose="02010600040101010101" charset="-122"/>
                <a:cs typeface="华文楷体" panose="02010600040101010101" charset="-122"/>
              </a:rPr>
              <a:t>Madam Xiang</a:t>
            </a:r>
            <a:endParaRPr lang="en-US" altLang="zh-CN" b="1">
              <a:latin typeface="华文楷体" panose="02010600040101010101" charset="-122"/>
              <a:ea typeface="华文楷体" panose="02010600040101010101" charset="-122"/>
              <a:cs typeface="华文楷体" panose="02010600040101010101" charset="-122"/>
            </a:endParaRPr>
          </a:p>
        </p:txBody>
      </p:sp>
      <p:sp>
        <p:nvSpPr>
          <p:cNvPr id="8" name="文本框 7"/>
          <p:cNvSpPr txBox="1"/>
          <p:nvPr/>
        </p:nvSpPr>
        <p:spPr>
          <a:xfrm>
            <a:off x="8172450" y="5835650"/>
            <a:ext cx="3865880" cy="583565"/>
          </a:xfrm>
          <a:prstGeom prst="rect">
            <a:avLst/>
          </a:prstGeom>
        </p:spPr>
        <p:txBody>
          <a:bodyPr wrap="square">
            <a:spAutoFit/>
          </a:bodyPr>
          <a:p>
            <a:pPr marL="0" indent="0"/>
            <a:r>
              <a:rPr lang="en-US" altLang="zh-CN" sz="1600" b="0" i="0">
                <a:solidFill>
                  <a:srgbClr val="05073B"/>
                </a:solidFill>
                <a:latin typeface="Times New Roman" panose="02020603050405020304" pitchFamily="18" charset="0"/>
                <a:ea typeface="-apple-system"/>
                <a:cs typeface="Times New Roman" panose="02020603050405020304" pitchFamily="18" charset="0"/>
              </a:rPr>
              <a:t>The spirit of the Xiang River, the largest river in the territory of the State of Chu</a:t>
            </a:r>
            <a:endParaRPr lang="en-US" altLang="zh-CN" sz="1600" b="0" i="0">
              <a:solidFill>
                <a:srgbClr val="05073B"/>
              </a:solidFill>
              <a:latin typeface="Times New Roman" panose="02020603050405020304" pitchFamily="18" charset="0"/>
              <a:ea typeface="-apple-system"/>
              <a:cs typeface="Times New Roman" panose="02020603050405020304" pitchFamily="18" charset="0"/>
            </a:endParaRPr>
          </a:p>
        </p:txBody>
      </p:sp>
      <p:sp>
        <p:nvSpPr>
          <p:cNvPr id="9" name="文本框 8"/>
          <p:cNvSpPr txBox="1"/>
          <p:nvPr/>
        </p:nvSpPr>
        <p:spPr>
          <a:xfrm>
            <a:off x="5473700" y="5945505"/>
            <a:ext cx="1147445" cy="337185"/>
          </a:xfrm>
          <a:prstGeom prst="rect">
            <a:avLst/>
          </a:prstGeom>
        </p:spPr>
        <p:txBody>
          <a:bodyPr wrap="square">
            <a:spAutoFit/>
          </a:bodyPr>
          <a:p>
            <a:pPr marL="0" indent="0"/>
            <a:r>
              <a:rPr lang="en-US" altLang="zh-CN" sz="1600" b="0" i="0">
                <a:solidFill>
                  <a:srgbClr val="05073B"/>
                </a:solidFill>
                <a:latin typeface="Times New Roman" panose="02020603050405020304" pitchFamily="18" charset="0"/>
                <a:ea typeface="-apple-system"/>
                <a:cs typeface="Times New Roman" panose="02020603050405020304" pitchFamily="18" charset="0"/>
              </a:rPr>
              <a:t>Cloud God</a:t>
            </a:r>
            <a:endParaRPr lang="en-US" altLang="zh-CN" sz="1600" b="0" i="0">
              <a:solidFill>
                <a:srgbClr val="05073B"/>
              </a:solidFill>
              <a:latin typeface="Times New Roman" panose="02020603050405020304" pitchFamily="18" charset="0"/>
              <a:ea typeface="-apple-system"/>
              <a:cs typeface="Times New Roman" panose="02020603050405020304" pitchFamily="18" charset="0"/>
            </a:endParaRPr>
          </a:p>
        </p:txBody>
      </p:sp>
      <p:sp>
        <p:nvSpPr>
          <p:cNvPr id="10" name="文本框 9"/>
          <p:cNvSpPr txBox="1"/>
          <p:nvPr/>
        </p:nvSpPr>
        <p:spPr>
          <a:xfrm>
            <a:off x="296545" y="5781675"/>
            <a:ext cx="4214495" cy="817880"/>
          </a:xfrm>
          <a:prstGeom prst="rect">
            <a:avLst/>
          </a:prstGeom>
        </p:spPr>
        <p:txBody>
          <a:bodyPr wrap="square">
            <a:noAutofit/>
          </a:bodyPr>
          <a:p>
            <a:pPr marL="0" indent="0"/>
            <a:r>
              <a:rPr lang="en-US" altLang="zh-CN" sz="1600" b="0" i="0">
                <a:solidFill>
                  <a:srgbClr val="05073B"/>
                </a:solidFill>
                <a:latin typeface="Times New Roman" panose="02020603050405020304" pitchFamily="18" charset="0"/>
                <a:ea typeface="-apple-system"/>
                <a:cs typeface="Times New Roman" panose="02020603050405020304" pitchFamily="18" charset="0"/>
              </a:rPr>
              <a:t>The supreme god of the Chu region worshipped in the "Nine Songs" system. "Taiyi" literally means "the great one", which implies the supreme and original meaning of all things.</a:t>
            </a:r>
            <a:endParaRPr lang="en-US" altLang="zh-CN" sz="1600" b="0" i="0">
              <a:solidFill>
                <a:srgbClr val="05073B"/>
              </a:solidFill>
              <a:latin typeface="Times New Roman" panose="02020603050405020304" pitchFamily="18" charset="0"/>
              <a:ea typeface="-apple-system"/>
              <a:cs typeface="Times New Roman" panose="02020603050405020304" pitchFamily="18" charset="0"/>
            </a:endParaRPr>
          </a:p>
        </p:txBody>
      </p:sp>
    </p:spTree>
    <p:custDataLst>
      <p:tags r:id="rId1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50">
        <p159:morph option="byObject"/>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文本框 2"/>
          <p:cNvSpPr txBox="1"/>
          <p:nvPr>
            <p:custDataLst>
              <p:tags r:id="rId2"/>
            </p:custDataLst>
          </p:nvPr>
        </p:nvSpPr>
        <p:spPr>
          <a:xfrm>
            <a:off x="1617980" y="5273040"/>
            <a:ext cx="1324610" cy="645160"/>
          </a:xfrm>
          <a:prstGeom prst="rect">
            <a:avLst/>
          </a:prstGeom>
          <a:noFill/>
        </p:spPr>
        <p:txBody>
          <a:bodyPr wrap="square" rtlCol="0">
            <a:spAutoFit/>
          </a:bodyPr>
          <a:p>
            <a:pPr algn="ctr"/>
            <a:r>
              <a:rPr lang="zh-CN" altLang="en-US" b="1">
                <a:latin typeface="华文楷体" panose="02010600040101010101" charset="-122"/>
                <a:ea typeface="华文楷体" panose="02010600040101010101" charset="-122"/>
                <a:cs typeface="华文楷体" panose="02010600040101010101" charset="-122"/>
              </a:rPr>
              <a:t>大司命</a:t>
            </a:r>
            <a:endParaRPr lang="zh-CN" altLang="en-US" b="1">
              <a:latin typeface="华文楷体" panose="02010600040101010101" charset="-122"/>
              <a:ea typeface="华文楷体" panose="02010600040101010101" charset="-122"/>
              <a:cs typeface="华文楷体" panose="02010600040101010101" charset="-122"/>
            </a:endParaRPr>
          </a:p>
          <a:p>
            <a:pPr algn="ctr"/>
            <a:r>
              <a:rPr lang="en-US" altLang="zh-CN" b="1">
                <a:latin typeface="华文楷体" panose="02010600040101010101" charset="-122"/>
                <a:ea typeface="华文楷体" panose="02010600040101010101" charset="-122"/>
                <a:cs typeface="华文楷体" panose="02010600040101010101" charset="-122"/>
                <a:sym typeface="+mn-ea"/>
              </a:rPr>
              <a:t>Da Si Ming</a:t>
            </a:r>
            <a:endParaRPr lang="zh-CN" altLang="en-US" b="1">
              <a:latin typeface="华文楷体" panose="02010600040101010101" charset="-122"/>
              <a:ea typeface="华文楷体" panose="02010600040101010101" charset="-122"/>
              <a:cs typeface="华文楷体" panose="02010600040101010101" charset="-122"/>
            </a:endParaRPr>
          </a:p>
        </p:txBody>
      </p:sp>
      <p:sp>
        <p:nvSpPr>
          <p:cNvPr id="5" name="文本框 4"/>
          <p:cNvSpPr txBox="1"/>
          <p:nvPr>
            <p:custDataLst>
              <p:tags r:id="rId3"/>
            </p:custDataLst>
          </p:nvPr>
        </p:nvSpPr>
        <p:spPr>
          <a:xfrm>
            <a:off x="5193030" y="5273040"/>
            <a:ext cx="1769110" cy="645160"/>
          </a:xfrm>
          <a:prstGeom prst="rect">
            <a:avLst/>
          </a:prstGeom>
          <a:noFill/>
        </p:spPr>
        <p:txBody>
          <a:bodyPr wrap="square" rtlCol="0">
            <a:spAutoFit/>
          </a:bodyPr>
          <a:p>
            <a:pPr algn="ctr"/>
            <a:r>
              <a:rPr lang="zh-CN" altLang="en-US" b="1">
                <a:latin typeface="华文楷体" panose="02010600040101010101" charset="-122"/>
                <a:ea typeface="华文楷体" panose="02010600040101010101" charset="-122"/>
                <a:cs typeface="华文楷体" panose="02010600040101010101" charset="-122"/>
              </a:rPr>
              <a:t>少司命</a:t>
            </a:r>
            <a:endParaRPr lang="zh-CN" altLang="en-US" b="1">
              <a:latin typeface="华文楷体" panose="02010600040101010101" charset="-122"/>
              <a:ea typeface="华文楷体" panose="02010600040101010101" charset="-122"/>
              <a:cs typeface="华文楷体" panose="02010600040101010101" charset="-122"/>
            </a:endParaRPr>
          </a:p>
          <a:p>
            <a:pPr algn="ctr"/>
            <a:r>
              <a:rPr lang="en-US" altLang="zh-CN" b="1">
                <a:latin typeface="华文楷体" panose="02010600040101010101" charset="-122"/>
                <a:ea typeface="华文楷体" panose="02010600040101010101" charset="-122"/>
                <a:cs typeface="华文楷体" panose="02010600040101010101" charset="-122"/>
              </a:rPr>
              <a:t>Shao Si Ming</a:t>
            </a:r>
            <a:endParaRPr lang="en-US" altLang="zh-CN" b="1">
              <a:latin typeface="华文楷体" panose="02010600040101010101" charset="-122"/>
              <a:ea typeface="华文楷体" panose="02010600040101010101" charset="-122"/>
              <a:cs typeface="华文楷体" panose="02010600040101010101" charset="-122"/>
            </a:endParaRPr>
          </a:p>
        </p:txBody>
      </p:sp>
      <p:sp>
        <p:nvSpPr>
          <p:cNvPr id="7" name="文本框 6"/>
          <p:cNvSpPr txBox="1"/>
          <p:nvPr>
            <p:custDataLst>
              <p:tags r:id="rId4"/>
            </p:custDataLst>
          </p:nvPr>
        </p:nvSpPr>
        <p:spPr>
          <a:xfrm>
            <a:off x="9252585" y="5231130"/>
            <a:ext cx="1221105" cy="645160"/>
          </a:xfrm>
          <a:prstGeom prst="rect">
            <a:avLst/>
          </a:prstGeom>
          <a:noFill/>
        </p:spPr>
        <p:txBody>
          <a:bodyPr wrap="square" rtlCol="0">
            <a:spAutoFit/>
          </a:bodyPr>
          <a:p>
            <a:pPr algn="ctr"/>
            <a:r>
              <a:rPr lang="zh-CN" altLang="en-US" b="1">
                <a:latin typeface="华文楷体" panose="02010600040101010101" charset="-122"/>
                <a:ea typeface="华文楷体" panose="02010600040101010101" charset="-122"/>
                <a:cs typeface="华文楷体" panose="02010600040101010101" charset="-122"/>
              </a:rPr>
              <a:t>东君</a:t>
            </a:r>
            <a:endParaRPr lang="zh-CN" altLang="en-US" b="1">
              <a:latin typeface="华文楷体" panose="02010600040101010101" charset="-122"/>
              <a:ea typeface="华文楷体" panose="02010600040101010101" charset="-122"/>
              <a:cs typeface="华文楷体" panose="02010600040101010101" charset="-122"/>
            </a:endParaRPr>
          </a:p>
          <a:p>
            <a:pPr algn="ctr"/>
            <a:r>
              <a:rPr lang="en-US" altLang="zh-CN" b="1">
                <a:latin typeface="华文楷体" panose="02010600040101010101" charset="-122"/>
                <a:ea typeface="华文楷体" panose="02010600040101010101" charset="-122"/>
                <a:cs typeface="华文楷体" panose="02010600040101010101" charset="-122"/>
              </a:rPr>
              <a:t>Dong Jun</a:t>
            </a:r>
            <a:endParaRPr lang="en-US" altLang="zh-CN" b="1">
              <a:latin typeface="华文楷体" panose="02010600040101010101" charset="-122"/>
              <a:ea typeface="华文楷体" panose="02010600040101010101" charset="-122"/>
              <a:cs typeface="华文楷体" panose="02010600040101010101" charset="-122"/>
            </a:endParaRPr>
          </a:p>
        </p:txBody>
      </p:sp>
      <p:pic>
        <p:nvPicPr>
          <p:cNvPr id="8" name="图片 7"/>
          <p:cNvPicPr/>
          <p:nvPr>
            <p:custDataLst>
              <p:tags r:id="rId5"/>
            </p:custDataLst>
          </p:nvPr>
        </p:nvPicPr>
        <p:blipFill>
          <a:blip r:embed="rId6"/>
          <a:srcRect b="1954"/>
          <a:stretch>
            <a:fillRect/>
          </a:stretch>
        </p:blipFill>
        <p:spPr>
          <a:xfrm>
            <a:off x="696595" y="419100"/>
            <a:ext cx="3197860" cy="4749165"/>
          </a:xfrm>
          <a:prstGeom prst="rect">
            <a:avLst/>
          </a:prstGeom>
          <a:effectLst>
            <a:softEdge rad="63500"/>
          </a:effectLst>
        </p:spPr>
      </p:pic>
      <p:pic>
        <p:nvPicPr>
          <p:cNvPr id="9" name="图片 8"/>
          <p:cNvPicPr/>
          <p:nvPr>
            <p:custDataLst>
              <p:tags r:id="rId7"/>
            </p:custDataLst>
          </p:nvPr>
        </p:nvPicPr>
        <p:blipFill>
          <a:blip r:embed="rId8"/>
          <a:stretch>
            <a:fillRect/>
          </a:stretch>
        </p:blipFill>
        <p:spPr>
          <a:xfrm>
            <a:off x="4448810" y="419100"/>
            <a:ext cx="3165475" cy="4749800"/>
          </a:xfrm>
          <a:prstGeom prst="rect">
            <a:avLst/>
          </a:prstGeom>
          <a:effectLst>
            <a:softEdge rad="63500"/>
          </a:effectLst>
        </p:spPr>
      </p:pic>
      <p:pic>
        <p:nvPicPr>
          <p:cNvPr id="10" name="图片 9"/>
          <p:cNvPicPr/>
          <p:nvPr>
            <p:custDataLst>
              <p:tags r:id="rId9"/>
            </p:custDataLst>
          </p:nvPr>
        </p:nvPicPr>
        <p:blipFill>
          <a:blip r:embed="rId10"/>
          <a:stretch>
            <a:fillRect/>
          </a:stretch>
        </p:blipFill>
        <p:spPr>
          <a:xfrm>
            <a:off x="8248650" y="419100"/>
            <a:ext cx="3150870" cy="4726940"/>
          </a:xfrm>
          <a:prstGeom prst="rect">
            <a:avLst/>
          </a:prstGeom>
          <a:effectLst>
            <a:softEdge rad="63500"/>
          </a:effectLst>
        </p:spPr>
      </p:pic>
      <p:sp>
        <p:nvSpPr>
          <p:cNvPr id="11" name="文本框 10"/>
          <p:cNvSpPr txBox="1"/>
          <p:nvPr/>
        </p:nvSpPr>
        <p:spPr>
          <a:xfrm>
            <a:off x="9497695" y="6082665"/>
            <a:ext cx="954405" cy="337185"/>
          </a:xfrm>
          <a:prstGeom prst="rect">
            <a:avLst/>
          </a:prstGeom>
        </p:spPr>
        <p:txBody>
          <a:bodyPr wrap="square">
            <a:spAutoFit/>
          </a:bodyPr>
          <a:p>
            <a:pPr marL="0" indent="0"/>
            <a:r>
              <a:rPr lang="en-US" altLang="zh-CN" sz="1600" b="0" i="0">
                <a:solidFill>
                  <a:srgbClr val="05073B"/>
                </a:solidFill>
                <a:latin typeface="Times New Roman" panose="02020603050405020304" pitchFamily="18" charset="0"/>
                <a:ea typeface="-apple-system"/>
                <a:cs typeface="Times New Roman" panose="02020603050405020304" pitchFamily="18" charset="0"/>
              </a:rPr>
              <a:t>Sun God</a:t>
            </a:r>
            <a:endParaRPr lang="en-US" altLang="zh-CN" sz="1600" b="0" i="0">
              <a:solidFill>
                <a:srgbClr val="05073B"/>
              </a:solidFill>
              <a:latin typeface="Times New Roman" panose="02020603050405020304" pitchFamily="18" charset="0"/>
              <a:ea typeface="-apple-system"/>
              <a:cs typeface="Times New Roman" panose="02020603050405020304" pitchFamily="18" charset="0"/>
            </a:endParaRPr>
          </a:p>
        </p:txBody>
      </p:sp>
      <p:sp>
        <p:nvSpPr>
          <p:cNvPr id="12" name="文本框 11"/>
          <p:cNvSpPr txBox="1"/>
          <p:nvPr/>
        </p:nvSpPr>
        <p:spPr>
          <a:xfrm>
            <a:off x="4049395" y="5995035"/>
            <a:ext cx="4159885" cy="583565"/>
          </a:xfrm>
          <a:prstGeom prst="rect">
            <a:avLst/>
          </a:prstGeom>
        </p:spPr>
        <p:txBody>
          <a:bodyPr wrap="square">
            <a:spAutoFit/>
          </a:bodyPr>
          <a:p>
            <a:pPr marL="0" indent="0"/>
            <a:r>
              <a:rPr lang="en-US" altLang="zh-CN" sz="1600" b="0" i="0">
                <a:solidFill>
                  <a:srgbClr val="05073B"/>
                </a:solidFill>
                <a:latin typeface="Times New Roman" panose="02020603050405020304" pitchFamily="18" charset="0"/>
                <a:ea typeface="-apple-system"/>
                <a:cs typeface="Times New Roman" panose="02020603050405020304" pitchFamily="18" charset="0"/>
              </a:rPr>
              <a:t>The goddess in ancient Han legend who presides over the fate of human offspring and children.</a:t>
            </a:r>
            <a:endParaRPr lang="en-US" altLang="zh-CN" sz="1600" b="0" i="0">
              <a:solidFill>
                <a:srgbClr val="05073B"/>
              </a:solidFill>
              <a:latin typeface="Times New Roman" panose="02020603050405020304" pitchFamily="18" charset="0"/>
              <a:ea typeface="-apple-system"/>
              <a:cs typeface="Times New Roman" panose="02020603050405020304" pitchFamily="18" charset="0"/>
            </a:endParaRPr>
          </a:p>
        </p:txBody>
      </p:sp>
      <p:sp>
        <p:nvSpPr>
          <p:cNvPr id="14" name="文本框 13"/>
          <p:cNvSpPr txBox="1"/>
          <p:nvPr/>
        </p:nvSpPr>
        <p:spPr>
          <a:xfrm>
            <a:off x="993775" y="5991860"/>
            <a:ext cx="2739390" cy="337185"/>
          </a:xfrm>
          <a:prstGeom prst="rect">
            <a:avLst/>
          </a:prstGeom>
        </p:spPr>
        <p:txBody>
          <a:bodyPr wrap="square">
            <a:spAutoFit/>
          </a:bodyPr>
          <a:p>
            <a:pPr marL="0" indent="0"/>
            <a:r>
              <a:rPr lang="en-US" altLang="zh-CN" sz="1600" b="0" i="0">
                <a:solidFill>
                  <a:srgbClr val="05073B"/>
                </a:solidFill>
                <a:latin typeface="Times New Roman" panose="02020603050405020304" pitchFamily="18" charset="0"/>
                <a:ea typeface="-apple-system"/>
                <a:cs typeface="Times New Roman" panose="02020603050405020304" pitchFamily="18" charset="0"/>
              </a:rPr>
              <a:t>dominate human life and death.</a:t>
            </a:r>
            <a:endParaRPr lang="en-US" altLang="zh-CN" sz="1600" b="0" i="0">
              <a:solidFill>
                <a:srgbClr val="05073B"/>
              </a:solidFill>
              <a:latin typeface="Times New Roman" panose="02020603050405020304" pitchFamily="18" charset="0"/>
              <a:ea typeface="-apple-system"/>
              <a:cs typeface="Times New Roman" panose="02020603050405020304" pitchFamily="18" charset="0"/>
            </a:endParaRPr>
          </a:p>
        </p:txBody>
      </p:sp>
    </p:spTree>
    <p:custDataLst>
      <p:tags r:id="rId1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5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2" grpId="0"/>
      <p:bldP spid="12" grpId="1"/>
      <p:bldP spid="11" grpId="0"/>
      <p:bldP spid="11"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文本框 2"/>
          <p:cNvSpPr txBox="1"/>
          <p:nvPr>
            <p:custDataLst>
              <p:tags r:id="rId2"/>
            </p:custDataLst>
          </p:nvPr>
        </p:nvSpPr>
        <p:spPr>
          <a:xfrm>
            <a:off x="2961640" y="4938395"/>
            <a:ext cx="754380" cy="645160"/>
          </a:xfrm>
          <a:prstGeom prst="rect">
            <a:avLst/>
          </a:prstGeom>
          <a:noFill/>
        </p:spPr>
        <p:txBody>
          <a:bodyPr wrap="square" rtlCol="0">
            <a:spAutoFit/>
          </a:bodyPr>
          <a:p>
            <a:pPr algn="ctr"/>
            <a:r>
              <a:rPr lang="zh-CN" altLang="en-US" b="1">
                <a:latin typeface="华文楷体" panose="02010600040101010101" charset="-122"/>
                <a:ea typeface="华文楷体" panose="02010600040101010101" charset="-122"/>
                <a:cs typeface="华文楷体" panose="02010600040101010101" charset="-122"/>
              </a:rPr>
              <a:t>河伯</a:t>
            </a:r>
            <a:endParaRPr lang="zh-CN" altLang="en-US" b="1">
              <a:latin typeface="华文楷体" panose="02010600040101010101" charset="-122"/>
              <a:ea typeface="华文楷体" panose="02010600040101010101" charset="-122"/>
              <a:cs typeface="华文楷体" panose="02010600040101010101" charset="-122"/>
            </a:endParaRPr>
          </a:p>
          <a:p>
            <a:pPr algn="ctr"/>
            <a:r>
              <a:rPr lang="en-US" altLang="zh-CN" b="1">
                <a:latin typeface="华文楷体" panose="02010600040101010101" charset="-122"/>
                <a:ea typeface="华文楷体" panose="02010600040101010101" charset="-122"/>
                <a:cs typeface="华文楷体" panose="02010600040101010101" charset="-122"/>
              </a:rPr>
              <a:t>Hebo</a:t>
            </a:r>
            <a:endParaRPr lang="en-US" altLang="zh-CN" b="1">
              <a:latin typeface="华文楷体" panose="02010600040101010101" charset="-122"/>
              <a:ea typeface="华文楷体" panose="02010600040101010101" charset="-122"/>
              <a:cs typeface="华文楷体" panose="02010600040101010101" charset="-122"/>
            </a:endParaRPr>
          </a:p>
        </p:txBody>
      </p:sp>
      <p:sp>
        <p:nvSpPr>
          <p:cNvPr id="5" name="文本框 4"/>
          <p:cNvSpPr txBox="1"/>
          <p:nvPr>
            <p:custDataLst>
              <p:tags r:id="rId3"/>
            </p:custDataLst>
          </p:nvPr>
        </p:nvSpPr>
        <p:spPr>
          <a:xfrm>
            <a:off x="8413115" y="4864100"/>
            <a:ext cx="2051050" cy="645160"/>
          </a:xfrm>
          <a:prstGeom prst="rect">
            <a:avLst/>
          </a:prstGeom>
          <a:noFill/>
        </p:spPr>
        <p:txBody>
          <a:bodyPr wrap="square" rtlCol="0">
            <a:spAutoFit/>
          </a:bodyPr>
          <a:p>
            <a:pPr algn="ctr"/>
            <a:r>
              <a:rPr lang="zh-CN" altLang="en-US" b="1">
                <a:latin typeface="华文楷体" panose="02010600040101010101" charset="-122"/>
                <a:ea typeface="华文楷体" panose="02010600040101010101" charset="-122"/>
                <a:cs typeface="华文楷体" panose="02010600040101010101" charset="-122"/>
              </a:rPr>
              <a:t>山鬼</a:t>
            </a:r>
            <a:endParaRPr lang="zh-CN" altLang="en-US" b="1">
              <a:latin typeface="华文楷体" panose="02010600040101010101" charset="-122"/>
              <a:ea typeface="华文楷体" panose="02010600040101010101" charset="-122"/>
              <a:cs typeface="华文楷体" panose="02010600040101010101" charset="-122"/>
            </a:endParaRPr>
          </a:p>
          <a:p>
            <a:pPr algn="ctr"/>
            <a:r>
              <a:rPr lang="en-US" altLang="zh-CN" b="1">
                <a:latin typeface="华文楷体" panose="02010600040101010101" charset="-122"/>
                <a:ea typeface="华文楷体" panose="02010600040101010101" charset="-122"/>
                <a:cs typeface="华文楷体" panose="02010600040101010101" charset="-122"/>
              </a:rPr>
              <a:t>Mountain Ghost</a:t>
            </a:r>
            <a:endParaRPr lang="en-US" altLang="zh-CN" b="1">
              <a:latin typeface="华文楷体" panose="02010600040101010101" charset="-122"/>
              <a:ea typeface="华文楷体" panose="02010600040101010101" charset="-122"/>
              <a:cs typeface="华文楷体" panose="02010600040101010101" charset="-122"/>
            </a:endParaRPr>
          </a:p>
        </p:txBody>
      </p:sp>
      <p:pic>
        <p:nvPicPr>
          <p:cNvPr id="2" name="图片 1"/>
          <p:cNvPicPr/>
          <p:nvPr/>
        </p:nvPicPr>
        <p:blipFill>
          <a:blip r:embed="rId4"/>
          <a:stretch>
            <a:fillRect/>
          </a:stretch>
        </p:blipFill>
        <p:spPr>
          <a:xfrm>
            <a:off x="0" y="656590"/>
            <a:ext cx="6677025" cy="4170680"/>
          </a:xfrm>
          <a:prstGeom prst="rect">
            <a:avLst/>
          </a:prstGeom>
          <a:effectLst>
            <a:softEdge rad="317500"/>
          </a:effectLst>
        </p:spPr>
      </p:pic>
      <p:pic>
        <p:nvPicPr>
          <p:cNvPr id="4" name="图片 3"/>
          <p:cNvPicPr/>
          <p:nvPr/>
        </p:nvPicPr>
        <p:blipFill>
          <a:blip r:embed="rId5"/>
          <a:stretch>
            <a:fillRect/>
          </a:stretch>
        </p:blipFill>
        <p:spPr>
          <a:xfrm>
            <a:off x="6481445" y="691515"/>
            <a:ext cx="5710555" cy="4039235"/>
          </a:xfrm>
          <a:prstGeom prst="rect">
            <a:avLst/>
          </a:prstGeom>
          <a:effectLst>
            <a:softEdge rad="317500"/>
          </a:effectLst>
        </p:spPr>
      </p:pic>
      <p:sp>
        <p:nvSpPr>
          <p:cNvPr id="6" name="文本框 5"/>
          <p:cNvSpPr txBox="1"/>
          <p:nvPr/>
        </p:nvSpPr>
        <p:spPr>
          <a:xfrm>
            <a:off x="589915" y="5590540"/>
            <a:ext cx="5370195" cy="337185"/>
          </a:xfrm>
          <a:prstGeom prst="rect">
            <a:avLst/>
          </a:prstGeom>
        </p:spPr>
        <p:txBody>
          <a:bodyPr wrap="square">
            <a:spAutoFit/>
          </a:bodyPr>
          <a:p>
            <a:pPr marL="0" indent="0"/>
            <a:r>
              <a:rPr lang="en-US" altLang="zh-CN" sz="1600" b="0" i="0">
                <a:solidFill>
                  <a:srgbClr val="05073B"/>
                </a:solidFill>
                <a:latin typeface="Times New Roman" panose="02020603050405020304" pitchFamily="18" charset="0"/>
                <a:ea typeface="-apple-system"/>
                <a:cs typeface="Times New Roman" panose="02020603050405020304" pitchFamily="18" charset="0"/>
              </a:rPr>
              <a:t>The Water God of the Yellow River in Ancient Han Mythology.</a:t>
            </a:r>
            <a:endParaRPr lang="en-US" altLang="zh-CN" sz="1600" b="0" i="0">
              <a:solidFill>
                <a:srgbClr val="05073B"/>
              </a:solidFill>
              <a:latin typeface="Times New Roman" panose="02020603050405020304" pitchFamily="18" charset="0"/>
              <a:ea typeface="-apple-system"/>
              <a:cs typeface="Times New Roman" panose="02020603050405020304" pitchFamily="18" charset="0"/>
            </a:endParaRPr>
          </a:p>
        </p:txBody>
      </p:sp>
      <p:sp>
        <p:nvSpPr>
          <p:cNvPr id="11" name="文本框 10"/>
          <p:cNvSpPr txBox="1"/>
          <p:nvPr/>
        </p:nvSpPr>
        <p:spPr>
          <a:xfrm>
            <a:off x="6677025" y="5593397"/>
            <a:ext cx="5080000" cy="583565"/>
          </a:xfrm>
          <a:prstGeom prst="rect">
            <a:avLst/>
          </a:prstGeom>
        </p:spPr>
        <p:txBody>
          <a:bodyPr>
            <a:spAutoFit/>
          </a:bodyPr>
          <a:p>
            <a:pPr marL="0" indent="0"/>
            <a:r>
              <a:rPr lang="en-US" altLang="zh-CN" sz="1600" b="0" i="0">
                <a:solidFill>
                  <a:srgbClr val="05073B"/>
                </a:solidFill>
                <a:latin typeface="Times New Roman" panose="02020603050405020304" pitchFamily="18" charset="0"/>
                <a:ea typeface="-apple-system"/>
                <a:cs typeface="Times New Roman" panose="02020603050405020304" pitchFamily="18" charset="0"/>
              </a:rPr>
              <a:t>The Goddess of the Mountain. Guo Moruo believed that the mountain ghost was the famous Wushan goddess.</a:t>
            </a:r>
            <a:endParaRPr lang="en-US" altLang="zh-CN" sz="1600" b="0" i="0">
              <a:solidFill>
                <a:srgbClr val="05073B"/>
              </a:solidFill>
              <a:latin typeface="Times New Roman" panose="02020603050405020304" pitchFamily="18" charset="0"/>
              <a:ea typeface="-apple-system"/>
              <a:cs typeface="Times New Roman" panose="02020603050405020304" pitchFamily="18" charset="0"/>
            </a:endParaRPr>
          </a:p>
        </p:txBody>
      </p:sp>
    </p:spTree>
    <p:custDataLst>
      <p:tags r:id="rId6"/>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50">
        <p159:morph option="byObject"/>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8105140" y="0"/>
            <a:ext cx="3998595" cy="3510915"/>
          </a:xfrm>
          <a:prstGeom prst="rect">
            <a:avLst/>
          </a:prstGeom>
        </p:spPr>
      </p:pic>
      <p:grpSp>
        <p:nvGrpSpPr>
          <p:cNvPr id="6" name="组合 5"/>
          <p:cNvGrpSpPr/>
          <p:nvPr/>
        </p:nvGrpSpPr>
        <p:grpSpPr>
          <a:xfrm>
            <a:off x="745279" y="453390"/>
            <a:ext cx="3344555" cy="717550"/>
            <a:chOff x="8960" y="6027"/>
            <a:chExt cx="6112" cy="1130"/>
          </a:xfrm>
        </p:grpSpPr>
        <p:sp>
          <p:nvSpPr>
            <p:cNvPr id="2" name="文本框 1"/>
            <p:cNvSpPr txBox="1"/>
            <p:nvPr/>
          </p:nvSpPr>
          <p:spPr>
            <a:xfrm>
              <a:off x="8960" y="6626"/>
              <a:ext cx="5866" cy="531"/>
            </a:xfrm>
            <a:prstGeom prst="rect">
              <a:avLst/>
            </a:prstGeom>
          </p:spPr>
          <p:txBody>
            <a:bodyPr wrap="square">
              <a:spAutoFit/>
            </a:bodyPr>
            <a:p>
              <a:r>
                <a:rPr lang="en-US" altLang="zh-CN" sz="1600"/>
                <a:t>https://jiuge.thunlp.org/jueju.html</a:t>
              </a:r>
              <a:endParaRPr lang="zh-CN" altLang="en-US" sz="1600"/>
            </a:p>
          </p:txBody>
        </p:sp>
        <p:sp>
          <p:nvSpPr>
            <p:cNvPr id="4" name="文本框 3"/>
            <p:cNvSpPr txBox="1"/>
            <p:nvPr/>
          </p:nvSpPr>
          <p:spPr>
            <a:xfrm>
              <a:off x="8960" y="6027"/>
              <a:ext cx="6112" cy="531"/>
            </a:xfrm>
            <a:prstGeom prst="rect">
              <a:avLst/>
            </a:prstGeom>
          </p:spPr>
          <p:txBody>
            <a:bodyPr wrap="square">
              <a:spAutoFit/>
            </a:bodyPr>
            <a:p>
              <a:r>
                <a:rPr lang="zh-CN" altLang="en-US" sz="1600">
                  <a:hlinkClick r:id="rId2"/>
                </a:rPr>
                <a:t>九歌</a:t>
              </a:r>
              <a:r>
                <a:rPr lang="en-US" altLang="zh-CN" sz="1600">
                  <a:hlinkClick r:id="rId2"/>
                </a:rPr>
                <a:t>——</a:t>
              </a:r>
              <a:r>
                <a:rPr lang="zh-CN" altLang="en-US" sz="1600">
                  <a:hlinkClick r:id="rId2"/>
                </a:rPr>
                <a:t>人工智能诗歌写作系统</a:t>
              </a:r>
              <a:endParaRPr lang="zh-CN" altLang="en-US" sz="1600">
                <a:hlinkClick r:id="rId2"/>
              </a:endParaRPr>
            </a:p>
          </p:txBody>
        </p:sp>
      </p:grpSp>
      <p:pic>
        <p:nvPicPr>
          <p:cNvPr id="5" name="图片 4" descr="fb308d39-865c-4226-b645-17c19afa8783"/>
          <p:cNvPicPr>
            <a:picLocks noChangeAspect="1"/>
          </p:cNvPicPr>
          <p:nvPr/>
        </p:nvPicPr>
        <p:blipFill>
          <a:blip r:embed="rId3"/>
          <a:stretch>
            <a:fillRect/>
          </a:stretch>
        </p:blipFill>
        <p:spPr>
          <a:xfrm>
            <a:off x="745490" y="1330960"/>
            <a:ext cx="8047355" cy="5041265"/>
          </a:xfrm>
          <a:prstGeom prst="rect">
            <a:avLst/>
          </a:prstGeom>
          <a:effectLst>
            <a:softEdge rad="31750"/>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50">
        <p159:morph option="byObject"/>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lum bright="42000" contrast="-66000"/>
          </a:blip>
          <a:stretch>
            <a:fillRect/>
          </a:stretch>
        </p:blipFill>
        <p:spPr>
          <a:xfrm>
            <a:off x="6470650" y="0"/>
            <a:ext cx="5721350" cy="5314315"/>
          </a:xfrm>
          <a:prstGeom prst="rect">
            <a:avLst/>
          </a:prstGeom>
        </p:spPr>
      </p:pic>
      <p:pic>
        <p:nvPicPr>
          <p:cNvPr id="21" name="图片 20"/>
          <p:cNvPicPr>
            <a:picLocks noChangeAspect="1"/>
          </p:cNvPicPr>
          <p:nvPr/>
        </p:nvPicPr>
        <p:blipFill>
          <a:blip r:embed="rId2"/>
          <a:stretch>
            <a:fillRect/>
          </a:stretch>
        </p:blipFill>
        <p:spPr>
          <a:xfrm>
            <a:off x="466725" y="368300"/>
            <a:ext cx="874395" cy="874395"/>
          </a:xfrm>
          <a:prstGeom prst="rect">
            <a:avLst/>
          </a:prstGeom>
        </p:spPr>
      </p:pic>
      <p:pic>
        <p:nvPicPr>
          <p:cNvPr id="2" name="图片 2"/>
          <p:cNvPicPr>
            <a:picLocks noChangeAspect="1"/>
          </p:cNvPicPr>
          <p:nvPr/>
        </p:nvPicPr>
        <p:blipFill>
          <a:blip r:embed="rId3"/>
          <a:srcRect t="37329" r="303" b="6954"/>
          <a:stretch>
            <a:fillRect/>
          </a:stretch>
        </p:blipFill>
        <p:spPr>
          <a:xfrm flipH="1">
            <a:off x="-635" y="1395730"/>
            <a:ext cx="12192000" cy="5451475"/>
          </a:xfrm>
          <a:prstGeom prst="rect">
            <a:avLst/>
          </a:prstGeom>
          <a:noFill/>
          <a:ln w="9525">
            <a:noFill/>
          </a:ln>
        </p:spPr>
      </p:pic>
      <p:pic>
        <p:nvPicPr>
          <p:cNvPr id="3" name="图片 2"/>
          <p:cNvPicPr>
            <a:picLocks noChangeAspect="1"/>
          </p:cNvPicPr>
          <p:nvPr/>
        </p:nvPicPr>
        <p:blipFill>
          <a:blip r:embed="rId4"/>
          <a:stretch>
            <a:fillRect/>
          </a:stretch>
        </p:blipFill>
        <p:spPr>
          <a:xfrm>
            <a:off x="3716020" y="2733040"/>
            <a:ext cx="8475980" cy="2847975"/>
          </a:xfrm>
          <a:prstGeom prst="rect">
            <a:avLst/>
          </a:prstGeom>
        </p:spPr>
      </p:pic>
      <p:sp>
        <p:nvSpPr>
          <p:cNvPr id="24" name="矩形 23"/>
          <p:cNvSpPr/>
          <p:nvPr/>
        </p:nvSpPr>
        <p:spPr>
          <a:xfrm>
            <a:off x="10795" y="1405255"/>
            <a:ext cx="12147550" cy="5462270"/>
          </a:xfrm>
          <a:prstGeom prst="rect">
            <a:avLst/>
          </a:prstGeom>
          <a:gradFill>
            <a:gsLst>
              <a:gs pos="0">
                <a:schemeClr val="bg1">
                  <a:alpha val="51000"/>
                </a:schemeClr>
              </a:gs>
              <a:gs pos="28000">
                <a:srgbClr val="CAC3A9">
                  <a:alpha val="42000"/>
                </a:srgbClr>
              </a:gs>
              <a:gs pos="100000">
                <a:srgbClr val="A29568"/>
              </a:gs>
              <a:gs pos="77000">
                <a:srgbClr val="AFA47D">
                  <a:alpha val="100000"/>
                </a:srgbClr>
              </a:gs>
              <a:gs pos="41000">
                <a:srgbClr val="AFA47D">
                  <a:alpha val="5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cxnSp>
        <p:nvCxnSpPr>
          <p:cNvPr id="4" name="直接连接符 3"/>
          <p:cNvCxnSpPr/>
          <p:nvPr/>
        </p:nvCxnSpPr>
        <p:spPr>
          <a:xfrm flipH="1">
            <a:off x="4060190" y="2529205"/>
            <a:ext cx="8131810" cy="0"/>
          </a:xfrm>
          <a:prstGeom prst="line">
            <a:avLst/>
          </a:prstGeom>
          <a:ln>
            <a:gradFill>
              <a:gsLst>
                <a:gs pos="0">
                  <a:schemeClr val="accent1">
                    <a:lumMod val="5000"/>
                    <a:lumOff val="95000"/>
                    <a:alpha val="75000"/>
                  </a:schemeClr>
                </a:gs>
                <a:gs pos="100000">
                  <a:srgbClr val="A3966A">
                    <a:alpha val="25000"/>
                  </a:srgbClr>
                </a:gs>
              </a:gsLst>
              <a:lin ang="1320000" scaled="1"/>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4060190" y="5065395"/>
            <a:ext cx="8131810" cy="0"/>
          </a:xfrm>
          <a:prstGeom prst="line">
            <a:avLst/>
          </a:prstGeom>
          <a:ln>
            <a:gradFill>
              <a:gsLst>
                <a:gs pos="0">
                  <a:schemeClr val="accent1">
                    <a:lumMod val="5000"/>
                    <a:lumOff val="95000"/>
                    <a:alpha val="75000"/>
                  </a:schemeClr>
                </a:gs>
                <a:gs pos="100000">
                  <a:srgbClr val="A3966A">
                    <a:alpha val="25000"/>
                  </a:srgbClr>
                </a:gs>
              </a:gsLst>
              <a:lin ang="1320000" scaled="1"/>
            </a:gra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5"/>
          <a:stretch>
            <a:fillRect/>
          </a:stretch>
        </p:blipFill>
        <p:spPr>
          <a:xfrm rot="420000">
            <a:off x="10150475" y="182880"/>
            <a:ext cx="1274445" cy="1274445"/>
          </a:xfrm>
          <a:prstGeom prst="rect">
            <a:avLst/>
          </a:prstGeom>
        </p:spPr>
      </p:pic>
      <p:sp>
        <p:nvSpPr>
          <p:cNvPr id="6" name="文本框 5"/>
          <p:cNvSpPr txBox="1"/>
          <p:nvPr/>
        </p:nvSpPr>
        <p:spPr>
          <a:xfrm>
            <a:off x="1558925" y="551815"/>
            <a:ext cx="9059545" cy="521970"/>
          </a:xfrm>
          <a:prstGeom prst="rect">
            <a:avLst/>
          </a:prstGeom>
        </p:spPr>
        <p:txBody>
          <a:bodyPr wrap="square">
            <a:spAutoFit/>
            <a:scene3d>
              <a:camera prst="orthographicFront"/>
              <a:lightRig rig="threePt" dir="t"/>
            </a:scene3d>
          </a:bodyPr>
          <a:p>
            <a:pPr marL="0" indent="0">
              <a:spcBef>
                <a:spcPct val="0"/>
              </a:spcBef>
              <a:spcAft>
                <a:spcPct val="0"/>
              </a:spcAft>
            </a:pPr>
            <a:r>
              <a:rPr lang="en-US" altLang="zh-CN" sz="2800" b="0" i="0">
                <a:gradFill>
                  <a:gsLst>
                    <a:gs pos="21000">
                      <a:srgbClr val="53575C"/>
                    </a:gs>
                    <a:gs pos="88000">
                      <a:srgbClr val="C5C7CA"/>
                    </a:gs>
                  </a:gsLst>
                  <a:lin ang="5340000"/>
                </a:gradFill>
                <a:effectLst/>
                <a:latin typeface="Times New Roman" panose="02020603050405020304" pitchFamily="18" charset="0"/>
                <a:ea typeface="Verdana" panose="020B0604030504040204"/>
                <a:cs typeface="Times New Roman" panose="02020603050405020304" pitchFamily="18" charset="0"/>
              </a:rPr>
              <a:t>This is Qu Yuan, one of the greatest poets of ancient China</a:t>
            </a:r>
            <a:endParaRPr lang="en-US" altLang="zh-CN" sz="2800" b="0" i="0">
              <a:gradFill>
                <a:gsLst>
                  <a:gs pos="21000">
                    <a:srgbClr val="53575C"/>
                  </a:gs>
                  <a:gs pos="88000">
                    <a:srgbClr val="C5C7CA"/>
                  </a:gs>
                </a:gsLst>
                <a:lin ang="5340000"/>
              </a:gradFill>
              <a:effectLst/>
              <a:latin typeface="Times New Roman" panose="02020603050405020304" pitchFamily="18" charset="0"/>
              <a:ea typeface="Verdana" panose="020B0604030504040204"/>
              <a:cs typeface="Times New Roman" panose="02020603050405020304" pitchFamily="18" charset="0"/>
            </a:endParaRPr>
          </a:p>
        </p:txBody>
      </p:sp>
      <p:sp>
        <p:nvSpPr>
          <p:cNvPr id="8" name="TextBox 2"/>
          <p:cNvSpPr txBox="1"/>
          <p:nvPr/>
        </p:nvSpPr>
        <p:spPr>
          <a:xfrm>
            <a:off x="4205605" y="3835718"/>
            <a:ext cx="7067550" cy="1246505"/>
          </a:xfrm>
          <a:prstGeom prst="rect">
            <a:avLst/>
          </a:prstGeom>
        </p:spPr>
        <p:txBody>
          <a:bodyPr vert="horz" wrap="square" lIns="114300" tIns="57150" rIns="114300" bIns="57150" rtlCol="0" anchor="ctr" anchorCtr="0">
            <a:spAutoFit/>
          </a:bodyPr>
          <a:p>
            <a:pPr algn="l">
              <a:lnSpc>
                <a:spcPct val="64000"/>
              </a:lnSpc>
            </a:pPr>
            <a:r>
              <a:rPr lang="en-US" sz="11500" b="1">
                <a:gradFill>
                  <a:gsLst>
                    <a:gs pos="0">
                      <a:schemeClr val="accent6">
                        <a:lumMod val="20000"/>
                        <a:lumOff val="80000"/>
                      </a:schemeClr>
                    </a:gs>
                    <a:gs pos="89000">
                      <a:schemeClr val="accent4">
                        <a:lumMod val="20000"/>
                        <a:lumOff val="80000"/>
                      </a:schemeClr>
                    </a:gs>
                  </a:gsLst>
                  <a:lin ang="10800000" scaled="0"/>
                  <a:tileRect/>
                </a:gradFill>
                <a:latin typeface="微软雅黑" panose="020B0503020204020204" charset="-122"/>
                <a:ea typeface="微软雅黑" panose="020B0503020204020204" charset="-122"/>
                <a:cs typeface="微软雅黑" panose="020B0503020204020204" charset="-122"/>
              </a:rPr>
              <a:t>THANKS</a:t>
            </a:r>
            <a:endParaRPr lang="en-US" sz="11500" b="1">
              <a:gradFill>
                <a:gsLst>
                  <a:gs pos="0">
                    <a:schemeClr val="accent6">
                      <a:lumMod val="20000"/>
                      <a:lumOff val="80000"/>
                    </a:schemeClr>
                  </a:gs>
                  <a:gs pos="89000">
                    <a:schemeClr val="accent4">
                      <a:lumMod val="20000"/>
                      <a:lumOff val="80000"/>
                    </a:schemeClr>
                  </a:gs>
                </a:gsLst>
                <a:lin ang="10800000" scaled="0"/>
                <a:tileRect/>
              </a:gradFill>
              <a:latin typeface="微软雅黑" panose="020B0503020204020204" charset="-122"/>
              <a:ea typeface="微软雅黑" panose="020B0503020204020204" charset="-122"/>
              <a:cs typeface="微软雅黑" panose="020B0503020204020204" charset="-122"/>
            </a:endParaRPr>
          </a:p>
        </p:txBody>
      </p:sp>
      <p:sp>
        <p:nvSpPr>
          <p:cNvPr id="10" name="TextBox 3"/>
          <p:cNvSpPr txBox="1"/>
          <p:nvPr/>
        </p:nvSpPr>
        <p:spPr>
          <a:xfrm>
            <a:off x="5363210" y="2790190"/>
            <a:ext cx="4043680" cy="586740"/>
          </a:xfrm>
          <a:prstGeom prst="rect">
            <a:avLst/>
          </a:prstGeom>
        </p:spPr>
        <p:txBody>
          <a:bodyPr vert="horz" wrap="square" lIns="114300" tIns="57150" rIns="114300" bIns="57150" rtlCol="0" anchor="ctr" anchorCtr="0">
            <a:spAutoFit/>
          </a:bodyPr>
          <a:p>
            <a:pPr algn="l">
              <a:lnSpc>
                <a:spcPct val="64000"/>
              </a:lnSpc>
            </a:pPr>
            <a:r>
              <a:rPr lang="en-US" sz="4800" b="1">
                <a:solidFill>
                  <a:srgbClr val="FFFFFF">
                    <a:alpha val="100000"/>
                  </a:srgbClr>
                </a:solidFill>
                <a:latin typeface="微软雅黑" panose="020B0503020204020204" charset="-122"/>
                <a:ea typeface="微软雅黑" panose="020B0503020204020204" charset="-122"/>
                <a:cs typeface="微软雅黑" panose="020B0503020204020204" charset="-122"/>
              </a:rPr>
              <a:t>感谢您的</a:t>
            </a:r>
            <a:r>
              <a:rPr lang="zh-CN" altLang="en-US" sz="4800" b="1">
                <a:solidFill>
                  <a:srgbClr val="FFFFFF">
                    <a:alpha val="100000"/>
                  </a:srgbClr>
                </a:solidFill>
                <a:latin typeface="微软雅黑" panose="020B0503020204020204" charset="-122"/>
                <a:ea typeface="微软雅黑" panose="020B0503020204020204" charset="-122"/>
                <a:cs typeface="微软雅黑" panose="020B0503020204020204" charset="-122"/>
              </a:rPr>
              <a:t>聆听</a:t>
            </a:r>
            <a:endParaRPr lang="zh-CN" altLang="en-US" sz="4800" b="1">
              <a:solidFill>
                <a:srgbClr val="FFFFFF">
                  <a:alpha val="10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50">
        <p159:morph option="byObject"/>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flipH="1">
            <a:off x="20955" y="981710"/>
            <a:ext cx="8924925" cy="5887720"/>
          </a:xfrm>
          <a:prstGeom prst="rect">
            <a:avLst/>
          </a:prstGeom>
        </p:spPr>
      </p:pic>
      <p:pic>
        <p:nvPicPr>
          <p:cNvPr id="16" name="图片 15"/>
          <p:cNvPicPr>
            <a:picLocks noChangeAspect="1"/>
          </p:cNvPicPr>
          <p:nvPr/>
        </p:nvPicPr>
        <p:blipFill>
          <a:blip r:embed="rId2"/>
          <a:stretch>
            <a:fillRect/>
          </a:stretch>
        </p:blipFill>
        <p:spPr>
          <a:xfrm>
            <a:off x="8515350" y="1045845"/>
            <a:ext cx="1097280" cy="579120"/>
          </a:xfrm>
          <a:prstGeom prst="rect">
            <a:avLst/>
          </a:prstGeom>
        </p:spPr>
      </p:pic>
      <p:pic>
        <p:nvPicPr>
          <p:cNvPr id="17" name="图片 16"/>
          <p:cNvPicPr>
            <a:picLocks noChangeAspect="1"/>
          </p:cNvPicPr>
          <p:nvPr/>
        </p:nvPicPr>
        <p:blipFill>
          <a:blip r:embed="rId2"/>
          <a:stretch>
            <a:fillRect/>
          </a:stretch>
        </p:blipFill>
        <p:spPr>
          <a:xfrm flipH="1">
            <a:off x="5522595" y="4408170"/>
            <a:ext cx="1094105" cy="577850"/>
          </a:xfrm>
          <a:prstGeom prst="rect">
            <a:avLst/>
          </a:prstGeom>
        </p:spPr>
      </p:pic>
      <p:pic>
        <p:nvPicPr>
          <p:cNvPr id="14" name="图片 13"/>
          <p:cNvPicPr>
            <a:picLocks noChangeAspect="1"/>
          </p:cNvPicPr>
          <p:nvPr/>
        </p:nvPicPr>
        <p:blipFill>
          <a:blip r:embed="rId2"/>
          <a:stretch>
            <a:fillRect/>
          </a:stretch>
        </p:blipFill>
        <p:spPr>
          <a:xfrm flipH="1">
            <a:off x="4312920" y="1419225"/>
            <a:ext cx="706120" cy="373380"/>
          </a:xfrm>
          <a:prstGeom prst="rect">
            <a:avLst/>
          </a:prstGeom>
        </p:spPr>
      </p:pic>
      <p:sp>
        <p:nvSpPr>
          <p:cNvPr id="2" name="文本框 1"/>
          <p:cNvSpPr txBox="1"/>
          <p:nvPr/>
        </p:nvSpPr>
        <p:spPr>
          <a:xfrm>
            <a:off x="9429095" y="-1386840"/>
            <a:ext cx="461665" cy="92398"/>
          </a:xfrm>
          <a:prstGeom prst="rect">
            <a:avLst/>
          </a:prstGeom>
          <a:noFill/>
        </p:spPr>
        <p:txBody>
          <a:bodyPr vert="eaVert" wrap="none" rtlCol="0">
            <a:spAutoFit/>
          </a:bodyPr>
          <a:lstStyle/>
          <a:p>
            <a:endParaRPr lang="zh-CN" altLang="en-US">
              <a:cs typeface="+mn-ea"/>
              <a:sym typeface="+mn-lt"/>
            </a:endParaRPr>
          </a:p>
        </p:txBody>
      </p:sp>
      <p:sp>
        <p:nvSpPr>
          <p:cNvPr id="10" name="文本框 9"/>
          <p:cNvSpPr txBox="1"/>
          <p:nvPr/>
        </p:nvSpPr>
        <p:spPr>
          <a:xfrm>
            <a:off x="6085205" y="1242695"/>
            <a:ext cx="5466080" cy="2799715"/>
          </a:xfrm>
          <a:prstGeom prst="rect">
            <a:avLst/>
          </a:prstGeom>
          <a:noFill/>
        </p:spPr>
        <p:txBody>
          <a:bodyPr wrap="square" rtlCol="0">
            <a:spAutoFit/>
          </a:bodyPr>
          <a:lstStyle/>
          <a:p>
            <a:r>
              <a:rPr lang="en-US" altLang="zh-CN" sz="8800" b="1">
                <a:gradFill>
                  <a:gsLst>
                    <a:gs pos="1000">
                      <a:srgbClr val="94643E"/>
                    </a:gs>
                    <a:gs pos="100000">
                      <a:srgbClr val="291A0E"/>
                    </a:gs>
                  </a:gsLst>
                  <a:lin ang="6720000" scaled="1"/>
                </a:gradFill>
                <a:effectLst>
                  <a:outerShdw blurRad="38100" dist="38100" dir="2700000" algn="tl">
                    <a:srgbClr val="000000">
                      <a:alpha val="43137"/>
                    </a:srgbClr>
                  </a:outerShdw>
                </a:effectLst>
                <a:latin typeface="Bradley Hand ITC" panose="03070402050302030203" charset="0"/>
                <a:ea typeface="华文行楷" panose="02010800040101010101" charset="-122"/>
                <a:cs typeface="Bradley Hand ITC" panose="03070402050302030203" charset="0"/>
                <a:sym typeface="+mn-lt"/>
              </a:rPr>
              <a:t>Qu</a:t>
            </a:r>
            <a:endParaRPr lang="en-US" altLang="zh-CN" sz="8800" b="1">
              <a:gradFill>
                <a:gsLst>
                  <a:gs pos="1000">
                    <a:srgbClr val="94643E"/>
                  </a:gs>
                  <a:gs pos="100000">
                    <a:srgbClr val="291A0E"/>
                  </a:gs>
                </a:gsLst>
                <a:lin ang="6720000" scaled="1"/>
              </a:gradFill>
              <a:effectLst>
                <a:outerShdw blurRad="38100" dist="38100" dir="2700000" algn="tl">
                  <a:srgbClr val="000000">
                    <a:alpha val="43137"/>
                  </a:srgbClr>
                </a:outerShdw>
              </a:effectLst>
              <a:latin typeface="Bradley Hand ITC" panose="03070402050302030203" charset="0"/>
              <a:ea typeface="华文行楷" panose="02010800040101010101" charset="-122"/>
              <a:cs typeface="Bradley Hand ITC" panose="03070402050302030203" charset="0"/>
              <a:sym typeface="+mn-lt"/>
            </a:endParaRPr>
          </a:p>
          <a:p>
            <a:r>
              <a:rPr lang="en-US" altLang="zh-CN" sz="8800" b="1">
                <a:gradFill>
                  <a:gsLst>
                    <a:gs pos="1000">
                      <a:srgbClr val="94643E"/>
                    </a:gs>
                    <a:gs pos="100000">
                      <a:srgbClr val="291A0E"/>
                    </a:gs>
                  </a:gsLst>
                  <a:lin ang="6720000" scaled="1"/>
                </a:gradFill>
                <a:effectLst>
                  <a:outerShdw blurRad="38100" dist="38100" dir="2700000" algn="tl">
                    <a:srgbClr val="000000">
                      <a:alpha val="43137"/>
                    </a:srgbClr>
                  </a:outerShdw>
                </a:effectLst>
                <a:latin typeface="Bradley Hand ITC" panose="03070402050302030203" charset="0"/>
                <a:ea typeface="华文行楷" panose="02010800040101010101" charset="-122"/>
                <a:cs typeface="Bradley Hand ITC" panose="03070402050302030203" charset="0"/>
                <a:sym typeface="+mn-lt"/>
              </a:rPr>
              <a:t>       Yuan</a:t>
            </a:r>
            <a:endParaRPr lang="zh-CN" altLang="en-US" sz="8800" b="1">
              <a:gradFill>
                <a:gsLst>
                  <a:gs pos="1000">
                    <a:srgbClr val="94643E"/>
                  </a:gs>
                  <a:gs pos="100000">
                    <a:srgbClr val="291A0E"/>
                  </a:gs>
                </a:gsLst>
                <a:lin ang="6720000" scaled="1"/>
              </a:gradFill>
              <a:effectLst>
                <a:outerShdw blurRad="38100" dist="38100" dir="2700000" algn="tl">
                  <a:srgbClr val="000000">
                    <a:alpha val="43137"/>
                  </a:srgbClr>
                </a:outerShdw>
              </a:effectLst>
              <a:latin typeface="Bradley Hand ITC" panose="03070402050302030203" charset="0"/>
              <a:ea typeface="华文行楷" panose="02010800040101010101" charset="-122"/>
              <a:cs typeface="Bradley Hand ITC" panose="03070402050302030203" charset="0"/>
              <a:sym typeface="+mn-lt"/>
            </a:endParaRPr>
          </a:p>
        </p:txBody>
      </p:sp>
      <p:sp>
        <p:nvSpPr>
          <p:cNvPr id="5" name="文本框 4"/>
          <p:cNvSpPr txBox="1"/>
          <p:nvPr/>
        </p:nvSpPr>
        <p:spPr>
          <a:xfrm>
            <a:off x="8994775" y="6313170"/>
            <a:ext cx="3155950" cy="391160"/>
          </a:xfrm>
          <a:prstGeom prst="rect">
            <a:avLst/>
          </a:prstGeom>
          <a:noFill/>
        </p:spPr>
        <p:txBody>
          <a:bodyPr wrap="square" rtlCol="0" anchor="t">
            <a:spAutoFit/>
          </a:bodyPr>
          <a:p>
            <a:r>
              <a:rPr lang="en-US" sz="1950" b="1">
                <a:solidFill>
                  <a:schemeClr val="tx1">
                    <a:alpha val="100000"/>
                  </a:schemeClr>
                </a:solidFill>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sym typeface="+mn-ea"/>
              </a:rPr>
              <a:t>汇报人：</a:t>
            </a:r>
            <a:r>
              <a:rPr lang="zh-CN" altLang="en-US" sz="1950" b="1">
                <a:solidFill>
                  <a:schemeClr val="tx1">
                    <a:alpha val="100000"/>
                  </a:schemeClr>
                </a:solidFill>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sym typeface="+mn-ea"/>
              </a:rPr>
              <a:t>蒋才匀</a:t>
            </a:r>
            <a:r>
              <a:rPr lang="en-US" altLang="zh-CN" sz="1950" b="1">
                <a:solidFill>
                  <a:schemeClr val="tx1">
                    <a:alpha val="100000"/>
                  </a:schemeClr>
                </a:solidFill>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sym typeface="+mn-ea"/>
              </a:rPr>
              <a:t>  </a:t>
            </a:r>
            <a:r>
              <a:rPr lang="zh-CN" altLang="en-US" sz="1950" b="1">
                <a:solidFill>
                  <a:schemeClr val="tx1">
                    <a:alpha val="100000"/>
                  </a:schemeClr>
                </a:solidFill>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sym typeface="+mn-ea"/>
              </a:rPr>
              <a:t>英语口译</a:t>
            </a:r>
            <a:endParaRPr lang="zh-CN" altLang="en-US" sz="1950" b="1">
              <a:solidFill>
                <a:schemeClr val="tx1">
                  <a:alpha val="100000"/>
                </a:schemeClr>
              </a:solidFill>
              <a:effectLst>
                <a:outerShdw blurRad="38100" dist="38100" dir="2700000" algn="tl">
                  <a:srgbClr val="000000">
                    <a:alpha val="43137"/>
                  </a:srgbClr>
                </a:outerShdw>
              </a:effectLst>
              <a:latin typeface="华文仿宋" panose="02010600040101010101" charset="-122"/>
              <a:ea typeface="华文仿宋" panose="02010600040101010101" charset="-122"/>
              <a:cs typeface="华文仿宋" panose="02010600040101010101" charset="-122"/>
              <a:sym typeface="+mn-ea"/>
            </a:endParaRPr>
          </a:p>
        </p:txBody>
      </p:sp>
    </p:spTree>
    <p:custDataLst>
      <p:tags r:id="rId3"/>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50">
        <p159:morph option="byObject"/>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0" y="1036955"/>
            <a:ext cx="12192635" cy="5622925"/>
          </a:xfrm>
          <a:prstGeom prst="rect">
            <a:avLst/>
          </a:prstGeom>
          <a:solidFill>
            <a:srgbClr val="EBE9E5">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文本框 2"/>
          <p:cNvSpPr txBox="1"/>
          <p:nvPr>
            <p:custDataLst>
              <p:tags r:id="rId1"/>
            </p:custDataLst>
          </p:nvPr>
        </p:nvSpPr>
        <p:spPr>
          <a:xfrm>
            <a:off x="4029710" y="1605280"/>
            <a:ext cx="7682230" cy="4225925"/>
          </a:xfrm>
          <a:prstGeom prst="rect">
            <a:avLst/>
          </a:prstGeom>
          <a:noFill/>
          <a:ln w="12700" cmpd="sng">
            <a:solidFill>
              <a:srgbClr val="FF0000"/>
            </a:solidFill>
            <a:prstDash val="dash"/>
          </a:ln>
        </p:spPr>
        <p:txBody>
          <a:bodyPr wrap="square" rtlCol="0" anchor="t">
            <a:spAutoFit/>
            <a:scene3d>
              <a:camera prst="orthographicFront"/>
              <a:lightRig rig="threePt" dir="t"/>
            </a:scene3d>
          </a:bodyPr>
          <a:p>
            <a:pPr>
              <a:lnSpc>
                <a:spcPct val="120000"/>
              </a:lnSpc>
            </a:pPr>
            <a:r>
              <a:rPr lang="en-US" altLang="zh-CN" sz="2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rPr>
              <a:t>Qu Yuan</a:t>
            </a:r>
            <a:endParaRPr lang="en-US" altLang="zh-CN" sz="2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endParaRPr>
          </a:p>
          <a:p>
            <a:pPr>
              <a:lnSpc>
                <a:spcPct val="120000"/>
              </a:lnSpc>
            </a:pPr>
            <a:r>
              <a:rPr lang="en-US" altLang="zh-CN" sz="2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rPr>
              <a:t>ca. 340 B.C.E. - 278 B.C.E.</a:t>
            </a:r>
            <a:endParaRPr lang="en-US" altLang="zh-CN" sz="2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endParaRPr>
          </a:p>
          <a:p>
            <a:pPr>
              <a:lnSpc>
                <a:spcPct val="120000"/>
              </a:lnSpc>
            </a:pPr>
            <a:endParaRPr lang="zh-CN" altLang="en-US" sz="2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endParaRPr>
          </a:p>
          <a:p>
            <a:pPr>
              <a:lnSpc>
                <a:spcPct val="120000"/>
              </a:lnSpc>
            </a:pPr>
            <a:r>
              <a:rPr lang="zh-CN" altLang="en-US" sz="2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rPr>
              <a:t>氏（</a:t>
            </a:r>
            <a:r>
              <a:rPr lang="en-US" altLang="zh-CN" sz="2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rPr>
              <a:t>Clan name</a:t>
            </a:r>
            <a:r>
              <a:rPr lang="zh-CN" altLang="en-US" sz="2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rPr>
              <a:t>）：屈（</a:t>
            </a:r>
            <a:r>
              <a:rPr lang="en-US" altLang="zh-CN" sz="2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rPr>
              <a:t>Q</a:t>
            </a:r>
            <a:r>
              <a:rPr lang="en-US" altLang="en-US" sz="2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rPr>
              <a:t>ū</a:t>
            </a:r>
            <a:r>
              <a:rPr lang="zh-CN" altLang="en-US" sz="2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rPr>
              <a:t>）</a:t>
            </a:r>
            <a:endParaRPr lang="zh-CN" altLang="en-US" sz="2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endParaRPr>
          </a:p>
          <a:p>
            <a:pPr>
              <a:lnSpc>
                <a:spcPct val="120000"/>
              </a:lnSpc>
            </a:pPr>
            <a:r>
              <a:rPr lang="zh-CN" altLang="en-US" sz="2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rPr>
              <a:t>名（</a:t>
            </a:r>
            <a:r>
              <a:rPr lang="en-US" altLang="zh-CN" sz="2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rPr>
              <a:t>Given name): </a:t>
            </a:r>
            <a:r>
              <a:rPr lang="zh-CN" altLang="en-US" sz="2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rPr>
              <a:t>平（</a:t>
            </a:r>
            <a:r>
              <a:rPr lang="en-US" altLang="zh-CN" sz="2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rPr>
              <a:t>P</a:t>
            </a:r>
            <a:r>
              <a:rPr lang="en-US" altLang="en-US" sz="2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rPr>
              <a:t>í</a:t>
            </a:r>
            <a:r>
              <a:rPr lang="en-US" altLang="zh-CN" sz="2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rPr>
              <a:t>ng</a:t>
            </a:r>
            <a:r>
              <a:rPr lang="zh-CN" altLang="en-US" sz="2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rPr>
              <a:t>）</a:t>
            </a:r>
            <a:endParaRPr lang="zh-CN" altLang="en-US" sz="2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endParaRPr>
          </a:p>
          <a:p>
            <a:pPr>
              <a:lnSpc>
                <a:spcPct val="120000"/>
              </a:lnSpc>
            </a:pPr>
            <a:r>
              <a:rPr lang="zh-CN" altLang="en-US" sz="2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rPr>
              <a:t>字（</a:t>
            </a:r>
            <a:r>
              <a:rPr lang="en-US" altLang="zh-CN" sz="2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rPr>
              <a:t>Courtesy name </a:t>
            </a:r>
            <a:r>
              <a:rPr lang="zh-CN" altLang="en-US" sz="2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rPr>
              <a:t>）：原（</a:t>
            </a:r>
            <a:r>
              <a:rPr lang="en-US" altLang="zh-CN" sz="2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rPr>
              <a:t>Yu</a:t>
            </a:r>
            <a:r>
              <a:rPr lang="en-US" altLang="en-US" sz="2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rPr>
              <a:t>á</a:t>
            </a:r>
            <a:r>
              <a:rPr lang="en-US" altLang="zh-CN" sz="2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rPr>
              <a:t>n</a:t>
            </a:r>
            <a:r>
              <a:rPr lang="zh-CN" altLang="en-US" sz="2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rPr>
              <a:t>）</a:t>
            </a:r>
            <a:endParaRPr lang="zh-CN" altLang="en-US" sz="2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endParaRPr>
          </a:p>
          <a:p>
            <a:pPr>
              <a:lnSpc>
                <a:spcPct val="120000"/>
              </a:lnSpc>
            </a:pPr>
            <a:r>
              <a:rPr lang="zh-CN" altLang="en-US" sz="2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rPr>
              <a:t>自名（</a:t>
            </a:r>
            <a:r>
              <a:rPr lang="en-US" altLang="zh-CN" sz="2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rPr>
              <a:t>Alias Given name</a:t>
            </a:r>
            <a:r>
              <a:rPr lang="zh-CN" altLang="en-US" sz="2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rPr>
              <a:t>）：正则（</a:t>
            </a:r>
            <a:r>
              <a:rPr lang="en-US" altLang="zh-CN" sz="2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rPr>
              <a:t>Zhengze</a:t>
            </a:r>
            <a:r>
              <a:rPr lang="zh-CN" altLang="en-US" sz="2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rPr>
              <a:t>）</a:t>
            </a:r>
            <a:endParaRPr lang="zh-CN" altLang="en-US" sz="2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endParaRPr>
          </a:p>
          <a:p>
            <a:pPr>
              <a:lnSpc>
                <a:spcPct val="120000"/>
              </a:lnSpc>
            </a:pPr>
            <a:r>
              <a:rPr lang="zh-CN" altLang="en-US" sz="2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rPr>
              <a:t>号</a:t>
            </a:r>
            <a:r>
              <a:rPr lang="en-US" altLang="zh-CN" sz="2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rPr>
              <a:t>/</a:t>
            </a:r>
            <a:r>
              <a:rPr lang="zh-CN" altLang="en-US" sz="2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rPr>
              <a:t>别字（</a:t>
            </a:r>
            <a:r>
              <a:rPr lang="en-US" altLang="zh-CN" sz="2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rPr>
              <a:t>Pseudonym</a:t>
            </a:r>
            <a:r>
              <a:rPr lang="zh-CN" altLang="en-US" sz="2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rPr>
              <a:t>）：灵均（</a:t>
            </a:r>
            <a:r>
              <a:rPr lang="en-US" altLang="zh-CN" sz="2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rPr>
              <a:t>Lingjun</a:t>
            </a:r>
            <a:r>
              <a:rPr lang="zh-CN" altLang="en-US" sz="2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rPr>
              <a:t>）</a:t>
            </a:r>
            <a:endParaRPr lang="zh-CN" altLang="en-US" sz="2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endParaRPr>
          </a:p>
        </p:txBody>
      </p:sp>
      <p:pic>
        <p:nvPicPr>
          <p:cNvPr id="131" name="图片 130"/>
          <p:cNvPicPr/>
          <p:nvPr>
            <p:custDataLst>
              <p:tags r:id="rId2"/>
            </p:custDataLst>
          </p:nvPr>
        </p:nvPicPr>
        <p:blipFill>
          <a:blip r:embed="rId3"/>
          <a:stretch>
            <a:fillRect/>
          </a:stretch>
        </p:blipFill>
        <p:spPr>
          <a:xfrm>
            <a:off x="869950" y="1287145"/>
            <a:ext cx="2857500" cy="4188460"/>
          </a:xfrm>
          <a:prstGeom prst="rect">
            <a:avLst/>
          </a:prstGeom>
          <a:noFill/>
          <a:ln w="28575" cmpd="tri">
            <a:solidFill>
              <a:schemeClr val="tx1"/>
            </a:solidFill>
            <a:prstDash val="solid"/>
          </a:ln>
        </p:spPr>
      </p:pic>
      <p:sp>
        <p:nvSpPr>
          <p:cNvPr id="4" name="文本框 3"/>
          <p:cNvSpPr txBox="1"/>
          <p:nvPr/>
        </p:nvSpPr>
        <p:spPr>
          <a:xfrm>
            <a:off x="4077335" y="-1905"/>
            <a:ext cx="1466850" cy="1322070"/>
          </a:xfrm>
          <a:prstGeom prst="rect">
            <a:avLst/>
          </a:prstGeom>
          <a:noFill/>
        </p:spPr>
        <p:txBody>
          <a:bodyPr wrap="square" rtlCol="0" anchor="t">
            <a:spAutoFit/>
          </a:bodyPr>
          <a:p>
            <a:r>
              <a:rPr lang="zh-CN" altLang="en-US" sz="80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sym typeface="+mn-ea"/>
              </a:rPr>
              <a:t>屈</a:t>
            </a:r>
            <a:endParaRPr lang="zh-CN" altLang="en-US" sz="80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sym typeface="+mn-ea"/>
            </a:endParaRPr>
          </a:p>
        </p:txBody>
      </p:sp>
      <p:sp>
        <p:nvSpPr>
          <p:cNvPr id="5" name="文本框 4"/>
          <p:cNvSpPr txBox="1"/>
          <p:nvPr/>
        </p:nvSpPr>
        <p:spPr>
          <a:xfrm>
            <a:off x="5262245" y="506730"/>
            <a:ext cx="1029970" cy="774065"/>
          </a:xfrm>
          <a:prstGeom prst="rect">
            <a:avLst/>
          </a:prstGeom>
          <a:noFill/>
        </p:spPr>
        <p:txBody>
          <a:bodyPr wrap="square" rtlCol="0" anchor="t">
            <a:noAutofit/>
          </a:bodyPr>
          <a:p>
            <a:r>
              <a:rPr lang="zh-CN" altLang="en-US" sz="80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sym typeface="+mn-ea"/>
              </a:rPr>
              <a:t>原</a:t>
            </a:r>
            <a:endParaRPr lang="zh-CN" altLang="en-US" sz="80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sym typeface="+mn-ea"/>
            </a:endParaRPr>
          </a:p>
        </p:txBody>
      </p:sp>
      <p:sp>
        <p:nvSpPr>
          <p:cNvPr id="8" name="文本框 7"/>
          <p:cNvSpPr txBox="1"/>
          <p:nvPr/>
        </p:nvSpPr>
        <p:spPr>
          <a:xfrm>
            <a:off x="4031615" y="2628265"/>
            <a:ext cx="6096000" cy="607695"/>
          </a:xfrm>
          <a:prstGeom prst="rect">
            <a:avLst/>
          </a:prstGeom>
          <a:noFill/>
        </p:spPr>
        <p:txBody>
          <a:bodyPr wrap="square" rtlCol="0" anchor="t">
            <a:spAutoFit/>
          </a:bodyPr>
          <a:p>
            <a:pPr>
              <a:lnSpc>
                <a:spcPct val="120000"/>
              </a:lnSpc>
            </a:pPr>
            <a:r>
              <a:rPr lang="zh-CN" altLang="en-US" sz="2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sym typeface="+mn-ea"/>
              </a:rPr>
              <a:t>姓（</a:t>
            </a:r>
            <a:r>
              <a:rPr lang="en-US" altLang="zh-CN" sz="2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sym typeface="+mn-ea"/>
              </a:rPr>
              <a:t>Ancestral name</a:t>
            </a:r>
            <a:r>
              <a:rPr lang="zh-CN" altLang="en-US" sz="2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sym typeface="+mn-ea"/>
              </a:rPr>
              <a:t>）：</a:t>
            </a:r>
            <a:endParaRPr lang="zh-CN" altLang="en-US" sz="2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sym typeface="+mn-ea"/>
            </a:endParaRPr>
          </a:p>
        </p:txBody>
      </p:sp>
      <p:sp>
        <p:nvSpPr>
          <p:cNvPr id="9" name="文本框 8"/>
          <p:cNvSpPr txBox="1"/>
          <p:nvPr/>
        </p:nvSpPr>
        <p:spPr>
          <a:xfrm>
            <a:off x="8070215" y="2628265"/>
            <a:ext cx="1443990" cy="607695"/>
          </a:xfrm>
          <a:prstGeom prst="rect">
            <a:avLst/>
          </a:prstGeom>
          <a:noFill/>
        </p:spPr>
        <p:txBody>
          <a:bodyPr wrap="square" rtlCol="0" anchor="t">
            <a:spAutoFit/>
          </a:bodyPr>
          <a:p>
            <a:pPr>
              <a:lnSpc>
                <a:spcPct val="120000"/>
              </a:lnSpc>
            </a:pPr>
            <a:r>
              <a:rPr lang="zh-CN" altLang="en-US" sz="2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sym typeface="+mn-ea"/>
              </a:rPr>
              <a:t>芈（</a:t>
            </a:r>
            <a:r>
              <a:rPr lang="en-US" altLang="zh-CN" sz="2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sym typeface="+mn-ea"/>
              </a:rPr>
              <a:t>M</a:t>
            </a:r>
            <a:r>
              <a:rPr lang="en-US" altLang="en-US" sz="2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sym typeface="+mn-ea"/>
              </a:rPr>
              <a:t>ǐ</a:t>
            </a:r>
            <a:r>
              <a:rPr lang="zh-CN" altLang="en-US" sz="2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sym typeface="+mn-ea"/>
              </a:rPr>
              <a:t>）</a:t>
            </a:r>
            <a:endParaRPr lang="zh-CN" altLang="en-US" sz="2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sym typeface="+mn-ea"/>
            </a:endParaRPr>
          </a:p>
        </p:txBody>
      </p:sp>
      <p:sp>
        <p:nvSpPr>
          <p:cNvPr id="11" name="文本框 10"/>
          <p:cNvSpPr txBox="1"/>
          <p:nvPr/>
        </p:nvSpPr>
        <p:spPr>
          <a:xfrm>
            <a:off x="7910830" y="2388870"/>
            <a:ext cx="737235" cy="977265"/>
          </a:xfrm>
          <a:prstGeom prst="rect">
            <a:avLst/>
          </a:prstGeom>
          <a:noFill/>
        </p:spPr>
        <p:txBody>
          <a:bodyPr wrap="square" rtlCol="0" anchor="t">
            <a:spAutoFit/>
          </a:bodyPr>
          <a:p>
            <a:pPr>
              <a:lnSpc>
                <a:spcPct val="120000"/>
              </a:lnSpc>
            </a:pPr>
            <a:r>
              <a:rPr lang="zh-CN" altLang="en-US" sz="4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sym typeface="+mn-ea"/>
              </a:rPr>
              <a:t>？</a:t>
            </a:r>
            <a:endParaRPr lang="zh-CN" altLang="en-US" sz="4800" b="1">
              <a:solidFill>
                <a:srgbClr val="000000"/>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sym typeface="+mn-ea"/>
            </a:endParaRPr>
          </a:p>
        </p:txBody>
      </p:sp>
      <p:pic>
        <p:nvPicPr>
          <p:cNvPr id="10" name="图片 9"/>
          <p:cNvPicPr>
            <a:picLocks noChangeAspect="1"/>
          </p:cNvPicPr>
          <p:nvPr/>
        </p:nvPicPr>
        <p:blipFill>
          <a:blip r:embed="rId4"/>
          <a:stretch>
            <a:fillRect/>
          </a:stretch>
        </p:blipFill>
        <p:spPr>
          <a:xfrm>
            <a:off x="8766175" y="-117475"/>
            <a:ext cx="4207510" cy="178498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5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5"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anim calcmode="lin" valueType="num">
                                      <p:cBhvr>
                                        <p:cTn id="13" dur="2000" fill="hold"/>
                                        <p:tgtEl>
                                          <p:spTgt spid="11"/>
                                        </p:tgtEl>
                                        <p:attrNameLst>
                                          <p:attrName>ppt_w</p:attrName>
                                        </p:attrNameLst>
                                      </p:cBhvr>
                                      <p:tavLst>
                                        <p:tav tm="0" fmla="#ppt_w*sin(2.5*pi*$)">
                                          <p:val>
                                            <p:fltVal val="0"/>
                                          </p:val>
                                        </p:tav>
                                        <p:tav tm="100000">
                                          <p:val>
                                            <p:fltVal val="1"/>
                                          </p:val>
                                        </p:tav>
                                      </p:tavLst>
                                    </p:anim>
                                    <p:anim calcmode="lin" valueType="num">
                                      <p:cBhvr>
                                        <p:cTn id="14"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3" fill="hold" grpId="2"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1+ppt_w/2"/>
                                          </p:val>
                                        </p:tav>
                                      </p:tavLst>
                                    </p:anim>
                                    <p:anim calcmode="lin" valueType="num">
                                      <p:cBhvr additive="base">
                                        <p:cTn id="19" dur="500"/>
                                        <p:tgtEl>
                                          <p:spTgt spid="11"/>
                                        </p:tgtEl>
                                        <p:attrNameLst>
                                          <p:attrName>ppt_y</p:attrName>
                                        </p:attrNameLst>
                                      </p:cBhvr>
                                      <p:tavLst>
                                        <p:tav tm="0">
                                          <p:val>
                                            <p:strVal val="ppt_y"/>
                                          </p:val>
                                        </p:tav>
                                        <p:tav tm="100000">
                                          <p:val>
                                            <p:strVal val="0-ppt_h/2"/>
                                          </p:val>
                                        </p:tav>
                                      </p:tavLst>
                                    </p:anim>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1" grpId="2"/>
      <p:bldP spid="9" grpId="0"/>
      <p:bldP spid="9" grpId="1"/>
      <p:bldP spid="8" grpId="0"/>
      <p:bldP spid="8"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a:off x="0" y="0"/>
            <a:ext cx="12148185" cy="6858000"/>
          </a:xfrm>
          <a:prstGeom prst="rect">
            <a:avLst/>
          </a:prstGeom>
        </p:spPr>
      </p:pic>
      <p:sp>
        <p:nvSpPr>
          <p:cNvPr id="10" name="矩形 9"/>
          <p:cNvSpPr/>
          <p:nvPr/>
        </p:nvSpPr>
        <p:spPr>
          <a:xfrm>
            <a:off x="4923155" y="4529455"/>
            <a:ext cx="1404620" cy="809625"/>
          </a:xfrm>
          <a:prstGeom prst="rect">
            <a:avLst/>
          </a:prstGeom>
          <a:solidFill>
            <a:srgbClr val="E1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矩形 8"/>
          <p:cNvSpPr/>
          <p:nvPr/>
        </p:nvSpPr>
        <p:spPr>
          <a:xfrm>
            <a:off x="0" y="635"/>
            <a:ext cx="4739640" cy="6857365"/>
          </a:xfrm>
          <a:prstGeom prst="rect">
            <a:avLst/>
          </a:prstGeom>
          <a:solidFill>
            <a:srgbClr val="FCFBFB">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2" name="组合 21"/>
          <p:cNvGrpSpPr/>
          <p:nvPr/>
        </p:nvGrpSpPr>
        <p:grpSpPr>
          <a:xfrm>
            <a:off x="48260" y="1155700"/>
            <a:ext cx="4595495" cy="4547870"/>
            <a:chOff x="112" y="1820"/>
            <a:chExt cx="7162" cy="7162"/>
          </a:xfrm>
        </p:grpSpPr>
        <p:pic>
          <p:nvPicPr>
            <p:cNvPr id="17" name="图片 16" descr="dtdyd"/>
            <p:cNvPicPr>
              <a:picLocks noChangeAspect="1"/>
            </p:cNvPicPr>
            <p:nvPr/>
          </p:nvPicPr>
          <p:blipFill>
            <a:blip r:embed="rId2"/>
            <a:stretch>
              <a:fillRect/>
            </a:stretch>
          </p:blipFill>
          <p:spPr>
            <a:xfrm>
              <a:off x="112" y="1820"/>
              <a:ext cx="7162" cy="7162"/>
            </a:xfrm>
            <a:prstGeom prst="rect">
              <a:avLst/>
            </a:prstGeom>
          </p:spPr>
        </p:pic>
        <p:sp>
          <p:nvSpPr>
            <p:cNvPr id="16" name="文本框 15"/>
            <p:cNvSpPr txBox="1"/>
            <p:nvPr/>
          </p:nvSpPr>
          <p:spPr>
            <a:xfrm>
              <a:off x="1165" y="4498"/>
              <a:ext cx="5130" cy="1598"/>
            </a:xfrm>
            <a:prstGeom prst="rect">
              <a:avLst/>
            </a:prstGeom>
            <a:noFill/>
          </p:spPr>
          <p:txBody>
            <a:bodyPr wrap="square" rtlCol="0">
              <a:spAutoFit/>
              <a:scene3d>
                <a:camera prst="orthographicFront"/>
                <a:lightRig rig="threePt" dir="t"/>
              </a:scene3d>
            </a:bodyPr>
            <a:lstStyle/>
            <a:p>
              <a:pPr algn="ctr"/>
              <a:r>
                <a:rPr lang="en-US" altLang="zh-CN" sz="6000" b="1">
                  <a:ln/>
                  <a:solidFill>
                    <a:schemeClr val="bg2"/>
                  </a:solidFill>
                  <a:effectLst>
                    <a:innerShdw blurRad="63500" dist="50800" dir="13500000">
                      <a:srgbClr val="000000">
                        <a:alpha val="50000"/>
                      </a:srgbClr>
                    </a:innerShdw>
                  </a:effectLst>
                  <a:latin typeface="微软雅黑" panose="020B0503020204020204" charset="-122"/>
                  <a:ea typeface="微软雅黑" panose="020B0503020204020204" charset="-122"/>
                  <a:cs typeface="+mn-ea"/>
                  <a:sym typeface="+mn-lt"/>
                </a:rPr>
                <a:t>Content</a:t>
              </a:r>
              <a:endParaRPr lang="en-US" altLang="zh-CN" sz="6000" b="1">
                <a:ln/>
                <a:solidFill>
                  <a:schemeClr val="bg2"/>
                </a:solidFill>
                <a:effectLst>
                  <a:innerShdw blurRad="63500" dist="50800" dir="13500000">
                    <a:srgbClr val="000000">
                      <a:alpha val="50000"/>
                    </a:srgbClr>
                  </a:innerShdw>
                </a:effectLst>
                <a:latin typeface="微软雅黑" panose="020B0503020204020204" charset="-122"/>
                <a:ea typeface="微软雅黑" panose="020B0503020204020204" charset="-122"/>
                <a:cs typeface="+mn-ea"/>
                <a:sym typeface="+mn-lt"/>
              </a:endParaRPr>
            </a:p>
          </p:txBody>
        </p:sp>
      </p:grpSp>
      <p:sp>
        <p:nvSpPr>
          <p:cNvPr id="24" name="矩形 23"/>
          <p:cNvSpPr/>
          <p:nvPr/>
        </p:nvSpPr>
        <p:spPr>
          <a:xfrm>
            <a:off x="4739640" y="1332865"/>
            <a:ext cx="7452360" cy="4970780"/>
          </a:xfrm>
          <a:prstGeom prst="rect">
            <a:avLst/>
          </a:prstGeom>
          <a:solidFill>
            <a:srgbClr val="E6DFD7">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2" name="文本框 1"/>
          <p:cNvSpPr txBox="1"/>
          <p:nvPr/>
        </p:nvSpPr>
        <p:spPr>
          <a:xfrm>
            <a:off x="4708525" y="1753235"/>
            <a:ext cx="7483475" cy="3046095"/>
          </a:xfrm>
          <a:prstGeom prst="rect">
            <a:avLst/>
          </a:prstGeom>
          <a:noFill/>
        </p:spPr>
        <p:txBody>
          <a:bodyPr wrap="square" rtlCol="0" anchor="t">
            <a:spAutoFit/>
          </a:bodyPr>
          <a:p>
            <a:pPr marL="457200" indent="-457200" fontAlgn="auto">
              <a:lnSpc>
                <a:spcPct val="200000"/>
              </a:lnSpc>
              <a:buFont typeface="Wingdings" panose="05000000000000000000" charset="0"/>
              <a:buChar char="u"/>
            </a:pPr>
            <a:r>
              <a:rPr lang="en-US" altLang="zh-CN" sz="3200" b="1">
                <a:solidFill>
                  <a:schemeClr val="tx1"/>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sym typeface="+mn-ea"/>
              </a:rPr>
              <a:t>Qu Yuan's Life</a:t>
            </a:r>
            <a:endParaRPr lang="en-US" altLang="zh-CN" sz="3200" b="1">
              <a:solidFill>
                <a:schemeClr val="tx1"/>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sym typeface="+mn-ea"/>
            </a:endParaRPr>
          </a:p>
          <a:p>
            <a:pPr marL="457200" indent="-457200" fontAlgn="auto">
              <a:lnSpc>
                <a:spcPct val="200000"/>
              </a:lnSpc>
              <a:buFont typeface="Wingdings" panose="05000000000000000000" charset="0"/>
              <a:buChar char="u"/>
            </a:pPr>
            <a:r>
              <a:rPr lang="en-US" altLang="zh-CN" sz="3200" b="1">
                <a:solidFill>
                  <a:schemeClr val="tx1"/>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sym typeface="+mn-ea"/>
              </a:rPr>
              <a:t>Dragon Boat Festival commemorates</a:t>
            </a:r>
            <a:endParaRPr lang="en-US" altLang="zh-CN" sz="3200" b="1">
              <a:solidFill>
                <a:schemeClr val="tx1"/>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sym typeface="+mn-ea"/>
            </a:endParaRPr>
          </a:p>
          <a:p>
            <a:pPr marL="457200" indent="-457200" fontAlgn="auto">
              <a:lnSpc>
                <a:spcPct val="200000"/>
              </a:lnSpc>
              <a:buFont typeface="Wingdings" panose="05000000000000000000" charset="0"/>
              <a:buChar char="u"/>
            </a:pPr>
            <a:r>
              <a:rPr lang="en-US" altLang="zh-CN" sz="3200" b="1">
                <a:solidFill>
                  <a:schemeClr val="tx1"/>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sym typeface="+mn-ea"/>
              </a:rPr>
              <a:t>Literary achievements</a:t>
            </a:r>
            <a:endParaRPr lang="en-US" altLang="zh-CN" sz="3200" b="1">
              <a:solidFill>
                <a:schemeClr val="tx1"/>
              </a:solidFill>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隶书" panose="02010509060101010101" pitchFamily="49" charset="-122"/>
              <a:sym typeface="+mn-ea"/>
            </a:endParaRPr>
          </a:p>
        </p:txBody>
      </p:sp>
    </p:spTree>
    <p:custDataLst>
      <p:tags r:id="rId3"/>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50">
        <p159:morph option="byObject"/>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1"/>
          <p:cNvPicPr>
            <a:picLocks noChangeAspect="1"/>
          </p:cNvPicPr>
          <p:nvPr/>
        </p:nvPicPr>
        <p:blipFill>
          <a:blip r:embed="rId1" r:link="rId2"/>
          <a:stretch>
            <a:fillRect/>
          </a:stretch>
        </p:blipFill>
        <p:spPr>
          <a:xfrm>
            <a:off x="838200" y="365125"/>
            <a:ext cx="9525" cy="9525"/>
          </a:xfrm>
          <a:prstGeom prst="rect">
            <a:avLst/>
          </a:prstGeom>
        </p:spPr>
      </p:pic>
      <p:pic>
        <p:nvPicPr>
          <p:cNvPr id="3" name="图片2"/>
          <p:cNvPicPr>
            <a:picLocks noChangeAspect="1"/>
          </p:cNvPicPr>
          <p:nvPr/>
        </p:nvPicPr>
        <p:blipFill>
          <a:blip r:embed="rId3"/>
          <a:stretch>
            <a:fillRect/>
          </a:stretch>
        </p:blipFill>
        <p:spPr>
          <a:xfrm>
            <a:off x="267" y="-669598"/>
            <a:ext cx="12223294" cy="6096000"/>
          </a:xfrm>
          <a:prstGeom prst="rect">
            <a:avLst/>
          </a:prstGeom>
        </p:spPr>
      </p:pic>
      <p:pic>
        <p:nvPicPr>
          <p:cNvPr id="4" name="图片3"/>
          <p:cNvPicPr>
            <a:picLocks noChangeAspect="1"/>
          </p:cNvPicPr>
          <p:nvPr/>
        </p:nvPicPr>
        <p:blipFill>
          <a:blip r:embed="rId4"/>
          <a:stretch>
            <a:fillRect/>
          </a:stretch>
        </p:blipFill>
        <p:spPr>
          <a:xfrm>
            <a:off x="-138446" y="757110"/>
            <a:ext cx="12192000" cy="6096000"/>
          </a:xfrm>
          <a:prstGeom prst="rect">
            <a:avLst/>
          </a:prstGeom>
        </p:spPr>
      </p:pic>
      <p:sp>
        <p:nvSpPr>
          <p:cNvPr id="5" name="文本框 4"/>
          <p:cNvSpPr txBox="1"/>
          <p:nvPr/>
        </p:nvSpPr>
        <p:spPr>
          <a:xfrm>
            <a:off x="1414780" y="2449195"/>
            <a:ext cx="9362440" cy="922020"/>
          </a:xfrm>
          <a:prstGeom prst="rect">
            <a:avLst/>
          </a:prstGeom>
          <a:noFill/>
        </p:spPr>
        <p:txBody>
          <a:bodyPr wrap="square" rtlCol="0" anchor="t">
            <a:spAutoFit/>
          </a:bodyPr>
          <a:p>
            <a:pPr algn="ctr"/>
            <a:r>
              <a:rPr lang="en-US" altLang="zh-CN" sz="5400" b="1">
                <a:solidFill>
                  <a:srgbClr val="000000"/>
                </a:solidFill>
                <a:effectLst>
                  <a:outerShdw blurRad="38100" dist="19050" dir="2700000" algn="tl" rotWithShape="0">
                    <a:schemeClr val="dk1">
                      <a:alpha val="40000"/>
                    </a:schemeClr>
                  </a:outerShdw>
                </a:effectLst>
                <a:latin typeface="Footlight MT Light" panose="0204060206030A020304" charset="0"/>
                <a:ea typeface="隶书" panose="02010509060101010101" pitchFamily="49" charset="-122"/>
                <a:cs typeface="Footlight MT Light" panose="0204060206030A020304" charset="0"/>
                <a:sym typeface="+mn-ea"/>
              </a:rPr>
              <a:t>Chapter 1: Qu Yuan</a:t>
            </a:r>
            <a:r>
              <a:rPr lang="en-US" altLang="zh-CN" sz="5400" b="1">
                <a:effectLst>
                  <a:outerShdw blurRad="38100" dist="19050" dir="2700000" algn="tl" rotWithShape="0">
                    <a:schemeClr val="dk1">
                      <a:alpha val="40000"/>
                    </a:schemeClr>
                  </a:outerShdw>
                </a:effectLst>
                <a:latin typeface="Footlight MT Light" panose="0204060206030A020304" charset="0"/>
                <a:ea typeface="隶书" panose="02010509060101010101" pitchFamily="49" charset="-122"/>
                <a:cs typeface="Footlight MT Light" panose="0204060206030A020304" charset="0"/>
                <a:sym typeface="+mn-ea"/>
              </a:rPr>
              <a:t>'</a:t>
            </a:r>
            <a:r>
              <a:rPr lang="en-US" altLang="zh-CN" sz="5400" b="1">
                <a:solidFill>
                  <a:srgbClr val="000000"/>
                </a:solidFill>
                <a:effectLst>
                  <a:outerShdw blurRad="38100" dist="19050" dir="2700000" algn="tl" rotWithShape="0">
                    <a:schemeClr val="dk1">
                      <a:alpha val="40000"/>
                    </a:schemeClr>
                  </a:outerShdw>
                </a:effectLst>
                <a:latin typeface="Footlight MT Light" panose="0204060206030A020304" charset="0"/>
                <a:ea typeface="隶书" panose="02010509060101010101" pitchFamily="49" charset="-122"/>
                <a:cs typeface="Footlight MT Light" panose="0204060206030A020304" charset="0"/>
                <a:sym typeface="+mn-ea"/>
              </a:rPr>
              <a:t>s Life</a:t>
            </a:r>
            <a:endParaRPr lang="en-US" altLang="zh-CN" sz="5400" b="1">
              <a:solidFill>
                <a:srgbClr val="000000"/>
              </a:solidFill>
              <a:effectLst>
                <a:outerShdw blurRad="38100" dist="19050" dir="2700000" algn="tl" rotWithShape="0">
                  <a:schemeClr val="dk1">
                    <a:alpha val="40000"/>
                  </a:schemeClr>
                </a:outerShdw>
              </a:effectLst>
              <a:latin typeface="Footlight MT Light" panose="0204060206030A020304" charset="0"/>
              <a:ea typeface="隶书" panose="02010509060101010101" pitchFamily="49" charset="-122"/>
              <a:cs typeface="Footlight MT Light" panose="0204060206030A020304" charset="0"/>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50">
        <p159:morph option="byObject"/>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3256280" y="1929130"/>
            <a:ext cx="8456295" cy="3604260"/>
          </a:xfrm>
          <a:prstGeom prst="rect">
            <a:avLst/>
          </a:prstGeom>
          <a:solidFill>
            <a:srgbClr val="E6DFD7">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pic>
        <p:nvPicPr>
          <p:cNvPr id="2" name="图片1"/>
          <p:cNvPicPr>
            <a:picLocks noChangeAspect="1"/>
          </p:cNvPicPr>
          <p:nvPr/>
        </p:nvPicPr>
        <p:blipFill>
          <a:blip r:embed="rId1" r:link="rId2"/>
          <a:stretch>
            <a:fillRect/>
          </a:stretch>
        </p:blipFill>
        <p:spPr>
          <a:xfrm>
            <a:off x="838200" y="365125"/>
            <a:ext cx="9525" cy="9525"/>
          </a:xfrm>
          <a:prstGeom prst="rect">
            <a:avLst/>
          </a:prstGeom>
        </p:spPr>
      </p:pic>
      <p:sp>
        <p:nvSpPr>
          <p:cNvPr id="4" name="形状1"/>
          <p:cNvSpPr txBox="1"/>
          <p:nvPr/>
        </p:nvSpPr>
        <p:spPr>
          <a:xfrm>
            <a:off x="4089400" y="2296795"/>
            <a:ext cx="1269365" cy="523240"/>
          </a:xfrm>
          <a:prstGeom prst="rect">
            <a:avLst/>
          </a:prstGeom>
          <a:solidFill>
            <a:srgbClr val="FFFFFF">
              <a:alpha val="0"/>
            </a:srgbClr>
          </a:solidFill>
          <a:ln w="9525">
            <a:solidFill>
              <a:srgbClr val="FFFFFF">
                <a:alpha val="0"/>
              </a:srgbClr>
            </a:solidFill>
          </a:ln>
        </p:spPr>
        <p:txBody>
          <a:bodyPr anchor="ctr"/>
          <a:lstStyle/>
          <a:p>
            <a:pPr marL="0" algn="ctr"/>
          </a:p>
        </p:txBody>
      </p:sp>
      <p:sp>
        <p:nvSpPr>
          <p:cNvPr id="8" name="形状2"/>
          <p:cNvSpPr txBox="1"/>
          <p:nvPr/>
        </p:nvSpPr>
        <p:spPr>
          <a:xfrm>
            <a:off x="4089400" y="2185670"/>
            <a:ext cx="6787515" cy="2952750"/>
          </a:xfrm>
          <a:prstGeom prst="rect">
            <a:avLst/>
          </a:prstGeom>
          <a:solidFill>
            <a:srgbClr val="FFFFFF">
              <a:alpha val="0"/>
            </a:srgbClr>
          </a:solidFill>
          <a:ln w="9525">
            <a:solidFill>
              <a:srgbClr val="FFFFFF">
                <a:alpha val="0"/>
              </a:srgbClr>
            </a:solidFill>
          </a:ln>
        </p:spPr>
        <p:txBody>
          <a:bodyPr anchor="ctr"/>
          <a:lstStyle/>
          <a:p>
            <a:pPr indent="457200" algn="l" fontAlgn="auto">
              <a:lnSpc>
                <a:spcPct val="150000"/>
              </a:lnSpc>
            </a:pPr>
            <a:r>
              <a:rPr lang="en-US" altLang="zh-CN">
                <a:latin typeface="Times New Roman" panose="02020603050405020304" pitchFamily="18" charset="0"/>
                <a:cs typeface="Times New Roman" panose="02020603050405020304" pitchFamily="18" charset="0"/>
              </a:rPr>
              <a:t>He was born to an aristocratic family which belonged to the same clan of the King of the State of Chu.</a:t>
            </a:r>
            <a:endParaRPr lang="en-US" altLang="zh-CN">
              <a:latin typeface="Times New Roman" panose="02020603050405020304" pitchFamily="18" charset="0"/>
              <a:cs typeface="Times New Roman" panose="02020603050405020304" pitchFamily="18" charset="0"/>
            </a:endParaRPr>
          </a:p>
          <a:p>
            <a:pPr indent="457200" algn="l" fontAlgn="auto">
              <a:lnSpc>
                <a:spcPct val="150000"/>
              </a:lnSpc>
            </a:pPr>
            <a:r>
              <a:rPr lang="en-US" altLang="zh-CN">
                <a:latin typeface="Times New Roman" panose="02020603050405020304" pitchFamily="18" charset="0"/>
                <a:cs typeface="Times New Roman" panose="02020603050405020304" pitchFamily="18" charset="0"/>
              </a:rPr>
              <a:t>As a court minister, Qu Yuan attempted to persuade the king to promote the talented and to govern with laws and regulations in purpose of achieving "perfect ruling". He also wished that the State of Chu could, through political reforms, become a sovereign and affluent power, capable of reunifying the war-torn China.</a:t>
            </a:r>
            <a:endParaRPr>
              <a:latin typeface="Times New Roman" panose="02020603050405020304" pitchFamily="18" charset="0"/>
              <a:cs typeface="Times New Roman" panose="02020603050405020304" pitchFamily="18" charset="0"/>
            </a:endParaRPr>
          </a:p>
        </p:txBody>
      </p:sp>
      <p:pic>
        <p:nvPicPr>
          <p:cNvPr id="10" name="图片3"/>
          <p:cNvPicPr>
            <a:picLocks noChangeAspect="1"/>
          </p:cNvPicPr>
          <p:nvPr/>
        </p:nvPicPr>
        <p:blipFill>
          <a:blip r:embed="rId3"/>
          <a:stretch>
            <a:fillRect/>
          </a:stretch>
        </p:blipFill>
        <p:spPr>
          <a:xfrm>
            <a:off x="198408" y="50185"/>
            <a:ext cx="1156258" cy="1156258"/>
          </a:xfrm>
          <a:prstGeom prst="rect">
            <a:avLst/>
          </a:prstGeom>
        </p:spPr>
      </p:pic>
      <p:sp>
        <p:nvSpPr>
          <p:cNvPr id="11" name="文本2"/>
          <p:cNvSpPr txBox="1"/>
          <p:nvPr/>
        </p:nvSpPr>
        <p:spPr>
          <a:xfrm>
            <a:off x="1350645" y="358775"/>
            <a:ext cx="3822700" cy="713740"/>
          </a:xfrm>
          <a:prstGeom prst="rect">
            <a:avLst/>
          </a:prstGeom>
          <a:noFill/>
        </p:spPr>
        <p:txBody>
          <a:bodyPr anchor="t"/>
          <a:p>
            <a:pPr marL="0" algn="l"/>
            <a:r>
              <a:rPr lang="en-US" altLang="zh-CN" sz="2800" b="1" i="0">
                <a:solidFill>
                  <a:srgbClr val="4D4D4D">
                    <a:alpha val="100000"/>
                  </a:srgbClr>
                </a:solidFill>
                <a:latin typeface="Arial" panose="020B0604020202020204"/>
                <a:ea typeface="Arial" panose="020B0604020202020204"/>
              </a:rPr>
              <a:t>Birth and Experience</a:t>
            </a:r>
            <a:endParaRPr lang="en-US" altLang="zh-CN" sz="2800" b="1" i="0">
              <a:solidFill>
                <a:srgbClr val="4D4D4D">
                  <a:alpha val="100000"/>
                </a:srgbClr>
              </a:solidFill>
              <a:latin typeface="Arial" panose="020B0604020202020204"/>
              <a:ea typeface="Arial" panose="020B0604020202020204"/>
            </a:endParaRPr>
          </a:p>
        </p:txBody>
      </p:sp>
      <p:pic>
        <p:nvPicPr>
          <p:cNvPr id="6" name="图片2"/>
          <p:cNvPicPr>
            <a:picLocks noChangeAspect="1"/>
          </p:cNvPicPr>
          <p:nvPr/>
        </p:nvPicPr>
        <p:blipFill>
          <a:blip r:embed="rId4"/>
          <a:stretch>
            <a:fillRect/>
          </a:stretch>
        </p:blipFill>
        <p:spPr>
          <a:xfrm>
            <a:off x="0" y="1500298"/>
            <a:ext cx="11354032" cy="441545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50">
        <p159:morph option="byObject"/>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6263005" y="2940050"/>
            <a:ext cx="5377815" cy="2533015"/>
          </a:xfrm>
          <a:prstGeom prst="rect">
            <a:avLst/>
          </a:prstGeom>
          <a:solidFill>
            <a:srgbClr val="E6DFD7">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24" name="矩形 23"/>
          <p:cNvSpPr/>
          <p:nvPr/>
        </p:nvSpPr>
        <p:spPr>
          <a:xfrm>
            <a:off x="210185" y="1452880"/>
            <a:ext cx="5712460" cy="4932045"/>
          </a:xfrm>
          <a:prstGeom prst="rect">
            <a:avLst/>
          </a:prstGeom>
          <a:solidFill>
            <a:srgbClr val="E6DFD7">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pic>
        <p:nvPicPr>
          <p:cNvPr id="2" name="图片1"/>
          <p:cNvPicPr>
            <a:picLocks noChangeAspect="1"/>
          </p:cNvPicPr>
          <p:nvPr/>
        </p:nvPicPr>
        <p:blipFill>
          <a:blip r:embed="rId1" r:link="rId2"/>
          <a:stretch>
            <a:fillRect/>
          </a:stretch>
        </p:blipFill>
        <p:spPr>
          <a:xfrm>
            <a:off x="838200" y="365125"/>
            <a:ext cx="9525" cy="9525"/>
          </a:xfrm>
          <a:prstGeom prst="rect">
            <a:avLst/>
          </a:prstGeom>
        </p:spPr>
      </p:pic>
      <p:sp>
        <p:nvSpPr>
          <p:cNvPr id="4" name="形状1"/>
          <p:cNvSpPr txBox="1"/>
          <p:nvPr/>
        </p:nvSpPr>
        <p:spPr>
          <a:xfrm>
            <a:off x="4089400" y="2296795"/>
            <a:ext cx="1269365" cy="523240"/>
          </a:xfrm>
          <a:prstGeom prst="rect">
            <a:avLst/>
          </a:prstGeom>
          <a:solidFill>
            <a:srgbClr val="FFFFFF">
              <a:alpha val="0"/>
            </a:srgbClr>
          </a:solidFill>
          <a:ln w="9525">
            <a:solidFill>
              <a:srgbClr val="FFFFFF">
                <a:alpha val="0"/>
              </a:srgbClr>
            </a:solidFill>
          </a:ln>
        </p:spPr>
        <p:txBody>
          <a:bodyPr anchor="ctr"/>
          <a:lstStyle/>
          <a:p>
            <a:pPr marL="0" algn="ctr"/>
          </a:p>
        </p:txBody>
      </p:sp>
      <p:sp>
        <p:nvSpPr>
          <p:cNvPr id="8" name="形状2"/>
          <p:cNvSpPr txBox="1"/>
          <p:nvPr/>
        </p:nvSpPr>
        <p:spPr>
          <a:xfrm>
            <a:off x="293370" y="1504950"/>
            <a:ext cx="5543550" cy="4726305"/>
          </a:xfrm>
          <a:prstGeom prst="rect">
            <a:avLst/>
          </a:prstGeom>
          <a:solidFill>
            <a:srgbClr val="FFFFFF">
              <a:alpha val="0"/>
            </a:srgbClr>
          </a:solidFill>
          <a:ln w="9525">
            <a:solidFill>
              <a:srgbClr val="FFFFFF">
                <a:alpha val="0"/>
              </a:srgbClr>
            </a:solidFill>
          </a:ln>
        </p:spPr>
        <p:txBody>
          <a:bodyPr anchor="ctr"/>
          <a:lstStyle/>
          <a:p>
            <a:pPr indent="457200" algn="l" fontAlgn="auto">
              <a:lnSpc>
                <a:spcPct val="150000"/>
              </a:lnSpc>
              <a:buNone/>
            </a:pPr>
            <a:r>
              <a:rPr lang="en-US" altLang="zh-CN" sz="1600">
                <a:latin typeface="Times New Roman" panose="02020603050405020304" pitchFamily="18" charset="0"/>
                <a:cs typeface="Times New Roman" panose="02020603050405020304" pitchFamily="18" charset="0"/>
              </a:rPr>
              <a:t>Qu Yuan had a straightforward personality, but he fell out of favor due to his refusal to heed the advice of Minister Shangguan when revising the laws, and instead refused to compromise with him. Additionally, Chu's King Huai and officials such as Zilan, Shangguan, and his favored concubine Zheng Xiu were bribed by the Qin emissary Zhang Yi. They not only prevented King Huai from accepting Qu Yuan's counsel but also led to King Huai distancing himself from Qu Yuan.</a:t>
            </a:r>
            <a:endParaRPr lang="en-US" altLang="zh-CN" sz="1600">
              <a:latin typeface="Times New Roman" panose="02020603050405020304" pitchFamily="18" charset="0"/>
              <a:cs typeface="Times New Roman" panose="02020603050405020304" pitchFamily="18" charset="0"/>
            </a:endParaRPr>
          </a:p>
          <a:p>
            <a:pPr indent="457200" algn="l" fontAlgn="auto">
              <a:lnSpc>
                <a:spcPct val="150000"/>
              </a:lnSpc>
              <a:buNone/>
            </a:pPr>
            <a:r>
              <a:rPr lang="en-US" altLang="zh-CN" sz="1600">
                <a:latin typeface="Times New Roman" panose="02020603050405020304" pitchFamily="18" charset="0"/>
                <a:cs typeface="Times New Roman" panose="02020603050405020304" pitchFamily="18" charset="0"/>
              </a:rPr>
              <a:t>In 305 BC, Qu Yuan opposed King Huai of Chu's alliance with the Qin Kingdom through the Huangji Treaty. However, Chu still fully embraced Qin. </a:t>
            </a:r>
            <a:endParaRPr lang="en-US" altLang="zh-CN" sz="1600">
              <a:latin typeface="Times New Roman" panose="02020603050405020304" pitchFamily="18" charset="0"/>
              <a:cs typeface="Times New Roman" panose="02020603050405020304" pitchFamily="18" charset="0"/>
            </a:endParaRPr>
          </a:p>
          <a:p>
            <a:pPr indent="457200" algn="l" fontAlgn="auto">
              <a:lnSpc>
                <a:spcPct val="150000"/>
              </a:lnSpc>
              <a:buNone/>
            </a:pPr>
            <a:r>
              <a:rPr lang="en-US" altLang="zh-CN" sz="1600">
                <a:latin typeface="Times New Roman" panose="02020603050405020304" pitchFamily="18" charset="0"/>
                <a:cs typeface="Times New Roman" panose="02020603050405020304" pitchFamily="18" charset="0"/>
              </a:rPr>
              <a:t>As a result, Qu Yuan was exiled by King Huai and began his life in banishment from the capital, Edu.</a:t>
            </a:r>
            <a:endParaRPr lang="en-US" altLang="zh-CN" sz="1600">
              <a:latin typeface="Times New Roman" panose="02020603050405020304" pitchFamily="18" charset="0"/>
              <a:cs typeface="Times New Roman" panose="02020603050405020304" pitchFamily="18" charset="0"/>
            </a:endParaRPr>
          </a:p>
        </p:txBody>
      </p:sp>
      <p:pic>
        <p:nvPicPr>
          <p:cNvPr id="10" name="图片3"/>
          <p:cNvPicPr>
            <a:picLocks noChangeAspect="1"/>
          </p:cNvPicPr>
          <p:nvPr/>
        </p:nvPicPr>
        <p:blipFill>
          <a:blip r:embed="rId3"/>
          <a:stretch>
            <a:fillRect/>
          </a:stretch>
        </p:blipFill>
        <p:spPr>
          <a:xfrm>
            <a:off x="198408" y="50185"/>
            <a:ext cx="1156258" cy="1156258"/>
          </a:xfrm>
          <a:prstGeom prst="rect">
            <a:avLst/>
          </a:prstGeom>
        </p:spPr>
      </p:pic>
      <p:sp>
        <p:nvSpPr>
          <p:cNvPr id="11" name="文本2"/>
          <p:cNvSpPr txBox="1"/>
          <p:nvPr/>
        </p:nvSpPr>
        <p:spPr>
          <a:xfrm>
            <a:off x="1609936" y="617730"/>
            <a:ext cx="2561167" cy="713720"/>
          </a:xfrm>
          <a:prstGeom prst="rect">
            <a:avLst/>
          </a:prstGeom>
          <a:noFill/>
        </p:spPr>
        <p:txBody>
          <a:bodyPr anchor="t"/>
          <a:p>
            <a:pPr marL="0" algn="l"/>
            <a:r>
              <a:rPr lang="en-US" altLang="zh-CN" sz="2800" b="1" i="0">
                <a:solidFill>
                  <a:srgbClr val="4D4D4D">
                    <a:alpha val="100000"/>
                  </a:srgbClr>
                </a:solidFill>
                <a:latin typeface="Arial" panose="020B0604020202020204"/>
                <a:ea typeface="Arial" panose="020B0604020202020204"/>
              </a:rPr>
              <a:t>The first exile</a:t>
            </a:r>
            <a:endParaRPr lang="en-US" altLang="zh-CN" sz="2800" b="1" i="0">
              <a:solidFill>
                <a:srgbClr val="4D4D4D">
                  <a:alpha val="100000"/>
                </a:srgbClr>
              </a:solidFill>
              <a:latin typeface="Arial" panose="020B0604020202020204"/>
              <a:ea typeface="Arial" panose="020B0604020202020204"/>
            </a:endParaRPr>
          </a:p>
        </p:txBody>
      </p:sp>
      <p:sp>
        <p:nvSpPr>
          <p:cNvPr id="5" name="文本2"/>
          <p:cNvSpPr txBox="1"/>
          <p:nvPr/>
        </p:nvSpPr>
        <p:spPr>
          <a:xfrm>
            <a:off x="7936865" y="1840865"/>
            <a:ext cx="3204210" cy="713740"/>
          </a:xfrm>
          <a:prstGeom prst="rect">
            <a:avLst/>
          </a:prstGeom>
          <a:noFill/>
        </p:spPr>
        <p:txBody>
          <a:bodyPr anchor="t"/>
          <a:p>
            <a:pPr marL="0" algn="l"/>
            <a:r>
              <a:rPr lang="en-US" altLang="zh-CN" sz="2800" b="1" i="0">
                <a:solidFill>
                  <a:srgbClr val="4D4D4D">
                    <a:alpha val="100000"/>
                  </a:srgbClr>
                </a:solidFill>
                <a:latin typeface="Arial" panose="020B0604020202020204"/>
                <a:ea typeface="Arial" panose="020B0604020202020204"/>
              </a:rPr>
              <a:t>The second exile</a:t>
            </a:r>
            <a:endParaRPr lang="en-US" altLang="zh-CN" sz="2800" b="1" i="0">
              <a:solidFill>
                <a:srgbClr val="4D4D4D">
                  <a:alpha val="100000"/>
                </a:srgbClr>
              </a:solidFill>
              <a:latin typeface="Arial" panose="020B0604020202020204"/>
              <a:ea typeface="Arial" panose="020B0604020202020204"/>
            </a:endParaRPr>
          </a:p>
        </p:txBody>
      </p:sp>
      <p:sp>
        <p:nvSpPr>
          <p:cNvPr id="7" name="文本框 6"/>
          <p:cNvSpPr txBox="1"/>
          <p:nvPr/>
        </p:nvSpPr>
        <p:spPr>
          <a:xfrm>
            <a:off x="6388735" y="2990215"/>
            <a:ext cx="5251450" cy="2306955"/>
          </a:xfrm>
          <a:prstGeom prst="rect">
            <a:avLst/>
          </a:prstGeom>
          <a:noFill/>
        </p:spPr>
        <p:txBody>
          <a:bodyPr wrap="square" rtlCol="0" anchor="t">
            <a:spAutoFit/>
          </a:bodyPr>
          <a:p>
            <a:pPr indent="457200" algn="l" fontAlgn="auto">
              <a:lnSpc>
                <a:spcPct val="150000"/>
              </a:lnSpc>
              <a:buClrTx/>
              <a:buSzTx/>
              <a:buFontTx/>
            </a:pPr>
            <a:r>
              <a:rPr lang="en-US" altLang="zh-CN" sz="1600">
                <a:latin typeface="Times New Roman" panose="02020603050405020304" pitchFamily="18" charset="0"/>
                <a:cs typeface="Times New Roman" panose="02020603050405020304" pitchFamily="18" charset="0"/>
              </a:rPr>
              <a:t>As a result, under the intense persuasion of his young son Zilan and others, King Huai of Chu was lured into Qin, where he was imprisoned and died.</a:t>
            </a:r>
            <a:endParaRPr lang="en-US" altLang="zh-CN" sz="1600">
              <a:latin typeface="Times New Roman" panose="02020603050405020304" pitchFamily="18" charset="0"/>
              <a:cs typeface="Times New Roman" panose="02020603050405020304" pitchFamily="18" charset="0"/>
            </a:endParaRPr>
          </a:p>
          <a:p>
            <a:pPr indent="457200" algn="l" fontAlgn="auto">
              <a:lnSpc>
                <a:spcPct val="150000"/>
              </a:lnSpc>
              <a:buClrTx/>
              <a:buSzTx/>
              <a:buFontTx/>
            </a:pPr>
            <a:r>
              <a:rPr lang="en-US" altLang="zh-CN" sz="1600">
                <a:latin typeface="Times New Roman" panose="02020603050405020304" pitchFamily="18" charset="0"/>
                <a:cs typeface="Times New Roman" panose="02020603050405020304" pitchFamily="18" charset="0"/>
              </a:rPr>
              <a:t>After King Xiang of Chu ascended the throne, Qu Yuan continued to face persecution and was exiled to the southern regions of the Yangtze River.</a:t>
            </a:r>
            <a:endParaRPr lang="en-US" altLang="zh-CN" sz="1600">
              <a:latin typeface="Times New Roman" panose="02020603050405020304" pitchFamily="18" charset="0"/>
              <a:cs typeface="Times New Roman" panose="02020603050405020304" pitchFamily="18" charset="0"/>
            </a:endParaRPr>
          </a:p>
        </p:txBody>
      </p:sp>
      <p:cxnSp>
        <p:nvCxnSpPr>
          <p:cNvPr id="9" name="曲线连接符 8"/>
          <p:cNvCxnSpPr/>
          <p:nvPr/>
        </p:nvCxnSpPr>
        <p:spPr>
          <a:xfrm>
            <a:off x="4291330" y="919480"/>
            <a:ext cx="3524885" cy="1127760"/>
          </a:xfrm>
          <a:prstGeom prst="curvedConnector3">
            <a:avLst>
              <a:gd name="adj1" fmla="val 50423"/>
            </a:avLst>
          </a:prstGeom>
          <a:ln w="31750" cap="rnd">
            <a:solidFill>
              <a:prstClr val="black"/>
            </a:solidFill>
            <a:round/>
            <a:tailEnd type="arrow" w="med" len="med"/>
          </a:ln>
        </p:spPr>
        <p:style>
          <a:lnRef idx="0">
            <a:srgbClr val="FFFFFF"/>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50">
        <p159:morph option="byObject"/>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3256280" y="1737360"/>
            <a:ext cx="8308340" cy="3796030"/>
          </a:xfrm>
          <a:prstGeom prst="rect">
            <a:avLst/>
          </a:prstGeom>
          <a:solidFill>
            <a:srgbClr val="E6DFD7">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pic>
        <p:nvPicPr>
          <p:cNvPr id="2" name="图片1"/>
          <p:cNvPicPr>
            <a:picLocks noChangeAspect="1"/>
          </p:cNvPicPr>
          <p:nvPr/>
        </p:nvPicPr>
        <p:blipFill>
          <a:blip r:embed="rId1" r:link="rId2"/>
          <a:stretch>
            <a:fillRect/>
          </a:stretch>
        </p:blipFill>
        <p:spPr>
          <a:xfrm>
            <a:off x="838200" y="365125"/>
            <a:ext cx="9525" cy="9525"/>
          </a:xfrm>
          <a:prstGeom prst="rect">
            <a:avLst/>
          </a:prstGeom>
        </p:spPr>
      </p:pic>
      <p:sp>
        <p:nvSpPr>
          <p:cNvPr id="4" name="形状1"/>
          <p:cNvSpPr txBox="1"/>
          <p:nvPr/>
        </p:nvSpPr>
        <p:spPr>
          <a:xfrm>
            <a:off x="4089400" y="2296795"/>
            <a:ext cx="1269365" cy="523240"/>
          </a:xfrm>
          <a:prstGeom prst="rect">
            <a:avLst/>
          </a:prstGeom>
          <a:solidFill>
            <a:srgbClr val="FFFFFF">
              <a:alpha val="0"/>
            </a:srgbClr>
          </a:solidFill>
          <a:ln w="9525">
            <a:solidFill>
              <a:srgbClr val="FFFFFF">
                <a:alpha val="0"/>
              </a:srgbClr>
            </a:solidFill>
          </a:ln>
        </p:spPr>
        <p:txBody>
          <a:bodyPr anchor="ctr"/>
          <a:lstStyle/>
          <a:p>
            <a:pPr marL="0" algn="ctr"/>
          </a:p>
        </p:txBody>
      </p:sp>
      <p:pic>
        <p:nvPicPr>
          <p:cNvPr id="10" name="图片3"/>
          <p:cNvPicPr>
            <a:picLocks noChangeAspect="1"/>
          </p:cNvPicPr>
          <p:nvPr/>
        </p:nvPicPr>
        <p:blipFill>
          <a:blip r:embed="rId3"/>
          <a:stretch>
            <a:fillRect/>
          </a:stretch>
        </p:blipFill>
        <p:spPr>
          <a:xfrm>
            <a:off x="198408" y="50185"/>
            <a:ext cx="1156258" cy="1156258"/>
          </a:xfrm>
          <a:prstGeom prst="rect">
            <a:avLst/>
          </a:prstGeom>
        </p:spPr>
      </p:pic>
      <p:sp>
        <p:nvSpPr>
          <p:cNvPr id="11" name="文本2"/>
          <p:cNvSpPr txBox="1"/>
          <p:nvPr/>
        </p:nvSpPr>
        <p:spPr>
          <a:xfrm>
            <a:off x="1436581" y="492635"/>
            <a:ext cx="2561167" cy="713720"/>
          </a:xfrm>
          <a:prstGeom prst="rect">
            <a:avLst/>
          </a:prstGeom>
          <a:noFill/>
        </p:spPr>
        <p:txBody>
          <a:bodyPr anchor="t"/>
          <a:p>
            <a:pPr marL="0" algn="l"/>
            <a:r>
              <a:rPr lang="en-US" altLang="zh-CN" sz="2800" b="1" i="0">
                <a:solidFill>
                  <a:srgbClr val="4D4D4D">
                    <a:alpha val="100000"/>
                  </a:srgbClr>
                </a:solidFill>
                <a:effectLst>
                  <a:outerShdw blurRad="38100" dist="38100" dir="2700000" algn="tl">
                    <a:srgbClr val="000000">
                      <a:alpha val="43137"/>
                    </a:srgbClr>
                  </a:outerShdw>
                </a:effectLst>
                <a:latin typeface="Arial" panose="020B0604020202020204"/>
                <a:ea typeface="Arial" panose="020B0604020202020204"/>
              </a:rPr>
              <a:t>Suicide</a:t>
            </a:r>
            <a:endParaRPr lang="en-US" altLang="zh-CN" sz="2800" b="1" i="0">
              <a:solidFill>
                <a:srgbClr val="4D4D4D">
                  <a:alpha val="100000"/>
                </a:srgbClr>
              </a:solidFill>
              <a:effectLst>
                <a:outerShdw blurRad="38100" dist="38100" dir="2700000" algn="tl">
                  <a:srgbClr val="000000">
                    <a:alpha val="43137"/>
                  </a:srgbClr>
                </a:outerShdw>
              </a:effectLst>
              <a:latin typeface="Arial" panose="020B0604020202020204"/>
              <a:ea typeface="Arial" panose="020B0604020202020204"/>
            </a:endParaRPr>
          </a:p>
        </p:txBody>
      </p:sp>
      <p:sp>
        <p:nvSpPr>
          <p:cNvPr id="7" name="文本框 6"/>
          <p:cNvSpPr txBox="1"/>
          <p:nvPr/>
        </p:nvSpPr>
        <p:spPr>
          <a:xfrm>
            <a:off x="3481705" y="1805305"/>
            <a:ext cx="7932420" cy="3415030"/>
          </a:xfrm>
          <a:prstGeom prst="rect">
            <a:avLst/>
          </a:prstGeom>
          <a:noFill/>
        </p:spPr>
        <p:txBody>
          <a:bodyPr wrap="square" rtlCol="0" anchor="t">
            <a:spAutoFit/>
          </a:bodyPr>
          <a:p>
            <a:pPr indent="457200" algn="l" fontAlgn="auto">
              <a:lnSpc>
                <a:spcPct val="200000"/>
              </a:lnSpc>
              <a:buClrTx/>
              <a:buSzTx/>
              <a:buFontTx/>
            </a:pPr>
            <a:r>
              <a:rPr lang="en-US" altLang="zh-CN">
                <a:latin typeface="Times New Roman" panose="02020603050405020304" pitchFamily="18" charset="0"/>
                <a:cs typeface="Times New Roman" panose="02020603050405020304" pitchFamily="18" charset="0"/>
              </a:rPr>
              <a:t>In 278 BC, the Thai general Bai Qi led his troops southward and captured the capital of the Qin Kingdom. Qu Yuan's political ideals were shattered, and he became despairing about the future. Although he wished to serve his country, he felt powerless to change anything. In his frustration and to express his determination, he committed suicide by drowning in the Miluo River in May of the same year. Qu Yuan was around 62 years old at the time.</a:t>
            </a:r>
            <a:endParaRPr lang="en-US" altLang="zh-CN">
              <a:latin typeface="Times New Roman" panose="02020603050405020304" pitchFamily="18" charset="0"/>
              <a:cs typeface="Times New Roman" panose="02020603050405020304" pitchFamily="18" charset="0"/>
            </a:endParaRPr>
          </a:p>
        </p:txBody>
      </p:sp>
      <p:pic>
        <p:nvPicPr>
          <p:cNvPr id="3" name="图片3"/>
          <p:cNvPicPr>
            <a:picLocks noChangeAspect="1"/>
          </p:cNvPicPr>
          <p:nvPr/>
        </p:nvPicPr>
        <p:blipFill>
          <a:blip r:embed="rId4"/>
          <a:stretch>
            <a:fillRect/>
          </a:stretch>
        </p:blipFill>
        <p:spPr>
          <a:xfrm>
            <a:off x="198634" y="1206694"/>
            <a:ext cx="2738921" cy="477102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50">
        <p159:morph option="byObject"/>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1"/>
          <p:cNvPicPr>
            <a:picLocks noChangeAspect="1"/>
          </p:cNvPicPr>
          <p:nvPr/>
        </p:nvPicPr>
        <p:blipFill>
          <a:blip r:embed="rId1" r:link="rId2"/>
          <a:stretch>
            <a:fillRect/>
          </a:stretch>
        </p:blipFill>
        <p:spPr>
          <a:xfrm>
            <a:off x="838200" y="365125"/>
            <a:ext cx="9525" cy="9525"/>
          </a:xfrm>
          <a:prstGeom prst="rect">
            <a:avLst/>
          </a:prstGeom>
        </p:spPr>
      </p:pic>
      <p:pic>
        <p:nvPicPr>
          <p:cNvPr id="3" name="图片2"/>
          <p:cNvPicPr>
            <a:picLocks noChangeAspect="1"/>
          </p:cNvPicPr>
          <p:nvPr/>
        </p:nvPicPr>
        <p:blipFill>
          <a:blip r:embed="rId3"/>
          <a:stretch>
            <a:fillRect/>
          </a:stretch>
        </p:blipFill>
        <p:spPr>
          <a:xfrm>
            <a:off x="267" y="-669598"/>
            <a:ext cx="12223294" cy="6096000"/>
          </a:xfrm>
          <a:prstGeom prst="rect">
            <a:avLst/>
          </a:prstGeom>
        </p:spPr>
      </p:pic>
      <p:pic>
        <p:nvPicPr>
          <p:cNvPr id="4" name="图片3"/>
          <p:cNvPicPr>
            <a:picLocks noChangeAspect="1"/>
          </p:cNvPicPr>
          <p:nvPr/>
        </p:nvPicPr>
        <p:blipFill>
          <a:blip r:embed="rId4"/>
          <a:stretch>
            <a:fillRect/>
          </a:stretch>
        </p:blipFill>
        <p:spPr>
          <a:xfrm>
            <a:off x="-138446" y="757110"/>
            <a:ext cx="12192000" cy="6096000"/>
          </a:xfrm>
          <a:prstGeom prst="rect">
            <a:avLst/>
          </a:prstGeom>
        </p:spPr>
      </p:pic>
      <p:sp>
        <p:nvSpPr>
          <p:cNvPr id="6" name="文本框 5"/>
          <p:cNvSpPr txBox="1"/>
          <p:nvPr/>
        </p:nvSpPr>
        <p:spPr>
          <a:xfrm>
            <a:off x="-43180" y="2449195"/>
            <a:ext cx="12198350" cy="768350"/>
          </a:xfrm>
          <a:prstGeom prst="rect">
            <a:avLst/>
          </a:prstGeom>
          <a:noFill/>
        </p:spPr>
        <p:txBody>
          <a:bodyPr wrap="square" rtlCol="0" anchor="t">
            <a:spAutoFit/>
          </a:bodyPr>
          <a:p>
            <a:pPr algn="ctr"/>
            <a:r>
              <a:rPr lang="en-US" altLang="zh-CN" sz="4400" b="1">
                <a:solidFill>
                  <a:srgbClr val="000000"/>
                </a:solidFill>
                <a:effectLst>
                  <a:outerShdw blurRad="38100" dist="19050" dir="2700000" algn="tl" rotWithShape="0">
                    <a:schemeClr val="dk1">
                      <a:alpha val="40000"/>
                    </a:schemeClr>
                  </a:outerShdw>
                </a:effectLst>
                <a:latin typeface="Footlight MT Light" panose="0204060206030A020304" charset="0"/>
                <a:ea typeface="隶书" panose="02010509060101010101" pitchFamily="49" charset="-122"/>
                <a:cs typeface="Footlight MT Light" panose="0204060206030A020304" charset="0"/>
                <a:sym typeface="+mn-ea"/>
              </a:rPr>
              <a:t>Chapter 2: Dragon Boat Festival commemorates</a:t>
            </a:r>
            <a:endParaRPr lang="en-US" altLang="zh-CN" sz="4400" b="1">
              <a:solidFill>
                <a:srgbClr val="000000"/>
              </a:solidFill>
              <a:effectLst>
                <a:outerShdw blurRad="38100" dist="19050" dir="2700000" algn="tl" rotWithShape="0">
                  <a:schemeClr val="dk1">
                    <a:alpha val="40000"/>
                  </a:schemeClr>
                </a:outerShdw>
              </a:effectLst>
              <a:latin typeface="Footlight MT Light" panose="0204060206030A020304" charset="0"/>
              <a:ea typeface="隶书" panose="02010509060101010101" pitchFamily="49" charset="-122"/>
              <a:cs typeface="Footlight MT Light" panose="0204060206030A020304" charset="0"/>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50">
        <p159:morph option="byObject"/>
      </p:transition>
    </mc:Choice>
    <mc:Fallback>
      <p:transition spd="med">
        <p:fade/>
      </p:transition>
    </mc:Fallback>
  </mc:AlternateContent>
</p:sld>
</file>

<file path=ppt/tags/tag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4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7.xml><?xml version="1.0" encoding="utf-8"?>
<p:tagLst xmlns:p="http://schemas.openxmlformats.org/presentationml/2006/main">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58.xml><?xml version="1.0" encoding="utf-8"?>
<p:tagLst xmlns:p="http://schemas.openxmlformats.org/presentationml/2006/main">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5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6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2.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63.xml><?xml version="1.0" encoding="utf-8"?>
<p:tagLst xmlns:p="http://schemas.openxmlformats.org/presentationml/2006/main">
  <p:tag name="KSO_WM_BEAUTIFY_FLAG" val="#wm#"/>
  <p:tag name="KSO_WM_TEMPLATE_CATEGORY" val="custom"/>
  <p:tag name="KSO_WM_TEMPLATE_INDEX" val="20187308"/>
</p:tagLst>
</file>

<file path=ppt/tags/tag64.xml><?xml version="1.0" encoding="utf-8"?>
<p:tagLst xmlns:p="http://schemas.openxmlformats.org/presentationml/2006/main">
  <p:tag name="KSO_WM_BEAUTIFY_FLAG" val="#wm#"/>
  <p:tag name="KSO_WM_SLIDE_ID" val="custom20187308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INDEX" val="20187308"/>
  <p:tag name="KSO_WM_TEMPLATE_SUBCATEGORY" val="0"/>
  <p:tag name="KSO_WM_TEMPLATE_THUMBS_INDEX" val="1"/>
</p:tagLst>
</file>

<file path=ppt/tags/tag65.xml><?xml version="1.0" encoding="utf-8"?>
<p:tagLst xmlns:p="http://schemas.openxmlformats.org/presentationml/2006/main">
  <p:tag name="AS_UNIQUEID" val="3766"/>
</p:tagLst>
</file>

<file path=ppt/tags/tag66.xml><?xml version="1.0" encoding="utf-8"?>
<p:tagLst xmlns:p="http://schemas.openxmlformats.org/presentationml/2006/main">
  <p:tag name="AS_UNIQUEID" val="3767"/>
</p:tagLst>
</file>

<file path=ppt/tags/tag67.xml><?xml version="1.0" encoding="utf-8"?>
<p:tagLst xmlns:p="http://schemas.openxmlformats.org/presentationml/2006/main">
  <p:tag name="KSO_WM_BEAUTIFY_FLAG" val="#wm#"/>
  <p:tag name="KSO_WM_SLIDE_ID" val="custom20187308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INDEX" val="20187308"/>
  <p:tag name="KSO_WM_TEMPLATE_SUBCATEGORY" val="0"/>
  <p:tag name="KSO_WM_TEMPLATE_THUMBS_INDEX" val="1"/>
</p:tagLst>
</file>

<file path=ppt/tags/tag68.xml><?xml version="1.0" encoding="utf-8"?>
<p:tagLst xmlns:p="http://schemas.openxmlformats.org/presentationml/2006/main">
  <p:tag name="KSO_WM_BEAUTIFY_FLAG" val="#wm#"/>
  <p:tag name="KSO_WM_SLIDE_ID" val="custom20187308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INDEX" val="20187308"/>
  <p:tag name="KSO_WM_TEMPLATE_SUBCATEGORY" val="0"/>
  <p:tag name="KSO_WM_TEMPLATE_THUMBS_INDEX" val="1"/>
</p:tagLst>
</file>

<file path=ppt/tags/tag69.xml><?xml version="1.0" encoding="utf-8"?>
<p:tagLst xmlns:p="http://schemas.openxmlformats.org/presentationml/2006/main">
  <p:tag name="KSO_WM_DIAGRAM_VIRTUALLY_FRAME" val="{&quot;height&quot;:493.65,&quot;left&quot;:52,&quot;top&quot;:33,&quot;width&quot;:855.15}"/>
</p:tagLst>
</file>

<file path=ppt/tags/tag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0.xml><?xml version="1.0" encoding="utf-8"?>
<p:tagLst xmlns:p="http://schemas.openxmlformats.org/presentationml/2006/main">
  <p:tag name="KSO_WM_DIAGRAM_VIRTUALLY_FRAME" val="{&quot;height&quot;:493.65,&quot;left&quot;:52,&quot;top&quot;:33,&quot;width&quot;:855.15}"/>
</p:tagLst>
</file>

<file path=ppt/tags/tag71.xml><?xml version="1.0" encoding="utf-8"?>
<p:tagLst xmlns:p="http://schemas.openxmlformats.org/presentationml/2006/main">
  <p:tag name="KSO_WM_DIAGRAM_VIRTUALLY_FRAME" val="{&quot;height&quot;:493.65,&quot;left&quot;:52,&quot;top&quot;:33,&quot;width&quot;:855.15}"/>
</p:tagLst>
</file>

<file path=ppt/tags/tag72.xml><?xml version="1.0" encoding="utf-8"?>
<p:tagLst xmlns:p="http://schemas.openxmlformats.org/presentationml/2006/main">
  <p:tag name="KSO_WM_DIAGRAM_VIRTUALLY_FRAME" val="{&quot;height&quot;:493.65,&quot;left&quot;:52,&quot;top&quot;:33,&quot;width&quot;:855.15}"/>
</p:tagLst>
</file>

<file path=ppt/tags/tag73.xml><?xml version="1.0" encoding="utf-8"?>
<p:tagLst xmlns:p="http://schemas.openxmlformats.org/presentationml/2006/main">
  <p:tag name="KSO_WM_DIAGRAM_VIRTUALLY_FRAME" val="{&quot;height&quot;:493.65,&quot;left&quot;:52,&quot;top&quot;:33,&quot;width&quot;:855.15}"/>
</p:tagLst>
</file>

<file path=ppt/tags/tag74.xml><?xml version="1.0" encoding="utf-8"?>
<p:tagLst xmlns:p="http://schemas.openxmlformats.org/presentationml/2006/main">
  <p:tag name="KSO_WM_DIAGRAM_VIRTUALLY_FRAME" val="{&quot;height&quot;:493.65,&quot;left&quot;:52,&quot;top&quot;:33,&quot;width&quot;:855.15}"/>
</p:tagLst>
</file>

<file path=ppt/tags/tag75.xml><?xml version="1.0" encoding="utf-8"?>
<p:tagLst xmlns:p="http://schemas.openxmlformats.org/presentationml/2006/main">
  <p:tag name="KSO_WM_SLIDE_BACKGROUND_TYPE" val="general"/>
  <p:tag name="KSO_WM_SLIDE_BK_DARK_LIGHT" val="2"/>
</p:tagLst>
</file>

<file path=ppt/tags/tag76.xml><?xml version="1.0" encoding="utf-8"?>
<p:tagLst xmlns:p="http://schemas.openxmlformats.org/presentationml/2006/main">
  <p:tag name="KSO_WM_DIAGRAM_VIRTUALLY_FRAME" val="{&quot;height&quot;:471.85,&quot;left&quot;:52,&quot;top&quot;:33,&quot;width&quot;:855.15}"/>
</p:tagLst>
</file>

<file path=ppt/tags/tag77.xml><?xml version="1.0" encoding="utf-8"?>
<p:tagLst xmlns:p="http://schemas.openxmlformats.org/presentationml/2006/main">
  <p:tag name="KSO_WM_DIAGRAM_VIRTUALLY_FRAME" val="{&quot;height&quot;:471.85,&quot;left&quot;:52,&quot;top&quot;:33,&quot;width&quot;:855.15}"/>
</p:tagLst>
</file>

<file path=ppt/tags/tag78.xml><?xml version="1.0" encoding="utf-8"?>
<p:tagLst xmlns:p="http://schemas.openxmlformats.org/presentationml/2006/main">
  <p:tag name="KSO_WM_DIAGRAM_VIRTUALLY_FRAME" val="{&quot;height&quot;:471.85,&quot;left&quot;:52,&quot;top&quot;:33,&quot;width&quot;:855.15}"/>
</p:tagLst>
</file>

<file path=ppt/tags/tag79.xml><?xml version="1.0" encoding="utf-8"?>
<p:tagLst xmlns:p="http://schemas.openxmlformats.org/presentationml/2006/main">
  <p:tag name="KSO_WM_DIAGRAM_VIRTUALLY_FRAME" val="{&quot;height&quot;:471.85,&quot;left&quot;:52,&quot;top&quot;:33,&quot;width&quot;:855.15}"/>
</p:tagLst>
</file>

<file path=ppt/tags/tag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0.xml><?xml version="1.0" encoding="utf-8"?>
<p:tagLst xmlns:p="http://schemas.openxmlformats.org/presentationml/2006/main">
  <p:tag name="KSO_WM_DIAGRAM_VIRTUALLY_FRAME" val="{&quot;height&quot;:471.85,&quot;left&quot;:52,&quot;top&quot;:33,&quot;width&quot;:855.15}"/>
</p:tagLst>
</file>

<file path=ppt/tags/tag81.xml><?xml version="1.0" encoding="utf-8"?>
<p:tagLst xmlns:p="http://schemas.openxmlformats.org/presentationml/2006/main">
  <p:tag name="KSO_WM_DIAGRAM_VIRTUALLY_FRAME" val="{&quot;height&quot;:471.85,&quot;left&quot;:52,&quot;top&quot;:33,&quot;width&quot;:855.15}"/>
</p:tagLst>
</file>

<file path=ppt/tags/tag82.xml><?xml version="1.0" encoding="utf-8"?>
<p:tagLst xmlns:p="http://schemas.openxmlformats.org/presentationml/2006/main">
  <p:tag name="KSO_WM_SLIDE_BACKGROUND_TYPE" val="general"/>
  <p:tag name="KSO_WM_SLIDE_BK_DARK_LIGHT" val="2"/>
</p:tagLst>
</file>

<file path=ppt/tags/tag83.xml><?xml version="1.0" encoding="utf-8"?>
<p:tagLst xmlns:p="http://schemas.openxmlformats.org/presentationml/2006/main">
  <p:tag name="KSO_WM_DIAGRAM_VIRTUALLY_FRAME" val="{&quot;height&quot;:428.25,&quot;left&quot;:52,&quot;top&quot;:33,&quot;width&quot;:855.15}"/>
</p:tagLst>
</file>

<file path=ppt/tags/tag84.xml><?xml version="1.0" encoding="utf-8"?>
<p:tagLst xmlns:p="http://schemas.openxmlformats.org/presentationml/2006/main">
  <p:tag name="KSO_WM_DIAGRAM_VIRTUALLY_FRAME" val="{&quot;height&quot;:428.25,&quot;left&quot;:52,&quot;top&quot;:33,&quot;width&quot;:855.15}"/>
</p:tagLst>
</file>

<file path=ppt/tags/tag85.xml><?xml version="1.0" encoding="utf-8"?>
<p:tagLst xmlns:p="http://schemas.openxmlformats.org/presentationml/2006/main">
  <p:tag name="KSO_WM_SLIDE_BACKGROUND_TYPE" val="general"/>
  <p:tag name="KSO_WM_SLIDE_BK_DARK_LIGHT" val="2"/>
</p:tagLst>
</file>

<file path=ppt/tags/tag86.xml><?xml version="1.0" encoding="utf-8"?>
<p:tagLst xmlns:p="http://schemas.openxmlformats.org/presentationml/2006/main">
  <p:tag name="AS_OS" val="Unix 3.10 unknown"/>
  <p:tag name="AS_RELEASE_DATE" val="2020.11.30"/>
  <p:tag name="AS_TITLE" val="Aspose.Slides for Java"/>
  <p:tag name="AS_VERSION" val="20.11"/>
  <p:tag name="COMMONDATA" val="eyJoZGlkIjoiMTk2YjFmYzIxYWUzOGZiZWMxZmE2OWNiNzEzNTE2NWEifQ=="/>
</p:tagLst>
</file>

<file path=ppt/tags/tag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4355</Words>
  <Application>WPS 演示</Application>
  <PresentationFormat>宽屏</PresentationFormat>
  <Paragraphs>120</Paragraphs>
  <Slides>18</Slides>
  <Notes>3</Notes>
  <HiddenSlides>0</HiddenSlides>
  <MMClips>0</MMClips>
  <ScaleCrop>false</ScaleCrop>
  <HeadingPairs>
    <vt:vector size="6" baseType="variant">
      <vt:variant>
        <vt:lpstr>已用的字体</vt:lpstr>
      </vt:variant>
      <vt:variant>
        <vt:i4>69</vt:i4>
      </vt:variant>
      <vt:variant>
        <vt:lpstr>主题</vt:lpstr>
      </vt:variant>
      <vt:variant>
        <vt:i4>1</vt:i4>
      </vt:variant>
      <vt:variant>
        <vt:lpstr>幻灯片标题</vt:lpstr>
      </vt:variant>
      <vt:variant>
        <vt:i4>18</vt:i4>
      </vt:variant>
    </vt:vector>
  </HeadingPairs>
  <TitlesOfParts>
    <vt:vector size="88" baseType="lpstr">
      <vt:lpstr>Arial</vt:lpstr>
      <vt:lpstr>宋体</vt:lpstr>
      <vt:lpstr>Wingdings</vt:lpstr>
      <vt:lpstr>Wingdings</vt:lpstr>
      <vt:lpstr>微软雅黑</vt:lpstr>
      <vt:lpstr>Times New Roman</vt:lpstr>
      <vt:lpstr>Arial Unicode MS</vt:lpstr>
      <vt:lpstr>Calibri</vt:lpstr>
      <vt:lpstr>黑体</vt:lpstr>
      <vt:lpstr>Arial Unicode MS</vt:lpstr>
      <vt:lpstr>隶书</vt:lpstr>
      <vt:lpstr>华文仿宋</vt:lpstr>
      <vt:lpstr>华文中宋</vt:lpstr>
      <vt:lpstr>华文琥珀</vt:lpstr>
      <vt:lpstr>华文楷体</vt:lpstr>
      <vt:lpstr>华文新魏</vt:lpstr>
      <vt:lpstr>华文行楷</vt:lpstr>
      <vt:lpstr>Verdana</vt:lpstr>
      <vt:lpstr>汉仪中黑 197</vt:lpstr>
      <vt:lpstr>BIZ UDMincho Medium</vt:lpstr>
      <vt:lpstr>BIZ UDGothic</vt:lpstr>
      <vt:lpstr>BIZ UDPMincho Medium</vt:lpstr>
      <vt:lpstr>HGGothicE</vt:lpstr>
      <vt:lpstr>HGPGothicM</vt:lpstr>
      <vt:lpstr>HGMinchoB</vt:lpstr>
      <vt:lpstr>HGMaruGothicMPRO</vt:lpstr>
      <vt:lpstr>HGPKyokashotai</vt:lpstr>
      <vt:lpstr>HGPSoeiKakupoptai</vt:lpstr>
      <vt:lpstr>HGPSoeiPresenceEB</vt:lpstr>
      <vt:lpstr>HGSMinchoB</vt:lpstr>
      <vt:lpstr>HGSoeiPresenceEB</vt:lpstr>
      <vt:lpstr>HGSSoeiKakugothicUB</vt:lpstr>
      <vt:lpstr>HGSSoeiKakupoptai</vt:lpstr>
      <vt:lpstr>HGSSoeiPresenceEB</vt:lpstr>
      <vt:lpstr>Microsoft JhengHei Light</vt:lpstr>
      <vt:lpstr>MingLiU_HKSCS-ExtB</vt:lpstr>
      <vt:lpstr>Malgun Gothic Semilight</vt:lpstr>
      <vt:lpstr>Microsoft JhengHei</vt:lpstr>
      <vt:lpstr>MS UI Gothic</vt:lpstr>
      <vt:lpstr>UD Digi Kyokasho NP-R</vt:lpstr>
      <vt:lpstr>UD Digi Kyokasho NK-B</vt:lpstr>
      <vt:lpstr>UD Digi Kyokasho N-B</vt:lpstr>
      <vt:lpstr>Yu Mincho Light</vt:lpstr>
      <vt:lpstr>Algerian</vt:lpstr>
      <vt:lpstr>Baskerville Old Face</vt:lpstr>
      <vt:lpstr>Bahnschrift SemiBold</vt:lpstr>
      <vt:lpstr>Berlin Sans FB Demi</vt:lpstr>
      <vt:lpstr>Bookshelf Symbol 7</vt:lpstr>
      <vt:lpstr>Bradley Hand ITC</vt:lpstr>
      <vt:lpstr>Brush Script MT</vt:lpstr>
      <vt:lpstr>华文宋体</vt:lpstr>
      <vt:lpstr>Arial</vt:lpstr>
      <vt:lpstr>仿宋</vt:lpstr>
      <vt:lpstr>Calibri</vt:lpstr>
      <vt:lpstr>Helvetica</vt:lpstr>
      <vt:lpstr>-apple-system</vt:lpstr>
      <vt:lpstr>HarenosoraMincho</vt:lpstr>
      <vt:lpstr>楷体</vt:lpstr>
      <vt:lpstr>方正舒体</vt:lpstr>
      <vt:lpstr>HGSGothicE</vt:lpstr>
      <vt:lpstr>HGSoeiKakugothicUB</vt:lpstr>
      <vt:lpstr>Meiryo UI</vt:lpstr>
      <vt:lpstr>SimSun-ExtB</vt:lpstr>
      <vt:lpstr>PMingLiU-ExtB</vt:lpstr>
      <vt:lpstr>Edwardian Script ITC</vt:lpstr>
      <vt:lpstr>Eras Light ITC</vt:lpstr>
      <vt:lpstr>Eras Medium ITC</vt:lpstr>
      <vt:lpstr>Felix Titling</vt:lpstr>
      <vt:lpstr>Footlight MT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小宁</dc:creator>
  <cp:lastModifiedBy>Tony带水君</cp:lastModifiedBy>
  <cp:revision>16</cp:revision>
  <cp:lastPrinted>2023-03-01T00:00:00Z</cp:lastPrinted>
  <dcterms:created xsi:type="dcterms:W3CDTF">2023-03-01T00:00:00Z</dcterms:created>
  <dcterms:modified xsi:type="dcterms:W3CDTF">2024-12-10T15:59:00Z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3B929DF1016741389CAA729792782D93_12</vt:lpwstr>
  </property>
  <property fmtid="{D5CDD505-2E9C-101B-9397-08002B2CF9AE}" pid="7" name="KSOProductBuildVer">
    <vt:lpwstr>2052-12.1.0.19302</vt:lpwstr>
  </property>
</Properties>
</file>