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0" r:id="rId3"/>
    <p:sldId id="292" r:id="rId4"/>
    <p:sldId id="261" r:id="rId5"/>
    <p:sldId id="258" r:id="rId6"/>
    <p:sldId id="293" r:id="rId7"/>
    <p:sldId id="298" r:id="rId8"/>
    <p:sldId id="294" r:id="rId9"/>
    <p:sldId id="297" r:id="rId10"/>
    <p:sldId id="295" r:id="rId11"/>
    <p:sldId id="299" r:id="rId12"/>
    <p:sldId id="270"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8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a:srgbClr val="C8C8C8"/>
    <a:srgbClr val="DCDCDC"/>
    <a:srgbClr val="FFFFFF"/>
    <a:srgbClr val="F0F0F0"/>
    <a:srgbClr val="E6E6E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03" autoAdjust="0"/>
    <p:restoredTop sz="86450"/>
  </p:normalViewPr>
  <p:slideViewPr>
    <p:cSldViewPr snapToGrid="0">
      <p:cViewPr varScale="1">
        <p:scale>
          <a:sx n="74" d="100"/>
          <a:sy n="74" d="100"/>
        </p:scale>
        <p:origin x="845" y="77"/>
      </p:cViewPr>
      <p:guideLst>
        <p:guide orient="horz" pos="2166"/>
        <p:guide pos="3843"/>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宋体 CN Light" panose="02020300000000000000" charset="-122"/>
                <a:ea typeface="思源宋体 CN Light" panose="02020300000000000000" charset="-122"/>
              </a:rPr>
              <a:t>2022/3/20</a:t>
            </a:fld>
            <a:endParaRPr lang="zh-CN" altLang="en-US">
              <a:latin typeface="思源宋体 CN Light" panose="02020300000000000000" charset="-122"/>
              <a:ea typeface="思源宋体 CN Light" panose="0202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宋体 CN Light" panose="02020300000000000000" charset="-122"/>
                <a:ea typeface="思源宋体 CN Light" panose="02020300000000000000" charset="-122"/>
              </a:rPr>
              <a:t>‹#›</a:t>
            </a:fld>
            <a:endParaRPr lang="zh-CN" altLang="en-US">
              <a:latin typeface="思源宋体 CN Light" panose="02020300000000000000" charset="-122"/>
              <a:ea typeface="思源宋体 CN Light" panose="0202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1AC49D05-6128-4D0D-A32A-06A5E73B386C}" type="datetimeFigureOut">
              <a:rPr lang="zh-CN" altLang="en-US" smtClean="0"/>
              <a:t>2022/3/20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Light" panose="02020300000000000000" charset="-122"/>
                <a:ea typeface="思源宋体 CN Light" panose="02020300000000000000" charset="-122"/>
                <a:cs typeface="思源宋体 CN Light" panose="02020300000000000000"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1pPr>
    <a:lvl2pPr marL="4572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2pPr>
    <a:lvl3pPr marL="9144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3pPr>
    <a:lvl4pPr marL="13716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4pPr>
    <a:lvl5pPr marL="1828800" algn="l" defTabSz="914400" rtl="0" eaLnBrk="1" latinLnBrk="0" hangingPunct="1">
      <a:defRPr sz="1200" kern="1200">
        <a:solidFill>
          <a:schemeClr val="tx1"/>
        </a:solidFill>
        <a:latin typeface="思源宋体 CN Light" panose="02020300000000000000" charset="-122"/>
        <a:ea typeface="思源宋体 CN Light" panose="02020300000000000000" charset="-122"/>
        <a:cs typeface="思源宋体 CN Light" panose="020203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70DE4AC-6885-5641-8E69-315334AC16AB}" type="slidenum">
              <a:rPr lang="es-ES_tradnl" smtClean="0"/>
              <a:t>2</a:t>
            </a:fld>
            <a:endParaRPr lang="es-ES_tradnl"/>
          </a:p>
        </p:txBody>
      </p:sp>
    </p:spTree>
    <p:extLst>
      <p:ext uri="{BB962C8B-B14F-4D97-AF65-F5344CB8AC3E}">
        <p14:creationId xmlns:p14="http://schemas.microsoft.com/office/powerpoint/2010/main" val="35450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0DE4AC-6885-5641-8E69-315334AC16AB}" type="slidenum">
              <a:rPr lang="es-ES_tradnl" smtClean="0"/>
              <a:t>4</a:t>
            </a:fld>
            <a:endParaRPr lang="es-ES_tradnl"/>
          </a:p>
        </p:txBody>
      </p:sp>
    </p:spTree>
    <p:extLst>
      <p:ext uri="{BB962C8B-B14F-4D97-AF65-F5344CB8AC3E}">
        <p14:creationId xmlns:p14="http://schemas.microsoft.com/office/powerpoint/2010/main" val="291598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t>5</a:t>
            </a:fld>
            <a:endParaRPr lang="zh-CN" altLang="en-US"/>
          </a:p>
        </p:txBody>
      </p:sp>
    </p:spTree>
    <p:extLst>
      <p:ext uri="{BB962C8B-B14F-4D97-AF65-F5344CB8AC3E}">
        <p14:creationId xmlns:p14="http://schemas.microsoft.com/office/powerpoint/2010/main" val="39365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t>7</a:t>
            </a:fld>
            <a:endParaRPr lang="ru-RU" dirty="0"/>
          </a:p>
        </p:txBody>
      </p:sp>
    </p:spTree>
    <p:extLst>
      <p:ext uri="{BB962C8B-B14F-4D97-AF65-F5344CB8AC3E}">
        <p14:creationId xmlns:p14="http://schemas.microsoft.com/office/powerpoint/2010/main" val="20299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11</a:t>
            </a:fld>
            <a:endParaRPr lang="ru-RU" dirty="0"/>
          </a:p>
        </p:txBody>
      </p:sp>
    </p:spTree>
    <p:extLst>
      <p:ext uri="{BB962C8B-B14F-4D97-AF65-F5344CB8AC3E}">
        <p14:creationId xmlns:p14="http://schemas.microsoft.com/office/powerpoint/2010/main" val="132048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107192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imple title with background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9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7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 Backgroun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215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1">
          <p15:clr>
            <a:srgbClr val="FBAE40"/>
          </p15:clr>
        </p15:guide>
        <p15:guide id="2" pos="7469">
          <p15:clr>
            <a:srgbClr val="FBAE40"/>
          </p15:clr>
        </p15:guide>
        <p15:guide id="3" orient="horz" pos="346">
          <p15:clr>
            <a:srgbClr val="FBAE40"/>
          </p15:clr>
        </p15:guide>
        <p15:guide id="4" orient="horz" pos="39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Image Background with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p15:clr>
            <a:srgbClr val="FBAE40"/>
          </p15:clr>
        </p15:guide>
        <p15:guide id="2" pos="7469">
          <p15:clr>
            <a:srgbClr val="FBAE40"/>
          </p15:clr>
        </p15:guide>
        <p15:guide id="3" orient="horz" pos="368">
          <p15:clr>
            <a:srgbClr val="FBAE40"/>
          </p15:clr>
        </p15:guide>
        <p15:guide id="4" orient="horz" pos="3997">
          <p15:clr>
            <a:srgbClr val="FBAE40"/>
          </p15:clr>
        </p15:guide>
        <p15:guide id="5" orient="horz" pos="1366">
          <p15:clr>
            <a:srgbClr val="FBAE40"/>
          </p15:clr>
        </p15:guide>
        <p15:guide id="6" pos="7083">
          <p15:clr>
            <a:srgbClr val="FBAE40"/>
          </p15:clr>
        </p15:guide>
        <p15:guide id="7" pos="61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966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2022/3/20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2022/3/20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2022/3/20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2022/3/20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思源宋体 CN Light" panose="02020300000000000000" charset="-122"/>
                <a:ea typeface="思源宋体 CN Light" panose="02020300000000000000" charset="-122"/>
                <a:cs typeface="思源宋体 CN Light" panose="02020300000000000000"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760FBDFE-C587-4B4C-A407-44438C67B59E}" type="datetimeFigureOut">
              <a:rPr lang="zh-CN" altLang="en-US" smtClean="0"/>
              <a:t>2022/3/20</a:t>
            </a:fld>
            <a:endParaRPr lang="zh-CN" altLang="en-US"/>
          </a:p>
        </p:txBody>
      </p:sp>
      <p:sp>
        <p:nvSpPr>
          <p:cNvPr id="5" name="页脚占位符 4"/>
          <p:cNvSpPr>
            <a:spLocks noGrp="1"/>
          </p:cNvSpPr>
          <p:nvPr>
            <p:ph type="ftr" sz="quarter" idx="3"/>
            <p:custDataLst>
              <p:tags r:id="rId2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思源宋体 CN Light" panose="02020300000000000000" charset="-122"/>
                <a:ea typeface="思源宋体 CN Light" panose="02020300000000000000" charset="-122"/>
                <a:cs typeface="思源宋体 CN Light" panose="02020300000000000000"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charset="-122"/>
              <a:ea typeface="思源宋体 CN Light" panose="02020300000000000000" charset="-122"/>
              <a:cs typeface="思源宋体 CN Light" panose="020203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宋体 CN Light" panose="02020300000000000000" charset="-122"/>
          <a:ea typeface="思源宋体 CN Light" panose="02020300000000000000" charset="-122"/>
          <a:cs typeface="思源宋体 CN Light" panose="020203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6">
            <a:grayscl/>
          </a:blip>
          <a:srcRect t="40722" b="33797"/>
          <a:stretch>
            <a:fillRect/>
          </a:stretch>
        </p:blipFill>
        <p:spPr>
          <a:xfrm>
            <a:off x="-11430" y="3500120"/>
            <a:ext cx="12215495" cy="1978025"/>
          </a:xfrm>
          <a:prstGeom prst="rect">
            <a:avLst/>
          </a:prstGeom>
        </p:spPr>
      </p:pic>
      <p:sp>
        <p:nvSpPr>
          <p:cNvPr id="6" name="标题 5"/>
          <p:cNvSpPr>
            <a:spLocks noGrp="1"/>
          </p:cNvSpPr>
          <p:nvPr>
            <p:ph type="ctrTitle"/>
            <p:custDataLst>
              <p:tags r:id="rId2"/>
            </p:custDataLst>
          </p:nvPr>
        </p:nvSpPr>
        <p:spPr>
          <a:xfrm>
            <a:off x="4300003" y="2363890"/>
            <a:ext cx="7316059" cy="1144905"/>
          </a:xfrm>
        </p:spPr>
        <p:txBody>
          <a:bodyPr/>
          <a:lstStyle/>
          <a:p>
            <a:r>
              <a:rPr lang="en-US" altLang="zh-CN" sz="6000" spc="0" dirty="0">
                <a:solidFill>
                  <a:schemeClr val="tx2"/>
                </a:solidFill>
                <a:uFillTx/>
                <a:latin typeface="思源黑体 CN Bold" panose="020B0800000000000000" charset="-122"/>
                <a:ea typeface="思源黑体 CN Bold" panose="020B0800000000000000" charset="-122"/>
              </a:rPr>
              <a:t>DOU YIN (TIK TOK)</a:t>
            </a:r>
          </a:p>
        </p:txBody>
      </p:sp>
      <p:sp>
        <p:nvSpPr>
          <p:cNvPr id="8" name="标题 1"/>
          <p:cNvSpPr>
            <a:spLocks noGrp="1"/>
          </p:cNvSpPr>
          <p:nvPr>
            <p:custDataLst>
              <p:tags r:id="rId3"/>
            </p:custDataLst>
          </p:nvPr>
        </p:nvSpPr>
        <p:spPr>
          <a:xfrm>
            <a:off x="336884" y="1911145"/>
            <a:ext cx="4547984" cy="461420"/>
          </a:xfrm>
          <a:prstGeom prst="rect">
            <a:avLst/>
          </a:prstGeom>
        </p:spPr>
        <p:txBody>
          <a:bodyPr vert="horz" lIns="101600" tIns="38100" rIns="25400" bIns="38100" rtlCol="0" anchor="t" anchorCtr="0">
            <a:noAutofit/>
          </a:bodyPr>
          <a:lstStyle>
            <a:lvl1pPr algn="ctr" defTabSz="914400" rtl="0" eaLnBrk="1" fontAlgn="auto" latinLnBrk="0" hangingPunct="1">
              <a:lnSpc>
                <a:spcPct val="100000"/>
              </a:lnSpc>
              <a:spcBef>
                <a:spcPct val="0"/>
              </a:spcBef>
              <a:buNone/>
              <a:defRPr sz="5400" b="0" u="none" strike="noStrike" kern="1200" cap="none" spc="600" normalizeH="0">
                <a:solidFill>
                  <a:schemeClr val="tx1"/>
                </a:solidFill>
                <a:effectLst>
                  <a:outerShdw blurRad="38100" dist="38100" dir="2700000" algn="tl">
                    <a:srgbClr val="000000">
                      <a:alpha val="43137"/>
                    </a:srgbClr>
                  </a:outerShdw>
                </a:effectLst>
                <a:uFillTx/>
                <a:latin typeface="+mj-lt"/>
                <a:ea typeface="+mj-ea"/>
                <a:cs typeface="+mj-cs"/>
              </a:defRPr>
            </a:lvl1pPr>
          </a:lstStyle>
          <a:p>
            <a:pPr algn="r"/>
            <a:r>
              <a:rPr lang="en-US" altLang="zh-CN" sz="2400" spc="0" dirty="0">
                <a:solidFill>
                  <a:schemeClr val="tx2"/>
                </a:solidFill>
                <a:effectLst/>
                <a:uFillTx/>
                <a:latin typeface="思源黑体 CN Bold" panose="020B0800000000000000" charset="-122"/>
                <a:ea typeface="思源黑体 CN Bold" panose="020B0800000000000000" charset="-122"/>
                <a:cs typeface="Arial" panose="020B0604020202020204" pitchFamily="34" charset="0"/>
              </a:rPr>
              <a:t>SCIENCE AND TECHNOLOGY:</a:t>
            </a:r>
          </a:p>
        </p:txBody>
      </p:sp>
      <p:sp>
        <p:nvSpPr>
          <p:cNvPr id="2" name="文本框 1">
            <a:extLst>
              <a:ext uri="{FF2B5EF4-FFF2-40B4-BE49-F238E27FC236}">
                <a16:creationId xmlns:a16="http://schemas.microsoft.com/office/drawing/2014/main" id="{B887A1F4-E2CC-4D28-B93B-6426B3887F9C}"/>
              </a:ext>
            </a:extLst>
          </p:cNvPr>
          <p:cNvSpPr txBox="1"/>
          <p:nvPr/>
        </p:nvSpPr>
        <p:spPr>
          <a:xfrm>
            <a:off x="10008523" y="5993476"/>
            <a:ext cx="1995055" cy="369332"/>
          </a:xfrm>
          <a:prstGeom prst="rect">
            <a:avLst/>
          </a:prstGeom>
          <a:noFill/>
        </p:spPr>
        <p:txBody>
          <a:bodyPr wrap="square" rtlCol="0">
            <a:spAutoFit/>
          </a:bodyPr>
          <a:lstStyle/>
          <a:p>
            <a:r>
              <a:rPr lang="en-US" altLang="zh-CN" b="1" dirty="0" err="1">
                <a:solidFill>
                  <a:schemeClr val="bg2">
                    <a:lumMod val="75000"/>
                  </a:schemeClr>
                </a:solidFill>
              </a:rPr>
              <a:t>Ou</a:t>
            </a:r>
            <a:r>
              <a:rPr lang="en-US" altLang="zh-CN" b="1" dirty="0">
                <a:solidFill>
                  <a:schemeClr val="bg2">
                    <a:lumMod val="75000"/>
                  </a:schemeClr>
                </a:solidFill>
              </a:rPr>
              <a:t> </a:t>
            </a:r>
            <a:r>
              <a:rPr lang="en-US" altLang="zh-CN" b="1" dirty="0" err="1">
                <a:solidFill>
                  <a:schemeClr val="bg2">
                    <a:lumMod val="75000"/>
                  </a:schemeClr>
                </a:solidFill>
              </a:rPr>
              <a:t>Xinyu</a:t>
            </a:r>
            <a:endParaRPr lang="zh-CN" altLang="en-US" b="1" dirty="0">
              <a:solidFill>
                <a:schemeClr val="bg2">
                  <a:lumMod val="75000"/>
                </a:schemeClr>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49874"/>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Four</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Effects</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53784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6104553" y="3456269"/>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8" y="184472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4" y="1"/>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a:spLocks/>
          </p:cNvSpPr>
          <p:nvPr/>
        </p:nvSpPr>
        <p:spPr>
          <a:xfrm>
            <a:off x="6830436" y="707680"/>
            <a:ext cx="5250492" cy="2128510"/>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Most people scroll through the For You Page looking at videos perfectly catered to their tastes through the TikTok algorithm. The app is designed to be addictive, with an unlimited stream of videos at around 30 seconds each, making users hard to get bored. It's incredibly easy to fall down the </a:t>
            </a:r>
            <a:r>
              <a:rPr lang="en-US" altLang="zh-CN" sz="1800" dirty="0" err="1">
                <a:solidFill>
                  <a:schemeClr val="tx1">
                    <a:lumMod val="65000"/>
                    <a:lumOff val="35000"/>
                  </a:schemeClr>
                </a:solidFill>
                <a:latin typeface="Times New Roman" panose="02020603050405020304" pitchFamily="18" charset="0"/>
                <a:cs typeface="Times New Roman" panose="02020603050405020304" pitchFamily="18" charset="0"/>
              </a:rPr>
              <a:t>TikTok</a:t>
            </a: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 hole and suddenly reemerge hours later only to find have lost an entire day.</a:t>
            </a:r>
            <a:endPar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lgn="just">
              <a:buNone/>
            </a:pPr>
            <a:r>
              <a:rPr lang="en-US" sz="1400" dirty="0">
                <a:solidFill>
                  <a:schemeClr val="bg1">
                    <a:lumMod val="65000"/>
                  </a:schemeClr>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en-US" sz="1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Группа 1"/>
          <p:cNvGrpSpPr/>
          <p:nvPr/>
        </p:nvGrpSpPr>
        <p:grpSpPr>
          <a:xfrm>
            <a:off x="5459461" y="1201739"/>
            <a:ext cx="1266693" cy="823911"/>
            <a:chOff x="5459466" y="1201739"/>
            <a:chExt cx="1266693"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Прямоугольник 7"/>
            <p:cNvSpPr/>
            <p:nvPr/>
          </p:nvSpPr>
          <p:spPr>
            <a:xfrm>
              <a:off x="5459466" y="1445270"/>
              <a:ext cx="1266693" cy="325538"/>
            </a:xfrm>
            <a:prstGeom prst="rect">
              <a:avLst/>
            </a:prstGeom>
          </p:spPr>
          <p:txBody>
            <a:bodyPr wrap="none">
              <a:spAutoFit/>
            </a:bodyPr>
            <a:lstStyle/>
            <a:p>
              <a:pPr>
                <a:lnSpc>
                  <a:spcPts val="1800"/>
                </a:lnSpc>
              </a:pPr>
              <a:r>
                <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Addiction</a:t>
              </a:r>
            </a:p>
          </p:txBody>
        </p:sp>
      </p:grpSp>
      <p:grpSp>
        <p:nvGrpSpPr>
          <p:cNvPr id="3" name="Группа 2"/>
          <p:cNvGrpSpPr/>
          <p:nvPr/>
        </p:nvGrpSpPr>
        <p:grpSpPr>
          <a:xfrm>
            <a:off x="4747252" y="3046466"/>
            <a:ext cx="2765501" cy="823911"/>
            <a:chOff x="4747257" y="3046465"/>
            <a:chExt cx="2765501"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10"/>
            <p:cNvSpPr/>
            <p:nvPr/>
          </p:nvSpPr>
          <p:spPr>
            <a:xfrm>
              <a:off x="4747257" y="3307184"/>
              <a:ext cx="2765501" cy="325538"/>
            </a:xfrm>
            <a:prstGeom prst="rect">
              <a:avLst/>
            </a:prstGeom>
          </p:spPr>
          <p:txBody>
            <a:bodyPr wrap="none">
              <a:spAutoFit/>
            </a:bodyPr>
            <a:lstStyle/>
            <a:p>
              <a:pPr>
                <a:lnSpc>
                  <a:spcPts val="18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Bullying/Mental Health</a:t>
              </a:r>
              <a:endParaRPr lang="en-US" sz="20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2" name="Текст 11"/>
          <p:cNvSpPr txBox="1">
            <a:spLocks/>
          </p:cNvSpPr>
          <p:nvPr/>
        </p:nvSpPr>
        <p:spPr>
          <a:xfrm>
            <a:off x="186268" y="2538510"/>
            <a:ext cx="4392004" cy="2095483"/>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While the application can be used to spread positivity, it can also be used as a platform for bullying. Some people criticize other people's videos, while others create videos for deriding someone. This leads to a negative impact on the mental health of everyone involved, thus resulting in life-threatening situations and decisions.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grpSp>
        <p:nvGrpSpPr>
          <p:cNvPr id="4" name="Группа 3"/>
          <p:cNvGrpSpPr/>
          <p:nvPr/>
        </p:nvGrpSpPr>
        <p:grpSpPr>
          <a:xfrm>
            <a:off x="5622966" y="4904838"/>
            <a:ext cx="939681" cy="823911"/>
            <a:chOff x="5622973" y="4904838"/>
            <a:chExt cx="939681"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Прямоугольник 14"/>
            <p:cNvSpPr/>
            <p:nvPr/>
          </p:nvSpPr>
          <p:spPr>
            <a:xfrm>
              <a:off x="5622973" y="5169100"/>
              <a:ext cx="939681" cy="325538"/>
            </a:xfrm>
            <a:prstGeom prst="rect">
              <a:avLst/>
            </a:prstGeom>
          </p:spPr>
          <p:txBody>
            <a:bodyPr wrap="none">
              <a:spAutoFit/>
            </a:bodyPr>
            <a:lstStyle/>
            <a:p>
              <a:pPr>
                <a:lnSpc>
                  <a:spcPts val="1800"/>
                </a:lnSpc>
              </a:pPr>
              <a:r>
                <a:rPr lang="en-US" altLang="zh-CN"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Unsafe</a:t>
              </a:r>
              <a:endParaRPr lang="en-US" sz="2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6" name="Текст 11"/>
          <p:cNvSpPr txBox="1">
            <a:spLocks/>
          </p:cNvSpPr>
          <p:nvPr/>
        </p:nvSpPr>
        <p:spPr>
          <a:xfrm>
            <a:off x="6902644" y="4917058"/>
            <a:ext cx="5178283" cy="980048"/>
          </a:xfrm>
          <a:prstGeom prst="rect">
            <a:avLst/>
          </a:prstGeom>
        </p:spPr>
        <p:txBody>
          <a:bodyPr lIns="91440" tIns="45720" rIns="91440" bIns="4572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dirty="0">
                <a:solidFill>
                  <a:schemeClr val="tx1">
                    <a:lumMod val="65000"/>
                    <a:lumOff val="35000"/>
                  </a:schemeClr>
                </a:solidFill>
                <a:latin typeface="Times New Roman" panose="02020603050405020304" pitchFamily="18" charset="0"/>
                <a:cs typeface="Times New Roman" panose="02020603050405020304" pitchFamily="18" charset="0"/>
              </a:rPr>
              <a:t>On Tik Tok, there are no restrictions as to who can join the app, so strangers can easily message children and create harmful situations.</a:t>
            </a:r>
            <a:r>
              <a:rPr lang="zh-CN" altLang="zh-CN" sz="18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sp>
        <p:nvSpPr>
          <p:cNvPr id="18" name="Заголовок 1">
            <a:extLst>
              <a:ext uri="{FF2B5EF4-FFF2-40B4-BE49-F238E27FC236}">
                <a16:creationId xmlns:a16="http://schemas.microsoft.com/office/drawing/2014/main" id="{EB8EFFE1-A5DC-8F40-B454-D599F11276C1}"/>
              </a:ext>
            </a:extLst>
          </p:cNvPr>
          <p:cNvSpPr txBox="1">
            <a:spLocks/>
          </p:cNvSpPr>
          <p:nvPr/>
        </p:nvSpPr>
        <p:spPr>
          <a:xfrm>
            <a:off x="186268" y="772439"/>
            <a:ext cx="4504156" cy="69552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Effects</a:t>
            </a:r>
            <a:endParaRPr lang="ru-RU" sz="48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extLst>
      <p:ext uri="{BB962C8B-B14F-4D97-AF65-F5344CB8AC3E}">
        <p14:creationId xmlns:p14="http://schemas.microsoft.com/office/powerpoint/2010/main" val="278852409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14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16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2400"/>
                            </p:stCondLst>
                            <p:childTnLst>
                              <p:par>
                                <p:cTn id="35" presetID="22" presetClass="entr" presetSubtype="1"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250"/>
                                        <p:tgtEl>
                                          <p:spTgt spid="33"/>
                                        </p:tgtEl>
                                      </p:cBhvr>
                                    </p:animEffect>
                                  </p:childTnLst>
                                </p:cTn>
                              </p:par>
                            </p:childTnLst>
                          </p:cTn>
                        </p:par>
                        <p:par>
                          <p:cTn id="38" fill="hold">
                            <p:stCondLst>
                              <p:cond delay="2650"/>
                            </p:stCondLst>
                            <p:childTnLst>
                              <p:par>
                                <p:cTn id="39" presetID="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350" fill="hold"/>
                                        <p:tgtEl>
                                          <p:spTgt spid="4"/>
                                        </p:tgtEl>
                                        <p:attrNameLst>
                                          <p:attrName>ppt_x</p:attrName>
                                        </p:attrNameLst>
                                      </p:cBhvr>
                                      <p:tavLst>
                                        <p:tav tm="0">
                                          <p:val>
                                            <p:strVal val="#ppt_x"/>
                                          </p:val>
                                        </p:tav>
                                        <p:tav tm="100000">
                                          <p:val>
                                            <p:strVal val="#ppt_x"/>
                                          </p:val>
                                        </p:tav>
                                      </p:tavLst>
                                    </p:anim>
                                    <p:anim calcmode="lin" valueType="num">
                                      <p:cBhvr additive="base">
                                        <p:cTn id="42" dur="35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up)">
                                      <p:cBhvr>
                                        <p:cTn id="46" dur="4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exels-photo-1404918"/>
          <p:cNvPicPr>
            <a:picLocks noChangeAspect="1"/>
          </p:cNvPicPr>
          <p:nvPr/>
        </p:nvPicPr>
        <p:blipFill>
          <a:blip r:embed="rId5">
            <a:grayscl/>
          </a:blip>
          <a:srcRect t="40722" b="33797"/>
          <a:stretch>
            <a:fillRect/>
          </a:stretch>
        </p:blipFill>
        <p:spPr>
          <a:xfrm>
            <a:off x="-12065" y="2261870"/>
            <a:ext cx="12215495" cy="1978025"/>
          </a:xfrm>
          <a:prstGeom prst="rect">
            <a:avLst/>
          </a:prstGeom>
        </p:spPr>
      </p:pic>
      <p:sp>
        <p:nvSpPr>
          <p:cNvPr id="6" name="标题 5"/>
          <p:cNvSpPr>
            <a:spLocks noGrp="1"/>
          </p:cNvSpPr>
          <p:nvPr>
            <p:ph type="ctrTitle"/>
            <p:custDataLst>
              <p:tags r:id="rId2"/>
            </p:custDataLst>
          </p:nvPr>
        </p:nvSpPr>
        <p:spPr>
          <a:xfrm>
            <a:off x="3359150" y="2573655"/>
            <a:ext cx="5473065" cy="1353820"/>
          </a:xfrm>
          <a:solidFill>
            <a:schemeClr val="bg1"/>
          </a:solidFill>
        </p:spPr>
        <p:txBody>
          <a:bodyPr/>
          <a:lstStyle/>
          <a:p>
            <a:r>
              <a:rPr lang="en-US" altLang="zh-CN" sz="8000" spc="0">
                <a:solidFill>
                  <a:schemeClr val="tx2"/>
                </a:solidFill>
                <a:uFillTx/>
                <a:latin typeface="思源黑体 CN Bold" panose="020B0800000000000000" charset="-122"/>
                <a:ea typeface="思源黑体 CN Bold" panose="020B0800000000000000" charset="-122"/>
              </a:rPr>
              <a:t>THANKS.</a:t>
            </a:r>
          </a:p>
        </p:txBody>
      </p:sp>
    </p:spTree>
    <p:custDataLst>
      <p:tags r:id="rId1"/>
    </p:custDataLst>
    <p:extLst>
      <p:ext uri="{BB962C8B-B14F-4D97-AF65-F5344CB8AC3E}">
        <p14:creationId xmlns:p14="http://schemas.microsoft.com/office/powerpoint/2010/main" val="110646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
          <p:cNvSpPr txBox="1"/>
          <p:nvPr/>
        </p:nvSpPr>
        <p:spPr>
          <a:xfrm>
            <a:off x="9535209" y="746433"/>
            <a:ext cx="1831975" cy="461665"/>
          </a:xfrm>
          <a:prstGeom prst="rect">
            <a:avLst/>
          </a:prstGeom>
          <a:noFill/>
        </p:spPr>
        <p:txBody>
          <a:bodyPr wrap="square" lIns="91440" tIns="45720" rIns="91440" bIns="45720" rtlCol="0">
            <a:spAutoFit/>
          </a:bodyPr>
          <a:lstStyle/>
          <a:p>
            <a:pPr algn="r"/>
            <a:r>
              <a:rPr lang="en-US" altLang="zh-CN" sz="2400">
                <a:latin typeface="华文细黑" panose="02010600040101010101" charset="-122"/>
                <a:ea typeface="华文细黑" panose="02010600040101010101" charset="-122"/>
              </a:rPr>
              <a:t>CONTENTS</a:t>
            </a:r>
          </a:p>
        </p:txBody>
      </p:sp>
      <p:cxnSp>
        <p:nvCxnSpPr>
          <p:cNvPr id="39" name="直接连接符 38"/>
          <p:cNvCxnSpPr/>
          <p:nvPr/>
        </p:nvCxnSpPr>
        <p:spPr>
          <a:xfrm>
            <a:off x="11545617" y="753416"/>
            <a:ext cx="0" cy="4165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7"/>
          <p:cNvSpPr txBox="1"/>
          <p:nvPr/>
        </p:nvSpPr>
        <p:spPr>
          <a:xfrm>
            <a:off x="4440476" y="16554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1</a:t>
            </a:r>
          </a:p>
        </p:txBody>
      </p:sp>
      <p:cxnSp>
        <p:nvCxnSpPr>
          <p:cNvPr id="41" name="直接连接符 40"/>
          <p:cNvCxnSpPr/>
          <p:nvPr/>
        </p:nvCxnSpPr>
        <p:spPr>
          <a:xfrm>
            <a:off x="5159932" y="17322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5375197" y="1715662"/>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ONE    </a:t>
            </a:r>
            <a:r>
              <a:rPr lang="en-US" altLang="zh-CN" sz="2400" b="1" dirty="0">
                <a:latin typeface="华文细黑" panose="02010600040101010101" charset="-122"/>
                <a:ea typeface="华文细黑" panose="02010600040101010101" charset="-122"/>
                <a:sym typeface="+mn-ea"/>
              </a:rPr>
              <a:t>Overview</a:t>
            </a:r>
          </a:p>
        </p:txBody>
      </p:sp>
      <p:sp>
        <p:nvSpPr>
          <p:cNvPr id="43" name="文本框 9"/>
          <p:cNvSpPr txBox="1"/>
          <p:nvPr/>
        </p:nvSpPr>
        <p:spPr>
          <a:xfrm>
            <a:off x="4440476" y="2764789"/>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2</a:t>
            </a:r>
          </a:p>
        </p:txBody>
      </p:sp>
      <p:cxnSp>
        <p:nvCxnSpPr>
          <p:cNvPr id="44" name="直接连接符 43"/>
          <p:cNvCxnSpPr/>
          <p:nvPr/>
        </p:nvCxnSpPr>
        <p:spPr>
          <a:xfrm>
            <a:off x="5159932" y="2841626"/>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11"/>
          <p:cNvSpPr txBox="1"/>
          <p:nvPr/>
        </p:nvSpPr>
        <p:spPr>
          <a:xfrm>
            <a:off x="5375197" y="2794127"/>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TWO    </a:t>
            </a:r>
            <a:r>
              <a:rPr lang="en-US" altLang="zh-CN" sz="2400" b="1" dirty="0">
                <a:latin typeface="华文细黑" panose="02010600040101010101" charset="-122"/>
                <a:ea typeface="华文细黑" panose="02010600040101010101" charset="-122"/>
                <a:sym typeface="+mn-ea"/>
              </a:rPr>
              <a:t>Comparison</a:t>
            </a:r>
          </a:p>
        </p:txBody>
      </p:sp>
      <p:sp>
        <p:nvSpPr>
          <p:cNvPr id="46" name="文本框 12"/>
          <p:cNvSpPr txBox="1"/>
          <p:nvPr/>
        </p:nvSpPr>
        <p:spPr>
          <a:xfrm>
            <a:off x="4440476" y="3860800"/>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3</a:t>
            </a:r>
          </a:p>
        </p:txBody>
      </p:sp>
      <p:cxnSp>
        <p:nvCxnSpPr>
          <p:cNvPr id="47" name="直接连接符 46"/>
          <p:cNvCxnSpPr/>
          <p:nvPr/>
        </p:nvCxnSpPr>
        <p:spPr>
          <a:xfrm>
            <a:off x="5159932" y="3937637"/>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14"/>
          <p:cNvSpPr txBox="1"/>
          <p:nvPr/>
        </p:nvSpPr>
        <p:spPr>
          <a:xfrm>
            <a:off x="5375197" y="3893519"/>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THREE    </a:t>
            </a:r>
            <a:r>
              <a:rPr lang="en-US" altLang="zh-CN" sz="2400" b="1" dirty="0">
                <a:latin typeface="华文细黑" panose="02010600040101010101" charset="-122"/>
                <a:ea typeface="华文细黑" panose="02010600040101010101" charset="-122"/>
                <a:sym typeface="+mn-ea"/>
              </a:rPr>
              <a:t>Popularity</a:t>
            </a:r>
          </a:p>
        </p:txBody>
      </p:sp>
      <p:sp>
        <p:nvSpPr>
          <p:cNvPr id="49" name="文本框 16"/>
          <p:cNvSpPr txBox="1"/>
          <p:nvPr/>
        </p:nvSpPr>
        <p:spPr>
          <a:xfrm>
            <a:off x="4440476" y="4970145"/>
            <a:ext cx="615611" cy="769441"/>
          </a:xfrm>
          <a:prstGeom prst="rect">
            <a:avLst/>
          </a:prstGeom>
          <a:noFill/>
        </p:spPr>
        <p:txBody>
          <a:bodyPr wrap="square" lIns="91440" tIns="45720" rIns="91440" bIns="45720" rtlCol="0">
            <a:spAutoFit/>
          </a:bodyPr>
          <a:lstStyle/>
          <a:p>
            <a:pPr algn="ctr"/>
            <a:r>
              <a:rPr lang="en-US" altLang="zh-CN" sz="4400">
                <a:latin typeface="华文细黑" panose="02010600040101010101" charset="-122"/>
                <a:ea typeface="华文细黑" panose="02010600040101010101" charset="-122"/>
              </a:rPr>
              <a:t>4</a:t>
            </a:r>
          </a:p>
        </p:txBody>
      </p:sp>
      <p:cxnSp>
        <p:nvCxnSpPr>
          <p:cNvPr id="50" name="直接连接符 49"/>
          <p:cNvCxnSpPr/>
          <p:nvPr/>
        </p:nvCxnSpPr>
        <p:spPr>
          <a:xfrm>
            <a:off x="5159932" y="5046981"/>
            <a:ext cx="0" cy="55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18"/>
          <p:cNvSpPr txBox="1"/>
          <p:nvPr/>
        </p:nvSpPr>
        <p:spPr>
          <a:xfrm>
            <a:off x="5375197" y="4970145"/>
            <a:ext cx="4863595" cy="579005"/>
          </a:xfrm>
          <a:prstGeom prst="rect">
            <a:avLst/>
          </a:prstGeom>
          <a:noFill/>
        </p:spPr>
        <p:txBody>
          <a:bodyPr wrap="square" lIns="91440" tIns="45720" rIns="91440" bIns="45720" rtlCol="0">
            <a:spAutoFit/>
          </a:bodyPr>
          <a:lstStyle/>
          <a:p>
            <a:pPr algn="l">
              <a:lnSpc>
                <a:spcPct val="150000"/>
              </a:lnSpc>
            </a:pPr>
            <a:r>
              <a:rPr lang="en-US" altLang="zh-CN" sz="2400" dirty="0">
                <a:latin typeface="华文细黑" panose="02010600040101010101" charset="-122"/>
                <a:ea typeface="华文细黑" panose="02010600040101010101" charset="-122"/>
                <a:sym typeface="+mn-ea"/>
              </a:rPr>
              <a:t>PART FOUR    </a:t>
            </a:r>
            <a:r>
              <a:rPr lang="en-US" altLang="zh-CN" sz="2400" b="1" dirty="0">
                <a:latin typeface="华文细黑" panose="02010600040101010101" charset="-122"/>
                <a:ea typeface="华文细黑" panose="02010600040101010101" charset="-122"/>
                <a:sym typeface="+mn-ea"/>
              </a:rPr>
              <a:t>Effects</a:t>
            </a:r>
          </a:p>
        </p:txBody>
      </p:sp>
      <p:pic>
        <p:nvPicPr>
          <p:cNvPr id="1026" name="Picture 2" descr="E:\PPT改稿\商务\479baedf12da7070750b4e303366e09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3" y="186668"/>
            <a:ext cx="3230880" cy="646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816"/>
      </p:ext>
    </p:extLst>
  </p:cSld>
  <p:clrMapOvr>
    <a:masterClrMapping/>
  </p:clrMapOvr>
  <p:transition spd="slow" advClick="0" advTm="6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1"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2" grpId="0"/>
      <p:bldP spid="43" grpId="0"/>
      <p:bldP spid="45" grpId="0"/>
      <p:bldP spid="46" grpId="0"/>
      <p:bldP spid="48" grpId="0"/>
      <p:bldP spid="49"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a:solidFill>
                  <a:schemeClr val="bg1"/>
                </a:solidFill>
                <a:latin typeface="Franklin Gothic Demi Cond" panose="020B0706030402020204" charset="0"/>
              </a:rPr>
              <a:t>Part One</a:t>
            </a:r>
            <a:r>
              <a:rPr lang="en-US" altLang="zh-CN" sz="4000">
                <a:solidFill>
                  <a:schemeClr val="bg1"/>
                </a:solidFill>
                <a:latin typeface="Franklin Gothic Demi Cond" panose="020B0706030402020204" charset="0"/>
              </a:rPr>
              <a:t> </a:t>
            </a: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Overview</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909811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D58F6CA-3E77-47AC-BC10-B24390DA1482}"/>
              </a:ext>
            </a:extLst>
          </p:cNvPr>
          <p:cNvGrpSpPr/>
          <p:nvPr/>
        </p:nvGrpSpPr>
        <p:grpSpPr>
          <a:xfrm>
            <a:off x="798161" y="1644453"/>
            <a:ext cx="2083298" cy="3885228"/>
            <a:chOff x="720670" y="1904839"/>
            <a:chExt cx="2083298" cy="3885228"/>
          </a:xfrm>
        </p:grpSpPr>
        <p:pic>
          <p:nvPicPr>
            <p:cNvPr id="2" name="图片 1">
              <a:extLst>
                <a:ext uri="{FF2B5EF4-FFF2-40B4-BE49-F238E27FC236}">
                  <a16:creationId xmlns:a16="http://schemas.microsoft.com/office/drawing/2014/main" id="{BC759EA5-9345-45EC-8B16-9D4128B3A6D1}"/>
                </a:ext>
              </a:extLst>
            </p:cNvPr>
            <p:cNvPicPr>
              <a:picLocks noChangeAspect="1"/>
            </p:cNvPicPr>
            <p:nvPr/>
          </p:nvPicPr>
          <p:blipFill rotWithShape="1">
            <a:blip r:embed="rId3"/>
            <a:srcRect l="31186" r="31064" b="7124"/>
            <a:stretch/>
          </p:blipFill>
          <p:spPr>
            <a:xfrm>
              <a:off x="720670" y="1904839"/>
              <a:ext cx="2083298" cy="3885228"/>
            </a:xfrm>
            <a:prstGeom prst="rect">
              <a:avLst/>
            </a:prstGeom>
          </p:spPr>
        </p:pic>
        <p:pic>
          <p:nvPicPr>
            <p:cNvPr id="3" name="图片 2">
              <a:extLst>
                <a:ext uri="{FF2B5EF4-FFF2-40B4-BE49-F238E27FC236}">
                  <a16:creationId xmlns:a16="http://schemas.microsoft.com/office/drawing/2014/main" id="{137A413B-219F-4AAD-8371-E7329F0F318D}"/>
                </a:ext>
              </a:extLst>
            </p:cNvPr>
            <p:cNvPicPr>
              <a:picLocks noChangeAspect="1"/>
            </p:cNvPicPr>
            <p:nvPr/>
          </p:nvPicPr>
          <p:blipFill rotWithShape="1">
            <a:blip r:embed="rId4"/>
            <a:srcRect l="2315" t="-656" r="2315" b="8936"/>
            <a:stretch/>
          </p:blipFill>
          <p:spPr>
            <a:xfrm>
              <a:off x="925410" y="2276210"/>
              <a:ext cx="1673817" cy="3314832"/>
            </a:xfrm>
            <a:prstGeom prst="rect">
              <a:avLst/>
            </a:prstGeom>
          </p:spPr>
        </p:pic>
      </p:grpSp>
      <p:sp>
        <p:nvSpPr>
          <p:cNvPr id="16" name="Подзаголовок 2"/>
          <p:cNvSpPr txBox="1">
            <a:spLocks/>
          </p:cNvSpPr>
          <p:nvPr/>
        </p:nvSpPr>
        <p:spPr>
          <a:xfrm>
            <a:off x="3925150" y="1864871"/>
            <a:ext cx="8266850" cy="766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err="1">
                <a:latin typeface="Calisto MT" panose="02040603050505030304" pitchFamily="18" charset="0"/>
              </a:rPr>
              <a:t>Douyin</a:t>
            </a:r>
            <a:r>
              <a:rPr lang="en-US" altLang="zh-CN" sz="2400" dirty="0">
                <a:latin typeface="Calisto MT" panose="02040603050505030304" pitchFamily="18" charset="0"/>
              </a:rPr>
              <a:t> is a short video media app developed by China’s young tech giant </a:t>
            </a:r>
            <a:r>
              <a:rPr lang="en-US" altLang="zh-CN" sz="2400" i="1" dirty="0" err="1">
                <a:latin typeface="Calisto MT" panose="02040603050505030304" pitchFamily="18" charset="0"/>
              </a:rPr>
              <a:t>Bytedance</a:t>
            </a:r>
            <a:r>
              <a:rPr lang="en-US" altLang="zh-CN" sz="2400" dirty="0">
                <a:latin typeface="Calisto MT" panose="02040603050505030304" pitchFamily="18" charset="0"/>
              </a:rPr>
              <a:t>.</a:t>
            </a:r>
            <a:endParaRPr lang="zh-CN" altLang="zh-CN" sz="2400" dirty="0">
              <a:latin typeface="Calisto MT" panose="02040603050505030304" pitchFamily="18" charset="0"/>
            </a:endParaRPr>
          </a:p>
        </p:txBody>
      </p:sp>
      <p:grpSp>
        <p:nvGrpSpPr>
          <p:cNvPr id="17" name="Группа 1"/>
          <p:cNvGrpSpPr/>
          <p:nvPr/>
        </p:nvGrpSpPr>
        <p:grpSpPr>
          <a:xfrm>
            <a:off x="4025414" y="2997033"/>
            <a:ext cx="680463" cy="609025"/>
            <a:chOff x="6939084" y="3996241"/>
            <a:chExt cx="680463" cy="609025"/>
          </a:xfrm>
        </p:grpSpPr>
        <p:sp>
          <p:nvSpPr>
            <p:cNvPr id="18"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Текст 11"/>
          <p:cNvSpPr txBox="1">
            <a:spLocks/>
          </p:cNvSpPr>
          <p:nvPr/>
        </p:nvSpPr>
        <p:spPr>
          <a:xfrm>
            <a:off x="4868879" y="2897305"/>
            <a:ext cx="7258545" cy="1811935"/>
          </a:xfrm>
          <a:prstGeom prst="rect">
            <a:avLst/>
          </a:prstGeom>
        </p:spPr>
        <p:txBody>
          <a:bodyPr lIns="91440" tIns="45720" rIns="91440" bIns="4572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144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Users</a:t>
            </a:r>
          </a:p>
          <a:p>
            <a:pPr>
              <a:lnSpc>
                <a:spcPct val="100000"/>
              </a:lnSpc>
            </a:pPr>
            <a:r>
              <a:rPr lang="en-US" altLang="zh-CN" sz="7200" dirty="0" err="1">
                <a:latin typeface="华文中宋" panose="02010600040101010101" pitchFamily="2" charset="-122"/>
                <a:ea typeface="华文中宋" panose="02010600040101010101" pitchFamily="2" charset="-122"/>
              </a:rPr>
              <a:t>Douyin</a:t>
            </a:r>
            <a:r>
              <a:rPr lang="en-US" altLang="zh-CN" sz="7200" dirty="0">
                <a:latin typeface="华文中宋" panose="02010600040101010101" pitchFamily="2" charset="-122"/>
                <a:ea typeface="华文中宋" panose="02010600040101010101" pitchFamily="2" charset="-122"/>
              </a:rPr>
              <a:t> allows users to create, edit, and share short videos as well as livestreams, often featuring music in the background. In their videos, users can interact with the camera and sing at the same time, with songs provided by </a:t>
            </a:r>
            <a:r>
              <a:rPr lang="en-US" altLang="zh-CN" sz="7200" dirty="0" err="1">
                <a:latin typeface="华文中宋" panose="02010600040101010101" pitchFamily="2" charset="-122"/>
                <a:ea typeface="华文中宋" panose="02010600040101010101" pitchFamily="2" charset="-122"/>
              </a:rPr>
              <a:t>Douyin's</a:t>
            </a:r>
            <a:r>
              <a:rPr lang="en-US" altLang="zh-CN" sz="7200" dirty="0">
                <a:latin typeface="华文中宋" panose="02010600040101010101" pitchFamily="2" charset="-122"/>
                <a:ea typeface="华文中宋" panose="02010600040101010101" pitchFamily="2" charset="-122"/>
              </a:rPr>
              <a:t> extensive music library. </a:t>
            </a:r>
            <a:endParaRPr lang="en-US" sz="6400" b="1" dirty="0">
              <a:solidFill>
                <a:schemeClr val="bg1">
                  <a:lumMod val="65000"/>
                </a:schemeClr>
              </a:solidFill>
              <a:latin typeface="华文中宋" panose="02010600040101010101" pitchFamily="2" charset="-122"/>
              <a:ea typeface="华文中宋" panose="02010600040101010101" pitchFamily="2" charset="-122"/>
              <a:cs typeface="Poppins" panose="02000000000000000000" pitchFamily="2" charset="0"/>
              <a:sym typeface="微软雅黑" panose="020B0503020204020204" pitchFamily="34" charset="-122"/>
            </a:endParaRPr>
          </a:p>
        </p:txBody>
      </p:sp>
      <p:grpSp>
        <p:nvGrpSpPr>
          <p:cNvPr id="21" name="Группа 2"/>
          <p:cNvGrpSpPr/>
          <p:nvPr/>
        </p:nvGrpSpPr>
        <p:grpSpPr>
          <a:xfrm>
            <a:off x="4025414" y="4880065"/>
            <a:ext cx="680463" cy="609025"/>
            <a:chOff x="6939084" y="5076690"/>
            <a:chExt cx="680463" cy="609025"/>
          </a:xfrm>
        </p:grpSpPr>
        <p:sp>
          <p:nvSpPr>
            <p:cNvPr id="22"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Заголовок 1"/>
          <p:cNvSpPr txBox="1">
            <a:spLocks/>
          </p:cNvSpPr>
          <p:nvPr/>
        </p:nvSpPr>
        <p:spPr>
          <a:xfrm>
            <a:off x="1983785" y="746659"/>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ABOUT Tik Tok</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27" name="Подзаголовок 2"/>
          <p:cNvSpPr txBox="1">
            <a:spLocks/>
          </p:cNvSpPr>
          <p:nvPr/>
        </p:nvSpPr>
        <p:spPr>
          <a:xfrm>
            <a:off x="1983785" y="320317"/>
            <a:ext cx="7617416" cy="337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32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a:t>
            </a:r>
            <a:r>
              <a:rPr lang="en-US"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rPr>
              <a:t>It is a platform for creating and sharing 15-second videos.#</a:t>
            </a:r>
            <a:endParaRPr lang="zh-CN" altLang="zh-CN" sz="1800" i="1" dirty="0">
              <a:solidFill>
                <a:schemeClr val="bg1">
                  <a:lumMod val="75000"/>
                </a:schemeClr>
              </a:solidFill>
              <a:latin typeface="微软雅黑" panose="020B0503020204020204" pitchFamily="34" charset="-122"/>
              <a:ea typeface="微软雅黑" panose="020B0503020204020204" pitchFamily="34" charset="-122"/>
              <a:cs typeface="Poppins SemiBold" panose="02000000000000000000" pitchFamily="2" charset="0"/>
            </a:endParaRPr>
          </a:p>
          <a:p>
            <a:pPr marL="0" indent="0" algn="ctr">
              <a:lnSpc>
                <a:spcPts val="1800"/>
              </a:lnSpc>
              <a:spcBef>
                <a:spcPts val="1200"/>
              </a:spcBef>
              <a:buNone/>
            </a:pPr>
            <a:endParaRPr lang="ru-RU" sz="2400" i="1" dirty="0">
              <a:solidFill>
                <a:schemeClr val="bg1">
                  <a:lumMod val="7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29" name="Текст 11"/>
          <p:cNvSpPr txBox="1">
            <a:spLocks/>
          </p:cNvSpPr>
          <p:nvPr/>
        </p:nvSpPr>
        <p:spPr>
          <a:xfrm>
            <a:off x="4868879" y="4885913"/>
            <a:ext cx="7018319" cy="1657619"/>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3600" b="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p>
          <a:p>
            <a:pPr>
              <a:lnSpc>
                <a:spcPct val="80000"/>
              </a:lnSpc>
            </a:pPr>
            <a:r>
              <a:rPr lang="en-US" altLang="zh-CN" sz="1800" dirty="0">
                <a:latin typeface="华文中宋" panose="02010600040101010101" pitchFamily="2" charset="-122"/>
                <a:ea typeface="华文中宋" panose="02010600040101010101" pitchFamily="2" charset="-122"/>
              </a:rPr>
              <a:t>Contents themed on dances, comedies, babies, food, pets pranks, and stunts are most welcomed on </a:t>
            </a:r>
            <a:r>
              <a:rPr lang="en-US" altLang="zh-CN" sz="1800" dirty="0" err="1">
                <a:latin typeface="华文中宋" panose="02010600040101010101" pitchFamily="2" charset="-122"/>
                <a:ea typeface="华文中宋" panose="02010600040101010101" pitchFamily="2" charset="-122"/>
              </a:rPr>
              <a:t>Douyin</a:t>
            </a:r>
            <a:r>
              <a:rPr lang="en-US" altLang="zh-CN" sz="1800" dirty="0">
                <a:latin typeface="华文中宋" panose="02010600040101010101" pitchFamily="2" charset="-122"/>
                <a:ea typeface="华文中宋" panose="02010600040101010101" pitchFamily="2" charset="-122"/>
              </a:rPr>
              <a:t>. Showing off dance skills and comedy routines are also popular pastimes on the app.</a:t>
            </a:r>
            <a:endParaRPr lang="en-US" sz="1800" dirty="0">
              <a:latin typeface="华文中宋" panose="02010600040101010101" pitchFamily="2" charset="-122"/>
              <a:ea typeface="华文中宋" panose="02010600040101010101" pitchFamily="2" charset="-122"/>
              <a:sym typeface="微软雅黑" panose="020B0503020204020204" pitchFamily="34" charset="-122"/>
            </a:endParaRPr>
          </a:p>
        </p:txBody>
      </p:sp>
    </p:spTree>
    <p:extLst>
      <p:ext uri="{BB962C8B-B14F-4D97-AF65-F5344CB8AC3E}">
        <p14:creationId xmlns:p14="http://schemas.microsoft.com/office/powerpoint/2010/main" val="3991091125"/>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4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818650" y="247603"/>
            <a:ext cx="7956884" cy="676560"/>
          </a:xfrm>
          <a:prstGeom prst="rect">
            <a:avLst/>
          </a:prstGeom>
        </p:spPr>
        <p:txBody>
          <a:bodyPr lIns="91440" tIns="45720" rIns="91440" bIns="4572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Characteristics</a:t>
            </a:r>
            <a:endParaRPr lang="ru-RU" sz="4000" b="1" spc="100"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рямоугольник 25"/>
          <p:cNvSpPr/>
          <p:nvPr/>
        </p:nvSpPr>
        <p:spPr>
          <a:xfrm>
            <a:off x="566020" y="1432800"/>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Прямоугольник 27"/>
          <p:cNvSpPr/>
          <p:nvPr/>
        </p:nvSpPr>
        <p:spPr>
          <a:xfrm>
            <a:off x="9574693" y="62816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a:extLst>
              <a:ext uri="{FF2B5EF4-FFF2-40B4-BE49-F238E27FC236}">
                <a16:creationId xmlns:a16="http://schemas.microsoft.com/office/drawing/2014/main" id="{472C7090-B7A5-E04D-B125-36A2692F405C}"/>
              </a:ext>
            </a:extLst>
          </p:cNvPr>
          <p:cNvSpPr/>
          <p:nvPr/>
        </p:nvSpPr>
        <p:spPr>
          <a:xfrm>
            <a:off x="864905" y="4255795"/>
            <a:ext cx="4639471" cy="1754326"/>
          </a:xfrm>
          <a:prstGeom prst="rect">
            <a:avLst/>
          </a:prstGeom>
        </p:spPr>
        <p:txBody>
          <a:bodyPr wrap="square">
            <a:spAutoFit/>
          </a:bodyPr>
          <a:lstStyle/>
          <a:p>
            <a:pPr algn="just"/>
            <a:r>
              <a:rPr lang="en-US" altLang="zh-CN" kern="100" dirty="0">
                <a:latin typeface="Times New Roman" panose="02020603050405020304" pitchFamily="18" charset="0"/>
                <a:ea typeface="DengXian" panose="02010600030101010101" pitchFamily="2" charset="-122"/>
                <a:cs typeface="Times New Roman" panose="02020603050405020304" pitchFamily="18" charset="0"/>
              </a:rPr>
              <a:t>Once you open the app, a video starts immediately. You scroll through a 15-second stream of videos nonstop, as does how you look through photos on Instagram. Therefore, many people can't help spending most of their spare time on </a:t>
            </a:r>
            <a:r>
              <a:rPr lang="en-US" altLang="zh-CN" b="1" kern="100" dirty="0">
                <a:latin typeface="Times New Roman" panose="02020603050405020304" pitchFamily="18" charset="0"/>
                <a:ea typeface="DengXian" panose="02010600030101010101" pitchFamily="2" charset="-122"/>
                <a:cs typeface="Times New Roman" panose="02020603050405020304" pitchFamily="18" charset="0"/>
              </a:rPr>
              <a:t>the For You Page.</a:t>
            </a:r>
            <a:endParaRPr lang="zh-CN" altLang="zh-CN" sz="1400" b="1"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id="{D5F23A8C-1C9E-CE47-82AC-AF9DB4FCFF43}"/>
              </a:ext>
            </a:extLst>
          </p:cNvPr>
          <p:cNvSpPr/>
          <p:nvPr/>
        </p:nvSpPr>
        <p:spPr>
          <a:xfrm>
            <a:off x="6245817" y="4255795"/>
            <a:ext cx="5646671" cy="2031325"/>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Unlike other popular Chinese apps like Weibo, where you have to actively follow specific accounts to be pushed toward their content, </a:t>
            </a:r>
            <a:r>
              <a:rPr lang="en-US" altLang="zh-CN" dirty="0" err="1">
                <a:latin typeface="Times New Roman" panose="02020603050405020304" pitchFamily="18" charset="0"/>
                <a:cs typeface="Times New Roman" panose="02020603050405020304" pitchFamily="18" charset="0"/>
              </a:rPr>
              <a:t>Douyin</a:t>
            </a:r>
            <a:r>
              <a:rPr lang="en-US" altLang="zh-CN" dirty="0">
                <a:latin typeface="Times New Roman" panose="02020603050405020304" pitchFamily="18" charset="0"/>
                <a:cs typeface="Times New Roman" panose="02020603050405020304" pitchFamily="18" charset="0"/>
              </a:rPr>
              <a:t> identifies users’ interests through a powerful recommendation algorithm that tracks the users’ preferences through their browser history. </a:t>
            </a:r>
            <a:endParaRPr lang="zh-CN"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It also shows content it thinks could go viral, regardless of how many followers the creator has.</a:t>
            </a:r>
            <a:endParaRPr lang="zh-CN" altLang="zh-CN"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70EB30D9-65E8-CE47-A871-FBF225FF9F0B}"/>
              </a:ext>
            </a:extLst>
          </p:cNvPr>
          <p:cNvSpPr/>
          <p:nvPr/>
        </p:nvSpPr>
        <p:spPr>
          <a:xfrm>
            <a:off x="7011288" y="4886907"/>
            <a:ext cx="3811996" cy="307777"/>
          </a:xfrm>
          <a:prstGeom prst="rect">
            <a:avLst/>
          </a:prstGeom>
        </p:spPr>
        <p:txBody>
          <a:bodyPr wrap="square">
            <a:spAutoFit/>
          </a:bodyPr>
          <a:lstStyle/>
          <a:p>
            <a:pPr algn="just"/>
            <a:endParaRPr lang="zh-CN" altLang="zh-CN" sz="14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2" name="图片 1">
            <a:extLst>
              <a:ext uri="{FF2B5EF4-FFF2-40B4-BE49-F238E27FC236}">
                <a16:creationId xmlns:a16="http://schemas.microsoft.com/office/drawing/2014/main" id="{E5D3503B-9F14-409F-A4A6-F18451E45CC1}"/>
              </a:ext>
            </a:extLst>
          </p:cNvPr>
          <p:cNvPicPr>
            <a:picLocks noChangeAspect="1"/>
          </p:cNvPicPr>
          <p:nvPr/>
        </p:nvPicPr>
        <p:blipFill>
          <a:blip r:embed="rId3"/>
          <a:stretch>
            <a:fillRect/>
          </a:stretch>
        </p:blipFill>
        <p:spPr>
          <a:xfrm>
            <a:off x="918420" y="1075669"/>
            <a:ext cx="4596706" cy="2585324"/>
          </a:xfrm>
          <a:prstGeom prst="rect">
            <a:avLst/>
          </a:prstGeom>
        </p:spPr>
      </p:pic>
      <p:pic>
        <p:nvPicPr>
          <p:cNvPr id="4" name="图片 3">
            <a:extLst>
              <a:ext uri="{FF2B5EF4-FFF2-40B4-BE49-F238E27FC236}">
                <a16:creationId xmlns:a16="http://schemas.microsoft.com/office/drawing/2014/main" id="{EF2FD4B8-FC7D-46EA-B722-BC91C2ABD041}"/>
              </a:ext>
            </a:extLst>
          </p:cNvPr>
          <p:cNvPicPr>
            <a:picLocks noChangeAspect="1"/>
          </p:cNvPicPr>
          <p:nvPr/>
        </p:nvPicPr>
        <p:blipFill>
          <a:blip r:embed="rId4"/>
          <a:stretch>
            <a:fillRect/>
          </a:stretch>
        </p:blipFill>
        <p:spPr>
          <a:xfrm>
            <a:off x="6521444" y="1072759"/>
            <a:ext cx="4596706" cy="2592032"/>
          </a:xfrm>
          <a:prstGeom prst="rect">
            <a:avLst/>
          </a:prstGeom>
        </p:spPr>
      </p:pic>
      <p:sp>
        <p:nvSpPr>
          <p:cNvPr id="5" name="文本框 4">
            <a:extLst>
              <a:ext uri="{FF2B5EF4-FFF2-40B4-BE49-F238E27FC236}">
                <a16:creationId xmlns:a16="http://schemas.microsoft.com/office/drawing/2014/main" id="{BCE7B9FF-D84A-4C07-B5F8-AAE784635088}"/>
              </a:ext>
            </a:extLst>
          </p:cNvPr>
          <p:cNvSpPr txBox="1"/>
          <p:nvPr/>
        </p:nvSpPr>
        <p:spPr>
          <a:xfrm>
            <a:off x="864905" y="3758339"/>
            <a:ext cx="4703735" cy="400110"/>
          </a:xfrm>
          <a:prstGeom prst="rect">
            <a:avLst/>
          </a:prstGeom>
          <a:noFill/>
        </p:spPr>
        <p:txBody>
          <a:bodyPr wrap="square" rtlCol="0">
            <a:spAutoFit/>
          </a:bodyPr>
          <a:lstStyle/>
          <a:p>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No ”play” or “pause” button#</a:t>
            </a:r>
          </a:p>
        </p:txBody>
      </p:sp>
      <p:sp>
        <p:nvSpPr>
          <p:cNvPr id="6" name="文本框 5">
            <a:extLst>
              <a:ext uri="{FF2B5EF4-FFF2-40B4-BE49-F238E27FC236}">
                <a16:creationId xmlns:a16="http://schemas.microsoft.com/office/drawing/2014/main" id="{4625B78D-E1D9-4969-BD68-309BD6ED8E82}"/>
              </a:ext>
            </a:extLst>
          </p:cNvPr>
          <p:cNvSpPr txBox="1"/>
          <p:nvPr/>
        </p:nvSpPr>
        <p:spPr>
          <a:xfrm>
            <a:off x="6579031" y="3758339"/>
            <a:ext cx="4703735" cy="400110"/>
          </a:xfrm>
          <a:prstGeom prst="rect">
            <a:avLst/>
          </a:prstGeom>
          <a:noFill/>
        </p:spPr>
        <p:txBody>
          <a:bodyPr wrap="square" rtlCol="0">
            <a:spAutoFit/>
          </a:bodyPr>
          <a:lstStyle/>
          <a:p>
            <a:pPr algn="ct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altLang="zh-CN" sz="2000" i="1" dirty="0">
                <a:solidFill>
                  <a:schemeClr val="bg2">
                    <a:lumMod val="25000"/>
                  </a:schemeClr>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Personalized  Recommendation#</a:t>
            </a:r>
          </a:p>
        </p:txBody>
      </p:sp>
    </p:spTree>
    <p:extLst>
      <p:ext uri="{BB962C8B-B14F-4D97-AF65-F5344CB8AC3E}">
        <p14:creationId xmlns:p14="http://schemas.microsoft.com/office/powerpoint/2010/main" val="222023372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400" fill="hold"/>
                                        <p:tgtEl>
                                          <p:spTgt spid="9"/>
                                        </p:tgtEl>
                                        <p:attrNameLst>
                                          <p:attrName>ppt_x</p:attrName>
                                        </p:attrNameLst>
                                      </p:cBhvr>
                                      <p:tavLst>
                                        <p:tav tm="0">
                                          <p:val>
                                            <p:strVal val="#ppt_x"/>
                                          </p:val>
                                        </p:tav>
                                        <p:tav tm="100000">
                                          <p:val>
                                            <p:strVal val="#ppt_x"/>
                                          </p:val>
                                        </p:tav>
                                      </p:tavLst>
                                    </p:anim>
                                    <p:anim calcmode="lin" valueType="num">
                                      <p:cBhvr additive="base">
                                        <p:cTn id="11" dur="4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400" fill="hold"/>
                                        <p:tgtEl>
                                          <p:spTgt spid="11"/>
                                        </p:tgtEl>
                                        <p:attrNameLst>
                                          <p:attrName>ppt_x</p:attrName>
                                        </p:attrNameLst>
                                      </p:cBhvr>
                                      <p:tavLst>
                                        <p:tav tm="0">
                                          <p:val>
                                            <p:strVal val="#ppt_x"/>
                                          </p:val>
                                        </p:tav>
                                        <p:tav tm="100000">
                                          <p:val>
                                            <p:strVal val="#ppt_x"/>
                                          </p:val>
                                        </p:tav>
                                      </p:tavLst>
                                    </p:anim>
                                    <p:anim calcmode="lin" valueType="num">
                                      <p:cBhvr additive="base">
                                        <p:cTn id="15" dur="4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824991"/>
            <a:ext cx="2143760" cy="769441"/>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Two</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Comparison</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164307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a:cxnSpLocks/>
          </p:cNvCxnSpPr>
          <p:nvPr/>
        </p:nvCxnSpPr>
        <p:spPr>
          <a:xfrm>
            <a:off x="6091377" y="2588007"/>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578835" y="1791735"/>
            <a:ext cx="1263667" cy="1106446"/>
            <a:chOff x="5628595" y="2461366"/>
            <a:chExt cx="924579" cy="823910"/>
          </a:xfrm>
        </p:grpSpPr>
        <p:sp>
          <p:nvSpPr>
            <p:cNvPr id="11" name="Овал 10"/>
            <p:cNvSpPr/>
            <p:nvPr/>
          </p:nvSpPr>
          <p:spPr>
            <a:xfrm>
              <a:off x="5628595" y="2461366"/>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3737D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Прямоугольник 13"/>
            <p:cNvSpPr/>
            <p:nvPr/>
          </p:nvSpPr>
          <p:spPr>
            <a:xfrm>
              <a:off x="5628595" y="2763752"/>
              <a:ext cx="924579" cy="264424"/>
            </a:xfrm>
            <a:prstGeom prst="rect">
              <a:avLst/>
            </a:prstGeom>
          </p:spPr>
          <p:txBody>
            <a:bodyPr wrap="none">
              <a:spAutoFit/>
            </a:bodyPr>
            <a:lstStyle/>
            <a:p>
              <a:pPr>
                <a:lnSpc>
                  <a:spcPts val="1800"/>
                </a:lnSpc>
              </a:pPr>
              <a:r>
                <a:rPr lang="en-US" sz="2000" b="1" dirty="0">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Tik Tok</a:t>
              </a:r>
            </a:p>
          </p:txBody>
        </p:sp>
      </p:grpSp>
      <p:grpSp>
        <p:nvGrpSpPr>
          <p:cNvPr id="4" name="Группа 3"/>
          <p:cNvGrpSpPr/>
          <p:nvPr/>
        </p:nvGrpSpPr>
        <p:grpSpPr>
          <a:xfrm>
            <a:off x="5578840" y="4109568"/>
            <a:ext cx="1113683" cy="1106447"/>
            <a:chOff x="5735129" y="4320659"/>
            <a:chExt cx="823910" cy="823910"/>
          </a:xfrm>
        </p:grpSpPr>
        <p:sp>
          <p:nvSpPr>
            <p:cNvPr id="17" name="Овал 16"/>
            <p:cNvSpPr/>
            <p:nvPr/>
          </p:nvSpPr>
          <p:spPr>
            <a:xfrm>
              <a:off x="5735129" y="432065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Прямоугольник 17"/>
            <p:cNvSpPr/>
            <p:nvPr/>
          </p:nvSpPr>
          <p:spPr>
            <a:xfrm>
              <a:off x="5783481" y="4611050"/>
              <a:ext cx="727202" cy="243127"/>
            </a:xfrm>
            <a:prstGeom prst="rect">
              <a:avLst/>
            </a:prstGeom>
          </p:spPr>
          <p:txBody>
            <a:bodyPr wrap="none">
              <a:spAutoFit/>
            </a:bodyPr>
            <a:lstStyle/>
            <a:p>
              <a:pPr>
                <a:lnSpc>
                  <a:spcPts val="1800"/>
                </a:lnSpc>
              </a:pPr>
              <a:r>
                <a:rPr lang="en-US" altLang="zh-CN" sz="2000" b="1"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en-US" sz="20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sp>
        <p:nvSpPr>
          <p:cNvPr id="19" name="Текст 11"/>
          <p:cNvSpPr txBox="1">
            <a:spLocks/>
          </p:cNvSpPr>
          <p:nvPr/>
        </p:nvSpPr>
        <p:spPr>
          <a:xfrm>
            <a:off x="88672" y="2898181"/>
            <a:ext cx="5445860" cy="3486406"/>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ACG culture community</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More than 2 minutes, 8 minutes on average</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65 million</a:t>
            </a:r>
          </a:p>
          <a:p>
            <a:pPr marL="0" indent="0" algn="r">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lgn="r">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Mostly generation Z, a minority of generation Y</a:t>
            </a: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      </a:t>
            </a:r>
          </a:p>
        </p:txBody>
      </p:sp>
      <p:sp>
        <p:nvSpPr>
          <p:cNvPr id="9" name="Заголовок 1"/>
          <p:cNvSpPr txBox="1">
            <a:spLocks/>
          </p:cNvSpPr>
          <p:nvPr/>
        </p:nvSpPr>
        <p:spPr>
          <a:xfrm>
            <a:off x="1031447" y="-10718"/>
            <a:ext cx="10755824" cy="13699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spc="1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Comparison between Tik Tok and </a:t>
            </a:r>
            <a:r>
              <a:rPr lang="en-US" sz="3600" b="1" spc="100" dirty="0" err="1">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Bilibili</a:t>
            </a:r>
            <a:endParaRPr lang="ru-RU" sz="3600"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30" name="Текст 11"/>
          <p:cNvSpPr txBox="1">
            <a:spLocks/>
          </p:cNvSpPr>
          <p:nvPr/>
        </p:nvSpPr>
        <p:spPr>
          <a:xfrm>
            <a:off x="7049193" y="1659527"/>
            <a:ext cx="5054135" cy="3785309"/>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b="1" dirty="0">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Position</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Short video culture community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Time Limit</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21 seconds on average, less than 60 seconds mostly</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Volume</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DAU: 600 million</a:t>
            </a:r>
          </a:p>
          <a:p>
            <a:pPr marL="0" indent="0">
              <a:buNone/>
            </a:pPr>
            <a:r>
              <a:rPr lang="en-US" sz="1800" b="1" dirty="0">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Users</a:t>
            </a:r>
          </a:p>
          <a:p>
            <a:pPr marL="0" indent="0">
              <a:buNone/>
            </a:pPr>
            <a:r>
              <a:rPr lang="en-US" sz="1800" dirty="0">
                <a:solidFill>
                  <a:schemeClr val="bg1">
                    <a:lumMod val="65000"/>
                  </a:schemeClr>
                </a:solidFill>
                <a:latin typeface="微软雅黑" panose="020B0503020204020204" pitchFamily="34" charset="-122"/>
                <a:ea typeface="微软雅黑" panose="020B0503020204020204" pitchFamily="34" charset="-122"/>
                <a:cs typeface="Poppins" panose="02000000000000000000" pitchFamily="2" charset="0"/>
                <a:sym typeface="微软雅黑" panose="020B0503020204020204" pitchFamily="34" charset="-122"/>
              </a:rPr>
              <a:t>Across all age group, a platform of mass culture</a:t>
            </a:r>
          </a:p>
        </p:txBody>
      </p:sp>
      <p:cxnSp>
        <p:nvCxnSpPr>
          <p:cNvPr id="37" name="Прямая соединительная линия 36"/>
          <p:cNvCxnSpPr>
            <a:cxnSpLocks/>
          </p:cNvCxnSpPr>
          <p:nvPr/>
        </p:nvCxnSpPr>
        <p:spPr>
          <a:xfrm>
            <a:off x="6135679" y="5216015"/>
            <a:ext cx="13848" cy="162605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89502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400"/>
                                        <p:tgtEl>
                                          <p:spTgt spid="9"/>
                                        </p:tgtEl>
                                      </p:cBhvr>
                                    </p:animEffect>
                                  </p:childTnLst>
                                </p:cTn>
                              </p:par>
                            </p:childTnLst>
                          </p:cTn>
                        </p:par>
                        <p:par>
                          <p:cTn id="8" fill="hold">
                            <p:stCondLst>
                              <p:cond delay="4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50" fill="hold"/>
                                        <p:tgtEl>
                                          <p:spTgt spid="3"/>
                                        </p:tgtEl>
                                        <p:attrNameLst>
                                          <p:attrName>ppt_x</p:attrName>
                                        </p:attrNameLst>
                                      </p:cBhvr>
                                      <p:tavLst>
                                        <p:tav tm="0">
                                          <p:val>
                                            <p:strVal val="#ppt_x"/>
                                          </p:val>
                                        </p:tav>
                                        <p:tav tm="100000">
                                          <p:val>
                                            <p:strVal val="#ppt_x"/>
                                          </p:val>
                                        </p:tav>
                                      </p:tavLst>
                                    </p:anim>
                                    <p:anim calcmode="lin" valueType="num">
                                      <p:cBhvr additive="base">
                                        <p:cTn id="12" dur="35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wipe(up)">
                                      <p:cBhvr>
                                        <p:cTn id="16" dur="400"/>
                                        <p:tgtEl>
                                          <p:spTgt spid="30">
                                            <p:txEl>
                                              <p:pRg st="0" end="0"/>
                                            </p:txEl>
                                          </p:spTgt>
                                        </p:tgtEl>
                                      </p:cBhvr>
                                    </p:animEffect>
                                  </p:childTnLst>
                                </p:cTn>
                              </p:par>
                            </p:childTnLst>
                          </p:cTn>
                        </p:par>
                        <p:par>
                          <p:cTn id="17" fill="hold">
                            <p:stCondLst>
                              <p:cond delay="115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4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50" fill="hold"/>
                                        <p:tgtEl>
                                          <p:spTgt spid="4"/>
                                        </p:tgtEl>
                                        <p:attrNameLst>
                                          <p:attrName>ppt_x</p:attrName>
                                        </p:attrNameLst>
                                      </p:cBhvr>
                                      <p:tavLst>
                                        <p:tav tm="0">
                                          <p:val>
                                            <p:strVal val="#ppt_x"/>
                                          </p:val>
                                        </p:tav>
                                        <p:tav tm="100000">
                                          <p:val>
                                            <p:strVal val="#ppt_x"/>
                                          </p:val>
                                        </p:tav>
                                      </p:tavLst>
                                    </p:anim>
                                    <p:anim calcmode="lin" valueType="num">
                                      <p:cBhvr additive="base">
                                        <p:cTn id="25" dur="35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up)">
                                      <p:cBhvr>
                                        <p:cTn id="29" dur="400"/>
                                        <p:tgtEl>
                                          <p:spTgt spid="19">
                                            <p:txEl>
                                              <p:pRg st="0" end="0"/>
                                            </p:txEl>
                                          </p:spTgt>
                                        </p:tgtEl>
                                      </p:cBhvr>
                                    </p:animEffect>
                                  </p:childTnLst>
                                </p:cTn>
                              </p:par>
                            </p:childTnLst>
                          </p:cTn>
                        </p:par>
                        <p:par>
                          <p:cTn id="30" fill="hold">
                            <p:stCondLst>
                              <p:cond delay="215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2405" y="189866"/>
            <a:ext cx="11806555" cy="6478271"/>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6" name="组合 5"/>
          <p:cNvGrpSpPr/>
          <p:nvPr/>
        </p:nvGrpSpPr>
        <p:grpSpPr>
          <a:xfrm>
            <a:off x="4945381" y="1055371"/>
            <a:ext cx="2301875" cy="2301875"/>
            <a:chOff x="7840" y="1666"/>
            <a:chExt cx="3872" cy="3872"/>
          </a:xfrm>
        </p:grpSpPr>
        <p:sp>
          <p:nvSpPr>
            <p:cNvPr id="4" name="椭圆 3"/>
            <p:cNvSpPr/>
            <p:nvPr/>
          </p:nvSpPr>
          <p:spPr>
            <a:xfrm>
              <a:off x="7840" y="1666"/>
              <a:ext cx="3872" cy="387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文本框 6"/>
          <p:cNvSpPr txBox="1"/>
          <p:nvPr/>
        </p:nvSpPr>
        <p:spPr>
          <a:xfrm>
            <a:off x="5024120" y="1476634"/>
            <a:ext cx="2143760" cy="1446550"/>
          </a:xfrm>
          <a:prstGeom prst="rect">
            <a:avLst/>
          </a:prstGeom>
          <a:noFill/>
        </p:spPr>
        <p:txBody>
          <a:bodyPr wrap="square" lIns="91440" tIns="45720" rIns="91440" bIns="45720" rtlCol="0">
            <a:spAutoFit/>
          </a:bodyPr>
          <a:lstStyle/>
          <a:p>
            <a:pPr algn="ctr"/>
            <a:r>
              <a:rPr lang="en-US" altLang="zh-CN" sz="4400" dirty="0">
                <a:solidFill>
                  <a:schemeClr val="bg1"/>
                </a:solidFill>
                <a:latin typeface="Franklin Gothic Demi Cond" panose="020B0706030402020204" charset="0"/>
              </a:rPr>
              <a:t>Part Three</a:t>
            </a:r>
            <a:endParaRPr lang="en-US" altLang="zh-CN" sz="4000" dirty="0">
              <a:solidFill>
                <a:schemeClr val="bg1"/>
              </a:solidFill>
              <a:latin typeface="Franklin Gothic Demi Cond" panose="020B0706030402020204" charset="0"/>
            </a:endParaRPr>
          </a:p>
        </p:txBody>
      </p:sp>
      <p:sp>
        <p:nvSpPr>
          <p:cNvPr id="11" name="文本框 10"/>
          <p:cNvSpPr txBox="1"/>
          <p:nvPr/>
        </p:nvSpPr>
        <p:spPr>
          <a:xfrm>
            <a:off x="3687126" y="4222751"/>
            <a:ext cx="4817111" cy="666786"/>
          </a:xfrm>
          <a:prstGeom prst="rect">
            <a:avLst/>
          </a:prstGeom>
          <a:noFill/>
        </p:spPr>
        <p:txBody>
          <a:bodyPr wrap="square" lIns="91440" tIns="45720" rIns="91440" bIns="45720" rtlCol="0">
            <a:spAutoFit/>
          </a:bodyPr>
          <a:lstStyle/>
          <a:p>
            <a:pPr algn="ctr"/>
            <a:r>
              <a:rPr lang="en-US" altLang="zh-CN" sz="3733" dirty="0">
                <a:solidFill>
                  <a:schemeClr val="tx1">
                    <a:lumMod val="65000"/>
                    <a:lumOff val="35000"/>
                  </a:schemeClr>
                </a:solidFill>
                <a:latin typeface="微软雅黑" panose="020B0503020204020204" charset="-122"/>
                <a:ea typeface="微软雅黑" panose="020B0503020204020204" charset="-122"/>
                <a:sym typeface="+mn-ea"/>
              </a:rPr>
              <a:t>Popularity</a:t>
            </a:r>
            <a:endParaRPr lang="zh-CN" altLang="en-US" sz="3733" dirty="0">
              <a:solidFill>
                <a:schemeClr val="tx1">
                  <a:lumMod val="65000"/>
                  <a:lumOff val="35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509681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703329">
            <a:off x="-63808" y="1477302"/>
            <a:ext cx="3837004" cy="3851436"/>
          </a:xfrm>
          <a:prstGeom prst="rect">
            <a:avLst/>
          </a:prstGeom>
          <a:noFill/>
          <a:ln>
            <a:solidFill>
              <a:srgbClr val="7E8D9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p:nvSpPr>
        <p:spPr>
          <a:xfrm rot="18953542">
            <a:off x="229743" y="1727087"/>
            <a:ext cx="3384000" cy="3384000"/>
          </a:xfrm>
          <a:prstGeom prst="rect">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0" name="Group 74"/>
          <p:cNvGrpSpPr/>
          <p:nvPr/>
        </p:nvGrpSpPr>
        <p:grpSpPr>
          <a:xfrm>
            <a:off x="4905214" y="1127633"/>
            <a:ext cx="6873497" cy="2060428"/>
            <a:chOff x="10132" y="2876343"/>
            <a:chExt cx="4000954" cy="1545725"/>
          </a:xfrm>
        </p:grpSpPr>
        <p:sp>
          <p:nvSpPr>
            <p:cNvPr id="76" name="文本框 11"/>
            <p:cNvSpPr txBox="1"/>
            <p:nvPr/>
          </p:nvSpPr>
          <p:spPr>
            <a:xfrm>
              <a:off x="16702" y="2876343"/>
              <a:ext cx="1554863" cy="300161"/>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Localized content</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77" name="矩形 9"/>
            <p:cNvSpPr/>
            <p:nvPr/>
          </p:nvSpPr>
          <p:spPr>
            <a:xfrm>
              <a:off x="10132" y="3135658"/>
              <a:ext cx="4000954" cy="1286410"/>
            </a:xfrm>
            <a:prstGeom prst="rect">
              <a:avLst/>
            </a:prstGeom>
          </p:spPr>
          <p:txBody>
            <a:bodyPr wrap="square">
              <a:spAutoFit/>
            </a:bodyPr>
            <a:lstStyle/>
            <a:p>
              <a:pPr>
                <a:lnSpc>
                  <a:spcPct val="150000"/>
                </a:lnSpc>
              </a:pP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The app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often runs local contests and challenges and captures local trends using localized hashtags.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also sends personalized recommendations to each of its users. This ensures that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Douyin</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users are always updated on the latest trending videos and are never out of ideas for video creation</a:t>
              </a:r>
              <a:r>
                <a:rPr lang="zh-CN" altLang="zh-CN" b="1" dirty="0">
                  <a:solidFill>
                    <a:schemeClr val="tx1">
                      <a:lumMod val="65000"/>
                      <a:lumOff val="35000"/>
                    </a:schemeClr>
                  </a:solidFill>
                  <a:latin typeface="华文宋体" panose="02010600040101010101" pitchFamily="2" charset="-122"/>
                  <a:ea typeface="华文宋体" panose="02010600040101010101" pitchFamily="2" charset="-122"/>
                </a:rPr>
                <a:t>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 </a:t>
              </a:r>
              <a:endParaRPr lang="zh-CN" altLang="en-US" b="1" dirty="0">
                <a:solidFill>
                  <a:schemeClr val="tx1">
                    <a:lumMod val="65000"/>
                    <a:lumOff val="35000"/>
                  </a:schemeClr>
                </a:solidFill>
                <a:latin typeface="华文宋体" panose="02010600040101010101" pitchFamily="2" charset="-122"/>
                <a:ea typeface="华文宋体" panose="02010600040101010101" pitchFamily="2" charset="-122"/>
                <a:sym typeface="+mn-ea"/>
              </a:endParaRPr>
            </a:p>
          </p:txBody>
        </p:sp>
      </p:grpSp>
      <p:cxnSp>
        <p:nvCxnSpPr>
          <p:cNvPr id="12" name="直接连接符 11"/>
          <p:cNvCxnSpPr/>
          <p:nvPr/>
        </p:nvCxnSpPr>
        <p:spPr>
          <a:xfrm>
            <a:off x="5012831" y="3263213"/>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3" name="Group 74"/>
          <p:cNvGrpSpPr/>
          <p:nvPr/>
        </p:nvGrpSpPr>
        <p:grpSpPr>
          <a:xfrm>
            <a:off x="4905214" y="3420941"/>
            <a:ext cx="6934020" cy="1668274"/>
            <a:chOff x="336337" y="3029166"/>
            <a:chExt cx="3707106" cy="1251533"/>
          </a:xfrm>
        </p:grpSpPr>
        <p:sp>
          <p:nvSpPr>
            <p:cNvPr id="14" name="文本框 11"/>
            <p:cNvSpPr txBox="1"/>
            <p:nvPr/>
          </p:nvSpPr>
          <p:spPr>
            <a:xfrm>
              <a:off x="336337" y="3029166"/>
              <a:ext cx="3542970" cy="300161"/>
            </a:xfrm>
            <a:prstGeom prst="rect">
              <a:avLst/>
            </a:prstGeom>
            <a:noFill/>
          </p:spPr>
          <p:txBody>
            <a:bodyPr wrap="none" rtlCol="0">
              <a:spAutoFit/>
            </a:bodyPr>
            <a:lstStyle/>
            <a:p>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Easy content creation, sharing and viewing</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15" name="矩形 9"/>
            <p:cNvSpPr/>
            <p:nvPr/>
          </p:nvSpPr>
          <p:spPr>
            <a:xfrm>
              <a:off x="368694" y="3374156"/>
              <a:ext cx="3674749" cy="906543"/>
            </a:xfrm>
            <a:prstGeom prst="rect">
              <a:avLst/>
            </a:prstGeom>
          </p:spPr>
          <p:txBody>
            <a:bodyPr wrap="square">
              <a:spAutoFit/>
            </a:bodyPr>
            <a:lstStyle/>
            <a:p>
              <a:pPr lvl="0" algn="just"/>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sym typeface="+mn-ea"/>
                </a:rPr>
                <a:t>Due to </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the short format, neither the video-creation nor the watching process takes much time or effort. Also, the short-form video content plays as soon as a user opens the app.</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a:p>
              <a:pPr>
                <a:lnSpc>
                  <a:spcPct val="150000"/>
                </a:lnSpc>
              </a:pPr>
              <a:endParaRPr lang="zh-CN" altLang="en-US" sz="1400" dirty="0">
                <a:solidFill>
                  <a:schemeClr val="tx1">
                    <a:lumMod val="65000"/>
                    <a:lumOff val="3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5012831" y="4957578"/>
            <a:ext cx="4747895"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7" name="Group 74"/>
          <p:cNvGrpSpPr/>
          <p:nvPr/>
        </p:nvGrpSpPr>
        <p:grpSpPr>
          <a:xfrm>
            <a:off x="4905215" y="5077092"/>
            <a:ext cx="6934020" cy="1075571"/>
            <a:chOff x="180236" y="2984334"/>
            <a:chExt cx="3707106" cy="1186742"/>
          </a:xfrm>
        </p:grpSpPr>
        <p:sp>
          <p:nvSpPr>
            <p:cNvPr id="32" name="文本框 11"/>
            <p:cNvSpPr txBox="1"/>
            <p:nvPr/>
          </p:nvSpPr>
          <p:spPr>
            <a:xfrm>
              <a:off x="180236" y="2984334"/>
              <a:ext cx="2046233" cy="441467"/>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华文细黑" panose="02010600040101010101" pitchFamily="2" charset="-122"/>
                  <a:ea typeface="华文细黑" panose="02010600040101010101" pitchFamily="2" charset="-122"/>
                  <a:sym typeface="+mn-ea"/>
                </a:rPr>
                <a:t>Celebrity endorsements</a:t>
              </a:r>
              <a:endParaRPr lang="zh-CN" altLang="en-US" sz="2000" b="1" dirty="0">
                <a:solidFill>
                  <a:schemeClr val="tx1">
                    <a:lumMod val="65000"/>
                    <a:lumOff val="35000"/>
                  </a:schemeClr>
                </a:solidFill>
                <a:latin typeface="华文细黑" panose="02010600040101010101" pitchFamily="2" charset="-122"/>
                <a:ea typeface="华文细黑" panose="02010600040101010101" pitchFamily="2" charset="-122"/>
                <a:sym typeface="+mn-ea"/>
              </a:endParaRPr>
            </a:p>
          </p:txBody>
        </p:sp>
        <p:sp>
          <p:nvSpPr>
            <p:cNvPr id="33" name="矩形 9"/>
            <p:cNvSpPr/>
            <p:nvPr/>
          </p:nvSpPr>
          <p:spPr>
            <a:xfrm>
              <a:off x="212593" y="3457940"/>
              <a:ext cx="3674749" cy="713136"/>
            </a:xfrm>
            <a:prstGeom prst="rect">
              <a:avLst/>
            </a:prstGeom>
          </p:spPr>
          <p:txBody>
            <a:bodyPr wrap="square">
              <a:spAutoFit/>
            </a:bodyPr>
            <a:lstStyle/>
            <a:p>
              <a:pPr lvl="0"/>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Several celebrities, including </a:t>
              </a:r>
              <a:r>
                <a:rPr lang="en-US" altLang="zh-CN" b="1" dirty="0" err="1">
                  <a:solidFill>
                    <a:schemeClr val="tx1">
                      <a:lumMod val="65000"/>
                      <a:lumOff val="35000"/>
                    </a:schemeClr>
                  </a:solidFill>
                  <a:latin typeface="华文宋体" panose="02010600040101010101" pitchFamily="2" charset="-122"/>
                  <a:ea typeface="华文宋体" panose="02010600040101010101" pitchFamily="2" charset="-122"/>
                </a:rPr>
                <a:t>Angelababy</a:t>
              </a:r>
              <a:r>
                <a:rPr lang="en-US" altLang="zh-CN" b="1" dirty="0">
                  <a:solidFill>
                    <a:schemeClr val="tx1">
                      <a:lumMod val="65000"/>
                      <a:lumOff val="35000"/>
                    </a:schemeClr>
                  </a:solidFill>
                  <a:latin typeface="华文宋体" panose="02010600040101010101" pitchFamily="2" charset="-122"/>
                  <a:ea typeface="华文宋体" panose="02010600040101010101" pitchFamily="2" charset="-122"/>
                </a:rPr>
                <a:t> from China, Jimmy Fallon from American,   have helped drive Tik Tok's popularity.</a:t>
              </a:r>
              <a:endParaRPr lang="zh-CN" altLang="zh-CN" b="1" dirty="0">
                <a:solidFill>
                  <a:schemeClr val="tx1">
                    <a:lumMod val="65000"/>
                    <a:lumOff val="35000"/>
                  </a:schemeClr>
                </a:solidFill>
                <a:latin typeface="华文宋体" panose="02010600040101010101" pitchFamily="2" charset="-122"/>
                <a:ea typeface="华文宋体" panose="02010600040101010101" pitchFamily="2" charset="-122"/>
              </a:endParaRPr>
            </a:p>
          </p:txBody>
        </p:sp>
      </p:grpSp>
      <p:sp>
        <p:nvSpPr>
          <p:cNvPr id="24" name="Заголовок 1">
            <a:extLst>
              <a:ext uri="{FF2B5EF4-FFF2-40B4-BE49-F238E27FC236}">
                <a16:creationId xmlns:a16="http://schemas.microsoft.com/office/drawing/2014/main" id="{414E0BA3-31CD-DE4B-9811-E097ADDAD232}"/>
              </a:ext>
            </a:extLst>
          </p:cNvPr>
          <p:cNvSpPr txBox="1">
            <a:spLocks/>
          </p:cNvSpPr>
          <p:nvPr/>
        </p:nvSpPr>
        <p:spPr>
          <a:xfrm>
            <a:off x="3046483" y="472210"/>
            <a:ext cx="8879462" cy="493079"/>
          </a:xfrm>
          <a:prstGeom prst="rect">
            <a:avLst/>
          </a:prstGeom>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方正粗黑宋简体" panose="02000000000000000000" pitchFamily="2" charset="-122"/>
                <a:ea typeface="方正粗黑宋简体" panose="02000000000000000000" pitchFamily="2" charset="-122"/>
              </a:rPr>
              <a:t>Several reasons why Tik Tok is so popular include</a:t>
            </a:r>
            <a:r>
              <a:rPr lang="zh-CN" altLang="en-US" sz="2800" dirty="0">
                <a:latin typeface="方正粗黑宋简体" panose="02000000000000000000" pitchFamily="2" charset="-122"/>
                <a:ea typeface="方正粗黑宋简体" panose="02000000000000000000" pitchFamily="2" charset="-122"/>
              </a:rPr>
              <a:t>：</a:t>
            </a:r>
            <a:endParaRPr lang="zh-CN" altLang="zh-CN" sz="2800" dirty="0">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2545252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Top)">
                                      <p:cBhvr>
                                        <p:cTn id="25" dur="500"/>
                                        <p:tgtEl>
                                          <p:spTgt spid="1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lide(fromTo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660</Words>
  <Application>Microsoft Office PowerPoint</Application>
  <PresentationFormat>宽屏</PresentationFormat>
  <Paragraphs>75</Paragraphs>
  <Slides>12</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DengXian</vt:lpstr>
      <vt:lpstr>方正粗黑宋简体</vt:lpstr>
      <vt:lpstr>华文宋体</vt:lpstr>
      <vt:lpstr>华文细黑</vt:lpstr>
      <vt:lpstr>华文中宋</vt:lpstr>
      <vt:lpstr>思源黑体 CN Bold</vt:lpstr>
      <vt:lpstr>思源宋体 CN Light</vt:lpstr>
      <vt:lpstr>微软雅黑</vt:lpstr>
      <vt:lpstr>Arial</vt:lpstr>
      <vt:lpstr>Calisto MT</vt:lpstr>
      <vt:lpstr>Franklin Gothic Demi Cond</vt:lpstr>
      <vt:lpstr>Times New Roman</vt:lpstr>
      <vt:lpstr>Office 主题​​</vt:lpstr>
      <vt:lpstr>DOU YIN (TIK TOK)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dc:creator>llow</dc:creator>
  <cp:lastModifiedBy>9046995@qq.com</cp:lastModifiedBy>
  <cp:revision>26</cp:revision>
  <dcterms:created xsi:type="dcterms:W3CDTF">2019-08-07T06:07:55Z</dcterms:created>
  <dcterms:modified xsi:type="dcterms:W3CDTF">2022-03-20T12:10:40Z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