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75" r:id="rId5"/>
    <p:sldId id="262" r:id="rId6"/>
    <p:sldId id="259" r:id="rId7"/>
    <p:sldId id="297" r:id="rId8"/>
    <p:sldId id="263" r:id="rId9"/>
    <p:sldId id="260" r:id="rId10"/>
    <p:sldId id="264" r:id="rId11"/>
    <p:sldId id="265" r:id="rId12"/>
    <p:sldId id="266" r:id="rId13"/>
    <p:sldId id="261" r:id="rId14"/>
    <p:sldId id="272" r:id="rId15"/>
    <p:sldId id="274" r:id="rId16"/>
    <p:sldId id="271" r:id="rId17"/>
    <p:sldId id="298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5244" autoAdjust="0"/>
  </p:normalViewPr>
  <p:slideViewPr>
    <p:cSldViewPr snapToGrid="0">
      <p:cViewPr varScale="1">
        <p:scale>
          <a:sx n="82" d="100"/>
          <a:sy n="82" d="100"/>
        </p:scale>
        <p:origin x="74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BFA88-4687-4130-A9E9-50D5AF27B2AA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6D82B-CA12-4BF0-92DC-C78675322D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94660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94660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E486-C6A0-4608-840F-0A72D58B9722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1B26-46D7-4B80-82F2-700270B5A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0726"/>
            <a:ext cx="6224562" cy="14204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4270" y="560070"/>
            <a:ext cx="383540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Bada shanren and </a:t>
            </a:r>
          </a:p>
          <a:p>
            <a:pPr algn="ctr"/>
            <a:r>
              <a:rPr lang="en-US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Qi baishi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120402" y="5120973"/>
            <a:ext cx="508647" cy="11327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203560" y="5179524"/>
            <a:ext cx="342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中国风</a:t>
            </a:r>
          </a:p>
        </p:txBody>
      </p:sp>
      <p:pic>
        <p:nvPicPr>
          <p:cNvPr id="13" name="图片 12" descr="图片包含 动物, 鸟, 水鸟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680874">
            <a:off x="10158167" y="2683719"/>
            <a:ext cx="1535997" cy="153599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61531" y="5687355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Wu Zijia    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吴子佳  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Lei </a:t>
            </a: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Kuangxi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雷旷溪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贰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07685" y="964781"/>
            <a:ext cx="2001678" cy="2001678"/>
            <a:chOff x="1770482" y="1633178"/>
            <a:chExt cx="2001678" cy="20016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70482" y="1633178"/>
              <a:ext cx="2001678" cy="2001678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1827922" y="1690618"/>
              <a:ext cx="1886798" cy="1886798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35969" y="2340856"/>
              <a:ext cx="14707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Hu </a:t>
              </a:r>
              <a:r>
                <a:rPr lang="en-US" altLang="zh-CN" sz="2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Qinyuan</a:t>
              </a:r>
              <a:endPara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endParaRPr>
            </a:p>
            <a:p>
              <a:pPr algn="ctr"/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(1847-1914)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28391" y="907093"/>
            <a:ext cx="2173084" cy="2116806"/>
            <a:chOff x="4900494" y="1426660"/>
            <a:chExt cx="2414715" cy="241471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900494" y="1426660"/>
              <a:ext cx="2414715" cy="241471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4957935" y="1495952"/>
              <a:ext cx="2276130" cy="2276131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58825" y="2370260"/>
              <a:ext cx="1898052" cy="77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Chen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Shizeng</a:t>
              </a:r>
              <a:endPara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endParaRPr>
            </a:p>
            <a:p>
              <a:pPr algn="ctr"/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(1876-1923)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83804" y="2311274"/>
            <a:ext cx="3384390" cy="3222588"/>
            <a:chOff x="8443543" y="1633178"/>
            <a:chExt cx="2001678" cy="20016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443543" y="1633178"/>
              <a:ext cx="2001678" cy="2001678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8500983" y="1748058"/>
              <a:ext cx="1886798" cy="1886798"/>
              <a:chOff x="8500983" y="1748058"/>
              <a:chExt cx="1886798" cy="188679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500983" y="1748058"/>
                <a:ext cx="1886798" cy="188679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49号-逍遥行书" panose="00000500000000000000" pitchFamily="2" charset="-122"/>
                  <a:ea typeface="字魂49号-逍遥行书" panose="00000500000000000000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676376" y="2511631"/>
                <a:ext cx="1650359" cy="32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</a:rPr>
                  <a:t>Distinctive style</a:t>
                </a:r>
                <a:endParaRPr lang="zh-CN" altLang="en-US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130267" y="298472"/>
            <a:ext cx="541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Qi </a:t>
            </a:r>
            <a:r>
              <a:rPr lang="en-US" altLang="zh-CN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baishi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D247D83-6F5C-46E7-AEED-9524C648B0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57" y="3023899"/>
            <a:ext cx="1562318" cy="26778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AA2E80-0B4E-4FAF-94E5-FC72B5385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95" y="3054272"/>
            <a:ext cx="2050675" cy="2647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22477" y="481664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diberse</a:t>
            </a:r>
            <a:endParaRPr lang="zh-CN" altLang="en-US" dirty="0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贰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66129" y="2149870"/>
            <a:ext cx="225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65749" y="5090387"/>
            <a:ext cx="307499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Famous for prawns painting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59446" y="5049671"/>
            <a:ext cx="315266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Realistic and vivid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30266" y="298472"/>
            <a:ext cx="551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Qi </a:t>
            </a:r>
            <a:r>
              <a:rPr lang="en-US" altLang="zh-CN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baishi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4A66F3-79DF-4C31-B4BA-06D2DACE3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46" y="1077707"/>
            <a:ext cx="2841992" cy="36094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6DFC0E-06A9-4E3D-BEE4-D1DE0F532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5" y="1077706"/>
            <a:ext cx="2973128" cy="359559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8D2FD1D-C658-47FF-8868-FA527A744C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38" y="1090912"/>
            <a:ext cx="3301705" cy="35823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7140" y="93864"/>
            <a:ext cx="2252383" cy="185358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98FF05A-F11C-4A6B-BD39-6143F7DCFD27}"/>
              </a:ext>
            </a:extLst>
          </p:cNvPr>
          <p:cNvSpPr txBox="1"/>
          <p:nvPr/>
        </p:nvSpPr>
        <p:spPr>
          <a:xfrm rot="16200000">
            <a:off x="1498938" y="4383173"/>
            <a:ext cx="492443" cy="19630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字魂49号-逍遥行书" panose="00000500000000000000" pitchFamily="2" charset="-122"/>
              </a:rPr>
              <a:t>Diverse subjects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318111" y="512834"/>
            <a:ext cx="5555777" cy="5555777"/>
          </a:xfrm>
          <a:prstGeom prst="ellipse">
            <a:avLst/>
          </a:prstGeom>
        </p:spPr>
      </p:pic>
      <p:sp>
        <p:nvSpPr>
          <p:cNvPr id="10" name="文本框 9"/>
          <p:cNvSpPr txBox="1"/>
          <p:nvPr/>
        </p:nvSpPr>
        <p:spPr>
          <a:xfrm rot="16200000">
            <a:off x="5107524" y="2004871"/>
            <a:ext cx="1976951" cy="24802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Relationship between Bada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shanren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 and Qi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baishi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2" name="图片 11" descr="图片包含 动物, 鸟, 水鸟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63596" y="1935264"/>
            <a:ext cx="2253636" cy="2253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98333" y="-1168985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字魂49号-逍遥行书" panose="00000500000000000000" pitchFamily="2" charset="-122"/>
              </a:rPr>
              <a:t>Bada </a:t>
            </a: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字魂49号-逍遥行书" panose="00000500000000000000" pitchFamily="2" charset="-122"/>
              </a:rPr>
              <a:t>shanren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字魂49号-逍遥行书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356" y="233438"/>
            <a:ext cx="1051986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Relationship between Bada </a:t>
            </a: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shanren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 and Qi </a:t>
            </a: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baishi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516" y="4189915"/>
            <a:ext cx="12603516" cy="288741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rot="16200000">
            <a:off x="6099426" y="1130779"/>
            <a:ext cx="950388" cy="1902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Qi </a:t>
            </a:r>
            <a:r>
              <a:rPr lang="en-US" altLang="zh-CN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baishi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49921" y="1569897"/>
            <a:ext cx="5533301" cy="21422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20" name="图片 19" descr="图片包含 动物, 鸟, 水鸟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35533" y="2557305"/>
            <a:ext cx="1515507" cy="15155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44F584E-0C16-4F43-A542-008E717392F2}"/>
              </a:ext>
            </a:extLst>
          </p:cNvPr>
          <p:cNvSpPr txBox="1"/>
          <p:nvPr/>
        </p:nvSpPr>
        <p:spPr>
          <a:xfrm>
            <a:off x="613245" y="2984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叁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3460E13-91B2-412F-89F2-4EF2EC054194}"/>
              </a:ext>
            </a:extLst>
          </p:cNvPr>
          <p:cNvCxnSpPr>
            <a:cxnSpLocks/>
          </p:cNvCxnSpPr>
          <p:nvPr/>
        </p:nvCxnSpPr>
        <p:spPr>
          <a:xfrm>
            <a:off x="7061200" y="2165454"/>
            <a:ext cx="16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B6432B9-E53F-47B9-9000-C1A0498ABCA8}"/>
              </a:ext>
            </a:extLst>
          </p:cNvPr>
          <p:cNvCxnSpPr>
            <a:cxnSpLocks/>
          </p:cNvCxnSpPr>
          <p:nvPr/>
        </p:nvCxnSpPr>
        <p:spPr>
          <a:xfrm flipH="1">
            <a:off x="7061201" y="2309387"/>
            <a:ext cx="1600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780EC9F-C850-4457-8739-2D8724E09AB0}"/>
              </a:ext>
            </a:extLst>
          </p:cNvPr>
          <p:cNvSpPr txBox="1"/>
          <p:nvPr/>
        </p:nvSpPr>
        <p:spPr>
          <a:xfrm rot="16200000">
            <a:off x="7807183" y="1195125"/>
            <a:ext cx="492443" cy="16002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ea typeface="字魂49号-逍遥行书" panose="00000500000000000000" pitchFamily="2" charset="-122"/>
              </a:rPr>
              <a:t>Learn from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a typeface="字魂49号-逍遥行书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C5F4006-395C-441A-9576-61BE9F70470F}"/>
              </a:ext>
            </a:extLst>
          </p:cNvPr>
          <p:cNvSpPr txBox="1"/>
          <p:nvPr/>
        </p:nvSpPr>
        <p:spPr>
          <a:xfrm>
            <a:off x="7333401" y="2290294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ea typeface="字魂49号-逍遥行书" panose="00000500000000000000" pitchFamily="2" charset="-122"/>
              </a:rPr>
              <a:t>influence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a typeface="字魂49号-逍遥行书" panose="000005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C435491-A6DF-43AB-AE42-EBFA945E2533}"/>
              </a:ext>
            </a:extLst>
          </p:cNvPr>
          <p:cNvSpPr txBox="1"/>
          <p:nvPr/>
        </p:nvSpPr>
        <p:spPr>
          <a:xfrm>
            <a:off x="5477933" y="4470694"/>
            <a:ext cx="581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Both of them were man of noble character.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 animBg="1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318111" y="512834"/>
            <a:ext cx="5555777" cy="5555777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 rot="16200000">
            <a:off x="5570900" y="566074"/>
            <a:ext cx="1169551" cy="5351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Difficulties  </a:t>
            </a:r>
          </a:p>
          <a:p>
            <a:pPr algn="ctr"/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in translation</a:t>
            </a:r>
          </a:p>
        </p:txBody>
      </p:sp>
      <p:pic>
        <p:nvPicPr>
          <p:cNvPr id="12" name="图片 11" descr="图片包含 动物, 鸟, 水鸟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63596" y="1935264"/>
            <a:ext cx="2253636" cy="2253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272056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      = eight great persons in the mountain</a:t>
            </a:r>
            <a:r>
              <a:rPr lang="zh-CN" altLang="en-US" dirty="0">
                <a:solidFill>
                  <a:schemeClr val="tx1"/>
                </a:solidFill>
              </a:rPr>
              <a:t>？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肆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397933" y="348912"/>
            <a:ext cx="839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Difficulties in translation</a:t>
            </a:r>
          </a:p>
        </p:txBody>
      </p:sp>
      <p:sp>
        <p:nvSpPr>
          <p:cNvPr id="5" name="矩形 4"/>
          <p:cNvSpPr/>
          <p:nvPr/>
        </p:nvSpPr>
        <p:spPr>
          <a:xfrm>
            <a:off x="1501254" y="2265528"/>
            <a:ext cx="8147714" cy="323452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592" y="0"/>
            <a:ext cx="3638408" cy="631388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47234" y="2577181"/>
            <a:ext cx="2255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八大山人 </a:t>
            </a:r>
            <a:r>
              <a:rPr lang="en-US" altLang="zh-CN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Badashanren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8" name="图片 7" descr="图片包含 雨伞, 配件, 打开, 户外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03770" y="2390375"/>
            <a:ext cx="964251" cy="9642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6CC9F25-6F5C-4BE8-8AA3-A719650C6EE7}"/>
              </a:ext>
            </a:extLst>
          </p:cNvPr>
          <p:cNvSpPr txBox="1"/>
          <p:nvPr/>
        </p:nvSpPr>
        <p:spPr>
          <a:xfrm>
            <a:off x="1747234" y="4034357"/>
            <a:ext cx="7720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Badashanren</a:t>
            </a:r>
            <a:r>
              <a:rPr lang="en-US" altLang="zh-CN" dirty="0"/>
              <a:t> is actually a name of one </a:t>
            </a:r>
            <a:r>
              <a:rPr lang="en-US" altLang="zh-CN" dirty="0" err="1"/>
              <a:t>person,so</a:t>
            </a:r>
            <a:r>
              <a:rPr lang="en-US" altLang="zh-CN" dirty="0"/>
              <a:t> while doing our translation,</a:t>
            </a:r>
          </a:p>
          <a:p>
            <a:r>
              <a:rPr lang="en-US" altLang="zh-CN" dirty="0"/>
              <a:t>we should give an </a:t>
            </a:r>
            <a:r>
              <a:rPr lang="en-US" altLang="zh-CN" dirty="0" err="1"/>
              <a:t>explaination</a:t>
            </a:r>
            <a:r>
              <a:rPr lang="en-US" altLang="zh-CN" dirty="0"/>
              <a:t> of his name ,otherwise people may </a:t>
            </a:r>
          </a:p>
          <a:p>
            <a:r>
              <a:rPr lang="en-US" altLang="zh-CN" dirty="0"/>
              <a:t>get confused.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0726"/>
            <a:ext cx="6224562" cy="14204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44615" y="2175510"/>
            <a:ext cx="38354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Thank you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120402" y="5120973"/>
            <a:ext cx="508647" cy="11327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203560" y="5179524"/>
            <a:ext cx="342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中国风</a:t>
            </a:r>
          </a:p>
        </p:txBody>
      </p:sp>
      <p:pic>
        <p:nvPicPr>
          <p:cNvPr id="13" name="图片 12" descr="图片包含 动物, 鸟, 水鸟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680874">
            <a:off x="10158167" y="2683719"/>
            <a:ext cx="1535997" cy="153599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68970" y="5691505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Wu Zijia    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吴子佳  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Lei </a:t>
            </a: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Kuangxi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雷旷溪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-226318"/>
            <a:ext cx="12192000" cy="70843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396518" y="1259494"/>
            <a:ext cx="3613244" cy="3613244"/>
            <a:chOff x="7396518" y="1259494"/>
            <a:chExt cx="3613244" cy="3613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6518" y="1259494"/>
              <a:ext cx="3613244" cy="3613244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7406754" y="1269730"/>
              <a:ext cx="3592773" cy="3592773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79319" y="2528445"/>
              <a:ext cx="3052938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Content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4870" y="917563"/>
            <a:ext cx="7508875" cy="522035"/>
            <a:chOff x="1090404" y="1211371"/>
            <a:chExt cx="7508875" cy="52203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0404" y="1300501"/>
              <a:ext cx="914400" cy="43290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004804" y="1211371"/>
              <a:ext cx="65944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Introduction of Bada shanren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4870" y="2171964"/>
            <a:ext cx="7237095" cy="521970"/>
            <a:chOff x="1090404" y="2643241"/>
            <a:chExt cx="7237095" cy="52197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0404" y="2731736"/>
              <a:ext cx="914400" cy="43290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014964" y="2643241"/>
              <a:ext cx="63125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  <a:sym typeface="+mn-ea"/>
                </a:rPr>
                <a:t>Introduction of Qi baishi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94870" y="3340005"/>
            <a:ext cx="6401435" cy="953135"/>
            <a:chOff x="1090404" y="3904846"/>
            <a:chExt cx="6401435" cy="95313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0404" y="4079066"/>
              <a:ext cx="914400" cy="43290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014964" y="3904846"/>
              <a:ext cx="5476875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Relationship between Bada shanren and Qi baishi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94870" y="4679497"/>
            <a:ext cx="6411595" cy="521970"/>
            <a:chOff x="1090404" y="3990571"/>
            <a:chExt cx="6411595" cy="5219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0404" y="4079066"/>
              <a:ext cx="914400" cy="43290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025124" y="3990571"/>
              <a:ext cx="54768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Difficulties in translation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I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0300" y="312420"/>
            <a:ext cx="6739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Bada shanren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18" y="1485562"/>
            <a:ext cx="7775120" cy="50344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46" y="1777345"/>
            <a:ext cx="3062955" cy="42114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02099" y="4173558"/>
            <a:ext cx="36302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A descendant of Zhu Yuanzhang (1328-1398), founder of the Ming Dynasty (1368-1644), </a:t>
            </a:r>
            <a:endParaRPr lang="en-US" altLang="zh-CN" dirty="0"/>
          </a:p>
          <a:p>
            <a:r>
              <a:rPr lang="zh-CN" altLang="en-US" dirty="0"/>
              <a:t>Nanchang, Jiangxi Province.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02099" y="2261380"/>
            <a:ext cx="3763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Zhu da </a:t>
            </a:r>
            <a:r>
              <a:rPr lang="zh-CN" altLang="en-US" sz="2400" dirty="0"/>
              <a:t>朱耷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Bada </a:t>
            </a:r>
            <a:r>
              <a:rPr lang="en-US" altLang="zh-CN" sz="2400" dirty="0" err="1"/>
              <a:t>shanren</a:t>
            </a:r>
            <a:r>
              <a:rPr lang="en-US" altLang="zh-CN" sz="2400" dirty="0"/>
              <a:t> </a:t>
            </a:r>
            <a:r>
              <a:rPr lang="zh-CN" altLang="en-US" sz="2400" dirty="0"/>
              <a:t>八大山人</a:t>
            </a:r>
            <a:endParaRPr lang="en-US" altLang="zh-CN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2528BC8-DFAA-4B27-8D28-B4C8FD3C30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69" y="1422419"/>
            <a:ext cx="3604961" cy="5097640"/>
          </a:xfrm>
          <a:prstGeom prst="rect">
            <a:avLst/>
          </a:prstGeom>
        </p:spPr>
      </p:pic>
      <p:pic>
        <p:nvPicPr>
          <p:cNvPr id="7" name="图片 6" descr="图片包含 就坐, 室内&#10;&#10;描述已自动生成"/>
          <p:cNvPicPr>
            <a:picLocks noChangeAspect="1"/>
          </p:cNvPicPr>
          <p:nvPr/>
        </p:nvPicPr>
        <p:blipFill rotWithShape="1">
          <a:blip r:embed="rId7" cstate="screen"/>
          <a:srcRect t="11605" b="23266"/>
          <a:stretch>
            <a:fillRect/>
          </a:stretch>
        </p:blipFill>
        <p:spPr>
          <a:xfrm>
            <a:off x="9280367" y="-266389"/>
            <a:ext cx="2911633" cy="2527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5281" y="-41722"/>
            <a:ext cx="12063236" cy="694144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z</a:t>
            </a:r>
            <a:endParaRPr lang="zh-CN" altLang="en-US" dirty="0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壹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3"/>
            <a:ext cx="12179890" cy="486185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 rot="16200000">
            <a:off x="9577501" y="3207464"/>
            <a:ext cx="754887" cy="3209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Life span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0267" y="405251"/>
            <a:ext cx="663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Bada shanren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9B1429A9-E92C-4CBC-A4D5-7C60813F6D11}"/>
              </a:ext>
            </a:extLst>
          </p:cNvPr>
          <p:cNvSpPr/>
          <p:nvPr/>
        </p:nvSpPr>
        <p:spPr>
          <a:xfrm>
            <a:off x="1185025" y="5563869"/>
            <a:ext cx="149290" cy="21926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id="{8203362D-D215-402C-9298-7CBC9CE27592}"/>
              </a:ext>
            </a:extLst>
          </p:cNvPr>
          <p:cNvSpPr/>
          <p:nvPr/>
        </p:nvSpPr>
        <p:spPr>
          <a:xfrm>
            <a:off x="2649937" y="5542039"/>
            <a:ext cx="149290" cy="21926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8C3F6332-E52E-4934-8A17-CCE2762B0F97}"/>
              </a:ext>
            </a:extLst>
          </p:cNvPr>
          <p:cNvSpPr/>
          <p:nvPr/>
        </p:nvSpPr>
        <p:spPr>
          <a:xfrm>
            <a:off x="4372006" y="5542038"/>
            <a:ext cx="149290" cy="21926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7D637214-7AC6-4DBC-A456-E4DAB60ED159}"/>
              </a:ext>
            </a:extLst>
          </p:cNvPr>
          <p:cNvSpPr/>
          <p:nvPr/>
        </p:nvSpPr>
        <p:spPr>
          <a:xfrm>
            <a:off x="6482407" y="5534963"/>
            <a:ext cx="149290" cy="21926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B69E365-A7CC-4884-9FDE-A5998E998982}"/>
              </a:ext>
            </a:extLst>
          </p:cNvPr>
          <p:cNvCxnSpPr/>
          <p:nvPr/>
        </p:nvCxnSpPr>
        <p:spPr>
          <a:xfrm>
            <a:off x="1292310" y="5651672"/>
            <a:ext cx="6615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2DB72A6-0592-44FE-8B19-A9EA82E816F6}"/>
              </a:ext>
            </a:extLst>
          </p:cNvPr>
          <p:cNvSpPr txBox="1"/>
          <p:nvPr/>
        </p:nvSpPr>
        <p:spPr>
          <a:xfrm>
            <a:off x="5659016" y="3013788"/>
            <a:ext cx="914400" cy="91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20B206-7128-4E1C-AD99-AD28BDBDF8FE}"/>
              </a:ext>
            </a:extLst>
          </p:cNvPr>
          <p:cNvSpPr txBox="1"/>
          <p:nvPr/>
        </p:nvSpPr>
        <p:spPr>
          <a:xfrm rot="16200000">
            <a:off x="1122107" y="5605049"/>
            <a:ext cx="461665" cy="10044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Little boy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D9B15A-91AB-4A21-BF01-877BB56BCDE1}"/>
              </a:ext>
            </a:extLst>
          </p:cNvPr>
          <p:cNvSpPr txBox="1"/>
          <p:nvPr/>
        </p:nvSpPr>
        <p:spPr>
          <a:xfrm>
            <a:off x="2031924" y="5189569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19 years old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2041F38-AD19-42B5-BF9E-5BBFFD6B57C3}"/>
              </a:ext>
            </a:extLst>
          </p:cNvPr>
          <p:cNvSpPr txBox="1"/>
          <p:nvPr/>
        </p:nvSpPr>
        <p:spPr>
          <a:xfrm>
            <a:off x="3753993" y="588045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23 years old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FBA1A5F-7A0C-4178-B61B-1FD68EE8BE20}"/>
              </a:ext>
            </a:extLst>
          </p:cNvPr>
          <p:cNvSpPr txBox="1"/>
          <p:nvPr/>
        </p:nvSpPr>
        <p:spPr>
          <a:xfrm>
            <a:off x="5910179" y="518528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62 years old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E3A04F3-1583-4655-9541-E918F529F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71" y="2698098"/>
            <a:ext cx="1326708" cy="2946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4" grpId="0"/>
      <p:bldP spid="13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" y="5787627"/>
            <a:ext cx="12182426" cy="1808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壹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81738" y="882015"/>
            <a:ext cx="5400814" cy="61563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16200000">
            <a:off x="9596284" y="2201265"/>
            <a:ext cx="830997" cy="2710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Badashanren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 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3919" y="2379935"/>
            <a:ext cx="805218" cy="74386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377290" y="1397758"/>
            <a:ext cx="471871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朱</a:t>
            </a:r>
            <a:endParaRPr lang="en-US" altLang="zh-CN" sz="9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耷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3919" y="4415477"/>
            <a:ext cx="805218" cy="74386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30300" y="298450"/>
            <a:ext cx="6385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Bada shanren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220E6058-A298-4B69-9A77-EEF9EB66C650}"/>
              </a:ext>
            </a:extLst>
          </p:cNvPr>
          <p:cNvSpPr/>
          <p:nvPr/>
        </p:nvSpPr>
        <p:spPr>
          <a:xfrm>
            <a:off x="3257528" y="2629704"/>
            <a:ext cx="1111482" cy="5835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4FBFA510-5F8D-429B-B46A-5620C153AACF}"/>
              </a:ext>
            </a:extLst>
          </p:cNvPr>
          <p:cNvSpPr/>
          <p:nvPr/>
        </p:nvSpPr>
        <p:spPr>
          <a:xfrm>
            <a:off x="3252308" y="4660748"/>
            <a:ext cx="1111482" cy="5835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2D8E42-65C9-4B0E-AC57-A88A365E8B0D}"/>
              </a:ext>
            </a:extLst>
          </p:cNvPr>
          <p:cNvSpPr txBox="1"/>
          <p:nvPr/>
        </p:nvSpPr>
        <p:spPr>
          <a:xfrm>
            <a:off x="1703043" y="2153898"/>
            <a:ext cx="406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</a:t>
            </a:r>
            <a:r>
              <a:rPr lang="en-US" altLang="zh-CN" sz="28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niu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4" name="文本框 283">
            <a:extLst>
              <a:ext uri="{FF2B5EF4-FFF2-40B4-BE49-F238E27FC236}">
                <a16:creationId xmlns:a16="http://schemas.microsoft.com/office/drawing/2014/main" id="{0F49BA6F-5AE9-4638-916B-1B06B0BA9881}"/>
              </a:ext>
            </a:extLst>
          </p:cNvPr>
          <p:cNvSpPr txBox="1"/>
          <p:nvPr/>
        </p:nvSpPr>
        <p:spPr>
          <a:xfrm>
            <a:off x="4640906" y="1933849"/>
            <a:ext cx="14157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endParaRPr lang="en-US" altLang="zh-CN" sz="9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85" name="文本框 284">
            <a:extLst>
              <a:ext uri="{FF2B5EF4-FFF2-40B4-BE49-F238E27FC236}">
                <a16:creationId xmlns:a16="http://schemas.microsoft.com/office/drawing/2014/main" id="{127F6463-A6F9-43FC-AB11-B1C9F5FB30A6}"/>
              </a:ext>
            </a:extLst>
          </p:cNvPr>
          <p:cNvSpPr txBox="1"/>
          <p:nvPr/>
        </p:nvSpPr>
        <p:spPr>
          <a:xfrm>
            <a:off x="3233942" y="418205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耳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er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" name="文本框 285">
            <a:extLst>
              <a:ext uri="{FF2B5EF4-FFF2-40B4-BE49-F238E27FC236}">
                <a16:creationId xmlns:a16="http://schemas.microsoft.com/office/drawing/2014/main" id="{8DD6791F-EDF2-42C4-8CB0-F646262D5051}"/>
              </a:ext>
            </a:extLst>
          </p:cNvPr>
          <p:cNvSpPr txBox="1"/>
          <p:nvPr/>
        </p:nvSpPr>
        <p:spPr>
          <a:xfrm>
            <a:off x="4704112" y="4136803"/>
            <a:ext cx="141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</a:p>
        </p:txBody>
      </p:sp>
      <p:sp>
        <p:nvSpPr>
          <p:cNvPr id="287" name="箭头: 右 286">
            <a:extLst>
              <a:ext uri="{FF2B5EF4-FFF2-40B4-BE49-F238E27FC236}">
                <a16:creationId xmlns:a16="http://schemas.microsoft.com/office/drawing/2014/main" id="{C0244FB2-F59B-4B16-B67C-64A57E0A5EFB}"/>
              </a:ext>
            </a:extLst>
          </p:cNvPr>
          <p:cNvSpPr/>
          <p:nvPr/>
        </p:nvSpPr>
        <p:spPr>
          <a:xfrm>
            <a:off x="5694274" y="3573682"/>
            <a:ext cx="1718136" cy="5835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文本框 287">
            <a:extLst>
              <a:ext uri="{FF2B5EF4-FFF2-40B4-BE49-F238E27FC236}">
                <a16:creationId xmlns:a16="http://schemas.microsoft.com/office/drawing/2014/main" id="{D8B96CDF-E2DB-4242-9828-8F6CA45C96CD}"/>
              </a:ext>
            </a:extLst>
          </p:cNvPr>
          <p:cNvSpPr txBox="1"/>
          <p:nvPr/>
        </p:nvSpPr>
        <p:spPr>
          <a:xfrm>
            <a:off x="10307493" y="4787411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</a:p>
        </p:txBody>
      </p:sp>
      <p:sp>
        <p:nvSpPr>
          <p:cNvPr id="289" name="文本框 288">
            <a:extLst>
              <a:ext uri="{FF2B5EF4-FFF2-40B4-BE49-F238E27FC236}">
                <a16:creationId xmlns:a16="http://schemas.microsoft.com/office/drawing/2014/main" id="{8B856C77-9165-4380-A360-6F01FD4B5582}"/>
              </a:ext>
            </a:extLst>
          </p:cNvPr>
          <p:cNvSpPr txBox="1"/>
          <p:nvPr/>
        </p:nvSpPr>
        <p:spPr>
          <a:xfrm>
            <a:off x="10928972" y="3720093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1.48148E-6 L 0.35951 0.00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3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24557 0.18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932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0" grpId="0" animBg="1"/>
      <p:bldP spid="13" grpId="0"/>
      <p:bldP spid="284" grpId="0"/>
      <p:bldP spid="284" grpId="1"/>
      <p:bldP spid="285" grpId="0"/>
      <p:bldP spid="286" grpId="0"/>
      <p:bldP spid="286" grpId="1"/>
      <p:bldP spid="287" grpId="0" animBg="1"/>
      <p:bldP spid="288" grpId="0"/>
      <p:bldP spid="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93181" y="621359"/>
            <a:ext cx="4281247" cy="607162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Nhbgbhb</a:t>
            </a:r>
            <a:r>
              <a:rPr lang="en-US" altLang="zh-CN" dirty="0"/>
              <a:t>                      </a:t>
            </a:r>
            <a:br>
              <a:rPr lang="en-US" altLang="zh-CN" dirty="0"/>
            </a:br>
            <a:endParaRPr lang="en-US" altLang="zh-CN" dirty="0"/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                                                                                  simple composition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                                                                                                    brief and precise brush strokes                                                             </a:t>
            </a:r>
            <a:r>
              <a:rPr lang="en-US" altLang="zh-CN" sz="2400" dirty="0">
                <a:solidFill>
                  <a:schemeClr val="bg1"/>
                </a:solidFill>
              </a:rPr>
              <a:t>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壹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92411" y="165012"/>
            <a:ext cx="3651913" cy="365191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16200000">
            <a:off x="9617760" y="449957"/>
            <a:ext cx="1401217" cy="26535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Painting  works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0300" y="298450"/>
            <a:ext cx="6385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Bada shanren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964C79-FF75-4493-807E-030E117D2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6" y="1096148"/>
            <a:ext cx="2420712" cy="25056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61E71F-B909-48FF-A1EB-AF4AF3B68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63" y="1096148"/>
            <a:ext cx="2392405" cy="25134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1259664-E0F5-444F-8123-84ED93C07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6" y="3908368"/>
            <a:ext cx="2420711" cy="25782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A2189A-4440-4D25-B760-B6480933E9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63" y="3908368"/>
            <a:ext cx="2392405" cy="257826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8E00A88-AB87-4990-AD0A-78267ECF24AD}"/>
              </a:ext>
            </a:extLst>
          </p:cNvPr>
          <p:cNvSpPr txBox="1"/>
          <p:nvPr/>
        </p:nvSpPr>
        <p:spPr>
          <a:xfrm>
            <a:off x="7693180" y="5562600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strange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98352" y="10160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壹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355" y="4513544"/>
            <a:ext cx="2723220" cy="26170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16200000">
            <a:off x="9733012" y="1707966"/>
            <a:ext cx="2438616" cy="2710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Big eyes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Weird postures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Sadness and grudges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0300" y="298450"/>
            <a:ext cx="6478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Bada shanren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FC7D58-6F18-477A-82FD-F255C73E3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2" y="1411889"/>
            <a:ext cx="2224460" cy="3835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E92893-1321-49AB-859E-DC7188AA9A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98" y="1422082"/>
            <a:ext cx="2749555" cy="38357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1DC9678-A010-40A4-AD4C-AE2385334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89" y="1422082"/>
            <a:ext cx="3039412" cy="3825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73923" y="284193"/>
            <a:ext cx="5555777" cy="5555777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 rot="16200000">
            <a:off x="5790639" y="971469"/>
            <a:ext cx="1169551" cy="4181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</a:t>
            </a:r>
          </a:p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 of Qi </a:t>
            </a:r>
            <a:r>
              <a:rPr lang="en-US" altLang="zh-CN" sz="3200" b="1" dirty="0" err="1">
                <a:solidFill>
                  <a:schemeClr val="bg1">
                    <a:lumMod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baishi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2" name="图片 11" descr="图片包含 动物, 鸟, 水鸟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63596" y="1935264"/>
            <a:ext cx="2253636" cy="2253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贰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79532"/>
            <a:ext cx="5295465" cy="4384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69935" y="2086801"/>
            <a:ext cx="225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Qi </a:t>
            </a:r>
            <a:r>
              <a:rPr lang="en-US" altLang="zh-CN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baishi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69935" y="2548467"/>
            <a:ext cx="3162682" cy="323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Born in Xiangtan, Hunan province</a:t>
            </a:r>
          </a:p>
          <a:p>
            <a:pPr>
              <a:lnSpc>
                <a:spcPct val="2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Chinese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painter,calligrapher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Noted for the whimsical and playful style of his watercolor works</a:t>
            </a:r>
          </a:p>
          <a:p>
            <a:pPr>
              <a:lnSpc>
                <a:spcPct val="2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3" name="图片 12" descr="图片包含 深色, 户外, 雨伞&#10;&#10;描述已自动生成"/>
          <p:cNvPicPr>
            <a:picLocks noChangeAspect="1"/>
          </p:cNvPicPr>
          <p:nvPr/>
        </p:nvPicPr>
        <p:blipFill rotWithShape="1">
          <a:blip r:embed="rId6" cstate="screen"/>
          <a:srcRect t="20000" b="20952"/>
          <a:stretch>
            <a:fillRect/>
          </a:stretch>
        </p:blipFill>
        <p:spPr>
          <a:xfrm>
            <a:off x="9293625" y="5072825"/>
            <a:ext cx="2984053" cy="17620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5733" y="319932"/>
            <a:ext cx="544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Introduction of Qi </a:t>
            </a:r>
            <a:r>
              <a:rPr lang="en-US" altLang="zh-CN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  <a:sym typeface="+mn-ea"/>
              </a:rPr>
              <a:t>baishi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75ED34-5484-4E4F-8D63-FEAD24D490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29" y="1077707"/>
            <a:ext cx="2984053" cy="4065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321</Words>
  <Application>Microsoft Office PowerPoint</Application>
  <PresentationFormat>宽屏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华文行楷</vt:lpstr>
      <vt:lpstr>华文楷体</vt:lpstr>
      <vt:lpstr>华文隶书</vt:lpstr>
      <vt:lpstr>楷体</vt:lpstr>
      <vt:lpstr>字魂49号-逍遥行书</vt:lpstr>
      <vt:lpstr>Arial</vt:lpstr>
      <vt:lpstr>Calibri</vt:lpstr>
      <vt:lpstr>Times New Roman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古典中国风</dc:title>
  <dc:creator>第一PPT</dc:creator>
  <cp:keywords>www.1ppt.com</cp:keywords>
  <dc:description>www.1ppt.com</dc:description>
  <cp:lastModifiedBy>wu zijia</cp:lastModifiedBy>
  <cp:revision>95</cp:revision>
  <dcterms:created xsi:type="dcterms:W3CDTF">2019-07-18T07:05:00Z</dcterms:created>
  <dcterms:modified xsi:type="dcterms:W3CDTF">2020-10-30T04:13:42Z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