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84" r:id="rId2"/>
    <p:sldId id="281" r:id="rId3"/>
    <p:sldId id="282" r:id="rId4"/>
    <p:sldId id="258" r:id="rId5"/>
    <p:sldId id="283" r:id="rId6"/>
    <p:sldId id="259" r:id="rId7"/>
    <p:sldId id="260" r:id="rId8"/>
    <p:sldId id="285" r:id="rId9"/>
    <p:sldId id="286" r:id="rId10"/>
    <p:sldId id="261" r:id="rId11"/>
    <p:sldId id="287" r:id="rId12"/>
    <p:sldId id="262" r:id="rId13"/>
    <p:sldId id="288" r:id="rId14"/>
    <p:sldId id="264" r:id="rId15"/>
    <p:sldId id="289" r:id="rId16"/>
    <p:sldId id="290" r:id="rId17"/>
    <p:sldId id="280"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2F2"/>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6" autoAdjust="0"/>
    <p:restoredTop sz="94660"/>
  </p:normalViewPr>
  <p:slideViewPr>
    <p:cSldViewPr snapToGrid="0">
      <p:cViewPr varScale="1">
        <p:scale>
          <a:sx n="86" d="100"/>
          <a:sy n="86" d="100"/>
        </p:scale>
        <p:origin x="835" y="6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华文细黑" panose="02010600040101010101" pitchFamily="2" charset="-122"/>
                <a:ea typeface="华文细黑" panose="02010600040101010101" pitchFamily="2"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华文细黑" panose="02010600040101010101" pitchFamily="2" charset="-122"/>
                <a:ea typeface="华文细黑" panose="02010600040101010101" pitchFamily="2" charset="-122"/>
              </a:defRPr>
            </a:lvl1pPr>
          </a:lstStyle>
          <a:p>
            <a:fld id="{B9A4CA0F-C7BA-4E5C-9D98-AAD60E4EE487}" type="datetimeFigureOut">
              <a:rPr lang="zh-CN" altLang="en-US" smtClean="0"/>
              <a:pPr/>
              <a:t>2021/11/23</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华文细黑" panose="02010600040101010101" pitchFamily="2" charset="-122"/>
                <a:ea typeface="华文细黑" panose="02010600040101010101" pitchFamily="2"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华文细黑" panose="02010600040101010101" pitchFamily="2" charset="-122"/>
                <a:ea typeface="华文细黑" panose="02010600040101010101" pitchFamily="2" charset="-122"/>
              </a:defRPr>
            </a:lvl1pPr>
          </a:lstStyle>
          <a:p>
            <a:fld id="{63D59731-1E5E-4C84-8032-8AA50E955DE1}" type="slidenum">
              <a:rPr lang="zh-CN" altLang="en-US" smtClean="0"/>
              <a:pPr/>
              <a:t>‹#›</a:t>
            </a:fld>
            <a:endParaRPr lang="zh-CN" altLang="en-US" dirty="0"/>
          </a:p>
        </p:txBody>
      </p:sp>
    </p:spTree>
    <p:extLst>
      <p:ext uri="{BB962C8B-B14F-4D97-AF65-F5344CB8AC3E}">
        <p14:creationId xmlns:p14="http://schemas.microsoft.com/office/powerpoint/2010/main" val="4037507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华文细黑" panose="02010600040101010101" pitchFamily="2" charset="-122"/>
        <a:ea typeface="华文细黑" panose="02010600040101010101" pitchFamily="2" charset="-122"/>
        <a:cs typeface="+mn-cs"/>
      </a:defRPr>
    </a:lvl1pPr>
    <a:lvl2pPr marL="457200" algn="l" defTabSz="914400" rtl="0" eaLnBrk="1" latinLnBrk="0" hangingPunct="1">
      <a:defRPr sz="1200" kern="1200">
        <a:solidFill>
          <a:schemeClr val="tx1"/>
        </a:solidFill>
        <a:latin typeface="华文细黑" panose="02010600040101010101" pitchFamily="2" charset="-122"/>
        <a:ea typeface="华文细黑" panose="02010600040101010101" pitchFamily="2" charset="-122"/>
        <a:cs typeface="+mn-cs"/>
      </a:defRPr>
    </a:lvl2pPr>
    <a:lvl3pPr marL="914400" algn="l" defTabSz="914400" rtl="0" eaLnBrk="1" latinLnBrk="0" hangingPunct="1">
      <a:defRPr sz="1200" kern="1200">
        <a:solidFill>
          <a:schemeClr val="tx1"/>
        </a:solidFill>
        <a:latin typeface="华文细黑" panose="02010600040101010101" pitchFamily="2" charset="-122"/>
        <a:ea typeface="华文细黑" panose="02010600040101010101" pitchFamily="2" charset="-122"/>
        <a:cs typeface="+mn-cs"/>
      </a:defRPr>
    </a:lvl3pPr>
    <a:lvl4pPr marL="1371600" algn="l" defTabSz="914400" rtl="0" eaLnBrk="1" latinLnBrk="0" hangingPunct="1">
      <a:defRPr sz="1200" kern="1200">
        <a:solidFill>
          <a:schemeClr val="tx1"/>
        </a:solidFill>
        <a:latin typeface="华文细黑" panose="02010600040101010101" pitchFamily="2" charset="-122"/>
        <a:ea typeface="华文细黑" panose="02010600040101010101" pitchFamily="2" charset="-122"/>
        <a:cs typeface="+mn-cs"/>
      </a:defRPr>
    </a:lvl4pPr>
    <a:lvl5pPr marL="1828800" algn="l" defTabSz="914400" rtl="0" eaLnBrk="1" latinLnBrk="0" hangingPunct="1">
      <a:defRPr sz="1200" kern="1200">
        <a:solidFill>
          <a:schemeClr val="tx1"/>
        </a:solidFill>
        <a:latin typeface="华文细黑" panose="02010600040101010101" pitchFamily="2" charset="-122"/>
        <a:ea typeface="华文细黑" panose="0201060004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FF0000"/>
                </a:solidFill>
              </a:rPr>
              <a:t>READ</a:t>
            </a:r>
            <a:r>
              <a:rPr lang="en-US" sz="1200" b="1" baseline="0" dirty="0">
                <a:solidFill>
                  <a:srgbClr val="FF0000"/>
                </a:solidFill>
              </a:rPr>
              <a:t> PLEASE!</a:t>
            </a:r>
            <a:endParaRPr lang="en-US" sz="1200" b="1" dirty="0">
              <a:solidFill>
                <a:srgbClr val="FF000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a:solidFill>
                  <a:srgbClr val="FF0000"/>
                </a:solidFill>
              </a:rPr>
              <a:t>Before you open this template be sure that you have </a:t>
            </a:r>
            <a:r>
              <a:rPr lang="en-US" dirty="0"/>
              <a:t>installed these fonts: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ea typeface="+mn-ea"/>
              <a:cs typeface="+mn-cs"/>
            </a:endParaRP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kern="1200" dirty="0">
                <a:solidFill>
                  <a:schemeClr val="tx1"/>
                </a:solidFill>
                <a:effectLst/>
                <a:ea typeface="+mn-ea"/>
                <a:cs typeface="+mn-cs"/>
              </a:rPr>
              <a:t>GeosansLight.ttf  </a:t>
            </a:r>
            <a:r>
              <a:rPr lang="en-US" sz="1200" kern="1200" dirty="0">
                <a:solidFill>
                  <a:schemeClr val="tx1"/>
                </a:solidFill>
                <a:effectLst/>
                <a:ea typeface="+mn-ea"/>
                <a:cs typeface="+mn-cs"/>
              </a:rPr>
              <a:t>from: </a:t>
            </a:r>
            <a:r>
              <a:rPr lang="en-US" dirty="0"/>
              <a:t>http://www.dafont.com/geo-sans-light.font</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kern="1200" dirty="0">
                <a:solidFill>
                  <a:schemeClr val="tx1"/>
                </a:solidFill>
                <a:effectLst/>
                <a:ea typeface="+mn-ea"/>
                <a:cs typeface="+mn-cs"/>
              </a:rPr>
              <a:t>New </a:t>
            </a:r>
            <a:r>
              <a:rPr lang="en-US" sz="1200" b="1" kern="1200" dirty="0" err="1">
                <a:solidFill>
                  <a:schemeClr val="tx1"/>
                </a:solidFill>
                <a:effectLst/>
                <a:ea typeface="+mn-ea"/>
                <a:cs typeface="+mn-cs"/>
              </a:rPr>
              <a:t>Cicle</a:t>
            </a:r>
            <a:r>
              <a:rPr lang="en-US" sz="1200" b="1" kern="1200" dirty="0">
                <a:solidFill>
                  <a:schemeClr val="tx1"/>
                </a:solidFill>
                <a:effectLst/>
                <a:ea typeface="+mn-ea"/>
                <a:cs typeface="+mn-cs"/>
              </a:rPr>
              <a:t> Semi.ttf  </a:t>
            </a:r>
            <a:r>
              <a:rPr lang="en-US" sz="1200" kern="1200" dirty="0">
                <a:solidFill>
                  <a:schemeClr val="tx1"/>
                </a:solidFill>
                <a:effectLst/>
                <a:ea typeface="+mn-ea"/>
                <a:cs typeface="+mn-cs"/>
              </a:rPr>
              <a:t>from: </a:t>
            </a:r>
            <a:r>
              <a:rPr lang="en-US" dirty="0"/>
              <a:t>http://www.dafont.com/new-cicle.font</a:t>
            </a:r>
          </a:p>
          <a:p>
            <a:pPr marL="171450" marR="0"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1" kern="1200" dirty="0">
                <a:solidFill>
                  <a:schemeClr val="tx1"/>
                </a:solidFill>
                <a:effectLst/>
                <a:ea typeface="+mn-ea"/>
                <a:cs typeface="+mn-cs"/>
              </a:rPr>
              <a:t>fontawesome-webfont.ttf  </a:t>
            </a:r>
            <a:r>
              <a:rPr lang="en-US" sz="1200" kern="1200" dirty="0">
                <a:solidFill>
                  <a:schemeClr val="tx1"/>
                </a:solidFill>
                <a:effectLst/>
                <a:ea typeface="+mn-ea"/>
                <a:cs typeface="+mn-cs"/>
              </a:rPr>
              <a:t>from: </a:t>
            </a:r>
            <a:r>
              <a:rPr lang="en-US" sz="1200" u="none" kern="1200" dirty="0">
                <a:solidFill>
                  <a:schemeClr val="tx1"/>
                </a:solidFill>
                <a:effectLst/>
                <a:ea typeface="+mn-ea"/>
                <a:cs typeface="+mn-cs"/>
              </a:rPr>
              <a:t>http://fortawesome.github.io/Font-Awesome</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All</a:t>
            </a:r>
            <a:r>
              <a:rPr lang="en-US" baseline="0" dirty="0"/>
              <a:t> fonts are free for use in commercial projects!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If you have any problems with this presentation, please contact with me from this page: http://graphicriver.net/user/Bandidos </a:t>
            </a:r>
            <a:endParaRPr lang="bg-BG" dirty="0"/>
          </a:p>
        </p:txBody>
      </p:sp>
      <p:sp>
        <p:nvSpPr>
          <p:cNvPr id="4" name="Slide Number Placeholder 3"/>
          <p:cNvSpPr>
            <a:spLocks noGrp="1"/>
          </p:cNvSpPr>
          <p:nvPr>
            <p:ph type="sldNum" sz="quarter" idx="10"/>
          </p:nvPr>
        </p:nvSpPr>
        <p:spPr/>
        <p:txBody>
          <a:bodyPr/>
          <a:lstStyle/>
          <a:p>
            <a:fld id="{CA01ECC2-CC4E-4F29-8066-0FD7DD3067D0}" type="slidenum">
              <a:rPr lang="bg-BG" smtClean="0"/>
              <a:t>1</a:t>
            </a:fld>
            <a:endParaRPr lang="bg-BG"/>
          </a:p>
        </p:txBody>
      </p:sp>
    </p:spTree>
    <p:extLst>
      <p:ext uri="{BB962C8B-B14F-4D97-AF65-F5344CB8AC3E}">
        <p14:creationId xmlns:p14="http://schemas.microsoft.com/office/powerpoint/2010/main" val="6948046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2864418"/>
            <a:ext cx="3275635" cy="3993582"/>
          </a:xfrm>
          <a:prstGeom prst="rect">
            <a:avLst/>
          </a:prstGeom>
        </p:spPr>
      </p:pic>
      <p:pic>
        <p:nvPicPr>
          <p:cNvPr id="5" name="图片 4"/>
          <p:cNvPicPr>
            <a:picLocks noChangeAspect="1"/>
          </p:cNvPicPr>
          <p:nvPr userDrawn="1"/>
        </p:nvPicPr>
        <p:blipFill>
          <a:blip r:embed="rId3"/>
          <a:stretch>
            <a:fillRect/>
          </a:stretch>
        </p:blipFill>
        <p:spPr>
          <a:xfrm>
            <a:off x="649388" y="681460"/>
            <a:ext cx="800100" cy="695325"/>
          </a:xfrm>
          <a:prstGeom prst="rect">
            <a:avLst/>
          </a:prstGeom>
        </p:spPr>
      </p:pic>
    </p:spTree>
    <p:extLst>
      <p:ext uri="{BB962C8B-B14F-4D97-AF65-F5344CB8AC3E}">
        <p14:creationId xmlns:p14="http://schemas.microsoft.com/office/powerpoint/2010/main" val="3611187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pic>
        <p:nvPicPr>
          <p:cNvPr id="3" name="图片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flipH="1">
            <a:off x="8333772" y="2864418"/>
            <a:ext cx="3858228" cy="3993582"/>
          </a:xfrm>
          <a:prstGeom prst="rect">
            <a:avLst/>
          </a:prstGeom>
        </p:spPr>
      </p:pic>
      <p:pic>
        <p:nvPicPr>
          <p:cNvPr id="5" name="图片 4"/>
          <p:cNvPicPr>
            <a:picLocks noChangeAspect="1"/>
          </p:cNvPicPr>
          <p:nvPr userDrawn="1"/>
        </p:nvPicPr>
        <p:blipFill>
          <a:blip r:embed="rId3"/>
          <a:stretch>
            <a:fillRect/>
          </a:stretch>
        </p:blipFill>
        <p:spPr>
          <a:xfrm>
            <a:off x="649388" y="681460"/>
            <a:ext cx="800100" cy="695325"/>
          </a:xfrm>
          <a:prstGeom prst="rect">
            <a:avLst/>
          </a:prstGeom>
        </p:spPr>
      </p:pic>
    </p:spTree>
    <p:extLst>
      <p:ext uri="{BB962C8B-B14F-4D97-AF65-F5344CB8AC3E}">
        <p14:creationId xmlns:p14="http://schemas.microsoft.com/office/powerpoint/2010/main" val="2171481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924853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610600" y="0"/>
            <a:ext cx="3581400" cy="3448050"/>
          </a:xfrm>
          <a:prstGeom prst="rect">
            <a:avLst/>
          </a:prstGeom>
        </p:spPr>
      </p:pic>
      <p:pic>
        <p:nvPicPr>
          <p:cNvPr id="2" name="图片 1"/>
          <p:cNvPicPr>
            <a:picLocks noChangeAspect="1"/>
          </p:cNvPicPr>
          <p:nvPr userDrawn="1"/>
        </p:nvPicPr>
        <p:blipFill>
          <a:blip r:embed="rId3"/>
          <a:stretch>
            <a:fillRect/>
          </a:stretch>
        </p:blipFill>
        <p:spPr>
          <a:xfrm>
            <a:off x="649388" y="681460"/>
            <a:ext cx="800100" cy="695325"/>
          </a:xfrm>
          <a:prstGeom prst="rect">
            <a:avLst/>
          </a:prstGeom>
        </p:spPr>
      </p:pic>
    </p:spTree>
    <p:extLst>
      <p:ext uri="{BB962C8B-B14F-4D97-AF65-F5344CB8AC3E}">
        <p14:creationId xmlns:p14="http://schemas.microsoft.com/office/powerpoint/2010/main" val="24789326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0" y="3409950"/>
            <a:ext cx="3581400" cy="3448050"/>
          </a:xfrm>
          <a:prstGeom prst="rect">
            <a:avLst/>
          </a:prstGeom>
        </p:spPr>
      </p:pic>
      <p:pic>
        <p:nvPicPr>
          <p:cNvPr id="2" name="图片 1"/>
          <p:cNvPicPr>
            <a:picLocks noChangeAspect="1"/>
          </p:cNvPicPr>
          <p:nvPr userDrawn="1"/>
        </p:nvPicPr>
        <p:blipFill>
          <a:blip r:embed="rId3"/>
          <a:stretch>
            <a:fillRect/>
          </a:stretch>
        </p:blipFill>
        <p:spPr>
          <a:xfrm>
            <a:off x="649388" y="681460"/>
            <a:ext cx="800100" cy="695325"/>
          </a:xfrm>
          <a:prstGeom prst="rect">
            <a:avLst/>
          </a:prstGeom>
        </p:spPr>
      </p:pic>
    </p:spTree>
    <p:extLst>
      <p:ext uri="{BB962C8B-B14F-4D97-AF65-F5344CB8AC3E}">
        <p14:creationId xmlns:p14="http://schemas.microsoft.com/office/powerpoint/2010/main" val="3234755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pic>
        <p:nvPicPr>
          <p:cNvPr id="5" name="图片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flipH="1">
            <a:off x="8689694" y="3409950"/>
            <a:ext cx="3502306" cy="3448050"/>
          </a:xfrm>
          <a:prstGeom prst="rect">
            <a:avLst/>
          </a:prstGeom>
        </p:spPr>
      </p:pic>
      <p:pic>
        <p:nvPicPr>
          <p:cNvPr id="2" name="图片 1"/>
          <p:cNvPicPr>
            <a:picLocks noChangeAspect="1"/>
          </p:cNvPicPr>
          <p:nvPr userDrawn="1"/>
        </p:nvPicPr>
        <p:blipFill>
          <a:blip r:embed="rId3"/>
          <a:stretch>
            <a:fillRect/>
          </a:stretch>
        </p:blipFill>
        <p:spPr>
          <a:xfrm>
            <a:off x="649388" y="681460"/>
            <a:ext cx="800100" cy="695325"/>
          </a:xfrm>
          <a:prstGeom prst="rect">
            <a:avLst/>
          </a:prstGeom>
        </p:spPr>
      </p:pic>
    </p:spTree>
    <p:extLst>
      <p:ext uri="{BB962C8B-B14F-4D97-AF65-F5344CB8AC3E}">
        <p14:creationId xmlns:p14="http://schemas.microsoft.com/office/powerpoint/2010/main" val="197086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1912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4368213"/>
      </p:ext>
    </p:extLst>
  </p:cSld>
  <p:clrMap bg1="lt1" tx1="dk1" bg2="lt2" tx2="dk2" accent1="accent1" accent2="accent2" accent3="accent3" accent4="accent4" accent5="accent5" accent6="accent6" hlink="hlink" folHlink="folHlink"/>
  <p:sldLayoutIdLst>
    <p:sldLayoutId id="2147483650" r:id="rId1"/>
    <p:sldLayoutId id="2147483653" r:id="rId2"/>
    <p:sldLayoutId id="2147483651" r:id="rId3"/>
    <p:sldLayoutId id="2147483652" r:id="rId4"/>
    <p:sldLayoutId id="2147483654" r:id="rId5"/>
    <p:sldLayoutId id="2147483655" r:id="rId6"/>
    <p:sldLayoutId id="2147483656"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3.xml"/><Relationship Id="rId5" Type="http://schemas.openxmlformats.org/officeDocument/2006/relationships/image" Target="../media/image1.jp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3.xml"/><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3.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425" y="0"/>
            <a:ext cx="12188389" cy="6858000"/>
          </a:xfrm>
          <a:prstGeom prst="rect">
            <a:avLst/>
          </a:prstGeom>
        </p:spPr>
      </p:pic>
      <p:pic>
        <p:nvPicPr>
          <p:cNvPr id="1027" name="Picture 3" descr="E:\Envato\Success\Images\l1.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468467">
            <a:off x="6904869" y="1171121"/>
            <a:ext cx="817860" cy="106951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Envato\Success\Images\l2.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79809" y="1408953"/>
            <a:ext cx="984930" cy="593855"/>
          </a:xfrm>
          <a:prstGeom prst="rect">
            <a:avLst/>
          </a:prstGeom>
          <a:noFill/>
          <a:extLst>
            <a:ext uri="{909E8E84-426E-40DD-AFC4-6F175D3DCCD1}">
              <a14:hiddenFill xmlns:a14="http://schemas.microsoft.com/office/drawing/2010/main">
                <a:solidFill>
                  <a:srgbClr val="FFFFFF"/>
                </a:solidFill>
              </a14:hiddenFill>
            </a:ext>
          </a:extLst>
        </p:spPr>
      </p:pic>
      <p:sp>
        <p:nvSpPr>
          <p:cNvPr id="4" name="矩形 3">
            <a:extLst>
              <a:ext uri="{FF2B5EF4-FFF2-40B4-BE49-F238E27FC236}">
                <a16:creationId xmlns:a16="http://schemas.microsoft.com/office/drawing/2014/main" id="{4BC66E11-5695-4CAD-B7A0-8D55A8A02881}"/>
              </a:ext>
            </a:extLst>
          </p:cNvPr>
          <p:cNvSpPr/>
          <p:nvPr/>
        </p:nvSpPr>
        <p:spPr>
          <a:xfrm>
            <a:off x="2194560" y="2345543"/>
            <a:ext cx="7735824" cy="2585323"/>
          </a:xfrm>
          <a:prstGeom prst="rect">
            <a:avLst/>
          </a:prstGeom>
          <a:noFill/>
        </p:spPr>
        <p:txBody>
          <a:bodyPr wrap="square" lIns="91440" tIns="45720" rIns="91440" bIns="45720">
            <a:spAutoFit/>
          </a:bodyPr>
          <a:lstStyle/>
          <a:p>
            <a:pPr algn="ct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GeosansLight" pitchFamily="2" charset="0"/>
              </a:rPr>
              <a:t>Catford’s </a:t>
            </a:r>
            <a:r>
              <a:rPr lang="en-US" sz="5400" b="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GeosansLight" pitchFamily="2" charset="0"/>
              </a:rPr>
              <a:t>Translation Shifts </a:t>
            </a: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GeosansLight" pitchFamily="2" charset="0"/>
              </a:rPr>
              <a:t>Theory and Its practice</a:t>
            </a:r>
            <a:endParaRPr lang="zh-CN" alt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Tree>
    <p:extLst>
      <p:ext uri="{BB962C8B-B14F-4D97-AF65-F5344CB8AC3E}">
        <p14:creationId xmlns:p14="http://schemas.microsoft.com/office/powerpoint/2010/main" val="1266642631"/>
      </p:ext>
    </p:extLst>
  </p:cSld>
  <p:clrMapOvr>
    <a:masterClrMapping/>
  </p:clrMapOvr>
  <p:transition spd="slow">
    <p:cove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3"/>
          <p:cNvSpPr txBox="1">
            <a:spLocks/>
          </p:cNvSpPr>
          <p:nvPr/>
        </p:nvSpPr>
        <p:spPr>
          <a:xfrm>
            <a:off x="1623433" y="734576"/>
            <a:ext cx="5079208" cy="7667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solidFill>
                  <a:schemeClr val="tx2">
                    <a:lumMod val="60000"/>
                    <a:lumOff val="40000"/>
                  </a:schemeClr>
                </a:solidFill>
                <a:latin typeface="GeosansLight" pitchFamily="2" charset="0"/>
              </a:rPr>
              <a:t>Practice-Level </a:t>
            </a:r>
            <a:r>
              <a:rPr lang="en-US" dirty="0">
                <a:solidFill>
                  <a:schemeClr val="tx2">
                    <a:lumMod val="60000"/>
                    <a:lumOff val="40000"/>
                  </a:schemeClr>
                </a:solidFill>
                <a:latin typeface="GeosansLight" pitchFamily="2" charset="0"/>
              </a:rPr>
              <a:t>Shifts</a:t>
            </a:r>
            <a:endParaRPr lang="bg-BG" dirty="0">
              <a:solidFill>
                <a:srgbClr val="3D3743"/>
              </a:solidFill>
            </a:endParaRPr>
          </a:p>
        </p:txBody>
      </p:sp>
      <p:sp>
        <p:nvSpPr>
          <p:cNvPr id="23" name="文本框 22">
            <a:extLst>
              <a:ext uri="{FF2B5EF4-FFF2-40B4-BE49-F238E27FC236}">
                <a16:creationId xmlns:a16="http://schemas.microsoft.com/office/drawing/2014/main" id="{118E8F8D-8BE6-41EF-B346-560CA417A492}"/>
              </a:ext>
            </a:extLst>
          </p:cNvPr>
          <p:cNvSpPr txBox="1"/>
          <p:nvPr/>
        </p:nvSpPr>
        <p:spPr>
          <a:xfrm>
            <a:off x="1484788" y="1684082"/>
            <a:ext cx="8742287" cy="3139321"/>
          </a:xfrm>
          <a:prstGeom prst="rect">
            <a:avLst/>
          </a:prstGeom>
          <a:noFill/>
        </p:spPr>
        <p:txBody>
          <a:bodyPr wrap="square">
            <a:spAutoFit/>
          </a:bodyPr>
          <a:lstStyle/>
          <a:p>
            <a:r>
              <a:rPr lang="en-US" altLang="zh-CN" sz="1800" b="1" kern="100" dirty="0">
                <a:effectLst/>
                <a:latin typeface="Times New Roman" panose="02020603050405020304" pitchFamily="18" charset="0"/>
                <a:ea typeface="等线" panose="02010600030101010101" pitchFamily="2" charset="-122"/>
              </a:rPr>
              <a:t>Tense and Aspects Shifts</a:t>
            </a:r>
          </a:p>
          <a:p>
            <a:pPr indent="304800" algn="just">
              <a:lnSpc>
                <a:spcPct val="150000"/>
              </a:lnSpc>
            </a:pPr>
            <a:r>
              <a:rPr lang="en-US" altLang="zh-CN" sz="1800" kern="0" dirty="0">
                <a:effectLst/>
                <a:latin typeface="Times New Roman" panose="02020603050405020304" pitchFamily="18" charset="0"/>
                <a:ea typeface="Cambria" panose="02040503050406030204" pitchFamily="18" charset="0"/>
                <a:cs typeface="宋体" panose="02010600030101010101" pitchFamily="2" charset="-122"/>
              </a:rPr>
              <a:t>ST: </a:t>
            </a:r>
            <a:r>
              <a:rPr lang="en-US" altLang="zh-CN" sz="1800" u="sng" kern="0" dirty="0">
                <a:effectLst/>
                <a:latin typeface="Times New Roman" panose="02020603050405020304" pitchFamily="18" charset="0"/>
                <a:ea typeface="等线" panose="02010600030101010101" pitchFamily="2" charset="-122"/>
                <a:cs typeface="宋体" panose="02010600030101010101" pitchFamily="2" charset="-122"/>
              </a:rPr>
              <a:t>Throwing</a:t>
            </a:r>
            <a:r>
              <a:rPr lang="en-US" altLang="zh-CN" sz="1800" kern="0" dirty="0">
                <a:effectLst/>
                <a:latin typeface="Times New Roman" panose="02020603050405020304" pitchFamily="18" charset="0"/>
                <a:ea typeface="等线" panose="02010600030101010101" pitchFamily="2" charset="-122"/>
                <a:cs typeface="宋体" panose="02010600030101010101" pitchFamily="2" charset="-122"/>
              </a:rPr>
              <a:t> the blanket back, she reached for her pack of </a:t>
            </a:r>
            <a:r>
              <a:rPr lang="en-US" altLang="zh-CN" sz="1800" kern="0" dirty="0" err="1">
                <a:effectLst/>
                <a:latin typeface="Times New Roman" panose="02020603050405020304" pitchFamily="18" charset="0"/>
                <a:ea typeface="等线" panose="02010600030101010101" pitchFamily="2" charset="-122"/>
                <a:cs typeface="宋体" panose="02010600030101010101" pitchFamily="2" charset="-122"/>
              </a:rPr>
              <a:t>Newports</a:t>
            </a:r>
            <a:r>
              <a:rPr lang="en-US" altLang="zh-CN" sz="1800" kern="0" dirty="0">
                <a:effectLst/>
                <a:latin typeface="Times New Roman" panose="02020603050405020304" pitchFamily="18" charset="0"/>
                <a:ea typeface="等线" panose="02010600030101010101" pitchFamily="2" charset="-122"/>
                <a:cs typeface="宋体" panose="02010600030101010101" pitchFamily="2" charset="-122"/>
              </a:rPr>
              <a:t> off the table. She lit a cigarette, took a drag, and relief instantly displayed across her face. </a:t>
            </a:r>
            <a:r>
              <a:rPr lang="en-US" altLang="zh-CN" sz="1800" u="sng" kern="0" dirty="0">
                <a:effectLst/>
                <a:latin typeface="Times New Roman" panose="02020603050405020304" pitchFamily="18" charset="0"/>
                <a:ea typeface="等线" panose="02010600030101010101" pitchFamily="2" charset="-122"/>
                <a:cs typeface="宋体" panose="02010600030101010101" pitchFamily="2" charset="-122"/>
              </a:rPr>
              <a:t>Pushing</a:t>
            </a:r>
            <a:r>
              <a:rPr lang="en-US" altLang="zh-CN" sz="1800" kern="0" dirty="0">
                <a:effectLst/>
                <a:latin typeface="Times New Roman" panose="02020603050405020304" pitchFamily="18" charset="0"/>
                <a:ea typeface="等线" panose="02010600030101010101" pitchFamily="2" charset="-122"/>
                <a:cs typeface="宋体" panose="02010600030101010101" pitchFamily="2" charset="-122"/>
              </a:rPr>
              <a:t> her hair off her face, she looked at me and exhaled. A cloud of smoke rushed the air.</a:t>
            </a:r>
          </a:p>
          <a:p>
            <a:pPr indent="304800" algn="just">
              <a:lnSpc>
                <a:spcPct val="150000"/>
              </a:lnSpc>
            </a:pP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r>
              <a:rPr lang="en-US" altLang="zh-CN" sz="1800" kern="0" dirty="0">
                <a:effectLst/>
                <a:latin typeface="宋体" panose="02010600030101010101" pitchFamily="2" charset="-122"/>
                <a:ea typeface="等线" panose="02010600030101010101" pitchFamily="2" charset="-122"/>
                <a:cs typeface="Times New Roman" panose="02020603050405020304" pitchFamily="18" charset="0"/>
              </a:rPr>
              <a:t>TT:</a:t>
            </a:r>
            <a:r>
              <a:rPr lang="zh-CN" altLang="zh-CN" sz="1800" kern="0" dirty="0">
                <a:effectLst/>
                <a:latin typeface="等线" panose="02010600030101010101" pitchFamily="2" charset="-122"/>
                <a:ea typeface="宋体" panose="02010600030101010101" pitchFamily="2" charset="-122"/>
                <a:cs typeface="Times New Roman" panose="02020603050405020304" pitchFamily="18" charset="0"/>
              </a:rPr>
              <a:t>她把毯子扔回去，伸手从桌子上拿起一包纽宝香烟。点一根香烟，抽上一口，瞬间放松了。她抬手拨了下头发，朝我喷了个烟圈。空气里弥漫着一团白色烟雾。</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endParaRPr lang="zh-CN" altLang="en-US" dirty="0"/>
          </a:p>
        </p:txBody>
      </p:sp>
    </p:spTree>
    <p:extLst>
      <p:ext uri="{BB962C8B-B14F-4D97-AF65-F5344CB8AC3E}">
        <p14:creationId xmlns:p14="http://schemas.microsoft.com/office/powerpoint/2010/main" val="89813184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3"/>
          <p:cNvSpPr txBox="1">
            <a:spLocks/>
          </p:cNvSpPr>
          <p:nvPr/>
        </p:nvSpPr>
        <p:spPr>
          <a:xfrm>
            <a:off x="1623432" y="734576"/>
            <a:ext cx="5958097" cy="7667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solidFill>
                  <a:schemeClr val="tx2">
                    <a:lumMod val="60000"/>
                    <a:lumOff val="40000"/>
                  </a:schemeClr>
                </a:solidFill>
                <a:latin typeface="GeosansLight" pitchFamily="2" charset="0"/>
              </a:rPr>
              <a:t>Practice-Category </a:t>
            </a:r>
            <a:r>
              <a:rPr lang="en-US" dirty="0">
                <a:solidFill>
                  <a:schemeClr val="tx2">
                    <a:lumMod val="60000"/>
                    <a:lumOff val="40000"/>
                  </a:schemeClr>
                </a:solidFill>
                <a:latin typeface="GeosansLight" pitchFamily="2" charset="0"/>
              </a:rPr>
              <a:t>Shifts</a:t>
            </a:r>
            <a:endParaRPr lang="bg-BG" dirty="0">
              <a:solidFill>
                <a:srgbClr val="3D3743"/>
              </a:solidFill>
            </a:endParaRPr>
          </a:p>
        </p:txBody>
      </p:sp>
      <p:sp>
        <p:nvSpPr>
          <p:cNvPr id="23" name="文本框 22">
            <a:extLst>
              <a:ext uri="{FF2B5EF4-FFF2-40B4-BE49-F238E27FC236}">
                <a16:creationId xmlns:a16="http://schemas.microsoft.com/office/drawing/2014/main" id="{118E8F8D-8BE6-41EF-B346-560CA417A492}"/>
              </a:ext>
            </a:extLst>
          </p:cNvPr>
          <p:cNvSpPr txBox="1"/>
          <p:nvPr/>
        </p:nvSpPr>
        <p:spPr>
          <a:xfrm>
            <a:off x="1484789" y="1684082"/>
            <a:ext cx="8369426" cy="2616101"/>
          </a:xfrm>
          <a:prstGeom prst="rect">
            <a:avLst/>
          </a:prstGeom>
          <a:noFill/>
        </p:spPr>
        <p:txBody>
          <a:bodyPr wrap="square">
            <a:spAutoFit/>
          </a:bodyPr>
          <a:lstStyle/>
          <a:p>
            <a:r>
              <a:rPr lang="en-US" altLang="zh-CN" sz="2000" b="1" kern="100" dirty="0">
                <a:effectLst/>
                <a:latin typeface="Times New Roman" panose="02020603050405020304" pitchFamily="18" charset="0"/>
                <a:ea typeface="等线" panose="02010600030101010101" pitchFamily="2" charset="-122"/>
              </a:rPr>
              <a:t>Structure Shifts</a:t>
            </a:r>
          </a:p>
          <a:p>
            <a:r>
              <a:rPr lang="en-US" altLang="zh-CN" sz="1800" b="1" kern="100" dirty="0">
                <a:effectLst/>
                <a:latin typeface="Times New Roman" panose="02020603050405020304" pitchFamily="18" charset="0"/>
                <a:ea typeface="等线" panose="02010600030101010101" pitchFamily="2" charset="-122"/>
              </a:rPr>
              <a:t>Shifts from Active Voice to Passive Voice</a:t>
            </a:r>
          </a:p>
          <a:p>
            <a:pPr indent="304800" algn="just">
              <a:lnSpc>
                <a:spcPct val="150000"/>
              </a:lnSpc>
            </a:pP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ST: “I know, baby, me too. All of our prayers have </a:t>
            </a:r>
            <a:r>
              <a:rPr lang="en-US" altLang="zh-CN" sz="1800" u="sng" kern="100" dirty="0">
                <a:effectLst/>
                <a:latin typeface="Times New Roman" panose="02020603050405020304" pitchFamily="18" charset="0"/>
                <a:ea typeface="宋体" panose="02010600030101010101" pitchFamily="2" charset="-122"/>
                <a:cs typeface="宋体" panose="02010600030101010101" pitchFamily="2" charset="-122"/>
              </a:rPr>
              <a:t>been answered</a:t>
            </a: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 I haven’t been able to tell Monica yet, though.</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TT:“</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我懂，宝贝，我也是。上帝回应</a:t>
            </a:r>
            <a:r>
              <a:rPr lang="zh-CN" altLang="zh-CN" sz="1800" u="sng" kern="100" dirty="0">
                <a:effectLst/>
                <a:latin typeface="Times New Roman" panose="02020603050405020304" pitchFamily="18" charset="0"/>
                <a:ea typeface="宋体" panose="02010600030101010101" pitchFamily="2" charset="-122"/>
                <a:cs typeface="Times New Roman" panose="02020603050405020304" pitchFamily="18" charset="0"/>
              </a:rPr>
              <a:t>了</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我们的祷告。但是，我还没来得及和莫妮卡说。</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endParaRPr lang="zh-CN" altLang="en-US" dirty="0"/>
          </a:p>
        </p:txBody>
      </p:sp>
    </p:spTree>
    <p:extLst>
      <p:ext uri="{BB962C8B-B14F-4D97-AF65-F5344CB8AC3E}">
        <p14:creationId xmlns:p14="http://schemas.microsoft.com/office/powerpoint/2010/main" val="1517062891"/>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itle 3"/>
          <p:cNvSpPr txBox="1">
            <a:spLocks/>
          </p:cNvSpPr>
          <p:nvPr/>
        </p:nvSpPr>
        <p:spPr>
          <a:xfrm>
            <a:off x="1577629" y="708041"/>
            <a:ext cx="5941757" cy="711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ltLang="zh-CN">
                <a:solidFill>
                  <a:schemeClr val="tx2">
                    <a:lumMod val="60000"/>
                    <a:lumOff val="40000"/>
                  </a:schemeClr>
                </a:solidFill>
                <a:latin typeface="GeosansLight" pitchFamily="2" charset="0"/>
              </a:rPr>
              <a:t>Practice-Category </a:t>
            </a:r>
            <a:r>
              <a:rPr lang="en-US" altLang="zh-CN" dirty="0">
                <a:solidFill>
                  <a:schemeClr val="tx2">
                    <a:lumMod val="60000"/>
                    <a:lumOff val="40000"/>
                  </a:schemeClr>
                </a:solidFill>
                <a:latin typeface="GeosansLight" pitchFamily="2" charset="0"/>
              </a:rPr>
              <a:t>Shifts</a:t>
            </a:r>
            <a:endParaRPr lang="bg-BG" altLang="zh-CN" dirty="0">
              <a:solidFill>
                <a:srgbClr val="3D3743"/>
              </a:solidFill>
            </a:endParaRPr>
          </a:p>
        </p:txBody>
      </p:sp>
      <p:sp>
        <p:nvSpPr>
          <p:cNvPr id="45" name="文本框 44">
            <a:extLst>
              <a:ext uri="{FF2B5EF4-FFF2-40B4-BE49-F238E27FC236}">
                <a16:creationId xmlns:a16="http://schemas.microsoft.com/office/drawing/2014/main" id="{A566595B-AF46-4F6B-ACC2-93FA8EA4CDAC}"/>
              </a:ext>
            </a:extLst>
          </p:cNvPr>
          <p:cNvSpPr txBox="1"/>
          <p:nvPr/>
        </p:nvSpPr>
        <p:spPr>
          <a:xfrm>
            <a:off x="1926454" y="2125305"/>
            <a:ext cx="7215326" cy="2430730"/>
          </a:xfrm>
          <a:prstGeom prst="rect">
            <a:avLst/>
          </a:prstGeom>
          <a:noFill/>
        </p:spPr>
        <p:txBody>
          <a:bodyPr wrap="square">
            <a:spAutoFit/>
          </a:bodyPr>
          <a:lstStyle/>
          <a:p>
            <a:r>
              <a:rPr lang="en-US" altLang="zh-CN" sz="2000" b="1" kern="100" dirty="0">
                <a:latin typeface="Times New Roman" panose="02020603050405020304" pitchFamily="18" charset="0"/>
                <a:ea typeface="等线" panose="02010600030101010101" pitchFamily="2" charset="-122"/>
              </a:rPr>
              <a:t>Class Shifts</a:t>
            </a:r>
            <a:endParaRPr lang="en-US" altLang="zh-CN" sz="2000" b="1" kern="100" dirty="0">
              <a:effectLst/>
              <a:latin typeface="Times New Roman" panose="02020603050405020304" pitchFamily="18" charset="0"/>
              <a:ea typeface="等线" panose="02010600030101010101" pitchFamily="2" charset="-122"/>
            </a:endParaRPr>
          </a:p>
          <a:p>
            <a:pPr indent="304800" algn="just">
              <a:lnSpc>
                <a:spcPct val="150000"/>
              </a:lnSpc>
            </a:pPr>
            <a:r>
              <a:rPr lang="en-US" altLang="zh-CN" sz="1800" b="1" kern="100" dirty="0">
                <a:effectLst/>
                <a:latin typeface="Times New Roman" panose="02020603050405020304" pitchFamily="18" charset="0"/>
                <a:ea typeface="等线" panose="02010600030101010101" pitchFamily="2" charset="-122"/>
                <a:cs typeface="宋体" panose="02010600030101010101" pitchFamily="2" charset="-122"/>
              </a:rPr>
              <a:t>Shifts of Adjectives </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ST: Three rings later, there was no answer so I started to knock. She knew how much I hated to wait, as I was known to be </a:t>
            </a:r>
            <a:r>
              <a:rPr lang="en-US" altLang="zh-CN" sz="1800" u="sng" kern="100" dirty="0">
                <a:effectLst/>
                <a:latin typeface="Times New Roman" panose="02020603050405020304" pitchFamily="18" charset="0"/>
                <a:ea typeface="宋体" panose="02010600030101010101" pitchFamily="2" charset="-122"/>
                <a:cs typeface="宋体" panose="02010600030101010101" pitchFamily="2" charset="-122"/>
              </a:rPr>
              <a:t>impatient</a:t>
            </a: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TT: </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按了三次门铃，都没人回应。于是，我开始敲门。她知道我有多讨厌等待</a:t>
            </a: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 </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身边的人都了解我是个</a:t>
            </a:r>
            <a:r>
              <a:rPr lang="zh-CN" altLang="zh-CN" sz="1800" u="sng" kern="100" dirty="0">
                <a:effectLst/>
                <a:latin typeface="Times New Roman" panose="02020603050405020304" pitchFamily="18" charset="0"/>
                <a:ea typeface="宋体" panose="02010600030101010101" pitchFamily="2" charset="-122"/>
                <a:cs typeface="Times New Roman" panose="02020603050405020304" pitchFamily="18" charset="0"/>
              </a:rPr>
              <a:t>急性子</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p:txBody>
      </p:sp>
    </p:spTree>
    <p:extLst>
      <p:ext uri="{BB962C8B-B14F-4D97-AF65-F5344CB8AC3E}">
        <p14:creationId xmlns:p14="http://schemas.microsoft.com/office/powerpoint/2010/main" val="126946193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itle 3"/>
          <p:cNvSpPr txBox="1">
            <a:spLocks/>
          </p:cNvSpPr>
          <p:nvPr/>
        </p:nvSpPr>
        <p:spPr>
          <a:xfrm>
            <a:off x="1577629" y="708041"/>
            <a:ext cx="5941757" cy="7112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ltLang="zh-CN">
                <a:solidFill>
                  <a:schemeClr val="tx2">
                    <a:lumMod val="60000"/>
                    <a:lumOff val="40000"/>
                  </a:schemeClr>
                </a:solidFill>
                <a:latin typeface="GeosansLight" pitchFamily="2" charset="0"/>
              </a:rPr>
              <a:t>Practice-Category </a:t>
            </a:r>
            <a:r>
              <a:rPr lang="en-US" altLang="zh-CN" dirty="0">
                <a:solidFill>
                  <a:schemeClr val="tx2">
                    <a:lumMod val="60000"/>
                    <a:lumOff val="40000"/>
                  </a:schemeClr>
                </a:solidFill>
                <a:latin typeface="GeosansLight" pitchFamily="2" charset="0"/>
              </a:rPr>
              <a:t>Shifts</a:t>
            </a:r>
            <a:endParaRPr lang="bg-BG" altLang="zh-CN" dirty="0">
              <a:solidFill>
                <a:srgbClr val="3D3743"/>
              </a:solidFill>
            </a:endParaRPr>
          </a:p>
        </p:txBody>
      </p:sp>
      <p:sp>
        <p:nvSpPr>
          <p:cNvPr id="45" name="文本框 44">
            <a:extLst>
              <a:ext uri="{FF2B5EF4-FFF2-40B4-BE49-F238E27FC236}">
                <a16:creationId xmlns:a16="http://schemas.microsoft.com/office/drawing/2014/main" id="{A566595B-AF46-4F6B-ACC2-93FA8EA4CDAC}"/>
              </a:ext>
            </a:extLst>
          </p:cNvPr>
          <p:cNvSpPr txBox="1"/>
          <p:nvPr/>
        </p:nvSpPr>
        <p:spPr>
          <a:xfrm>
            <a:off x="1926454" y="2125305"/>
            <a:ext cx="7215326" cy="2015232"/>
          </a:xfrm>
          <a:prstGeom prst="rect">
            <a:avLst/>
          </a:prstGeom>
          <a:noFill/>
        </p:spPr>
        <p:txBody>
          <a:bodyPr wrap="square">
            <a:spAutoFit/>
          </a:bodyPr>
          <a:lstStyle/>
          <a:p>
            <a:r>
              <a:rPr lang="en-US" altLang="zh-CN" sz="2000" b="1" kern="100" dirty="0">
                <a:latin typeface="Times New Roman" panose="02020603050405020304" pitchFamily="18" charset="0"/>
                <a:ea typeface="等线" panose="02010600030101010101" pitchFamily="2" charset="-122"/>
              </a:rPr>
              <a:t>Unit Shifts</a:t>
            </a:r>
            <a:endParaRPr lang="en-US" altLang="zh-CN" sz="2000" b="1" kern="100" dirty="0">
              <a:effectLst/>
              <a:latin typeface="Times New Roman" panose="02020603050405020304" pitchFamily="18" charset="0"/>
              <a:ea typeface="等线" panose="02010600030101010101" pitchFamily="2" charset="-122"/>
            </a:endParaRPr>
          </a:p>
          <a:p>
            <a:pPr indent="304800" algn="just">
              <a:lnSpc>
                <a:spcPct val="150000"/>
              </a:lnSpc>
            </a:pPr>
            <a:r>
              <a:rPr lang="en-US" altLang="zh-CN" sz="1800" b="1" kern="100" dirty="0">
                <a:effectLst/>
                <a:latin typeface="Times New Roman" panose="02020603050405020304" pitchFamily="18" charset="0"/>
                <a:ea typeface="等线" panose="02010600030101010101" pitchFamily="2" charset="-122"/>
              </a:rPr>
              <a:t>Shifts from Words to Phrases or Clauses</a:t>
            </a:r>
          </a:p>
          <a:p>
            <a:pPr indent="304800" algn="just">
              <a:lnSpc>
                <a:spcPct val="150000"/>
              </a:lnSpc>
            </a:pPr>
            <a:r>
              <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rPr>
              <a:t>ST17: The smell of the smoke clouded my nostrils and filled my lungs at the same time. I </a:t>
            </a:r>
            <a:r>
              <a:rPr lang="en-US" altLang="zh-CN" sz="1800" u="sng" kern="100" dirty="0">
                <a:effectLst/>
                <a:latin typeface="Times New Roman" panose="02020603050405020304" pitchFamily="18" charset="0"/>
                <a:ea typeface="等线" panose="02010600030101010101" pitchFamily="2" charset="-122"/>
                <a:cs typeface="宋体" panose="02010600030101010101" pitchFamily="2" charset="-122"/>
              </a:rPr>
              <a:t>coughed.</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r>
              <a:rPr lang="en-US" altLang="zh-CN" sz="1800" kern="100" dirty="0">
                <a:effectLst/>
                <a:latin typeface="宋体" panose="02010600030101010101" pitchFamily="2" charset="-122"/>
                <a:ea typeface="等线" panose="02010600030101010101" pitchFamily="2" charset="-122"/>
                <a:cs typeface="Times New Roman" panose="02020603050405020304" pitchFamily="18" charset="0"/>
              </a:rPr>
              <a:t>TT17: </a:t>
            </a:r>
            <a:r>
              <a:rPr lang="zh-CN" altLang="zh-CN" sz="1800" kern="100" dirty="0">
                <a:effectLst/>
                <a:latin typeface="等线" panose="02010600030101010101" pitchFamily="2" charset="-122"/>
                <a:ea typeface="宋体" panose="02010600030101010101" pitchFamily="2" charset="-122"/>
                <a:cs typeface="Times New Roman" panose="02020603050405020304" pitchFamily="18" charset="0"/>
              </a:rPr>
              <a:t>扑鼻而来的烟味让我感到呼吸困难，我</a:t>
            </a:r>
            <a:r>
              <a:rPr lang="zh-CN" altLang="zh-CN" sz="1800" u="sng" kern="100" dirty="0">
                <a:effectLst/>
                <a:latin typeface="等线" panose="02010600030101010101" pitchFamily="2" charset="-122"/>
                <a:ea typeface="宋体" panose="02010600030101010101" pitchFamily="2" charset="-122"/>
                <a:cs typeface="Times New Roman" panose="02020603050405020304" pitchFamily="18" charset="0"/>
              </a:rPr>
              <a:t>咳了几声</a:t>
            </a:r>
            <a:r>
              <a:rPr lang="zh-CN" altLang="zh-CN" sz="1800" kern="100" dirty="0">
                <a:effectLst/>
                <a:latin typeface="等线"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p:txBody>
      </p:sp>
    </p:spTree>
    <p:extLst>
      <p:ext uri="{BB962C8B-B14F-4D97-AF65-F5344CB8AC3E}">
        <p14:creationId xmlns:p14="http://schemas.microsoft.com/office/powerpoint/2010/main" val="23587745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3"/>
          <p:cNvSpPr txBox="1">
            <a:spLocks/>
          </p:cNvSpPr>
          <p:nvPr/>
        </p:nvSpPr>
        <p:spPr>
          <a:xfrm>
            <a:off x="1883536" y="729145"/>
            <a:ext cx="5937691" cy="682625"/>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altLang="zh-CN">
                <a:solidFill>
                  <a:schemeClr val="tx2">
                    <a:lumMod val="60000"/>
                    <a:lumOff val="40000"/>
                  </a:schemeClr>
                </a:solidFill>
                <a:latin typeface="GeosansLight" pitchFamily="2" charset="0"/>
              </a:rPr>
              <a:t>Practice-Category </a:t>
            </a:r>
            <a:r>
              <a:rPr lang="en-US" altLang="zh-CN" dirty="0">
                <a:solidFill>
                  <a:schemeClr val="tx2">
                    <a:lumMod val="60000"/>
                    <a:lumOff val="40000"/>
                  </a:schemeClr>
                </a:solidFill>
                <a:latin typeface="GeosansLight" pitchFamily="2" charset="0"/>
              </a:rPr>
              <a:t>Shifts</a:t>
            </a:r>
            <a:endParaRPr lang="bg-BG" altLang="zh-CN" dirty="0">
              <a:solidFill>
                <a:srgbClr val="3D3743"/>
              </a:solidFill>
            </a:endParaRPr>
          </a:p>
        </p:txBody>
      </p:sp>
      <p:sp>
        <p:nvSpPr>
          <p:cNvPr id="21" name="文本框 20">
            <a:extLst>
              <a:ext uri="{FF2B5EF4-FFF2-40B4-BE49-F238E27FC236}">
                <a16:creationId xmlns:a16="http://schemas.microsoft.com/office/drawing/2014/main" id="{5E6E6056-85EC-43F0-8E59-B4A8BC2FC38C}"/>
              </a:ext>
            </a:extLst>
          </p:cNvPr>
          <p:cNvSpPr txBox="1"/>
          <p:nvPr/>
        </p:nvSpPr>
        <p:spPr>
          <a:xfrm>
            <a:off x="2077375" y="1597979"/>
            <a:ext cx="7688062" cy="2907784"/>
          </a:xfrm>
          <a:prstGeom prst="rect">
            <a:avLst/>
          </a:prstGeom>
          <a:noFill/>
        </p:spPr>
        <p:txBody>
          <a:bodyPr wrap="square">
            <a:spAutoFit/>
          </a:bodyPr>
          <a:lstStyle/>
          <a:p>
            <a:r>
              <a:rPr lang="en-US" altLang="zh-CN" sz="2000" b="1" kern="100" dirty="0">
                <a:latin typeface="Times New Roman" panose="02020603050405020304" pitchFamily="18" charset="0"/>
                <a:ea typeface="等线" panose="02010600030101010101" pitchFamily="2" charset="-122"/>
              </a:rPr>
              <a:t> </a:t>
            </a:r>
            <a:r>
              <a:rPr lang="en-US" altLang="zh-CN" sz="2400" b="1" kern="100" dirty="0">
                <a:latin typeface="Times New Roman" panose="02020603050405020304" pitchFamily="18" charset="0"/>
                <a:ea typeface="等线" panose="02010600030101010101" pitchFamily="2" charset="-122"/>
              </a:rPr>
              <a:t>Intra-system Shifts</a:t>
            </a:r>
          </a:p>
          <a:p>
            <a:pPr indent="304800" algn="just">
              <a:lnSpc>
                <a:spcPct val="150000"/>
              </a:lnSpc>
              <a:tabLst>
                <a:tab pos="1993900" algn="l"/>
              </a:tabLst>
            </a:pP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ST: I was a proud business owner, because I had literally started </a:t>
            </a:r>
            <a:r>
              <a:rPr lang="en-US" altLang="zh-CN" sz="1800" u="sng" kern="100" dirty="0">
                <a:effectLst/>
                <a:latin typeface="Times New Roman" panose="02020603050405020304" pitchFamily="18" charset="0"/>
                <a:ea typeface="宋体" panose="02010600030101010101" pitchFamily="2" charset="-122"/>
                <a:cs typeface="宋体" panose="02010600030101010101" pitchFamily="2" charset="-122"/>
              </a:rPr>
              <a:t>from the bottom</a:t>
            </a: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 but now was here. I mean my life was not </a:t>
            </a:r>
            <a:r>
              <a:rPr lang="en-US" altLang="zh-CN" sz="1800" u="sng" kern="100" dirty="0">
                <a:effectLst/>
                <a:latin typeface="Times New Roman" panose="02020603050405020304" pitchFamily="18" charset="0"/>
                <a:ea typeface="宋体" panose="02010600030101010101" pitchFamily="2" charset="-122"/>
                <a:cs typeface="宋体" panose="02010600030101010101" pitchFamily="2" charset="-122"/>
              </a:rPr>
              <a:t>squeaky clean</a:t>
            </a: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 as everybody is already aware, but I knew God was good and I had hope.</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tabLst>
                <a:tab pos="1993900" algn="l"/>
              </a:tabLst>
            </a:pPr>
            <a:r>
              <a:rPr lang="en-US" altLang="zh-CN" sz="1800" kern="100" dirty="0">
                <a:effectLst/>
                <a:latin typeface="Times New Roman" panose="02020603050405020304" pitchFamily="18" charset="0"/>
                <a:ea typeface="宋体" panose="02010600030101010101" pitchFamily="2" charset="-122"/>
                <a:cs typeface="宋体" panose="02010600030101010101" pitchFamily="2" charset="-122"/>
              </a:rPr>
              <a:t>TT: </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我</a:t>
            </a:r>
            <a:r>
              <a:rPr lang="zh-CN" altLang="zh-CN" sz="1800" u="sng" kern="100" dirty="0">
                <a:effectLst/>
                <a:latin typeface="Times New Roman" panose="02020603050405020304" pitchFamily="18" charset="0"/>
                <a:ea typeface="宋体" panose="02010600030101010101" pitchFamily="2" charset="-122"/>
                <a:cs typeface="Times New Roman" panose="02020603050405020304" pitchFamily="18" charset="0"/>
              </a:rPr>
              <a:t>白手起家</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成为一个企业家，对此我感到无比自豪。我是说，我的生活并不像大家所认为的</a:t>
            </a:r>
            <a:r>
              <a:rPr lang="zh-CN" altLang="zh-CN" sz="1800" u="sng" kern="100" dirty="0">
                <a:effectLst/>
                <a:latin typeface="Times New Roman" panose="02020603050405020304" pitchFamily="18" charset="0"/>
                <a:ea typeface="宋体" panose="02010600030101010101" pitchFamily="2" charset="-122"/>
                <a:cs typeface="Times New Roman" panose="02020603050405020304" pitchFamily="18" charset="0"/>
              </a:rPr>
              <a:t>一帆风顺</a:t>
            </a:r>
            <a:r>
              <a:rPr lang="zh-CN" altLang="zh-CN" sz="1800" kern="100" dirty="0">
                <a:effectLst/>
                <a:latin typeface="Times New Roman" panose="02020603050405020304" pitchFamily="18" charset="0"/>
                <a:ea typeface="宋体" panose="02010600030101010101" pitchFamily="2" charset="-122"/>
                <a:cs typeface="Times New Roman" panose="02020603050405020304" pitchFamily="18" charset="0"/>
              </a:rPr>
              <a:t>。但我知道老天在眷顾我。</a:t>
            </a:r>
            <a:r>
              <a:rPr lang="en-US" altLang="zh-CN" sz="1800" kern="100" dirty="0">
                <a:effectLst/>
                <a:latin typeface="等线" panose="02010600030101010101" pitchFamily="2" charset="-122"/>
                <a:ea typeface="等线" panose="02010600030101010101" pitchFamily="2" charset="-122"/>
                <a:cs typeface="宋体" panose="02010600030101010101" pitchFamily="2" charset="-122"/>
              </a:rPr>
              <a:t>	</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r>
              <a:rPr lang="zh-CN" altLang="zh-CN" sz="1800" kern="100" dirty="0">
                <a:effectLst/>
                <a:latin typeface="等线" panose="02010600030101010101" pitchFamily="2" charset="-122"/>
                <a:ea typeface="宋体" panose="02010600030101010101" pitchFamily="2" charset="-122"/>
                <a:cs typeface="Times New Roman" panose="02020603050405020304" pitchFamily="18" charset="0"/>
              </a:rPr>
              <a:t>。</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p:txBody>
      </p:sp>
    </p:spTree>
    <p:extLst>
      <p:ext uri="{BB962C8B-B14F-4D97-AF65-F5344CB8AC3E}">
        <p14:creationId xmlns:p14="http://schemas.microsoft.com/office/powerpoint/2010/main" val="349367706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图片占位符 3"/>
          <p:cNvPicPr>
            <a:picLocks noChangeAspect="1"/>
          </p:cNvPicPr>
          <p:nvPr/>
        </p:nvPicPr>
        <p:blipFill>
          <a:blip r:embed="rId2">
            <a:extLst>
              <a:ext uri="{28A0092B-C50C-407E-A947-70E740481C1C}">
                <a14:useLocalDpi xmlns:a14="http://schemas.microsoft.com/office/drawing/2010/main" val="0"/>
              </a:ext>
            </a:extLst>
          </a:blip>
          <a:srcRect l="1887" r="1887"/>
          <a:stretch>
            <a:fillRect/>
          </a:stretch>
        </p:blipFill>
        <p:spPr>
          <a:xfrm>
            <a:off x="4598991" y="1389914"/>
            <a:ext cx="3032125" cy="3033713"/>
          </a:xfrm>
          <a:prstGeom prst="ellipse">
            <a:avLst/>
          </a:prstGeom>
          <a:ln w="15875">
            <a:solidFill>
              <a:srgbClr val="53575A">
                <a:alpha val="68000"/>
              </a:srgbClr>
            </a:solidFill>
          </a:ln>
        </p:spPr>
      </p:pic>
      <p:pic>
        <p:nvPicPr>
          <p:cNvPr id="15" name="Picture 4" descr="E:\Envato\Success\Images\l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9122" y="797321"/>
            <a:ext cx="984930" cy="593855"/>
          </a:xfrm>
          <a:prstGeom prst="rect">
            <a:avLst/>
          </a:prstGeom>
          <a:noFill/>
          <a:extLst>
            <a:ext uri="{909E8E84-426E-40DD-AFC4-6F175D3DCCD1}">
              <a14:hiddenFill xmlns:a14="http://schemas.microsoft.com/office/drawing/2010/main">
                <a:solidFill>
                  <a:srgbClr val="FFFFFF"/>
                </a:solidFill>
              </a14:hiddenFill>
            </a:ext>
          </a:extLst>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9235006" y="3797269"/>
            <a:ext cx="2956994" cy="3060731"/>
          </a:xfrm>
          <a:prstGeom prst="rect">
            <a:avLst/>
          </a:prstGeom>
        </p:spPr>
      </p:pic>
      <p:sp>
        <p:nvSpPr>
          <p:cNvPr id="17" name="文本框 16"/>
          <p:cNvSpPr txBox="1"/>
          <p:nvPr/>
        </p:nvSpPr>
        <p:spPr>
          <a:xfrm>
            <a:off x="5207996" y="3261778"/>
            <a:ext cx="1885262" cy="461665"/>
          </a:xfrm>
          <a:prstGeom prst="rect">
            <a:avLst/>
          </a:prstGeom>
          <a:noFill/>
        </p:spPr>
        <p:txBody>
          <a:bodyPr wrap="square" rtlCol="0">
            <a:spAutoFit/>
          </a:bodyPr>
          <a:lstStyle/>
          <a:p>
            <a:r>
              <a:rPr lang="en-US" altLang="zh-CN" sz="2400" b="1" dirty="0">
                <a:solidFill>
                  <a:srgbClr val="131313"/>
                </a:solidFill>
                <a:latin typeface="华文细黑" panose="02010600040101010101" pitchFamily="2" charset="-122"/>
                <a:ea typeface="华文细黑" panose="02010600040101010101" pitchFamily="2" charset="-122"/>
                <a:cs typeface="Arial" panose="020B0604020202020204" pitchFamily="34" charset="0"/>
              </a:rPr>
              <a:t>Conclusion</a:t>
            </a:r>
          </a:p>
        </p:txBody>
      </p:sp>
      <p:sp>
        <p:nvSpPr>
          <p:cNvPr id="28" name="TextBox 6"/>
          <p:cNvSpPr txBox="1"/>
          <p:nvPr/>
        </p:nvSpPr>
        <p:spPr>
          <a:xfrm>
            <a:off x="5462777" y="816248"/>
            <a:ext cx="1406154" cy="2646878"/>
          </a:xfrm>
          <a:prstGeom prst="rect">
            <a:avLst/>
          </a:prstGeom>
          <a:noFill/>
        </p:spPr>
        <p:txBody>
          <a:bodyPr wrap="none" rtlCol="0">
            <a:spAutoFit/>
          </a:bodyPr>
          <a:lstStyle/>
          <a:p>
            <a:r>
              <a:rPr lang="en-US" sz="16600" spc="325" dirty="0">
                <a:solidFill>
                  <a:srgbClr val="3D3743"/>
                </a:solidFill>
                <a:latin typeface="华文细黑" panose="02010600040101010101" pitchFamily="2" charset="-122"/>
                <a:ea typeface="华文细黑" panose="02010600040101010101" pitchFamily="2" charset="-122"/>
              </a:rPr>
              <a:t>4</a:t>
            </a:r>
            <a:endParaRPr lang="bg-BG" sz="16600" spc="325" dirty="0">
              <a:solidFill>
                <a:srgbClr val="3D3743"/>
              </a:solidFill>
              <a:latin typeface="华文细黑" panose="02010600040101010101" pitchFamily="2" charset="-122"/>
              <a:ea typeface="华文细黑" panose="02010600040101010101" pitchFamily="2" charset="-122"/>
            </a:endParaRPr>
          </a:p>
        </p:txBody>
      </p:sp>
    </p:spTree>
    <p:extLst>
      <p:ext uri="{BB962C8B-B14F-4D97-AF65-F5344CB8AC3E}">
        <p14:creationId xmlns:p14="http://schemas.microsoft.com/office/powerpoint/2010/main" val="30492769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325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579546" y="712842"/>
            <a:ext cx="2459328" cy="707886"/>
          </a:xfrm>
          <a:prstGeom prst="rect">
            <a:avLst/>
          </a:prstGeom>
        </p:spPr>
        <p:txBody>
          <a:bodyPr wrap="none">
            <a:spAutoFit/>
          </a:bodyPr>
          <a:lstStyle/>
          <a:p>
            <a:r>
              <a:rPr lang="en-US" altLang="zh-CN" sz="4000" dirty="0">
                <a:solidFill>
                  <a:schemeClr val="tx2">
                    <a:lumMod val="60000"/>
                    <a:lumOff val="40000"/>
                  </a:schemeClr>
                </a:solidFill>
                <a:latin typeface="GeosansLight" pitchFamily="2" charset="0"/>
              </a:rPr>
              <a:t>Conclusion</a:t>
            </a:r>
            <a:endParaRPr lang="zh-CN" altLang="en-US" sz="4000" dirty="0"/>
          </a:p>
        </p:txBody>
      </p:sp>
      <p:sp>
        <p:nvSpPr>
          <p:cNvPr id="3" name="文本框 2">
            <a:extLst>
              <a:ext uri="{FF2B5EF4-FFF2-40B4-BE49-F238E27FC236}">
                <a16:creationId xmlns:a16="http://schemas.microsoft.com/office/drawing/2014/main" id="{DC648AF7-474F-493C-A941-76EF399C6B29}"/>
              </a:ext>
            </a:extLst>
          </p:cNvPr>
          <p:cNvSpPr txBox="1"/>
          <p:nvPr/>
        </p:nvSpPr>
        <p:spPr>
          <a:xfrm>
            <a:off x="905522" y="1793023"/>
            <a:ext cx="9969624" cy="2677656"/>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Catford’s Translation Shifts Theory provides a new idea for translation, which makes great contribution to translation practice</a:t>
            </a:r>
          </a:p>
          <a:p>
            <a:endParaRPr lang="en-US" altLang="zh-CN" sz="2400" dirty="0">
              <a:latin typeface="Times New Roman" panose="02020603050405020304" pitchFamily="18" charset="0"/>
              <a:cs typeface="Times New Roman" panose="02020603050405020304" pitchFamily="18" charset="0"/>
            </a:endParaRPr>
          </a:p>
          <a:p>
            <a:r>
              <a:rPr lang="en-US" altLang="zh-CN" sz="2400" dirty="0">
                <a:latin typeface="Times New Roman" panose="02020603050405020304" pitchFamily="18" charset="0"/>
                <a:cs typeface="Times New Roman" panose="02020603050405020304" pitchFamily="18" charset="0"/>
              </a:rPr>
              <a:t>However, it must be pointed out </a:t>
            </a:r>
            <a:r>
              <a:rPr lang="en-US" altLang="zh-CN" sz="2400">
                <a:latin typeface="Times New Roman" panose="02020603050405020304" pitchFamily="18" charset="0"/>
                <a:cs typeface="Times New Roman" panose="02020603050405020304" pitchFamily="18" charset="0"/>
              </a:rPr>
              <a:t>that Catford’s Translation </a:t>
            </a:r>
            <a:r>
              <a:rPr lang="en-US" altLang="zh-CN" sz="2400" dirty="0">
                <a:latin typeface="Times New Roman" panose="02020603050405020304" pitchFamily="18" charset="0"/>
                <a:cs typeface="Times New Roman" panose="02020603050405020304" pitchFamily="18" charset="0"/>
              </a:rPr>
              <a:t>Shifts theory is not perfect. This theory is limited to the level of sentence and sentence below, but ignores the whole context such as paragraph, discourse. Therefore, this theory is not suitable for the translation of paragraphs and texts.</a:t>
            </a:r>
          </a:p>
        </p:txBody>
      </p:sp>
    </p:spTree>
    <p:extLst>
      <p:ext uri="{BB962C8B-B14F-4D97-AF65-F5344CB8AC3E}">
        <p14:creationId xmlns:p14="http://schemas.microsoft.com/office/powerpoint/2010/main" val="346491607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图片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708661" y="2018049"/>
            <a:ext cx="2437949" cy="2439652"/>
          </a:xfrm>
          <a:prstGeom prst="rect">
            <a:avLst/>
          </a:prstGeom>
        </p:spPr>
      </p:pic>
      <p:sp>
        <p:nvSpPr>
          <p:cNvPr id="5" name="Rectangle 4"/>
          <p:cNvSpPr/>
          <p:nvPr/>
        </p:nvSpPr>
        <p:spPr>
          <a:xfrm>
            <a:off x="3053923" y="2882939"/>
            <a:ext cx="9357064" cy="1292662"/>
          </a:xfrm>
          <a:prstGeom prst="rect">
            <a:avLst/>
          </a:prstGeom>
        </p:spPr>
        <p:txBody>
          <a:bodyPr wrap="square">
            <a:spAutoFit/>
          </a:bodyPr>
          <a:lstStyle/>
          <a:p>
            <a:r>
              <a:rPr lang="en-US" sz="7800" dirty="0">
                <a:solidFill>
                  <a:schemeClr val="tx2">
                    <a:lumMod val="60000"/>
                    <a:lumOff val="40000"/>
                  </a:schemeClr>
                </a:solidFill>
                <a:latin typeface="GeosansLight" pitchFamily="2" charset="0"/>
              </a:rPr>
              <a:t>Thank You</a:t>
            </a:r>
            <a:r>
              <a:rPr lang="en-US" sz="7800" dirty="0">
                <a:solidFill>
                  <a:srgbClr val="EC5368"/>
                </a:solidFill>
                <a:latin typeface="GeosansLight" pitchFamily="2" charset="0"/>
              </a:rPr>
              <a:t> </a:t>
            </a:r>
            <a:r>
              <a:rPr lang="en-US" sz="3467" dirty="0">
                <a:solidFill>
                  <a:schemeClr val="tx2">
                    <a:lumMod val="60000"/>
                    <a:lumOff val="40000"/>
                  </a:schemeClr>
                </a:solidFill>
                <a:latin typeface="GeosansLight" pitchFamily="2" charset="0"/>
              </a:rPr>
              <a:t> </a:t>
            </a:r>
            <a:endParaRPr lang="bg-BG" sz="7800" dirty="0">
              <a:latin typeface="华文细黑" panose="02010600040101010101" pitchFamily="2" charset="-122"/>
            </a:endParaRPr>
          </a:p>
        </p:txBody>
      </p:sp>
      <p:pic>
        <p:nvPicPr>
          <p:cNvPr id="14" name="Picture 3" descr="E:\Envato\Success\Images\l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468467">
            <a:off x="6904869" y="1171121"/>
            <a:ext cx="817860" cy="106951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4" descr="E:\Envato\Success\Images\l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79809" y="1408953"/>
            <a:ext cx="984930" cy="593855"/>
          </a:xfrm>
          <a:prstGeom prst="rect">
            <a:avLst/>
          </a:prstGeom>
          <a:noFill/>
          <a:extLst>
            <a:ext uri="{909E8E84-426E-40DD-AFC4-6F175D3DCCD1}">
              <a14:hiddenFill xmlns:a14="http://schemas.microsoft.com/office/drawing/2010/main">
                <a:solidFill>
                  <a:srgbClr val="FFFFFF"/>
                </a:solidFill>
              </a14:hiddenFill>
            </a:ext>
          </a:extLst>
        </p:spPr>
      </p:pic>
      <p:sp>
        <p:nvSpPr>
          <p:cNvPr id="2" name="矩形 1"/>
          <p:cNvSpPr/>
          <p:nvPr/>
        </p:nvSpPr>
        <p:spPr>
          <a:xfrm>
            <a:off x="690880" y="2002808"/>
            <a:ext cx="10810240" cy="3168632"/>
          </a:xfrm>
          <a:prstGeom prst="rect">
            <a:avLst/>
          </a:prstGeom>
          <a:no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8534400" y="2105628"/>
            <a:ext cx="2956994" cy="3060731"/>
          </a:xfrm>
          <a:prstGeom prst="rect">
            <a:avLst/>
          </a:prstGeom>
        </p:spPr>
      </p:pic>
    </p:spTree>
    <p:extLst>
      <p:ext uri="{BB962C8B-B14F-4D97-AF65-F5344CB8AC3E}">
        <p14:creationId xmlns:p14="http://schemas.microsoft.com/office/powerpoint/2010/main" val="2366428855"/>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图片占位符 3"/>
          <p:cNvPicPr>
            <a:picLocks noChangeAspect="1"/>
          </p:cNvPicPr>
          <p:nvPr/>
        </p:nvPicPr>
        <p:blipFill>
          <a:blip r:embed="rId2">
            <a:extLst>
              <a:ext uri="{28A0092B-C50C-407E-A947-70E740481C1C}">
                <a14:useLocalDpi xmlns:a14="http://schemas.microsoft.com/office/drawing/2010/main" val="0"/>
              </a:ext>
            </a:extLst>
          </a:blip>
          <a:srcRect l="1887" r="1887"/>
          <a:stretch>
            <a:fillRect/>
          </a:stretch>
        </p:blipFill>
        <p:spPr>
          <a:xfrm rot="10800000">
            <a:off x="3181303" y="2110216"/>
            <a:ext cx="3032125" cy="3033713"/>
          </a:xfrm>
          <a:prstGeom prst="ellipse">
            <a:avLst/>
          </a:prstGeom>
          <a:ln w="15875">
            <a:solidFill>
              <a:srgbClr val="53575A">
                <a:alpha val="68000"/>
              </a:srgbClr>
            </a:solidFill>
          </a:ln>
        </p:spPr>
      </p:pic>
      <p:pic>
        <p:nvPicPr>
          <p:cNvPr id="15" name="Picture 4" descr="E:\Envato\Success\Images\l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87764" y="2222787"/>
            <a:ext cx="984930" cy="593855"/>
          </a:xfrm>
          <a:prstGeom prst="rect">
            <a:avLst/>
          </a:prstGeom>
          <a:noFill/>
          <a:extLst>
            <a:ext uri="{909E8E84-426E-40DD-AFC4-6F175D3DCCD1}">
              <a14:hiddenFill xmlns:a14="http://schemas.microsoft.com/office/drawing/2010/main">
                <a:solidFill>
                  <a:srgbClr val="FFFFFF"/>
                </a:solidFill>
              </a14:hiddenFill>
            </a:ext>
          </a:extLst>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9235006" y="3797269"/>
            <a:ext cx="2956994" cy="3060731"/>
          </a:xfrm>
          <a:prstGeom prst="rect">
            <a:avLst/>
          </a:prstGeom>
        </p:spPr>
      </p:pic>
      <p:sp>
        <p:nvSpPr>
          <p:cNvPr id="10" name="弧形 9"/>
          <p:cNvSpPr/>
          <p:nvPr/>
        </p:nvSpPr>
        <p:spPr>
          <a:xfrm>
            <a:off x="2851848" y="1682166"/>
            <a:ext cx="3816424" cy="3853708"/>
          </a:xfrm>
          <a:prstGeom prst="arc">
            <a:avLst>
              <a:gd name="adj1" fmla="val 16931681"/>
              <a:gd name="adj2" fmla="val 4519513"/>
            </a:avLst>
          </a:prstGeom>
          <a:ln w="25400">
            <a:solidFill>
              <a:srgbClr val="53575A">
                <a:alpha val="50000"/>
              </a:srgb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椭圆 10"/>
          <p:cNvSpPr/>
          <p:nvPr/>
        </p:nvSpPr>
        <p:spPr>
          <a:xfrm>
            <a:off x="5804176" y="1988840"/>
            <a:ext cx="288032" cy="288032"/>
          </a:xfrm>
          <a:prstGeom prst="ellipse">
            <a:avLst/>
          </a:prstGeom>
          <a:solidFill>
            <a:srgbClr val="0A51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1</a:t>
            </a:r>
            <a:endParaRPr lang="zh-CN" altLang="en-US" dirty="0"/>
          </a:p>
        </p:txBody>
      </p:sp>
      <p:sp>
        <p:nvSpPr>
          <p:cNvPr id="12" name="椭圆 11"/>
          <p:cNvSpPr/>
          <p:nvPr/>
        </p:nvSpPr>
        <p:spPr>
          <a:xfrm>
            <a:off x="6436226" y="2959628"/>
            <a:ext cx="288032" cy="288032"/>
          </a:xfrm>
          <a:prstGeom prst="ellipse">
            <a:avLst/>
          </a:prstGeom>
          <a:solidFill>
            <a:srgbClr val="0A51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2</a:t>
            </a:r>
            <a:endParaRPr lang="zh-CN" altLang="en-US" dirty="0"/>
          </a:p>
        </p:txBody>
      </p:sp>
      <p:sp>
        <p:nvSpPr>
          <p:cNvPr id="13" name="椭圆 12"/>
          <p:cNvSpPr/>
          <p:nvPr/>
        </p:nvSpPr>
        <p:spPr>
          <a:xfrm>
            <a:off x="6436226" y="4030417"/>
            <a:ext cx="288032" cy="288032"/>
          </a:xfrm>
          <a:prstGeom prst="ellipse">
            <a:avLst/>
          </a:prstGeom>
          <a:solidFill>
            <a:srgbClr val="0A51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3</a:t>
            </a:r>
            <a:endParaRPr lang="zh-CN" altLang="en-US" dirty="0"/>
          </a:p>
        </p:txBody>
      </p:sp>
      <p:sp>
        <p:nvSpPr>
          <p:cNvPr id="16" name="椭圆 15"/>
          <p:cNvSpPr/>
          <p:nvPr/>
        </p:nvSpPr>
        <p:spPr>
          <a:xfrm>
            <a:off x="5832169" y="4941168"/>
            <a:ext cx="288032" cy="288032"/>
          </a:xfrm>
          <a:prstGeom prst="ellipse">
            <a:avLst/>
          </a:prstGeom>
          <a:solidFill>
            <a:srgbClr val="0A516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t>4</a:t>
            </a:r>
            <a:endParaRPr lang="zh-CN" altLang="en-US" dirty="0"/>
          </a:p>
        </p:txBody>
      </p:sp>
      <p:sp>
        <p:nvSpPr>
          <p:cNvPr id="17" name="文本框 16"/>
          <p:cNvSpPr txBox="1"/>
          <p:nvPr/>
        </p:nvSpPr>
        <p:spPr>
          <a:xfrm>
            <a:off x="6517731" y="1734673"/>
            <a:ext cx="1255472" cy="400110"/>
          </a:xfrm>
          <a:prstGeom prst="rect">
            <a:avLst/>
          </a:prstGeom>
          <a:noFill/>
        </p:spPr>
        <p:txBody>
          <a:bodyPr wrap="none" rtlCol="0">
            <a:spAutoFit/>
          </a:bodyPr>
          <a:lstStyle/>
          <a:p>
            <a:r>
              <a:rPr lang="en-US" altLang="zh-CN" sz="2000" dirty="0">
                <a:solidFill>
                  <a:srgbClr val="131313"/>
                </a:solidFill>
                <a:latin typeface="Arial" panose="020B0604020202020204" pitchFamily="34" charset="0"/>
                <a:ea typeface="等线" panose="02010600030101010101" pitchFamily="2" charset="-122"/>
                <a:cs typeface="Arial" panose="020B0604020202020204" pitchFamily="34" charset="0"/>
              </a:rPr>
              <a:t>Definition</a:t>
            </a:r>
          </a:p>
        </p:txBody>
      </p:sp>
      <p:sp>
        <p:nvSpPr>
          <p:cNvPr id="19" name="文本框 18"/>
          <p:cNvSpPr txBox="1"/>
          <p:nvPr/>
        </p:nvSpPr>
        <p:spPr>
          <a:xfrm>
            <a:off x="6912293" y="2816642"/>
            <a:ext cx="2274084" cy="400110"/>
          </a:xfrm>
          <a:prstGeom prst="rect">
            <a:avLst/>
          </a:prstGeom>
          <a:noFill/>
        </p:spPr>
        <p:txBody>
          <a:bodyPr wrap="none" rtlCol="0">
            <a:spAutoFit/>
          </a:bodyPr>
          <a:lstStyle/>
          <a:p>
            <a:r>
              <a:rPr lang="en-US" altLang="zh-CN" sz="2000" dirty="0">
                <a:solidFill>
                  <a:srgbClr val="131313"/>
                </a:solidFill>
                <a:latin typeface="Arial" panose="020B0604020202020204" pitchFamily="34" charset="0"/>
                <a:ea typeface="等线" panose="02010600030101010101" pitchFamily="2" charset="-122"/>
                <a:cs typeface="Arial" panose="020B0604020202020204" pitchFamily="34" charset="0"/>
              </a:rPr>
              <a:t>Two Types of Shift</a:t>
            </a:r>
          </a:p>
        </p:txBody>
      </p:sp>
      <p:sp>
        <p:nvSpPr>
          <p:cNvPr id="21" name="文本框 20"/>
          <p:cNvSpPr txBox="1"/>
          <p:nvPr/>
        </p:nvSpPr>
        <p:spPr>
          <a:xfrm>
            <a:off x="6945256" y="4004484"/>
            <a:ext cx="1111202" cy="400110"/>
          </a:xfrm>
          <a:prstGeom prst="rect">
            <a:avLst/>
          </a:prstGeom>
          <a:noFill/>
        </p:spPr>
        <p:txBody>
          <a:bodyPr wrap="none" rtlCol="0">
            <a:spAutoFit/>
          </a:bodyPr>
          <a:lstStyle/>
          <a:p>
            <a:r>
              <a:rPr lang="en-US" altLang="zh-CN" sz="2000">
                <a:solidFill>
                  <a:srgbClr val="131313"/>
                </a:solidFill>
                <a:latin typeface="Arial" panose="020B0604020202020204" pitchFamily="34" charset="0"/>
                <a:ea typeface="等线" panose="02010600030101010101" pitchFamily="2" charset="-122"/>
                <a:cs typeface="Arial" panose="020B0604020202020204" pitchFamily="34" charset="0"/>
              </a:rPr>
              <a:t>Practice</a:t>
            </a:r>
            <a:endParaRPr lang="en-US" altLang="zh-CN" sz="2000" dirty="0">
              <a:solidFill>
                <a:srgbClr val="131313"/>
              </a:solidFill>
              <a:latin typeface="Arial" panose="020B0604020202020204" pitchFamily="34" charset="0"/>
              <a:ea typeface="等线" panose="02010600030101010101" pitchFamily="2" charset="-122"/>
              <a:cs typeface="Arial" panose="020B0604020202020204" pitchFamily="34" charset="0"/>
            </a:endParaRPr>
          </a:p>
        </p:txBody>
      </p:sp>
      <p:sp>
        <p:nvSpPr>
          <p:cNvPr id="23" name="文本框 22"/>
          <p:cNvSpPr txBox="1"/>
          <p:nvPr/>
        </p:nvSpPr>
        <p:spPr>
          <a:xfrm>
            <a:off x="6238227" y="5129564"/>
            <a:ext cx="1455848" cy="400110"/>
          </a:xfrm>
          <a:prstGeom prst="rect">
            <a:avLst/>
          </a:prstGeom>
          <a:noFill/>
        </p:spPr>
        <p:txBody>
          <a:bodyPr wrap="none" rtlCol="0">
            <a:spAutoFit/>
          </a:bodyPr>
          <a:lstStyle/>
          <a:p>
            <a:r>
              <a:rPr lang="en-US" altLang="zh-CN" sz="2000" dirty="0">
                <a:solidFill>
                  <a:srgbClr val="131313"/>
                </a:solidFill>
                <a:latin typeface="Arial" panose="020B0604020202020204" pitchFamily="34" charset="0"/>
                <a:ea typeface="等线" panose="02010600030101010101" pitchFamily="2" charset="-122"/>
                <a:cs typeface="Arial" panose="020B0604020202020204" pitchFamily="34" charset="0"/>
              </a:rPr>
              <a:t>Conclusion</a:t>
            </a:r>
          </a:p>
        </p:txBody>
      </p:sp>
      <p:sp>
        <p:nvSpPr>
          <p:cNvPr id="28" name="TextBox 6"/>
          <p:cNvSpPr txBox="1"/>
          <p:nvPr/>
        </p:nvSpPr>
        <p:spPr>
          <a:xfrm>
            <a:off x="3600086" y="3187541"/>
            <a:ext cx="2501967" cy="646331"/>
          </a:xfrm>
          <a:prstGeom prst="rect">
            <a:avLst/>
          </a:prstGeom>
          <a:noFill/>
        </p:spPr>
        <p:txBody>
          <a:bodyPr wrap="none" rtlCol="0">
            <a:spAutoFit/>
          </a:bodyPr>
          <a:lstStyle/>
          <a:p>
            <a:r>
              <a:rPr lang="en-US" sz="3600" spc="325" dirty="0">
                <a:solidFill>
                  <a:srgbClr val="3D3743"/>
                </a:solidFill>
                <a:latin typeface="微软雅黑" panose="020B0503020204020204" pitchFamily="34" charset="-122"/>
                <a:ea typeface="微软雅黑" panose="020B0503020204020204" pitchFamily="34" charset="-122"/>
              </a:rPr>
              <a:t>Contents</a:t>
            </a:r>
            <a:endParaRPr lang="bg-BG" sz="3600" spc="325" dirty="0">
              <a:solidFill>
                <a:srgbClr val="3D3743"/>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6988489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2500"/>
                                  </p:stCondLst>
                                  <p:childTnLst>
                                    <p:set>
                                      <p:cBhvr>
                                        <p:cTn id="6" dur="1" fill="hold">
                                          <p:stCondLst>
                                            <p:cond delay="0"/>
                                          </p:stCondLst>
                                        </p:cTn>
                                        <p:tgtEl>
                                          <p:spTgt spid="10"/>
                                        </p:tgtEl>
                                        <p:attrNameLst>
                                          <p:attrName>style.visibility</p:attrName>
                                        </p:attrNameLst>
                                      </p:cBhvr>
                                      <p:to>
                                        <p:strVal val="visible"/>
                                      </p:to>
                                    </p:set>
                                    <p:anim calcmode="lin" valueType="num">
                                      <p:cBhvr>
                                        <p:cTn id="7" dur="1000" fill="hold"/>
                                        <p:tgtEl>
                                          <p:spTgt spid="10"/>
                                        </p:tgtEl>
                                        <p:attrNameLst>
                                          <p:attrName>ppt_w</p:attrName>
                                        </p:attrNameLst>
                                      </p:cBhvr>
                                      <p:tavLst>
                                        <p:tav tm="0">
                                          <p:val>
                                            <p:strVal val="#ppt_w*0.70"/>
                                          </p:val>
                                        </p:tav>
                                        <p:tav tm="100000">
                                          <p:val>
                                            <p:strVal val="#ppt_w"/>
                                          </p:val>
                                        </p:tav>
                                      </p:tavLst>
                                    </p:anim>
                                    <p:anim calcmode="lin" valueType="num">
                                      <p:cBhvr>
                                        <p:cTn id="8" dur="1000" fill="hold"/>
                                        <p:tgtEl>
                                          <p:spTgt spid="10"/>
                                        </p:tgtEl>
                                        <p:attrNameLst>
                                          <p:attrName>ppt_h</p:attrName>
                                        </p:attrNameLst>
                                      </p:cBhvr>
                                      <p:tavLst>
                                        <p:tav tm="0">
                                          <p:val>
                                            <p:strVal val="#ppt_h"/>
                                          </p:val>
                                        </p:tav>
                                        <p:tav tm="100000">
                                          <p:val>
                                            <p:strVal val="#ppt_h"/>
                                          </p:val>
                                        </p:tav>
                                      </p:tavLst>
                                    </p:anim>
                                    <p:animEffect transition="in" filter="fade">
                                      <p:cBhvr>
                                        <p:cTn id="9" dur="1000"/>
                                        <p:tgtEl>
                                          <p:spTgt spid="10"/>
                                        </p:tgtEl>
                                      </p:cBhvr>
                                    </p:animEffect>
                                  </p:childTnLst>
                                </p:cTn>
                              </p:par>
                              <p:par>
                                <p:cTn id="10" presetID="53" presetClass="entr" presetSubtype="16" fill="hold" grpId="0" nodeType="withEffect">
                                  <p:stCondLst>
                                    <p:cond delay="3000"/>
                                  </p:stCondLst>
                                  <p:childTnLst>
                                    <p:set>
                                      <p:cBhvr>
                                        <p:cTn id="11" dur="1" fill="hold">
                                          <p:stCondLst>
                                            <p:cond delay="0"/>
                                          </p:stCondLst>
                                        </p:cTn>
                                        <p:tgtEl>
                                          <p:spTgt spid="11"/>
                                        </p:tgtEl>
                                        <p:attrNameLst>
                                          <p:attrName>style.visibility</p:attrName>
                                        </p:attrNameLst>
                                      </p:cBhvr>
                                      <p:to>
                                        <p:strVal val="visible"/>
                                      </p:to>
                                    </p:set>
                                    <p:anim calcmode="lin" valueType="num">
                                      <p:cBhvr>
                                        <p:cTn id="12" dur="2000" fill="hold"/>
                                        <p:tgtEl>
                                          <p:spTgt spid="11"/>
                                        </p:tgtEl>
                                        <p:attrNameLst>
                                          <p:attrName>ppt_w</p:attrName>
                                        </p:attrNameLst>
                                      </p:cBhvr>
                                      <p:tavLst>
                                        <p:tav tm="0">
                                          <p:val>
                                            <p:fltVal val="0"/>
                                          </p:val>
                                        </p:tav>
                                        <p:tav tm="100000">
                                          <p:val>
                                            <p:strVal val="#ppt_w"/>
                                          </p:val>
                                        </p:tav>
                                      </p:tavLst>
                                    </p:anim>
                                    <p:anim calcmode="lin" valueType="num">
                                      <p:cBhvr>
                                        <p:cTn id="13" dur="2000" fill="hold"/>
                                        <p:tgtEl>
                                          <p:spTgt spid="11"/>
                                        </p:tgtEl>
                                        <p:attrNameLst>
                                          <p:attrName>ppt_h</p:attrName>
                                        </p:attrNameLst>
                                      </p:cBhvr>
                                      <p:tavLst>
                                        <p:tav tm="0">
                                          <p:val>
                                            <p:fltVal val="0"/>
                                          </p:val>
                                        </p:tav>
                                        <p:tav tm="100000">
                                          <p:val>
                                            <p:strVal val="#ppt_h"/>
                                          </p:val>
                                        </p:tav>
                                      </p:tavLst>
                                    </p:anim>
                                    <p:animEffect transition="in" filter="fade">
                                      <p:cBhvr>
                                        <p:cTn id="14" dur="2000"/>
                                        <p:tgtEl>
                                          <p:spTgt spid="11"/>
                                        </p:tgtEl>
                                      </p:cBhvr>
                                    </p:animEffect>
                                  </p:childTnLst>
                                </p:cTn>
                              </p:par>
                              <p:par>
                                <p:cTn id="15" presetID="53" presetClass="entr" presetSubtype="16" fill="hold" grpId="0" nodeType="withEffect">
                                  <p:stCondLst>
                                    <p:cond delay="3500"/>
                                  </p:stCondLst>
                                  <p:childTnLst>
                                    <p:set>
                                      <p:cBhvr>
                                        <p:cTn id="16" dur="1" fill="hold">
                                          <p:stCondLst>
                                            <p:cond delay="0"/>
                                          </p:stCondLst>
                                        </p:cTn>
                                        <p:tgtEl>
                                          <p:spTgt spid="12"/>
                                        </p:tgtEl>
                                        <p:attrNameLst>
                                          <p:attrName>style.visibility</p:attrName>
                                        </p:attrNameLst>
                                      </p:cBhvr>
                                      <p:to>
                                        <p:strVal val="visible"/>
                                      </p:to>
                                    </p:set>
                                    <p:anim calcmode="lin" valueType="num">
                                      <p:cBhvr>
                                        <p:cTn id="17" dur="2000" fill="hold"/>
                                        <p:tgtEl>
                                          <p:spTgt spid="12"/>
                                        </p:tgtEl>
                                        <p:attrNameLst>
                                          <p:attrName>ppt_w</p:attrName>
                                        </p:attrNameLst>
                                      </p:cBhvr>
                                      <p:tavLst>
                                        <p:tav tm="0">
                                          <p:val>
                                            <p:fltVal val="0"/>
                                          </p:val>
                                        </p:tav>
                                        <p:tav tm="100000">
                                          <p:val>
                                            <p:strVal val="#ppt_w"/>
                                          </p:val>
                                        </p:tav>
                                      </p:tavLst>
                                    </p:anim>
                                    <p:anim calcmode="lin" valueType="num">
                                      <p:cBhvr>
                                        <p:cTn id="18" dur="2000" fill="hold"/>
                                        <p:tgtEl>
                                          <p:spTgt spid="12"/>
                                        </p:tgtEl>
                                        <p:attrNameLst>
                                          <p:attrName>ppt_h</p:attrName>
                                        </p:attrNameLst>
                                      </p:cBhvr>
                                      <p:tavLst>
                                        <p:tav tm="0">
                                          <p:val>
                                            <p:fltVal val="0"/>
                                          </p:val>
                                        </p:tav>
                                        <p:tav tm="100000">
                                          <p:val>
                                            <p:strVal val="#ppt_h"/>
                                          </p:val>
                                        </p:tav>
                                      </p:tavLst>
                                    </p:anim>
                                    <p:animEffect transition="in" filter="fade">
                                      <p:cBhvr>
                                        <p:cTn id="19" dur="2000"/>
                                        <p:tgtEl>
                                          <p:spTgt spid="12"/>
                                        </p:tgtEl>
                                      </p:cBhvr>
                                    </p:animEffect>
                                  </p:childTnLst>
                                </p:cTn>
                              </p:par>
                              <p:par>
                                <p:cTn id="20" presetID="53" presetClass="entr" presetSubtype="16" fill="hold" grpId="0" nodeType="withEffect">
                                  <p:stCondLst>
                                    <p:cond delay="4000"/>
                                  </p:stCondLst>
                                  <p:childTnLst>
                                    <p:set>
                                      <p:cBhvr>
                                        <p:cTn id="21" dur="1" fill="hold">
                                          <p:stCondLst>
                                            <p:cond delay="0"/>
                                          </p:stCondLst>
                                        </p:cTn>
                                        <p:tgtEl>
                                          <p:spTgt spid="13"/>
                                        </p:tgtEl>
                                        <p:attrNameLst>
                                          <p:attrName>style.visibility</p:attrName>
                                        </p:attrNameLst>
                                      </p:cBhvr>
                                      <p:to>
                                        <p:strVal val="visible"/>
                                      </p:to>
                                    </p:set>
                                    <p:anim calcmode="lin" valueType="num">
                                      <p:cBhvr>
                                        <p:cTn id="22" dur="2000" fill="hold"/>
                                        <p:tgtEl>
                                          <p:spTgt spid="13"/>
                                        </p:tgtEl>
                                        <p:attrNameLst>
                                          <p:attrName>ppt_w</p:attrName>
                                        </p:attrNameLst>
                                      </p:cBhvr>
                                      <p:tavLst>
                                        <p:tav tm="0">
                                          <p:val>
                                            <p:fltVal val="0"/>
                                          </p:val>
                                        </p:tav>
                                        <p:tav tm="100000">
                                          <p:val>
                                            <p:strVal val="#ppt_w"/>
                                          </p:val>
                                        </p:tav>
                                      </p:tavLst>
                                    </p:anim>
                                    <p:anim calcmode="lin" valueType="num">
                                      <p:cBhvr>
                                        <p:cTn id="23" dur="2000" fill="hold"/>
                                        <p:tgtEl>
                                          <p:spTgt spid="13"/>
                                        </p:tgtEl>
                                        <p:attrNameLst>
                                          <p:attrName>ppt_h</p:attrName>
                                        </p:attrNameLst>
                                      </p:cBhvr>
                                      <p:tavLst>
                                        <p:tav tm="0">
                                          <p:val>
                                            <p:fltVal val="0"/>
                                          </p:val>
                                        </p:tav>
                                        <p:tav tm="100000">
                                          <p:val>
                                            <p:strVal val="#ppt_h"/>
                                          </p:val>
                                        </p:tav>
                                      </p:tavLst>
                                    </p:anim>
                                    <p:animEffect transition="in" filter="fade">
                                      <p:cBhvr>
                                        <p:cTn id="24" dur="2000"/>
                                        <p:tgtEl>
                                          <p:spTgt spid="13"/>
                                        </p:tgtEl>
                                      </p:cBhvr>
                                    </p:animEffect>
                                  </p:childTnLst>
                                </p:cTn>
                              </p:par>
                              <p:par>
                                <p:cTn id="25" presetID="53" presetClass="entr" presetSubtype="16" fill="hold" grpId="0" nodeType="withEffect">
                                  <p:stCondLst>
                                    <p:cond delay="4500"/>
                                  </p:stCondLst>
                                  <p:childTnLst>
                                    <p:set>
                                      <p:cBhvr>
                                        <p:cTn id="26" dur="1" fill="hold">
                                          <p:stCondLst>
                                            <p:cond delay="0"/>
                                          </p:stCondLst>
                                        </p:cTn>
                                        <p:tgtEl>
                                          <p:spTgt spid="16"/>
                                        </p:tgtEl>
                                        <p:attrNameLst>
                                          <p:attrName>style.visibility</p:attrName>
                                        </p:attrNameLst>
                                      </p:cBhvr>
                                      <p:to>
                                        <p:strVal val="visible"/>
                                      </p:to>
                                    </p:set>
                                    <p:anim calcmode="lin" valueType="num">
                                      <p:cBhvr>
                                        <p:cTn id="27" dur="2000" fill="hold"/>
                                        <p:tgtEl>
                                          <p:spTgt spid="16"/>
                                        </p:tgtEl>
                                        <p:attrNameLst>
                                          <p:attrName>ppt_w</p:attrName>
                                        </p:attrNameLst>
                                      </p:cBhvr>
                                      <p:tavLst>
                                        <p:tav tm="0">
                                          <p:val>
                                            <p:fltVal val="0"/>
                                          </p:val>
                                        </p:tav>
                                        <p:tav tm="100000">
                                          <p:val>
                                            <p:strVal val="#ppt_w"/>
                                          </p:val>
                                        </p:tav>
                                      </p:tavLst>
                                    </p:anim>
                                    <p:anim calcmode="lin" valueType="num">
                                      <p:cBhvr>
                                        <p:cTn id="28" dur="2000" fill="hold"/>
                                        <p:tgtEl>
                                          <p:spTgt spid="16"/>
                                        </p:tgtEl>
                                        <p:attrNameLst>
                                          <p:attrName>ppt_h</p:attrName>
                                        </p:attrNameLst>
                                      </p:cBhvr>
                                      <p:tavLst>
                                        <p:tav tm="0">
                                          <p:val>
                                            <p:fltVal val="0"/>
                                          </p:val>
                                        </p:tav>
                                        <p:tav tm="100000">
                                          <p:val>
                                            <p:strVal val="#ppt_h"/>
                                          </p:val>
                                        </p:tav>
                                      </p:tavLst>
                                    </p:anim>
                                    <p:animEffect transition="in" filter="fade">
                                      <p:cBhvr>
                                        <p:cTn id="29" dur="2000"/>
                                        <p:tgtEl>
                                          <p:spTgt spid="16"/>
                                        </p:tgtEl>
                                      </p:cBhvr>
                                    </p:animEffect>
                                  </p:childTnLst>
                                </p:cTn>
                              </p:par>
                              <p:par>
                                <p:cTn id="30" presetID="42" presetClass="entr" presetSubtype="0" fill="hold" grpId="0" nodeType="withEffect">
                                  <p:stCondLst>
                                    <p:cond delay="325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1000"/>
                                        <p:tgtEl>
                                          <p:spTgt spid="17"/>
                                        </p:tgtEl>
                                      </p:cBhvr>
                                    </p:animEffect>
                                    <p:anim calcmode="lin" valueType="num">
                                      <p:cBhvr>
                                        <p:cTn id="33" dur="1000" fill="hold"/>
                                        <p:tgtEl>
                                          <p:spTgt spid="17"/>
                                        </p:tgtEl>
                                        <p:attrNameLst>
                                          <p:attrName>ppt_x</p:attrName>
                                        </p:attrNameLst>
                                      </p:cBhvr>
                                      <p:tavLst>
                                        <p:tav tm="0">
                                          <p:val>
                                            <p:strVal val="#ppt_x"/>
                                          </p:val>
                                        </p:tav>
                                        <p:tav tm="100000">
                                          <p:val>
                                            <p:strVal val="#ppt_x"/>
                                          </p:val>
                                        </p:tav>
                                      </p:tavLst>
                                    </p:anim>
                                    <p:anim calcmode="lin" valueType="num">
                                      <p:cBhvr>
                                        <p:cTn id="34" dur="1000" fill="hold"/>
                                        <p:tgtEl>
                                          <p:spTgt spid="17"/>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3750"/>
                                  </p:stCondLst>
                                  <p:childTnLst>
                                    <p:set>
                                      <p:cBhvr>
                                        <p:cTn id="36" dur="1" fill="hold">
                                          <p:stCondLst>
                                            <p:cond delay="0"/>
                                          </p:stCondLst>
                                        </p:cTn>
                                        <p:tgtEl>
                                          <p:spTgt spid="19"/>
                                        </p:tgtEl>
                                        <p:attrNameLst>
                                          <p:attrName>style.visibility</p:attrName>
                                        </p:attrNameLst>
                                      </p:cBhvr>
                                      <p:to>
                                        <p:strVal val="visible"/>
                                      </p:to>
                                    </p:set>
                                    <p:animEffect transition="in" filter="fade">
                                      <p:cBhvr>
                                        <p:cTn id="37" dur="1000"/>
                                        <p:tgtEl>
                                          <p:spTgt spid="19"/>
                                        </p:tgtEl>
                                      </p:cBhvr>
                                    </p:animEffect>
                                    <p:anim calcmode="lin" valueType="num">
                                      <p:cBhvr>
                                        <p:cTn id="38" dur="1000" fill="hold"/>
                                        <p:tgtEl>
                                          <p:spTgt spid="19"/>
                                        </p:tgtEl>
                                        <p:attrNameLst>
                                          <p:attrName>ppt_x</p:attrName>
                                        </p:attrNameLst>
                                      </p:cBhvr>
                                      <p:tavLst>
                                        <p:tav tm="0">
                                          <p:val>
                                            <p:strVal val="#ppt_x"/>
                                          </p:val>
                                        </p:tav>
                                        <p:tav tm="100000">
                                          <p:val>
                                            <p:strVal val="#ppt_x"/>
                                          </p:val>
                                        </p:tav>
                                      </p:tavLst>
                                    </p:anim>
                                    <p:anim calcmode="lin" valueType="num">
                                      <p:cBhvr>
                                        <p:cTn id="39" dur="1000" fill="hold"/>
                                        <p:tgtEl>
                                          <p:spTgt spid="19"/>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4250"/>
                                  </p:stCondLst>
                                  <p:childTnLst>
                                    <p:set>
                                      <p:cBhvr>
                                        <p:cTn id="41" dur="1" fill="hold">
                                          <p:stCondLst>
                                            <p:cond delay="0"/>
                                          </p:stCondLst>
                                        </p:cTn>
                                        <p:tgtEl>
                                          <p:spTgt spid="21"/>
                                        </p:tgtEl>
                                        <p:attrNameLst>
                                          <p:attrName>style.visibility</p:attrName>
                                        </p:attrNameLst>
                                      </p:cBhvr>
                                      <p:to>
                                        <p:strVal val="visible"/>
                                      </p:to>
                                    </p:set>
                                    <p:animEffect transition="in" filter="fade">
                                      <p:cBhvr>
                                        <p:cTn id="42" dur="1000"/>
                                        <p:tgtEl>
                                          <p:spTgt spid="21"/>
                                        </p:tgtEl>
                                      </p:cBhvr>
                                    </p:animEffect>
                                    <p:anim calcmode="lin" valueType="num">
                                      <p:cBhvr>
                                        <p:cTn id="43" dur="1000" fill="hold"/>
                                        <p:tgtEl>
                                          <p:spTgt spid="21"/>
                                        </p:tgtEl>
                                        <p:attrNameLst>
                                          <p:attrName>ppt_x</p:attrName>
                                        </p:attrNameLst>
                                      </p:cBhvr>
                                      <p:tavLst>
                                        <p:tav tm="0">
                                          <p:val>
                                            <p:strVal val="#ppt_x"/>
                                          </p:val>
                                        </p:tav>
                                        <p:tav tm="100000">
                                          <p:val>
                                            <p:strVal val="#ppt_x"/>
                                          </p:val>
                                        </p:tav>
                                      </p:tavLst>
                                    </p:anim>
                                    <p:anim calcmode="lin" valueType="num">
                                      <p:cBhvr>
                                        <p:cTn id="44" dur="1000" fill="hold"/>
                                        <p:tgtEl>
                                          <p:spTgt spid="21"/>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475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1000"/>
                                        <p:tgtEl>
                                          <p:spTgt spid="23"/>
                                        </p:tgtEl>
                                      </p:cBhvr>
                                    </p:animEffect>
                                    <p:anim calcmode="lin" valueType="num">
                                      <p:cBhvr>
                                        <p:cTn id="48" dur="1000" fill="hold"/>
                                        <p:tgtEl>
                                          <p:spTgt spid="23"/>
                                        </p:tgtEl>
                                        <p:attrNameLst>
                                          <p:attrName>ppt_x</p:attrName>
                                        </p:attrNameLst>
                                      </p:cBhvr>
                                      <p:tavLst>
                                        <p:tav tm="0">
                                          <p:val>
                                            <p:strVal val="#ppt_x"/>
                                          </p:val>
                                        </p:tav>
                                        <p:tav tm="100000">
                                          <p:val>
                                            <p:strVal val="#ppt_x"/>
                                          </p:val>
                                        </p:tav>
                                      </p:tavLst>
                                    </p:anim>
                                    <p:anim calcmode="lin" valueType="num">
                                      <p:cBhvr>
                                        <p:cTn id="49"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16" grpId="0" animBg="1"/>
      <p:bldP spid="17" grpId="0"/>
      <p:bldP spid="19" grpId="0"/>
      <p:bldP spid="21" grpId="0"/>
      <p:bldP spid="2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图片占位符 3"/>
          <p:cNvPicPr>
            <a:picLocks noChangeAspect="1"/>
          </p:cNvPicPr>
          <p:nvPr/>
        </p:nvPicPr>
        <p:blipFill>
          <a:blip r:embed="rId2">
            <a:extLst>
              <a:ext uri="{28A0092B-C50C-407E-A947-70E740481C1C}">
                <a14:useLocalDpi xmlns:a14="http://schemas.microsoft.com/office/drawing/2010/main" val="0"/>
              </a:ext>
            </a:extLst>
          </a:blip>
          <a:srcRect l="1887" r="1887"/>
          <a:stretch>
            <a:fillRect/>
          </a:stretch>
        </p:blipFill>
        <p:spPr>
          <a:xfrm>
            <a:off x="4598991" y="1389914"/>
            <a:ext cx="3032125" cy="3033713"/>
          </a:xfrm>
          <a:prstGeom prst="ellipse">
            <a:avLst/>
          </a:prstGeom>
          <a:ln w="15875">
            <a:solidFill>
              <a:srgbClr val="53575A">
                <a:alpha val="68000"/>
              </a:srgbClr>
            </a:solidFill>
          </a:ln>
        </p:spPr>
      </p:pic>
      <p:pic>
        <p:nvPicPr>
          <p:cNvPr id="15" name="Picture 4" descr="E:\Envato\Success\Images\l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9122" y="797321"/>
            <a:ext cx="984930" cy="593855"/>
          </a:xfrm>
          <a:prstGeom prst="rect">
            <a:avLst/>
          </a:prstGeom>
          <a:noFill/>
          <a:extLst>
            <a:ext uri="{909E8E84-426E-40DD-AFC4-6F175D3DCCD1}">
              <a14:hiddenFill xmlns:a14="http://schemas.microsoft.com/office/drawing/2010/main">
                <a:solidFill>
                  <a:srgbClr val="FFFFFF"/>
                </a:solidFill>
              </a14:hiddenFill>
            </a:ext>
          </a:extLst>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9235006" y="3797269"/>
            <a:ext cx="2956994" cy="3060731"/>
          </a:xfrm>
          <a:prstGeom prst="rect">
            <a:avLst/>
          </a:prstGeom>
        </p:spPr>
      </p:pic>
      <p:sp>
        <p:nvSpPr>
          <p:cNvPr id="17" name="文本框 16"/>
          <p:cNvSpPr txBox="1"/>
          <p:nvPr/>
        </p:nvSpPr>
        <p:spPr>
          <a:xfrm>
            <a:off x="5376672" y="3261778"/>
            <a:ext cx="1636776" cy="461665"/>
          </a:xfrm>
          <a:prstGeom prst="rect">
            <a:avLst/>
          </a:prstGeom>
          <a:noFill/>
        </p:spPr>
        <p:txBody>
          <a:bodyPr wrap="square" rtlCol="0">
            <a:spAutoFit/>
          </a:bodyPr>
          <a:lstStyle/>
          <a:p>
            <a:r>
              <a:rPr lang="en-US" altLang="zh-CN" sz="2400" b="1" dirty="0">
                <a:solidFill>
                  <a:srgbClr val="131313"/>
                </a:solidFill>
                <a:latin typeface="华文细黑" panose="02010600040101010101" pitchFamily="2" charset="-122"/>
                <a:ea typeface="华文细黑" panose="02010600040101010101" pitchFamily="2" charset="-122"/>
                <a:cs typeface="Arial" panose="020B0604020202020204" pitchFamily="34" charset="0"/>
              </a:rPr>
              <a:t>Definition</a:t>
            </a:r>
          </a:p>
        </p:txBody>
      </p:sp>
      <p:sp>
        <p:nvSpPr>
          <p:cNvPr id="28" name="TextBox 6"/>
          <p:cNvSpPr txBox="1"/>
          <p:nvPr/>
        </p:nvSpPr>
        <p:spPr>
          <a:xfrm>
            <a:off x="5462777" y="816248"/>
            <a:ext cx="1406154" cy="2646878"/>
          </a:xfrm>
          <a:prstGeom prst="rect">
            <a:avLst/>
          </a:prstGeom>
          <a:noFill/>
        </p:spPr>
        <p:txBody>
          <a:bodyPr wrap="none" rtlCol="0">
            <a:spAutoFit/>
          </a:bodyPr>
          <a:lstStyle/>
          <a:p>
            <a:r>
              <a:rPr lang="en-US" altLang="zh-CN" sz="16600" spc="325" dirty="0">
                <a:solidFill>
                  <a:srgbClr val="3D3743"/>
                </a:solidFill>
                <a:latin typeface="华文细黑" panose="02010600040101010101" pitchFamily="2" charset="-122"/>
                <a:ea typeface="华文细黑" panose="02010600040101010101" pitchFamily="2" charset="-122"/>
              </a:rPr>
              <a:t>1</a:t>
            </a:r>
            <a:endParaRPr lang="bg-BG" sz="16600" spc="325" dirty="0">
              <a:solidFill>
                <a:srgbClr val="3D3743"/>
              </a:solidFill>
              <a:latin typeface="华文细黑" panose="02010600040101010101" pitchFamily="2" charset="-122"/>
              <a:ea typeface="华文细黑" panose="02010600040101010101" pitchFamily="2" charset="-122"/>
            </a:endParaRPr>
          </a:p>
        </p:txBody>
      </p:sp>
    </p:spTree>
    <p:extLst>
      <p:ext uri="{BB962C8B-B14F-4D97-AF65-F5344CB8AC3E}">
        <p14:creationId xmlns:p14="http://schemas.microsoft.com/office/powerpoint/2010/main" val="452419893"/>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325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3"/>
          <p:cNvSpPr txBox="1">
            <a:spLocks/>
          </p:cNvSpPr>
          <p:nvPr/>
        </p:nvSpPr>
        <p:spPr>
          <a:xfrm>
            <a:off x="1652700" y="377568"/>
            <a:ext cx="8198381" cy="149310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dirty="0">
                <a:solidFill>
                  <a:schemeClr val="tx2">
                    <a:lumMod val="60000"/>
                    <a:lumOff val="40000"/>
                  </a:schemeClr>
                </a:solidFill>
                <a:latin typeface="GeosansLight" pitchFamily="2" charset="0"/>
              </a:rPr>
              <a:t>Definition of </a:t>
            </a:r>
            <a:r>
              <a:rPr lang="en-US">
                <a:solidFill>
                  <a:schemeClr val="tx2">
                    <a:lumMod val="60000"/>
                    <a:lumOff val="40000"/>
                  </a:schemeClr>
                </a:solidFill>
                <a:latin typeface="GeosansLight" pitchFamily="2" charset="0"/>
              </a:rPr>
              <a:t>the Translation</a:t>
            </a:r>
            <a:r>
              <a:rPr lang="zh-CN" altLang="en-US">
                <a:solidFill>
                  <a:schemeClr val="tx2">
                    <a:lumMod val="60000"/>
                    <a:lumOff val="40000"/>
                  </a:schemeClr>
                </a:solidFill>
                <a:latin typeface="GeosansLight" pitchFamily="2" charset="0"/>
              </a:rPr>
              <a:t> </a:t>
            </a:r>
            <a:r>
              <a:rPr lang="en-US">
                <a:solidFill>
                  <a:schemeClr val="tx2">
                    <a:lumMod val="60000"/>
                    <a:lumOff val="40000"/>
                  </a:schemeClr>
                </a:solidFill>
                <a:latin typeface="GeosansLight" pitchFamily="2" charset="0"/>
              </a:rPr>
              <a:t>Shifts</a:t>
            </a:r>
            <a:endParaRPr lang="bg-BG" dirty="0">
              <a:solidFill>
                <a:srgbClr val="3D3743"/>
              </a:solidFill>
            </a:endParaRPr>
          </a:p>
        </p:txBody>
      </p:sp>
      <p:sp>
        <p:nvSpPr>
          <p:cNvPr id="2" name="文本框 1">
            <a:extLst>
              <a:ext uri="{FF2B5EF4-FFF2-40B4-BE49-F238E27FC236}">
                <a16:creationId xmlns:a16="http://schemas.microsoft.com/office/drawing/2014/main" id="{DFF90393-BF6C-49E4-88E4-60E7B7BDDD23}"/>
              </a:ext>
            </a:extLst>
          </p:cNvPr>
          <p:cNvSpPr txBox="1"/>
          <p:nvPr/>
        </p:nvSpPr>
        <p:spPr>
          <a:xfrm>
            <a:off x="2651760" y="2084832"/>
            <a:ext cx="6976872" cy="2308324"/>
          </a:xfrm>
          <a:prstGeom prst="rect">
            <a:avLst/>
          </a:prstGeom>
          <a:no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       By shifts we mean departures from formal correspondence in the process of going from the SL(source language) to the TL(target language). Catford’s Translation Shifts Theory is composed of two parts. One is the Lever Shifts, the other is Category Shifts.</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809247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图片占位符 3"/>
          <p:cNvPicPr>
            <a:picLocks noChangeAspect="1"/>
          </p:cNvPicPr>
          <p:nvPr/>
        </p:nvPicPr>
        <p:blipFill>
          <a:blip r:embed="rId2">
            <a:extLst>
              <a:ext uri="{28A0092B-C50C-407E-A947-70E740481C1C}">
                <a14:useLocalDpi xmlns:a14="http://schemas.microsoft.com/office/drawing/2010/main" val="0"/>
              </a:ext>
            </a:extLst>
          </a:blip>
          <a:srcRect l="1887" r="1887"/>
          <a:stretch>
            <a:fillRect/>
          </a:stretch>
        </p:blipFill>
        <p:spPr>
          <a:xfrm rot="10800000">
            <a:off x="4579937" y="1391176"/>
            <a:ext cx="3032125" cy="3033713"/>
          </a:xfrm>
          <a:prstGeom prst="ellipse">
            <a:avLst/>
          </a:prstGeom>
          <a:ln w="15875">
            <a:solidFill>
              <a:srgbClr val="53575A">
                <a:alpha val="68000"/>
              </a:srgbClr>
            </a:solidFill>
          </a:ln>
        </p:spPr>
      </p:pic>
      <p:pic>
        <p:nvPicPr>
          <p:cNvPr id="15" name="Picture 4" descr="E:\Envato\Success\Images\l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9122" y="797321"/>
            <a:ext cx="984930" cy="593855"/>
          </a:xfrm>
          <a:prstGeom prst="rect">
            <a:avLst/>
          </a:prstGeom>
          <a:noFill/>
          <a:extLst>
            <a:ext uri="{909E8E84-426E-40DD-AFC4-6F175D3DCCD1}">
              <a14:hiddenFill xmlns:a14="http://schemas.microsoft.com/office/drawing/2010/main">
                <a:solidFill>
                  <a:srgbClr val="FFFFFF"/>
                </a:solidFill>
              </a14:hiddenFill>
            </a:ext>
          </a:extLst>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flipH="1">
            <a:off x="0" y="11933"/>
            <a:ext cx="2956994" cy="3060731"/>
          </a:xfrm>
          <a:prstGeom prst="rect">
            <a:avLst/>
          </a:prstGeom>
        </p:spPr>
      </p:pic>
      <p:sp>
        <p:nvSpPr>
          <p:cNvPr id="17" name="文本框 16"/>
          <p:cNvSpPr txBox="1"/>
          <p:nvPr/>
        </p:nvSpPr>
        <p:spPr>
          <a:xfrm>
            <a:off x="4946307" y="3208586"/>
            <a:ext cx="2244204" cy="400110"/>
          </a:xfrm>
          <a:prstGeom prst="rect">
            <a:avLst/>
          </a:prstGeom>
          <a:noFill/>
        </p:spPr>
        <p:txBody>
          <a:bodyPr wrap="none" rtlCol="0">
            <a:spAutoFit/>
          </a:bodyPr>
          <a:lstStyle/>
          <a:p>
            <a:r>
              <a:rPr lang="en-US" altLang="zh-CN" sz="2000" dirty="0">
                <a:solidFill>
                  <a:srgbClr val="131313"/>
                </a:solidFill>
                <a:latin typeface="Times New Roman" panose="02020603050405020304" pitchFamily="18" charset="0"/>
                <a:ea typeface="华文细黑" panose="02010600040101010101" pitchFamily="2" charset="-122"/>
                <a:cs typeface="Times New Roman" panose="02020603050405020304" pitchFamily="18" charset="0"/>
              </a:rPr>
              <a:t>Two Types of Shifts</a:t>
            </a:r>
          </a:p>
        </p:txBody>
      </p:sp>
      <p:sp>
        <p:nvSpPr>
          <p:cNvPr id="28" name="TextBox 6"/>
          <p:cNvSpPr txBox="1"/>
          <p:nvPr/>
        </p:nvSpPr>
        <p:spPr>
          <a:xfrm>
            <a:off x="5462777" y="816248"/>
            <a:ext cx="1406154" cy="2646878"/>
          </a:xfrm>
          <a:prstGeom prst="rect">
            <a:avLst/>
          </a:prstGeom>
          <a:noFill/>
        </p:spPr>
        <p:txBody>
          <a:bodyPr wrap="none" rtlCol="0">
            <a:spAutoFit/>
          </a:bodyPr>
          <a:lstStyle/>
          <a:p>
            <a:r>
              <a:rPr lang="en-US" altLang="zh-CN" sz="16600" spc="325" dirty="0">
                <a:solidFill>
                  <a:srgbClr val="3D3743"/>
                </a:solidFill>
                <a:latin typeface="华文细黑" panose="02010600040101010101" pitchFamily="2" charset="-122"/>
                <a:ea typeface="华文细黑" panose="02010600040101010101" pitchFamily="2" charset="-122"/>
              </a:rPr>
              <a:t>2</a:t>
            </a:r>
            <a:endParaRPr lang="bg-BG" sz="16600" spc="325" dirty="0">
              <a:solidFill>
                <a:srgbClr val="3D3743"/>
              </a:solidFill>
              <a:latin typeface="华文细黑" panose="02010600040101010101" pitchFamily="2" charset="-122"/>
              <a:ea typeface="华文细黑" panose="02010600040101010101" pitchFamily="2" charset="-122"/>
            </a:endParaRPr>
          </a:p>
        </p:txBody>
      </p:sp>
    </p:spTree>
    <p:extLst>
      <p:ext uri="{BB962C8B-B14F-4D97-AF65-F5344CB8AC3E}">
        <p14:creationId xmlns:p14="http://schemas.microsoft.com/office/powerpoint/2010/main" val="93096459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325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579546" y="712842"/>
            <a:ext cx="4204997" cy="707886"/>
          </a:xfrm>
          <a:prstGeom prst="rect">
            <a:avLst/>
          </a:prstGeom>
        </p:spPr>
        <p:txBody>
          <a:bodyPr wrap="none">
            <a:spAutoFit/>
          </a:bodyPr>
          <a:lstStyle/>
          <a:p>
            <a:r>
              <a:rPr lang="en-US" altLang="zh-CN" sz="4000" dirty="0">
                <a:solidFill>
                  <a:schemeClr val="tx2">
                    <a:lumMod val="60000"/>
                    <a:lumOff val="40000"/>
                  </a:schemeClr>
                </a:solidFill>
                <a:latin typeface="GeosansLight" pitchFamily="2" charset="0"/>
              </a:rPr>
              <a:t>Two Types of Shifts</a:t>
            </a:r>
            <a:endParaRPr lang="zh-CN" altLang="en-US" sz="4000" dirty="0"/>
          </a:p>
        </p:txBody>
      </p:sp>
      <p:sp>
        <p:nvSpPr>
          <p:cNvPr id="3" name="文本框 2">
            <a:extLst>
              <a:ext uri="{FF2B5EF4-FFF2-40B4-BE49-F238E27FC236}">
                <a16:creationId xmlns:a16="http://schemas.microsoft.com/office/drawing/2014/main" id="{DC648AF7-474F-493C-A941-76EF399C6B29}"/>
              </a:ext>
            </a:extLst>
          </p:cNvPr>
          <p:cNvSpPr txBox="1"/>
          <p:nvPr/>
        </p:nvSpPr>
        <p:spPr>
          <a:xfrm>
            <a:off x="2295144" y="1819656"/>
            <a:ext cx="7040880" cy="3046988"/>
          </a:xfrm>
          <a:prstGeom prst="rect">
            <a:avLst/>
          </a:prstGeom>
          <a:noFill/>
        </p:spPr>
        <p:txBody>
          <a:bodyPr wrap="square" rtlCol="0">
            <a:spAutoFit/>
          </a:bodyPr>
          <a:lstStyle/>
          <a:p>
            <a:r>
              <a:rPr lang="en-US" altLang="zh-CN" sz="2400" b="1" dirty="0">
                <a:latin typeface="Times New Roman" panose="02020603050405020304" pitchFamily="18" charset="0"/>
                <a:cs typeface="Times New Roman" panose="02020603050405020304" pitchFamily="18" charset="0"/>
              </a:rPr>
              <a:t>1.Level Shifts</a:t>
            </a:r>
          </a:p>
          <a:p>
            <a:r>
              <a:rPr lang="en-US" altLang="zh-CN" sz="2400" dirty="0">
                <a:latin typeface="Times New Roman" panose="02020603050405020304" pitchFamily="18" charset="0"/>
                <a:cs typeface="Times New Roman" panose="02020603050405020304" pitchFamily="18" charset="0"/>
              </a:rPr>
              <a:t>By a shift of level, we mean that a SL item at one linguistic level has a TL translation equivalent at a different level.</a:t>
            </a:r>
          </a:p>
          <a:p>
            <a:endParaRPr lang="en-US" altLang="zh-CN" sz="2400" dirty="0">
              <a:latin typeface="Times New Roman" panose="02020603050405020304" pitchFamily="18" charset="0"/>
              <a:cs typeface="Times New Roman" panose="02020603050405020304" pitchFamily="18" charset="0"/>
            </a:endParaRPr>
          </a:p>
          <a:p>
            <a:r>
              <a:rPr lang="en-US" altLang="zh-CN" sz="2400" b="1" dirty="0">
                <a:latin typeface="Times New Roman" panose="02020603050405020304" pitchFamily="18" charset="0"/>
                <a:cs typeface="Times New Roman" panose="02020603050405020304" pitchFamily="18" charset="0"/>
              </a:rPr>
              <a:t>2. Category Shifts</a:t>
            </a:r>
          </a:p>
          <a:p>
            <a:r>
              <a:rPr lang="en-US" altLang="zh-CN" sz="2400" dirty="0">
                <a:latin typeface="Times New Roman" panose="02020603050405020304" pitchFamily="18" charset="0"/>
                <a:cs typeface="Times New Roman" panose="02020603050405020304" pitchFamily="18" charset="0"/>
              </a:rPr>
              <a:t>Category Shifts are departures from formal correspondence in translation.</a:t>
            </a:r>
            <a:endParaRPr lang="zh-CN"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7760156"/>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txBox="1">
            <a:spLocks/>
          </p:cNvSpPr>
          <p:nvPr/>
        </p:nvSpPr>
        <p:spPr>
          <a:xfrm>
            <a:off x="1772856" y="743120"/>
            <a:ext cx="9144000" cy="66833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dirty="0">
                <a:solidFill>
                  <a:schemeClr val="tx2">
                    <a:lumMod val="60000"/>
                    <a:lumOff val="40000"/>
                  </a:schemeClr>
                </a:solidFill>
                <a:latin typeface="GeosansLight" pitchFamily="2" charset="0"/>
              </a:rPr>
              <a:t>Four Aspects of Category Shifts</a:t>
            </a:r>
            <a:endParaRPr lang="bg-BG" dirty="0">
              <a:solidFill>
                <a:srgbClr val="3D3743"/>
              </a:solidFill>
            </a:endParaRPr>
          </a:p>
        </p:txBody>
      </p:sp>
      <p:sp>
        <p:nvSpPr>
          <p:cNvPr id="3" name="文本框 2">
            <a:extLst>
              <a:ext uri="{FF2B5EF4-FFF2-40B4-BE49-F238E27FC236}">
                <a16:creationId xmlns:a16="http://schemas.microsoft.com/office/drawing/2014/main" id="{B68E08FC-91DD-4ED1-B4F8-63B6D68DD1A9}"/>
              </a:ext>
            </a:extLst>
          </p:cNvPr>
          <p:cNvSpPr txBox="1"/>
          <p:nvPr/>
        </p:nvSpPr>
        <p:spPr>
          <a:xfrm>
            <a:off x="1892808" y="1618488"/>
            <a:ext cx="7580376" cy="3374129"/>
          </a:xfrm>
          <a:prstGeom prst="rect">
            <a:avLst/>
          </a:prstGeom>
          <a:noFill/>
        </p:spPr>
        <p:txBody>
          <a:bodyPr wrap="square" rtlCol="0">
            <a:spAutoFit/>
          </a:bodyPr>
          <a:lstStyle/>
          <a:p>
            <a:pPr indent="304800" algn="just">
              <a:lnSpc>
                <a:spcPct val="150000"/>
              </a:lnSpc>
            </a:pPr>
            <a:r>
              <a:rPr lang="en-US" altLang="zh-CN" sz="1800" b="1" kern="100" dirty="0">
                <a:effectLst/>
                <a:latin typeface="Times New Roman" panose="02020603050405020304" pitchFamily="18" charset="0"/>
                <a:ea typeface="等线" panose="02010600030101010101" pitchFamily="2" charset="-122"/>
                <a:cs typeface="宋体" panose="02010600030101010101" pitchFamily="2" charset="-122"/>
              </a:rPr>
              <a:t>1.Structural Shifts: </a:t>
            </a:r>
            <a:r>
              <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rPr>
              <a:t>It refers to the change of language structure at the level of unified grammar in translation, such as the change of word order.</a:t>
            </a:r>
          </a:p>
          <a:p>
            <a:pPr indent="304800" algn="just">
              <a:lnSpc>
                <a:spcPct val="150000"/>
              </a:lnSpc>
            </a:pPr>
            <a:endPar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endParaRPr>
          </a:p>
          <a:p>
            <a:pPr indent="304800" algn="just">
              <a:lnSpc>
                <a:spcPct val="150000"/>
              </a:lnSpc>
            </a:pPr>
            <a:r>
              <a:rPr lang="en-US" altLang="zh-CN" sz="1800" b="1" kern="100" dirty="0">
                <a:effectLst/>
                <a:latin typeface="Times New Roman" panose="02020603050405020304" pitchFamily="18" charset="0"/>
                <a:ea typeface="等线" panose="02010600030101010101" pitchFamily="2" charset="-122"/>
                <a:cs typeface="宋体" panose="02010600030101010101" pitchFamily="2" charset="-122"/>
              </a:rPr>
              <a:t>2.Class Shifts: </a:t>
            </a:r>
            <a:r>
              <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rPr>
              <a:t>It occurs when the translation equivalent of a SL ite</a:t>
            </a:r>
            <a:r>
              <a:rPr lang="en-US" altLang="zh-CN" kern="100" dirty="0">
                <a:latin typeface="Times New Roman" panose="02020603050405020304" pitchFamily="18" charset="0"/>
                <a:ea typeface="等线" panose="02010600030101010101" pitchFamily="2" charset="-122"/>
                <a:cs typeface="宋体" panose="02010600030101010101" pitchFamily="2" charset="-122"/>
              </a:rPr>
              <a:t>m is a  number of a different class from the original item.</a:t>
            </a:r>
            <a:r>
              <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rPr>
              <a:t> The typical example </a:t>
            </a:r>
            <a:r>
              <a:rPr lang="en-US" altLang="zh-CN" sz="1800" kern="100">
                <a:effectLst/>
                <a:latin typeface="Times New Roman" panose="02020603050405020304" pitchFamily="18" charset="0"/>
                <a:ea typeface="等线" panose="02010600030101010101" pitchFamily="2" charset="-122"/>
                <a:cs typeface="宋体" panose="02010600030101010101" pitchFamily="2" charset="-122"/>
              </a:rPr>
              <a:t>is the</a:t>
            </a:r>
            <a:r>
              <a:rPr lang="zh-CN" altLang="en-US" sz="1800" kern="100">
                <a:effectLst/>
                <a:latin typeface="Times New Roman" panose="02020603050405020304" pitchFamily="18" charset="0"/>
                <a:ea typeface="等线" panose="02010600030101010101" pitchFamily="2" charset="-122"/>
                <a:cs typeface="宋体" panose="02010600030101010101" pitchFamily="2" charset="-122"/>
              </a:rPr>
              <a:t> </a:t>
            </a:r>
            <a:r>
              <a:rPr lang="en-US" altLang="zh-CN" sz="1800" kern="100">
                <a:effectLst/>
                <a:latin typeface="Times New Roman" panose="02020603050405020304" pitchFamily="18" charset="0"/>
                <a:ea typeface="等线" panose="02010600030101010101" pitchFamily="2" charset="-122"/>
                <a:cs typeface="宋体" panose="02010600030101010101" pitchFamily="2" charset="-122"/>
              </a:rPr>
              <a:t>change </a:t>
            </a:r>
            <a:r>
              <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rPr>
              <a:t>of parts of speech.</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endPar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endParaRPr>
          </a:p>
          <a:p>
            <a:pPr indent="304800" algn="just">
              <a:lnSpc>
                <a:spcPct val="150000"/>
              </a:lnSpc>
            </a:pP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p:txBody>
      </p:sp>
    </p:spTree>
    <p:extLst>
      <p:ext uri="{BB962C8B-B14F-4D97-AF65-F5344CB8AC3E}">
        <p14:creationId xmlns:p14="http://schemas.microsoft.com/office/powerpoint/2010/main" val="1289253519"/>
      </p:ext>
    </p:extLst>
  </p:cSld>
  <p:clrMapOvr>
    <a:masterClrMapping/>
  </p:clrMapOvr>
  <p:transition spd="slow">
    <p:cove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3"/>
          <p:cNvSpPr txBox="1">
            <a:spLocks/>
          </p:cNvSpPr>
          <p:nvPr/>
        </p:nvSpPr>
        <p:spPr>
          <a:xfrm>
            <a:off x="1772856" y="743120"/>
            <a:ext cx="9144000" cy="668338"/>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en-US" dirty="0">
                <a:solidFill>
                  <a:schemeClr val="tx2">
                    <a:lumMod val="60000"/>
                    <a:lumOff val="40000"/>
                  </a:schemeClr>
                </a:solidFill>
                <a:latin typeface="GeosansLight" pitchFamily="2" charset="0"/>
              </a:rPr>
              <a:t>Four Aspects of Category Shifts</a:t>
            </a:r>
            <a:endParaRPr lang="bg-BG" dirty="0">
              <a:solidFill>
                <a:srgbClr val="3D3743"/>
              </a:solidFill>
            </a:endParaRPr>
          </a:p>
        </p:txBody>
      </p:sp>
      <p:sp>
        <p:nvSpPr>
          <p:cNvPr id="3" name="文本框 2">
            <a:extLst>
              <a:ext uri="{FF2B5EF4-FFF2-40B4-BE49-F238E27FC236}">
                <a16:creationId xmlns:a16="http://schemas.microsoft.com/office/drawing/2014/main" id="{B68E08FC-91DD-4ED1-B4F8-63B6D68DD1A9}"/>
              </a:ext>
            </a:extLst>
          </p:cNvPr>
          <p:cNvSpPr txBox="1"/>
          <p:nvPr/>
        </p:nvSpPr>
        <p:spPr>
          <a:xfrm>
            <a:off x="1892808" y="1618488"/>
            <a:ext cx="7580376" cy="3789627"/>
          </a:xfrm>
          <a:prstGeom prst="rect">
            <a:avLst/>
          </a:prstGeom>
          <a:noFill/>
        </p:spPr>
        <p:txBody>
          <a:bodyPr wrap="square" rtlCol="0">
            <a:spAutoFit/>
          </a:bodyPr>
          <a:lstStyle/>
          <a:p>
            <a:pPr indent="304800" algn="just">
              <a:lnSpc>
                <a:spcPct val="150000"/>
              </a:lnSpc>
            </a:pPr>
            <a:r>
              <a:rPr lang="en-US" altLang="zh-CN" b="1" kern="100" dirty="0">
                <a:latin typeface="Times New Roman" panose="02020603050405020304" pitchFamily="18" charset="0"/>
                <a:ea typeface="等线" panose="02010600030101010101" pitchFamily="2" charset="-122"/>
                <a:cs typeface="宋体" panose="02010600030101010101" pitchFamily="2" charset="-122"/>
              </a:rPr>
              <a:t>3</a:t>
            </a:r>
            <a:r>
              <a:rPr lang="en-US" altLang="zh-CN" sz="1800" b="1" kern="100" dirty="0">
                <a:effectLst/>
                <a:latin typeface="Times New Roman" panose="02020603050405020304" pitchFamily="18" charset="0"/>
                <a:ea typeface="等线" panose="02010600030101010101" pitchFamily="2" charset="-122"/>
                <a:cs typeface="宋体" panose="02010600030101010101" pitchFamily="2" charset="-122"/>
              </a:rPr>
              <a:t>.Unit Shifts:</a:t>
            </a:r>
            <a:r>
              <a:rPr lang="en-US" altLang="zh-CN" b="1" kern="100" dirty="0">
                <a:latin typeface="Times New Roman" panose="02020603050405020304" pitchFamily="18" charset="0"/>
                <a:ea typeface="等线" panose="02010600030101010101" pitchFamily="2" charset="-122"/>
                <a:cs typeface="宋体" panose="02010600030101010101" pitchFamily="2" charset="-122"/>
              </a:rPr>
              <a:t> </a:t>
            </a:r>
            <a:r>
              <a:rPr lang="en-US" altLang="zh-CN" kern="100" dirty="0">
                <a:latin typeface="Times New Roman" panose="02020603050405020304" pitchFamily="18" charset="0"/>
                <a:ea typeface="等线" panose="02010600030101010101" pitchFamily="2" charset="-122"/>
                <a:cs typeface="宋体" panose="02010600030101010101" pitchFamily="2" charset="-122"/>
              </a:rPr>
              <a:t>It also known as rank shift, which means departures from formal corresponding in which the translation equivalent of a unit at one rank in the SL is a unit at a different rank in the TL.</a:t>
            </a:r>
          </a:p>
          <a:p>
            <a:pPr indent="304800" algn="just">
              <a:lnSpc>
                <a:spcPct val="150000"/>
              </a:lnSpc>
            </a:pPr>
            <a:endPar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endParaRPr>
          </a:p>
          <a:p>
            <a:pPr indent="304800" algn="just">
              <a:lnSpc>
                <a:spcPct val="150000"/>
              </a:lnSpc>
            </a:pPr>
            <a:r>
              <a:rPr lang="en-US" altLang="zh-CN" b="1" kern="100" dirty="0">
                <a:latin typeface="Times New Roman" panose="02020603050405020304" pitchFamily="18" charset="0"/>
                <a:ea typeface="等线" panose="02010600030101010101" pitchFamily="2" charset="-122"/>
                <a:cs typeface="宋体" panose="02010600030101010101" pitchFamily="2" charset="-122"/>
              </a:rPr>
              <a:t>4</a:t>
            </a:r>
            <a:r>
              <a:rPr lang="en-US" altLang="zh-CN" sz="1800" b="1" kern="100" dirty="0">
                <a:effectLst/>
                <a:latin typeface="Times New Roman" panose="02020603050405020304" pitchFamily="18" charset="0"/>
                <a:ea typeface="等线" panose="02010600030101010101" pitchFamily="2" charset="-122"/>
                <a:cs typeface="宋体" panose="02010600030101010101" pitchFamily="2" charset="-122"/>
              </a:rPr>
              <a:t>.Intra-System: </a:t>
            </a:r>
            <a:r>
              <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rPr>
              <a:t>It occurs when the SL and TL possess system which approximately correspond formally as to their constitution, but when translation involves selection of non-corresponding term in the TL system.</a:t>
            </a: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a:p>
            <a:pPr indent="304800" algn="just">
              <a:lnSpc>
                <a:spcPct val="150000"/>
              </a:lnSpc>
            </a:pPr>
            <a:endParaRPr lang="en-US" altLang="zh-CN" sz="1800" kern="100" dirty="0">
              <a:effectLst/>
              <a:latin typeface="Times New Roman" panose="02020603050405020304" pitchFamily="18" charset="0"/>
              <a:ea typeface="等线" panose="02010600030101010101" pitchFamily="2" charset="-122"/>
              <a:cs typeface="宋体" panose="02010600030101010101" pitchFamily="2" charset="-122"/>
            </a:endParaRPr>
          </a:p>
          <a:p>
            <a:pPr indent="304800" algn="just">
              <a:lnSpc>
                <a:spcPct val="150000"/>
              </a:lnSpc>
            </a:pPr>
            <a:endParaRPr lang="zh-CN" altLang="zh-CN" sz="1800" kern="100" dirty="0">
              <a:effectLst/>
              <a:latin typeface="等线" panose="02010600030101010101" pitchFamily="2" charset="-122"/>
              <a:ea typeface="等线" panose="02010600030101010101" pitchFamily="2" charset="-122"/>
              <a:cs typeface="宋体" panose="02010600030101010101" pitchFamily="2" charset="-122"/>
            </a:endParaRPr>
          </a:p>
        </p:txBody>
      </p:sp>
    </p:spTree>
    <p:extLst>
      <p:ext uri="{BB962C8B-B14F-4D97-AF65-F5344CB8AC3E}">
        <p14:creationId xmlns:p14="http://schemas.microsoft.com/office/powerpoint/2010/main" val="2617009137"/>
      </p:ext>
    </p:extLst>
  </p:cSld>
  <p:clrMapOvr>
    <a:masterClrMapping/>
  </p:clrMapOvr>
  <p:transition spd="slow">
    <p:cove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图片占位符 3"/>
          <p:cNvPicPr>
            <a:picLocks noChangeAspect="1"/>
          </p:cNvPicPr>
          <p:nvPr/>
        </p:nvPicPr>
        <p:blipFill>
          <a:blip r:embed="rId2">
            <a:extLst>
              <a:ext uri="{28A0092B-C50C-407E-A947-70E740481C1C}">
                <a14:useLocalDpi xmlns:a14="http://schemas.microsoft.com/office/drawing/2010/main" val="0"/>
              </a:ext>
            </a:extLst>
          </a:blip>
          <a:srcRect l="1887" r="1887"/>
          <a:stretch>
            <a:fillRect/>
          </a:stretch>
        </p:blipFill>
        <p:spPr>
          <a:xfrm rot="10800000">
            <a:off x="4579936" y="1406375"/>
            <a:ext cx="3032125" cy="3033713"/>
          </a:xfrm>
          <a:prstGeom prst="ellipse">
            <a:avLst/>
          </a:prstGeom>
          <a:ln w="15875">
            <a:solidFill>
              <a:srgbClr val="53575A">
                <a:alpha val="68000"/>
              </a:srgbClr>
            </a:solidFill>
          </a:ln>
        </p:spPr>
      </p:pic>
      <p:pic>
        <p:nvPicPr>
          <p:cNvPr id="15" name="Picture 4" descr="E:\Envato\Success\Images\l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9122" y="797321"/>
            <a:ext cx="984930" cy="593855"/>
          </a:xfrm>
          <a:prstGeom prst="rect">
            <a:avLst/>
          </a:prstGeom>
          <a:noFill/>
          <a:extLst>
            <a:ext uri="{909E8E84-426E-40DD-AFC4-6F175D3DCCD1}">
              <a14:hiddenFill xmlns:a14="http://schemas.microsoft.com/office/drawing/2010/main">
                <a:solidFill>
                  <a:srgbClr val="FFFFFF"/>
                </a:solidFill>
              </a14:hiddenFill>
            </a:ext>
          </a:extLst>
        </p:spPr>
      </p:pic>
      <p:pic>
        <p:nvPicPr>
          <p:cNvPr id="7" name="图片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flipH="1">
            <a:off x="0" y="11933"/>
            <a:ext cx="2956994" cy="3060731"/>
          </a:xfrm>
          <a:prstGeom prst="rect">
            <a:avLst/>
          </a:prstGeom>
        </p:spPr>
      </p:pic>
      <p:sp>
        <p:nvSpPr>
          <p:cNvPr id="17" name="文本框 16"/>
          <p:cNvSpPr txBox="1"/>
          <p:nvPr/>
        </p:nvSpPr>
        <p:spPr>
          <a:xfrm>
            <a:off x="5541109" y="3208586"/>
            <a:ext cx="1478290" cy="523220"/>
          </a:xfrm>
          <a:prstGeom prst="rect">
            <a:avLst/>
          </a:prstGeom>
          <a:noFill/>
        </p:spPr>
        <p:txBody>
          <a:bodyPr wrap="none" rtlCol="0">
            <a:spAutoFit/>
          </a:bodyPr>
          <a:lstStyle/>
          <a:p>
            <a:r>
              <a:rPr lang="en-US" altLang="zh-CN" sz="2800" dirty="0">
                <a:solidFill>
                  <a:srgbClr val="131313"/>
                </a:solidFill>
                <a:latin typeface="Times New Roman" panose="02020603050405020304" pitchFamily="18" charset="0"/>
                <a:ea typeface="华文细黑" panose="02010600040101010101" pitchFamily="2" charset="-122"/>
                <a:cs typeface="Times New Roman" panose="02020603050405020304" pitchFamily="18" charset="0"/>
              </a:rPr>
              <a:t>Practices</a:t>
            </a:r>
          </a:p>
        </p:txBody>
      </p:sp>
      <p:sp>
        <p:nvSpPr>
          <p:cNvPr id="28" name="TextBox 6"/>
          <p:cNvSpPr txBox="1"/>
          <p:nvPr/>
        </p:nvSpPr>
        <p:spPr>
          <a:xfrm>
            <a:off x="5392922" y="782122"/>
            <a:ext cx="1406154" cy="2646878"/>
          </a:xfrm>
          <a:prstGeom prst="rect">
            <a:avLst/>
          </a:prstGeom>
          <a:noFill/>
        </p:spPr>
        <p:txBody>
          <a:bodyPr wrap="none" rtlCol="0">
            <a:spAutoFit/>
          </a:bodyPr>
          <a:lstStyle/>
          <a:p>
            <a:r>
              <a:rPr lang="en-US" sz="16600" spc="325" dirty="0">
                <a:solidFill>
                  <a:srgbClr val="3D3743"/>
                </a:solidFill>
                <a:latin typeface="华文细黑" panose="02010600040101010101" pitchFamily="2" charset="-122"/>
                <a:ea typeface="华文细黑" panose="02010600040101010101" pitchFamily="2" charset="-122"/>
              </a:rPr>
              <a:t>3</a:t>
            </a:r>
            <a:endParaRPr lang="bg-BG" sz="16600" spc="325" dirty="0">
              <a:solidFill>
                <a:srgbClr val="3D3743"/>
              </a:solidFill>
              <a:latin typeface="华文细黑" panose="02010600040101010101" pitchFamily="2" charset="-122"/>
              <a:ea typeface="华文细黑" panose="02010600040101010101" pitchFamily="2" charset="-122"/>
            </a:endParaRPr>
          </a:p>
        </p:txBody>
      </p:sp>
    </p:spTree>
    <p:extLst>
      <p:ext uri="{BB962C8B-B14F-4D97-AF65-F5344CB8AC3E}">
        <p14:creationId xmlns:p14="http://schemas.microsoft.com/office/powerpoint/2010/main" val="388553282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325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1000"/>
                                        <p:tgtEl>
                                          <p:spTgt spid="17"/>
                                        </p:tgtEl>
                                      </p:cBhvr>
                                    </p:animEffect>
                                    <p:anim calcmode="lin" valueType="num">
                                      <p:cBhvr>
                                        <p:cTn id="8" dur="1000" fill="hold"/>
                                        <p:tgtEl>
                                          <p:spTgt spid="17"/>
                                        </p:tgtEl>
                                        <p:attrNameLst>
                                          <p:attrName>ppt_x</p:attrName>
                                        </p:attrNameLst>
                                      </p:cBhvr>
                                      <p:tavLst>
                                        <p:tav tm="0">
                                          <p:val>
                                            <p:strVal val="#ppt_x"/>
                                          </p:val>
                                        </p:tav>
                                        <p:tav tm="100000">
                                          <p:val>
                                            <p:strVal val="#ppt_x"/>
                                          </p:val>
                                        </p:tav>
                                      </p:tavLst>
                                    </p:anim>
                                    <p:anim calcmode="lin" valueType="num">
                                      <p:cBhvr>
                                        <p:cTn id="9"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874</Words>
  <Application>Microsoft Office PowerPoint</Application>
  <PresentationFormat>宽屏</PresentationFormat>
  <Paragraphs>74</Paragraphs>
  <Slides>17</Slides>
  <Notes>1</Notes>
  <HiddenSlides>0</HiddenSlides>
  <MMClips>0</MMClips>
  <ScaleCrop>false</ScaleCrop>
  <HeadingPairs>
    <vt:vector size="4" baseType="variant">
      <vt:variant>
        <vt:lpstr>主题</vt:lpstr>
      </vt:variant>
      <vt:variant>
        <vt:i4>1</vt:i4>
      </vt:variant>
      <vt:variant>
        <vt:lpstr>幻灯片标题</vt:lpstr>
      </vt:variant>
      <vt:variant>
        <vt:i4>17</vt:i4>
      </vt:variant>
    </vt:vector>
  </HeadingPairs>
  <TitlesOfParts>
    <vt:vector size="1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3764</cp:lastModifiedBy>
  <cp:revision>12</cp:revision>
  <dcterms:created xsi:type="dcterms:W3CDTF">2017-06-10T06:40:27Z</dcterms:created>
  <dcterms:modified xsi:type="dcterms:W3CDTF">2021-11-23T11:52:22Z</dcterms:modified>
</cp:coreProperties>
</file>