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62" r:id="rId3"/>
    <p:sldId id="264" r:id="rId4"/>
    <p:sldId id="265" r:id="rId5"/>
    <p:sldId id="271" r:id="rId6"/>
    <p:sldId id="274" r:id="rId7"/>
    <p:sldId id="315" r:id="rId8"/>
    <p:sldId id="307" r:id="rId9"/>
    <p:sldId id="31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DDX" initials="L" lastIdx="1" clrIdx="0">
    <p:extLst>
      <p:ext uri="{19B8F6BF-5375-455C-9EA6-DF929625EA0E}">
        <p15:presenceInfo xmlns:p15="http://schemas.microsoft.com/office/powerpoint/2012/main" userId="LDD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A2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70" d="100"/>
          <a:sy n="70" d="100"/>
        </p:scale>
        <p:origin x="53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91892-8D23-4436-9668-38DD44EA864C}" type="datetimeFigureOut">
              <a:rPr lang="en-US" smtClean="0"/>
              <a:t>10/11/2020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BA44C-803A-4CAE-98A8-C553C1F90D64}" type="slidenum">
              <a:rPr lang="en-US" smtClean="0"/>
              <a:t>‹#›</a:t>
            </a:fld>
            <a:endParaRPr lang="en-US"/>
          </a:p>
        </p:txBody>
      </p:sp>
    </p:spTree>
    <p:extLst>
      <p:ext uri="{BB962C8B-B14F-4D97-AF65-F5344CB8AC3E}">
        <p14:creationId xmlns:p14="http://schemas.microsoft.com/office/powerpoint/2010/main" val="3260898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47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21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215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284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213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59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7161E653-5443-4277-BD23-79FAFD787EB7}"/>
              </a:ext>
            </a:extLst>
          </p:cNvPr>
          <p:cNvSpPr>
            <a:spLocks noGrp="1"/>
          </p:cNvSpPr>
          <p:nvPr>
            <p:ph type="pic" sz="quarter" idx="10"/>
          </p:nvPr>
        </p:nvSpPr>
        <p:spPr>
          <a:xfrm>
            <a:off x="1259237" y="1266865"/>
            <a:ext cx="2268016" cy="4124267"/>
          </a:xfrm>
          <a:custGeom>
            <a:avLst/>
            <a:gdLst>
              <a:gd name="connsiteX0" fmla="*/ 1095718 w 2268016"/>
              <a:gd name="connsiteY0" fmla="*/ 730721 h 4124267"/>
              <a:gd name="connsiteX1" fmla="*/ 789388 w 2268016"/>
              <a:gd name="connsiteY1" fmla="*/ 2816789 h 4124267"/>
              <a:gd name="connsiteX2" fmla="*/ 1413832 w 2268016"/>
              <a:gd name="connsiteY2" fmla="*/ 2816789 h 4124267"/>
              <a:gd name="connsiteX3" fmla="*/ 1107502 w 2268016"/>
              <a:gd name="connsiteY3" fmla="*/ 730721 h 4124267"/>
              <a:gd name="connsiteX4" fmla="*/ 659786 w 2268016"/>
              <a:gd name="connsiteY4" fmla="*/ 0 h 4124267"/>
              <a:gd name="connsiteX5" fmla="*/ 1608231 w 2268016"/>
              <a:gd name="connsiteY5" fmla="*/ 0 h 4124267"/>
              <a:gd name="connsiteX6" fmla="*/ 2268016 w 2268016"/>
              <a:gd name="connsiteY6" fmla="*/ 4124267 h 4124267"/>
              <a:gd name="connsiteX7" fmla="*/ 1614127 w 2268016"/>
              <a:gd name="connsiteY7" fmla="*/ 4124267 h 4124267"/>
              <a:gd name="connsiteX8" fmla="*/ 1502196 w 2268016"/>
              <a:gd name="connsiteY8" fmla="*/ 3375876 h 4124267"/>
              <a:gd name="connsiteX9" fmla="*/ 706911 w 2268016"/>
              <a:gd name="connsiteY9" fmla="*/ 3375876 h 4124267"/>
              <a:gd name="connsiteX10" fmla="*/ 594989 w 2268016"/>
              <a:gd name="connsiteY10" fmla="*/ 4124267 h 4124267"/>
              <a:gd name="connsiteX11" fmla="*/ 0 w 2268016"/>
              <a:gd name="connsiteY11" fmla="*/ 4124267 h 412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8016" h="4124267">
                <a:moveTo>
                  <a:pt x="1095718" y="730721"/>
                </a:moveTo>
                <a:lnTo>
                  <a:pt x="789388" y="2816789"/>
                </a:lnTo>
                <a:lnTo>
                  <a:pt x="1413832" y="2816789"/>
                </a:lnTo>
                <a:lnTo>
                  <a:pt x="1107502" y="730721"/>
                </a:lnTo>
                <a:close/>
                <a:moveTo>
                  <a:pt x="659786" y="0"/>
                </a:moveTo>
                <a:lnTo>
                  <a:pt x="1608231" y="0"/>
                </a:lnTo>
                <a:lnTo>
                  <a:pt x="2268016" y="4124267"/>
                </a:lnTo>
                <a:lnTo>
                  <a:pt x="1614127" y="4124267"/>
                </a:lnTo>
                <a:lnTo>
                  <a:pt x="1502196" y="3375876"/>
                </a:lnTo>
                <a:lnTo>
                  <a:pt x="706911" y="3375876"/>
                </a:lnTo>
                <a:lnTo>
                  <a:pt x="594989" y="4124267"/>
                </a:lnTo>
                <a:lnTo>
                  <a:pt x="0" y="4124267"/>
                </a:lnTo>
                <a:close/>
              </a:path>
            </a:pathLst>
          </a:custGeom>
        </p:spPr>
        <p:txBody>
          <a:bodyPr wrap="square">
            <a:noAutofit/>
          </a:bodyPr>
          <a:lstStyle/>
          <a:p>
            <a:endParaRPr lang="en-US"/>
          </a:p>
        </p:txBody>
      </p:sp>
    </p:spTree>
    <p:extLst>
      <p:ext uri="{BB962C8B-B14F-4D97-AF65-F5344CB8AC3E}">
        <p14:creationId xmlns:p14="http://schemas.microsoft.com/office/powerpoint/2010/main" val="1410727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155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907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017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984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651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Picture Placeholder 7">
            <a:extLst>
              <a:ext uri="{FF2B5EF4-FFF2-40B4-BE49-F238E27FC236}">
                <a16:creationId xmlns="" xmlns:a16="http://schemas.microsoft.com/office/drawing/2014/main" id="{61E6A819-50A9-4F21-9E7D-B09F9FA14AA2}"/>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4" name="Picture Placeholder 5">
            <a:extLst>
              <a:ext uri="{FF2B5EF4-FFF2-40B4-BE49-F238E27FC236}">
                <a16:creationId xmlns="" xmlns:a16="http://schemas.microsoft.com/office/drawing/2014/main" id="{07E23C8A-1ABE-49E4-94A9-17D3D3A6A128}"/>
              </a:ext>
            </a:extLst>
          </p:cNvPr>
          <p:cNvSpPr>
            <a:spLocks noGrp="1"/>
          </p:cNvSpPr>
          <p:nvPr>
            <p:ph type="pic" sz="quarter" idx="11"/>
          </p:nvPr>
        </p:nvSpPr>
        <p:spPr>
          <a:xfrm>
            <a:off x="1562100" y="1657350"/>
            <a:ext cx="3638550" cy="3638550"/>
          </a:xfrm>
          <a:custGeom>
            <a:avLst/>
            <a:gdLst>
              <a:gd name="connsiteX0" fmla="*/ 0 w 3638550"/>
              <a:gd name="connsiteY0" fmla="*/ 0 h 3638550"/>
              <a:gd name="connsiteX1" fmla="*/ 3638550 w 3638550"/>
              <a:gd name="connsiteY1" fmla="*/ 0 h 3638550"/>
              <a:gd name="connsiteX2" fmla="*/ 3638550 w 3638550"/>
              <a:gd name="connsiteY2" fmla="*/ 3638550 h 3638550"/>
              <a:gd name="connsiteX3" fmla="*/ 0 w 3638550"/>
              <a:gd name="connsiteY3" fmla="*/ 3638550 h 3638550"/>
            </a:gdLst>
            <a:ahLst/>
            <a:cxnLst>
              <a:cxn ang="0">
                <a:pos x="connsiteX0" y="connsiteY0"/>
              </a:cxn>
              <a:cxn ang="0">
                <a:pos x="connsiteX1" y="connsiteY1"/>
              </a:cxn>
              <a:cxn ang="0">
                <a:pos x="connsiteX2" y="connsiteY2"/>
              </a:cxn>
              <a:cxn ang="0">
                <a:pos x="connsiteX3" y="connsiteY3"/>
              </a:cxn>
            </a:cxnLst>
            <a:rect l="l" t="t" r="r" b="b"/>
            <a:pathLst>
              <a:path w="3638550" h="3638550">
                <a:moveTo>
                  <a:pt x="0" y="0"/>
                </a:moveTo>
                <a:lnTo>
                  <a:pt x="3638550" y="0"/>
                </a:lnTo>
                <a:lnTo>
                  <a:pt x="3638550" y="3638550"/>
                </a:lnTo>
                <a:lnTo>
                  <a:pt x="0" y="3638550"/>
                </a:lnTo>
                <a:close/>
              </a:path>
            </a:pathLst>
          </a:custGeom>
        </p:spPr>
        <p:txBody>
          <a:bodyPr wrap="square">
            <a:noAutofit/>
          </a:bodyPr>
          <a:lstStyle/>
          <a:p>
            <a:endParaRPr lang="en-US"/>
          </a:p>
        </p:txBody>
      </p:sp>
    </p:spTree>
    <p:extLst>
      <p:ext uri="{BB962C8B-B14F-4D97-AF65-F5344CB8AC3E}">
        <p14:creationId xmlns:p14="http://schemas.microsoft.com/office/powerpoint/2010/main" val="2110012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069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97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827D332F-CE13-44B7-9BBD-CB68E38CA5A5}"/>
              </a:ext>
            </a:extLst>
          </p:cNvPr>
          <p:cNvSpPr>
            <a:spLocks noGrp="1"/>
          </p:cNvSpPr>
          <p:nvPr>
            <p:ph type="pic" sz="quarter" idx="10"/>
          </p:nvPr>
        </p:nvSpPr>
        <p:spPr>
          <a:xfrm>
            <a:off x="6607503" y="1094108"/>
            <a:ext cx="3745090" cy="3050360"/>
          </a:xfrm>
          <a:custGeom>
            <a:avLst/>
            <a:gdLst>
              <a:gd name="connsiteX0" fmla="*/ 0 w 3745090"/>
              <a:gd name="connsiteY0" fmla="*/ 0 h 3050360"/>
              <a:gd name="connsiteX1" fmla="*/ 3745090 w 3745090"/>
              <a:gd name="connsiteY1" fmla="*/ 0 h 3050360"/>
              <a:gd name="connsiteX2" fmla="*/ 3745090 w 3745090"/>
              <a:gd name="connsiteY2" fmla="*/ 3050360 h 3050360"/>
              <a:gd name="connsiteX3" fmla="*/ 0 w 3745090"/>
              <a:gd name="connsiteY3" fmla="*/ 3050360 h 3050360"/>
            </a:gdLst>
            <a:ahLst/>
            <a:cxnLst>
              <a:cxn ang="0">
                <a:pos x="connsiteX0" y="connsiteY0"/>
              </a:cxn>
              <a:cxn ang="0">
                <a:pos x="connsiteX1" y="connsiteY1"/>
              </a:cxn>
              <a:cxn ang="0">
                <a:pos x="connsiteX2" y="connsiteY2"/>
              </a:cxn>
              <a:cxn ang="0">
                <a:pos x="connsiteX3" y="connsiteY3"/>
              </a:cxn>
            </a:cxnLst>
            <a:rect l="l" t="t" r="r" b="b"/>
            <a:pathLst>
              <a:path w="3745090" h="3050360">
                <a:moveTo>
                  <a:pt x="0" y="0"/>
                </a:moveTo>
                <a:lnTo>
                  <a:pt x="3745090" y="0"/>
                </a:lnTo>
                <a:lnTo>
                  <a:pt x="3745090" y="3050360"/>
                </a:lnTo>
                <a:lnTo>
                  <a:pt x="0" y="3050360"/>
                </a:lnTo>
                <a:close/>
              </a:path>
            </a:pathLst>
          </a:custGeom>
        </p:spPr>
        <p:txBody>
          <a:bodyPr wrap="square">
            <a:noAutofit/>
          </a:bodyPr>
          <a:lstStyle/>
          <a:p>
            <a:endParaRPr lang="en-US"/>
          </a:p>
        </p:txBody>
      </p:sp>
    </p:spTree>
    <p:extLst>
      <p:ext uri="{BB962C8B-B14F-4D97-AF65-F5344CB8AC3E}">
        <p14:creationId xmlns:p14="http://schemas.microsoft.com/office/powerpoint/2010/main" val="3338310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134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720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551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504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CFD9B416-D374-4FA1-AF6C-D3F7B54190F8}"/>
              </a:ext>
            </a:extLst>
          </p:cNvPr>
          <p:cNvSpPr>
            <a:spLocks noGrp="1"/>
          </p:cNvSpPr>
          <p:nvPr>
            <p:ph type="pic" sz="quarter" idx="10"/>
          </p:nvPr>
        </p:nvSpPr>
        <p:spPr>
          <a:xfrm>
            <a:off x="3590925" y="-1"/>
            <a:ext cx="5010150" cy="2505076"/>
          </a:xfrm>
          <a:custGeom>
            <a:avLst/>
            <a:gdLst>
              <a:gd name="connsiteX0" fmla="*/ 0 w 5010150"/>
              <a:gd name="connsiteY0" fmla="*/ 0 h 2505076"/>
              <a:gd name="connsiteX1" fmla="*/ 5010150 w 5010150"/>
              <a:gd name="connsiteY1" fmla="*/ 0 h 2505076"/>
              <a:gd name="connsiteX2" fmla="*/ 5010150 w 5010150"/>
              <a:gd name="connsiteY2" fmla="*/ 1 h 2505076"/>
              <a:gd name="connsiteX3" fmla="*/ 2505075 w 5010150"/>
              <a:gd name="connsiteY3" fmla="*/ 2505076 h 2505076"/>
              <a:gd name="connsiteX4" fmla="*/ 0 w 5010150"/>
              <a:gd name="connsiteY4" fmla="*/ 1 h 2505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2505076">
                <a:moveTo>
                  <a:pt x="0" y="0"/>
                </a:moveTo>
                <a:lnTo>
                  <a:pt x="5010150" y="0"/>
                </a:lnTo>
                <a:lnTo>
                  <a:pt x="5010150" y="1"/>
                </a:lnTo>
                <a:cubicBezTo>
                  <a:pt x="5010150" y="1383516"/>
                  <a:pt x="3888590" y="2505076"/>
                  <a:pt x="2505075" y="2505076"/>
                </a:cubicBezTo>
                <a:cubicBezTo>
                  <a:pt x="1121560" y="2505076"/>
                  <a:pt x="0" y="1383516"/>
                  <a:pt x="0" y="1"/>
                </a:cubicBezTo>
                <a:close/>
              </a:path>
            </a:pathLst>
          </a:custGeom>
        </p:spPr>
        <p:txBody>
          <a:bodyPr wrap="square">
            <a:noAutofit/>
          </a:bodyPr>
          <a:lstStyle/>
          <a:p>
            <a:endParaRPr lang="en-US"/>
          </a:p>
        </p:txBody>
      </p:sp>
    </p:spTree>
    <p:extLst>
      <p:ext uri="{BB962C8B-B14F-4D97-AF65-F5344CB8AC3E}">
        <p14:creationId xmlns:p14="http://schemas.microsoft.com/office/powerpoint/2010/main" val="1847527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18F0FD55-08E1-4909-9207-CC067D9BB115}"/>
              </a:ext>
            </a:extLst>
          </p:cNvPr>
          <p:cNvSpPr>
            <a:spLocks noGrp="1"/>
          </p:cNvSpPr>
          <p:nvPr>
            <p:ph type="pic" sz="quarter" idx="10"/>
          </p:nvPr>
        </p:nvSpPr>
        <p:spPr>
          <a:xfrm>
            <a:off x="1504070" y="0"/>
            <a:ext cx="4191880" cy="6858000"/>
          </a:xfrm>
          <a:custGeom>
            <a:avLst/>
            <a:gdLst>
              <a:gd name="connsiteX0" fmla="*/ 510470 w 4191880"/>
              <a:gd name="connsiteY0" fmla="*/ 4972050 h 6858000"/>
              <a:gd name="connsiteX1" fmla="*/ 1696330 w 4191880"/>
              <a:gd name="connsiteY1" fmla="*/ 4972050 h 6858000"/>
              <a:gd name="connsiteX2" fmla="*/ 1185860 w 4191880"/>
              <a:gd name="connsiteY2" fmla="*/ 6858000 h 6858000"/>
              <a:gd name="connsiteX3" fmla="*/ 0 w 4191880"/>
              <a:gd name="connsiteY3" fmla="*/ 6858000 h 6858000"/>
              <a:gd name="connsiteX4" fmla="*/ 3006020 w 4191880"/>
              <a:gd name="connsiteY4" fmla="*/ 647700 h 6858000"/>
              <a:gd name="connsiteX5" fmla="*/ 4191880 w 4191880"/>
              <a:gd name="connsiteY5" fmla="*/ 647700 h 6858000"/>
              <a:gd name="connsiteX6" fmla="*/ 2882190 w 4191880"/>
              <a:gd name="connsiteY6" fmla="*/ 5486400 h 6858000"/>
              <a:gd name="connsiteX7" fmla="*/ 1696330 w 4191880"/>
              <a:gd name="connsiteY7" fmla="*/ 5486400 h 6858000"/>
              <a:gd name="connsiteX8" fmla="*/ 1863020 w 4191880"/>
              <a:gd name="connsiteY8" fmla="*/ 0 h 6858000"/>
              <a:gd name="connsiteX9" fmla="*/ 3048880 w 4191880"/>
              <a:gd name="connsiteY9" fmla="*/ 0 h 6858000"/>
              <a:gd name="connsiteX10" fmla="*/ 1739190 w 4191880"/>
              <a:gd name="connsiteY10" fmla="*/ 4838700 h 6858000"/>
              <a:gd name="connsiteX11" fmla="*/ 553330 w 4191880"/>
              <a:gd name="connsiteY11" fmla="*/ 48387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1880" h="6858000">
                <a:moveTo>
                  <a:pt x="510470" y="4972050"/>
                </a:moveTo>
                <a:lnTo>
                  <a:pt x="1696330" y="4972050"/>
                </a:lnTo>
                <a:lnTo>
                  <a:pt x="1185860" y="6858000"/>
                </a:lnTo>
                <a:lnTo>
                  <a:pt x="0" y="6858000"/>
                </a:lnTo>
                <a:close/>
                <a:moveTo>
                  <a:pt x="3006020" y="647700"/>
                </a:moveTo>
                <a:lnTo>
                  <a:pt x="4191880" y="647700"/>
                </a:lnTo>
                <a:lnTo>
                  <a:pt x="2882190" y="5486400"/>
                </a:lnTo>
                <a:lnTo>
                  <a:pt x="1696330" y="5486400"/>
                </a:lnTo>
                <a:close/>
                <a:moveTo>
                  <a:pt x="1863020" y="0"/>
                </a:moveTo>
                <a:lnTo>
                  <a:pt x="3048880" y="0"/>
                </a:lnTo>
                <a:lnTo>
                  <a:pt x="1739190" y="4838700"/>
                </a:lnTo>
                <a:lnTo>
                  <a:pt x="553330" y="4838700"/>
                </a:lnTo>
                <a:close/>
              </a:path>
            </a:pathLst>
          </a:custGeom>
        </p:spPr>
        <p:txBody>
          <a:bodyPr wrap="square">
            <a:noAutofit/>
          </a:bodyPr>
          <a:lstStyle/>
          <a:p>
            <a:endParaRPr lang="en-US"/>
          </a:p>
        </p:txBody>
      </p:sp>
    </p:spTree>
    <p:extLst>
      <p:ext uri="{BB962C8B-B14F-4D97-AF65-F5344CB8AC3E}">
        <p14:creationId xmlns:p14="http://schemas.microsoft.com/office/powerpoint/2010/main" val="4266955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845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AA5AAB9F-1BB4-4922-AEC5-7E74FD8F0532}"/>
              </a:ext>
            </a:extLst>
          </p:cNvPr>
          <p:cNvSpPr>
            <a:spLocks noGrp="1"/>
          </p:cNvSpPr>
          <p:nvPr>
            <p:ph type="pic" sz="quarter" idx="10"/>
          </p:nvPr>
        </p:nvSpPr>
        <p:spPr>
          <a:xfrm>
            <a:off x="304800" y="457200"/>
            <a:ext cx="1600200" cy="5867400"/>
          </a:xfrm>
          <a:prstGeom prst="rect">
            <a:avLst/>
          </a:prstGeom>
        </p:spPr>
        <p:txBody>
          <a:bodyPr/>
          <a:lstStyle/>
          <a:p>
            <a:endParaRPr lang="en-US"/>
          </a:p>
        </p:txBody>
      </p:sp>
      <p:sp>
        <p:nvSpPr>
          <p:cNvPr id="6" name="Picture Placeholder 5">
            <a:extLst>
              <a:ext uri="{FF2B5EF4-FFF2-40B4-BE49-F238E27FC236}">
                <a16:creationId xmlns="" xmlns:a16="http://schemas.microsoft.com/office/drawing/2014/main" id="{886F82B0-12D0-4241-9B13-095AF4F491C6}"/>
              </a:ext>
            </a:extLst>
          </p:cNvPr>
          <p:cNvSpPr>
            <a:spLocks noGrp="1"/>
          </p:cNvSpPr>
          <p:nvPr>
            <p:ph type="pic" sz="quarter" idx="11"/>
          </p:nvPr>
        </p:nvSpPr>
        <p:spPr>
          <a:xfrm>
            <a:off x="8153400" y="457200"/>
            <a:ext cx="3733800" cy="5867400"/>
          </a:xfrm>
          <a:prstGeom prst="rect">
            <a:avLst/>
          </a:prstGeom>
        </p:spPr>
        <p:txBody>
          <a:bodyPr/>
          <a:lstStyle/>
          <a:p>
            <a:endParaRPr lang="en-US"/>
          </a:p>
        </p:txBody>
      </p:sp>
      <p:sp>
        <p:nvSpPr>
          <p:cNvPr id="9" name="Picture Placeholder 3">
            <a:extLst>
              <a:ext uri="{FF2B5EF4-FFF2-40B4-BE49-F238E27FC236}">
                <a16:creationId xmlns="" xmlns:a16="http://schemas.microsoft.com/office/drawing/2014/main" id="{1CCE265D-0C82-4DF3-8219-A8316FB6AC5B}"/>
              </a:ext>
            </a:extLst>
          </p:cNvPr>
          <p:cNvSpPr>
            <a:spLocks noGrp="1"/>
          </p:cNvSpPr>
          <p:nvPr>
            <p:ph type="pic" sz="quarter" idx="12"/>
          </p:nvPr>
        </p:nvSpPr>
        <p:spPr>
          <a:xfrm>
            <a:off x="1905000" y="457200"/>
            <a:ext cx="1638300" cy="5867400"/>
          </a:xfrm>
          <a:prstGeom prst="rect">
            <a:avLst/>
          </a:prstGeom>
        </p:spPr>
        <p:txBody>
          <a:bodyPr/>
          <a:lstStyle/>
          <a:p>
            <a:endParaRPr lang="en-US"/>
          </a:p>
        </p:txBody>
      </p:sp>
    </p:spTree>
    <p:extLst>
      <p:ext uri="{BB962C8B-B14F-4D97-AF65-F5344CB8AC3E}">
        <p14:creationId xmlns:p14="http://schemas.microsoft.com/office/powerpoint/2010/main" val="2694961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31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762CB2BF-CE1E-4388-B8F6-685E844AC77F}"/>
              </a:ext>
            </a:extLst>
          </p:cNvPr>
          <p:cNvSpPr>
            <a:spLocks noGrp="1"/>
          </p:cNvSpPr>
          <p:nvPr>
            <p:ph type="pic" sz="quarter" idx="10"/>
          </p:nvPr>
        </p:nvSpPr>
        <p:spPr>
          <a:xfrm>
            <a:off x="7650052" y="523792"/>
            <a:ext cx="3876541" cy="5810416"/>
          </a:xfrm>
          <a:custGeom>
            <a:avLst/>
            <a:gdLst>
              <a:gd name="connsiteX0" fmla="*/ 656087 w 3876541"/>
              <a:gd name="connsiteY0" fmla="*/ 1222688 h 5810416"/>
              <a:gd name="connsiteX1" fmla="*/ 1031030 w 3876541"/>
              <a:gd name="connsiteY1" fmla="*/ 4587727 h 5810416"/>
              <a:gd name="connsiteX2" fmla="*/ 1756880 w 3876541"/>
              <a:gd name="connsiteY2" fmla="*/ 4587727 h 5810416"/>
              <a:gd name="connsiteX3" fmla="*/ 1944351 w 3876541"/>
              <a:gd name="connsiteY3" fmla="*/ 2794650 h 5810416"/>
              <a:gd name="connsiteX4" fmla="*/ 1953965 w 3876541"/>
              <a:gd name="connsiteY4" fmla="*/ 2794650 h 5810416"/>
              <a:gd name="connsiteX5" fmla="*/ 2141437 w 3876541"/>
              <a:gd name="connsiteY5" fmla="*/ 4587727 h 5810416"/>
              <a:gd name="connsiteX6" fmla="*/ 2843253 w 3876541"/>
              <a:gd name="connsiteY6" fmla="*/ 4587727 h 5810416"/>
              <a:gd name="connsiteX7" fmla="*/ 3218181 w 3876541"/>
              <a:gd name="connsiteY7" fmla="*/ 1222688 h 5810416"/>
              <a:gd name="connsiteX8" fmla="*/ 2756727 w 3876541"/>
              <a:gd name="connsiteY8" fmla="*/ 1222688 h 5810416"/>
              <a:gd name="connsiteX9" fmla="*/ 2487538 w 3876541"/>
              <a:gd name="connsiteY9" fmla="*/ 3895494 h 5810416"/>
              <a:gd name="connsiteX10" fmla="*/ 2477924 w 3876541"/>
              <a:gd name="connsiteY10" fmla="*/ 3895494 h 5810416"/>
              <a:gd name="connsiteX11" fmla="*/ 2218349 w 3876541"/>
              <a:gd name="connsiteY11" fmla="*/ 1222688 h 5810416"/>
              <a:gd name="connsiteX12" fmla="*/ 1708811 w 3876541"/>
              <a:gd name="connsiteY12" fmla="*/ 1222688 h 5810416"/>
              <a:gd name="connsiteX13" fmla="*/ 1458849 w 3876541"/>
              <a:gd name="connsiteY13" fmla="*/ 3876264 h 5810416"/>
              <a:gd name="connsiteX14" fmla="*/ 1449235 w 3876541"/>
              <a:gd name="connsiteY14" fmla="*/ 3876264 h 5810416"/>
              <a:gd name="connsiteX15" fmla="*/ 1170432 w 3876541"/>
              <a:gd name="connsiteY15" fmla="*/ 1222688 h 5810416"/>
              <a:gd name="connsiteX16" fmla="*/ 0 w 3876541"/>
              <a:gd name="connsiteY16" fmla="*/ 0 h 5810416"/>
              <a:gd name="connsiteX17" fmla="*/ 3876541 w 3876541"/>
              <a:gd name="connsiteY17" fmla="*/ 0 h 5810416"/>
              <a:gd name="connsiteX18" fmla="*/ 3876541 w 3876541"/>
              <a:gd name="connsiteY18" fmla="*/ 5810416 h 5810416"/>
              <a:gd name="connsiteX19" fmla="*/ 0 w 3876541"/>
              <a:gd name="connsiteY19" fmla="*/ 5810416 h 581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76541" h="5810416">
                <a:moveTo>
                  <a:pt x="656087" y="1222688"/>
                </a:moveTo>
                <a:lnTo>
                  <a:pt x="1031030" y="4587727"/>
                </a:lnTo>
                <a:lnTo>
                  <a:pt x="1756880" y="4587727"/>
                </a:lnTo>
                <a:lnTo>
                  <a:pt x="1944351" y="2794650"/>
                </a:lnTo>
                <a:lnTo>
                  <a:pt x="1953965" y="2794650"/>
                </a:lnTo>
                <a:lnTo>
                  <a:pt x="2141437" y="4587727"/>
                </a:lnTo>
                <a:lnTo>
                  <a:pt x="2843253" y="4587727"/>
                </a:lnTo>
                <a:lnTo>
                  <a:pt x="3218181" y="1222688"/>
                </a:lnTo>
                <a:lnTo>
                  <a:pt x="2756727" y="1222688"/>
                </a:lnTo>
                <a:lnTo>
                  <a:pt x="2487538" y="3895494"/>
                </a:lnTo>
                <a:lnTo>
                  <a:pt x="2477924" y="3895494"/>
                </a:lnTo>
                <a:lnTo>
                  <a:pt x="2218349" y="1222688"/>
                </a:lnTo>
                <a:lnTo>
                  <a:pt x="1708811" y="1222688"/>
                </a:lnTo>
                <a:lnTo>
                  <a:pt x="1458849" y="3876264"/>
                </a:lnTo>
                <a:lnTo>
                  <a:pt x="1449235" y="3876264"/>
                </a:lnTo>
                <a:lnTo>
                  <a:pt x="1170432" y="1222688"/>
                </a:lnTo>
                <a:close/>
                <a:moveTo>
                  <a:pt x="0" y="0"/>
                </a:moveTo>
                <a:lnTo>
                  <a:pt x="3876541" y="0"/>
                </a:lnTo>
                <a:lnTo>
                  <a:pt x="3876541" y="5810416"/>
                </a:lnTo>
                <a:lnTo>
                  <a:pt x="0" y="5810416"/>
                </a:lnTo>
                <a:close/>
              </a:path>
            </a:pathLst>
          </a:custGeom>
        </p:spPr>
        <p:txBody>
          <a:bodyPr wrap="square">
            <a:noAutofit/>
          </a:bodyPr>
          <a:lstStyle/>
          <a:p>
            <a:endParaRPr lang="en-US"/>
          </a:p>
        </p:txBody>
      </p:sp>
    </p:spTree>
    <p:extLst>
      <p:ext uri="{BB962C8B-B14F-4D97-AF65-F5344CB8AC3E}">
        <p14:creationId xmlns:p14="http://schemas.microsoft.com/office/powerpoint/2010/main" val="744123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28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745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270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538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206FD8B6-AECD-4443-BC08-A501F7CB6A21}"/>
              </a:ext>
            </a:extLst>
          </p:cNvPr>
          <p:cNvSpPr>
            <a:spLocks noGrp="1"/>
          </p:cNvSpPr>
          <p:nvPr>
            <p:ph type="pic" sz="quarter" idx="10"/>
          </p:nvPr>
        </p:nvSpPr>
        <p:spPr>
          <a:xfrm>
            <a:off x="2191657" y="754630"/>
            <a:ext cx="3903663" cy="5348742"/>
          </a:xfrm>
          <a:prstGeom prst="rect">
            <a:avLst/>
          </a:prstGeom>
        </p:spPr>
        <p:txBody>
          <a:bodyPr/>
          <a:lstStyle/>
          <a:p>
            <a:endParaRPr lang="en-US"/>
          </a:p>
        </p:txBody>
      </p:sp>
      <p:sp>
        <p:nvSpPr>
          <p:cNvPr id="5" name="Picture Placeholder 3">
            <a:extLst>
              <a:ext uri="{FF2B5EF4-FFF2-40B4-BE49-F238E27FC236}">
                <a16:creationId xmlns="" xmlns:a16="http://schemas.microsoft.com/office/drawing/2014/main" id="{41547524-4D1E-411D-B9A2-673209E8F0E0}"/>
              </a:ext>
            </a:extLst>
          </p:cNvPr>
          <p:cNvSpPr>
            <a:spLocks noGrp="1"/>
          </p:cNvSpPr>
          <p:nvPr>
            <p:ph type="pic" sz="quarter" idx="11"/>
          </p:nvPr>
        </p:nvSpPr>
        <p:spPr>
          <a:xfrm>
            <a:off x="6096000" y="754629"/>
            <a:ext cx="3903663" cy="5348741"/>
          </a:xfrm>
          <a:prstGeom prst="rect">
            <a:avLst/>
          </a:prstGeom>
        </p:spPr>
        <p:txBody>
          <a:bodyPr/>
          <a:lstStyle/>
          <a:p>
            <a:endParaRPr lang="en-US"/>
          </a:p>
        </p:txBody>
      </p:sp>
    </p:spTree>
    <p:extLst>
      <p:ext uri="{BB962C8B-B14F-4D97-AF65-F5344CB8AC3E}">
        <p14:creationId xmlns:p14="http://schemas.microsoft.com/office/powerpoint/2010/main" val="35220058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F055E33E-C806-44DE-A644-236A45F08288}"/>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599726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37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33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8BE680E-512C-4AB7-A113-C74A7CF6E7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7474404" y="514350"/>
            <a:ext cx="4939393" cy="6858000"/>
          </a:xfrm>
          <a:prstGeom prst="rect">
            <a:avLst/>
          </a:prstGeom>
          <a:effectLst/>
        </p:spPr>
      </p:pic>
      <p:pic>
        <p:nvPicPr>
          <p:cNvPr id="4" name="Picture 3">
            <a:extLst>
              <a:ext uri="{FF2B5EF4-FFF2-40B4-BE49-F238E27FC236}">
                <a16:creationId xmlns="" xmlns:a16="http://schemas.microsoft.com/office/drawing/2014/main" id="{6D289797-4F73-4C1C-8595-388D152CA1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4176" y="2077292"/>
            <a:ext cx="1998958" cy="4075330"/>
          </a:xfrm>
          <a:prstGeom prst="rect">
            <a:avLst/>
          </a:prstGeom>
          <a:effectLst/>
        </p:spPr>
      </p:pic>
      <p:pic>
        <p:nvPicPr>
          <p:cNvPr id="5" name="Picture 4">
            <a:extLst>
              <a:ext uri="{FF2B5EF4-FFF2-40B4-BE49-F238E27FC236}">
                <a16:creationId xmlns="" xmlns:a16="http://schemas.microsoft.com/office/drawing/2014/main" id="{F5D8E161-31FE-402B-B038-10B58F7732D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1957" y="1827365"/>
            <a:ext cx="2175811" cy="4325257"/>
          </a:xfrm>
          <a:prstGeom prst="rect">
            <a:avLst/>
          </a:prstGeom>
          <a:effectLst/>
        </p:spPr>
      </p:pic>
      <p:sp>
        <p:nvSpPr>
          <p:cNvPr id="6" name="Picture Placeholder 2">
            <a:extLst>
              <a:ext uri="{FF2B5EF4-FFF2-40B4-BE49-F238E27FC236}">
                <a16:creationId xmlns="" xmlns:a16="http://schemas.microsoft.com/office/drawing/2014/main" id="{381E73D1-2C23-4D2E-9DE7-C25511E96B14}"/>
              </a:ext>
            </a:extLst>
          </p:cNvPr>
          <p:cNvSpPr>
            <a:spLocks noGrp="1"/>
          </p:cNvSpPr>
          <p:nvPr>
            <p:ph type="pic" sz="quarter" idx="12" hasCustomPrompt="1"/>
          </p:nvPr>
        </p:nvSpPr>
        <p:spPr>
          <a:xfrm>
            <a:off x="4413262" y="2579409"/>
            <a:ext cx="1771047" cy="3113308"/>
          </a:xfrm>
          <a:prstGeom prst="rect">
            <a:avLst/>
          </a:prstGeom>
          <a:no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7" name="Picture Placeholder 2">
            <a:extLst>
              <a:ext uri="{FF2B5EF4-FFF2-40B4-BE49-F238E27FC236}">
                <a16:creationId xmlns="" xmlns:a16="http://schemas.microsoft.com/office/drawing/2014/main" id="{334D5830-A89F-480C-83DE-C17F034F0687}"/>
              </a:ext>
            </a:extLst>
          </p:cNvPr>
          <p:cNvSpPr>
            <a:spLocks noGrp="1"/>
          </p:cNvSpPr>
          <p:nvPr>
            <p:ph type="pic" sz="quarter" idx="13" hasCustomPrompt="1"/>
          </p:nvPr>
        </p:nvSpPr>
        <p:spPr>
          <a:xfrm>
            <a:off x="1879377" y="2208704"/>
            <a:ext cx="2001318" cy="3574077"/>
          </a:xfrm>
          <a:prstGeom prst="rect">
            <a:avLst/>
          </a:prstGeom>
          <a:noFill/>
        </p:spPr>
        <p:txBody>
          <a:bodyPr anchor="ctr"/>
          <a:lstStyle>
            <a:lvl1pPr marL="0" indent="0" algn="ctr">
              <a:buNone/>
              <a:defRPr sz="1600" b="0" i="0">
                <a:latin typeface="Source Sans Pro" charset="0"/>
                <a:ea typeface="Source Sans Pro" charset="0"/>
                <a:cs typeface="Source Sans Pro" charset="0"/>
              </a:defRPr>
            </a:lvl1pPr>
          </a:lstStyle>
          <a:p>
            <a:r>
              <a:rPr lang="en-US" dirty="0"/>
              <a:t>Drag &amp; Drop Image</a:t>
            </a:r>
          </a:p>
        </p:txBody>
      </p:sp>
      <p:sp>
        <p:nvSpPr>
          <p:cNvPr id="8" name="Picture Placeholder 2">
            <a:extLst>
              <a:ext uri="{FF2B5EF4-FFF2-40B4-BE49-F238E27FC236}">
                <a16:creationId xmlns="" xmlns:a16="http://schemas.microsoft.com/office/drawing/2014/main" id="{81B25A64-EF92-47EB-9660-A16CBE54917C}"/>
              </a:ext>
            </a:extLst>
          </p:cNvPr>
          <p:cNvSpPr>
            <a:spLocks noGrp="1"/>
          </p:cNvSpPr>
          <p:nvPr>
            <p:ph type="pic" sz="quarter" idx="15" hasCustomPrompt="1"/>
          </p:nvPr>
        </p:nvSpPr>
        <p:spPr>
          <a:xfrm>
            <a:off x="7276939" y="1961571"/>
            <a:ext cx="5278351" cy="3965530"/>
          </a:xfrm>
          <a:prstGeom prst="rect">
            <a:avLst/>
          </a:prstGeom>
          <a:no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9" name="Rectangle 8">
            <a:extLst>
              <a:ext uri="{FF2B5EF4-FFF2-40B4-BE49-F238E27FC236}">
                <a16:creationId xmlns="" xmlns:a16="http://schemas.microsoft.com/office/drawing/2014/main" id="{B62B6D67-C684-49EB-8BAE-5E3CEF98E67C}"/>
              </a:ext>
            </a:extLst>
          </p:cNvPr>
          <p:cNvSpPr/>
          <p:nvPr userDrawn="1"/>
        </p:nvSpPr>
        <p:spPr>
          <a:xfrm>
            <a:off x="2519073" y="2040221"/>
            <a:ext cx="691979" cy="131412"/>
          </a:xfrm>
          <a:prstGeom prst="rect">
            <a:avLst/>
          </a:prstGeom>
          <a:solidFill>
            <a:srgbClr val="F4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2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39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3" name="Picture Placeholder 4">
            <a:extLst>
              <a:ext uri="{FF2B5EF4-FFF2-40B4-BE49-F238E27FC236}">
                <a16:creationId xmlns="" xmlns:a16="http://schemas.microsoft.com/office/drawing/2014/main" id="{F5E6FED7-143C-4215-8F29-30637F6AF2B7}"/>
              </a:ext>
            </a:extLst>
          </p:cNvPr>
          <p:cNvSpPr>
            <a:spLocks noGrp="1"/>
          </p:cNvSpPr>
          <p:nvPr>
            <p:ph type="pic" sz="quarter" idx="10"/>
          </p:nvPr>
        </p:nvSpPr>
        <p:spPr>
          <a:xfrm>
            <a:off x="711609" y="0"/>
            <a:ext cx="6501582" cy="6858000"/>
          </a:xfrm>
          <a:custGeom>
            <a:avLst/>
            <a:gdLst>
              <a:gd name="connsiteX0" fmla="*/ 3739332 w 6501582"/>
              <a:gd name="connsiteY0" fmla="*/ 2198914 h 6858000"/>
              <a:gd name="connsiteX1" fmla="*/ 6501582 w 6501582"/>
              <a:gd name="connsiteY1" fmla="*/ 2198914 h 6858000"/>
              <a:gd name="connsiteX2" fmla="*/ 4970183 w 6501582"/>
              <a:gd name="connsiteY2" fmla="*/ 6858000 h 6858000"/>
              <a:gd name="connsiteX3" fmla="*/ 2263955 w 6501582"/>
              <a:gd name="connsiteY3" fmla="*/ 6858000 h 6858000"/>
              <a:gd name="connsiteX4" fmla="*/ 1475377 w 6501582"/>
              <a:gd name="connsiteY4" fmla="*/ 0 h 6858000"/>
              <a:gd name="connsiteX5" fmla="*/ 4237627 w 6501582"/>
              <a:gd name="connsiteY5" fmla="*/ 0 h 6858000"/>
              <a:gd name="connsiteX6" fmla="*/ 2706228 w 6501582"/>
              <a:gd name="connsiteY6" fmla="*/ 4659086 h 6858000"/>
              <a:gd name="connsiteX7" fmla="*/ 0 w 6501582"/>
              <a:gd name="connsiteY7" fmla="*/ 46590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582" h="6858000">
                <a:moveTo>
                  <a:pt x="3739332" y="2198914"/>
                </a:moveTo>
                <a:lnTo>
                  <a:pt x="6501582" y="2198914"/>
                </a:lnTo>
                <a:lnTo>
                  <a:pt x="4970183" y="6858000"/>
                </a:lnTo>
                <a:lnTo>
                  <a:pt x="2263955" y="6858000"/>
                </a:lnTo>
                <a:close/>
                <a:moveTo>
                  <a:pt x="1475377" y="0"/>
                </a:moveTo>
                <a:lnTo>
                  <a:pt x="4237627" y="0"/>
                </a:lnTo>
                <a:lnTo>
                  <a:pt x="2706228" y="4659086"/>
                </a:lnTo>
                <a:lnTo>
                  <a:pt x="0" y="4659086"/>
                </a:lnTo>
                <a:close/>
              </a:path>
            </a:pathLst>
          </a:custGeom>
        </p:spPr>
        <p:txBody>
          <a:bodyPr wrap="square">
            <a:noAutofit/>
          </a:bodyPr>
          <a:lstStyle/>
          <a:p>
            <a:endParaRPr lang="en-US"/>
          </a:p>
        </p:txBody>
      </p:sp>
    </p:spTree>
    <p:extLst>
      <p:ext uri="{BB962C8B-B14F-4D97-AF65-F5344CB8AC3E}">
        <p14:creationId xmlns:p14="http://schemas.microsoft.com/office/powerpoint/2010/main" val="2521107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0050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684788"/>
      </p:ext>
    </p:extLst>
  </p:cSld>
  <p:clrMap bg1="lt1" tx1="dk1" bg2="lt2" tx2="dk2" accent1="accent1" accent2="accent2" accent3="accent3" accent4="accent4" accent5="accent5" accent6="accent6" hlink="hlink" folHlink="folHlink"/>
  <p:sldLayoutIdLst>
    <p:sldLayoutId id="2147483658" r:id="rId1"/>
    <p:sldLayoutId id="2147483687" r:id="rId2"/>
    <p:sldLayoutId id="2147483686" r:id="rId3"/>
    <p:sldLayoutId id="2147483685" r:id="rId4"/>
    <p:sldLayoutId id="2147483684" r:id="rId5"/>
    <p:sldLayoutId id="2147483683" r:id="rId6"/>
    <p:sldLayoutId id="2147483681" r:id="rId7"/>
    <p:sldLayoutId id="2147483680" r:id="rId8"/>
    <p:sldLayoutId id="2147483679" r:id="rId9"/>
    <p:sldLayoutId id="2147483678" r:id="rId10"/>
    <p:sldLayoutId id="2147483677" r:id="rId11"/>
    <p:sldLayoutId id="2147483676" r:id="rId12"/>
    <p:sldLayoutId id="2147483675" r:id="rId13"/>
    <p:sldLayoutId id="2147483674" r:id="rId14"/>
    <p:sldLayoutId id="2147483673" r:id="rId15"/>
    <p:sldLayoutId id="2147483671" r:id="rId16"/>
    <p:sldLayoutId id="2147483670" r:id="rId17"/>
    <p:sldLayoutId id="2147483672" r:id="rId18"/>
    <p:sldLayoutId id="2147483669" r:id="rId19"/>
    <p:sldLayoutId id="2147483668" r:id="rId20"/>
    <p:sldLayoutId id="2147483667" r:id="rId21"/>
    <p:sldLayoutId id="2147483666" r:id="rId22"/>
    <p:sldLayoutId id="2147483665" r:id="rId23"/>
    <p:sldLayoutId id="2147483664" r:id="rId24"/>
    <p:sldLayoutId id="2147483663" r:id="rId25"/>
    <p:sldLayoutId id="2147483662" r:id="rId26"/>
    <p:sldLayoutId id="2147483661" r:id="rId27"/>
    <p:sldLayoutId id="2147483660" r:id="rId28"/>
    <p:sldLayoutId id="2147483659" r:id="rId29"/>
    <p:sldLayoutId id="2147483657" r:id="rId30"/>
    <p:sldLayoutId id="2147483649" r:id="rId31"/>
    <p:sldLayoutId id="2147483656" r:id="rId32"/>
    <p:sldLayoutId id="2147483654" r:id="rId33"/>
    <p:sldLayoutId id="2147483655" r:id="rId34"/>
    <p:sldLayoutId id="2147483653" r:id="rId35"/>
    <p:sldLayoutId id="2147483652" r:id="rId36"/>
    <p:sldLayoutId id="2147483651" r:id="rId37"/>
    <p:sldLayoutId id="2147483650" r:id="rId3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9" name="Рисунок 8"/>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49" b="749"/>
          <a:stretch>
            <a:fillRect/>
          </a:stretch>
        </p:blipFill>
        <p:spPr/>
      </p:pic>
      <p:pic>
        <p:nvPicPr>
          <p:cNvPr id="8" name="Рисунок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75" b="7875"/>
          <a:stretch>
            <a:fillRect/>
          </a:stretch>
        </p:blipFill>
        <p:spPr/>
      </p:pic>
      <p:sp>
        <p:nvSpPr>
          <p:cNvPr id="4" name="Rectangle 3">
            <a:extLst>
              <a:ext uri="{FF2B5EF4-FFF2-40B4-BE49-F238E27FC236}">
                <a16:creationId xmlns="" xmlns:a16="http://schemas.microsoft.com/office/drawing/2014/main" id="{3FD464FF-FFCC-4671-9EEF-66148BA118B3}"/>
              </a:ext>
            </a:extLst>
          </p:cNvPr>
          <p:cNvSpPr/>
          <p:nvPr/>
        </p:nvSpPr>
        <p:spPr>
          <a:xfrm>
            <a:off x="4934517" y="2333170"/>
            <a:ext cx="2322286" cy="219165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7">
            <a:extLst>
              <a:ext uri="{FF2B5EF4-FFF2-40B4-BE49-F238E27FC236}">
                <a16:creationId xmlns="" xmlns:a16="http://schemas.microsoft.com/office/drawing/2014/main" id="{B10350C5-DB5E-4E1E-B8FF-A923269D18F2}"/>
              </a:ext>
            </a:extLst>
          </p:cNvPr>
          <p:cNvSpPr txBox="1">
            <a:spLocks/>
          </p:cNvSpPr>
          <p:nvPr/>
        </p:nvSpPr>
        <p:spPr>
          <a:xfrm>
            <a:off x="4934518" y="3198680"/>
            <a:ext cx="2322285" cy="6848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spc="600" dirty="0">
                <a:latin typeface="Cambo" panose="02000000000000000000" pitchFamily="50" charset="0"/>
                <a:ea typeface="Roboto" panose="02000000000000000000" pitchFamily="2" charset="0"/>
              </a:rPr>
              <a:t>CHINESE PORCELAIN</a:t>
            </a:r>
          </a:p>
        </p:txBody>
      </p:sp>
      <p:pic>
        <p:nvPicPr>
          <p:cNvPr id="10" name="Рисунок 9"/>
          <p:cNvPicPr>
            <a:picLocks noChangeAspect="1"/>
          </p:cNvPicPr>
          <p:nvPr/>
        </p:nvPicPr>
        <p:blipFill>
          <a:blip r:embed="rId4"/>
          <a:stretch>
            <a:fillRect/>
          </a:stretch>
        </p:blipFill>
        <p:spPr>
          <a:xfrm>
            <a:off x="4159787" y="6387417"/>
            <a:ext cx="8461981" cy="36579"/>
          </a:xfrm>
          <a:prstGeom prst="rect">
            <a:avLst/>
          </a:prstGeom>
        </p:spPr>
      </p:pic>
      <p:pic>
        <p:nvPicPr>
          <p:cNvPr id="11" name="Рисунок 10"/>
          <p:cNvPicPr>
            <a:picLocks noChangeAspect="1"/>
          </p:cNvPicPr>
          <p:nvPr/>
        </p:nvPicPr>
        <p:blipFill>
          <a:blip r:embed="rId5"/>
          <a:stretch>
            <a:fillRect/>
          </a:stretch>
        </p:blipFill>
        <p:spPr>
          <a:xfrm>
            <a:off x="0" y="6369128"/>
            <a:ext cx="554784" cy="36579"/>
          </a:xfrm>
          <a:prstGeom prst="rect">
            <a:avLst/>
          </a:prstGeom>
        </p:spPr>
      </p:pic>
      <p:pic>
        <p:nvPicPr>
          <p:cNvPr id="12" name="Рисунок 11"/>
          <p:cNvPicPr>
            <a:picLocks noChangeAspect="1"/>
          </p:cNvPicPr>
          <p:nvPr/>
        </p:nvPicPr>
        <p:blipFill>
          <a:blip r:embed="rId6"/>
          <a:stretch>
            <a:fillRect/>
          </a:stretch>
        </p:blipFill>
        <p:spPr>
          <a:xfrm>
            <a:off x="608566" y="6163090"/>
            <a:ext cx="3551221" cy="521812"/>
          </a:xfrm>
          <a:prstGeom prst="rect">
            <a:avLst/>
          </a:prstGeom>
        </p:spPr>
      </p:pic>
    </p:spTree>
    <p:extLst>
      <p:ext uri="{BB962C8B-B14F-4D97-AF65-F5344CB8AC3E}">
        <p14:creationId xmlns:p14="http://schemas.microsoft.com/office/powerpoint/2010/main" val="1303909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DE52BE3-64BC-42A2-89A5-7D1441717C84}"/>
              </a:ext>
            </a:extLst>
          </p:cNvPr>
          <p:cNvSpPr/>
          <p:nvPr/>
        </p:nvSpPr>
        <p:spPr>
          <a:xfrm>
            <a:off x="9658350" y="0"/>
            <a:ext cx="253365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7">
            <a:extLst>
              <a:ext uri="{FF2B5EF4-FFF2-40B4-BE49-F238E27FC236}">
                <a16:creationId xmlns="" xmlns:a16="http://schemas.microsoft.com/office/drawing/2014/main" id="{B00BAB2F-58B6-46C5-82FD-E0809157F455}"/>
              </a:ext>
            </a:extLst>
          </p:cNvPr>
          <p:cNvSpPr txBox="1">
            <a:spLocks/>
          </p:cNvSpPr>
          <p:nvPr/>
        </p:nvSpPr>
        <p:spPr>
          <a:xfrm>
            <a:off x="3205910" y="1842629"/>
            <a:ext cx="4253479" cy="131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800" dirty="0" smtClean="0">
                <a:solidFill>
                  <a:schemeClr val="tx1">
                    <a:lumMod val="95000"/>
                    <a:lumOff val="5000"/>
                  </a:schemeClr>
                </a:solidFill>
                <a:latin typeface="Cambo" panose="02000000000000000000" pitchFamily="50" charset="0"/>
                <a:ea typeface="Source Sans Pro Black" panose="020B0803030403020204" pitchFamily="34" charset="0"/>
                <a:cs typeface="Times New Roman" panose="02020603050405020304" pitchFamily="18" charset="0"/>
              </a:rPr>
              <a:t>Welcome</a:t>
            </a:r>
            <a:endParaRPr lang="en-US" sz="2800" dirty="0">
              <a:solidFill>
                <a:schemeClr val="tx1">
                  <a:lumMod val="95000"/>
                  <a:lumOff val="5000"/>
                </a:schemeClr>
              </a:solidFill>
              <a:latin typeface="Cambo" panose="02000000000000000000" pitchFamily="50" charset="0"/>
              <a:ea typeface="Source Sans Pro Black" panose="020B0803030403020204" pitchFamily="34" charset="0"/>
              <a:cs typeface="Times New Roman" panose="02020603050405020304" pitchFamily="18" charset="0"/>
            </a:endParaRPr>
          </a:p>
          <a:p>
            <a:pPr algn="just">
              <a:lnSpc>
                <a:spcPct val="100000"/>
              </a:lnSpc>
            </a:pPr>
            <a:r>
              <a:rPr lang="en-US" sz="2800" dirty="0">
                <a:solidFill>
                  <a:schemeClr val="tx1">
                    <a:lumMod val="95000"/>
                    <a:lumOff val="5000"/>
                  </a:schemeClr>
                </a:solidFill>
                <a:latin typeface="Cambo" panose="02000000000000000000" pitchFamily="50" charset="0"/>
                <a:ea typeface="Source Sans Pro Black" panose="020B0803030403020204" pitchFamily="34" charset="0"/>
                <a:cs typeface="Times New Roman" panose="02020603050405020304" pitchFamily="18" charset="0"/>
              </a:rPr>
              <a:t>And Enjoy</a:t>
            </a:r>
          </a:p>
        </p:txBody>
      </p:sp>
      <p:sp>
        <p:nvSpPr>
          <p:cNvPr id="15" name="TextBox 14">
            <a:extLst>
              <a:ext uri="{FF2B5EF4-FFF2-40B4-BE49-F238E27FC236}">
                <a16:creationId xmlns="" xmlns:a16="http://schemas.microsoft.com/office/drawing/2014/main" id="{7E78D478-D4E6-470E-AEB1-BED381B6BEE4}"/>
              </a:ext>
            </a:extLst>
          </p:cNvPr>
          <p:cNvSpPr txBox="1"/>
          <p:nvPr/>
        </p:nvSpPr>
        <p:spPr>
          <a:xfrm>
            <a:off x="475488" y="3374136"/>
            <a:ext cx="6638544" cy="1938992"/>
          </a:xfrm>
          <a:prstGeom prst="rect">
            <a:avLst/>
          </a:prstGeom>
          <a:noFill/>
        </p:spPr>
        <p:txBody>
          <a:bodyPr wrap="square">
            <a:spAutoFit/>
          </a:bodyPr>
          <a:lstStyle/>
          <a:p>
            <a:pPr>
              <a:defRPr/>
            </a:pPr>
            <a:r>
              <a:rPr lang="en-US" sz="2000" b="1" spc="300" dirty="0">
                <a:latin typeface="Lato" panose="020F0502020204030203" pitchFamily="34" charset="0"/>
                <a:ea typeface="Source Sans Pro" panose="020B0503030403020204" pitchFamily="34" charset="0"/>
                <a:cs typeface="Open Sans" panose="020B0606030504020204" pitchFamily="34" charset="0"/>
              </a:rPr>
              <a:t>The invention of porcelain in China was a development that changed the face of art throughout the world. It took years for the process to be replicated anywhere else, but by then the ubiquity of Chinese porcelain was firmly stamped in the books of history.</a:t>
            </a:r>
          </a:p>
        </p:txBody>
      </p:sp>
      <p:cxnSp>
        <p:nvCxnSpPr>
          <p:cNvPr id="17" name="Straight Connector 16">
            <a:extLst>
              <a:ext uri="{FF2B5EF4-FFF2-40B4-BE49-F238E27FC236}">
                <a16:creationId xmlns="" xmlns:a16="http://schemas.microsoft.com/office/drawing/2014/main" id="{5A4C65F4-1CD8-4617-AFE7-E2B06057A059}"/>
              </a:ext>
            </a:extLst>
          </p:cNvPr>
          <p:cNvCxnSpPr>
            <a:cxnSpLocks/>
          </p:cNvCxnSpPr>
          <p:nvPr/>
        </p:nvCxnSpPr>
        <p:spPr>
          <a:xfrm>
            <a:off x="0" y="3153229"/>
            <a:ext cx="4457700" cy="0"/>
          </a:xfrm>
          <a:prstGeom prst="line">
            <a:avLst/>
          </a:prstGeom>
          <a:ln w="38100">
            <a:solidFill>
              <a:srgbClr val="DFA267"/>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437" b="4437"/>
          <a:stretch>
            <a:fillRect/>
          </a:stretch>
        </p:blipFill>
        <p:spPr/>
      </p:pic>
    </p:spTree>
    <p:extLst>
      <p:ext uri="{BB962C8B-B14F-4D97-AF65-F5344CB8AC3E}">
        <p14:creationId xmlns:p14="http://schemas.microsoft.com/office/powerpoint/2010/main" val="1511003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 xmlns:a16="http://schemas.microsoft.com/office/drawing/2014/main" id="{9CFF4E01-8F4C-4790-94C3-82FC63A25156}"/>
              </a:ext>
            </a:extLst>
          </p:cNvPr>
          <p:cNvSpPr txBox="1">
            <a:spLocks/>
          </p:cNvSpPr>
          <p:nvPr/>
        </p:nvSpPr>
        <p:spPr>
          <a:xfrm>
            <a:off x="3732824" y="1588912"/>
            <a:ext cx="4253479" cy="131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en-US" sz="2800" dirty="0" smtClean="0">
                <a:solidFill>
                  <a:schemeClr val="tx1">
                    <a:lumMod val="95000"/>
                    <a:lumOff val="5000"/>
                  </a:schemeClr>
                </a:solidFill>
                <a:latin typeface="Cambo" panose="02000000000000000000" pitchFamily="50" charset="0"/>
                <a:ea typeface="Source Sans Pro Black" panose="020B0803030403020204" pitchFamily="34" charset="0"/>
                <a:cs typeface="Times New Roman" panose="02020603050405020304" pitchFamily="18" charset="0"/>
              </a:rPr>
              <a:t>Tang </a:t>
            </a:r>
            <a:r>
              <a:rPr lang="en-US" sz="2800" dirty="0">
                <a:solidFill>
                  <a:schemeClr val="tx1">
                    <a:lumMod val="95000"/>
                    <a:lumOff val="5000"/>
                  </a:schemeClr>
                </a:solidFill>
                <a:latin typeface="Cambo" panose="02000000000000000000" pitchFamily="50" charset="0"/>
                <a:ea typeface="Source Sans Pro Black" panose="020B0803030403020204" pitchFamily="34" charset="0"/>
                <a:cs typeface="Times New Roman" panose="02020603050405020304" pitchFamily="18" charset="0"/>
              </a:rPr>
              <a:t>dynasty (618-907) — Sancai, or three-</a:t>
            </a:r>
            <a:r>
              <a:rPr lang="en-US" sz="2800" dirty="0" err="1">
                <a:solidFill>
                  <a:schemeClr val="tx1">
                    <a:lumMod val="95000"/>
                    <a:lumOff val="5000"/>
                  </a:schemeClr>
                </a:solidFill>
                <a:latin typeface="Cambo" panose="02000000000000000000" pitchFamily="50" charset="0"/>
                <a:ea typeface="Source Sans Pro Black" panose="020B0803030403020204" pitchFamily="34" charset="0"/>
                <a:cs typeface="Times New Roman" panose="02020603050405020304" pitchFamily="18" charset="0"/>
              </a:rPr>
              <a:t>colour</a:t>
            </a:r>
            <a:r>
              <a:rPr lang="en-US" sz="2800" dirty="0">
                <a:solidFill>
                  <a:schemeClr val="tx1">
                    <a:lumMod val="95000"/>
                    <a:lumOff val="5000"/>
                  </a:schemeClr>
                </a:solidFill>
                <a:latin typeface="Cambo" panose="02000000000000000000" pitchFamily="50" charset="0"/>
                <a:ea typeface="Source Sans Pro Black" panose="020B0803030403020204" pitchFamily="34" charset="0"/>
                <a:cs typeface="Times New Roman" panose="02020603050405020304" pitchFamily="18" charset="0"/>
              </a:rPr>
              <a:t> ware</a:t>
            </a:r>
          </a:p>
        </p:txBody>
      </p:sp>
      <p:sp>
        <p:nvSpPr>
          <p:cNvPr id="7" name="TextBox 6">
            <a:extLst>
              <a:ext uri="{FF2B5EF4-FFF2-40B4-BE49-F238E27FC236}">
                <a16:creationId xmlns="" xmlns:a16="http://schemas.microsoft.com/office/drawing/2014/main" id="{E96688A9-5476-434D-9C1B-CE1F30EF355E}"/>
              </a:ext>
            </a:extLst>
          </p:cNvPr>
          <p:cNvSpPr txBox="1"/>
          <p:nvPr/>
        </p:nvSpPr>
        <p:spPr>
          <a:xfrm>
            <a:off x="3732824" y="2782334"/>
            <a:ext cx="4253479" cy="2554545"/>
          </a:xfrm>
          <a:prstGeom prst="rect">
            <a:avLst/>
          </a:prstGeom>
          <a:noFill/>
        </p:spPr>
        <p:txBody>
          <a:bodyPr wrap="square">
            <a:spAutoFit/>
          </a:bodyPr>
          <a:lstStyle/>
          <a:p>
            <a:pPr algn="just">
              <a:defRPr/>
            </a:pPr>
            <a:r>
              <a:rPr lang="en-US" sz="1600" b="1" spc="300" dirty="0">
                <a:latin typeface="Lato" panose="020F0502020204030203" pitchFamily="34" charset="0"/>
                <a:ea typeface="Source Sans Pro" panose="020B0503030403020204" pitchFamily="34" charset="0"/>
                <a:cs typeface="Open Sans" panose="020B0606030504020204" pitchFamily="34" charset="0"/>
              </a:rPr>
              <a:t>Sancai literally means three colours, but actually it’s a general term because you see examples of Sancai in which there are more than three colours. Usually these basic colours will be green, cream and amber — known as ‘egg and spinach’ in the West — but the glaze could also feature brown, blue and purple.</a:t>
            </a:r>
          </a:p>
        </p:txBody>
      </p:sp>
      <p:cxnSp>
        <p:nvCxnSpPr>
          <p:cNvPr id="10" name="Straight Connector 9">
            <a:extLst>
              <a:ext uri="{FF2B5EF4-FFF2-40B4-BE49-F238E27FC236}">
                <a16:creationId xmlns="" xmlns:a16="http://schemas.microsoft.com/office/drawing/2014/main" id="{2EC2C5E2-93FD-48C6-B696-1F847FC68071}"/>
              </a:ext>
            </a:extLst>
          </p:cNvPr>
          <p:cNvCxnSpPr>
            <a:cxnSpLocks/>
          </p:cNvCxnSpPr>
          <p:nvPr/>
        </p:nvCxnSpPr>
        <p:spPr>
          <a:xfrm>
            <a:off x="5871482" y="0"/>
            <a:ext cx="0" cy="1657350"/>
          </a:xfrm>
          <a:prstGeom prst="line">
            <a:avLst/>
          </a:prstGeom>
          <a:ln w="38100">
            <a:solidFill>
              <a:srgbClr val="DFA2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F0F39A93-2F5D-4867-88C9-32338122238F}"/>
              </a:ext>
            </a:extLst>
          </p:cNvPr>
          <p:cNvCxnSpPr>
            <a:cxnSpLocks/>
          </p:cNvCxnSpPr>
          <p:nvPr/>
        </p:nvCxnSpPr>
        <p:spPr>
          <a:xfrm>
            <a:off x="5871482" y="5550408"/>
            <a:ext cx="0" cy="1326642"/>
          </a:xfrm>
          <a:prstGeom prst="line">
            <a:avLst/>
          </a:prstGeom>
          <a:ln w="38100">
            <a:solidFill>
              <a:srgbClr val="DFA267"/>
            </a:solidFill>
          </a:ln>
        </p:spPr>
        <p:style>
          <a:lnRef idx="1">
            <a:schemeClr val="accent1"/>
          </a:lnRef>
          <a:fillRef idx="0">
            <a:schemeClr val="accent1"/>
          </a:fillRef>
          <a:effectRef idx="0">
            <a:schemeClr val="accent1"/>
          </a:effectRef>
          <a:fontRef idx="minor">
            <a:schemeClr val="tx1"/>
          </a:fontRef>
        </p:style>
      </p:cxnSp>
      <p:pic>
        <p:nvPicPr>
          <p:cNvPr id="9" name="Рисунок 8"/>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9111" r="29111"/>
          <a:stretch>
            <a:fillRect/>
          </a:stretch>
        </p:blipFill>
        <p:spPr>
          <a:xfrm>
            <a:off x="1951265" y="457200"/>
            <a:ext cx="1638300" cy="5867400"/>
          </a:xfrm>
        </p:spPr>
      </p:pic>
      <p:pic>
        <p:nvPicPr>
          <p:cNvPr id="8" name="Рисунок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750" r="24750"/>
          <a:stretch>
            <a:fillRect/>
          </a:stretch>
        </p:blipFill>
        <p:spPr/>
      </p:pic>
      <p:pic>
        <p:nvPicPr>
          <p:cNvPr id="11" name="Рисунок 10"/>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8085" r="8085"/>
          <a:stretch>
            <a:fillRect/>
          </a:stretch>
        </p:blipFill>
        <p:spPr/>
      </p:pic>
    </p:spTree>
    <p:extLst>
      <p:ext uri="{BB962C8B-B14F-4D97-AF65-F5344CB8AC3E}">
        <p14:creationId xmlns:p14="http://schemas.microsoft.com/office/powerpoint/2010/main" val="2447135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2921" y="20125"/>
            <a:ext cx="5005839" cy="2505456"/>
          </a:xfrm>
          <a:prstGeom prst="rect">
            <a:avLst/>
          </a:prstGeom>
        </p:spPr>
      </p:pic>
      <p:cxnSp>
        <p:nvCxnSpPr>
          <p:cNvPr id="16" name="Straight Connector 15">
            <a:extLst>
              <a:ext uri="{FF2B5EF4-FFF2-40B4-BE49-F238E27FC236}">
                <a16:creationId xmlns="" xmlns:a16="http://schemas.microsoft.com/office/drawing/2014/main" id="{D85181BE-026D-4CCC-8E79-74EC47655282}"/>
              </a:ext>
            </a:extLst>
          </p:cNvPr>
          <p:cNvCxnSpPr>
            <a:cxnSpLocks/>
          </p:cNvCxnSpPr>
          <p:nvPr/>
        </p:nvCxnSpPr>
        <p:spPr>
          <a:xfrm flipH="1">
            <a:off x="531244" y="4091940"/>
            <a:ext cx="514350" cy="1962150"/>
          </a:xfrm>
          <a:prstGeom prst="line">
            <a:avLst/>
          </a:prstGeom>
          <a:ln w="38100">
            <a:solidFill>
              <a:srgbClr val="DFA26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E486A23A-7121-47F6-8D4D-34FFBFEDDC67}"/>
              </a:ext>
            </a:extLst>
          </p:cNvPr>
          <p:cNvCxnSpPr>
            <a:cxnSpLocks/>
          </p:cNvCxnSpPr>
          <p:nvPr/>
        </p:nvCxnSpPr>
        <p:spPr>
          <a:xfrm flipH="1">
            <a:off x="4188407" y="1352550"/>
            <a:ext cx="534717" cy="2044187"/>
          </a:xfrm>
          <a:prstGeom prst="line">
            <a:avLst/>
          </a:prstGeom>
          <a:ln w="38100">
            <a:solidFill>
              <a:srgbClr val="DFA267"/>
            </a:solidFill>
          </a:ln>
        </p:spPr>
        <p:style>
          <a:lnRef idx="1">
            <a:schemeClr val="accent1"/>
          </a:lnRef>
          <a:fillRef idx="0">
            <a:schemeClr val="accent1"/>
          </a:fillRef>
          <a:effectRef idx="0">
            <a:schemeClr val="accent1"/>
          </a:effectRef>
          <a:fontRef idx="minor">
            <a:schemeClr val="tx1"/>
          </a:fontRef>
        </p:style>
      </p:cxnSp>
      <p:sp>
        <p:nvSpPr>
          <p:cNvPr id="23" name="Title 7">
            <a:extLst>
              <a:ext uri="{FF2B5EF4-FFF2-40B4-BE49-F238E27FC236}">
                <a16:creationId xmlns="" xmlns:a16="http://schemas.microsoft.com/office/drawing/2014/main" id="{11155078-BEB8-44F8-A0BE-73529477888D}"/>
              </a:ext>
            </a:extLst>
          </p:cNvPr>
          <p:cNvSpPr txBox="1">
            <a:spLocks/>
          </p:cNvSpPr>
          <p:nvPr/>
        </p:nvSpPr>
        <p:spPr>
          <a:xfrm>
            <a:off x="5122363" y="3100620"/>
            <a:ext cx="4253479" cy="131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dirty="0">
                <a:solidFill>
                  <a:schemeClr val="tx1">
                    <a:lumMod val="95000"/>
                    <a:lumOff val="5000"/>
                  </a:schemeClr>
                </a:solidFill>
                <a:latin typeface="Cambo" panose="02000000000000000000" pitchFamily="50" charset="0"/>
                <a:ea typeface="Source Sans Pro Black" panose="020B0803030403020204" pitchFamily="34" charset="0"/>
                <a:cs typeface="Times New Roman" panose="02020603050405020304" pitchFamily="18" charset="0"/>
              </a:rPr>
              <a:t>Song dynasty (960-1279)</a:t>
            </a:r>
          </a:p>
        </p:txBody>
      </p:sp>
      <p:sp>
        <p:nvSpPr>
          <p:cNvPr id="25" name="TextBox 24">
            <a:extLst>
              <a:ext uri="{FF2B5EF4-FFF2-40B4-BE49-F238E27FC236}">
                <a16:creationId xmlns="" xmlns:a16="http://schemas.microsoft.com/office/drawing/2014/main" id="{68D4DFD3-F00D-4EBF-A03E-8DD5DCCD467F}"/>
              </a:ext>
            </a:extLst>
          </p:cNvPr>
          <p:cNvSpPr txBox="1"/>
          <p:nvPr/>
        </p:nvSpPr>
        <p:spPr>
          <a:xfrm>
            <a:off x="5122363" y="4451608"/>
            <a:ext cx="4202447" cy="1938992"/>
          </a:xfrm>
          <a:prstGeom prst="rect">
            <a:avLst/>
          </a:prstGeom>
          <a:noFill/>
        </p:spPr>
        <p:txBody>
          <a:bodyPr wrap="square">
            <a:spAutoFit/>
          </a:bodyPr>
          <a:lstStyle/>
          <a:p>
            <a:pPr algn="r">
              <a:defRPr/>
            </a:pPr>
            <a:r>
              <a:rPr lang="en-US" sz="2000" b="1" spc="300" dirty="0">
                <a:latin typeface="Lato" panose="020F0502020204030203" pitchFamily="34" charset="0"/>
                <a:ea typeface="Source Sans Pro" panose="020B0503030403020204" pitchFamily="34" charset="0"/>
                <a:cs typeface="Open Sans" panose="020B0606030504020204" pitchFamily="34" charset="0"/>
              </a:rPr>
              <a:t>The Song dynasty, in contrast to its predecessor, the Tang, is known for monochrome, very cool-toned glazes which resemble jade and silver, snow and ice.</a:t>
            </a:r>
          </a:p>
        </p:txBody>
      </p:sp>
      <p:cxnSp>
        <p:nvCxnSpPr>
          <p:cNvPr id="26" name="Straight Connector 25">
            <a:extLst>
              <a:ext uri="{FF2B5EF4-FFF2-40B4-BE49-F238E27FC236}">
                <a16:creationId xmlns="" xmlns:a16="http://schemas.microsoft.com/office/drawing/2014/main" id="{50096A6B-9D5D-43B7-A641-253626CADBC5}"/>
              </a:ext>
            </a:extLst>
          </p:cNvPr>
          <p:cNvCxnSpPr>
            <a:cxnSpLocks/>
          </p:cNvCxnSpPr>
          <p:nvPr/>
        </p:nvCxnSpPr>
        <p:spPr>
          <a:xfrm flipV="1">
            <a:off x="5705856" y="4229100"/>
            <a:ext cx="6505082" cy="54200"/>
          </a:xfrm>
          <a:prstGeom prst="line">
            <a:avLst/>
          </a:prstGeom>
          <a:ln w="38100">
            <a:solidFill>
              <a:srgbClr val="DFA267"/>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9433" r="19433"/>
          <a:stretch>
            <a:fillRect/>
          </a:stretch>
        </p:blipFill>
        <p:spPr>
          <a:xfrm>
            <a:off x="531244" y="3573"/>
            <a:ext cx="4191880" cy="6858000"/>
          </a:xfrm>
        </p:spPr>
      </p:pic>
      <p:pic>
        <p:nvPicPr>
          <p:cNvPr id="6" name="Рисунок 5"/>
          <p:cNvPicPr>
            <a:picLocks noChangeAspect="1"/>
          </p:cNvPicPr>
          <p:nvPr/>
        </p:nvPicPr>
        <p:blipFill>
          <a:blip r:embed="rId4"/>
          <a:stretch>
            <a:fillRect/>
          </a:stretch>
        </p:blipFill>
        <p:spPr>
          <a:xfrm>
            <a:off x="6672031" y="-880"/>
            <a:ext cx="5407621" cy="2706859"/>
          </a:xfrm>
          <a:prstGeom prst="rect">
            <a:avLst/>
          </a:prstGeom>
        </p:spPr>
      </p:pic>
      <p:pic>
        <p:nvPicPr>
          <p:cNvPr id="10" name="Рисунок 9"/>
          <p:cNvPicPr>
            <a:picLocks noChangeAspect="1"/>
          </p:cNvPicPr>
          <p:nvPr/>
        </p:nvPicPr>
        <p:blipFill>
          <a:blip r:embed="rId5"/>
          <a:stretch>
            <a:fillRect/>
          </a:stretch>
        </p:blipFill>
        <p:spPr>
          <a:xfrm>
            <a:off x="9375842" y="2959338"/>
            <a:ext cx="310923" cy="317019"/>
          </a:xfrm>
          <a:prstGeom prst="rect">
            <a:avLst/>
          </a:prstGeom>
        </p:spPr>
      </p:pic>
      <p:pic>
        <p:nvPicPr>
          <p:cNvPr id="13" name="Рисунок 12"/>
          <p:cNvPicPr>
            <a:picLocks noChangeAspect="1"/>
          </p:cNvPicPr>
          <p:nvPr/>
        </p:nvPicPr>
        <p:blipFill>
          <a:blip r:embed="rId6"/>
          <a:stretch>
            <a:fillRect/>
          </a:stretch>
        </p:blipFill>
        <p:spPr>
          <a:xfrm>
            <a:off x="9523090" y="3250767"/>
            <a:ext cx="52904" cy="3644495"/>
          </a:xfrm>
          <a:prstGeom prst="rect">
            <a:avLst/>
          </a:prstGeom>
        </p:spPr>
      </p:pic>
      <p:pic>
        <p:nvPicPr>
          <p:cNvPr id="14" name="Рисунок 13"/>
          <p:cNvPicPr>
            <a:picLocks noChangeAspect="1"/>
          </p:cNvPicPr>
          <p:nvPr/>
        </p:nvPicPr>
        <p:blipFill>
          <a:blip r:embed="rId7"/>
          <a:stretch>
            <a:fillRect/>
          </a:stretch>
        </p:blipFill>
        <p:spPr>
          <a:xfrm>
            <a:off x="10150311" y="4858339"/>
            <a:ext cx="2060627" cy="1999661"/>
          </a:xfrm>
          <a:prstGeom prst="rect">
            <a:avLst/>
          </a:prstGeom>
        </p:spPr>
      </p:pic>
    </p:spTree>
    <p:extLst>
      <p:ext uri="{BB962C8B-B14F-4D97-AF65-F5344CB8AC3E}">
        <p14:creationId xmlns:p14="http://schemas.microsoft.com/office/powerpoint/2010/main" val="924238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8BF8381-2804-435D-9EA6-7353702CDC42}"/>
              </a:ext>
            </a:extLst>
          </p:cNvPr>
          <p:cNvSpPr/>
          <p:nvPr/>
        </p:nvSpPr>
        <p:spPr>
          <a:xfrm>
            <a:off x="0" y="-1"/>
            <a:ext cx="4731657"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7">
            <a:extLst>
              <a:ext uri="{FF2B5EF4-FFF2-40B4-BE49-F238E27FC236}">
                <a16:creationId xmlns="" xmlns:a16="http://schemas.microsoft.com/office/drawing/2014/main" id="{F92558E9-8F9F-4907-A876-35286DFA9179}"/>
              </a:ext>
            </a:extLst>
          </p:cNvPr>
          <p:cNvSpPr txBox="1">
            <a:spLocks/>
          </p:cNvSpPr>
          <p:nvPr/>
        </p:nvSpPr>
        <p:spPr>
          <a:xfrm>
            <a:off x="596818" y="495300"/>
            <a:ext cx="3404088" cy="3526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pc="600" dirty="0">
                <a:solidFill>
                  <a:srgbClr val="DFA267"/>
                </a:solidFill>
                <a:latin typeface="Bebas Neue" panose="020B0606020202050201" pitchFamily="34" charset="0"/>
                <a:ea typeface="Roboto" panose="02000000000000000000" pitchFamily="2" charset="0"/>
              </a:rPr>
              <a:t>Did</a:t>
            </a:r>
          </a:p>
          <a:p>
            <a:pPr algn="ctr"/>
            <a:r>
              <a:rPr lang="en-US" sz="6000" spc="600" dirty="0">
                <a:solidFill>
                  <a:srgbClr val="DFA267"/>
                </a:solidFill>
                <a:latin typeface="Bebas Neue" panose="020B0606020202050201" pitchFamily="34" charset="0"/>
                <a:ea typeface="Roboto" panose="02000000000000000000" pitchFamily="2" charset="0"/>
              </a:rPr>
              <a:t>You</a:t>
            </a:r>
          </a:p>
          <a:p>
            <a:pPr algn="ctr"/>
            <a:r>
              <a:rPr lang="en-US" sz="6000" spc="600" dirty="0">
                <a:solidFill>
                  <a:srgbClr val="DFA267"/>
                </a:solidFill>
                <a:latin typeface="Bebas Neue" panose="020B0606020202050201" pitchFamily="34" charset="0"/>
                <a:ea typeface="Roboto" panose="02000000000000000000" pitchFamily="2" charset="0"/>
              </a:rPr>
              <a:t>know?</a:t>
            </a:r>
          </a:p>
        </p:txBody>
      </p:sp>
      <p:sp>
        <p:nvSpPr>
          <p:cNvPr id="4" name="Rectangle 3">
            <a:extLst>
              <a:ext uri="{FF2B5EF4-FFF2-40B4-BE49-F238E27FC236}">
                <a16:creationId xmlns="" xmlns:a16="http://schemas.microsoft.com/office/drawing/2014/main" id="{30D9B99A-8ED1-41D4-A9A9-E12D81274B11}"/>
              </a:ext>
            </a:extLst>
          </p:cNvPr>
          <p:cNvSpPr/>
          <p:nvPr/>
        </p:nvSpPr>
        <p:spPr>
          <a:xfrm>
            <a:off x="5091946" y="495300"/>
            <a:ext cx="6776204" cy="6019800"/>
          </a:xfrm>
          <a:prstGeom prst="rect">
            <a:avLst/>
          </a:prstGeom>
          <a:noFill/>
          <a:ln w="28575">
            <a:solidFill>
              <a:srgbClr val="DFA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8B5A38F3-7906-4F5F-92FF-5ACB923B8327}"/>
              </a:ext>
            </a:extLst>
          </p:cNvPr>
          <p:cNvSpPr/>
          <p:nvPr/>
        </p:nvSpPr>
        <p:spPr>
          <a:xfrm>
            <a:off x="5150419" y="4272981"/>
            <a:ext cx="6717731" cy="1893339"/>
          </a:xfrm>
          <a:prstGeom prst="rect">
            <a:avLst/>
          </a:prstGeom>
        </p:spPr>
        <p:txBody>
          <a:bodyPr wrap="square">
            <a:spAutoFit/>
          </a:bodyPr>
          <a:lstStyle/>
          <a:p>
            <a:pPr algn="ctr">
              <a:lnSpc>
                <a:spcPct val="150000"/>
              </a:lnSpc>
              <a:defRPr/>
            </a:pPr>
            <a:r>
              <a:rPr lang="en-US" sz="1600" dirty="0" smtClean="0">
                <a:latin typeface="Lato Light" panose="020F0302020204030203" pitchFamily="34" charset="0"/>
                <a:ea typeface="Source Sans Pro" panose="020B0503030403020204" pitchFamily="34" charset="0"/>
                <a:cs typeface="Open Sans" panose="020B0606030504020204" pitchFamily="34" charset="0"/>
              </a:rPr>
              <a:t>The large blue-and-white porcelains of the Yuan dynasty are amongst the most impressive and characteristic product of that period. Porcelains of this type, with their bold potting and elaborate cobalt-blue decorations, were exported all over Asia and highly sought after for their durability and suitability for Middle Eastern banquets.</a:t>
            </a:r>
            <a:endParaRPr lang="en-US" sz="1600" dirty="0">
              <a:latin typeface="Lato Light" panose="020F0302020204030203" pitchFamily="34" charset="0"/>
              <a:ea typeface="Source Sans Pro" panose="020B0503030403020204" pitchFamily="34" charset="0"/>
              <a:cs typeface="Open Sans" panose="020B0606030504020204" pitchFamily="34" charset="0"/>
            </a:endParaRPr>
          </a:p>
        </p:txBody>
      </p:sp>
      <p:sp>
        <p:nvSpPr>
          <p:cNvPr id="6" name="TextBox 5">
            <a:extLst>
              <a:ext uri="{FF2B5EF4-FFF2-40B4-BE49-F238E27FC236}">
                <a16:creationId xmlns="" xmlns:a16="http://schemas.microsoft.com/office/drawing/2014/main" id="{108C245F-ED4C-4311-B527-F7ECBBB2B20D}"/>
              </a:ext>
            </a:extLst>
          </p:cNvPr>
          <p:cNvSpPr txBox="1"/>
          <p:nvPr/>
        </p:nvSpPr>
        <p:spPr>
          <a:xfrm>
            <a:off x="6775828" y="4022270"/>
            <a:ext cx="3812921" cy="338554"/>
          </a:xfrm>
          <a:prstGeom prst="rect">
            <a:avLst/>
          </a:prstGeom>
          <a:noFill/>
        </p:spPr>
        <p:txBody>
          <a:bodyPr wrap="square">
            <a:spAutoFit/>
          </a:bodyPr>
          <a:lstStyle/>
          <a:p>
            <a:pPr algn="ctr">
              <a:defRPr/>
            </a:pPr>
            <a:r>
              <a:rPr lang="de-DE" sz="1600" b="1" spc="300" dirty="0" smtClean="0">
                <a:latin typeface="Lato" panose="020F0502020204030203" pitchFamily="34" charset="0"/>
                <a:ea typeface="Source Sans Pro" panose="020B0503030403020204" pitchFamily="34" charset="0"/>
                <a:cs typeface="Open Sans" panose="020B0606030504020204" pitchFamily="34" charset="0"/>
              </a:rPr>
              <a:t>Yuan dynasty (1279–1368)</a:t>
            </a:r>
            <a:endParaRPr lang="en-US" sz="1600" b="1" spc="300" dirty="0">
              <a:latin typeface="Lato" panose="020F0502020204030203" pitchFamily="34" charset="0"/>
              <a:ea typeface="Source Sans Pro" panose="020B0503030403020204" pitchFamily="34" charset="0"/>
              <a:cs typeface="Open Sans" panose="020B0606030504020204" pitchFamily="34" charset="0"/>
            </a:endParaRPr>
          </a:p>
        </p:txBody>
      </p:sp>
      <p:sp>
        <p:nvSpPr>
          <p:cNvPr id="10" name="Title 7">
            <a:extLst>
              <a:ext uri="{FF2B5EF4-FFF2-40B4-BE49-F238E27FC236}">
                <a16:creationId xmlns="" xmlns:a16="http://schemas.microsoft.com/office/drawing/2014/main" id="{6B18C699-4914-48C0-8040-9BD5552122D2}"/>
              </a:ext>
            </a:extLst>
          </p:cNvPr>
          <p:cNvSpPr txBox="1">
            <a:spLocks/>
          </p:cNvSpPr>
          <p:nvPr/>
        </p:nvSpPr>
        <p:spPr>
          <a:xfrm>
            <a:off x="220037" y="4611529"/>
            <a:ext cx="4253479" cy="12159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Low">
              <a:lnSpc>
                <a:spcPct val="100000"/>
              </a:lnSpc>
            </a:pPr>
            <a:r>
              <a:rPr lang="en-US" sz="1800" dirty="0">
                <a:solidFill>
                  <a:schemeClr val="bg1">
                    <a:lumMod val="75000"/>
                  </a:schemeClr>
                </a:solidFill>
                <a:latin typeface="Cambo" panose="02000000000000000000" pitchFamily="50" charset="0"/>
                <a:ea typeface="Source Sans Pro Black" panose="020B0803030403020204" pitchFamily="34" charset="0"/>
                <a:cs typeface="Times New Roman" panose="02020603050405020304" pitchFamily="18" charset="0"/>
              </a:rPr>
              <a:t>One of the first Song Dynasty emperors named </a:t>
            </a:r>
            <a:r>
              <a:rPr lang="en-US" sz="1800" dirty="0" err="1">
                <a:solidFill>
                  <a:schemeClr val="bg1">
                    <a:lumMod val="75000"/>
                  </a:schemeClr>
                </a:solidFill>
                <a:latin typeface="Cambo" panose="02000000000000000000" pitchFamily="50" charset="0"/>
                <a:ea typeface="Source Sans Pro Black" panose="020B0803030403020204" pitchFamily="34" charset="0"/>
                <a:cs typeface="Times New Roman" panose="02020603050405020304" pitchFamily="18" charset="0"/>
              </a:rPr>
              <a:t>Zhenzong</a:t>
            </a:r>
            <a:r>
              <a:rPr lang="en-US" sz="1800" dirty="0">
                <a:solidFill>
                  <a:schemeClr val="bg1">
                    <a:lumMod val="75000"/>
                  </a:schemeClr>
                </a:solidFill>
                <a:latin typeface="Cambo" panose="02000000000000000000" pitchFamily="50" charset="0"/>
                <a:ea typeface="Source Sans Pro Black" panose="020B0803030403020204" pitchFamily="34" charset="0"/>
                <a:cs typeface="Times New Roman" panose="02020603050405020304" pitchFamily="18" charset="0"/>
              </a:rPr>
              <a:t> selected Jingdezhen in Jiangxi Province to be an imperial porcelain production center in the year 1004. It remained the main imperial production center for about 900 years until the end of the Qing era.</a:t>
            </a:r>
          </a:p>
        </p:txBody>
      </p:sp>
      <p:sp>
        <p:nvSpPr>
          <p:cNvPr id="11" name="Isosceles Triangle 10">
            <a:extLst>
              <a:ext uri="{FF2B5EF4-FFF2-40B4-BE49-F238E27FC236}">
                <a16:creationId xmlns="" xmlns:a16="http://schemas.microsoft.com/office/drawing/2014/main" id="{2C348D7A-5B9E-45A3-991C-D15070012D29}"/>
              </a:ext>
            </a:extLst>
          </p:cNvPr>
          <p:cNvSpPr/>
          <p:nvPr/>
        </p:nvSpPr>
        <p:spPr>
          <a:xfrm flipV="1">
            <a:off x="1702124" y="0"/>
            <a:ext cx="1193476" cy="529719"/>
          </a:xfrm>
          <a:prstGeom prst="triangle">
            <a:avLst/>
          </a:prstGeom>
          <a:solidFill>
            <a:srgbClr val="DFA267"/>
          </a:solidFill>
          <a:ln>
            <a:solidFill>
              <a:srgbClr val="DFA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Рисунок 11"/>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597457" y="638907"/>
            <a:ext cx="4096512" cy="3258044"/>
          </a:xfrm>
        </p:spPr>
      </p:pic>
    </p:spTree>
    <p:extLst>
      <p:ext uri="{BB962C8B-B14F-4D97-AF65-F5344CB8AC3E}">
        <p14:creationId xmlns:p14="http://schemas.microsoft.com/office/powerpoint/2010/main" val="1824687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angle 3">
            <a:extLst>
              <a:ext uri="{FF2B5EF4-FFF2-40B4-BE49-F238E27FC236}">
                <a16:creationId xmlns="" xmlns:a16="http://schemas.microsoft.com/office/drawing/2014/main" id="{7CAE71FA-53B4-44A5-ADCC-0593E7ED4D4A}"/>
              </a:ext>
            </a:extLst>
          </p:cNvPr>
          <p:cNvSpPr/>
          <p:nvPr/>
        </p:nvSpPr>
        <p:spPr>
          <a:xfrm>
            <a:off x="1314450" y="1390650"/>
            <a:ext cx="4133850" cy="41148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13F49309-C792-4961-A27B-A957C125086C}"/>
              </a:ext>
            </a:extLst>
          </p:cNvPr>
          <p:cNvSpPr/>
          <p:nvPr/>
        </p:nvSpPr>
        <p:spPr>
          <a:xfrm>
            <a:off x="5448300" y="1390650"/>
            <a:ext cx="6743700" cy="4114800"/>
          </a:xfrm>
          <a:prstGeom prst="rect">
            <a:avLst/>
          </a:prstGeom>
          <a:solidFill>
            <a:schemeClr val="tx1">
              <a:lumMod val="95000"/>
              <a:lumOff val="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 xmlns:a16="http://schemas.microsoft.com/office/drawing/2014/main" id="{CC7A0313-740A-4573-9F19-410B8783A7B7}"/>
              </a:ext>
            </a:extLst>
          </p:cNvPr>
          <p:cNvSpPr txBox="1"/>
          <p:nvPr/>
        </p:nvSpPr>
        <p:spPr>
          <a:xfrm>
            <a:off x="5847878" y="3017025"/>
            <a:ext cx="5944543" cy="2031325"/>
          </a:xfrm>
          <a:prstGeom prst="rect">
            <a:avLst/>
          </a:prstGeom>
          <a:noFill/>
        </p:spPr>
        <p:txBody>
          <a:bodyPr wrap="square">
            <a:spAutoFit/>
          </a:bodyPr>
          <a:lstStyle/>
          <a:p>
            <a:pPr>
              <a:defRPr/>
            </a:pPr>
            <a:r>
              <a:rPr lang="en-US" b="1" spc="300" dirty="0">
                <a:solidFill>
                  <a:schemeClr val="bg1"/>
                </a:solidFill>
                <a:latin typeface="Lato" panose="020F0502020204030203" pitchFamily="34" charset="0"/>
                <a:ea typeface="Source Sans Pro" panose="020B0503030403020204" pitchFamily="34" charset="0"/>
                <a:cs typeface="Open Sans" panose="020B0606030504020204" pitchFamily="34" charset="0"/>
              </a:rPr>
              <a:t>No other period in China’s history is so closely associated with ceramic production than the Ming dynasty. Its porcelains have attained such recognition that the word “Ming” has almost become a generic term for any piece of Chinese ceramic created before the 20th </a:t>
            </a:r>
            <a:r>
              <a:rPr lang="en-US" b="1" spc="300" dirty="0" smtClean="0">
                <a:solidFill>
                  <a:schemeClr val="bg1"/>
                </a:solidFill>
                <a:latin typeface="Lato" panose="020F0502020204030203" pitchFamily="34" charset="0"/>
                <a:ea typeface="Source Sans Pro" panose="020B0503030403020204" pitchFamily="34" charset="0"/>
                <a:cs typeface="Open Sans" panose="020B0606030504020204" pitchFamily="34" charset="0"/>
              </a:rPr>
              <a:t>century.</a:t>
            </a:r>
            <a:endParaRPr lang="en-US" b="1" spc="300" dirty="0">
              <a:solidFill>
                <a:schemeClr val="bg1"/>
              </a:solidFill>
              <a:latin typeface="Lato" panose="020F0502020204030203" pitchFamily="34" charset="0"/>
              <a:ea typeface="Source Sans Pro" panose="020B0503030403020204" pitchFamily="34" charset="0"/>
              <a:cs typeface="Open Sans" panose="020B0606030504020204" pitchFamily="34" charset="0"/>
            </a:endParaRPr>
          </a:p>
        </p:txBody>
      </p:sp>
      <p:sp>
        <p:nvSpPr>
          <p:cNvPr id="9" name="Title 7">
            <a:extLst>
              <a:ext uri="{FF2B5EF4-FFF2-40B4-BE49-F238E27FC236}">
                <a16:creationId xmlns="" xmlns:a16="http://schemas.microsoft.com/office/drawing/2014/main" id="{6C20EE58-7E5D-44B9-A774-16B5E9DC5824}"/>
              </a:ext>
            </a:extLst>
          </p:cNvPr>
          <p:cNvSpPr txBox="1">
            <a:spLocks/>
          </p:cNvSpPr>
          <p:nvPr/>
        </p:nvSpPr>
        <p:spPr>
          <a:xfrm>
            <a:off x="6103386" y="1705110"/>
            <a:ext cx="4253479" cy="12183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800" dirty="0">
                <a:solidFill>
                  <a:schemeClr val="bg1"/>
                </a:solidFill>
                <a:latin typeface="Cambo" panose="02000000000000000000" pitchFamily="50" charset="0"/>
                <a:ea typeface="Source Sans Pro Black" panose="020B0803030403020204" pitchFamily="34" charset="0"/>
                <a:cs typeface="Times New Roman" panose="02020603050405020304" pitchFamily="18" charset="0"/>
              </a:rPr>
              <a:t>Ming dynasty (1368–1644)</a:t>
            </a:r>
          </a:p>
        </p:txBody>
      </p:sp>
      <p:pic>
        <p:nvPicPr>
          <p:cNvPr id="3" name="Рисунок 2"/>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314449" y="1911096"/>
            <a:ext cx="4133851" cy="3291840"/>
          </a:xfrm>
        </p:spPr>
      </p:pic>
    </p:spTree>
    <p:extLst>
      <p:ext uri="{BB962C8B-B14F-4D97-AF65-F5344CB8AC3E}">
        <p14:creationId xmlns:p14="http://schemas.microsoft.com/office/powerpoint/2010/main" val="3140991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4">
            <a:extLst>
              <a:ext uri="{FF2B5EF4-FFF2-40B4-BE49-F238E27FC236}">
                <a16:creationId xmlns="" xmlns:a16="http://schemas.microsoft.com/office/drawing/2014/main" id="{5384AD32-7CFE-4C62-80E4-F2E89126A92D}"/>
              </a:ext>
            </a:extLst>
          </p:cNvPr>
          <p:cNvSpPr/>
          <p:nvPr/>
        </p:nvSpPr>
        <p:spPr>
          <a:xfrm rot="5400000">
            <a:off x="6280632" y="32238"/>
            <a:ext cx="2945432" cy="8877299"/>
          </a:xfrm>
          <a:prstGeom prst="roundRect">
            <a:avLst>
              <a:gd name="adj" fmla="val 0"/>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a:extLst>
              <a:ext uri="{FF2B5EF4-FFF2-40B4-BE49-F238E27FC236}">
                <a16:creationId xmlns="" xmlns:a16="http://schemas.microsoft.com/office/drawing/2014/main" id="{BDEDE92E-76E6-405D-8516-13AF83B97608}"/>
              </a:ext>
            </a:extLst>
          </p:cNvPr>
          <p:cNvSpPr txBox="1"/>
          <p:nvPr/>
        </p:nvSpPr>
        <p:spPr>
          <a:xfrm>
            <a:off x="6625901" y="3316725"/>
            <a:ext cx="5069275" cy="2308324"/>
          </a:xfrm>
          <a:prstGeom prst="rect">
            <a:avLst/>
          </a:prstGeom>
          <a:noFill/>
        </p:spPr>
        <p:txBody>
          <a:bodyPr wrap="square">
            <a:spAutoFit/>
          </a:bodyPr>
          <a:lstStyle/>
          <a:p>
            <a:pPr>
              <a:defRPr/>
            </a:pPr>
            <a:r>
              <a:rPr lang="en-US" sz="1600" b="1" spc="300" dirty="0">
                <a:solidFill>
                  <a:schemeClr val="bg1">
                    <a:lumMod val="75000"/>
                  </a:schemeClr>
                </a:solidFill>
                <a:latin typeface="Lato" panose="020F0502020204030203" pitchFamily="34" charset="0"/>
                <a:ea typeface="Source Sans Pro" panose="020B0503030403020204" pitchFamily="34" charset="0"/>
                <a:cs typeface="Open Sans" panose="020B0606030504020204" pitchFamily="34" charset="0"/>
              </a:rPr>
              <a:t>Qing imperial porcelain workshops found inspiration from revered art objects throughout the history of </a:t>
            </a:r>
            <a:r>
              <a:rPr lang="en-US" sz="1600" b="1" spc="300" dirty="0" smtClean="0">
                <a:solidFill>
                  <a:schemeClr val="bg1">
                    <a:lumMod val="75000"/>
                  </a:schemeClr>
                </a:solidFill>
                <a:latin typeface="Lato" panose="020F0502020204030203" pitchFamily="34" charset="0"/>
                <a:ea typeface="Source Sans Pro" panose="020B0503030403020204" pitchFamily="34" charset="0"/>
                <a:cs typeface="Open Sans" panose="020B0606030504020204" pitchFamily="34" charset="0"/>
              </a:rPr>
              <a:t>China</a:t>
            </a:r>
            <a:r>
              <a:rPr lang="en-US" sz="1600" b="1" spc="300" dirty="0">
                <a:solidFill>
                  <a:schemeClr val="bg1">
                    <a:lumMod val="75000"/>
                  </a:schemeClr>
                </a:solidFill>
                <a:latin typeface="Lato" panose="020F0502020204030203" pitchFamily="34" charset="0"/>
                <a:ea typeface="Source Sans Pro" panose="020B0503030403020204" pitchFamily="34" charset="0"/>
                <a:cs typeface="Open Sans" panose="020B0606030504020204" pitchFamily="34" charset="0"/>
              </a:rPr>
              <a:t>, including Ming ceramics, and combined it with ground-breaking developments in porcelain production to produce a vast quantity of high quality wares that were both innovative and classical. </a:t>
            </a:r>
          </a:p>
        </p:txBody>
      </p:sp>
      <p:sp>
        <p:nvSpPr>
          <p:cNvPr id="12" name="Text Placeholder 24">
            <a:extLst>
              <a:ext uri="{FF2B5EF4-FFF2-40B4-BE49-F238E27FC236}">
                <a16:creationId xmlns="" xmlns:a16="http://schemas.microsoft.com/office/drawing/2014/main" id="{4F2E0138-4D17-40E3-86D2-8ADAE794C8F5}"/>
              </a:ext>
            </a:extLst>
          </p:cNvPr>
          <p:cNvSpPr txBox="1">
            <a:spLocks/>
          </p:cNvSpPr>
          <p:nvPr/>
        </p:nvSpPr>
        <p:spPr>
          <a:xfrm>
            <a:off x="8001103" y="5123401"/>
            <a:ext cx="1482221" cy="344284"/>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100" dirty="0">
              <a:solidFill>
                <a:schemeClr val="bg1">
                  <a:lumMod val="75000"/>
                </a:schemeClr>
              </a:solidFill>
              <a:latin typeface="Lato" panose="020F0502020204030203" pitchFamily="34" charset="0"/>
              <a:ea typeface="Lato Semibold" panose="020F0502020204030203" pitchFamily="34" charset="0"/>
              <a:cs typeface="Lato Semibold" panose="020F0502020204030203" pitchFamily="34" charset="0"/>
            </a:endParaRPr>
          </a:p>
        </p:txBody>
      </p:sp>
      <p:sp>
        <p:nvSpPr>
          <p:cNvPr id="14" name="Title 7">
            <a:extLst>
              <a:ext uri="{FF2B5EF4-FFF2-40B4-BE49-F238E27FC236}">
                <a16:creationId xmlns="" xmlns:a16="http://schemas.microsoft.com/office/drawing/2014/main" id="{12D44A0A-8CEF-49CE-98AF-E9E87F22B450}"/>
              </a:ext>
            </a:extLst>
          </p:cNvPr>
          <p:cNvSpPr txBox="1">
            <a:spLocks/>
          </p:cNvSpPr>
          <p:nvPr/>
        </p:nvSpPr>
        <p:spPr>
          <a:xfrm>
            <a:off x="7938521" y="894519"/>
            <a:ext cx="4253479" cy="131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800" dirty="0" smtClean="0">
                <a:solidFill>
                  <a:schemeClr val="tx1">
                    <a:lumMod val="95000"/>
                    <a:lumOff val="5000"/>
                  </a:schemeClr>
                </a:solidFill>
                <a:latin typeface="Cambo" panose="02000000000000000000" pitchFamily="50" charset="0"/>
                <a:ea typeface="Source Sans Pro Black" panose="020B0803030403020204" pitchFamily="34" charset="0"/>
                <a:cs typeface="Times New Roman" panose="02020603050405020304" pitchFamily="18" charset="0"/>
              </a:rPr>
              <a:t>Qing</a:t>
            </a:r>
            <a:r>
              <a:rPr lang="ru-RU" sz="2800" dirty="0" smtClean="0">
                <a:solidFill>
                  <a:schemeClr val="tx1">
                    <a:lumMod val="95000"/>
                    <a:lumOff val="5000"/>
                  </a:schemeClr>
                </a:solidFill>
                <a:latin typeface="Cambo" panose="02000000000000000000" pitchFamily="50" charset="0"/>
                <a:ea typeface="Source Sans Pro Black" panose="020B0803030403020204" pitchFamily="34" charset="0"/>
                <a:cs typeface="Times New Roman" panose="02020603050405020304" pitchFamily="18" charset="0"/>
              </a:rPr>
              <a:t> </a:t>
            </a:r>
            <a:r>
              <a:rPr lang="en-US" sz="2800" dirty="0" smtClean="0">
                <a:solidFill>
                  <a:schemeClr val="tx1">
                    <a:lumMod val="95000"/>
                    <a:lumOff val="5000"/>
                  </a:schemeClr>
                </a:solidFill>
                <a:latin typeface="Cambo" panose="02000000000000000000" pitchFamily="50" charset="0"/>
                <a:ea typeface="Source Sans Pro Black" panose="020B0803030403020204" pitchFamily="34" charset="0"/>
                <a:cs typeface="Times New Roman" panose="02020603050405020304" pitchFamily="18" charset="0"/>
              </a:rPr>
              <a:t>dynasty </a:t>
            </a:r>
            <a:r>
              <a:rPr lang="en-US" sz="2800" dirty="0">
                <a:solidFill>
                  <a:schemeClr val="tx1">
                    <a:lumMod val="95000"/>
                    <a:lumOff val="5000"/>
                  </a:schemeClr>
                </a:solidFill>
                <a:latin typeface="Cambo" panose="02000000000000000000" pitchFamily="50" charset="0"/>
                <a:ea typeface="Source Sans Pro Black" panose="020B0803030403020204" pitchFamily="34" charset="0"/>
                <a:cs typeface="Times New Roman" panose="02020603050405020304" pitchFamily="18" charset="0"/>
              </a:rPr>
              <a:t>(1644–1911)</a:t>
            </a:r>
          </a:p>
        </p:txBody>
      </p:sp>
      <p:cxnSp>
        <p:nvCxnSpPr>
          <p:cNvPr id="15" name="Straight Connector 14">
            <a:extLst>
              <a:ext uri="{FF2B5EF4-FFF2-40B4-BE49-F238E27FC236}">
                <a16:creationId xmlns="" xmlns:a16="http://schemas.microsoft.com/office/drawing/2014/main" id="{8B1383B1-B4CB-448C-9E10-FA784AB04C37}"/>
              </a:ext>
            </a:extLst>
          </p:cNvPr>
          <p:cNvCxnSpPr>
            <a:cxnSpLocks/>
          </p:cNvCxnSpPr>
          <p:nvPr/>
        </p:nvCxnSpPr>
        <p:spPr>
          <a:xfrm>
            <a:off x="9772650" y="2252654"/>
            <a:ext cx="2419350" cy="0"/>
          </a:xfrm>
          <a:prstGeom prst="line">
            <a:avLst/>
          </a:prstGeom>
          <a:ln w="38100">
            <a:solidFill>
              <a:srgbClr val="DFA267"/>
            </a:solidFill>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232" b="4232"/>
          <a:stretch>
            <a:fillRect/>
          </a:stretch>
        </p:blipFill>
        <p:spPr>
          <a:xfrm>
            <a:off x="124319" y="0"/>
            <a:ext cx="6501582" cy="6858000"/>
          </a:xfrm>
        </p:spPr>
      </p:pic>
    </p:spTree>
    <p:extLst>
      <p:ext uri="{BB962C8B-B14F-4D97-AF65-F5344CB8AC3E}">
        <p14:creationId xmlns:p14="http://schemas.microsoft.com/office/powerpoint/2010/main" val="2420214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7401" y="986314"/>
            <a:ext cx="4410456" cy="4404818"/>
          </a:xfrm>
          <a:prstGeom prst="rect">
            <a:avLst/>
          </a:prstGeom>
        </p:spPr>
      </p:pic>
      <p:sp>
        <p:nvSpPr>
          <p:cNvPr id="2" name="TextBox 1">
            <a:extLst>
              <a:ext uri="{FF2B5EF4-FFF2-40B4-BE49-F238E27FC236}">
                <a16:creationId xmlns="" xmlns:a16="http://schemas.microsoft.com/office/drawing/2014/main" id="{DCABDD94-C124-4D24-B1FC-3D47CCBD2CE9}"/>
              </a:ext>
            </a:extLst>
          </p:cNvPr>
          <p:cNvSpPr txBox="1"/>
          <p:nvPr/>
        </p:nvSpPr>
        <p:spPr>
          <a:xfrm>
            <a:off x="7506851" y="345571"/>
            <a:ext cx="4800097" cy="1938992"/>
          </a:xfrm>
          <a:prstGeom prst="rect">
            <a:avLst/>
          </a:prstGeom>
          <a:noFill/>
        </p:spPr>
        <p:txBody>
          <a:bodyPr wrap="none" rtlCol="0">
            <a:spAutoFit/>
          </a:bodyPr>
          <a:lstStyle/>
          <a:p>
            <a:r>
              <a:rPr lang="en-US" sz="4000" spc="600" dirty="0" smtClean="0">
                <a:latin typeface="Bebas Neue" panose="020B0606020202050201" pitchFamily="34" charset="0"/>
                <a:ea typeface="Lato Black" panose="020F0502020204030203" pitchFamily="34" charset="0"/>
                <a:cs typeface="Lato Black" panose="020F0502020204030203" pitchFamily="34" charset="0"/>
              </a:rPr>
              <a:t>DIFFICULTIES</a:t>
            </a:r>
          </a:p>
          <a:p>
            <a:r>
              <a:rPr lang="en-US" sz="4000" spc="600" dirty="0" smtClean="0">
                <a:latin typeface="Bebas Neue" panose="020B0606020202050201" pitchFamily="34" charset="0"/>
                <a:ea typeface="Lato Black" panose="020F0502020204030203" pitchFamily="34" charset="0"/>
                <a:cs typeface="Lato Black" panose="020F0502020204030203" pitchFamily="34" charset="0"/>
              </a:rPr>
              <a:t>DURING</a:t>
            </a:r>
          </a:p>
          <a:p>
            <a:r>
              <a:rPr lang="en-US" sz="4000" spc="600" dirty="0" smtClean="0">
                <a:latin typeface="Bebas Neue" panose="020B0606020202050201" pitchFamily="34" charset="0"/>
                <a:ea typeface="Lato Black" panose="020F0502020204030203" pitchFamily="34" charset="0"/>
                <a:cs typeface="Lato Black" panose="020F0502020204030203" pitchFamily="34" charset="0"/>
              </a:rPr>
              <a:t>TRANSLATION </a:t>
            </a:r>
            <a:endParaRPr lang="en-US" sz="4000" spc="600" dirty="0">
              <a:latin typeface="Bebas Neue" panose="020B0606020202050201" pitchFamily="34" charset="0"/>
              <a:ea typeface="Lato Black" panose="020F0502020204030203" pitchFamily="34" charset="0"/>
              <a:cs typeface="Lato Black" panose="020F0502020204030203" pitchFamily="34" charset="0"/>
            </a:endParaRPr>
          </a:p>
        </p:txBody>
      </p:sp>
      <p:sp>
        <p:nvSpPr>
          <p:cNvPr id="3" name="Rectangle 2">
            <a:extLst>
              <a:ext uri="{FF2B5EF4-FFF2-40B4-BE49-F238E27FC236}">
                <a16:creationId xmlns="" xmlns:a16="http://schemas.microsoft.com/office/drawing/2014/main" id="{89ECFB60-F8DE-47AD-BB6B-AA831BBC2E66}"/>
              </a:ext>
            </a:extLst>
          </p:cNvPr>
          <p:cNvSpPr/>
          <p:nvPr/>
        </p:nvSpPr>
        <p:spPr>
          <a:xfrm>
            <a:off x="7594759" y="344765"/>
            <a:ext cx="4375741" cy="38086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 xmlns:a16="http://schemas.microsoft.com/office/drawing/2014/main" id="{7C9BCC4F-89C4-4DD7-B720-3B789F2AD2AC}"/>
              </a:ext>
            </a:extLst>
          </p:cNvPr>
          <p:cNvSpPr/>
          <p:nvPr/>
        </p:nvSpPr>
        <p:spPr>
          <a:xfrm>
            <a:off x="729014" y="595689"/>
            <a:ext cx="491025" cy="446834"/>
          </a:xfrm>
          <a:custGeom>
            <a:avLst/>
            <a:gdLst/>
            <a:ahLst/>
            <a:cxnLst/>
            <a:rect l="l" t="t" r="r" b="b"/>
            <a:pathLst>
              <a:path w="213360" h="194158">
                <a:moveTo>
                  <a:pt x="176479" y="0"/>
                </a:moveTo>
                <a:lnTo>
                  <a:pt x="206350" y="17679"/>
                </a:lnTo>
                <a:cubicBezTo>
                  <a:pt x="208788" y="19304"/>
                  <a:pt x="210566" y="21082"/>
                  <a:pt x="211684" y="23013"/>
                </a:cubicBezTo>
                <a:cubicBezTo>
                  <a:pt x="212801" y="24943"/>
                  <a:pt x="213360" y="26924"/>
                  <a:pt x="213360" y="28956"/>
                </a:cubicBezTo>
                <a:cubicBezTo>
                  <a:pt x="213360" y="31191"/>
                  <a:pt x="212852" y="33325"/>
                  <a:pt x="211836" y="35357"/>
                </a:cubicBezTo>
                <a:cubicBezTo>
                  <a:pt x="210820" y="37389"/>
                  <a:pt x="209601" y="39116"/>
                  <a:pt x="208179" y="40539"/>
                </a:cubicBezTo>
                <a:cubicBezTo>
                  <a:pt x="205943" y="42977"/>
                  <a:pt x="203454" y="45974"/>
                  <a:pt x="200711" y="49530"/>
                </a:cubicBezTo>
                <a:cubicBezTo>
                  <a:pt x="197968" y="53086"/>
                  <a:pt x="195377" y="57252"/>
                  <a:pt x="192939" y="62027"/>
                </a:cubicBezTo>
                <a:cubicBezTo>
                  <a:pt x="190500" y="66802"/>
                  <a:pt x="188417" y="72085"/>
                  <a:pt x="186690" y="77877"/>
                </a:cubicBezTo>
                <a:cubicBezTo>
                  <a:pt x="184963" y="83668"/>
                  <a:pt x="184099" y="89916"/>
                  <a:pt x="184099" y="96622"/>
                </a:cubicBezTo>
                <a:cubicBezTo>
                  <a:pt x="184099" y="103937"/>
                  <a:pt x="185369" y="111760"/>
                  <a:pt x="187909" y="120092"/>
                </a:cubicBezTo>
                <a:cubicBezTo>
                  <a:pt x="190449" y="128423"/>
                  <a:pt x="194666" y="137364"/>
                  <a:pt x="200559" y="146914"/>
                </a:cubicBezTo>
                <a:cubicBezTo>
                  <a:pt x="202591" y="150165"/>
                  <a:pt x="203607" y="153416"/>
                  <a:pt x="203607" y="156668"/>
                </a:cubicBezTo>
                <a:cubicBezTo>
                  <a:pt x="203607" y="160325"/>
                  <a:pt x="202387" y="163576"/>
                  <a:pt x="199949" y="166421"/>
                </a:cubicBezTo>
                <a:cubicBezTo>
                  <a:pt x="197511" y="169266"/>
                  <a:pt x="194158" y="171501"/>
                  <a:pt x="189891" y="173127"/>
                </a:cubicBezTo>
                <a:lnTo>
                  <a:pt x="133198" y="194158"/>
                </a:lnTo>
                <a:cubicBezTo>
                  <a:pt x="125070" y="181356"/>
                  <a:pt x="119025" y="168606"/>
                  <a:pt x="115062" y="155906"/>
                </a:cubicBezTo>
                <a:cubicBezTo>
                  <a:pt x="111100" y="143206"/>
                  <a:pt x="109119" y="130556"/>
                  <a:pt x="109119" y="117958"/>
                </a:cubicBezTo>
                <a:cubicBezTo>
                  <a:pt x="109119" y="96216"/>
                  <a:pt x="114808" y="75337"/>
                  <a:pt x="126187" y="55321"/>
                </a:cubicBezTo>
                <a:cubicBezTo>
                  <a:pt x="137567" y="35306"/>
                  <a:pt x="154331" y="16866"/>
                  <a:pt x="176479" y="0"/>
                </a:cubicBezTo>
                <a:close/>
                <a:moveTo>
                  <a:pt x="67361" y="0"/>
                </a:moveTo>
                <a:lnTo>
                  <a:pt x="97231" y="17679"/>
                </a:lnTo>
                <a:cubicBezTo>
                  <a:pt x="99670" y="19304"/>
                  <a:pt x="101448" y="21082"/>
                  <a:pt x="102565" y="23013"/>
                </a:cubicBezTo>
                <a:cubicBezTo>
                  <a:pt x="103683" y="24943"/>
                  <a:pt x="104242" y="26924"/>
                  <a:pt x="104242" y="28956"/>
                </a:cubicBezTo>
                <a:cubicBezTo>
                  <a:pt x="104242" y="31191"/>
                  <a:pt x="103734" y="33325"/>
                  <a:pt x="102718" y="35357"/>
                </a:cubicBezTo>
                <a:cubicBezTo>
                  <a:pt x="101702" y="37389"/>
                  <a:pt x="100483" y="39116"/>
                  <a:pt x="99060" y="40539"/>
                </a:cubicBezTo>
                <a:cubicBezTo>
                  <a:pt x="96825" y="42977"/>
                  <a:pt x="94336" y="45974"/>
                  <a:pt x="91593" y="49530"/>
                </a:cubicBezTo>
                <a:cubicBezTo>
                  <a:pt x="88849" y="53086"/>
                  <a:pt x="86259" y="57252"/>
                  <a:pt x="83820" y="62027"/>
                </a:cubicBezTo>
                <a:cubicBezTo>
                  <a:pt x="81382" y="66802"/>
                  <a:pt x="79299" y="72085"/>
                  <a:pt x="77572" y="77877"/>
                </a:cubicBezTo>
                <a:cubicBezTo>
                  <a:pt x="75845" y="83668"/>
                  <a:pt x="74981" y="89916"/>
                  <a:pt x="74981" y="96622"/>
                </a:cubicBezTo>
                <a:cubicBezTo>
                  <a:pt x="74981" y="103937"/>
                  <a:pt x="76251" y="111760"/>
                  <a:pt x="78791" y="120092"/>
                </a:cubicBezTo>
                <a:cubicBezTo>
                  <a:pt x="81331" y="128423"/>
                  <a:pt x="85547" y="137364"/>
                  <a:pt x="91440" y="146914"/>
                </a:cubicBezTo>
                <a:cubicBezTo>
                  <a:pt x="93472" y="150165"/>
                  <a:pt x="94488" y="153416"/>
                  <a:pt x="94488" y="156668"/>
                </a:cubicBezTo>
                <a:cubicBezTo>
                  <a:pt x="94488" y="160325"/>
                  <a:pt x="93269" y="163576"/>
                  <a:pt x="90831" y="166421"/>
                </a:cubicBezTo>
                <a:cubicBezTo>
                  <a:pt x="88392" y="169266"/>
                  <a:pt x="85039" y="171501"/>
                  <a:pt x="80772" y="173127"/>
                </a:cubicBezTo>
                <a:lnTo>
                  <a:pt x="24079" y="194158"/>
                </a:lnTo>
                <a:cubicBezTo>
                  <a:pt x="15951" y="181356"/>
                  <a:pt x="9906" y="168606"/>
                  <a:pt x="5944" y="155906"/>
                </a:cubicBezTo>
                <a:cubicBezTo>
                  <a:pt x="1981" y="143206"/>
                  <a:pt x="0" y="130556"/>
                  <a:pt x="0" y="117958"/>
                </a:cubicBezTo>
                <a:cubicBezTo>
                  <a:pt x="0" y="96216"/>
                  <a:pt x="5690" y="75337"/>
                  <a:pt x="17069" y="55321"/>
                </a:cubicBezTo>
                <a:cubicBezTo>
                  <a:pt x="28448" y="35306"/>
                  <a:pt x="45212" y="16866"/>
                  <a:pt x="67361"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
            <a:extLst>
              <a:ext uri="{FF2B5EF4-FFF2-40B4-BE49-F238E27FC236}">
                <a16:creationId xmlns="" xmlns:a16="http://schemas.microsoft.com/office/drawing/2014/main" id="{41240400-2228-4CAE-B4F2-256D77184E01}"/>
              </a:ext>
            </a:extLst>
          </p:cNvPr>
          <p:cNvGrpSpPr/>
          <p:nvPr/>
        </p:nvGrpSpPr>
        <p:grpSpPr>
          <a:xfrm>
            <a:off x="1295276" y="580039"/>
            <a:ext cx="1632935" cy="1632935"/>
            <a:chOff x="1260043" y="2386942"/>
            <a:chExt cx="1632935" cy="1632935"/>
          </a:xfrm>
        </p:grpSpPr>
        <p:grpSp>
          <p:nvGrpSpPr>
            <p:cNvPr id="9" name="Group 3">
              <a:extLst>
                <a:ext uri="{FF2B5EF4-FFF2-40B4-BE49-F238E27FC236}">
                  <a16:creationId xmlns="" xmlns:a16="http://schemas.microsoft.com/office/drawing/2014/main" id="{8A6EC788-9196-4667-857E-3B2A2F9D8494}"/>
                </a:ext>
              </a:extLst>
            </p:cNvPr>
            <p:cNvGrpSpPr/>
            <p:nvPr/>
          </p:nvGrpSpPr>
          <p:grpSpPr>
            <a:xfrm>
              <a:off x="1260043" y="2386942"/>
              <a:ext cx="1632935" cy="1632935"/>
              <a:chOff x="4069862" y="2247004"/>
              <a:chExt cx="1705284" cy="1705284"/>
            </a:xfrm>
          </p:grpSpPr>
          <p:sp>
            <p:nvSpPr>
              <p:cNvPr id="12" name="Oval 6">
                <a:extLst>
                  <a:ext uri="{FF2B5EF4-FFF2-40B4-BE49-F238E27FC236}">
                    <a16:creationId xmlns="" xmlns:a16="http://schemas.microsoft.com/office/drawing/2014/main" id="{A8184A7C-A3C9-4BAC-A1D3-67E857A4D97C}"/>
                  </a:ext>
                </a:extLst>
              </p:cNvPr>
              <p:cNvSpPr/>
              <p:nvPr/>
            </p:nvSpPr>
            <p:spPr>
              <a:xfrm>
                <a:off x="4069862" y="2247004"/>
                <a:ext cx="1705283" cy="17052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Bebas Neue" panose="020B0606020202050201" pitchFamily="34" charset="0"/>
                  <a:ea typeface="Lato Black" panose="020F0502020204030203" pitchFamily="34" charset="0"/>
                  <a:cs typeface="Lato Black" panose="020F0502020204030203" pitchFamily="34" charset="0"/>
                </a:endParaRPr>
              </a:p>
            </p:txBody>
          </p:sp>
          <p:sp>
            <p:nvSpPr>
              <p:cNvPr id="14" name="Partial Circle 7">
                <a:extLst>
                  <a:ext uri="{FF2B5EF4-FFF2-40B4-BE49-F238E27FC236}">
                    <a16:creationId xmlns="" xmlns:a16="http://schemas.microsoft.com/office/drawing/2014/main" id="{31E5DD54-62DA-4A4D-AE9E-7E9E7C0D88D4}"/>
                  </a:ext>
                </a:extLst>
              </p:cNvPr>
              <p:cNvSpPr/>
              <p:nvPr/>
            </p:nvSpPr>
            <p:spPr>
              <a:xfrm rot="16200000">
                <a:off x="4069863" y="2247005"/>
                <a:ext cx="1705283" cy="1705283"/>
              </a:xfrm>
              <a:prstGeom prst="pie">
                <a:avLst>
                  <a:gd name="adj1" fmla="val 0"/>
                  <a:gd name="adj2" fmla="val 12473277"/>
                </a:avLst>
              </a:prstGeom>
              <a:solidFill>
                <a:srgbClr val="DFA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Bebas Neue" panose="020B0606020202050201" pitchFamily="34" charset="0"/>
                  <a:ea typeface="Lato Black" panose="020F0502020204030203" pitchFamily="34" charset="0"/>
                  <a:cs typeface="Lato Black" panose="020F0502020204030203" pitchFamily="34" charset="0"/>
                </a:endParaRPr>
              </a:p>
            </p:txBody>
          </p:sp>
        </p:grpSp>
        <p:sp>
          <p:nvSpPr>
            <p:cNvPr id="10" name="Oval 4">
              <a:extLst>
                <a:ext uri="{FF2B5EF4-FFF2-40B4-BE49-F238E27FC236}">
                  <a16:creationId xmlns="" xmlns:a16="http://schemas.microsoft.com/office/drawing/2014/main" id="{6D47CB56-2FB2-4614-A736-48DA12BF5970}"/>
                </a:ext>
              </a:extLst>
            </p:cNvPr>
            <p:cNvSpPr/>
            <p:nvPr/>
          </p:nvSpPr>
          <p:spPr>
            <a:xfrm>
              <a:off x="1352637" y="2479536"/>
              <a:ext cx="1447747" cy="1447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Bebas Neue" panose="020B0606020202050201" pitchFamily="34" charset="0"/>
                <a:ea typeface="Lato Black" panose="020F0502020204030203" pitchFamily="34" charset="0"/>
                <a:cs typeface="Lato Black" panose="020F0502020204030203" pitchFamily="34" charset="0"/>
              </a:endParaRPr>
            </a:p>
          </p:txBody>
        </p:sp>
        <p:sp>
          <p:nvSpPr>
            <p:cNvPr id="11" name="TextBox 10">
              <a:extLst>
                <a:ext uri="{FF2B5EF4-FFF2-40B4-BE49-F238E27FC236}">
                  <a16:creationId xmlns="" xmlns:a16="http://schemas.microsoft.com/office/drawing/2014/main" id="{A4818F95-036B-4C5D-8A5D-7ABA5E20BE68}"/>
                </a:ext>
              </a:extLst>
            </p:cNvPr>
            <p:cNvSpPr txBox="1"/>
            <p:nvPr/>
          </p:nvSpPr>
          <p:spPr>
            <a:xfrm>
              <a:off x="1600097" y="2941799"/>
              <a:ext cx="952826" cy="646331"/>
            </a:xfrm>
            <a:prstGeom prst="rect">
              <a:avLst/>
            </a:prstGeom>
            <a:noFill/>
          </p:spPr>
          <p:txBody>
            <a:bodyPr wrap="none" rtlCol="0">
              <a:spAutoFit/>
            </a:bodyPr>
            <a:lstStyle/>
            <a:p>
              <a:pPr algn="ctr"/>
              <a:r>
                <a:rPr lang="en-US" sz="3600" spc="30" dirty="0">
                  <a:latin typeface="Bebas Neue" panose="020B0606020202050201" pitchFamily="34" charset="0"/>
                  <a:ea typeface="Lato Black" panose="020F0502020204030203" pitchFamily="34" charset="0"/>
                  <a:cs typeface="Lato Black" panose="020F0502020204030203" pitchFamily="34" charset="0"/>
                </a:rPr>
                <a:t>6</a:t>
              </a:r>
              <a:r>
                <a:rPr lang="en-US" sz="3600" spc="30" dirty="0" smtClean="0">
                  <a:latin typeface="Bebas Neue" panose="020B0606020202050201" pitchFamily="34" charset="0"/>
                  <a:ea typeface="Lato Black" panose="020F0502020204030203" pitchFamily="34" charset="0"/>
                  <a:cs typeface="Lato Black" panose="020F0502020204030203" pitchFamily="34" charset="0"/>
                </a:rPr>
                <a:t>0</a:t>
              </a:r>
              <a:r>
                <a:rPr lang="en-US" sz="3600" spc="30" dirty="0">
                  <a:latin typeface="Bebas Neue" panose="020B0606020202050201" pitchFamily="34" charset="0"/>
                  <a:ea typeface="Lato Black" panose="020F0502020204030203" pitchFamily="34" charset="0"/>
                  <a:cs typeface="Lato Black" panose="020F0502020204030203" pitchFamily="34" charset="0"/>
                </a:rPr>
                <a:t>%</a:t>
              </a:r>
            </a:p>
          </p:txBody>
        </p:sp>
      </p:grpSp>
      <p:grpSp>
        <p:nvGrpSpPr>
          <p:cNvPr id="15" name="Group 20">
            <a:extLst>
              <a:ext uri="{FF2B5EF4-FFF2-40B4-BE49-F238E27FC236}">
                <a16:creationId xmlns="" xmlns:a16="http://schemas.microsoft.com/office/drawing/2014/main" id="{0789BAA9-2DF2-43D6-A5CA-AAAE77512892}"/>
              </a:ext>
            </a:extLst>
          </p:cNvPr>
          <p:cNvGrpSpPr/>
          <p:nvPr/>
        </p:nvGrpSpPr>
        <p:grpSpPr>
          <a:xfrm>
            <a:off x="1286392" y="2675233"/>
            <a:ext cx="1632935" cy="1632935"/>
            <a:chOff x="9271849" y="2386942"/>
            <a:chExt cx="1632935" cy="1632935"/>
          </a:xfrm>
        </p:grpSpPr>
        <p:grpSp>
          <p:nvGrpSpPr>
            <p:cNvPr id="16" name="Group 21">
              <a:extLst>
                <a:ext uri="{FF2B5EF4-FFF2-40B4-BE49-F238E27FC236}">
                  <a16:creationId xmlns="" xmlns:a16="http://schemas.microsoft.com/office/drawing/2014/main" id="{C5F8AF5A-8797-4706-B562-FC1AA317E2E3}"/>
                </a:ext>
              </a:extLst>
            </p:cNvPr>
            <p:cNvGrpSpPr/>
            <p:nvPr/>
          </p:nvGrpSpPr>
          <p:grpSpPr>
            <a:xfrm>
              <a:off x="9271849" y="2386942"/>
              <a:ext cx="1632935" cy="1632935"/>
              <a:chOff x="4069862" y="2247004"/>
              <a:chExt cx="1705284" cy="1705284"/>
            </a:xfrm>
          </p:grpSpPr>
          <p:sp>
            <p:nvSpPr>
              <p:cNvPr id="19" name="Oval 24">
                <a:extLst>
                  <a:ext uri="{FF2B5EF4-FFF2-40B4-BE49-F238E27FC236}">
                    <a16:creationId xmlns="" xmlns:a16="http://schemas.microsoft.com/office/drawing/2014/main" id="{4C4F7F44-5405-463A-8EF7-6A4D12CBBC18}"/>
                  </a:ext>
                </a:extLst>
              </p:cNvPr>
              <p:cNvSpPr/>
              <p:nvPr/>
            </p:nvSpPr>
            <p:spPr>
              <a:xfrm>
                <a:off x="4069862" y="2247004"/>
                <a:ext cx="1705283" cy="17052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Bebas Neue" panose="020B0606020202050201" pitchFamily="34" charset="0"/>
                  <a:ea typeface="Lato Black" panose="020F0502020204030203" pitchFamily="34" charset="0"/>
                  <a:cs typeface="Lato Black" panose="020F0502020204030203" pitchFamily="34" charset="0"/>
                </a:endParaRPr>
              </a:p>
            </p:txBody>
          </p:sp>
          <p:sp>
            <p:nvSpPr>
              <p:cNvPr id="20" name="Partial Circle 25">
                <a:extLst>
                  <a:ext uri="{FF2B5EF4-FFF2-40B4-BE49-F238E27FC236}">
                    <a16:creationId xmlns="" xmlns:a16="http://schemas.microsoft.com/office/drawing/2014/main" id="{16BB54EA-ED49-4F51-9BE4-15ECCF804BD1}"/>
                  </a:ext>
                </a:extLst>
              </p:cNvPr>
              <p:cNvSpPr/>
              <p:nvPr/>
            </p:nvSpPr>
            <p:spPr>
              <a:xfrm rot="16200000">
                <a:off x="4069863" y="2247005"/>
                <a:ext cx="1705283" cy="1705283"/>
              </a:xfrm>
              <a:prstGeom prst="pie">
                <a:avLst>
                  <a:gd name="adj1" fmla="val 0"/>
                  <a:gd name="adj2" fmla="val 447182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Bebas Neue" panose="020B0606020202050201" pitchFamily="34" charset="0"/>
                  <a:ea typeface="Lato Black" panose="020F0502020204030203" pitchFamily="34" charset="0"/>
                  <a:cs typeface="Lato Black" panose="020F0502020204030203" pitchFamily="34" charset="0"/>
                </a:endParaRPr>
              </a:p>
            </p:txBody>
          </p:sp>
        </p:grpSp>
        <p:sp>
          <p:nvSpPr>
            <p:cNvPr id="17" name="Oval 22">
              <a:extLst>
                <a:ext uri="{FF2B5EF4-FFF2-40B4-BE49-F238E27FC236}">
                  <a16:creationId xmlns="" xmlns:a16="http://schemas.microsoft.com/office/drawing/2014/main" id="{D39335BD-8E7F-49B4-8677-F7EEBFE92BE3}"/>
                </a:ext>
              </a:extLst>
            </p:cNvPr>
            <p:cNvSpPr/>
            <p:nvPr/>
          </p:nvSpPr>
          <p:spPr>
            <a:xfrm>
              <a:off x="9364443" y="2479536"/>
              <a:ext cx="1447747" cy="1447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Bebas Neue" panose="020B0606020202050201" pitchFamily="34" charset="0"/>
                <a:ea typeface="Lato Black" panose="020F0502020204030203" pitchFamily="34" charset="0"/>
                <a:cs typeface="Lato Black" panose="020F0502020204030203" pitchFamily="34" charset="0"/>
              </a:endParaRPr>
            </a:p>
          </p:txBody>
        </p:sp>
        <p:sp>
          <p:nvSpPr>
            <p:cNvPr id="18" name="TextBox 17">
              <a:extLst>
                <a:ext uri="{FF2B5EF4-FFF2-40B4-BE49-F238E27FC236}">
                  <a16:creationId xmlns="" xmlns:a16="http://schemas.microsoft.com/office/drawing/2014/main" id="{0BB1B58F-65D5-4A42-8130-3D9A47E8DED4}"/>
                </a:ext>
              </a:extLst>
            </p:cNvPr>
            <p:cNvSpPr txBox="1"/>
            <p:nvPr/>
          </p:nvSpPr>
          <p:spPr>
            <a:xfrm>
              <a:off x="9611903" y="2941799"/>
              <a:ext cx="952826" cy="646331"/>
            </a:xfrm>
            <a:prstGeom prst="rect">
              <a:avLst/>
            </a:prstGeom>
            <a:noFill/>
          </p:spPr>
          <p:txBody>
            <a:bodyPr wrap="none" rtlCol="0">
              <a:spAutoFit/>
            </a:bodyPr>
            <a:lstStyle/>
            <a:p>
              <a:pPr algn="ctr"/>
              <a:r>
                <a:rPr lang="en-US" sz="3600" spc="30" dirty="0" smtClean="0">
                  <a:latin typeface="Bebas Neue" panose="020B0606020202050201" pitchFamily="34" charset="0"/>
                  <a:ea typeface="Lato Black" panose="020F0502020204030203" pitchFamily="34" charset="0"/>
                  <a:cs typeface="Lato Black" panose="020F0502020204030203" pitchFamily="34" charset="0"/>
                </a:rPr>
                <a:t>20%</a:t>
              </a:r>
              <a:endParaRPr lang="en-US" sz="3600" spc="30" dirty="0">
                <a:latin typeface="Bebas Neue" panose="020B0606020202050201" pitchFamily="34" charset="0"/>
                <a:ea typeface="Lato Black" panose="020F0502020204030203" pitchFamily="34" charset="0"/>
                <a:cs typeface="Lato Black" panose="020F0502020204030203" pitchFamily="34" charset="0"/>
              </a:endParaRPr>
            </a:p>
          </p:txBody>
        </p:sp>
      </p:grpSp>
      <p:grpSp>
        <p:nvGrpSpPr>
          <p:cNvPr id="21" name="Group 14">
            <a:extLst>
              <a:ext uri="{FF2B5EF4-FFF2-40B4-BE49-F238E27FC236}">
                <a16:creationId xmlns="" xmlns:a16="http://schemas.microsoft.com/office/drawing/2014/main" id="{DE7A9C97-E1C0-4514-A13C-0DADAB1467FE}"/>
              </a:ext>
            </a:extLst>
          </p:cNvPr>
          <p:cNvGrpSpPr/>
          <p:nvPr/>
        </p:nvGrpSpPr>
        <p:grpSpPr>
          <a:xfrm>
            <a:off x="1295276" y="4770431"/>
            <a:ext cx="1632935" cy="1632935"/>
            <a:chOff x="6601247" y="2386942"/>
            <a:chExt cx="1632935" cy="1632935"/>
          </a:xfrm>
        </p:grpSpPr>
        <p:grpSp>
          <p:nvGrpSpPr>
            <p:cNvPr id="22" name="Group 15">
              <a:extLst>
                <a:ext uri="{FF2B5EF4-FFF2-40B4-BE49-F238E27FC236}">
                  <a16:creationId xmlns="" xmlns:a16="http://schemas.microsoft.com/office/drawing/2014/main" id="{7FE9D1D0-DFB3-4EEA-A168-A18802DB12AA}"/>
                </a:ext>
              </a:extLst>
            </p:cNvPr>
            <p:cNvGrpSpPr/>
            <p:nvPr/>
          </p:nvGrpSpPr>
          <p:grpSpPr>
            <a:xfrm>
              <a:off x="6601247" y="2386942"/>
              <a:ext cx="1632935" cy="1632935"/>
              <a:chOff x="4069862" y="2247004"/>
              <a:chExt cx="1705284" cy="1705284"/>
            </a:xfrm>
          </p:grpSpPr>
          <p:sp>
            <p:nvSpPr>
              <p:cNvPr id="25" name="Oval 18">
                <a:extLst>
                  <a:ext uri="{FF2B5EF4-FFF2-40B4-BE49-F238E27FC236}">
                    <a16:creationId xmlns="" xmlns:a16="http://schemas.microsoft.com/office/drawing/2014/main" id="{5E6EBE38-B0C6-4528-9FDD-D631FD2A919F}"/>
                  </a:ext>
                </a:extLst>
              </p:cNvPr>
              <p:cNvSpPr/>
              <p:nvPr/>
            </p:nvSpPr>
            <p:spPr>
              <a:xfrm>
                <a:off x="4069862" y="2247004"/>
                <a:ext cx="1705283" cy="17052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Bebas Neue" panose="020B0606020202050201" pitchFamily="34" charset="0"/>
                  <a:ea typeface="Lato Black" panose="020F0502020204030203" pitchFamily="34" charset="0"/>
                  <a:cs typeface="Lato Black" panose="020F0502020204030203" pitchFamily="34" charset="0"/>
                </a:endParaRPr>
              </a:p>
            </p:txBody>
          </p:sp>
          <p:sp>
            <p:nvSpPr>
              <p:cNvPr id="26" name="Partial Circle 19">
                <a:extLst>
                  <a:ext uri="{FF2B5EF4-FFF2-40B4-BE49-F238E27FC236}">
                    <a16:creationId xmlns="" xmlns:a16="http://schemas.microsoft.com/office/drawing/2014/main" id="{A760D66B-85A8-4924-98CC-2E58DC3F83E4}"/>
                  </a:ext>
                </a:extLst>
              </p:cNvPr>
              <p:cNvSpPr/>
              <p:nvPr/>
            </p:nvSpPr>
            <p:spPr>
              <a:xfrm rot="16200000">
                <a:off x="4069863" y="2247005"/>
                <a:ext cx="1705283" cy="1705283"/>
              </a:xfrm>
              <a:prstGeom prst="pie">
                <a:avLst>
                  <a:gd name="adj1" fmla="val 0"/>
                  <a:gd name="adj2" fmla="val 4281308"/>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Bebas Neue" panose="020B0606020202050201" pitchFamily="34" charset="0"/>
                  <a:ea typeface="Lato Black" panose="020F0502020204030203" pitchFamily="34" charset="0"/>
                  <a:cs typeface="Lato Black" panose="020F0502020204030203" pitchFamily="34" charset="0"/>
                </a:endParaRPr>
              </a:p>
            </p:txBody>
          </p:sp>
        </p:grpSp>
        <p:sp>
          <p:nvSpPr>
            <p:cNvPr id="23" name="Oval 16">
              <a:extLst>
                <a:ext uri="{FF2B5EF4-FFF2-40B4-BE49-F238E27FC236}">
                  <a16:creationId xmlns="" xmlns:a16="http://schemas.microsoft.com/office/drawing/2014/main" id="{22A2A1F8-AC55-4BC7-A9AF-BF59674F9ACE}"/>
                </a:ext>
              </a:extLst>
            </p:cNvPr>
            <p:cNvSpPr/>
            <p:nvPr/>
          </p:nvSpPr>
          <p:spPr>
            <a:xfrm>
              <a:off x="6693841" y="2479536"/>
              <a:ext cx="1447747" cy="1447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Bebas Neue" panose="020B0606020202050201" pitchFamily="34" charset="0"/>
                <a:ea typeface="Lato Black" panose="020F0502020204030203" pitchFamily="34" charset="0"/>
                <a:cs typeface="Lato Black" panose="020F0502020204030203" pitchFamily="34" charset="0"/>
              </a:endParaRPr>
            </a:p>
          </p:txBody>
        </p:sp>
        <p:sp>
          <p:nvSpPr>
            <p:cNvPr id="24" name="TextBox 23">
              <a:extLst>
                <a:ext uri="{FF2B5EF4-FFF2-40B4-BE49-F238E27FC236}">
                  <a16:creationId xmlns="" xmlns:a16="http://schemas.microsoft.com/office/drawing/2014/main" id="{16F43951-3AB5-49A1-844B-8FAA7543691B}"/>
                </a:ext>
              </a:extLst>
            </p:cNvPr>
            <p:cNvSpPr txBox="1"/>
            <p:nvPr/>
          </p:nvSpPr>
          <p:spPr>
            <a:xfrm>
              <a:off x="6941302" y="2941799"/>
              <a:ext cx="952826" cy="646331"/>
            </a:xfrm>
            <a:prstGeom prst="rect">
              <a:avLst/>
            </a:prstGeom>
            <a:noFill/>
          </p:spPr>
          <p:txBody>
            <a:bodyPr wrap="none" rtlCol="0">
              <a:spAutoFit/>
            </a:bodyPr>
            <a:lstStyle/>
            <a:p>
              <a:pPr algn="ctr"/>
              <a:r>
                <a:rPr lang="en-US" sz="3600" spc="30" dirty="0" smtClean="0">
                  <a:latin typeface="Bebas Neue" panose="020B0606020202050201" pitchFamily="34" charset="0"/>
                  <a:ea typeface="Lato Black" panose="020F0502020204030203" pitchFamily="34" charset="0"/>
                  <a:cs typeface="Lato Black" panose="020F0502020204030203" pitchFamily="34" charset="0"/>
                </a:rPr>
                <a:t>20%</a:t>
              </a:r>
              <a:endParaRPr lang="en-US" sz="3600" spc="30" dirty="0">
                <a:latin typeface="Bebas Neue" panose="020B0606020202050201" pitchFamily="34" charset="0"/>
                <a:ea typeface="Lato Black" panose="020F0502020204030203" pitchFamily="34" charset="0"/>
                <a:cs typeface="Lato Black" panose="020F0502020204030203" pitchFamily="34" charset="0"/>
              </a:endParaRPr>
            </a:p>
          </p:txBody>
        </p:sp>
      </p:grpSp>
      <p:sp>
        <p:nvSpPr>
          <p:cNvPr id="27" name="TextBox 26">
            <a:extLst>
              <a:ext uri="{FF2B5EF4-FFF2-40B4-BE49-F238E27FC236}">
                <a16:creationId xmlns="" xmlns:a16="http://schemas.microsoft.com/office/drawing/2014/main" id="{8A313EE7-4423-4058-9F91-058EE4C7DF58}"/>
              </a:ext>
            </a:extLst>
          </p:cNvPr>
          <p:cNvSpPr txBox="1"/>
          <p:nvPr/>
        </p:nvSpPr>
        <p:spPr>
          <a:xfrm>
            <a:off x="2954395" y="734786"/>
            <a:ext cx="4512750" cy="1323439"/>
          </a:xfrm>
          <a:prstGeom prst="rect">
            <a:avLst/>
          </a:prstGeom>
          <a:noFill/>
        </p:spPr>
        <p:txBody>
          <a:bodyPr wrap="square" rtlCol="0">
            <a:spAutoFit/>
          </a:bodyPr>
          <a:lstStyle/>
          <a:p>
            <a:r>
              <a:rPr lang="en-US" sz="1600" b="1" spc="30" dirty="0" smtClean="0">
                <a:solidFill>
                  <a:srgbClr val="DFA267"/>
                </a:solidFill>
                <a:latin typeface="Lato" panose="020F0502020204030203" pitchFamily="34" charset="0"/>
                <a:ea typeface="Lato" panose="020F0502020204030203" pitchFamily="34" charset="0"/>
                <a:cs typeface="Lato" panose="020F0502020204030203" pitchFamily="34" charset="0"/>
              </a:rPr>
              <a:t>CULTURAL FACTORS </a:t>
            </a:r>
            <a:r>
              <a:rPr lang="en-US" sz="1600" b="1" spc="30" dirty="0">
                <a:solidFill>
                  <a:srgbClr val="DFA267"/>
                </a:solidFill>
                <a:latin typeface="Lato" panose="020F0502020204030203" pitchFamily="34" charset="0"/>
                <a:ea typeface="Lato" panose="020F0502020204030203" pitchFamily="34" charset="0"/>
                <a:cs typeface="Lato" panose="020F0502020204030203" pitchFamily="34" charset="0"/>
              </a:rPr>
              <a:t>- The impact of culture is </a:t>
            </a:r>
            <a:r>
              <a:rPr lang="en-US" sz="1600" b="1" spc="30" dirty="0" smtClean="0">
                <a:solidFill>
                  <a:srgbClr val="DFA267"/>
                </a:solidFill>
                <a:latin typeface="Lato" panose="020F0502020204030203" pitchFamily="34" charset="0"/>
                <a:ea typeface="Lato" panose="020F0502020204030203" pitchFamily="34" charset="0"/>
                <a:cs typeface="Lato" panose="020F0502020204030203" pitchFamily="34" charset="0"/>
              </a:rPr>
              <a:t>very </a:t>
            </a:r>
            <a:r>
              <a:rPr lang="en-US" sz="1600" b="1" spc="30" dirty="0">
                <a:solidFill>
                  <a:srgbClr val="DFA267"/>
                </a:solidFill>
                <a:latin typeface="Lato" panose="020F0502020204030203" pitchFamily="34" charset="0"/>
                <a:ea typeface="Lato" panose="020F0502020204030203" pitchFamily="34" charset="0"/>
                <a:cs typeface="Lato" panose="020F0502020204030203" pitchFamily="34" charset="0"/>
              </a:rPr>
              <a:t>important and translators should have a certain knowledge of the culture they are translating with to encode, react and transmit the message correctly.</a:t>
            </a:r>
          </a:p>
        </p:txBody>
      </p:sp>
      <p:sp>
        <p:nvSpPr>
          <p:cNvPr id="28" name="TextBox 27">
            <a:extLst>
              <a:ext uri="{FF2B5EF4-FFF2-40B4-BE49-F238E27FC236}">
                <a16:creationId xmlns="" xmlns:a16="http://schemas.microsoft.com/office/drawing/2014/main" id="{8A313EE7-4423-4058-9F91-058EE4C7DF58}"/>
              </a:ext>
            </a:extLst>
          </p:cNvPr>
          <p:cNvSpPr txBox="1"/>
          <p:nvPr/>
        </p:nvSpPr>
        <p:spPr>
          <a:xfrm>
            <a:off x="2967746" y="2284563"/>
            <a:ext cx="4552456" cy="2062103"/>
          </a:xfrm>
          <a:prstGeom prst="rect">
            <a:avLst/>
          </a:prstGeom>
          <a:noFill/>
        </p:spPr>
        <p:txBody>
          <a:bodyPr wrap="square" rtlCol="0">
            <a:spAutoFit/>
          </a:bodyPr>
          <a:lstStyle/>
          <a:p>
            <a:r>
              <a:rPr lang="en-US" sz="1600" b="1" spc="30" dirty="0" smtClean="0">
                <a:solidFill>
                  <a:srgbClr val="DFA267"/>
                </a:solidFill>
                <a:latin typeface="Lato" panose="020F0502020204030203" pitchFamily="34" charset="0"/>
                <a:ea typeface="Lato" panose="020F0502020204030203" pitchFamily="34" charset="0"/>
                <a:cs typeface="Lato" panose="020F0502020204030203" pitchFamily="34" charset="0"/>
              </a:rPr>
              <a:t>MISSING WORDS </a:t>
            </a:r>
            <a:r>
              <a:rPr lang="en-US" sz="1600" b="1" spc="30" dirty="0">
                <a:solidFill>
                  <a:srgbClr val="DFA267"/>
                </a:solidFill>
                <a:latin typeface="Lato" panose="020F0502020204030203" pitchFamily="34" charset="0"/>
                <a:ea typeface="Lato" panose="020F0502020204030203" pitchFamily="34" charset="0"/>
                <a:cs typeface="Lato" panose="020F0502020204030203" pitchFamily="34" charset="0"/>
              </a:rPr>
              <a:t>- Not everything translates. For anyone looking to have documentation translated into a target language, that can be a scary prospect, but it's the straight up truth. While the majority of languages will have words and phrases for most things, there are always certain words and phrases that are just either totally different or missing entirely from target languages. </a:t>
            </a:r>
          </a:p>
        </p:txBody>
      </p:sp>
      <p:sp>
        <p:nvSpPr>
          <p:cNvPr id="29" name="TextBox 28">
            <a:extLst>
              <a:ext uri="{FF2B5EF4-FFF2-40B4-BE49-F238E27FC236}">
                <a16:creationId xmlns="" xmlns:a16="http://schemas.microsoft.com/office/drawing/2014/main" id="{8A313EE7-4423-4058-9F91-058EE4C7DF58}"/>
              </a:ext>
            </a:extLst>
          </p:cNvPr>
          <p:cNvSpPr txBox="1"/>
          <p:nvPr/>
        </p:nvSpPr>
        <p:spPr>
          <a:xfrm>
            <a:off x="2967746" y="4802068"/>
            <a:ext cx="4486047" cy="1569660"/>
          </a:xfrm>
          <a:prstGeom prst="rect">
            <a:avLst/>
          </a:prstGeom>
          <a:noFill/>
        </p:spPr>
        <p:txBody>
          <a:bodyPr wrap="square" rtlCol="0">
            <a:spAutoFit/>
          </a:bodyPr>
          <a:lstStyle/>
          <a:p>
            <a:r>
              <a:rPr lang="en-US" sz="1600" b="1" spc="30" dirty="0" smtClean="0">
                <a:solidFill>
                  <a:srgbClr val="DFA267"/>
                </a:solidFill>
                <a:latin typeface="Lato" panose="020F0502020204030203" pitchFamily="34" charset="0"/>
                <a:ea typeface="Lato" panose="020F0502020204030203" pitchFamily="34" charset="0"/>
                <a:cs typeface="Lato" panose="020F0502020204030203" pitchFamily="34" charset="0"/>
              </a:rPr>
              <a:t>MULTIPLE MEANINGS OF A SINGLE WORD </a:t>
            </a:r>
            <a:r>
              <a:rPr lang="en-US" sz="1600" b="1" spc="30" dirty="0">
                <a:solidFill>
                  <a:srgbClr val="DFA267"/>
                </a:solidFill>
                <a:latin typeface="Lato" panose="020F0502020204030203" pitchFamily="34" charset="0"/>
                <a:ea typeface="Lato" panose="020F0502020204030203" pitchFamily="34" charset="0"/>
                <a:cs typeface="Lato" panose="020F0502020204030203" pitchFamily="34" charset="0"/>
              </a:rPr>
              <a:t>- In various languages, there are words that have different meanings in the way the sentence is used but are spelled and pronounced alike. Some words also have different meanings and spelling but have similar pronunciation.</a:t>
            </a:r>
          </a:p>
        </p:txBody>
      </p:sp>
    </p:spTree>
    <p:extLst>
      <p:ext uri="{BB962C8B-B14F-4D97-AF65-F5344CB8AC3E}">
        <p14:creationId xmlns:p14="http://schemas.microsoft.com/office/powerpoint/2010/main" val="964549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xmlns="" id="{E5DAE1CC-883C-4788-87FA-83494613A81C}"/>
              </a:ext>
            </a:extLst>
          </p:cNvPr>
          <p:cNvSpPr txBox="1">
            <a:spLocks/>
          </p:cNvSpPr>
          <p:nvPr/>
        </p:nvSpPr>
        <p:spPr>
          <a:xfrm>
            <a:off x="3300984" y="1591056"/>
            <a:ext cx="5549487" cy="28334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pc="600" dirty="0" smtClean="0">
                <a:solidFill>
                  <a:srgbClr val="DFA267"/>
                </a:solidFill>
                <a:latin typeface="Bahnschrift SemiBold" panose="020B0502040204020203" pitchFamily="34" charset="0"/>
                <a:ea typeface="Roboto" panose="02000000000000000000" pitchFamily="2" charset="0"/>
              </a:rPr>
              <a:t>THANK</a:t>
            </a:r>
          </a:p>
          <a:p>
            <a:pPr algn="ctr"/>
            <a:r>
              <a:rPr lang="en-US" sz="8800" spc="600" dirty="0" smtClean="0">
                <a:solidFill>
                  <a:srgbClr val="DFA267"/>
                </a:solidFill>
                <a:latin typeface="Bahnschrift SemiBold" panose="020B0502040204020203" pitchFamily="34" charset="0"/>
                <a:ea typeface="Roboto" panose="02000000000000000000" pitchFamily="2" charset="0"/>
              </a:rPr>
              <a:t>YOU</a:t>
            </a:r>
            <a:endParaRPr lang="en-US" sz="8800" spc="600" dirty="0">
              <a:solidFill>
                <a:srgbClr val="DFA267"/>
              </a:solidFill>
              <a:latin typeface="Bahnschrift SemiBold" panose="020B0502040204020203" pitchFamily="34" charset="0"/>
              <a:ea typeface="Roboto" panose="02000000000000000000" pitchFamily="2" charset="0"/>
            </a:endParaRPr>
          </a:p>
        </p:txBody>
      </p:sp>
      <p:sp>
        <p:nvSpPr>
          <p:cNvPr id="19" name="Title 7">
            <a:extLst>
              <a:ext uri="{FF2B5EF4-FFF2-40B4-BE49-F238E27FC236}">
                <a16:creationId xmlns:a16="http://schemas.microsoft.com/office/drawing/2014/main" xmlns="" id="{A4243C3E-0CE4-41A4-9B21-F9DE9DD271EF}"/>
              </a:ext>
            </a:extLst>
          </p:cNvPr>
          <p:cNvSpPr txBox="1">
            <a:spLocks/>
          </p:cNvSpPr>
          <p:nvPr/>
        </p:nvSpPr>
        <p:spPr>
          <a:xfrm>
            <a:off x="7777004" y="2118400"/>
            <a:ext cx="4253479" cy="131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endParaRPr lang="en-US" sz="2400" dirty="0">
              <a:solidFill>
                <a:prstClr val="white"/>
              </a:solidFill>
              <a:latin typeface="Cambo" panose="02000000000000000000" pitchFamily="50" charset="0"/>
              <a:ea typeface="Source Sans Pro Black" panose="020B0803030403020204"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xmlns="" id="{34D42A48-59C8-432F-939C-5CB8A101FDD6}"/>
              </a:ext>
            </a:extLst>
          </p:cNvPr>
          <p:cNvCxnSpPr>
            <a:cxnSpLocks/>
          </p:cNvCxnSpPr>
          <p:nvPr/>
        </p:nvCxnSpPr>
        <p:spPr>
          <a:xfrm>
            <a:off x="4764024" y="6285463"/>
            <a:ext cx="7427976" cy="0"/>
          </a:xfrm>
          <a:prstGeom prst="line">
            <a:avLst/>
          </a:prstGeom>
          <a:ln w="38100">
            <a:solidFill>
              <a:srgbClr val="DFA26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7EA9DE3B-3E0F-4152-8E9D-7694B30713AF}"/>
              </a:ext>
            </a:extLst>
          </p:cNvPr>
          <p:cNvCxnSpPr>
            <a:cxnSpLocks/>
          </p:cNvCxnSpPr>
          <p:nvPr/>
        </p:nvCxnSpPr>
        <p:spPr>
          <a:xfrm>
            <a:off x="0" y="6285463"/>
            <a:ext cx="534573" cy="0"/>
          </a:xfrm>
          <a:prstGeom prst="line">
            <a:avLst/>
          </a:prstGeom>
          <a:ln w="38100">
            <a:solidFill>
              <a:srgbClr val="DFA267"/>
            </a:solidFill>
          </a:ln>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2"/>
          <a:stretch>
            <a:fillRect/>
          </a:stretch>
        </p:blipFill>
        <p:spPr>
          <a:xfrm>
            <a:off x="716737" y="5925312"/>
            <a:ext cx="3944677" cy="579626"/>
          </a:xfrm>
          <a:prstGeom prst="rect">
            <a:avLst/>
          </a:prstGeom>
        </p:spPr>
      </p:pic>
    </p:spTree>
    <p:extLst>
      <p:ext uri="{BB962C8B-B14F-4D97-AF65-F5344CB8AC3E}">
        <p14:creationId xmlns:p14="http://schemas.microsoft.com/office/powerpoint/2010/main" val="1885732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TotalTime>
  <Words>529</Words>
  <Application>Microsoft Office PowerPoint</Application>
  <PresentationFormat>Широкоэкранный</PresentationFormat>
  <Paragraphs>29</Paragraphs>
  <Slides>9</Slides>
  <Notes>0</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1</vt:i4>
      </vt:variant>
      <vt:variant>
        <vt:lpstr>Заголовки слайдов</vt:lpstr>
      </vt:variant>
      <vt:variant>
        <vt:i4>9</vt:i4>
      </vt:variant>
    </vt:vector>
  </HeadingPairs>
  <TitlesOfParts>
    <vt:vector size="24" baseType="lpstr">
      <vt:lpstr>Bebas Neue</vt:lpstr>
      <vt:lpstr>Cambo</vt:lpstr>
      <vt:lpstr>Lato</vt:lpstr>
      <vt:lpstr>Lato Black</vt:lpstr>
      <vt:lpstr>Lato Light</vt:lpstr>
      <vt:lpstr>Lato Semibold</vt:lpstr>
      <vt:lpstr>Open Sans</vt:lpstr>
      <vt:lpstr>Roboto</vt:lpstr>
      <vt:lpstr>Source Sans Pro</vt:lpstr>
      <vt:lpstr>Source Sans Pro Black</vt:lpstr>
      <vt:lpstr>Arial</vt:lpstr>
      <vt:lpstr>Bahnschrift SemiBold</vt:lpstr>
      <vt:lpstr>Calibri</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LDDX</dc:creator>
  <cp:lastModifiedBy>Jaki Jaki</cp:lastModifiedBy>
  <cp:revision>140</cp:revision>
  <dcterms:created xsi:type="dcterms:W3CDTF">2018-08-19T17:09:14Z</dcterms:created>
  <dcterms:modified xsi:type="dcterms:W3CDTF">2020-10-11T07:56:10Z</dcterms:modified>
</cp:coreProperties>
</file>