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webp" ContentType="image/webp"/>
  <Override PartName="/ppt/media/image2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3"/>
    <p:sldId id="273" r:id="rId4"/>
    <p:sldId id="265" r:id="rId5"/>
    <p:sldId id="281" r:id="rId6"/>
    <p:sldId id="290" r:id="rId8"/>
    <p:sldId id="291" r:id="rId9"/>
    <p:sldId id="282" r:id="rId10"/>
    <p:sldId id="286" r:id="rId11"/>
    <p:sldId id="287" r:id="rId12"/>
    <p:sldId id="288" r:id="rId13"/>
    <p:sldId id="289" r:id="rId14"/>
    <p:sldId id="261" r:id="rId15"/>
  </p:sldIdLst>
  <p:sldSz cx="9144000" cy="6858000" type="screen4x3"/>
  <p:notesSz cx="6858000" cy="9144000"/>
  <p:custDataLst>
    <p:tags r:id="rId19"/>
  </p:custDataLst>
  <p:defaultTextStyle>
    <a:defPPr>
      <a:defRPr lang="zh-CN"/>
    </a:defPPr>
    <a:lvl1pPr marL="0" lvl="0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 showGuides="1">
      <p:cViewPr varScale="1">
        <p:scale>
          <a:sx n="65" d="100"/>
          <a:sy n="65" d="100"/>
        </p:scale>
        <p:origin x="-978" y="-102"/>
      </p:cViewPr>
      <p:guideLst>
        <p:guide orient="horz" pos="211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4793" y="1567346"/>
            <a:ext cx="352638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44793" y="2338388"/>
            <a:ext cx="352638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17212" y="1567346"/>
            <a:ext cx="3526381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17212" y="2357460"/>
            <a:ext cx="3526381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95638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8600" y="457201"/>
            <a:ext cx="4477941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95638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.webp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web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5"/>
          <p:cNvSpPr/>
          <p:nvPr/>
        </p:nvSpPr>
        <p:spPr>
          <a:xfrm>
            <a:off x="3175" y="3717925"/>
            <a:ext cx="9144000" cy="3143250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6" name="文本框 3075"/>
          <p:cNvSpPr txBox="1"/>
          <p:nvPr/>
        </p:nvSpPr>
        <p:spPr>
          <a:xfrm>
            <a:off x="4068763" y="5517232"/>
            <a:ext cx="4608512" cy="5219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marL="0" lvl="0" indent="0" eaLnBrk="1" latinLnBrk="0" hangingPunct="1"/>
            <a:r>
              <a:rPr lang="zh-CN" altLang="en-US" sz="2800" b="1" dirty="0">
                <a:solidFill>
                  <a:schemeClr val="bg1"/>
                </a:solidFill>
                <a:latin typeface="Impact" panose="020B0806030902050204" pitchFamily="2" charset="0"/>
                <a:ea typeface="微软雅黑" panose="020B0503020204020204" charset="-122"/>
                <a:sym typeface="Arial" panose="020B0604020202020204" pitchFamily="34" charset="0"/>
              </a:rPr>
              <a:t>                           </a:t>
            </a:r>
            <a:r>
              <a:rPr lang="en-US" altLang="zh-CN" sz="2800" b="1" dirty="0">
                <a:solidFill>
                  <a:schemeClr val="bg1"/>
                </a:solidFill>
                <a:latin typeface="Impact" panose="020B0806030902050204" pitchFamily="2" charset="0"/>
                <a:ea typeface="微软雅黑" panose="020B0503020204020204" charset="-122"/>
                <a:sym typeface="Arial" panose="020B0604020202020204" pitchFamily="34" charset="0"/>
              </a:rPr>
              <a:t>--</a:t>
            </a:r>
            <a:r>
              <a:rPr lang="zh-CN" altLang="en-US" sz="2800" b="1" dirty="0">
                <a:solidFill>
                  <a:schemeClr val="bg1"/>
                </a:solidFill>
                <a:latin typeface="Impact" panose="020B0806030902050204" pitchFamily="2" charset="0"/>
                <a:ea typeface="微软雅黑" panose="020B0503020204020204" charset="-122"/>
                <a:sym typeface="Arial" panose="020B0604020202020204" pitchFamily="34" charset="0"/>
              </a:rPr>
              <a:t> 赵喜珍</a:t>
            </a:r>
            <a:endParaRPr lang="en-US" sz="2800" b="1" dirty="0">
              <a:solidFill>
                <a:schemeClr val="bg1"/>
              </a:solidFill>
              <a:latin typeface="Impact" panose="020B0806030902050204" pitchFamily="2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85800" y="1772816"/>
            <a:ext cx="7772400" cy="14700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norm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zh-CN" sz="4400" b="0" i="0" u="none" strike="noStrike" cap="none" spc="0" normalizeH="0" baseline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Money culture: The tradition of Red Envelope and Lucky Money </a:t>
            </a:r>
            <a:endParaRPr kumimoji="0" lang="en-US" altLang="zh-CN" sz="4400" b="0" i="0" u="none" strike="noStrike" cap="none" spc="0" normalizeH="0" baseline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"/>
          <p:cNvSpPr/>
          <p:nvPr/>
        </p:nvSpPr>
        <p:spPr>
          <a:xfrm>
            <a:off x="3175" y="5481638"/>
            <a:ext cx="9144000" cy="136842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-8300" y="263974"/>
            <a:ext cx="9144000" cy="631249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t="21784"/>
          <a:stretch>
            <a:fillRect/>
          </a:stretch>
        </p:blipFill>
        <p:spPr>
          <a:xfrm>
            <a:off x="6443381" y="1608736"/>
            <a:ext cx="2485447" cy="2060888"/>
          </a:xfrm>
          <a:prstGeom prst="rect">
            <a:avLst/>
          </a:prstGeom>
        </p:spPr>
      </p:pic>
      <p:sp>
        <p:nvSpPr>
          <p:cNvPr id="4" name="矩形 19"/>
          <p:cNvSpPr/>
          <p:nvPr/>
        </p:nvSpPr>
        <p:spPr>
          <a:xfrm>
            <a:off x="178753" y="476542"/>
            <a:ext cx="6647180" cy="64516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cs typeface="+mn-ea"/>
              </a:rPr>
              <a:t>Other Occasions for Red Envelopes</a:t>
            </a:r>
            <a:endParaRPr lang="en-US" altLang="zh-CN" sz="3600" dirty="0">
              <a:solidFill>
                <a:schemeClr val="bg1"/>
              </a:solidFill>
              <a:latin typeface="Impact" panose="020B0806030902050204" pitchFamily="2" charset="0"/>
              <a:cs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4293235"/>
            <a:ext cx="1796415" cy="23818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1283" y="2202276"/>
            <a:ext cx="7170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Chinese New Year, use red envelopes featuring Chinese characters such as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福 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fú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meaning 'good luck and blessings'), 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恭喜发财 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gōng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xǐ fā 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cái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meaning 'happiness and prosperity'), and 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新年快乐 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(Xīn 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Nián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kuàilè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meaning 'happy New Year‘).</a:t>
            </a:r>
            <a:endParaRPr lang="zh-CN" altLang="en-US" sz="2400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31282" y="4508342"/>
            <a:ext cx="6945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birthday parties, use red envelopes featuring Chinese characters such as 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寿 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shòu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meaning ‘longevity’) and 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生日快乐 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shēng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rì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kuài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lè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meaning 'happy birthday').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"/>
          <p:cNvSpPr/>
          <p:nvPr/>
        </p:nvSpPr>
        <p:spPr>
          <a:xfrm>
            <a:off x="3175" y="5481638"/>
            <a:ext cx="9144000" cy="136842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23518" y="216246"/>
            <a:ext cx="9144000" cy="631249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矩形 19"/>
          <p:cNvSpPr/>
          <p:nvPr/>
        </p:nvSpPr>
        <p:spPr>
          <a:xfrm>
            <a:off x="106998" y="404787"/>
            <a:ext cx="6647180" cy="64516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cs typeface="+mn-ea"/>
              </a:rPr>
              <a:t>Other Occasions for Red Envelopes</a:t>
            </a:r>
            <a:endParaRPr lang="en-US" altLang="zh-CN" sz="3600" dirty="0">
              <a:solidFill>
                <a:schemeClr val="bg1"/>
              </a:solidFill>
              <a:latin typeface="Impact" panose="020B0806030902050204" pitchFamily="2" charset="0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7287" y="1307638"/>
            <a:ext cx="3357903" cy="24997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676" y="4106448"/>
            <a:ext cx="1935754" cy="267062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1283" y="2202276"/>
            <a:ext cx="7394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weddings, use red envelopes featuring Chinese characters such as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囍 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("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doublexǐ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", meaning 'double happiness') and 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百年好合 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(bǎi 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nián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hǎo 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hé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meaning [may you] 'live together happily for a hundred years, i.e. a longtime').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1283" y="4365486"/>
            <a:ext cx="7076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For funerals, white envelopes are often used and the character is usually 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奠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diàn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meaning 'make offerings to the spirits of the dead').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5"/>
          <p:cNvSpPr/>
          <p:nvPr/>
        </p:nvSpPr>
        <p:spPr>
          <a:xfrm>
            <a:off x="0" y="1701800"/>
            <a:ext cx="9144000" cy="3143250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r>
              <a:rPr lang="zh-CN" altLang="en-US" sz="4800" dirty="0">
                <a:solidFill>
                  <a:srgbClr val="FFFFFF"/>
                </a:solidFill>
                <a:latin typeface="Impact" panose="020B0806030902050204" pitchFamily="2" charset="0"/>
                <a:ea typeface="宋体" panose="02010600030101010101" pitchFamily="2" charset="-122"/>
                <a:sym typeface="宋体" panose="02010600030101010101" pitchFamily="2" charset="-122"/>
              </a:rPr>
              <a:t>Thanks for listening</a:t>
            </a:r>
            <a:endParaRPr lang="zh-CN" altLang="en-US" sz="4800" dirty="0">
              <a:solidFill>
                <a:srgbClr val="FFFFFF"/>
              </a:solidFill>
              <a:latin typeface="Impact" panose="020B0806030902050204" pitchFamily="2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zh-CN"/>
              <a:t>contents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750" y="1412946"/>
            <a:ext cx="8229600" cy="558927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Introduction and The  Legend </a:t>
            </a:r>
            <a:endParaRPr lang="en-US" altLang="zh-CN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Meaning of the Chinese New Year Red Envelopes and Lucky Money</a:t>
            </a:r>
            <a:endParaRPr lang="en-US" altLang="zh-CN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Tips for Giving and Receiving a Red Envelope</a:t>
            </a:r>
            <a:endParaRPr lang="en-US" altLang="zh-CN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Other Occasions for Red Envelopes</a:t>
            </a:r>
            <a:endParaRPr lang="en-US" altLang="zh-CN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"/>
          <p:cNvSpPr/>
          <p:nvPr/>
        </p:nvSpPr>
        <p:spPr>
          <a:xfrm>
            <a:off x="3175" y="5481638"/>
            <a:ext cx="9144000" cy="136842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0" y="545505"/>
            <a:ext cx="9144000" cy="631249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19050" y="5013325"/>
            <a:ext cx="3055620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19"/>
          <p:cNvSpPr/>
          <p:nvPr/>
        </p:nvSpPr>
        <p:spPr>
          <a:xfrm>
            <a:off x="19050" y="497829"/>
            <a:ext cx="3323346" cy="646331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anchor="t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sym typeface="Impact" panose="020B0806030902050204" pitchFamily="2" charset="0"/>
              </a:rPr>
              <a:t>The</a:t>
            </a:r>
            <a:r>
              <a:rPr lang="zh-CN" altLang="en-US" sz="3600" dirty="0">
                <a:solidFill>
                  <a:schemeClr val="bg1"/>
                </a:solidFill>
                <a:latin typeface="Impact" panose="020B0806030902050204" pitchFamily="2" charset="0"/>
                <a:sym typeface="Impact" panose="020B0806030902050204" pitchFamily="2" charset="0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sym typeface="Impact" panose="020B0806030902050204" pitchFamily="2" charset="0"/>
              </a:rPr>
              <a:t>Introduction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2" charset="0"/>
              <a:ea typeface="宋体" panose="02010600030101010101" pitchFamily="2" charset="-122"/>
              <a:sym typeface="Impact" panose="020B0806030902050204" pitchFamily="2" charset="0"/>
            </a:endParaRPr>
          </a:p>
        </p:txBody>
      </p:sp>
      <p:pic>
        <p:nvPicPr>
          <p:cNvPr id="10" name="图片 1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35" y="692785"/>
            <a:ext cx="3284220" cy="1747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179705" y="1484630"/>
            <a:ext cx="8229600" cy="186563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</a:t>
            </a:r>
            <a:r>
              <a:rPr lang="en-US" altLang="zh-CN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red envelope</a:t>
            </a:r>
            <a:r>
              <a:rPr lang="zh-CN" alt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：</a:t>
            </a:r>
            <a:r>
              <a:rPr lang="en-US" altLang="zh-CN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also called Red Packets, Lucky Money, or         </a:t>
            </a:r>
            <a:endParaRPr lang="en-US" altLang="zh-CN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altLang="zh-CN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                          Hóngbāo ( 红 包 ) in Chinese; </a:t>
            </a:r>
            <a:endParaRPr lang="en-US" altLang="zh-CN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altLang="zh-CN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                          it appears in many occasions;  </a:t>
            </a:r>
            <a:endParaRPr lang="en-US" altLang="zh-CN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altLang="zh-CN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                          the Lunar New Year Festival; </a:t>
            </a:r>
            <a:endParaRPr lang="en-US" altLang="zh-CN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altLang="zh-CN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                          wish good luck and share blessings</a:t>
            </a:r>
            <a:endParaRPr lang="en-US" altLang="zh-CN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3074670" y="4922520"/>
            <a:ext cx="1927860" cy="1927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395605" y="3023870"/>
            <a:ext cx="8229600" cy="353314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</a:t>
            </a:r>
            <a:r>
              <a:rPr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The Lucky Money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:</a:t>
            </a:r>
            <a:r>
              <a:rPr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began in the Han Dynasty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; </a:t>
            </a:r>
            <a:endParaRPr lang="en-US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                               </a:t>
            </a:r>
            <a:r>
              <a:rPr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small collectibles in the form of coins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;     </a:t>
            </a:r>
            <a:endParaRPr lang="en-US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                               </a:t>
            </a:r>
            <a:r>
              <a:rPr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"worldwide peace" ( 天 下 太 平),</a:t>
            </a:r>
            <a:endParaRPr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                               </a:t>
            </a:r>
            <a:r>
              <a:rPr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“longevity and fortune” 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 </a:t>
            </a:r>
            <a:r>
              <a:rPr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( 千秋万岁 )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;</a:t>
            </a:r>
            <a:endParaRPr lang="en-US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                               </a:t>
            </a:r>
            <a:r>
              <a:rPr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dragons and phoenixes were common. </a:t>
            </a:r>
            <a:endParaRPr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endParaRPr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"/>
          <p:cNvSpPr/>
          <p:nvPr/>
        </p:nvSpPr>
        <p:spPr>
          <a:xfrm>
            <a:off x="3175" y="5481638"/>
            <a:ext cx="9144000" cy="136842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0" y="545505"/>
            <a:ext cx="9144000" cy="631249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矩形 19"/>
          <p:cNvSpPr/>
          <p:nvPr/>
        </p:nvSpPr>
        <p:spPr>
          <a:xfrm>
            <a:off x="94433" y="476557"/>
            <a:ext cx="2358339" cy="646331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anchor="t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sym typeface="Impact" panose="020B0806030902050204" pitchFamily="2" charset="0"/>
              </a:rPr>
              <a:t>The  legend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2" charset="0"/>
              <a:ea typeface="宋体" panose="02010600030101010101" pitchFamily="2" charset="-122"/>
              <a:sym typeface="Impact" panose="020B0806030902050204" pitchFamily="2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145" y="1772920"/>
            <a:ext cx="4258945" cy="28232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1772920"/>
            <a:ext cx="4211320" cy="2823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"/>
          <p:cNvSpPr/>
          <p:nvPr/>
        </p:nvSpPr>
        <p:spPr>
          <a:xfrm>
            <a:off x="3175" y="5481638"/>
            <a:ext cx="9144000" cy="136842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0" y="545505"/>
            <a:ext cx="9144000" cy="631249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矩形 19"/>
          <p:cNvSpPr/>
          <p:nvPr/>
        </p:nvSpPr>
        <p:spPr>
          <a:xfrm>
            <a:off x="135309" y="476557"/>
            <a:ext cx="2276584" cy="646331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anchor="t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sym typeface="Impact" panose="020B0806030902050204" pitchFamily="2" charset="0"/>
              </a:rPr>
              <a:t>The legend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2" charset="0"/>
              <a:ea typeface="宋体" panose="02010600030101010101" pitchFamily="2" charset="-122"/>
              <a:sym typeface="Impact" panose="020B0806030902050204" pitchFamily="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917065"/>
            <a:ext cx="4296410" cy="29597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145" y="1954530"/>
            <a:ext cx="4269740" cy="2941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"/>
          <p:cNvSpPr/>
          <p:nvPr/>
        </p:nvSpPr>
        <p:spPr>
          <a:xfrm>
            <a:off x="3175" y="5481638"/>
            <a:ext cx="9144000" cy="136842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0" y="545505"/>
            <a:ext cx="9144000" cy="631249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矩形 19"/>
          <p:cNvSpPr/>
          <p:nvPr/>
        </p:nvSpPr>
        <p:spPr>
          <a:xfrm>
            <a:off x="135310" y="476557"/>
            <a:ext cx="2276584" cy="646331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anchor="t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sym typeface="Impact" panose="020B0806030902050204" pitchFamily="2" charset="0"/>
              </a:rPr>
              <a:t>The legend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2" charset="0"/>
              <a:ea typeface="宋体" panose="02010600030101010101" pitchFamily="2" charset="-122"/>
              <a:sym typeface="Impact" panose="020B0806030902050204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2246630"/>
            <a:ext cx="3959225" cy="2956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46630"/>
            <a:ext cx="4363720" cy="3038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81" y="1387968"/>
            <a:ext cx="4158277" cy="4674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"/>
          <p:cNvSpPr/>
          <p:nvPr/>
        </p:nvSpPr>
        <p:spPr>
          <a:xfrm>
            <a:off x="3175" y="5481638"/>
            <a:ext cx="9144000" cy="136842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0" y="545505"/>
            <a:ext cx="9144000" cy="631249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矩形 19"/>
          <p:cNvSpPr/>
          <p:nvPr/>
        </p:nvSpPr>
        <p:spPr>
          <a:xfrm>
            <a:off x="107105" y="545772"/>
            <a:ext cx="8818880" cy="15684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anchor="t">
            <a:spAutoFit/>
          </a:bodyPr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Impact" panose="020B0806030902050204" pitchFamily="2" charset="0"/>
                <a:sym typeface="Impact" panose="020B0806030902050204" pitchFamily="2" charset="0"/>
              </a:rPr>
              <a:t>The Meaning of the Chinese New Year Red Envelopes</a:t>
            </a:r>
            <a:endParaRPr lang="en-US" altLang="zh-CN" sz="3200" dirty="0">
              <a:solidFill>
                <a:schemeClr val="bg1"/>
              </a:solidFill>
              <a:latin typeface="Impact" panose="020B0806030902050204" pitchFamily="2" charset="0"/>
              <a:sym typeface="Impact" panose="020B0806030902050204" pitchFamily="2" charset="0"/>
            </a:endParaRPr>
          </a:p>
          <a:p>
            <a:pPr lvl="0" algn="ctr">
              <a:buClrTx/>
              <a:buSzTx/>
              <a:buFontTx/>
            </a:pPr>
            <a:r>
              <a:rPr lang="en-US" altLang="zh-CN" sz="3200" dirty="0">
                <a:solidFill>
                  <a:schemeClr val="bg1"/>
                </a:solidFill>
                <a:latin typeface="Impact" panose="020B0806030902050204" pitchFamily="2" charset="0"/>
                <a:cs typeface="+mn-ea"/>
                <a:sym typeface="+mn-ea"/>
              </a:rPr>
              <a:t>and Lucky Money</a:t>
            </a:r>
            <a:endParaRPr lang="en-US" altLang="zh-CN" sz="3200" dirty="0">
              <a:solidFill>
                <a:schemeClr val="bg1"/>
              </a:solidFill>
              <a:latin typeface="Impact" panose="020B0806030902050204" pitchFamily="2" charset="0"/>
              <a:cs typeface="+mn-ea"/>
            </a:endParaRPr>
          </a:p>
          <a:p>
            <a:pPr lvl="0" algn="ctr"/>
            <a:endParaRPr lang="en-US" altLang="zh-CN" sz="3200" dirty="0">
              <a:solidFill>
                <a:schemeClr val="bg1"/>
              </a:solidFill>
              <a:latin typeface="Impact" panose="020B0806030902050204" pitchFamily="2" charset="0"/>
              <a:sym typeface="Impact" panose="020B0806030902050204" pitchFamily="2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107315" y="2058035"/>
            <a:ext cx="4756150" cy="16268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good luck, happiness, and health.</a:t>
            </a:r>
            <a:endParaRPr lang="en-US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</p:txBody>
      </p:sp>
      <p:pic>
        <p:nvPicPr>
          <p:cNvPr id="2" name="图片 2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2355" y="1412875"/>
            <a:ext cx="4271645" cy="2272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5220335" y="3644900"/>
            <a:ext cx="3557270" cy="117030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marR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j-ea"/>
                <a:cs typeface="+mn-lt"/>
              </a:rPr>
              <a:t>suppressing Sui money</a:t>
            </a:r>
            <a:endParaRPr lang="en-US" sz="2400" dirty="0">
              <a:solidFill>
                <a:schemeClr val="bg1"/>
              </a:solidFill>
              <a:latin typeface="+mn-lt"/>
              <a:ea typeface="+mj-ea"/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"/>
          <p:cNvSpPr/>
          <p:nvPr/>
        </p:nvSpPr>
        <p:spPr>
          <a:xfrm>
            <a:off x="3175" y="5481638"/>
            <a:ext cx="9144000" cy="136842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0" y="545505"/>
            <a:ext cx="9144000" cy="631249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矩形 19"/>
          <p:cNvSpPr/>
          <p:nvPr/>
        </p:nvSpPr>
        <p:spPr>
          <a:xfrm>
            <a:off x="107" y="548947"/>
            <a:ext cx="8458835" cy="175323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anchor="t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cs typeface="+mn-ea"/>
                <a:sym typeface="+mn-ea"/>
              </a:rPr>
              <a:t>Tips for Giving and Receiving a Red Envelope</a:t>
            </a:r>
            <a:endParaRPr lang="en-US" altLang="zh-CN" sz="3600" dirty="0">
              <a:solidFill>
                <a:schemeClr val="bg1"/>
              </a:solidFill>
              <a:latin typeface="Impact" panose="020B0806030902050204" pitchFamily="2" charset="0"/>
              <a:cs typeface="+mn-ea"/>
              <a:sym typeface="+mn-ea"/>
            </a:endParaRPr>
          </a:p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cs typeface="+mn-ea"/>
                <a:sym typeface="+mn-ea"/>
              </a:rPr>
              <a:t>and Lucky Money</a:t>
            </a:r>
            <a:endParaRPr lang="en-US" altLang="zh-CN" sz="3600" dirty="0">
              <a:solidFill>
                <a:schemeClr val="bg1"/>
              </a:solidFill>
              <a:latin typeface="Impact" panose="020B0806030902050204" pitchFamily="2" charset="0"/>
              <a:cs typeface="+mn-ea"/>
            </a:endParaRPr>
          </a:p>
          <a:p>
            <a:pPr lvl="0" algn="ctr"/>
            <a:endParaRPr lang="en-US" altLang="zh-CN" sz="3600" dirty="0">
              <a:solidFill>
                <a:schemeClr val="bg1"/>
              </a:solidFill>
              <a:latin typeface="Impact" panose="020B0806030902050204" pitchFamily="2" charset="0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1283" y="2534087"/>
            <a:ext cx="7596482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300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US" altLang="zh-CN" sz="2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ut crisp, new bills inside a Chinese New Year red envelope. Giving dirty or wrinkled bills is in bad taste. </a:t>
            </a:r>
            <a:endParaRPr lang="zh-CN" altLang="en-US" sz="23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3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altLang="zh-CN" sz="2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void putting coins in the envelopes.</a:t>
            </a:r>
            <a:endParaRPr lang="zh-CN" altLang="en-US" sz="23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Avoid giving amounts such as 40 yuan or 400 yuan. </a:t>
            </a:r>
            <a:endParaRPr lang="zh-CN" altLang="en-US" sz="23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</a:pPr>
            <a:r>
              <a:rPr lang="en-US" altLang="zh-CN" sz="23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·</a:t>
            </a:r>
            <a:r>
              <a:rPr lang="en-US" altLang="zh-CN" sz="23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even numbers are better than odd.</a:t>
            </a:r>
            <a:endParaRPr lang="en-US" altLang="zh-CN" sz="23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>
              <a:buFont typeface="Wingdings" panose="05000000000000000000" pitchFamily="2" charset="2"/>
            </a:pPr>
            <a:r>
              <a:rPr lang="en-US" altLang="zh-CN" sz="23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 ·</a:t>
            </a:r>
            <a:r>
              <a:rPr lang="zh-CN" altLang="en-US" sz="23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nine (Chinese: 九) is homophonous to the </a:t>
            </a:r>
            <a:r>
              <a:rPr lang="en-US" altLang="zh-CN" sz="23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 </a:t>
            </a:r>
            <a:endParaRPr lang="en-US" altLang="zh-CN" sz="23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>
              <a:buFont typeface="Wingdings" panose="05000000000000000000" pitchFamily="2" charset="2"/>
            </a:pPr>
            <a:r>
              <a:rPr lang="en-US" altLang="zh-CN" sz="23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 </a:t>
            </a:r>
            <a:r>
              <a:rPr lang="zh-CN" altLang="en-US" sz="23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word long (久)</a:t>
            </a:r>
            <a:endParaRPr lang="zh-CN" altLang="en-US" sz="23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6017" y="1663667"/>
            <a:ext cx="1828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900" dirty="0">
                <a:solidFill>
                  <a:srgbClr val="FFC000"/>
                </a:solidFill>
              </a:rPr>
              <a:t>giving</a:t>
            </a:r>
            <a:endParaRPr lang="zh-CN" altLang="en-US" sz="2900" dirty="0">
              <a:solidFill>
                <a:srgbClr val="FFC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7094" y="1465389"/>
            <a:ext cx="1109956" cy="1473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6" grpId="0" build="p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"/>
          <p:cNvSpPr/>
          <p:nvPr/>
        </p:nvSpPr>
        <p:spPr>
          <a:xfrm>
            <a:off x="3175" y="5481638"/>
            <a:ext cx="9144000" cy="136842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5"/>
          <p:cNvSpPr/>
          <p:nvPr/>
        </p:nvSpPr>
        <p:spPr>
          <a:xfrm>
            <a:off x="35278" y="239764"/>
            <a:ext cx="9144000" cy="6312495"/>
          </a:xfrm>
          <a:prstGeom prst="rect">
            <a:avLst/>
          </a:prstGeom>
          <a:solidFill>
            <a:srgbClr val="CC4444">
              <a:alpha val="100000"/>
            </a:srgbClr>
          </a:solidFill>
          <a:ln w="9525">
            <a:noFill/>
            <a:miter/>
          </a:ln>
        </p:spPr>
        <p:txBody>
          <a:bodyPr vert="horz" wrap="square"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矩形 19"/>
          <p:cNvSpPr/>
          <p:nvPr/>
        </p:nvSpPr>
        <p:spPr>
          <a:xfrm>
            <a:off x="107" y="548947"/>
            <a:ext cx="8458835" cy="175323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none" anchor="t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cs typeface="+mn-ea"/>
                <a:sym typeface="+mn-ea"/>
              </a:rPr>
              <a:t>Tips for Giving and Receiving a Red Envelope</a:t>
            </a:r>
            <a:endParaRPr lang="en-US" altLang="zh-CN" sz="3600" dirty="0">
              <a:solidFill>
                <a:schemeClr val="bg1"/>
              </a:solidFill>
              <a:latin typeface="Impact" panose="020B0806030902050204" pitchFamily="2" charset="0"/>
              <a:cs typeface="+mn-ea"/>
              <a:sym typeface="+mn-ea"/>
            </a:endParaRPr>
          </a:p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2" charset="0"/>
                <a:cs typeface="+mn-ea"/>
                <a:sym typeface="+mn-ea"/>
              </a:rPr>
              <a:t>and Lucky Money</a:t>
            </a:r>
            <a:endParaRPr lang="en-US" altLang="zh-CN" sz="3600" dirty="0">
              <a:solidFill>
                <a:schemeClr val="bg1"/>
              </a:solidFill>
              <a:latin typeface="Impact" panose="020B0806030902050204" pitchFamily="2" charset="0"/>
              <a:cs typeface="+mn-ea"/>
            </a:endParaRPr>
          </a:p>
          <a:p>
            <a:pPr lvl="0" algn="ctr"/>
            <a:endParaRPr lang="en-US" altLang="zh-CN" sz="3600" dirty="0">
              <a:solidFill>
                <a:schemeClr val="bg1"/>
              </a:solidFill>
              <a:latin typeface="Impact" panose="020B0806030902050204" pitchFamily="2" charset="0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1283" y="2202276"/>
            <a:ext cx="7596482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Receive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with both hands. </a:t>
            </a:r>
            <a:endParaRPr lang="zh-CN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xpress thanks and greet the giver with a pleasing, auspicious phrase, such as </a:t>
            </a:r>
            <a:r>
              <a:rPr lang="zh-CN" alt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恭喜发财 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gōng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xǐ fā </a:t>
            </a:r>
            <a:r>
              <a:rPr lang="en-US" altLang="zh-CN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cái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meaning ‘happiness and prosperity’). </a:t>
            </a:r>
            <a:endParaRPr lang="zh-CN" altLang="en-US" sz="2400" dirty="0">
              <a:solidFill>
                <a:srgbClr val="000000"/>
              </a:solidFill>
              <a:latin typeface="-webkit-standard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Never open your red envelope in front of the person who just gave it to you. 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6017" y="1663667"/>
            <a:ext cx="1828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900" dirty="0">
                <a:solidFill>
                  <a:srgbClr val="FFC000"/>
                </a:solidFill>
              </a:rPr>
              <a:t>receiving</a:t>
            </a:r>
            <a:endParaRPr lang="zh-CN" altLang="en-US" sz="29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6" grpId="0" build="p"/>
      <p:bldP spid="6" grpId="1"/>
    </p:bldLst>
  </p:timing>
</p:sld>
</file>

<file path=ppt/tags/tag1.xml><?xml version="1.0" encoding="utf-8"?>
<p:tagLst xmlns:p="http://schemas.openxmlformats.org/presentationml/2006/main">
  <p:tag name="KSO_WPP_MARK_KEY" val="cfe0b6ea-f0db-41bd-b6c6-3a94df540a65"/>
  <p:tag name="COMMONDATA" val="eyJoZGlkIjoiNDdhMzRmZTcwYjZmZWFmNjUwZDUyMDMzMjU3NTQ2NTQ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2538</Words>
  <Application>WPS 演示</Application>
  <PresentationFormat>全屏显示(4:3)</PresentationFormat>
  <Paragraphs>78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Impact</vt:lpstr>
      <vt:lpstr>微软雅黑</vt:lpstr>
      <vt:lpstr>Times New Roman</vt:lpstr>
      <vt:lpstr>Articulate</vt:lpstr>
      <vt:lpstr>Segoe Print</vt:lpstr>
      <vt:lpstr>Calibri</vt:lpstr>
      <vt:lpstr>-webkit-standard</vt:lpstr>
      <vt:lpstr>Calibri</vt:lpstr>
      <vt:lpstr>Arial Unicode MS</vt:lpstr>
      <vt:lpstr>默认设计模板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yellownancy</dc:creator>
  <cp:lastModifiedBy>Redemption</cp:lastModifiedBy>
  <cp:revision>46</cp:revision>
  <dcterms:created xsi:type="dcterms:W3CDTF">2012-12-13T03:28:00Z</dcterms:created>
  <dcterms:modified xsi:type="dcterms:W3CDTF">2023-03-12T14:44:33Z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2052-11.1.0.12970</vt:lpwstr>
  </property>
  <property fmtid="{D5CDD505-2E9C-101B-9397-08002B2CF9AE}" pid="3" name="ICV">
    <vt:lpwstr>3E2ACC8E0C0847729EE9AC5F017B8D33</vt:lpwstr>
  </property>
</Properties>
</file>