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handoutMasterIdLst>
    <p:handoutMasterId r:id="rId17"/>
  </p:handoutMasterIdLst>
  <p:sldIdLst>
    <p:sldId id="5300107" r:id="rId4"/>
    <p:sldId id="284" r:id="rId6"/>
    <p:sldId id="5300134" r:id="rId7"/>
    <p:sldId id="5300112" r:id="rId8"/>
    <p:sldId id="5300122" r:id="rId9"/>
    <p:sldId id="5300114" r:id="rId10"/>
    <p:sldId id="5299820" r:id="rId11"/>
    <p:sldId id="5300167" r:id="rId12"/>
    <p:sldId id="5300168" r:id="rId13"/>
    <p:sldId id="5300169" r:id="rId14"/>
    <p:sldId id="345" r:id="rId15"/>
    <p:sldId id="530012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678483"/>
    <a:srgbClr val="EEEBE7"/>
    <a:srgbClr val="222A35"/>
    <a:srgbClr val="AC998B"/>
    <a:srgbClr val="A00104"/>
    <a:srgbClr val="BFBFBF"/>
    <a:srgbClr val="063557"/>
    <a:srgbClr val="5F686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4" autoAdjust="0"/>
    <p:restoredTop sz="96093" autoAdjust="0"/>
  </p:normalViewPr>
  <p:slideViewPr>
    <p:cSldViewPr snapToGrid="0">
      <p:cViewPr varScale="1">
        <p:scale>
          <a:sx n="108" d="100"/>
          <a:sy n="108" d="100"/>
        </p:scale>
        <p:origin x="738" y="108"/>
      </p:cViewPr>
      <p:guideLst>
        <p:guide orient="horz" pos="355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83" d="100"/>
          <a:sy n="83" d="100"/>
        </p:scale>
        <p:origin x="393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78C4-A6EF-4C18-A879-C8B15D31F9B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21D00-798A-4423-999E-94316F3B12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a:p>
          <a:p>
            <a:endParaRPr lang="zh-CN" altLang="en-US"/>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349DDBE-0FBB-4FDA-B2CE-316D576915E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endParaRPr lang="zh-CN" altLang="en-US"/>
          </a:p>
        </p:txBody>
      </p:sp>
      <p:sp>
        <p:nvSpPr>
          <p:cNvPr id="4" name="灯片编号占位符 3"/>
          <p:cNvSpPr>
            <a:spLocks noGrp="1"/>
          </p:cNvSpPr>
          <p:nvPr>
            <p:ph type="sldNum" sz="quarter" idx="5"/>
          </p:nvPr>
        </p:nvSpPr>
        <p:spPr/>
        <p:txBody>
          <a:bodyPr/>
          <a:lstStyle/>
          <a:p>
            <a:fld id="{ABC21D00-798A-4423-999E-94316F3B127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766A34-6341-4BA1-A96A-3BB8BA09DF1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25235C46-D8A1-475E-A123-9E9D86CDDE8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C176315-7954-4B46-8114-91C152ABA0E1}" type="slidenum">
              <a:rPr lang="zh-CN" altLang="en-US" smtClean="0"/>
            </a:fld>
            <a:endParaRPr lang="zh-CN" altLang="en-US"/>
          </a:p>
        </p:txBody>
      </p:sp>
    </p:spTree>
  </p:cSld>
  <p:clrMapOvr>
    <a:masterClrMapping/>
  </p:clrMapOvr>
  <p:transition spd="slow" advClick="0"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5235C46-D8A1-475E-A123-9E9D86CDDE8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C176315-7954-4B46-8114-91C152ABA0E1}" type="slidenum">
              <a:rPr lang="zh-CN" altLang="en-US" smtClean="0"/>
            </a:fld>
            <a:endParaRPr lang="zh-CN" altLang="en-US"/>
          </a:p>
        </p:txBody>
      </p:sp>
    </p:spTree>
  </p:cSld>
  <p:clrMapOvr>
    <a:masterClrMapping/>
  </p:clrMapOvr>
  <p:transition spd="slow" advClick="0"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45E120A-4108-4952-BDD3-96E655023C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fld>
            <a:endParaRPr lang="zh-CN" altLang="en-US"/>
          </a:p>
        </p:txBody>
      </p:sp>
    </p:spTree>
  </p:cSld>
  <p:clrMapOvr>
    <a:masterClrMapping/>
  </p:clrMapOvr>
  <p:transition spd="slow" advClick="0"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0591E6E-6D63-4734-A9D6-3536365825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11032C-5079-43D7-9BDE-CADCCD16F3B9}" type="slidenum">
              <a:rPr lang="zh-CN" altLang="en-US" smtClean="0"/>
            </a:fld>
            <a:endParaRPr lang="zh-CN" altLang="en-US"/>
          </a:p>
        </p:txBody>
      </p:sp>
    </p:spTree>
  </p:cSld>
  <p:clrMapOvr>
    <a:masterClrMapping/>
  </p:clrMapOvr>
  <p:transition spd="slow" advClick="0" advTm="2000">
    <p:fad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EEBE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2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EBE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ransition spd="slow" advClick="0" advTm="2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12700" y="-36195"/>
            <a:ext cx="12204700" cy="6894195"/>
          </a:xfrm>
          <a:prstGeom prst="rect">
            <a:avLst/>
          </a:prstGeom>
        </p:spPr>
      </p:pic>
      <p:pic>
        <p:nvPicPr>
          <p:cNvPr id="4" name="wps稻壳儿佳誉设计原创链接：http://chn.docer.com/works?userid=219874625"/>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a:off x="0" y="1970"/>
            <a:ext cx="5355586" cy="2779486"/>
          </a:xfrm>
          <a:prstGeom prst="rect">
            <a:avLst/>
          </a:prstGeom>
        </p:spPr>
      </p:pic>
      <p:pic>
        <p:nvPicPr>
          <p:cNvPr id="7" name="wps稻壳儿佳誉设计原创链接：http://chn.docer.com/works?userid=219874625"/>
          <p:cNvPicPr>
            <a:picLocks noChangeAspect="1"/>
          </p:cNvPicPr>
          <p:nvPr/>
        </p:nvPicPr>
        <p:blipFill>
          <a:blip r:embed="rId3" cstate="email"/>
          <a:stretch>
            <a:fillRect/>
          </a:stretch>
        </p:blipFill>
        <p:spPr>
          <a:xfrm>
            <a:off x="6001834" y="4271595"/>
            <a:ext cx="309485" cy="299165"/>
          </a:xfrm>
          <a:prstGeom prst="rect">
            <a:avLst/>
          </a:prstGeom>
        </p:spPr>
      </p:pic>
      <p:sp>
        <p:nvSpPr>
          <p:cNvPr id="2" name="文本框 1"/>
          <p:cNvSpPr txBox="1"/>
          <p:nvPr/>
        </p:nvSpPr>
        <p:spPr>
          <a:xfrm>
            <a:off x="2613660" y="1771015"/>
            <a:ext cx="5908040" cy="2799715"/>
          </a:xfrm>
          <a:prstGeom prst="rect">
            <a:avLst/>
          </a:prstGeom>
          <a:noFill/>
        </p:spPr>
        <p:txBody>
          <a:bodyPr wrap="square" rtlCol="0">
            <a:spAutoFit/>
            <a:scene3d>
              <a:camera prst="orthographicFront"/>
              <a:lightRig rig="threePt" dir="t"/>
            </a:scene3d>
          </a:bodyPr>
          <a:p>
            <a:pPr algn="l"/>
            <a:r>
              <a:rPr lang="zh-CN" altLang="en-US" sz="44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Attractiveness of Chinese Classics</a:t>
            </a:r>
            <a:endParaRPr lang="zh-CN" altLang="en-US" sz="44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endParaRPr>
          </a:p>
          <a:p>
            <a:pPr algn="l"/>
            <a:r>
              <a:rPr lang="zh-CN" altLang="en-US" sz="44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 as part of softpower</a:t>
            </a:r>
            <a:endParaRPr lang="zh-CN" altLang="en-US" sz="44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312420" y="417830"/>
            <a:ext cx="10058400" cy="6738620"/>
          </a:xfrm>
          <a:prstGeom prst="rect">
            <a:avLst/>
          </a:prstGeom>
        </p:spPr>
      </p:pic>
      <p:sp>
        <p:nvSpPr>
          <p:cNvPr id="3" name="文本框 2"/>
          <p:cNvSpPr txBox="1"/>
          <p:nvPr/>
        </p:nvSpPr>
        <p:spPr>
          <a:xfrm>
            <a:off x="657860" y="230505"/>
            <a:ext cx="9908540" cy="922020"/>
          </a:xfrm>
          <a:prstGeom prst="rect">
            <a:avLst/>
          </a:prstGeom>
          <a:noFill/>
        </p:spPr>
        <p:txBody>
          <a:bodyPr wrap="square" rtlCol="0">
            <a:spAutoFit/>
          </a:bodyPr>
          <a:p>
            <a:r>
              <a:rPr lang="en-US" altLang="zh-CN" b="1">
                <a:solidFill>
                  <a:schemeClr val="accent3"/>
                </a:solidFill>
                <a:effectLst/>
                <a:latin typeface="Arial Black" panose="020B0A04020102020204" charset="0"/>
                <a:ea typeface="华文楷体" panose="02010600040101010101" charset="-122"/>
                <a:cs typeface="Arial Black" panose="020B0A04020102020204" charset="0"/>
                <a:sym typeface="+mn-ea"/>
              </a:rPr>
              <a:t>Ⅳ.</a:t>
            </a:r>
            <a:r>
              <a:rPr lang="en-US" altLang="zh-CN">
                <a:solidFill>
                  <a:schemeClr val="accent3"/>
                </a:solidFill>
                <a:effectLst/>
                <a:latin typeface="Arial Black" panose="020B0A04020102020204" charset="0"/>
                <a:ea typeface="华文楷体" panose="02010600040101010101" charset="-122"/>
                <a:cs typeface="Arial Black" panose="020B0A04020102020204" charset="0"/>
                <a:sym typeface="+mn-ea"/>
              </a:rPr>
              <a:t>Go deep into overseas markets and promote Chinese cultural classics</a:t>
            </a:r>
            <a:endParaRPr lang="en-US" altLang="zh-CN">
              <a:solidFill>
                <a:schemeClr val="accent3"/>
              </a:solidFill>
              <a:effectLst/>
              <a:latin typeface="Arial Black" panose="020B0A04020102020204" charset="0"/>
              <a:ea typeface="华文楷体" panose="02010600040101010101" charset="-122"/>
              <a:cs typeface="Arial Black" panose="020B0A04020102020204" charset="0"/>
              <a:sym typeface="+mn-ea"/>
            </a:endParaRPr>
          </a:p>
          <a:p>
            <a:endParaRPr lang="en-US" altLang="zh-CN">
              <a:solidFill>
                <a:schemeClr val="accent3"/>
              </a:solidFill>
              <a:effectLst/>
              <a:latin typeface="Arial Black" panose="020B0A04020102020204" charset="0"/>
              <a:ea typeface="华文楷体" panose="02010600040101010101" charset="-122"/>
              <a:cs typeface="Arial Black" panose="020B0A04020102020204" charset="0"/>
            </a:endParaRPr>
          </a:p>
          <a:p>
            <a:endParaRPr lang="zh-CN" altLang="en-US"/>
          </a:p>
        </p:txBody>
      </p:sp>
      <p:sp>
        <p:nvSpPr>
          <p:cNvPr id="4" name="文本框 3"/>
          <p:cNvSpPr txBox="1"/>
          <p:nvPr/>
        </p:nvSpPr>
        <p:spPr>
          <a:xfrm>
            <a:off x="5585460" y="1152525"/>
            <a:ext cx="5801995" cy="4523105"/>
          </a:xfrm>
          <a:prstGeom prst="rect">
            <a:avLst/>
          </a:prstGeom>
          <a:noFill/>
        </p:spPr>
        <p:txBody>
          <a:bodyPr wrap="square" rtlCol="0">
            <a:spAutoFit/>
          </a:bodyPr>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Chinese cultural classics </a:t>
            </a:r>
            <a:r>
              <a:rPr lang="en-US" altLang="zh-CN" b="1" kern="0" dirty="0">
                <a:solidFill>
                  <a:srgbClr val="000000">
                    <a:lumMod val="65000"/>
                    <a:lumOff val="35000"/>
                  </a:srgbClr>
                </a:solidFill>
                <a:latin typeface="楷体" panose="02010609060101010101" pitchFamily="49" charset="-122"/>
                <a:ea typeface="楷体" panose="02010609060101010101" pitchFamily="49" charset="-122"/>
                <a:sym typeface="+mn-ea"/>
              </a:rPr>
              <a:t>can</a:t>
            </a:r>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not go abroad, largely because China does not understand the publishing trend of the international market</a:t>
            </a:r>
            <a:r>
              <a:rPr lang="en-US" altLang="zh-CN" b="1" kern="0" dirty="0">
                <a:solidFill>
                  <a:srgbClr val="000000">
                    <a:lumMod val="65000"/>
                    <a:lumOff val="35000"/>
                  </a:srgbClr>
                </a:solidFill>
                <a:latin typeface="楷体" panose="02010609060101010101" pitchFamily="49" charset="-122"/>
                <a:ea typeface="楷体" panose="02010609060101010101" pitchFamily="49" charset="-122"/>
                <a:sym typeface="+mn-ea"/>
              </a:rPr>
              <a:t>.</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Therefore, we should make clear the foreign publishing and distribution system, organize expert teams to investigate overseas markets and overseas readers, and study the history of translation and overseas dissemination of classic books.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We should select topics according to different needs of readers, and adjust book format and binding according to the reading habits of readers in different countries.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wps稻壳儿佳誉设计原创链接：http://chn.docer.com/works?userid=219874625"/>
          <p:cNvSpPr/>
          <p:nvPr/>
        </p:nvSpPr>
        <p:spPr>
          <a:xfrm>
            <a:off x="1425681" y="985504"/>
            <a:ext cx="9240023" cy="362948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迷你简小隶书" panose="02010609000101010101" pitchFamily="49" charset="-122"/>
              <a:ea typeface="迷你简小隶书" panose="02010609000101010101" pitchFamily="49" charset="-122"/>
              <a:cs typeface="+mn-ea"/>
            </a:endParaRPr>
          </a:p>
        </p:txBody>
      </p:sp>
      <p:sp>
        <p:nvSpPr>
          <p:cNvPr id="20" name="wps稻壳儿佳誉设计原创链接：http://chn.docer.com/works?userid=219874625"/>
          <p:cNvSpPr/>
          <p:nvPr/>
        </p:nvSpPr>
        <p:spPr>
          <a:xfrm>
            <a:off x="1551696" y="1093056"/>
            <a:ext cx="8960950" cy="341437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迷你简小隶书" panose="02010609000101010101" pitchFamily="49" charset="-122"/>
              <a:ea typeface="迷你简小隶书" panose="02010609000101010101" pitchFamily="49" charset="-122"/>
              <a:cs typeface="+mn-ea"/>
            </a:endParaRPr>
          </a:p>
        </p:txBody>
      </p:sp>
      <p:pic>
        <p:nvPicPr>
          <p:cNvPr id="10" name="wps稻壳儿佳誉设计原创链接：http://chn.docer.com/works?userid=219874625"/>
          <p:cNvPicPr>
            <a:picLocks noChangeAspect="1"/>
          </p:cNvPicPr>
          <p:nvPr/>
        </p:nvPicPr>
        <p:blipFill rotWithShape="1">
          <a:blip r:embed="rId2" cstate="print">
            <a:extLst>
              <a:ext uri="{28A0092B-C50C-407E-A947-70E740481C1C}">
                <a14:useLocalDpi xmlns:a14="http://schemas.microsoft.com/office/drawing/2010/main" val="0"/>
              </a:ext>
            </a:extLst>
          </a:blip>
          <a:srcRect l="83994" b="47346"/>
          <a:stretch>
            <a:fillRect/>
          </a:stretch>
        </p:blipFill>
        <p:spPr>
          <a:xfrm>
            <a:off x="2085981" y="3145153"/>
            <a:ext cx="687765" cy="1202525"/>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9692" r="2143" b="52097"/>
          <a:stretch>
            <a:fillRect/>
          </a:stretch>
        </p:blipFill>
        <p:spPr>
          <a:xfrm>
            <a:off x="0" y="3886024"/>
            <a:ext cx="12192000" cy="2975430"/>
          </a:xfrm>
          <a:prstGeom prst="rect">
            <a:avLst/>
          </a:prstGeom>
        </p:spPr>
      </p:pic>
      <p:sp>
        <p:nvSpPr>
          <p:cNvPr id="3" name="文本框 2"/>
          <p:cNvSpPr txBox="1"/>
          <p:nvPr/>
        </p:nvSpPr>
        <p:spPr>
          <a:xfrm>
            <a:off x="384810" y="306070"/>
            <a:ext cx="3935730" cy="860425"/>
          </a:xfrm>
          <a:prstGeom prst="rect">
            <a:avLst/>
          </a:prstGeom>
          <a:noFill/>
        </p:spPr>
        <p:txBody>
          <a:bodyPr wrap="square" rtlCol="0">
            <a:spAutoFit/>
          </a:bodyPr>
          <a:p>
            <a:r>
              <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Conclusion</a:t>
            </a:r>
            <a:endParaRPr lang="zh-CN" altLang="en-US" i="1">
              <a:solidFill>
                <a:schemeClr val="accent3"/>
              </a:solidFill>
              <a:effectLst/>
              <a:latin typeface="Arial Black" panose="020B0A04020102020204" charset="0"/>
              <a:ea typeface="华文楷体" panose="02010600040101010101" charset="-122"/>
              <a:cs typeface="Arial Black" panose="020B0A04020102020204" charset="0"/>
            </a:endParaRPr>
          </a:p>
          <a:p>
            <a:endParaRPr lang="zh-CN" altLang="en-US"/>
          </a:p>
        </p:txBody>
      </p:sp>
      <p:sp>
        <p:nvSpPr>
          <p:cNvPr id="4" name="文本框 3"/>
          <p:cNvSpPr txBox="1"/>
          <p:nvPr/>
        </p:nvSpPr>
        <p:spPr>
          <a:xfrm>
            <a:off x="2646680" y="1584325"/>
            <a:ext cx="7627620" cy="2861310"/>
          </a:xfrm>
          <a:prstGeom prst="rect">
            <a:avLst/>
          </a:prstGeom>
          <a:noFill/>
        </p:spPr>
        <p:txBody>
          <a:bodyPr wrap="square" rtlCol="0">
            <a:spAutoFit/>
          </a:bodyPr>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With the enhancement of China's comprehensive national strength, under the request of enhancing national cultural soft power, it is a great undertaking that Chinese cultural classics should go abroad. It needs strong support and guidance from the Party and the government, as well as cooperation from the translation, academic and publishing circles to jointly build a project of Translating Chinese cultural classics into English, so as to spread Chinese culture to every corner of the world and contribute to the progress of human civilization.</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80cc#U9762.jpg#U80cc#U9762"/>
          <p:cNvPicPr>
            <a:picLocks noChangeAspect="1"/>
          </p:cNvPicPr>
          <p:nvPr/>
        </p:nvPicPr>
        <p:blipFill rotWithShape="1">
          <a:blip r:embed="rId1"/>
          <a:srcRect/>
          <a:stretch>
            <a:fillRect/>
          </a:stretch>
        </p:blipFill>
        <p:spPr>
          <a:xfrm>
            <a:off x="453390" y="-5715"/>
            <a:ext cx="12174855" cy="6863715"/>
          </a:xfrm>
          <a:prstGeom prst="rect">
            <a:avLst/>
          </a:prstGeom>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a:off x="0" y="1970"/>
            <a:ext cx="5355586" cy="2779486"/>
          </a:xfrm>
          <a:prstGeom prst="rect">
            <a:avLst/>
          </a:prstGeom>
        </p:spPr>
      </p:pic>
      <p:pic>
        <p:nvPicPr>
          <p:cNvPr id="7" name="wps稻壳儿佳誉设计原创链接：http://chn.docer.com/works?userid=219874625"/>
          <p:cNvPicPr>
            <a:picLocks noChangeAspect="1"/>
          </p:cNvPicPr>
          <p:nvPr/>
        </p:nvPicPr>
        <p:blipFill>
          <a:blip r:embed="rId3" cstate="email"/>
          <a:stretch>
            <a:fillRect/>
          </a:stretch>
        </p:blipFill>
        <p:spPr>
          <a:xfrm>
            <a:off x="7259134" y="4324935"/>
            <a:ext cx="309485" cy="299165"/>
          </a:xfrm>
          <a:prstGeom prst="rect">
            <a:avLst/>
          </a:prstGeom>
        </p:spPr>
      </p:pic>
      <p:sp>
        <p:nvSpPr>
          <p:cNvPr id="2" name="文本框 1"/>
          <p:cNvSpPr txBox="1"/>
          <p:nvPr/>
        </p:nvSpPr>
        <p:spPr>
          <a:xfrm>
            <a:off x="4020185" y="1873250"/>
            <a:ext cx="5041265" cy="1722120"/>
          </a:xfrm>
          <a:prstGeom prst="rect">
            <a:avLst/>
          </a:prstGeom>
          <a:noFill/>
        </p:spPr>
        <p:txBody>
          <a:bodyPr wrap="square" rtlCol="0">
            <a:spAutoFit/>
          </a:bodyPr>
          <a:p>
            <a:r>
              <a:rPr lang="zh-CN" altLang="en-US" sz="44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Thank you for your time!</a:t>
            </a:r>
            <a:endParaRPr lang="zh-CN" altLang="en-US" sz="44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endParaRPr>
          </a:p>
          <a:p>
            <a:endParaRPr lang="zh-CN" altLang="en-US"/>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19685" y="-36195"/>
            <a:ext cx="12204700" cy="6894195"/>
          </a:xfrm>
          <a:prstGeom prst="rect">
            <a:avLst/>
          </a:prstGeom>
        </p:spPr>
      </p:pic>
      <p:pic>
        <p:nvPicPr>
          <p:cNvPr id="25" name="wps稻壳儿佳誉设计原创链接：http://chn.docer.com/works?userid=2198746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5" y="1177925"/>
            <a:ext cx="2080895" cy="2855595"/>
          </a:xfrm>
          <a:prstGeom prst="rect">
            <a:avLst/>
          </a:prstGeom>
          <a:effectLst>
            <a:softEdge rad="31750"/>
          </a:effectLst>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31215" t="9554" r="50500" b="67412"/>
          <a:stretch>
            <a:fillRect/>
          </a:stretch>
        </p:blipFill>
        <p:spPr>
          <a:xfrm>
            <a:off x="19983" y="13377"/>
            <a:ext cx="2229302" cy="1755154"/>
          </a:xfrm>
          <a:prstGeom prst="rect">
            <a:avLst/>
          </a:prstGeom>
        </p:spPr>
      </p:pic>
      <p:sp>
        <p:nvSpPr>
          <p:cNvPr id="4" name="文本框 3"/>
          <p:cNvSpPr txBox="1"/>
          <p:nvPr/>
        </p:nvSpPr>
        <p:spPr>
          <a:xfrm>
            <a:off x="217805" y="2092960"/>
            <a:ext cx="2503170" cy="1198880"/>
          </a:xfrm>
          <a:prstGeom prst="rect">
            <a:avLst/>
          </a:prstGeom>
          <a:noFill/>
        </p:spPr>
        <p:txBody>
          <a:bodyPr wrap="square" rtlCol="0">
            <a:spAutoFit/>
          </a:bodyPr>
          <a:p>
            <a:r>
              <a:rPr lang="zh-CN" altLang="en-US" sz="3600" i="1">
                <a:ln/>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Content</a:t>
            </a:r>
            <a:endParaRPr lang="en-US" altLang="zh-CN" sz="3600">
              <a:ln/>
              <a:solidFill>
                <a:schemeClr val="bg2"/>
              </a:solidFill>
              <a:effectLst>
                <a:innerShdw blurRad="63500" dist="50800" dir="13500000">
                  <a:srgbClr val="000000">
                    <a:alpha val="50000"/>
                  </a:srgbClr>
                </a:innerShdw>
              </a:effectLst>
            </a:endParaRPr>
          </a:p>
          <a:p>
            <a:endParaRPr lang="en-US" altLang="zh-CN" sz="3600">
              <a:ln/>
              <a:solidFill>
                <a:schemeClr val="bg2"/>
              </a:solidFill>
              <a:effectLst>
                <a:innerShdw blurRad="63500" dist="50800" dir="13500000">
                  <a:srgbClr val="000000">
                    <a:alpha val="50000"/>
                  </a:srgbClr>
                </a:innerShdw>
              </a:effectLst>
            </a:endParaRPr>
          </a:p>
        </p:txBody>
      </p:sp>
      <p:sp>
        <p:nvSpPr>
          <p:cNvPr id="6" name="文本框 5"/>
          <p:cNvSpPr txBox="1"/>
          <p:nvPr/>
        </p:nvSpPr>
        <p:spPr>
          <a:xfrm>
            <a:off x="2807335" y="1101090"/>
            <a:ext cx="5957570" cy="3692525"/>
          </a:xfrm>
          <a:prstGeom prst="rect">
            <a:avLst/>
          </a:prstGeom>
          <a:noFill/>
        </p:spPr>
        <p:txBody>
          <a:bodyPr wrap="square" rtlCol="0" anchor="t">
            <a:spAutoFit/>
          </a:bodyPr>
          <a:p>
            <a:pPr algn="l"/>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01: </a:t>
            </a:r>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What is softpower</a:t>
            </a:r>
            <a:endPar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endParaRPr>
          </a:p>
          <a:p>
            <a:pPr algn="l"/>
            <a:endPar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endParaRPr>
          </a:p>
          <a:p>
            <a:pPr algn="l"/>
            <a:endPar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endParaRPr>
          </a:p>
          <a:p>
            <a:pPr algn="l"/>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02:  </a:t>
            </a:r>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Attractiveness of Chinese Classics</a:t>
            </a:r>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03: </a:t>
            </a:r>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The dilemma of Chinese classics at present</a:t>
            </a:r>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04：</a:t>
            </a:r>
            <a:r>
              <a:rPr lang="en-US" altLang="zh-CN" i="1">
                <a:solidFill>
                  <a:schemeClr val="accent3"/>
                </a:solidFill>
                <a:effectLst/>
                <a:latin typeface="Arial Black" panose="020B0A04020102020204" charset="0"/>
                <a:ea typeface="华文楷体" panose="02010600040101010101" charset="-122"/>
                <a:cs typeface="Arial Black" panose="020B0A04020102020204" charset="0"/>
                <a:sym typeface="+mn-ea"/>
              </a:rPr>
              <a:t>How to disseminate Chinese classics to the world</a:t>
            </a:r>
            <a:endParaRPr lang="en-US" altLang="zh-CN" i="1">
              <a:solidFill>
                <a:schemeClr val="accent3"/>
              </a:solidFill>
              <a:effectLst/>
              <a:latin typeface="Arial Black" panose="020B0A04020102020204" charset="0"/>
              <a:ea typeface="华文楷体" panose="02010600040101010101" charset="-122"/>
              <a:cs typeface="Arial Black" panose="020B0A04020102020204" charset="0"/>
            </a:endParaRPr>
          </a:p>
          <a:p>
            <a:pPr algn="l"/>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00534866"/>
          <p:cNvPicPr>
            <a:picLocks noChangeAspect="1"/>
          </p:cNvPicPr>
          <p:nvPr/>
        </p:nvPicPr>
        <p:blipFill>
          <a:blip r:embed="rId1"/>
          <a:stretch>
            <a:fillRect/>
          </a:stretch>
        </p:blipFill>
        <p:spPr>
          <a:xfrm>
            <a:off x="-152400" y="446405"/>
            <a:ext cx="11277600" cy="5346700"/>
          </a:xfrm>
          <a:prstGeom prst="rect">
            <a:avLst/>
          </a:prstGeom>
        </p:spPr>
      </p:pic>
      <p:sp>
        <p:nvSpPr>
          <p:cNvPr id="2" name="文本框 1"/>
          <p:cNvSpPr txBox="1"/>
          <p:nvPr/>
        </p:nvSpPr>
        <p:spPr>
          <a:xfrm>
            <a:off x="220980" y="203200"/>
            <a:ext cx="5450205" cy="1076325"/>
          </a:xfrm>
          <a:prstGeom prst="rect">
            <a:avLst/>
          </a:prstGeom>
          <a:noFill/>
        </p:spPr>
        <p:txBody>
          <a:bodyPr wrap="square" rtlCol="0">
            <a:spAutoFit/>
          </a:bodyPr>
          <a:p>
            <a:pPr algn="l"/>
            <a:r>
              <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What is softpower</a:t>
            </a:r>
            <a:endPar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endParaRPr>
          </a:p>
          <a:p>
            <a:endParaRPr lang="zh-CN" altLang="en-US" sz="3200"/>
          </a:p>
        </p:txBody>
      </p:sp>
      <p:sp>
        <p:nvSpPr>
          <p:cNvPr id="6" name="文本框 5"/>
          <p:cNvSpPr txBox="1"/>
          <p:nvPr/>
        </p:nvSpPr>
        <p:spPr>
          <a:xfrm>
            <a:off x="374015" y="995680"/>
            <a:ext cx="10990580" cy="5262245"/>
          </a:xfrm>
          <a:prstGeom prst="rect">
            <a:avLst/>
          </a:prstGeom>
          <a:noFill/>
        </p:spPr>
        <p:txBody>
          <a:bodyPr wrap="square" rtlCol="0">
            <a:spAutoFit/>
          </a:bodyPr>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Soft power is relative to hard power such as GDP and urban infrastructure, and refers to a country's culture, values, social system and other factors that affect its own development potential and appeal. Joseph Nye, a Harvard professor, coined the concept of "soft power"</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endParaRPr>
          </a:p>
          <a:p>
            <a:pPr algn="l">
              <a:lnSpc>
                <a:spcPct val="150000"/>
              </a:lnSpc>
              <a:buClrTx/>
              <a:buSzTx/>
              <a:buNone/>
              <a:defRPr/>
            </a:pP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"Soft power" mainly includes the following aspects:</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First, the attraction and appeal of culture. </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The second is the appeal of ideology and political values. </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Third, the morality and legitimacy of China's foreign policy. </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Fourth, affinity in handling state-to-state relations.</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Fifth, the attractiveness of development paths and institutional models.</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Sixth, the ability to guide, formulate and control international norms, standards and mechanisms. </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endParaRPr>
          </a:p>
          <a:p>
            <a:pPr algn="l">
              <a:lnSpc>
                <a:spcPct val="150000"/>
              </a:lnSpc>
              <a:buClrTx/>
              <a:buSzTx/>
              <a:buNone/>
              <a:defRPr/>
            </a:pPr>
            <a:r>
              <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rPr>
              <a:t>Seventh, the degree of appreciation and recognition of a country's international image by international public opinion.</a:t>
            </a:r>
            <a:endParaRPr lang="en-US" altLang="zh-CN" sz="1600" b="1">
              <a:solidFill>
                <a:schemeClr val="tx1"/>
              </a:solidFill>
              <a:effectLst/>
              <a:latin typeface="楷体" panose="02010609060101010101" pitchFamily="49" charset="-122"/>
              <a:ea typeface="楷体" panose="02010609060101010101" pitchFamily="49" charset="-122"/>
              <a:cs typeface="Arial Black" panose="020B0A04020102020204" charset="0"/>
              <a:sym typeface="+mn-e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54904" y="2166332"/>
            <a:ext cx="4612971" cy="3092743"/>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344170" y="248285"/>
            <a:ext cx="9635490" cy="1076325"/>
          </a:xfrm>
          <a:prstGeom prst="rect">
            <a:avLst/>
          </a:prstGeom>
          <a:noFill/>
        </p:spPr>
        <p:txBody>
          <a:bodyPr wrap="square" rtlCol="0">
            <a:spAutoFit/>
          </a:bodyPr>
          <a:p>
            <a:r>
              <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Attractiveness of Chinese Classics</a:t>
            </a:r>
            <a:endPar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endParaRPr>
          </a:p>
          <a:p>
            <a:endParaRPr lang="zh-CN" altLang="en-US" sz="3200"/>
          </a:p>
        </p:txBody>
      </p:sp>
      <p:sp>
        <p:nvSpPr>
          <p:cNvPr id="4" name="文本框 3"/>
          <p:cNvSpPr txBox="1"/>
          <p:nvPr/>
        </p:nvSpPr>
        <p:spPr>
          <a:xfrm>
            <a:off x="122555" y="919480"/>
            <a:ext cx="11946890" cy="5877560"/>
          </a:xfrm>
          <a:prstGeom prst="rect">
            <a:avLst/>
          </a:prstGeom>
          <a:noFill/>
        </p:spPr>
        <p:txBody>
          <a:bodyPr wrap="square" rtlCol="0">
            <a:spAutoFit/>
          </a:bodyPr>
          <a:p>
            <a:pPr>
              <a:lnSpc>
                <a:spcPct val="150000"/>
              </a:lnSpc>
              <a:defRPr/>
            </a:pPr>
            <a:r>
              <a:rPr lang="zh-CN" altLang="en-US" sz="1600" b="1" kern="0" dirty="0">
                <a:solidFill>
                  <a:schemeClr val="tx1"/>
                </a:solidFill>
                <a:latin typeface="楷体" panose="02010609060101010101" pitchFamily="49" charset="-122"/>
                <a:ea typeface="楷体" panose="02010609060101010101" pitchFamily="49" charset="-122"/>
                <a:sym typeface="+mn-ea"/>
              </a:rPr>
              <a:t>China is a country of poetry, from "</a:t>
            </a:r>
            <a:r>
              <a:rPr lang="zh-CN" altLang="en-US" sz="1600" b="1" i="1" kern="0" dirty="0">
                <a:solidFill>
                  <a:schemeClr val="tx1"/>
                </a:solidFill>
                <a:latin typeface="楷体" panose="02010609060101010101" pitchFamily="49" charset="-122"/>
                <a:ea typeface="楷体" panose="02010609060101010101" pitchFamily="49" charset="-122"/>
                <a:sym typeface="+mn-ea"/>
              </a:rPr>
              <a:t>The Book of Songs</a:t>
            </a:r>
            <a:r>
              <a:rPr lang="zh-CN" altLang="en-US" sz="1600" b="1" kern="0" dirty="0">
                <a:solidFill>
                  <a:schemeClr val="tx1"/>
                </a:solidFill>
                <a:latin typeface="楷体" panose="02010609060101010101" pitchFamily="49" charset="-122"/>
                <a:ea typeface="楷体" panose="02010609060101010101" pitchFamily="49" charset="-122"/>
                <a:sym typeface="+mn-ea"/>
              </a:rPr>
              <a:t>", "</a:t>
            </a:r>
            <a:r>
              <a:rPr lang="zh-CN" altLang="en-US" sz="1600" b="1" i="1" kern="0" dirty="0">
                <a:solidFill>
                  <a:schemeClr val="tx1"/>
                </a:solidFill>
                <a:latin typeface="楷体" panose="02010609060101010101" pitchFamily="49" charset="-122"/>
                <a:ea typeface="楷体" panose="02010609060101010101" pitchFamily="49" charset="-122"/>
                <a:sym typeface="+mn-ea"/>
              </a:rPr>
              <a:t>Songs of Chu</a:t>
            </a:r>
            <a:r>
              <a:rPr lang="zh-CN" altLang="en-US" sz="1600" b="1" kern="0" dirty="0">
                <a:solidFill>
                  <a:schemeClr val="tx1"/>
                </a:solidFill>
                <a:latin typeface="楷体" panose="02010609060101010101" pitchFamily="49" charset="-122"/>
                <a:ea typeface="楷体" panose="02010609060101010101" pitchFamily="49" charset="-122"/>
                <a:sym typeface="+mn-ea"/>
              </a:rPr>
              <a:t>" to Tao </a:t>
            </a:r>
            <a:r>
              <a:rPr lang="en-US" altLang="zh-CN" sz="1600" b="1" kern="0" dirty="0">
                <a:solidFill>
                  <a:schemeClr val="tx1"/>
                </a:solidFill>
                <a:latin typeface="楷体" panose="02010609060101010101" pitchFamily="49" charset="-122"/>
                <a:ea typeface="楷体" panose="02010609060101010101" pitchFamily="49" charset="-122"/>
                <a:sym typeface="+mn-ea"/>
              </a:rPr>
              <a:t>Yuanming, </a:t>
            </a:r>
            <a:r>
              <a:rPr lang="zh-CN" altLang="en-US" sz="1600" b="1" kern="0" dirty="0">
                <a:solidFill>
                  <a:schemeClr val="tx1"/>
                </a:solidFill>
                <a:latin typeface="楷体" panose="02010609060101010101" pitchFamily="49" charset="-122"/>
                <a:ea typeface="楷体" panose="02010609060101010101" pitchFamily="49" charset="-122"/>
                <a:sym typeface="+mn-ea"/>
              </a:rPr>
              <a:t>Li</a:t>
            </a:r>
            <a:r>
              <a:rPr lang="en-US" altLang="zh-CN" sz="1600" b="1" kern="0" dirty="0">
                <a:solidFill>
                  <a:schemeClr val="tx1"/>
                </a:solidFill>
                <a:latin typeface="楷体" panose="02010609060101010101" pitchFamily="49" charset="-122"/>
                <a:ea typeface="楷体" panose="02010609060101010101" pitchFamily="49" charset="-122"/>
                <a:sym typeface="+mn-ea"/>
              </a:rPr>
              <a:t> Bai,</a:t>
            </a:r>
            <a:r>
              <a:rPr lang="zh-CN" altLang="en-US" sz="1600" b="1" kern="0" dirty="0">
                <a:solidFill>
                  <a:schemeClr val="tx1"/>
                </a:solidFill>
                <a:latin typeface="楷体" panose="02010609060101010101" pitchFamily="49" charset="-122"/>
                <a:ea typeface="楷体" panose="02010609060101010101" pitchFamily="49" charset="-122"/>
                <a:sym typeface="+mn-ea"/>
              </a:rPr>
              <a:t> Du</a:t>
            </a:r>
            <a:r>
              <a:rPr lang="en-US" altLang="zh-CN" sz="1600" b="1" kern="0" dirty="0">
                <a:solidFill>
                  <a:schemeClr val="tx1"/>
                </a:solidFill>
                <a:latin typeface="楷体" panose="02010609060101010101" pitchFamily="49" charset="-122"/>
                <a:ea typeface="楷体" panose="02010609060101010101" pitchFamily="49" charset="-122"/>
                <a:sym typeface="+mn-ea"/>
              </a:rPr>
              <a:t> Fu</a:t>
            </a:r>
            <a:r>
              <a:rPr lang="zh-CN" altLang="en-US" sz="1600" b="1" kern="0" dirty="0">
                <a:solidFill>
                  <a:schemeClr val="tx1"/>
                </a:solidFill>
                <a:latin typeface="楷体" panose="02010609060101010101" pitchFamily="49" charset="-122"/>
                <a:ea typeface="楷体" panose="02010609060101010101" pitchFamily="49" charset="-122"/>
                <a:sym typeface="+mn-ea"/>
              </a:rPr>
              <a:t>, up to the Song, Yuan, Ming and Qing dynasties, there are many elegant, delicate, beautiful masterpieces.</a:t>
            </a:r>
            <a:endParaRPr lang="zh-CN" altLang="en-US" sz="1600" b="1" kern="0" dirty="0">
              <a:solidFill>
                <a:schemeClr val="tx1"/>
              </a:solidFill>
              <a:latin typeface="楷体" panose="02010609060101010101" pitchFamily="49" charset="-122"/>
              <a:ea typeface="楷体" panose="02010609060101010101" pitchFamily="49" charset="-122"/>
            </a:endParaRPr>
          </a:p>
          <a:p>
            <a:pPr>
              <a:lnSpc>
                <a:spcPct val="150000"/>
              </a:lnSpc>
              <a:defRPr/>
            </a:pPr>
            <a:r>
              <a:rPr lang="zh-CN" altLang="en-US" sz="1600" b="1" kern="0" dirty="0">
                <a:solidFill>
                  <a:schemeClr val="tx1"/>
                </a:solidFill>
                <a:latin typeface="楷体" panose="02010609060101010101" pitchFamily="49" charset="-122"/>
                <a:ea typeface="楷体" panose="02010609060101010101" pitchFamily="49" charset="-122"/>
                <a:sym typeface="+mn-ea"/>
              </a:rPr>
              <a:t>At the same time, China is also a country of prose, as early as in the pre-Qin period, there appeared as Zhuangzi's boundless, unrestrained, as unrestrained as the magnificent works, and as Mencius's, as the Yangtze River rolling, vigorous and powerful grand prose</a:t>
            </a:r>
            <a:r>
              <a:rPr lang="en-US" altLang="zh-CN" sz="1600" b="1" kern="0" dirty="0">
                <a:solidFill>
                  <a:schemeClr val="tx1"/>
                </a:solidFill>
                <a:latin typeface="楷体" panose="02010609060101010101" pitchFamily="49" charset="-122"/>
                <a:ea typeface="楷体" panose="02010609060101010101" pitchFamily="49" charset="-122"/>
                <a:sym typeface="+mn-ea"/>
              </a:rPr>
              <a:t>.</a:t>
            </a:r>
            <a:endParaRPr lang="en-US" altLang="zh-CN" sz="1600" b="1" kern="0" dirty="0">
              <a:solidFill>
                <a:schemeClr val="tx1"/>
              </a:solidFill>
              <a:latin typeface="楷体" panose="02010609060101010101" pitchFamily="49" charset="-122"/>
              <a:ea typeface="楷体" panose="02010609060101010101" pitchFamily="49" charset="-122"/>
            </a:endParaRPr>
          </a:p>
          <a:p>
            <a:pPr>
              <a:lnSpc>
                <a:spcPct val="150000"/>
              </a:lnSpc>
              <a:defRPr/>
            </a:pPr>
            <a:endParaRPr lang="en-US" altLang="zh-CN" sz="1600" b="1" kern="0" dirty="0">
              <a:solidFill>
                <a:schemeClr val="tx1"/>
              </a:solidFill>
              <a:latin typeface="楷体" panose="02010609060101010101" pitchFamily="49" charset="-122"/>
              <a:ea typeface="楷体" panose="02010609060101010101" pitchFamily="49" charset="-122"/>
            </a:endParaRPr>
          </a:p>
          <a:p>
            <a:pPr>
              <a:lnSpc>
                <a:spcPct val="150000"/>
              </a:lnSpc>
              <a:defRPr/>
            </a:pPr>
            <a:r>
              <a:rPr lang="en-US" altLang="zh-CN" sz="1600" b="1" kern="0" dirty="0">
                <a:solidFill>
                  <a:schemeClr val="tx1"/>
                </a:solidFill>
                <a:latin typeface="楷体" panose="02010609060101010101" pitchFamily="49" charset="-122"/>
                <a:ea typeface="楷体" panose="02010609060101010101" pitchFamily="49" charset="-122"/>
                <a:sym typeface="+mn-ea"/>
              </a:rPr>
              <a:t>Later, there were masterpieces like Sima Qian's "</a:t>
            </a:r>
            <a:r>
              <a:rPr lang="en-US" altLang="zh-CN" sz="1600" b="1" i="1" kern="0" dirty="0">
                <a:solidFill>
                  <a:schemeClr val="tx1"/>
                </a:solidFill>
                <a:latin typeface="楷体" panose="02010609060101010101" pitchFamily="49" charset="-122"/>
                <a:ea typeface="楷体" panose="02010609060101010101" pitchFamily="49" charset="-122"/>
                <a:sym typeface="+mn-ea"/>
              </a:rPr>
              <a:t>Records of the Grand Historian</a:t>
            </a:r>
            <a:r>
              <a:rPr lang="en-US" altLang="zh-CN" sz="1600" b="1" kern="0" dirty="0">
                <a:solidFill>
                  <a:schemeClr val="tx1"/>
                </a:solidFill>
                <a:latin typeface="楷体" panose="02010609060101010101" pitchFamily="49" charset="-122"/>
                <a:ea typeface="楷体" panose="02010609060101010101" pitchFamily="49" charset="-122"/>
                <a:sym typeface="+mn-ea"/>
              </a:rPr>
              <a:t>" and meaningful sketches like Liu Yiqing's </a:t>
            </a:r>
            <a:r>
              <a:rPr lang="en-US" altLang="zh-CN" sz="1600" b="1" i="1" kern="0" dirty="0">
                <a:solidFill>
                  <a:schemeClr val="tx1"/>
                </a:solidFill>
                <a:latin typeface="楷体" panose="02010609060101010101" pitchFamily="49" charset="-122"/>
                <a:ea typeface="楷体" panose="02010609060101010101" pitchFamily="49" charset="-122"/>
                <a:sym typeface="+mn-ea"/>
              </a:rPr>
              <a:t>"New Sayings of the World</a:t>
            </a:r>
            <a:r>
              <a:rPr lang="en-US" altLang="zh-CN" sz="1600" b="1" kern="0" dirty="0">
                <a:solidFill>
                  <a:schemeClr val="tx1"/>
                </a:solidFill>
                <a:latin typeface="楷体" panose="02010609060101010101" pitchFamily="49" charset="-122"/>
                <a:ea typeface="楷体" panose="02010609060101010101" pitchFamily="49" charset="-122"/>
                <a:sym typeface="+mn-ea"/>
              </a:rPr>
              <a:t>".</a:t>
            </a:r>
            <a:endParaRPr lang="en-US" altLang="zh-CN" sz="1600" b="1" kern="0" dirty="0">
              <a:solidFill>
                <a:schemeClr val="tx1"/>
              </a:solidFill>
              <a:latin typeface="楷体" panose="02010609060101010101" pitchFamily="49" charset="-122"/>
              <a:ea typeface="楷体" panose="02010609060101010101" pitchFamily="49" charset="-122"/>
            </a:endParaRPr>
          </a:p>
          <a:p>
            <a:pPr>
              <a:lnSpc>
                <a:spcPct val="150000"/>
              </a:lnSpc>
              <a:defRPr/>
            </a:pPr>
            <a:endParaRPr lang="en-US" altLang="zh-CN" sz="1600" b="1" kern="0" dirty="0">
              <a:solidFill>
                <a:schemeClr val="tx1"/>
              </a:solidFill>
              <a:latin typeface="楷体" panose="02010609060101010101" pitchFamily="49" charset="-122"/>
              <a:ea typeface="楷体" panose="02010609060101010101" pitchFamily="49" charset="-122"/>
            </a:endParaRPr>
          </a:p>
          <a:p>
            <a:pPr>
              <a:lnSpc>
                <a:spcPct val="150000"/>
              </a:lnSpc>
              <a:defRPr/>
            </a:pPr>
            <a:r>
              <a:rPr lang="en-US" altLang="zh-CN" sz="1600" b="1" kern="0" dirty="0">
                <a:solidFill>
                  <a:schemeClr val="tx1"/>
                </a:solidFill>
                <a:latin typeface="楷体" panose="02010609060101010101" pitchFamily="49" charset="-122"/>
                <a:ea typeface="楷体" panose="02010609060101010101" pitchFamily="49" charset="-122"/>
                <a:sym typeface="+mn-ea"/>
              </a:rPr>
              <a:t>Since then, although there have been changes in the dynasty, the rise and fall of the state, but "jiangshan generation has talented people", ancient readers can be said to be immersed in these poems from childhood, day and night, imperceptible, the essence of these famous pieces, almost become a part of their respective feelings.</a:t>
            </a:r>
            <a:endParaRPr lang="en-US" altLang="zh-CN" sz="1600" b="1" kern="0" dirty="0">
              <a:solidFill>
                <a:schemeClr val="tx1"/>
              </a:solidFill>
              <a:latin typeface="楷体" panose="02010609060101010101" pitchFamily="49" charset="-122"/>
              <a:ea typeface="楷体" panose="02010609060101010101" pitchFamily="49" charset="-122"/>
            </a:endParaRPr>
          </a:p>
          <a:p>
            <a:pPr>
              <a:lnSpc>
                <a:spcPct val="150000"/>
              </a:lnSpc>
              <a:defRPr/>
            </a:pPr>
            <a:r>
              <a:rPr lang="en-US" altLang="zh-CN" sz="1600" b="1" kern="0" dirty="0">
                <a:solidFill>
                  <a:schemeClr val="tx1"/>
                </a:solidFill>
                <a:latin typeface="楷体" panose="02010609060101010101" pitchFamily="49" charset="-122"/>
                <a:ea typeface="楷体" panose="02010609060101010101" pitchFamily="49" charset="-122"/>
                <a:sym typeface="+mn-ea"/>
              </a:rPr>
              <a:t>The reason why China can become a country of rites and ceremonies with a great diversity of people and a world renowned ancient civilization is closely related to these long standing and colorful poetic traditions.</a:t>
            </a:r>
            <a:endParaRPr lang="en-US" altLang="zh-CN" sz="1600" b="1" kern="0" dirty="0">
              <a:solidFill>
                <a:schemeClr val="tx1"/>
              </a:solidFill>
              <a:latin typeface="楷体" panose="02010609060101010101" pitchFamily="49" charset="-122"/>
              <a:ea typeface="楷体" panose="02010609060101010101" pitchFamily="49" charset="-122"/>
            </a:endParaRPr>
          </a:p>
          <a:p>
            <a:pPr>
              <a:lnSpc>
                <a:spcPct val="150000"/>
              </a:lnSpc>
              <a:defRPr/>
            </a:pPr>
            <a:endParaRPr lang="en-US" altLang="zh-CN" sz="1600" b="1" kern="0" dirty="0">
              <a:solidFill>
                <a:schemeClr val="tx1"/>
              </a:solidFill>
              <a:latin typeface="楷体" panose="02010609060101010101" pitchFamily="49" charset="-122"/>
              <a:ea typeface="楷体" panose="02010609060101010101" pitchFamily="49" charset="-122"/>
            </a:endParaRPr>
          </a:p>
          <a:p>
            <a:endParaRPr lang="en-US" altLang="zh-CN" sz="1600" b="1" kern="0"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wps稻壳儿佳誉设计原创链接：http://chn.docer.com/works?userid=219874625"/>
          <p:cNvSpPr/>
          <p:nvPr/>
        </p:nvSpPr>
        <p:spPr>
          <a:xfrm>
            <a:off x="252923" y="134317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30" name="wps稻壳儿佳誉设计原创链接：http://chn.docer.com/works?userid=219874625"/>
          <p:cNvSpPr/>
          <p:nvPr/>
        </p:nvSpPr>
        <p:spPr>
          <a:xfrm>
            <a:off x="3290337" y="134317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34" name="wps稻壳儿佳誉设计原创链接：http://chn.docer.com/works?userid=219874625"/>
          <p:cNvSpPr/>
          <p:nvPr/>
        </p:nvSpPr>
        <p:spPr>
          <a:xfrm>
            <a:off x="6328225" y="140413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2" name="wps稻壳儿佳誉设计原创链接：http://chn.docer.com/works?userid=219874625"/>
          <p:cNvSpPr/>
          <p:nvPr/>
        </p:nvSpPr>
        <p:spPr>
          <a:xfrm>
            <a:off x="9305740" y="1465099"/>
            <a:ext cx="2562853" cy="4436171"/>
          </a:xfrm>
          <a:custGeom>
            <a:avLst/>
            <a:gdLst>
              <a:gd name="connsiteX0" fmla="*/ 160055 w 1465217"/>
              <a:gd name="connsiteY0" fmla="*/ 0 h 2552700"/>
              <a:gd name="connsiteX1" fmla="*/ 1290287 w 1465217"/>
              <a:gd name="connsiteY1" fmla="*/ 0 h 2552700"/>
              <a:gd name="connsiteX2" fmla="*/ 1369061 w 1465217"/>
              <a:gd name="connsiteY2" fmla="*/ 78774 h 2552700"/>
              <a:gd name="connsiteX3" fmla="*/ 1369061 w 1465217"/>
              <a:gd name="connsiteY3" fmla="*/ 148929 h 2552700"/>
              <a:gd name="connsiteX4" fmla="*/ 1375590 w 1465217"/>
              <a:gd name="connsiteY4" fmla="*/ 148929 h 2552700"/>
              <a:gd name="connsiteX5" fmla="*/ 1465217 w 1465217"/>
              <a:gd name="connsiteY5" fmla="*/ 238556 h 2552700"/>
              <a:gd name="connsiteX6" fmla="*/ 1465217 w 1465217"/>
              <a:gd name="connsiteY6" fmla="*/ 2348774 h 2552700"/>
              <a:gd name="connsiteX7" fmla="*/ 1375590 w 1465217"/>
              <a:gd name="connsiteY7" fmla="*/ 2438401 h 2552700"/>
              <a:gd name="connsiteX8" fmla="*/ 1369061 w 1465217"/>
              <a:gd name="connsiteY8" fmla="*/ 2438401 h 2552700"/>
              <a:gd name="connsiteX9" fmla="*/ 1369061 w 1465217"/>
              <a:gd name="connsiteY9" fmla="*/ 2473926 h 2552700"/>
              <a:gd name="connsiteX10" fmla="*/ 1290287 w 1465217"/>
              <a:gd name="connsiteY10" fmla="*/ 2552700 h 2552700"/>
              <a:gd name="connsiteX11" fmla="*/ 160055 w 1465217"/>
              <a:gd name="connsiteY11" fmla="*/ 2552700 h 2552700"/>
              <a:gd name="connsiteX12" fmla="*/ 81281 w 1465217"/>
              <a:gd name="connsiteY12" fmla="*/ 2473926 h 2552700"/>
              <a:gd name="connsiteX13" fmla="*/ 81281 w 1465217"/>
              <a:gd name="connsiteY13" fmla="*/ 2436716 h 2552700"/>
              <a:gd name="connsiteX14" fmla="*/ 54740 w 1465217"/>
              <a:gd name="connsiteY14" fmla="*/ 2431358 h 2552700"/>
              <a:gd name="connsiteX15" fmla="*/ 0 w 1465217"/>
              <a:gd name="connsiteY15" fmla="*/ 2348774 h 2552700"/>
              <a:gd name="connsiteX16" fmla="*/ 0 w 1465217"/>
              <a:gd name="connsiteY16" fmla="*/ 238556 h 2552700"/>
              <a:gd name="connsiteX17" fmla="*/ 54740 w 1465217"/>
              <a:gd name="connsiteY17" fmla="*/ 155972 h 2552700"/>
              <a:gd name="connsiteX18" fmla="*/ 81281 w 1465217"/>
              <a:gd name="connsiteY18" fmla="*/ 150614 h 2552700"/>
              <a:gd name="connsiteX19" fmla="*/ 81281 w 1465217"/>
              <a:gd name="connsiteY19" fmla="*/ 78774 h 2552700"/>
              <a:gd name="connsiteX20" fmla="*/ 160055 w 1465217"/>
              <a:gd name="connsiteY20"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5217" h="2552700">
                <a:moveTo>
                  <a:pt x="160055" y="0"/>
                </a:moveTo>
                <a:lnTo>
                  <a:pt x="1290287" y="0"/>
                </a:lnTo>
                <a:cubicBezTo>
                  <a:pt x="1333793" y="0"/>
                  <a:pt x="1369061" y="35268"/>
                  <a:pt x="1369061" y="78774"/>
                </a:cubicBezTo>
                <a:lnTo>
                  <a:pt x="1369061" y="148929"/>
                </a:lnTo>
                <a:lnTo>
                  <a:pt x="1375590" y="148929"/>
                </a:lnTo>
                <a:cubicBezTo>
                  <a:pt x="1425090" y="148929"/>
                  <a:pt x="1465217" y="189056"/>
                  <a:pt x="1465217" y="238556"/>
                </a:cubicBezTo>
                <a:lnTo>
                  <a:pt x="1465217" y="2348774"/>
                </a:lnTo>
                <a:cubicBezTo>
                  <a:pt x="1465217" y="2398274"/>
                  <a:pt x="1425090" y="2438401"/>
                  <a:pt x="1375590" y="2438401"/>
                </a:cubicBezTo>
                <a:lnTo>
                  <a:pt x="1369061" y="2438401"/>
                </a:lnTo>
                <a:lnTo>
                  <a:pt x="1369061" y="2473926"/>
                </a:lnTo>
                <a:cubicBezTo>
                  <a:pt x="1369061" y="2517432"/>
                  <a:pt x="1333793" y="2552700"/>
                  <a:pt x="1290287" y="2552700"/>
                </a:cubicBezTo>
                <a:lnTo>
                  <a:pt x="160055" y="2552700"/>
                </a:lnTo>
                <a:cubicBezTo>
                  <a:pt x="116549" y="2552700"/>
                  <a:pt x="81281" y="2517432"/>
                  <a:pt x="81281" y="2473926"/>
                </a:cubicBezTo>
                <a:lnTo>
                  <a:pt x="81281" y="2436716"/>
                </a:lnTo>
                <a:lnTo>
                  <a:pt x="54740" y="2431358"/>
                </a:lnTo>
                <a:cubicBezTo>
                  <a:pt x="22571" y="2417752"/>
                  <a:pt x="0" y="2385899"/>
                  <a:pt x="0" y="2348774"/>
                </a:cubicBezTo>
                <a:lnTo>
                  <a:pt x="0" y="238556"/>
                </a:lnTo>
                <a:cubicBezTo>
                  <a:pt x="0" y="201431"/>
                  <a:pt x="22571" y="169578"/>
                  <a:pt x="54740" y="155972"/>
                </a:cubicBezTo>
                <a:lnTo>
                  <a:pt x="81281" y="150614"/>
                </a:lnTo>
                <a:lnTo>
                  <a:pt x="81281" y="78774"/>
                </a:lnTo>
                <a:cubicBezTo>
                  <a:pt x="81281" y="35268"/>
                  <a:pt x="116549" y="0"/>
                  <a:pt x="160055" y="0"/>
                </a:cubicBezTo>
                <a:close/>
              </a:path>
            </a:pathLst>
          </a:custGeom>
          <a:noFill/>
          <a:ln w="19050">
            <a:solidFill>
              <a:srgbClr val="2C3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3765">
              <a:defRPr/>
            </a:pPr>
            <a:endParaRPr lang="zh-CN" altLang="en-US">
              <a:solidFill>
                <a:prstClr val="white"/>
              </a:solidFill>
              <a:latin typeface="Calibri" panose="020F0502020204030204"/>
              <a:ea typeface="宋体" panose="02010600030101010101" pitchFamily="2" charset="-122"/>
            </a:endParaRPr>
          </a:p>
        </p:txBody>
      </p:sp>
      <p:sp>
        <p:nvSpPr>
          <p:cNvPr id="4" name="文本框 3"/>
          <p:cNvSpPr txBox="1"/>
          <p:nvPr/>
        </p:nvSpPr>
        <p:spPr>
          <a:xfrm>
            <a:off x="323850" y="223520"/>
            <a:ext cx="10354945" cy="860425"/>
          </a:xfrm>
          <a:prstGeom prst="rect">
            <a:avLst/>
          </a:prstGeom>
          <a:noFill/>
        </p:spPr>
        <p:txBody>
          <a:bodyPr wrap="square" rtlCol="0">
            <a:spAutoFit/>
          </a:bodyPr>
          <a:p>
            <a:r>
              <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The dilemma of Chinese classics at present</a:t>
            </a:r>
            <a:endPar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endParaRPr>
          </a:p>
          <a:p>
            <a:endParaRPr lang="zh-CN" altLang="en-US"/>
          </a:p>
        </p:txBody>
      </p:sp>
      <p:sp>
        <p:nvSpPr>
          <p:cNvPr id="5" name="文本框 4"/>
          <p:cNvSpPr txBox="1"/>
          <p:nvPr/>
        </p:nvSpPr>
        <p:spPr>
          <a:xfrm>
            <a:off x="1206500" y="5142865"/>
            <a:ext cx="922655" cy="368300"/>
          </a:xfrm>
          <a:prstGeom prst="rect">
            <a:avLst/>
          </a:prstGeom>
          <a:noFill/>
        </p:spPr>
        <p:txBody>
          <a:bodyPr wrap="square" rtlCol="0">
            <a:spAutoFit/>
          </a:bodyPr>
          <a:p>
            <a:pPr algn="ctr"/>
            <a:r>
              <a:rPr lang="zh-CN" altLang="zh-CN" b="1" spc="1300" dirty="0">
                <a:solidFill>
                  <a:schemeClr val="tx1">
                    <a:lumMod val="65000"/>
                    <a:lumOff val="35000"/>
                  </a:schemeClr>
                </a:solidFill>
                <a:latin typeface="腾祥铁山楷书繁" panose="01010104010101010101" pitchFamily="2" charset="-122"/>
                <a:ea typeface="腾祥铁山楷书繁" panose="01010104010101010101" pitchFamily="2" charset="-122"/>
                <a:sym typeface="+mn-ea"/>
              </a:rPr>
              <a:t>Ⅰ</a:t>
            </a:r>
            <a:endParaRPr lang="zh-CN" altLang="en-US"/>
          </a:p>
        </p:txBody>
      </p:sp>
      <p:sp>
        <p:nvSpPr>
          <p:cNvPr id="7" name="文本框 6"/>
          <p:cNvSpPr txBox="1"/>
          <p:nvPr/>
        </p:nvSpPr>
        <p:spPr>
          <a:xfrm>
            <a:off x="520065" y="2286000"/>
            <a:ext cx="2048510" cy="2030095"/>
          </a:xfrm>
          <a:prstGeom prst="rect">
            <a:avLst/>
          </a:prstGeom>
          <a:noFill/>
        </p:spPr>
        <p:txBody>
          <a:bodyPr wrap="square" rtlCol="0">
            <a:spAutoFit/>
          </a:bodyPr>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The disconnection</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 with contemporary </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Chinese culture </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is quite serious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sp>
        <p:nvSpPr>
          <p:cNvPr id="8" name="文本框 7"/>
          <p:cNvSpPr txBox="1"/>
          <p:nvPr/>
        </p:nvSpPr>
        <p:spPr>
          <a:xfrm>
            <a:off x="3863340" y="5004435"/>
            <a:ext cx="1713865" cy="645160"/>
          </a:xfrm>
          <a:prstGeom prst="rect">
            <a:avLst/>
          </a:prstGeom>
          <a:noFill/>
        </p:spPr>
        <p:txBody>
          <a:bodyPr wrap="square" rtlCol="0">
            <a:spAutoFit/>
          </a:bodyPr>
          <a:p>
            <a:pPr algn="ctr"/>
            <a:r>
              <a:rPr lang="zh-CN" altLang="en-US">
                <a:sym typeface="+mn-ea"/>
              </a:rPr>
              <a:t>Ⅱ</a:t>
            </a:r>
            <a:endParaRPr lang="zh-CN" altLang="en-US"/>
          </a:p>
          <a:p>
            <a:pPr algn="ctr"/>
            <a:endParaRPr lang="zh-CN" altLang="en-US"/>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18575" r="37498" b="63524"/>
          <a:stretch>
            <a:fillRect/>
          </a:stretch>
        </p:blipFill>
        <p:spPr>
          <a:xfrm flipH="1">
            <a:off x="1033193" y="1464660"/>
            <a:ext cx="5355586" cy="2779486"/>
          </a:xfrm>
          <a:prstGeom prst="rect">
            <a:avLst/>
          </a:prstGeom>
        </p:spPr>
      </p:pic>
      <p:sp>
        <p:nvSpPr>
          <p:cNvPr id="9" name="文本框 8"/>
          <p:cNvSpPr txBox="1"/>
          <p:nvPr/>
        </p:nvSpPr>
        <p:spPr>
          <a:xfrm>
            <a:off x="3623945" y="1793240"/>
            <a:ext cx="2017395" cy="3415030"/>
          </a:xfrm>
          <a:prstGeom prst="rect">
            <a:avLst/>
          </a:prstGeom>
          <a:noFill/>
        </p:spPr>
        <p:txBody>
          <a:bodyPr wrap="square" rtlCol="0">
            <a:spAutoFit/>
          </a:bodyPr>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The ability to inherit and carry forward innovation is relatively weak</a:t>
            </a:r>
            <a:r>
              <a:rPr lang="en-US" altLang="zh-CN" b="1" kern="0" dirty="0">
                <a:solidFill>
                  <a:srgbClr val="000000">
                    <a:lumMod val="65000"/>
                    <a:lumOff val="35000"/>
                  </a:srgbClr>
                </a:solidFill>
                <a:latin typeface="楷体" panose="02010609060101010101" pitchFamily="49" charset="-122"/>
                <a:ea typeface="楷体" panose="02010609060101010101" pitchFamily="49" charset="-122"/>
                <a:sym typeface="+mn-ea"/>
              </a:rPr>
              <a:t>,and t</a:t>
            </a:r>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he level of activation and utilization needs to be improved</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pic>
        <p:nvPicPr>
          <p:cNvPr id="24" name="图片 23"/>
          <p:cNvPicPr>
            <a:picLocks noChangeAspect="1"/>
          </p:cNvPicPr>
          <p:nvPr/>
        </p:nvPicPr>
        <p:blipFill>
          <a:blip r:embed="rId2" cstate="email"/>
          <a:stretch>
            <a:fillRect/>
          </a:stretch>
        </p:blipFill>
        <p:spPr>
          <a:xfrm>
            <a:off x="9945478" y="2571113"/>
            <a:ext cx="2057404" cy="1088138"/>
          </a:xfrm>
          <a:prstGeom prst="rect">
            <a:avLst/>
          </a:prstGeom>
        </p:spPr>
      </p:pic>
      <p:pic>
        <p:nvPicPr>
          <p:cNvPr id="23" name="图片 22"/>
          <p:cNvPicPr>
            <a:picLocks noChangeAspect="1"/>
          </p:cNvPicPr>
          <p:nvPr/>
        </p:nvPicPr>
        <p:blipFill>
          <a:blip r:embed="rId3" cstate="email"/>
          <a:stretch>
            <a:fillRect/>
          </a:stretch>
        </p:blipFill>
        <p:spPr>
          <a:xfrm>
            <a:off x="7634567" y="2702494"/>
            <a:ext cx="3547879" cy="2505461"/>
          </a:xfrm>
          <a:prstGeom prst="rect">
            <a:avLst/>
          </a:prstGeom>
        </p:spPr>
      </p:pic>
      <p:pic>
        <p:nvPicPr>
          <p:cNvPr id="15" name="图片 14"/>
          <p:cNvPicPr>
            <a:picLocks noChangeAspect="1"/>
          </p:cNvPicPr>
          <p:nvPr/>
        </p:nvPicPr>
        <p:blipFill>
          <a:blip r:embed="rId4" cstate="email"/>
          <a:stretch>
            <a:fillRect/>
          </a:stretch>
        </p:blipFill>
        <p:spPr>
          <a:xfrm>
            <a:off x="6362172" y="4625056"/>
            <a:ext cx="1583128" cy="744607"/>
          </a:xfrm>
          <a:prstGeom prst="rect">
            <a:avLst/>
          </a:prstGeom>
        </p:spPr>
      </p:pic>
      <p:pic>
        <p:nvPicPr>
          <p:cNvPr id="21" name="文本框 20"/>
          <p:cNvPicPr>
            <a:picLocks noChangeAspect="1"/>
          </p:cNvPicPr>
          <p:nvPr/>
        </p:nvPicPr>
        <p:blipFill>
          <a:blip r:embed="rId5" cstate="email"/>
          <a:stretch>
            <a:fillRect/>
          </a:stretch>
        </p:blipFill>
        <p:spPr>
          <a:xfrm>
            <a:off x="4876277" y="4156797"/>
            <a:ext cx="7379223" cy="3035814"/>
          </a:xfrm>
          <a:prstGeom prst="rect">
            <a:avLst/>
          </a:prstGeom>
          <a:noFill/>
        </p:spPr>
      </p:pic>
      <p:sp>
        <p:nvSpPr>
          <p:cNvPr id="16" name="文本框 15"/>
          <p:cNvSpPr txBox="1"/>
          <p:nvPr/>
        </p:nvSpPr>
        <p:spPr>
          <a:xfrm>
            <a:off x="6757670" y="2275205"/>
            <a:ext cx="1704340" cy="2306955"/>
          </a:xfrm>
          <a:prstGeom prst="rect">
            <a:avLst/>
          </a:prstGeom>
          <a:noFill/>
        </p:spPr>
        <p:txBody>
          <a:bodyPr wrap="square" rtlCol="0">
            <a:spAutoFit/>
          </a:bodyPr>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The ways and means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 of inheritance </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and promotion </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pPr algn="l"/>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are relatively single</a:t>
            </a:r>
            <a:endParaRPr lang="zh-CN" altLang="en-US"/>
          </a:p>
        </p:txBody>
      </p:sp>
      <p:sp>
        <p:nvSpPr>
          <p:cNvPr id="17" name="文本框 16"/>
          <p:cNvSpPr txBox="1"/>
          <p:nvPr/>
        </p:nvSpPr>
        <p:spPr>
          <a:xfrm>
            <a:off x="6882765" y="5004435"/>
            <a:ext cx="1663065" cy="368300"/>
          </a:xfrm>
          <a:prstGeom prst="rect">
            <a:avLst/>
          </a:prstGeom>
          <a:noFill/>
        </p:spPr>
        <p:txBody>
          <a:bodyPr wrap="square" rtlCol="0">
            <a:spAutoFit/>
          </a:bodyPr>
          <a:p>
            <a:pPr algn="ctr"/>
            <a:r>
              <a:rPr lang="zh-CN" altLang="en-US">
                <a:sym typeface="+mn-ea"/>
              </a:rPr>
              <a:t>Ⅲ</a:t>
            </a:r>
            <a:endParaRPr lang="zh-CN" altLang="en-US"/>
          </a:p>
        </p:txBody>
      </p:sp>
      <p:sp>
        <p:nvSpPr>
          <p:cNvPr id="18" name="文本框 17"/>
          <p:cNvSpPr txBox="1"/>
          <p:nvPr/>
        </p:nvSpPr>
        <p:spPr>
          <a:xfrm>
            <a:off x="10362565" y="5146675"/>
            <a:ext cx="634365" cy="368300"/>
          </a:xfrm>
          <a:prstGeom prst="rect">
            <a:avLst/>
          </a:prstGeom>
          <a:noFill/>
        </p:spPr>
        <p:txBody>
          <a:bodyPr wrap="square" rtlCol="0" anchor="t">
            <a:spAutoFit/>
          </a:bodyPr>
          <a:p>
            <a:r>
              <a:rPr lang="zh-CN" altLang="en-US">
                <a:sym typeface="+mn-ea"/>
              </a:rPr>
              <a:t>Ⅳ</a:t>
            </a:r>
            <a:endParaRPr lang="zh-CN" altLang="en-US"/>
          </a:p>
        </p:txBody>
      </p:sp>
      <p:sp>
        <p:nvSpPr>
          <p:cNvPr id="19" name="文本框 18"/>
          <p:cNvSpPr txBox="1"/>
          <p:nvPr/>
        </p:nvSpPr>
        <p:spPr>
          <a:xfrm>
            <a:off x="9787255" y="1791970"/>
            <a:ext cx="1785620" cy="3538220"/>
          </a:xfrm>
          <a:prstGeom prst="rect">
            <a:avLst/>
          </a:prstGeom>
          <a:noFill/>
        </p:spPr>
        <p:txBody>
          <a:bodyPr wrap="square" rtlCol="0">
            <a:spAutoFit/>
          </a:bodyPr>
          <a:p>
            <a:r>
              <a:rPr lang="zh-CN" altLang="en-US" sz="1600" b="1" kern="0" dirty="0">
                <a:solidFill>
                  <a:srgbClr val="000000">
                    <a:lumMod val="65000"/>
                    <a:lumOff val="35000"/>
                  </a:srgbClr>
                </a:solidFill>
                <a:latin typeface="楷体" panose="02010609060101010101" pitchFamily="49" charset="-122"/>
                <a:ea typeface="楷体" panose="02010609060101010101" pitchFamily="49" charset="-122"/>
                <a:sym typeface="+mn-ea"/>
              </a:rPr>
              <a:t>The modern discourse expression of contemporary culture makes the inheritance and development of classical discourse of traditional culture encounter difficulties</a:t>
            </a:r>
            <a:endParaRPr lang="zh-CN" altLang="en-US" sz="1600"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sz="160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2000"/>
                                        <p:tgtEl>
                                          <p:spTgt spid="3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0" grpId="0" bldLvl="0" animBg="1"/>
      <p:bldP spid="34" grpId="0" bldLvl="0" animBg="1"/>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ps稻壳儿佳誉设计原创链接：http://chn.docer.com/works?userid=219874625" descr="G:\ppt文档和图片\#U6b63#U97.jpg#U6b63#U97"/>
          <p:cNvPicPr>
            <a:picLocks noChangeAspect="1"/>
          </p:cNvPicPr>
          <p:nvPr/>
        </p:nvPicPr>
        <p:blipFill rotWithShape="1">
          <a:blip r:embed="rId1"/>
          <a:srcRect/>
          <a:stretch>
            <a:fillRect/>
          </a:stretch>
        </p:blipFill>
        <p:spPr>
          <a:xfrm>
            <a:off x="-12700" y="-36195"/>
            <a:ext cx="12204700" cy="689419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18575" r="37498" b="63524"/>
          <a:stretch>
            <a:fillRect/>
          </a:stretch>
        </p:blipFill>
        <p:spPr>
          <a:xfrm flipH="1">
            <a:off x="-217757" y="-242220"/>
            <a:ext cx="5355586" cy="2779486"/>
          </a:xfrm>
          <a:prstGeom prst="rect">
            <a:avLst/>
          </a:prstGeom>
        </p:spPr>
      </p:pic>
      <p:pic>
        <p:nvPicPr>
          <p:cNvPr id="18" name="wps稻壳儿佳誉设计原创链接：http://chn.docer.com/works?userid=219874625"/>
          <p:cNvPicPr>
            <a:picLocks noChangeAspect="1"/>
          </p:cNvPicPr>
          <p:nvPr/>
        </p:nvPicPr>
        <p:blipFill>
          <a:blip r:embed="rId3" cstate="email"/>
          <a:stretch>
            <a:fillRect/>
          </a:stretch>
        </p:blipFill>
        <p:spPr>
          <a:xfrm>
            <a:off x="6027771" y="4109332"/>
            <a:ext cx="216846" cy="209615"/>
          </a:xfrm>
          <a:prstGeom prst="rect">
            <a:avLst/>
          </a:prstGeom>
        </p:spPr>
      </p:pic>
      <p:sp>
        <p:nvSpPr>
          <p:cNvPr id="2" name="文本框 1"/>
          <p:cNvSpPr txBox="1"/>
          <p:nvPr/>
        </p:nvSpPr>
        <p:spPr>
          <a:xfrm>
            <a:off x="2270760" y="2333625"/>
            <a:ext cx="6603365" cy="1353185"/>
          </a:xfrm>
          <a:prstGeom prst="rect">
            <a:avLst/>
          </a:prstGeom>
          <a:noFill/>
        </p:spPr>
        <p:txBody>
          <a:bodyPr wrap="square" rtlCol="0">
            <a:spAutoFit/>
          </a:bodyPr>
          <a:p>
            <a:r>
              <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sym typeface="+mn-ea"/>
              </a:rPr>
              <a:t>How to disseminate Chinese classics to the world</a:t>
            </a:r>
            <a:endParaRPr lang="en-US" altLang="zh-CN" sz="3200" i="1">
              <a:gradFill>
                <a:gsLst>
                  <a:gs pos="21000">
                    <a:srgbClr val="53575C"/>
                  </a:gs>
                  <a:gs pos="88000">
                    <a:srgbClr val="C5C7CA"/>
                  </a:gs>
                </a:gsLst>
                <a:lin ang="5400000"/>
              </a:gradFill>
              <a:effectLst/>
              <a:latin typeface="Arial Black" panose="020B0A04020102020204" charset="0"/>
              <a:ea typeface="华文楷体" panose="02010600040101010101" charset="-122"/>
              <a:cs typeface="Arial Black" panose="020B0A04020102020204" charset="0"/>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312420" y="417830"/>
            <a:ext cx="10058400" cy="6738620"/>
          </a:xfrm>
          <a:prstGeom prst="rect">
            <a:avLst/>
          </a:prstGeom>
        </p:spPr>
      </p:pic>
      <p:sp>
        <p:nvSpPr>
          <p:cNvPr id="3" name="文本框 2"/>
          <p:cNvSpPr txBox="1"/>
          <p:nvPr/>
        </p:nvSpPr>
        <p:spPr>
          <a:xfrm>
            <a:off x="262255" y="230505"/>
            <a:ext cx="9908540" cy="922020"/>
          </a:xfrm>
          <a:prstGeom prst="rect">
            <a:avLst/>
          </a:prstGeom>
          <a:noFill/>
        </p:spPr>
        <p:txBody>
          <a:bodyPr wrap="square" rtlCol="0">
            <a:spAutoFit/>
          </a:bodyPr>
          <a:p>
            <a:r>
              <a:rPr lang="en-US" altLang="zh-CN">
                <a:solidFill>
                  <a:schemeClr val="accent3"/>
                </a:solidFill>
                <a:effectLst/>
                <a:latin typeface="Arial Black" panose="020B0A04020102020204" charset="0"/>
                <a:ea typeface="华文楷体" panose="02010600040101010101" charset="-122"/>
                <a:cs typeface="Arial Black" panose="020B0A04020102020204" charset="0"/>
                <a:sym typeface="+mn-ea"/>
              </a:rPr>
              <a:t>Ⅰ. </a:t>
            </a:r>
            <a:r>
              <a:rPr lang="en-US" altLang="zh-CN">
                <a:solidFill>
                  <a:schemeClr val="accent3"/>
                </a:solidFill>
                <a:effectLst/>
                <a:latin typeface="Arial Black" panose="020B0A04020102020204" charset="0"/>
                <a:ea typeface="华文楷体" panose="02010600040101010101" charset="-122"/>
                <a:cs typeface="Arial Black" panose="020B0A04020102020204" charset="0"/>
                <a:sym typeface="+mn-ea"/>
              </a:rPr>
              <a:t>To meet the needs of cultural communication, to create a new mode of cooperation.</a:t>
            </a:r>
            <a:endParaRPr lang="en-US" altLang="zh-CN">
              <a:solidFill>
                <a:schemeClr val="accent3"/>
              </a:solidFill>
              <a:effectLst/>
              <a:latin typeface="Arial Black" panose="020B0A04020102020204" charset="0"/>
              <a:ea typeface="华文楷体" panose="02010600040101010101" charset="-122"/>
              <a:cs typeface="Arial Black" panose="020B0A04020102020204" charset="0"/>
            </a:endParaRPr>
          </a:p>
          <a:p>
            <a:endParaRPr lang="zh-CN" altLang="en-US"/>
          </a:p>
        </p:txBody>
      </p:sp>
      <p:sp>
        <p:nvSpPr>
          <p:cNvPr id="4" name="文本框 3"/>
          <p:cNvSpPr txBox="1"/>
          <p:nvPr/>
        </p:nvSpPr>
        <p:spPr>
          <a:xfrm>
            <a:off x="4875530" y="1152525"/>
            <a:ext cx="6116955" cy="5354320"/>
          </a:xfrm>
          <a:prstGeom prst="rect">
            <a:avLst/>
          </a:prstGeom>
          <a:noFill/>
        </p:spPr>
        <p:txBody>
          <a:bodyPr wrap="square" rtlCol="0">
            <a:spAutoFit/>
          </a:bodyPr>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Translation of classics work in our country is still in the condition of lack of systemic goals, in order to effectively plan and implement translation work, we can organize large translation from the national level and research projects, integrated national functional departments, publication editing and translation studies departments tripartite strength, to carry out large-scale translation publishing activities.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We should attach particular importance to sino-foreign cooperation. China may set up special funds to finance scholars undertaking foreign translation projects to pursue advanced studies in Western Sinology institutions. At the same time, attract foreign scholars to participate in the </a:t>
            </a:r>
            <a:r>
              <a:rPr lang="zh-CN" altLang="en-US" b="1" kern="0" dirty="0">
                <a:solidFill>
                  <a:schemeClr val="tx1"/>
                </a:solidFill>
                <a:latin typeface="楷体" panose="02010609060101010101" pitchFamily="49" charset="-122"/>
                <a:ea typeface="楷体" panose="02010609060101010101" pitchFamily="49" charset="-122"/>
                <a:sym typeface="+mn-ea"/>
              </a:rPr>
              <a:t>translation </a:t>
            </a:r>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of Chinese works, so that domestic writers and scholars try to cooperate with foreign translators.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210820" y="654050"/>
            <a:ext cx="10058400" cy="6738620"/>
          </a:xfrm>
          <a:prstGeom prst="rect">
            <a:avLst/>
          </a:prstGeom>
        </p:spPr>
      </p:pic>
      <p:sp>
        <p:nvSpPr>
          <p:cNvPr id="3" name="文本框 2"/>
          <p:cNvSpPr txBox="1"/>
          <p:nvPr/>
        </p:nvSpPr>
        <p:spPr>
          <a:xfrm>
            <a:off x="343535" y="147320"/>
            <a:ext cx="9908540" cy="922020"/>
          </a:xfrm>
          <a:prstGeom prst="rect">
            <a:avLst/>
          </a:prstGeom>
          <a:noFill/>
        </p:spPr>
        <p:txBody>
          <a:bodyPr wrap="square" rtlCol="0">
            <a:spAutoFit/>
          </a:bodyPr>
          <a:p>
            <a:r>
              <a:rPr lang="en-US" altLang="zh-CN" b="1">
                <a:solidFill>
                  <a:schemeClr val="accent3"/>
                </a:solidFill>
                <a:effectLst/>
                <a:latin typeface="Arial Black" panose="020B0A04020102020204" charset="0"/>
                <a:ea typeface="华文楷体" panose="02010600040101010101" charset="-122"/>
                <a:cs typeface="Arial Black" panose="020B0A04020102020204" charset="0"/>
                <a:sym typeface="+mn-ea"/>
              </a:rPr>
              <a:t>Ⅱ</a:t>
            </a:r>
            <a:r>
              <a:rPr lang="en-US" altLang="zh-CN">
                <a:solidFill>
                  <a:schemeClr val="accent3"/>
                </a:solidFill>
                <a:effectLst/>
                <a:latin typeface="Arial Black" panose="020B0A04020102020204" charset="0"/>
                <a:ea typeface="华文楷体" panose="02010600040101010101" charset="-122"/>
                <a:cs typeface="Arial Black" panose="020B0A04020102020204" charset="0"/>
                <a:sym typeface="+mn-ea"/>
              </a:rPr>
              <a:t>. Broaden the field of translation and coordinate the works to be translated.</a:t>
            </a:r>
            <a:endParaRPr lang="en-US" altLang="zh-CN">
              <a:solidFill>
                <a:schemeClr val="accent3"/>
              </a:solidFill>
              <a:effectLst/>
              <a:latin typeface="Arial Black" panose="020B0A04020102020204" charset="0"/>
              <a:ea typeface="华文楷体" panose="02010600040101010101" charset="-122"/>
              <a:cs typeface="Arial Black" panose="020B0A04020102020204" charset="0"/>
            </a:endParaRPr>
          </a:p>
          <a:p>
            <a:endParaRPr lang="en-US" altLang="zh-CN">
              <a:solidFill>
                <a:schemeClr val="accent3"/>
              </a:solidFill>
              <a:effectLst/>
              <a:latin typeface="Arial Black" panose="020B0A04020102020204" charset="0"/>
              <a:ea typeface="华文楷体" panose="02010600040101010101" charset="-122"/>
              <a:cs typeface="Arial Black" panose="020B0A04020102020204" charset="0"/>
            </a:endParaRPr>
          </a:p>
          <a:p>
            <a:endParaRPr lang="zh-CN" altLang="en-US"/>
          </a:p>
        </p:txBody>
      </p:sp>
      <p:sp>
        <p:nvSpPr>
          <p:cNvPr id="4" name="文本框 3"/>
          <p:cNvSpPr txBox="1"/>
          <p:nvPr/>
        </p:nvSpPr>
        <p:spPr>
          <a:xfrm>
            <a:off x="4764405" y="1224280"/>
            <a:ext cx="7160895" cy="5908040"/>
          </a:xfrm>
          <a:prstGeom prst="rect">
            <a:avLst/>
          </a:prstGeom>
          <a:noFill/>
        </p:spPr>
        <p:txBody>
          <a:bodyPr wrap="square" rtlCol="0">
            <a:spAutoFit/>
          </a:bodyPr>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Translators need to re-understand Chinese culture and its position in the world cultural pattern, and reflect comprehensively and deeply from the height of cultural strategy with a modern academic perspective</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First, in terms of ethnic distribution, translators pay insufficient attention to the cultural classics of ethnic minorities.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Secondly, in terms of chronological distribution, the translator pays more attention to the pre-Qin classics and pays less attention to the post-Qin classics.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Thirdly, in terms of translation categories, translators pay uneven attention to translation categories. Literary classics are the focus of their research, followed by ideological classics, while other types of classic books are less concerned.</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0318608"/>
          <p:cNvPicPr>
            <a:picLocks noChangeAspect="1"/>
          </p:cNvPicPr>
          <p:nvPr/>
        </p:nvPicPr>
        <p:blipFill>
          <a:blip r:embed="rId1"/>
          <a:stretch>
            <a:fillRect/>
          </a:stretch>
        </p:blipFill>
        <p:spPr>
          <a:xfrm>
            <a:off x="-312420" y="417830"/>
            <a:ext cx="10058400" cy="6738620"/>
          </a:xfrm>
          <a:prstGeom prst="rect">
            <a:avLst/>
          </a:prstGeom>
        </p:spPr>
      </p:pic>
      <p:sp>
        <p:nvSpPr>
          <p:cNvPr id="3" name="文本框 2"/>
          <p:cNvSpPr txBox="1"/>
          <p:nvPr/>
        </p:nvSpPr>
        <p:spPr>
          <a:xfrm>
            <a:off x="657860" y="230505"/>
            <a:ext cx="9908540" cy="645160"/>
          </a:xfrm>
          <a:prstGeom prst="rect">
            <a:avLst/>
          </a:prstGeom>
          <a:noFill/>
        </p:spPr>
        <p:txBody>
          <a:bodyPr wrap="square" rtlCol="0">
            <a:spAutoFit/>
          </a:bodyPr>
          <a:p>
            <a:r>
              <a:rPr lang="en-US" altLang="zh-CN" b="1">
                <a:solidFill>
                  <a:schemeClr val="accent3"/>
                </a:solidFill>
                <a:effectLst/>
                <a:latin typeface="Arial Black" panose="020B0A04020102020204" charset="0"/>
                <a:ea typeface="华文楷体" panose="02010600040101010101" charset="-122"/>
                <a:cs typeface="Arial Black" panose="020B0A04020102020204" charset="0"/>
                <a:sym typeface="+mn-ea"/>
              </a:rPr>
              <a:t>Ⅲ.</a:t>
            </a:r>
            <a:r>
              <a:rPr lang="en-US" altLang="zh-CN">
                <a:solidFill>
                  <a:schemeClr val="accent3"/>
                </a:solidFill>
                <a:effectLst/>
                <a:latin typeface="Arial Black" panose="020B0A04020102020204" charset="0"/>
                <a:ea typeface="华文楷体" panose="02010600040101010101" charset="-122"/>
                <a:cs typeface="Arial Black" panose="020B0A04020102020204" charset="0"/>
                <a:sym typeface="+mn-ea"/>
              </a:rPr>
              <a:t> the translation scheme should be adjusted for the foreign public.</a:t>
            </a:r>
            <a:endParaRPr lang="en-US" altLang="zh-CN">
              <a:solidFill>
                <a:schemeClr val="accent3"/>
              </a:solidFill>
              <a:effectLst/>
              <a:latin typeface="Arial Black" panose="020B0A04020102020204" charset="0"/>
              <a:ea typeface="华文楷体" panose="02010600040101010101" charset="-122"/>
              <a:cs typeface="Arial Black" panose="020B0A04020102020204" charset="0"/>
            </a:endParaRPr>
          </a:p>
          <a:p>
            <a:endParaRPr lang="zh-CN" altLang="en-US"/>
          </a:p>
        </p:txBody>
      </p:sp>
      <p:sp>
        <p:nvSpPr>
          <p:cNvPr id="4" name="文本框 3"/>
          <p:cNvSpPr txBox="1"/>
          <p:nvPr/>
        </p:nvSpPr>
        <p:spPr>
          <a:xfrm>
            <a:off x="5230495" y="1583055"/>
            <a:ext cx="5801995" cy="3692525"/>
          </a:xfrm>
          <a:prstGeom prst="rect">
            <a:avLst/>
          </a:prstGeom>
          <a:noFill/>
        </p:spPr>
        <p:txBody>
          <a:bodyPr wrap="square" rtlCol="0">
            <a:spAutoFit/>
          </a:bodyPr>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In order to meet the different needs of foreign readers to understand Chinese culture, we should adopt different translation schemes and launch different versions according to different levels of target audiences.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r>
              <a:rPr lang="zh-CN" altLang="en-US" b="1" kern="0" dirty="0">
                <a:solidFill>
                  <a:srgbClr val="000000">
                    <a:lumMod val="65000"/>
                    <a:lumOff val="35000"/>
                  </a:srgbClr>
                </a:solidFill>
                <a:latin typeface="楷体" panose="02010609060101010101" pitchFamily="49" charset="-122"/>
                <a:ea typeface="楷体" panose="02010609060101010101" pitchFamily="49" charset="-122"/>
                <a:sym typeface="+mn-ea"/>
              </a:rPr>
              <a:t>For example, for young children, some easy to understand, interesting and illustrated translation can be published, or make some audio books and audio and video products. For the general public, we should launch some readable and popular versions.</a:t>
            </a:r>
            <a:endParaRPr lang="zh-CN" altLang="en-US" b="1" kern="0" dirty="0">
              <a:solidFill>
                <a:srgbClr val="000000">
                  <a:lumMod val="65000"/>
                  <a:lumOff val="35000"/>
                </a:srgbClr>
              </a:solidFill>
              <a:latin typeface="楷体" panose="02010609060101010101" pitchFamily="49" charset="-122"/>
              <a:ea typeface="楷体" panose="02010609060101010101" pitchFamily="49" charset="-122"/>
            </a:endParaRPr>
          </a:p>
          <a:p>
            <a:endParaRPr lang="zh-CN" altLang="en-US"/>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6223</Words>
  <Application>WPS 演示</Application>
  <PresentationFormat>宽屏</PresentationFormat>
  <Paragraphs>129</Paragraphs>
  <Slides>12</Slides>
  <Notes>25</Notes>
  <HiddenSlides>0</HiddenSlides>
  <MMClips>0</MMClips>
  <ScaleCrop>false</ScaleCrop>
  <HeadingPairs>
    <vt:vector size="6" baseType="variant">
      <vt:variant>
        <vt:lpstr>已用的字体</vt:lpstr>
      </vt:variant>
      <vt:variant>
        <vt:i4>33</vt:i4>
      </vt:variant>
      <vt:variant>
        <vt:lpstr>主题</vt:lpstr>
      </vt:variant>
      <vt:variant>
        <vt:i4>2</vt:i4>
      </vt:variant>
      <vt:variant>
        <vt:lpstr>幻灯片标题</vt:lpstr>
      </vt:variant>
      <vt:variant>
        <vt:i4>12</vt:i4>
      </vt:variant>
    </vt:vector>
  </HeadingPairs>
  <TitlesOfParts>
    <vt:vector size="47" baseType="lpstr">
      <vt:lpstr>Arial</vt:lpstr>
      <vt:lpstr>宋体</vt:lpstr>
      <vt:lpstr>Wingdings</vt:lpstr>
      <vt:lpstr>新蒂文徵明體</vt:lpstr>
      <vt:lpstr>MingLiU-ExtB</vt:lpstr>
      <vt:lpstr>Century Gothic</vt:lpstr>
      <vt:lpstr>等线</vt:lpstr>
      <vt:lpstr>Calibri</vt:lpstr>
      <vt:lpstr>楷体</vt:lpstr>
      <vt:lpstr>方正清刻本悦宋简体</vt:lpstr>
      <vt:lpstr>FZSuXinShiLiuKaiS-R-GB</vt:lpstr>
      <vt:lpstr>Calibri</vt:lpstr>
      <vt:lpstr>微软雅黑 Light</vt:lpstr>
      <vt:lpstr>Playfair Display Black</vt:lpstr>
      <vt:lpstr>迷你简小隶书</vt:lpstr>
      <vt:lpstr>Agency FB</vt:lpstr>
      <vt:lpstr>微软雅黑</vt:lpstr>
      <vt:lpstr>Arial Unicode MS</vt:lpstr>
      <vt:lpstr>Segoe Print</vt:lpstr>
      <vt:lpstr>FZQingKeBenYueSongS-R-GB</vt:lpstr>
      <vt:lpstr>Arial</vt:lpstr>
      <vt:lpstr>方正楷体简体</vt:lpstr>
      <vt:lpstr>方正汉简简体</vt:lpstr>
      <vt:lpstr>隶书</vt:lpstr>
      <vt:lpstr>Meiryo</vt:lpstr>
      <vt:lpstr>Yu Gothic UI</vt:lpstr>
      <vt:lpstr>Arial Narrow</vt:lpstr>
      <vt:lpstr>等线 Light</vt:lpstr>
      <vt:lpstr>Calibri Light</vt:lpstr>
      <vt:lpstr>Trebuchet MS</vt:lpstr>
      <vt:lpstr>Arial Black</vt:lpstr>
      <vt:lpstr>华文楷体</vt:lpstr>
      <vt:lpstr>腾祥铁山楷书繁</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巫言l</cp:lastModifiedBy>
  <cp:revision>88</cp:revision>
  <dcterms:created xsi:type="dcterms:W3CDTF">2018-05-29T08:34:00Z</dcterms:created>
  <dcterms:modified xsi:type="dcterms:W3CDTF">2022-04-06T08:39:34Z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RubyTemplateID">
    <vt:lpwstr>13</vt:lpwstr>
  </property>
  <property fmtid="{D5CDD505-2E9C-101B-9397-08002B2CF9AE}" pid="4" name="ICV">
    <vt:lpwstr>B4B5F54C32624EB4B941B290953DD3D5</vt:lpwstr>
  </property>
</Properties>
</file>