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5" r:id="rId4"/>
    <p:sldId id="275" r:id="rId5"/>
    <p:sldId id="258" r:id="rId6"/>
    <p:sldId id="262" r:id="rId7"/>
    <p:sldId id="263" r:id="rId8"/>
    <p:sldId id="269" r:id="rId9"/>
    <p:sldId id="271" r:id="rId10"/>
    <p:sldId id="274" r:id="rId11"/>
    <p:sldId id="264" r:id="rId12"/>
    <p:sldId id="261" r:id="rId13"/>
    <p:sldId id="272" r:id="rId14"/>
    <p:sldId id="287" r:id="rId15"/>
    <p:sldId id="27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18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0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hyperlink" Target="https://baike.baidu.com/item/&#233;&#187;&#145;&#232;&#175;&#157;/181222?fr=aladdin" TargetMode="Externa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0.xml"/><Relationship Id="rId3" Type="http://schemas.openxmlformats.org/officeDocument/2006/relationships/image" Target="../media/image1.jpe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4.xml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1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17365" y="2901315"/>
            <a:ext cx="3754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Chinese Folk Argot</a:t>
            </a:r>
            <a:endParaRPr lang="en-US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04555" y="4791710"/>
            <a:ext cx="1854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时友洁</a:t>
            </a:r>
            <a:endParaRPr lang="zh-CN" altLang="en-US" sz="2400"/>
          </a:p>
          <a:p>
            <a:r>
              <a:rPr lang="en-US" altLang="zh-CN" sz="2400"/>
              <a:t>Shi Youjie</a:t>
            </a:r>
            <a:endParaRPr lang="en-US" altLang="zh-CN" sz="24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56050" y="2847975"/>
            <a:ext cx="53784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4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zh-CN" altLang="en-US" sz="4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odern </a:t>
            </a:r>
            <a:r>
              <a:rPr lang="en-US" altLang="zh-CN" sz="4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zh-CN" altLang="en-US" sz="4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rgot</a:t>
            </a:r>
            <a:endParaRPr lang="zh-CN" altLang="en-US" sz="48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4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zh-CN" altLang="en-US" sz="4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现代黑话</a:t>
            </a:r>
            <a:endParaRPr lang="zh-CN" altLang="en-US" sz="48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olidFill>
                  <a:schemeClr val="bg1"/>
                </a:solidFill>
              </a:rPr>
              <a:t>online buzzword</a:t>
            </a:r>
            <a:endParaRPr lang="en-US" altLang="zh-CN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17" name="图片 116"/>
          <p:cNvPicPr/>
          <p:nvPr/>
        </p:nvPicPr>
        <p:blipFill>
          <a:blip r:embed="rId1"/>
          <a:srcRect l="15867" t="157" r="-1961" b="-157"/>
          <a:stretch>
            <a:fillRect/>
          </a:stretch>
        </p:blipFill>
        <p:spPr>
          <a:xfrm>
            <a:off x="0" y="0"/>
            <a:ext cx="671639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70" y="1307465"/>
            <a:ext cx="2569210" cy="4676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330" y="2296160"/>
            <a:ext cx="1905000" cy="1905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0290" y="1056640"/>
            <a:ext cx="4229100" cy="33534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 sz="2400"/>
              <a:t>yyds;</a:t>
            </a:r>
            <a:r>
              <a:rPr lang="zh-CN" altLang="en-US" sz="2400"/>
              <a:t>永远的神；</a:t>
            </a:r>
            <a:r>
              <a:rPr lang="en-US" altLang="zh-CN" sz="2400"/>
              <a:t>Greatest of all time ;</a:t>
            </a:r>
            <a:endParaRPr lang="en-US" altLang="zh-CN" sz="2400"/>
          </a:p>
          <a:p>
            <a:endParaRPr lang="en-US" altLang="zh-CN" sz="2000"/>
          </a:p>
          <a:p>
            <a:r>
              <a:rPr lang="en-US" altLang="zh-CN" sz="2400"/>
              <a:t>nsdd</a:t>
            </a:r>
            <a:r>
              <a:rPr lang="zh-CN" altLang="en-US" sz="2400"/>
              <a:t>；你是对的；</a:t>
            </a:r>
            <a:r>
              <a:rPr lang="en-US" altLang="zh-CN" sz="2400"/>
              <a:t>you’re right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xswl</a:t>
            </a:r>
            <a:r>
              <a:rPr lang="zh-CN" altLang="en-US" sz="2400"/>
              <a:t>；笑死我了；</a:t>
            </a:r>
            <a:r>
              <a:rPr lang="en-US" altLang="zh-CN" sz="2400"/>
              <a:t>laugh my ass off</a:t>
            </a:r>
            <a:endParaRPr lang="en-US" altLang="zh-CN" sz="2400"/>
          </a:p>
          <a:p>
            <a:endParaRPr lang="zh-CN" altLang="en-US" sz="2400"/>
          </a:p>
          <a:p>
            <a:r>
              <a:rPr lang="en-US" altLang="zh-CN" sz="2400"/>
              <a:t>jms</a:t>
            </a:r>
            <a:r>
              <a:rPr lang="zh-CN" altLang="en-US" sz="2400"/>
              <a:t>：姐妹们：</a:t>
            </a:r>
            <a:r>
              <a:rPr lang="en-US" altLang="zh-CN" sz="2400"/>
              <a:t>girl‘s friends</a:t>
            </a:r>
            <a:endParaRPr lang="en-US" altLang="zh-CN" sz="2400"/>
          </a:p>
        </p:txBody>
      </p:sp>
      <p:sp>
        <p:nvSpPr>
          <p:cNvPr id="8" name="文本框 7"/>
          <p:cNvSpPr txBox="1"/>
          <p:nvPr/>
        </p:nvSpPr>
        <p:spPr>
          <a:xfrm>
            <a:off x="7357110" y="5034280"/>
            <a:ext cx="4229100" cy="11068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p>
            <a:pPr algn="l"/>
            <a:r>
              <a:rPr lang="en-US" altLang="zh-CN" sz="2400">
                <a:sym typeface="+mn-ea"/>
              </a:rPr>
              <a:t>Goat</a:t>
            </a:r>
            <a:r>
              <a:rPr lang="zh-CN" altLang="en-US" sz="2400">
                <a:sym typeface="+mn-ea"/>
              </a:rPr>
              <a:t>：</a:t>
            </a:r>
            <a:r>
              <a:rPr lang="en-US" altLang="zh-CN" sz="2400">
                <a:sym typeface="+mn-ea"/>
              </a:rPr>
              <a:t>Greatest of all time</a:t>
            </a:r>
            <a:r>
              <a:rPr lang="en-US" altLang="zh-CN">
                <a:sym typeface="+mn-ea"/>
              </a:rPr>
              <a:t> </a:t>
            </a:r>
            <a:endParaRPr lang="en-US" altLang="zh-CN">
              <a:sym typeface="+mn-ea"/>
            </a:endParaRPr>
          </a:p>
          <a:p>
            <a:pPr algn="l"/>
            <a:endParaRPr lang="en-US" altLang="zh-CN">
              <a:sym typeface="+mn-ea"/>
            </a:endParaRPr>
          </a:p>
          <a:p>
            <a:pPr algn="l"/>
            <a:endParaRPr lang="en-US" altLang="zh-CN" sz="2400">
              <a:sym typeface="+mn-ea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3103880" y="1708785"/>
            <a:ext cx="1692910" cy="1153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39115" y="135255"/>
            <a:ext cx="4699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popular punch line or joke from daily life</a:t>
            </a:r>
            <a:endParaRPr lang="zh-CN" altLang="en-US" sz="2000"/>
          </a:p>
        </p:txBody>
      </p:sp>
      <p:sp>
        <p:nvSpPr>
          <p:cNvPr id="3" name="文本框 2"/>
          <p:cNvSpPr txBox="1"/>
          <p:nvPr/>
        </p:nvSpPr>
        <p:spPr>
          <a:xfrm>
            <a:off x="8701405" y="135255"/>
            <a:ext cx="18859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acronym</a:t>
            </a:r>
            <a:endParaRPr lang="en-US" altLang="zh-CN" sz="2000"/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2759075" y="458470"/>
            <a:ext cx="10795" cy="463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9280525" y="544830"/>
            <a:ext cx="0" cy="441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71450" y="6257925"/>
            <a:ext cx="6101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 subway-old man watches the phone </a:t>
            </a:r>
            <a:r>
              <a:rPr lang="zh-CN" altLang="en-US" sz="2000"/>
              <a:t>＝</a:t>
            </a:r>
            <a:r>
              <a:rPr lang="en-US" altLang="zh-CN" sz="2000"/>
              <a:t>confused</a:t>
            </a:r>
            <a:r>
              <a:rPr lang="en-US" altLang="zh-CN"/>
              <a:t> 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770505" y="1468120"/>
            <a:ext cx="665035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nnovate a word to express the pragmatic effect of</a:t>
            </a:r>
            <a:r>
              <a:rPr lang="en-US" altLang="zh-CN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argot</a:t>
            </a:r>
            <a:r>
              <a:rPr lang="en-US" altLang="zh-CN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ranslate the connotation rather than the denotation</a:t>
            </a:r>
            <a:r>
              <a:rPr lang="en-US" altLang="zh-CN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altLang="zh-CN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" name="图片 11" descr="1120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69215"/>
            <a:ext cx="12195175" cy="69272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544400" y="1111885"/>
            <a:ext cx="9799200" cy="2570400"/>
          </a:xfrm>
        </p:spPr>
        <p:txBody>
          <a:bodyPr/>
          <a:p>
            <a:r>
              <a:rPr lang="zh-CN" altLang="en-US" sz="2800"/>
              <a:t>Chinese Folk Argot</a:t>
            </a:r>
            <a:endParaRPr lang="zh-CN" altLang="en-US" sz="2800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5847715" y="2817495"/>
            <a:ext cx="495935" cy="431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5781040" y="3606800"/>
            <a:ext cx="463550" cy="487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412230" y="2649220"/>
            <a:ext cx="2106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Chinese argot</a:t>
            </a:r>
            <a:endParaRPr lang="en-US" altLang="zh-CN" sz="2400"/>
          </a:p>
        </p:txBody>
      </p:sp>
      <p:sp>
        <p:nvSpPr>
          <p:cNvPr id="9" name="文本框 8"/>
          <p:cNvSpPr txBox="1"/>
          <p:nvPr/>
        </p:nvSpPr>
        <p:spPr>
          <a:xfrm>
            <a:off x="6460490" y="4093845"/>
            <a:ext cx="1864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among folk</a:t>
            </a:r>
            <a:endParaRPr lang="en-US" altLang="zh-CN" sz="2400"/>
          </a:p>
        </p:txBody>
      </p:sp>
      <p:sp>
        <p:nvSpPr>
          <p:cNvPr id="121" name="文本框 120"/>
          <p:cNvSpPr txBox="1"/>
          <p:nvPr/>
        </p:nvSpPr>
        <p:spPr>
          <a:xfrm>
            <a:off x="1548765" y="734060"/>
            <a:ext cx="825944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0" u="sng">
                <a:latin typeface="Calibri" panose="020F0502020204030204" charset="0"/>
                <a:ea typeface="宋体" panose="02010600030101010101" pitchFamily="2" charset="-122"/>
              </a:rPr>
              <a:t>Argot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 was created by various </a:t>
            </a:r>
            <a:r>
              <a:rPr lang="en-US" sz="2400" b="0" u="sng">
                <a:latin typeface="Calibri" panose="020F0502020204030204" charset="0"/>
                <a:ea typeface="宋体" panose="02010600030101010101" pitchFamily="2" charset="-122"/>
              </a:rPr>
              <a:t>groups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, especially the </a:t>
            </a:r>
            <a:r>
              <a:rPr lang="en-US" sz="2400" b="0" u="sng">
                <a:latin typeface="Calibri" panose="020F0502020204030204" charset="0"/>
                <a:ea typeface="宋体" panose="02010600030101010101" pitchFamily="2" charset="-122"/>
              </a:rPr>
              <a:t>secret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 societies, which usually characterized by </a:t>
            </a:r>
            <a:r>
              <a:rPr lang="en-US" sz="2400" b="0" u="sng">
                <a:latin typeface="Calibri" panose="020F0502020204030204" charset="0"/>
                <a:ea typeface="宋体" panose="02010600030101010101" pitchFamily="2" charset="-122"/>
              </a:rPr>
              <a:t>evasion and metaphor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. Sometimes it can exclude or mislead the</a:t>
            </a:r>
            <a:r>
              <a:rPr lang="en-US" sz="2400" b="0" u="sng">
                <a:latin typeface="Calibri" panose="020F0502020204030204" charset="0"/>
                <a:ea typeface="宋体" panose="02010600030101010101" pitchFamily="2" charset="-122"/>
              </a:rPr>
              <a:t> outsiders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 of a specific group.</a:t>
            </a:r>
            <a:endParaRPr lang="en-US" altLang="en-US" sz="24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62915" y="1229360"/>
            <a:ext cx="4473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12" name="图片 11" descr="1120 (2)">
            <a:hlinkClick r:id="rId2" action="ppaction://hlinkfile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69215"/>
            <a:ext cx="12195175" cy="69272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00300" y="995045"/>
            <a:ext cx="362204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reason  </a:t>
            </a:r>
            <a:endParaRPr lang="en-US" altLang="zh-CN"/>
          </a:p>
          <a:p>
            <a:endParaRPr lang="en-US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/>
          </a:p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3943985" y="779145"/>
            <a:ext cx="679450" cy="345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3943985" y="1566545"/>
            <a:ext cx="614680" cy="527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752975" y="479425"/>
            <a:ext cx="25323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altLang="zh-CN" sz="2400">
                <a:sym typeface="+mn-ea"/>
              </a:rPr>
              <a:t>euphemism</a:t>
            </a:r>
            <a:endParaRPr lang="en-US" altLang="zh-CN" sz="2400"/>
          </a:p>
          <a:p>
            <a:endParaRPr lang="en-US" altLang="zh-CN" sz="2400"/>
          </a:p>
        </p:txBody>
      </p:sp>
      <p:sp>
        <p:nvSpPr>
          <p:cNvPr id="10" name="文本框 9"/>
          <p:cNvSpPr txBox="1"/>
          <p:nvPr/>
        </p:nvSpPr>
        <p:spPr>
          <a:xfrm>
            <a:off x="4752975" y="1922145"/>
            <a:ext cx="34175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mislead outsiders</a:t>
            </a:r>
            <a:endParaRPr lang="en-US" altLang="zh-CN" sz="2400"/>
          </a:p>
          <a:p>
            <a:endParaRPr lang="en-US" altLang="zh-CN" sz="2400"/>
          </a:p>
        </p:txBody>
      </p:sp>
      <p:pic>
        <p:nvPicPr>
          <p:cNvPr id="14" name="图片 13" descr="1120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69215"/>
            <a:ext cx="12195175" cy="692721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05585" y="1922145"/>
            <a:ext cx="362204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reason  </a:t>
            </a:r>
            <a:endParaRPr lang="en-US" altLang="zh-CN"/>
          </a:p>
          <a:p>
            <a:endParaRPr lang="en-US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/>
          </a:p>
          <a:p>
            <a:endParaRPr lang="en-US" altLang="zh-CN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3199765" y="2374900"/>
            <a:ext cx="614680" cy="527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008755" y="1005840"/>
            <a:ext cx="62509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altLang="zh-CN" sz="2400">
                <a:sym typeface="+mn-ea"/>
              </a:rPr>
              <a:t>euphemism</a:t>
            </a:r>
            <a:r>
              <a:rPr lang="zh-CN" altLang="en-US" sz="2400">
                <a:sym typeface="+mn-ea"/>
              </a:rPr>
              <a:t>：</a:t>
            </a:r>
            <a:r>
              <a:rPr lang="en-US" altLang="zh-CN" sz="2400">
                <a:sym typeface="+mn-ea"/>
              </a:rPr>
              <a:t>   </a:t>
            </a:r>
            <a:r>
              <a:rPr lang="zh-CN" altLang="en-US" sz="2400">
                <a:sym typeface="+mn-ea"/>
              </a:rPr>
              <a:t>下海</a:t>
            </a:r>
            <a:r>
              <a:rPr lang="en-US" altLang="zh-CN" sz="2400">
                <a:sym typeface="+mn-ea"/>
              </a:rPr>
              <a:t>xia hai</a:t>
            </a:r>
            <a:r>
              <a:rPr lang="zh-CN" altLang="en-US" sz="2400">
                <a:sym typeface="+mn-ea"/>
              </a:rPr>
              <a:t>；</a:t>
            </a:r>
            <a:r>
              <a:rPr lang="en-US" altLang="zh-CN" sz="2400">
                <a:sym typeface="+mn-ea"/>
              </a:rPr>
              <a:t>sail</a:t>
            </a:r>
            <a:r>
              <a:rPr lang="zh-CN" altLang="en-US" sz="2400">
                <a:sym typeface="+mn-ea"/>
              </a:rPr>
              <a:t>；</a:t>
            </a:r>
            <a:r>
              <a:rPr lang="en-US" altLang="zh-CN" sz="2400">
                <a:sym typeface="+mn-ea"/>
              </a:rPr>
              <a:t>prostitution or egaging in business</a:t>
            </a:r>
            <a:endParaRPr lang="en-US" altLang="zh-CN" sz="2400"/>
          </a:p>
          <a:p>
            <a:endParaRPr lang="en-US" altLang="zh-CN" sz="2400"/>
          </a:p>
        </p:txBody>
      </p:sp>
      <p:sp>
        <p:nvSpPr>
          <p:cNvPr id="18" name="文本框 17"/>
          <p:cNvSpPr txBox="1"/>
          <p:nvPr/>
        </p:nvSpPr>
        <p:spPr>
          <a:xfrm>
            <a:off x="3943985" y="2625090"/>
            <a:ext cx="68230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400">
                <a:sym typeface="+mn-ea"/>
              </a:rPr>
              <a:t>mislead outsiders</a:t>
            </a:r>
            <a:r>
              <a:rPr lang="zh-CN" altLang="en-US" sz="2400">
                <a:sym typeface="+mn-ea"/>
              </a:rPr>
              <a:t>：</a:t>
            </a:r>
            <a:r>
              <a:rPr lang="en-US" altLang="zh-CN" sz="2400">
                <a:sym typeface="+mn-ea"/>
              </a:rPr>
              <a:t>  胡子hu zi；beard ；theif</a:t>
            </a:r>
            <a:r>
              <a:rPr lang="zh-CN" altLang="en-US"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northeast of china</a:t>
            </a:r>
            <a:r>
              <a:rPr lang="zh-CN" altLang="en-US" sz="2400">
                <a:sym typeface="+mn-ea"/>
              </a:rPr>
              <a:t>）</a:t>
            </a:r>
            <a:r>
              <a:rPr lang="en-US" altLang="zh-CN" sz="2400">
                <a:sym typeface="+mn-ea"/>
              </a:rPr>
              <a:t> </a:t>
            </a:r>
            <a:endParaRPr lang="en-US" altLang="zh-CN" sz="2400"/>
          </a:p>
          <a:p>
            <a:endParaRPr lang="en-US" altLang="zh-CN" sz="2400"/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3284220" y="1275080"/>
            <a:ext cx="614045" cy="560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131060" y="3638550"/>
            <a:ext cx="8439150" cy="10147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 sz="2000"/>
              <a:t>a</a:t>
            </a:r>
            <a:r>
              <a:rPr lang="zh-CN" altLang="en-US" sz="2000"/>
              <a:t>ncient local </a:t>
            </a:r>
            <a:r>
              <a:rPr lang="en-US" altLang="zh-CN" sz="2000"/>
              <a:t>a</a:t>
            </a:r>
            <a:r>
              <a:rPr lang="zh-CN" altLang="en-US" sz="2000"/>
              <a:t>rgot（古代地方黑话）</a:t>
            </a:r>
            <a:r>
              <a:rPr lang="en-US" altLang="zh-CN" sz="2000"/>
              <a:t>  w</a:t>
            </a:r>
            <a:r>
              <a:rPr lang="zh-CN" altLang="en-US" sz="2000"/>
              <a:t>ild </a:t>
            </a:r>
            <a:r>
              <a:rPr lang="en-US" altLang="zh-CN" sz="2000"/>
              <a:t>c</a:t>
            </a:r>
            <a:r>
              <a:rPr lang="zh-CN" altLang="en-US" sz="2000"/>
              <a:t>ards(江湖/市井黑话), </a:t>
            </a:r>
            <a:endParaRPr lang="zh-CN" altLang="en-US" sz="2000"/>
          </a:p>
          <a:p>
            <a:r>
              <a:rPr lang="zh-CN" altLang="en-US" sz="2000"/>
              <a:t>normal argots（日常黑话） </a:t>
            </a:r>
            <a:r>
              <a:rPr lang="en-US" altLang="zh-CN" sz="2000"/>
              <a:t>               </a:t>
            </a:r>
            <a:r>
              <a:rPr lang="zh-CN" altLang="en-US" sz="2000"/>
              <a:t>rock and roll argots（摇滚黑话）, modern argots（现代流行黑话</a:t>
            </a:r>
            <a:r>
              <a:rPr lang="zh-CN" altLang="en-US"/>
              <a:t>）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1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22850" y="2703830"/>
            <a:ext cx="32448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Wild Cards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江湖黑话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6260" y="3560400"/>
            <a:ext cx="9799200" cy="1472400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80645" y="0"/>
            <a:ext cx="12272645" cy="685863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2848610" y="730885"/>
            <a:ext cx="3195320" cy="4119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6965315" y="730250"/>
            <a:ext cx="3314065" cy="4119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091055" y="5033010"/>
            <a:ext cx="5625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</a:t>
            </a:r>
            <a:r>
              <a:rPr lang="zh-CN" altLang="en-US" sz="2400"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he Graver Robbers' Chronicles</a:t>
            </a:r>
            <a:endParaRPr lang="zh-CN" altLang="en-US" sz="2400"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2400"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60895" y="5033010"/>
            <a:ext cx="3642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2"/>
                </a:solidFill>
              </a:rPr>
              <a:t>Candle in the Tomb</a:t>
            </a:r>
            <a:r>
              <a:rPr lang="zh-CN" altLang="en-US" sz="2000">
                <a:solidFill>
                  <a:schemeClr val="bg2"/>
                </a:solidFill>
              </a:rPr>
              <a:t> </a:t>
            </a:r>
            <a:endParaRPr lang="zh-CN" altLang="en-US" sz="2000">
              <a:solidFill>
                <a:schemeClr val="bg2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6260" y="3560400"/>
            <a:ext cx="9799200" cy="1472400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40640" y="0"/>
            <a:ext cx="12272645" cy="6858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74010" y="972820"/>
            <a:ext cx="337439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</a:rPr>
              <a:t>tomb robbers:</a:t>
            </a:r>
            <a:endParaRPr lang="zh-CN" altLang="en-US" sz="2000">
              <a:solidFill>
                <a:schemeClr val="bg2"/>
              </a:solidFill>
            </a:endParaRPr>
          </a:p>
          <a:p>
            <a:r>
              <a:rPr lang="en-US" altLang="zh-CN" sz="2000">
                <a:solidFill>
                  <a:schemeClr val="bg2"/>
                </a:solidFill>
              </a:rPr>
              <a:t>    </a:t>
            </a:r>
            <a:r>
              <a:rPr lang="zh-CN" altLang="en-US" sz="2000">
                <a:solidFill>
                  <a:schemeClr val="bg2"/>
                </a:solidFill>
              </a:rPr>
              <a:t>摸金校尉</a:t>
            </a:r>
            <a:r>
              <a:rPr lang="en-US" altLang="zh-CN" sz="2000">
                <a:solidFill>
                  <a:schemeClr val="bg2"/>
                </a:solidFill>
              </a:rPr>
              <a:t> mo jin xiao wei</a:t>
            </a:r>
            <a:endParaRPr lang="en-US" altLang="zh-CN" sz="2000">
              <a:solidFill>
                <a:schemeClr val="bg2"/>
              </a:solidFill>
            </a:endParaRPr>
          </a:p>
          <a:p>
            <a:r>
              <a:rPr lang="en-US" altLang="zh-CN" sz="2000">
                <a:solidFill>
                  <a:schemeClr val="bg2"/>
                </a:solidFill>
              </a:rPr>
              <a:t>    </a:t>
            </a:r>
            <a:r>
              <a:rPr lang="zh-CN" altLang="en-US" sz="2000">
                <a:solidFill>
                  <a:schemeClr val="bg2"/>
                </a:solidFill>
              </a:rPr>
              <a:t>土夫子</a:t>
            </a:r>
            <a:r>
              <a:rPr lang="en-US" altLang="zh-CN" sz="2000">
                <a:solidFill>
                  <a:schemeClr val="bg2"/>
                </a:solidFill>
              </a:rPr>
              <a:t> tu fu zi </a:t>
            </a:r>
            <a:endParaRPr lang="en-US" altLang="zh-CN" sz="2000">
              <a:solidFill>
                <a:schemeClr val="bg2"/>
              </a:solidFill>
            </a:endParaRPr>
          </a:p>
          <a:p>
            <a:r>
              <a:rPr lang="en-US" altLang="zh-CN" sz="2000">
                <a:solidFill>
                  <a:schemeClr val="bg2"/>
                </a:solidFill>
              </a:rPr>
              <a:t>    土耗子 tu hao zi</a:t>
            </a:r>
            <a:endParaRPr lang="en-US" altLang="zh-CN" sz="2000">
              <a:solidFill>
                <a:schemeClr val="bg2"/>
              </a:solidFill>
            </a:endParaRPr>
          </a:p>
          <a:p>
            <a:r>
              <a:rPr lang="en-US" altLang="zh-CN" sz="2000">
                <a:solidFill>
                  <a:schemeClr val="bg2"/>
                </a:solidFill>
              </a:rPr>
              <a:t> </a:t>
            </a:r>
            <a:endParaRPr lang="en-US" altLang="zh-CN" sz="2000">
              <a:solidFill>
                <a:schemeClr val="bg2"/>
              </a:solidFill>
            </a:endParaRPr>
          </a:p>
          <a:p>
            <a:endParaRPr lang="zh-CN" altLang="en-US" sz="200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</a:rPr>
              <a:t>tomb raiding:</a:t>
            </a:r>
            <a:endParaRPr lang="zh-CN" altLang="en-US" sz="2000">
              <a:solidFill>
                <a:schemeClr val="bg2"/>
              </a:solidFill>
            </a:endParaRPr>
          </a:p>
          <a:p>
            <a:r>
              <a:rPr lang="en-US" altLang="zh-CN" sz="2000">
                <a:solidFill>
                  <a:schemeClr val="bg2"/>
                </a:solidFill>
              </a:rPr>
              <a:t>    </a:t>
            </a:r>
            <a:r>
              <a:rPr lang="zh-CN" altLang="en-US" sz="2000">
                <a:solidFill>
                  <a:schemeClr val="bg2"/>
                </a:solidFill>
              </a:rPr>
              <a:t>倒斗</a:t>
            </a:r>
            <a:r>
              <a:rPr lang="en-US" altLang="zh-CN" sz="2000">
                <a:solidFill>
                  <a:schemeClr val="bg2"/>
                </a:solidFill>
              </a:rPr>
              <a:t> dao dou</a:t>
            </a:r>
            <a:endParaRPr lang="zh-CN" altLang="en-US" sz="2000">
              <a:solidFill>
                <a:schemeClr val="bg2"/>
              </a:solidFill>
            </a:endParaRPr>
          </a:p>
          <a:p>
            <a:endParaRPr lang="zh-CN" altLang="en-US" sz="200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bg2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sym typeface="+mn-ea"/>
              </a:rPr>
              <a:t>demon in the tomb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：</a:t>
            </a:r>
            <a:r>
              <a:rPr lang="en-US" altLang="zh-CN" sz="2000">
                <a:solidFill>
                  <a:schemeClr val="bg2"/>
                </a:solidFill>
                <a:sym typeface="+mn-ea"/>
              </a:rPr>
              <a:t> </a:t>
            </a:r>
            <a:endParaRPr lang="zh-CN" altLang="en-US" sz="2000">
              <a:solidFill>
                <a:schemeClr val="bg2"/>
              </a:solidFill>
              <a:sym typeface="+mn-ea"/>
            </a:endParaRPr>
          </a:p>
          <a:p>
            <a:r>
              <a:rPr lang="en-US" altLang="zh-CN" sz="2000">
                <a:solidFill>
                  <a:schemeClr val="bg2"/>
                </a:solidFill>
                <a:sym typeface="+mn-ea"/>
              </a:rPr>
              <a:t>     </a:t>
            </a:r>
            <a:r>
              <a:rPr lang="zh-CN" altLang="en-US" sz="2000">
                <a:solidFill>
                  <a:schemeClr val="bg2"/>
                </a:solidFill>
                <a:sym typeface="+mn-ea"/>
              </a:rPr>
              <a:t>粽子</a:t>
            </a:r>
            <a:r>
              <a:rPr lang="en-US" altLang="zh-CN" sz="2000">
                <a:solidFill>
                  <a:schemeClr val="bg2"/>
                </a:solidFill>
                <a:sym typeface="+mn-ea"/>
              </a:rPr>
              <a:t> zong zi</a:t>
            </a:r>
            <a:endParaRPr lang="zh-CN" altLang="en-US" sz="2000">
              <a:solidFill>
                <a:schemeClr val="bg2"/>
              </a:solidFill>
            </a:endParaRPr>
          </a:p>
          <a:p>
            <a:endParaRPr lang="en-US" altLang="zh-CN" sz="2000">
              <a:solidFill>
                <a:schemeClr val="bg2"/>
              </a:solidFill>
            </a:endParaRPr>
          </a:p>
          <a:p>
            <a:endParaRPr lang="zh-CN" altLang="en-US" sz="2000">
              <a:solidFill>
                <a:schemeClr val="bg2"/>
              </a:solidFill>
            </a:endParaRPr>
          </a:p>
        </p:txBody>
      </p:sp>
      <p:pic>
        <p:nvPicPr>
          <p:cNvPr id="6" name="图片 5" descr="DdxFc2mDp5r99OO5n4rnsC8fGsctRkz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315" y="0"/>
            <a:ext cx="4177030" cy="2499360"/>
          </a:xfrm>
          <a:prstGeom prst="rect">
            <a:avLst/>
          </a:prstGeom>
        </p:spPr>
      </p:pic>
      <p:pic>
        <p:nvPicPr>
          <p:cNvPr id="107" name="图片 106"/>
          <p:cNvPicPr/>
          <p:nvPr/>
        </p:nvPicPr>
        <p:blipFill>
          <a:blip r:embed="rId4"/>
          <a:stretch>
            <a:fillRect/>
          </a:stretch>
        </p:blipFill>
        <p:spPr>
          <a:xfrm>
            <a:off x="6965315" y="2586355"/>
            <a:ext cx="4178300" cy="2096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5"/>
          <a:stretch>
            <a:fillRect/>
          </a:stretch>
        </p:blipFill>
        <p:spPr>
          <a:xfrm>
            <a:off x="6964045" y="4769485"/>
            <a:ext cx="4178300" cy="20885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26560" y="2879725"/>
            <a:ext cx="32448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Normal </a:t>
            </a:r>
            <a:r>
              <a:rPr lang="en-US" altLang="zh-CN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rgot</a:t>
            </a:r>
            <a:endParaRPr lang="zh-CN" altLang="en-US" sz="3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日常</a:t>
            </a: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黑话</a:t>
            </a:r>
            <a:endParaRPr lang="zh-CN" altLang="en-US" sz="3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9" name="图片 108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622040" y="5283200"/>
            <a:ext cx="4505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play mahjong</a:t>
            </a:r>
            <a:endParaRPr lang="en-US" altLang="zh-CN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打麻将</a:t>
            </a:r>
            <a:endParaRPr lang="zh-CN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72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0195" y="399415"/>
            <a:ext cx="6069330" cy="6492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zh-CN" altLang="en-US" sz="2000" u="sng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庄家</a:t>
            </a:r>
            <a:r>
              <a:rPr lang="en-US" altLang="zh-CN" sz="2000" u="sng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zhuang jia:</a:t>
            </a:r>
            <a:r>
              <a:rPr lang="zh-CN" altLang="en-US" sz="2000" u="sng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Dealer / Banker	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endParaRPr lang="zh-CN" altLang="en-US" sz="20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zh-CN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牌墙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 qiang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	Wall	　</a:t>
            </a:r>
            <a:endParaRPr lang="zh-CN" altLang="en-US" sz="20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zh-CN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牌墩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 dun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	Stack	牌墙中的上下两张牌成一墩</a:t>
            </a:r>
            <a:endParaRPr lang="zh-CN" altLang="en-US" sz="20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zh-CN" altLang="en-US" sz="2000" u="sng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和(胡)牌</a:t>
            </a:r>
            <a:r>
              <a:rPr lang="en-US" altLang="zh-CN" sz="2000" u="sng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 pai:  </a:t>
            </a:r>
            <a:r>
              <a:rPr lang="zh-CN" altLang="en-US" sz="2000" u="sng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	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	　</a:t>
            </a:r>
            <a:endParaRPr lang="zh-CN" altLang="en-US" sz="20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zh-CN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摸牌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 pai: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Draw	　</a:t>
            </a:r>
            <a:endParaRPr lang="zh-CN" altLang="en-US" sz="20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zh-CN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听牌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ting pai: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Ready Hand	　</a:t>
            </a:r>
            <a:endParaRPr lang="zh-CN" altLang="en-US" sz="20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zh-CN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刻子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 zi: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Triplet	　</a:t>
            </a:r>
            <a:endParaRPr lang="zh-CN" altLang="en-US" sz="20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zh-CN" altLang="en-US" sz="2000" u="sng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顺子</a:t>
            </a:r>
            <a:r>
              <a:rPr lang="en-US" altLang="zh-CN" sz="2000" u="sng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shun zi:</a:t>
            </a:r>
            <a:r>
              <a:rPr lang="zh-CN" altLang="en-US" sz="2000" u="sng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Sequence	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endParaRPr lang="zh-CN" altLang="en-US" sz="20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zh-CN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明杠、暗杠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ming gang/an gang: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Exposed / Concealed Kong	　</a:t>
            </a:r>
            <a:endParaRPr lang="zh-CN" altLang="en-US" sz="20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zh-CN" altLang="en-US" sz="2000" u="sng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碰、杠、吃	Pong / Kong / Chow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　</a:t>
            </a:r>
            <a:endParaRPr lang="zh-CN" altLang="en-US" sz="20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zh-CN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数番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shu fan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Scoring	　</a:t>
            </a:r>
            <a:endParaRPr lang="zh-CN" altLang="en-US" sz="20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zh-CN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番数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fan shu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Points</a:t>
            </a:r>
            <a:endParaRPr lang="zh-CN" altLang="en-US" sz="20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UNIT_PLACING_PICTURE_USER_VIEWPORT" val="{&quot;height&quot;:8400,&quot;width&quot;:16800}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UNIT_PLACING_PICTURE_USER_VIEWPORT" val="{&quot;height&quot;:8400,&quot;width&quot;:16800}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1493</Words>
  <Application>WPS 演示</Application>
  <PresentationFormat>宽屏</PresentationFormat>
  <Paragraphs>117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Calibri</vt:lpstr>
      <vt:lpstr>微软雅黑</vt:lpstr>
      <vt:lpstr>Arial Unicode MS</vt:lpstr>
      <vt:lpstr>Office 主题​​</vt:lpstr>
      <vt:lpstr>空白演示</vt:lpstr>
      <vt:lpstr>Chinese Folk Argot</vt:lpstr>
      <vt:lpstr>PowerPoint 演示文稿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online buzzword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煎饼果子22铺</cp:lastModifiedBy>
  <cp:revision>195</cp:revision>
  <dcterms:created xsi:type="dcterms:W3CDTF">2019-06-19T02:08:00Z</dcterms:created>
  <dcterms:modified xsi:type="dcterms:W3CDTF">2022-03-10T11:26:32Z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AC2A258D512343B0AC6916B625665989</vt:lpwstr>
  </property>
</Properties>
</file>