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1" r:id="rId8"/>
    <p:sldId id="264" r:id="rId9"/>
    <p:sldId id="262" r:id="rId10"/>
    <p:sldId id="263" r:id="rId11"/>
    <p:sldId id="267" r:id="rId12"/>
    <p:sldId id="268" r:id="rId13"/>
    <p:sldId id="269" r:id="rId14"/>
    <p:sldId id="272" r:id="rId15"/>
    <p:sldId id="270" r:id="rId16"/>
    <p:sldId id="271"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737" autoAdjust="0"/>
  </p:normalViewPr>
  <p:slideViewPr>
    <p:cSldViewPr snapToGrid="0" snapToObjects="1">
      <p:cViewPr varScale="1">
        <p:scale>
          <a:sx n="90" d="100"/>
          <a:sy n="90" d="100"/>
        </p:scale>
        <p:origin x="-14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3/27/13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3/27/13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3/27/13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3/27/13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ng and Liao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67" y="990725"/>
            <a:ext cx="5499037" cy="5400840"/>
          </a:xfrm>
          <a:prstGeom prst="rect">
            <a:avLst/>
          </a:prstGeom>
        </p:spPr>
      </p:pic>
      <p:sp>
        <p:nvSpPr>
          <p:cNvPr id="3" name="Subtitle 2"/>
          <p:cNvSpPr>
            <a:spLocks noGrp="1"/>
          </p:cNvSpPr>
          <p:nvPr>
            <p:ph type="subTitle" idx="1"/>
          </p:nvPr>
        </p:nvSpPr>
        <p:spPr>
          <a:xfrm>
            <a:off x="148167" y="6391565"/>
            <a:ext cx="6477000" cy="1174088"/>
          </a:xfrm>
        </p:spPr>
        <p:txBody>
          <a:bodyPr/>
          <a:lstStyle/>
          <a:p>
            <a:r>
              <a:rPr lang="en-US" dirty="0" smtClean="0"/>
              <a:t>Presentation by Emmanuel Rivas</a:t>
            </a:r>
            <a:endParaRPr lang="en-US" dirty="0"/>
          </a:p>
        </p:txBody>
      </p:sp>
      <p:sp>
        <p:nvSpPr>
          <p:cNvPr id="2" name="Title 1"/>
          <p:cNvSpPr>
            <a:spLocks noGrp="1"/>
          </p:cNvSpPr>
          <p:nvPr>
            <p:ph type="ctrTitle"/>
          </p:nvPr>
        </p:nvSpPr>
        <p:spPr>
          <a:xfrm>
            <a:off x="728133" y="367375"/>
            <a:ext cx="6477000" cy="1914144"/>
          </a:xfrm>
        </p:spPr>
        <p:txBody>
          <a:bodyPr/>
          <a:lstStyle/>
          <a:p>
            <a:r>
              <a:rPr lang="en-US" dirty="0" smtClean="0"/>
              <a:t>Liao and Southern Song Dynasties</a:t>
            </a:r>
            <a:br>
              <a:rPr lang="en-US" dirty="0" smtClean="0"/>
            </a:br>
            <a:endParaRPr lang="en-US" dirty="0"/>
          </a:p>
        </p:txBody>
      </p:sp>
      <p:sp>
        <p:nvSpPr>
          <p:cNvPr id="6" name="TextBox 5"/>
          <p:cNvSpPr txBox="1"/>
          <p:nvPr/>
        </p:nvSpPr>
        <p:spPr>
          <a:xfrm>
            <a:off x="516771" y="1717074"/>
            <a:ext cx="2949808" cy="369332"/>
          </a:xfrm>
          <a:prstGeom prst="rect">
            <a:avLst/>
          </a:prstGeom>
          <a:noFill/>
        </p:spPr>
        <p:txBody>
          <a:bodyPr wrap="none" rtlCol="0">
            <a:spAutoFit/>
          </a:bodyPr>
          <a:lstStyle/>
          <a:p>
            <a:r>
              <a:rPr lang="en-US" dirty="0"/>
              <a:t> </a:t>
            </a:r>
            <a:r>
              <a:rPr lang="en-US" dirty="0" smtClean="0"/>
              <a:t>907 </a:t>
            </a:r>
            <a:r>
              <a:rPr lang="en-US" dirty="0"/>
              <a:t>to </a:t>
            </a:r>
            <a:r>
              <a:rPr lang="en-US" dirty="0" smtClean="0"/>
              <a:t>1125 </a:t>
            </a:r>
            <a:r>
              <a:rPr lang="en-US" dirty="0"/>
              <a:t>and </a:t>
            </a:r>
            <a:r>
              <a:rPr lang="en-US" dirty="0" smtClean="0"/>
              <a:t>1127 </a:t>
            </a:r>
            <a:r>
              <a:rPr lang="en-US" dirty="0"/>
              <a:t>to 1279</a:t>
            </a:r>
          </a:p>
        </p:txBody>
      </p:sp>
    </p:spTree>
    <p:extLst>
      <p:ext uri="{BB962C8B-B14F-4D97-AF65-F5344CB8AC3E}">
        <p14:creationId xmlns:p14="http://schemas.microsoft.com/office/powerpoint/2010/main" val="318049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Southern Song Dynasty Rule</a:t>
            </a:r>
            <a:endParaRPr lang="en-US" sz="3200" dirty="0"/>
          </a:p>
        </p:txBody>
      </p:sp>
      <p:sp>
        <p:nvSpPr>
          <p:cNvPr id="3" name="Content Placeholder 2"/>
          <p:cNvSpPr>
            <a:spLocks noGrp="1"/>
          </p:cNvSpPr>
          <p:nvPr>
            <p:ph idx="1"/>
          </p:nvPr>
        </p:nvSpPr>
        <p:spPr/>
        <p:txBody>
          <a:bodyPr>
            <a:normAutofit fontScale="92500"/>
          </a:bodyPr>
          <a:lstStyle/>
          <a:p>
            <a:r>
              <a:rPr lang="en-US" dirty="0" smtClean="0"/>
              <a:t>In 1142 the government concluded a treaty with the Jin which stipulated that the Song pay annual tribute payments. Some scholars saw this as a humiliation.</a:t>
            </a:r>
          </a:p>
          <a:p>
            <a:r>
              <a:rPr lang="en-US" dirty="0" smtClean="0"/>
              <a:t>The Southern Song Dynasty is considered a weak dynasty and seen as a vassal state. Yet some scholars saw the Song period as a whole as the cultural high point of China.</a:t>
            </a:r>
          </a:p>
          <a:p>
            <a:r>
              <a:rPr lang="en-US" dirty="0" smtClean="0"/>
              <a:t>During the period ceramics, painting, and calligraphy flourished and education was stressed as the only route to success. The bureaucratic system of government was further refined. </a:t>
            </a:r>
            <a:endParaRPr lang="en-US" dirty="0"/>
          </a:p>
        </p:txBody>
      </p:sp>
    </p:spTree>
    <p:extLst>
      <p:ext uri="{BB962C8B-B14F-4D97-AF65-F5344CB8AC3E}">
        <p14:creationId xmlns:p14="http://schemas.microsoft.com/office/powerpoint/2010/main" val="295303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ng_Dynasty_Celadon_Va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36" y="127000"/>
            <a:ext cx="3864563" cy="6604000"/>
          </a:xfrm>
          <a:prstGeom prst="rect">
            <a:avLst/>
          </a:prstGeom>
        </p:spPr>
      </p:pic>
      <p:pic>
        <p:nvPicPr>
          <p:cNvPr id="5" name="Picture 4" descr="Song_Dynasty_White_ro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488" y="1820334"/>
            <a:ext cx="4216934" cy="4302125"/>
          </a:xfrm>
          <a:prstGeom prst="rect">
            <a:avLst/>
          </a:prstGeom>
        </p:spPr>
      </p:pic>
    </p:spTree>
    <p:extLst>
      <p:ext uri="{BB962C8B-B14F-4D97-AF65-F5344CB8AC3E}">
        <p14:creationId xmlns:p14="http://schemas.microsoft.com/office/powerpoint/2010/main" val="299640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Economy</a:t>
            </a:r>
            <a:endParaRPr lang="en-US" sz="3200" dirty="0"/>
          </a:p>
        </p:txBody>
      </p:sp>
      <p:sp>
        <p:nvSpPr>
          <p:cNvPr id="3" name="Content Placeholder 2"/>
          <p:cNvSpPr>
            <a:spLocks noGrp="1"/>
          </p:cNvSpPr>
          <p:nvPr>
            <p:ph idx="1"/>
          </p:nvPr>
        </p:nvSpPr>
        <p:spPr>
          <a:xfrm>
            <a:off x="914400" y="1735138"/>
            <a:ext cx="7313613" cy="4332640"/>
          </a:xfrm>
        </p:spPr>
        <p:txBody>
          <a:bodyPr>
            <a:normAutofit fontScale="92500"/>
          </a:bodyPr>
          <a:lstStyle/>
          <a:p>
            <a:r>
              <a:rPr lang="en-US" dirty="0" smtClean="0"/>
              <a:t>The capital in the south stimulated economic development. Goods could be transported more economically to Hangzhou by boat. The Jin continued to import vast quantities of tea, rice, sugar, and books from the south. </a:t>
            </a:r>
          </a:p>
          <a:p>
            <a:r>
              <a:rPr lang="en-US" dirty="0" smtClean="0"/>
              <a:t>The ports of Guangzhou, Fuzhou, and </a:t>
            </a:r>
            <a:r>
              <a:rPr lang="en-US" dirty="0" err="1" smtClean="0"/>
              <a:t>Quanzhou</a:t>
            </a:r>
            <a:r>
              <a:rPr lang="en-US" dirty="0" smtClean="0"/>
              <a:t> became major maritime trading centers. The magnetic compass allowed ships to sail across the seas instead of hugging the coast. This spurned the development of stronger and more seaworthy ships.</a:t>
            </a:r>
          </a:p>
          <a:p>
            <a:r>
              <a:rPr lang="en-US" dirty="0" smtClean="0"/>
              <a:t> The ships of the Southern Song were stronger and studier than the western ships of the period.</a:t>
            </a:r>
            <a:endParaRPr lang="en-US" dirty="0"/>
          </a:p>
        </p:txBody>
      </p:sp>
    </p:spTree>
    <p:extLst>
      <p:ext uri="{BB962C8B-B14F-4D97-AF65-F5344CB8AC3E}">
        <p14:creationId xmlns:p14="http://schemas.microsoft.com/office/powerpoint/2010/main" val="41992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anzhou_Bo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2" y="239890"/>
            <a:ext cx="7248540" cy="5358539"/>
          </a:xfrm>
          <a:prstGeom prst="rect">
            <a:avLst/>
          </a:prstGeom>
        </p:spPr>
      </p:pic>
      <p:pic>
        <p:nvPicPr>
          <p:cNvPr id="5" name="Picture 4" descr="SongJu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915" y="3668889"/>
            <a:ext cx="4324973" cy="2935111"/>
          </a:xfrm>
          <a:prstGeom prst="rect">
            <a:avLst/>
          </a:prstGeom>
        </p:spPr>
      </p:pic>
    </p:spTree>
    <p:extLst>
      <p:ext uri="{BB962C8B-B14F-4D97-AF65-F5344CB8AC3E}">
        <p14:creationId xmlns:p14="http://schemas.microsoft.com/office/powerpoint/2010/main" val="320582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ng_Dynasty_Ma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46509"/>
            <a:ext cx="6392333" cy="6042846"/>
          </a:xfrm>
          <a:prstGeom prst="rect">
            <a:avLst/>
          </a:prstGeom>
        </p:spPr>
      </p:pic>
    </p:spTree>
    <p:extLst>
      <p:ext uri="{BB962C8B-B14F-4D97-AF65-F5344CB8AC3E}">
        <p14:creationId xmlns:p14="http://schemas.microsoft.com/office/powerpoint/2010/main" val="87565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Confucianism in the Southern Song Dynasty</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Confucian scholars were frustrated with the failure to regain the north.</a:t>
            </a:r>
          </a:p>
          <a:p>
            <a:r>
              <a:rPr lang="en-US" dirty="0" smtClean="0"/>
              <a:t>They advocated ways of reforming society by starting at the bottom with families and communities. They established academies and published books to spread their message. </a:t>
            </a:r>
          </a:p>
          <a:p>
            <a:r>
              <a:rPr lang="en-US" dirty="0" smtClean="0"/>
              <a:t>Zhu Xi was one of these advocates and played an active role in establishing academies. He focused on the “investigation of things.”</a:t>
            </a:r>
          </a:p>
          <a:p>
            <a:r>
              <a:rPr lang="en-US" dirty="0" smtClean="0"/>
              <a:t>The expansion of printing allowed ideas and practices to spread. Ordinary people had access to knowledge they didn’t have access to before.</a:t>
            </a:r>
            <a:endParaRPr lang="en-US" dirty="0"/>
          </a:p>
        </p:txBody>
      </p:sp>
    </p:spTree>
    <p:extLst>
      <p:ext uri="{BB962C8B-B14F-4D97-AF65-F5344CB8AC3E}">
        <p14:creationId xmlns:p14="http://schemas.microsoft.com/office/powerpoint/2010/main" val="156404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End of the Song</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Genghis Khan and the Mongols began a campaign of conquest across Asia. He succeeded in conquering Mongolia and Manchuria. He pushed the </a:t>
            </a:r>
            <a:r>
              <a:rPr lang="en-US" dirty="0" err="1" smtClean="0"/>
              <a:t>Jurchen</a:t>
            </a:r>
            <a:r>
              <a:rPr lang="en-US" dirty="0" smtClean="0"/>
              <a:t> south past the Yellow River.</a:t>
            </a:r>
          </a:p>
          <a:p>
            <a:r>
              <a:rPr lang="en-US" dirty="0" smtClean="0"/>
              <a:t>In 1234 </a:t>
            </a:r>
            <a:r>
              <a:rPr lang="en-US" dirty="0" err="1" smtClean="0"/>
              <a:t>Ogodei</a:t>
            </a:r>
            <a:r>
              <a:rPr lang="en-US" dirty="0" smtClean="0"/>
              <a:t>, the song of Genghis, crushed the Jin and took over </a:t>
            </a:r>
            <a:r>
              <a:rPr lang="en-US" dirty="0"/>
              <a:t>n</a:t>
            </a:r>
            <a:r>
              <a:rPr lang="en-US" dirty="0" smtClean="0"/>
              <a:t>orth China. The next ruler, </a:t>
            </a:r>
            <a:r>
              <a:rPr lang="en-US" dirty="0" err="1" smtClean="0"/>
              <a:t>Khubilai</a:t>
            </a:r>
            <a:r>
              <a:rPr lang="en-US" dirty="0" smtClean="0"/>
              <a:t> established the Yuan Dynasty in 1271 and moved to attack the Song.</a:t>
            </a:r>
          </a:p>
          <a:p>
            <a:r>
              <a:rPr lang="en-US" dirty="0" smtClean="0"/>
              <a:t>After a siege of </a:t>
            </a:r>
            <a:r>
              <a:rPr lang="en-US" dirty="0" err="1" smtClean="0"/>
              <a:t>Xiangyang</a:t>
            </a:r>
            <a:r>
              <a:rPr lang="en-US" dirty="0"/>
              <a:t> </a:t>
            </a:r>
            <a:r>
              <a:rPr lang="en-US" dirty="0" smtClean="0"/>
              <a:t>that lasted five years, the Mongols crossed the Yangzi. In 1279, in a naval battle off the coast of </a:t>
            </a:r>
            <a:r>
              <a:rPr lang="en-US" dirty="0" err="1" smtClean="0"/>
              <a:t>Guandong</a:t>
            </a:r>
            <a:r>
              <a:rPr lang="en-US" dirty="0" smtClean="0"/>
              <a:t>, the last of the Song loyalists were defeated ending the Song Dynasty.</a:t>
            </a:r>
            <a:endParaRPr lang="en-US" dirty="0"/>
          </a:p>
        </p:txBody>
      </p:sp>
    </p:spTree>
    <p:extLst>
      <p:ext uri="{BB962C8B-B14F-4D97-AF65-F5344CB8AC3E}">
        <p14:creationId xmlns:p14="http://schemas.microsoft.com/office/powerpoint/2010/main" val="153070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Sources</a:t>
            </a:r>
            <a:endParaRPr lang="en-US" sz="3200" dirty="0"/>
          </a:p>
        </p:txBody>
      </p:sp>
      <p:sp>
        <p:nvSpPr>
          <p:cNvPr id="3" name="Content Placeholder 2"/>
          <p:cNvSpPr>
            <a:spLocks noGrp="1"/>
          </p:cNvSpPr>
          <p:nvPr>
            <p:ph idx="1"/>
          </p:nvPr>
        </p:nvSpPr>
        <p:spPr>
          <a:xfrm>
            <a:off x="914400" y="1371600"/>
            <a:ext cx="7313613" cy="4419600"/>
          </a:xfrm>
        </p:spPr>
        <p:txBody>
          <a:bodyPr>
            <a:normAutofit fontScale="77500" lnSpcReduction="20000"/>
          </a:bodyPr>
          <a:lstStyle/>
          <a:p>
            <a:pPr lvl="0"/>
            <a:r>
              <a:rPr lang="en-US" dirty="0"/>
              <a:t>De </a:t>
            </a:r>
            <a:r>
              <a:rPr lang="en-US" dirty="0" err="1"/>
              <a:t>Bary</a:t>
            </a:r>
            <a:r>
              <a:rPr lang="en-US" dirty="0"/>
              <a:t>, WM. Theodore, and Irene Bloom, eds. </a:t>
            </a:r>
            <a:r>
              <a:rPr lang="en-US" i="1" dirty="0"/>
              <a:t>Sources of Chinese Tradition, </a:t>
            </a:r>
            <a:r>
              <a:rPr lang="en-US" i="1" dirty="0" err="1"/>
              <a:t>vol</a:t>
            </a:r>
            <a:r>
              <a:rPr lang="en-US" i="1" dirty="0"/>
              <a:t> 1, From Earliest Times to 1600.</a:t>
            </a:r>
            <a:r>
              <a:rPr lang="en-US" dirty="0"/>
              <a:t> New York: Columbia University Press, 1999. </a:t>
            </a:r>
          </a:p>
          <a:p>
            <a:pPr lvl="0"/>
            <a:r>
              <a:rPr lang="en-US" dirty="0" err="1"/>
              <a:t>Ebrey</a:t>
            </a:r>
            <a:r>
              <a:rPr lang="en-US" dirty="0"/>
              <a:t>, Patricia. </a:t>
            </a:r>
            <a:r>
              <a:rPr lang="en-US" i="1" dirty="0"/>
              <a:t>Cambridge Illustrated History of China, Second Edition. </a:t>
            </a:r>
            <a:r>
              <a:rPr lang="en-US" dirty="0"/>
              <a:t>Cambridge: Cambridge University Press, 2010.</a:t>
            </a:r>
          </a:p>
          <a:p>
            <a:pPr lvl="0"/>
            <a:r>
              <a:rPr lang="en-US" dirty="0" err="1"/>
              <a:t>Lary</a:t>
            </a:r>
            <a:r>
              <a:rPr lang="en-US" dirty="0"/>
              <a:t>, Diana. </a:t>
            </a:r>
            <a:r>
              <a:rPr lang="en-US" i="1" dirty="0"/>
              <a:t>Chinese Migrations: The Movement of People, Goods, and Ideas Over Four Millennia. </a:t>
            </a:r>
            <a:r>
              <a:rPr lang="en-US" dirty="0"/>
              <a:t>Lanham: </a:t>
            </a:r>
            <a:r>
              <a:rPr lang="en-US" dirty="0" err="1"/>
              <a:t>Rowman</a:t>
            </a:r>
            <a:r>
              <a:rPr lang="en-US" dirty="0"/>
              <a:t> and Littlefield Publishers, 2012.</a:t>
            </a:r>
          </a:p>
          <a:p>
            <a:pPr lvl="0"/>
            <a:r>
              <a:rPr lang="en-US" dirty="0" err="1"/>
              <a:t>Twitchett</a:t>
            </a:r>
            <a:r>
              <a:rPr lang="en-US" dirty="0"/>
              <a:t>, Denis, and John K. Fairbank, eds. </a:t>
            </a:r>
            <a:r>
              <a:rPr lang="en-US" i="1" dirty="0"/>
              <a:t>The Cambridge History of China: Volume 5, Part One: The Sung Dynasty and its Precursors, 907-1279. </a:t>
            </a:r>
            <a:r>
              <a:rPr lang="en-US" dirty="0"/>
              <a:t>Cambridge: Cambridge University Press, 2009.</a:t>
            </a:r>
          </a:p>
          <a:p>
            <a:pPr lvl="0"/>
            <a:r>
              <a:rPr lang="en-US" dirty="0" err="1"/>
              <a:t>Twitchett</a:t>
            </a:r>
            <a:r>
              <a:rPr lang="en-US" dirty="0"/>
              <a:t>, Denis, and John K. Fairbank, eds. </a:t>
            </a:r>
            <a:r>
              <a:rPr lang="en-US" i="1" dirty="0"/>
              <a:t>The Cambridge History of China: Volume 6, Alien Regimes and Border States, 907-1368. </a:t>
            </a:r>
            <a:r>
              <a:rPr lang="en-US" dirty="0"/>
              <a:t>Cambridge: Cambridge University Press, 2009.</a:t>
            </a:r>
          </a:p>
          <a:p>
            <a:pPr marL="0" lvl="0" indent="0">
              <a:buNone/>
            </a:pPr>
            <a:endParaRPr lang="en-US" dirty="0"/>
          </a:p>
        </p:txBody>
      </p:sp>
    </p:spTree>
    <p:extLst>
      <p:ext uri="{BB962C8B-B14F-4D97-AF65-F5344CB8AC3E}">
        <p14:creationId xmlns:p14="http://schemas.microsoft.com/office/powerpoint/2010/main" val="13506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Liao Dynasty, 907-1125CE </a:t>
            </a:r>
            <a:endParaRPr lang="en-US" sz="3200" dirty="0"/>
          </a:p>
        </p:txBody>
      </p:sp>
      <p:sp>
        <p:nvSpPr>
          <p:cNvPr id="3" name="Content Placeholder 2"/>
          <p:cNvSpPr>
            <a:spLocks noGrp="1"/>
          </p:cNvSpPr>
          <p:nvPr>
            <p:ph idx="1"/>
          </p:nvPr>
        </p:nvSpPr>
        <p:spPr>
          <a:xfrm>
            <a:off x="914400" y="1551694"/>
            <a:ext cx="7313613" cy="4473750"/>
          </a:xfrm>
        </p:spPr>
        <p:txBody>
          <a:bodyPr>
            <a:normAutofit fontScale="92500" lnSpcReduction="20000"/>
          </a:bodyPr>
          <a:lstStyle/>
          <a:p>
            <a:r>
              <a:rPr lang="en-US" dirty="0" smtClean="0"/>
              <a:t>The first of the dynasties of conquest. </a:t>
            </a:r>
          </a:p>
          <a:p>
            <a:r>
              <a:rPr lang="en-US" dirty="0" smtClean="0"/>
              <a:t>The dynasty was established by the </a:t>
            </a:r>
            <a:r>
              <a:rPr lang="en-US" dirty="0" err="1" smtClean="0"/>
              <a:t>Khitan</a:t>
            </a:r>
            <a:r>
              <a:rPr lang="en-US" dirty="0"/>
              <a:t> </a:t>
            </a:r>
            <a:r>
              <a:rPr lang="en-US" dirty="0" smtClean="0"/>
              <a:t>people. A proto-Mongol people from the steppe of Manchuria. </a:t>
            </a:r>
            <a:endParaRPr lang="en-US" dirty="0"/>
          </a:p>
          <a:p>
            <a:r>
              <a:rPr lang="en-US" dirty="0" smtClean="0"/>
              <a:t>Before the founding of the Liao Dynasty, the </a:t>
            </a:r>
            <a:r>
              <a:rPr lang="en-US" dirty="0" err="1" smtClean="0"/>
              <a:t>Khitans</a:t>
            </a:r>
            <a:r>
              <a:rPr lang="en-US" dirty="0" smtClean="0"/>
              <a:t> participated in the tributary system of the Tang Dynasty. </a:t>
            </a:r>
          </a:p>
          <a:p>
            <a:r>
              <a:rPr lang="en-US" dirty="0" smtClean="0"/>
              <a:t>With the downfall of the Tang Dynasty the </a:t>
            </a:r>
            <a:r>
              <a:rPr lang="en-US" dirty="0" err="1" smtClean="0"/>
              <a:t>Khitan</a:t>
            </a:r>
            <a:r>
              <a:rPr lang="en-US" dirty="0" smtClean="0"/>
              <a:t> took it as an opportunity to consolidate their power. </a:t>
            </a:r>
            <a:r>
              <a:rPr lang="en-US" dirty="0" err="1" smtClean="0"/>
              <a:t>Abaoji</a:t>
            </a:r>
            <a:r>
              <a:rPr lang="en-US" dirty="0" smtClean="0"/>
              <a:t> united eight tribes into a federation and established the Liao Dynasty in 907. </a:t>
            </a:r>
          </a:p>
          <a:p>
            <a:r>
              <a:rPr lang="en-US" dirty="0" smtClean="0"/>
              <a:t>He proclaimed himself Grand Kahn of the </a:t>
            </a:r>
            <a:r>
              <a:rPr lang="en-US" dirty="0" err="1" smtClean="0"/>
              <a:t>Khitan</a:t>
            </a:r>
            <a:r>
              <a:rPr lang="en-US" dirty="0" smtClean="0"/>
              <a:t>. He would later be known as Emperor </a:t>
            </a:r>
            <a:r>
              <a:rPr lang="en-US" dirty="0" err="1" smtClean="0"/>
              <a:t>Taizu</a:t>
            </a:r>
            <a:r>
              <a:rPr lang="en-US" dirty="0" smtClean="0"/>
              <a:t>, the first Emperor of the Liao Dynasty.</a:t>
            </a:r>
          </a:p>
          <a:p>
            <a:endParaRPr lang="en-US" dirty="0"/>
          </a:p>
        </p:txBody>
      </p:sp>
    </p:spTree>
    <p:extLst>
      <p:ext uri="{BB962C8B-B14F-4D97-AF65-F5344CB8AC3E}">
        <p14:creationId xmlns:p14="http://schemas.microsoft.com/office/powerpoint/2010/main" val="311713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ao.png"/>
          <p:cNvPicPr>
            <a:picLocks noGrp="1" noChangeAspect="1"/>
          </p:cNvPicPr>
          <p:nvPr>
            <p:ph idx="1"/>
          </p:nvPr>
        </p:nvPicPr>
        <p:blipFill>
          <a:blip r:embed="rId2">
            <a:extLst>
              <a:ext uri="{28A0092B-C50C-407E-A947-70E740481C1C}">
                <a14:useLocalDpi xmlns:a14="http://schemas.microsoft.com/office/drawing/2010/main" val="0"/>
              </a:ext>
            </a:extLst>
          </a:blip>
          <a:srcRect l="-37083" r="-37083"/>
          <a:stretch>
            <a:fillRect/>
          </a:stretch>
        </p:blipFill>
        <p:spPr>
          <a:xfrm>
            <a:off x="-634021" y="503238"/>
            <a:ext cx="10416108" cy="5776205"/>
          </a:xfrm>
        </p:spPr>
      </p:pic>
    </p:spTree>
    <p:extLst>
      <p:ext uri="{BB962C8B-B14F-4D97-AF65-F5344CB8AC3E}">
        <p14:creationId xmlns:p14="http://schemas.microsoft.com/office/powerpoint/2010/main" val="16287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Liao Rule</a:t>
            </a:r>
            <a:endParaRPr lang="en-US" sz="3200" dirty="0"/>
          </a:p>
        </p:txBody>
      </p:sp>
      <p:sp>
        <p:nvSpPr>
          <p:cNvPr id="3" name="Content Placeholder 2"/>
          <p:cNvSpPr>
            <a:spLocks noGrp="1"/>
          </p:cNvSpPr>
          <p:nvPr>
            <p:ph idx="1"/>
          </p:nvPr>
        </p:nvSpPr>
        <p:spPr>
          <a:xfrm>
            <a:off x="914400" y="1399294"/>
            <a:ext cx="7707489" cy="4823706"/>
          </a:xfrm>
        </p:spPr>
        <p:txBody>
          <a:bodyPr>
            <a:normAutofit fontScale="85000" lnSpcReduction="20000"/>
          </a:bodyPr>
          <a:lstStyle/>
          <a:p>
            <a:r>
              <a:rPr lang="en-US" dirty="0" smtClean="0"/>
              <a:t>Emperor </a:t>
            </a:r>
            <a:r>
              <a:rPr lang="en-US" dirty="0" err="1" smtClean="0"/>
              <a:t>Taizu</a:t>
            </a:r>
            <a:r>
              <a:rPr lang="en-US" dirty="0" smtClean="0"/>
              <a:t> utilized primogeniture to choose his successor and chose his son as his heir apparent. </a:t>
            </a:r>
          </a:p>
          <a:p>
            <a:r>
              <a:rPr lang="en-US" dirty="0" smtClean="0"/>
              <a:t>At the peak of their power they ruled over most of Mongolia and Manchuria and a small strip of China Proper around modern day Beijing. They ruled over sixteen prefectures in Northern China.</a:t>
            </a:r>
          </a:p>
          <a:p>
            <a:r>
              <a:rPr lang="en-US" dirty="0" smtClean="0"/>
              <a:t>They numbered about 750,000 and ruled over two to three million Chinese.</a:t>
            </a:r>
          </a:p>
          <a:p>
            <a:r>
              <a:rPr lang="en-US" dirty="0" smtClean="0"/>
              <a:t>This led to a dual state system with distinct </a:t>
            </a:r>
            <a:r>
              <a:rPr lang="en-US" dirty="0" err="1" smtClean="0"/>
              <a:t>Khitan</a:t>
            </a:r>
            <a:r>
              <a:rPr lang="en-US" dirty="0" smtClean="0"/>
              <a:t> and Chinese areas. The north was ruled by </a:t>
            </a:r>
            <a:r>
              <a:rPr lang="en-US" dirty="0" err="1" smtClean="0"/>
              <a:t>Khitan</a:t>
            </a:r>
            <a:r>
              <a:rPr lang="en-US" dirty="0" smtClean="0"/>
              <a:t> tribal leaders, high ranking officials, and imperial relatives. </a:t>
            </a:r>
            <a:r>
              <a:rPr lang="en-US" dirty="0" err="1" smtClean="0"/>
              <a:t>Khitan</a:t>
            </a:r>
            <a:r>
              <a:rPr lang="en-US" dirty="0" smtClean="0"/>
              <a:t> institutions were utilized as well as the </a:t>
            </a:r>
            <a:r>
              <a:rPr lang="en-US" dirty="0" err="1" smtClean="0"/>
              <a:t>Khitan</a:t>
            </a:r>
            <a:r>
              <a:rPr lang="en-US" dirty="0" smtClean="0"/>
              <a:t> writing script.</a:t>
            </a:r>
          </a:p>
          <a:p>
            <a:r>
              <a:rPr lang="en-US" dirty="0" smtClean="0"/>
              <a:t>In the south the government resembled the bureaucratic institutions of the Tang. Here both Chinese and </a:t>
            </a:r>
            <a:r>
              <a:rPr lang="en-US" dirty="0" err="1" smtClean="0"/>
              <a:t>Khitan</a:t>
            </a:r>
            <a:r>
              <a:rPr lang="en-US" dirty="0" smtClean="0"/>
              <a:t> were used to keep records. Important administrative functions were entrusted to their Chinese subjects.</a:t>
            </a:r>
          </a:p>
        </p:txBody>
      </p:sp>
    </p:spTree>
    <p:extLst>
      <p:ext uri="{BB962C8B-B14F-4D97-AF65-F5344CB8AC3E}">
        <p14:creationId xmlns:p14="http://schemas.microsoft.com/office/powerpoint/2010/main" val="339130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hitanHuntersSo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6" y="141111"/>
            <a:ext cx="8295899" cy="6575778"/>
          </a:xfrm>
          <a:prstGeom prst="rect">
            <a:avLst/>
          </a:prstGeom>
        </p:spPr>
      </p:pic>
    </p:spTree>
    <p:extLst>
      <p:ext uri="{BB962C8B-B14F-4D97-AF65-F5344CB8AC3E}">
        <p14:creationId xmlns:p14="http://schemas.microsoft.com/office/powerpoint/2010/main" val="361811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Downfall of the Liao Dynasty</a:t>
            </a:r>
            <a:endParaRPr lang="en-US" sz="3200" dirty="0"/>
          </a:p>
        </p:txBody>
      </p:sp>
      <p:sp>
        <p:nvSpPr>
          <p:cNvPr id="3" name="Content Placeholder 2"/>
          <p:cNvSpPr>
            <a:spLocks noGrp="1"/>
          </p:cNvSpPr>
          <p:nvPr>
            <p:ph idx="1"/>
          </p:nvPr>
        </p:nvSpPr>
        <p:spPr>
          <a:xfrm>
            <a:off x="914400" y="1441626"/>
            <a:ext cx="7313613" cy="4470929"/>
          </a:xfrm>
        </p:spPr>
        <p:txBody>
          <a:bodyPr>
            <a:normAutofit fontScale="92500" lnSpcReduction="20000"/>
          </a:bodyPr>
          <a:lstStyle/>
          <a:p>
            <a:r>
              <a:rPr lang="en-US" dirty="0" smtClean="0"/>
              <a:t>The </a:t>
            </a:r>
            <a:r>
              <a:rPr lang="en-US" dirty="0" err="1" smtClean="0"/>
              <a:t>Khitans</a:t>
            </a:r>
            <a:r>
              <a:rPr lang="en-US" dirty="0" smtClean="0"/>
              <a:t> intimidated their surrounding neighbors. </a:t>
            </a:r>
            <a:r>
              <a:rPr lang="en-US" dirty="0"/>
              <a:t>I</a:t>
            </a:r>
            <a:r>
              <a:rPr lang="en-US" dirty="0" smtClean="0"/>
              <a:t>nstead of attempting to defeat them in battle, The Song paid tribute to the </a:t>
            </a:r>
            <a:r>
              <a:rPr lang="en-US" dirty="0" err="1" smtClean="0"/>
              <a:t>Khitans</a:t>
            </a:r>
            <a:r>
              <a:rPr lang="en-US" dirty="0" smtClean="0"/>
              <a:t> to keep peace. </a:t>
            </a:r>
          </a:p>
          <a:p>
            <a:r>
              <a:rPr lang="en-US" dirty="0" smtClean="0"/>
              <a:t>In the early twelfth century, the </a:t>
            </a:r>
            <a:r>
              <a:rPr lang="en-US" dirty="0" err="1" smtClean="0"/>
              <a:t>Jurchen</a:t>
            </a:r>
            <a:r>
              <a:rPr lang="en-US" dirty="0" smtClean="0"/>
              <a:t> people from eastern Manchuria under the leadership of </a:t>
            </a:r>
            <a:r>
              <a:rPr lang="en-US" dirty="0" err="1" smtClean="0"/>
              <a:t>Aguda</a:t>
            </a:r>
            <a:r>
              <a:rPr lang="en-US" dirty="0" smtClean="0"/>
              <a:t>, formed a confederation of </a:t>
            </a:r>
            <a:r>
              <a:rPr lang="en-US" dirty="0" err="1" smtClean="0"/>
              <a:t>Jurchen</a:t>
            </a:r>
            <a:r>
              <a:rPr lang="en-US" dirty="0" smtClean="0"/>
              <a:t> tribes and established the Jin dynasty. </a:t>
            </a:r>
          </a:p>
          <a:p>
            <a:r>
              <a:rPr lang="en-US" dirty="0" smtClean="0"/>
              <a:t>The Jin Dynasty soon allied itself with the Song and attacked the Liao defeating them in 1125 with the capture of Emperor </a:t>
            </a:r>
            <a:r>
              <a:rPr lang="en-US" dirty="0" err="1" smtClean="0"/>
              <a:t>Tianzuo</a:t>
            </a:r>
            <a:r>
              <a:rPr lang="en-US" dirty="0" smtClean="0"/>
              <a:t>. </a:t>
            </a:r>
          </a:p>
          <a:p>
            <a:r>
              <a:rPr lang="en-US" dirty="0" smtClean="0"/>
              <a:t>Some </a:t>
            </a:r>
            <a:r>
              <a:rPr lang="en-US" dirty="0" err="1" smtClean="0"/>
              <a:t>Khitans</a:t>
            </a:r>
            <a:r>
              <a:rPr lang="en-US" dirty="0" smtClean="0"/>
              <a:t> survived and established a new empire in central Asia. This Western Liao Dynasty survived until 1218 when it was conquered by the Mongol Empire.</a:t>
            </a:r>
          </a:p>
          <a:p>
            <a:pPr marL="0" indent="0">
              <a:buNone/>
            </a:pPr>
            <a:endParaRPr lang="en-US" dirty="0" smtClean="0"/>
          </a:p>
          <a:p>
            <a:endParaRPr lang="en-US" dirty="0"/>
          </a:p>
        </p:txBody>
      </p:sp>
    </p:spTree>
    <p:extLst>
      <p:ext uri="{BB962C8B-B14F-4D97-AF65-F5344CB8AC3E}">
        <p14:creationId xmlns:p14="http://schemas.microsoft.com/office/powerpoint/2010/main" val="280383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Southern Song Dynasty, 1127-1279</a:t>
            </a:r>
            <a:endParaRPr lang="en-US" sz="3200" dirty="0"/>
          </a:p>
        </p:txBody>
      </p:sp>
      <p:sp>
        <p:nvSpPr>
          <p:cNvPr id="3" name="Content Placeholder 2"/>
          <p:cNvSpPr>
            <a:spLocks noGrp="1"/>
          </p:cNvSpPr>
          <p:nvPr>
            <p:ph idx="1"/>
          </p:nvPr>
        </p:nvSpPr>
        <p:spPr>
          <a:xfrm>
            <a:off x="914400" y="1371600"/>
            <a:ext cx="7313613" cy="4470400"/>
          </a:xfrm>
        </p:spPr>
        <p:txBody>
          <a:bodyPr>
            <a:normAutofit fontScale="92500" lnSpcReduction="20000"/>
          </a:bodyPr>
          <a:lstStyle/>
          <a:p>
            <a:r>
              <a:rPr lang="en-US" dirty="0" smtClean="0"/>
              <a:t>After the defeat of the Liao, the Song thought they had found an ally in the Jin. This led to an alliance which called for the division of </a:t>
            </a:r>
            <a:r>
              <a:rPr lang="en-US" dirty="0" err="1" smtClean="0"/>
              <a:t>Khitan</a:t>
            </a:r>
            <a:r>
              <a:rPr lang="en-US" dirty="0" smtClean="0"/>
              <a:t> territory.</a:t>
            </a:r>
          </a:p>
          <a:p>
            <a:r>
              <a:rPr lang="en-US" dirty="0" smtClean="0"/>
              <a:t>The alliance soon fell apart and the Jin turned on the Song. The Jin laid siege to the Song capital of Kaifeng. Emperor </a:t>
            </a:r>
            <a:r>
              <a:rPr lang="en-US" dirty="0" err="1" smtClean="0"/>
              <a:t>Huizong</a:t>
            </a:r>
            <a:r>
              <a:rPr lang="en-US" dirty="0" smtClean="0"/>
              <a:t> abdicated in favor of his son </a:t>
            </a:r>
            <a:r>
              <a:rPr lang="en-US" dirty="0" err="1" smtClean="0"/>
              <a:t>Qinzong</a:t>
            </a:r>
            <a:r>
              <a:rPr lang="en-US" dirty="0" smtClean="0"/>
              <a:t>. The Jin captured both men and the imperial family. </a:t>
            </a:r>
          </a:p>
          <a:p>
            <a:r>
              <a:rPr lang="en-US" dirty="0" smtClean="0"/>
              <a:t>The Jin pushed the Song past the </a:t>
            </a:r>
            <a:r>
              <a:rPr lang="en-US" dirty="0" err="1" smtClean="0"/>
              <a:t>Huai</a:t>
            </a:r>
            <a:r>
              <a:rPr lang="en-US" dirty="0" smtClean="0"/>
              <a:t> River. The Song eventually controlled the area south of the river.</a:t>
            </a:r>
          </a:p>
          <a:p>
            <a:r>
              <a:rPr lang="en-US" dirty="0" smtClean="0"/>
              <a:t>The Southern Song capital was established at Hangzhou with </a:t>
            </a:r>
            <a:r>
              <a:rPr lang="en-US" dirty="0" err="1" smtClean="0"/>
              <a:t>Gaozong</a:t>
            </a:r>
            <a:r>
              <a:rPr lang="en-US" dirty="0" smtClean="0"/>
              <a:t>, the only son of Emperor </a:t>
            </a:r>
            <a:r>
              <a:rPr lang="en-US" dirty="0" err="1" smtClean="0"/>
              <a:t>Huizong</a:t>
            </a:r>
            <a:r>
              <a:rPr lang="en-US" dirty="0" smtClean="0"/>
              <a:t> that escaped, proclaimed as Emperor.</a:t>
            </a:r>
          </a:p>
          <a:p>
            <a:endParaRPr lang="en-US" dirty="0"/>
          </a:p>
          <a:p>
            <a:endParaRPr lang="en-US" dirty="0"/>
          </a:p>
        </p:txBody>
      </p:sp>
    </p:spTree>
    <p:extLst>
      <p:ext uri="{BB962C8B-B14F-4D97-AF65-F5344CB8AC3E}">
        <p14:creationId xmlns:p14="http://schemas.microsoft.com/office/powerpoint/2010/main" val="240531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izo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21" y="479777"/>
            <a:ext cx="4318001" cy="5760262"/>
          </a:xfrm>
          <a:prstGeom prst="rect">
            <a:avLst/>
          </a:prstGeom>
        </p:spPr>
      </p:pic>
      <p:pic>
        <p:nvPicPr>
          <p:cNvPr id="5" name="Picture 4" descr="Gaozong_Of_So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85" y="479777"/>
            <a:ext cx="3279230" cy="5884333"/>
          </a:xfrm>
          <a:prstGeom prst="rect">
            <a:avLst/>
          </a:prstGeom>
        </p:spPr>
      </p:pic>
      <p:pic>
        <p:nvPicPr>
          <p:cNvPr id="6" name="Picture 5" descr="Songqinzo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562" y="4600222"/>
            <a:ext cx="1651000" cy="2032000"/>
          </a:xfrm>
          <a:prstGeom prst="rect">
            <a:avLst/>
          </a:prstGeom>
        </p:spPr>
      </p:pic>
    </p:spTree>
    <p:extLst>
      <p:ext uri="{BB962C8B-B14F-4D97-AF65-F5344CB8AC3E}">
        <p14:creationId xmlns:p14="http://schemas.microsoft.com/office/powerpoint/2010/main" val="231174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ina_11b.jpg"/>
          <p:cNvPicPr>
            <a:picLocks noGrp="1" noChangeAspect="1"/>
          </p:cNvPicPr>
          <p:nvPr>
            <p:ph idx="1"/>
          </p:nvPr>
        </p:nvPicPr>
        <p:blipFill>
          <a:blip r:embed="rId2">
            <a:extLst>
              <a:ext uri="{28A0092B-C50C-407E-A947-70E740481C1C}">
                <a14:useLocalDpi xmlns:a14="http://schemas.microsoft.com/office/drawing/2010/main" val="0"/>
              </a:ext>
            </a:extLst>
          </a:blip>
          <a:srcRect l="-38547" r="-38547"/>
          <a:stretch>
            <a:fillRect/>
          </a:stretch>
        </p:blipFill>
        <p:spPr>
          <a:xfrm>
            <a:off x="-626956" y="503238"/>
            <a:ext cx="10517037" cy="5832651"/>
          </a:xfrm>
        </p:spPr>
      </p:pic>
    </p:spTree>
    <p:extLst>
      <p:ext uri="{BB962C8B-B14F-4D97-AF65-F5344CB8AC3E}">
        <p14:creationId xmlns:p14="http://schemas.microsoft.com/office/powerpoint/2010/main" val="130555336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613</TotalTime>
  <Words>1095</Words>
  <Application>Microsoft Macintosh PowerPoint</Application>
  <PresentationFormat>On-screen Show (4:3)</PresentationFormat>
  <Paragraphs>48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Inkwell</vt:lpstr>
      <vt:lpstr>Liao and Southern Song Dynasties </vt:lpstr>
      <vt:lpstr>Liao Dynasty, 907-1125CE </vt:lpstr>
      <vt:lpstr>PowerPoint Presentation</vt:lpstr>
      <vt:lpstr>Liao Rule</vt:lpstr>
      <vt:lpstr>PowerPoint Presentation</vt:lpstr>
      <vt:lpstr>The Downfall of the Liao Dynasty</vt:lpstr>
      <vt:lpstr>Southern Song Dynasty, 1127-1279</vt:lpstr>
      <vt:lpstr>PowerPoint Presentation</vt:lpstr>
      <vt:lpstr>PowerPoint Presentation</vt:lpstr>
      <vt:lpstr>Southern Song Dynasty Rule</vt:lpstr>
      <vt:lpstr>PowerPoint Presentation</vt:lpstr>
      <vt:lpstr>Economy</vt:lpstr>
      <vt:lpstr>PowerPoint Presentation</vt:lpstr>
      <vt:lpstr>PowerPoint Presentation</vt:lpstr>
      <vt:lpstr>Confucianism in the Southern Song Dynasty</vt:lpstr>
      <vt:lpstr>The End of the Song</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Song and Liao Dynasties </dc:title>
  <dc:creator>Emmanuel Rivas</dc:creator>
  <cp:lastModifiedBy>Emmanuel Rivas</cp:lastModifiedBy>
  <cp:revision>29</cp:revision>
  <dcterms:created xsi:type="dcterms:W3CDTF">2013-03-27T21:09:55Z</dcterms:created>
  <dcterms:modified xsi:type="dcterms:W3CDTF">2013-03-28T07:23:27Z</dcterms:modified>
</cp:coreProperties>
</file>