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92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7" r:id="rId3"/>
    <p:sldId id="258" r:id="rId4"/>
    <p:sldId id="262" r:id="rId5"/>
    <p:sldId id="259" r:id="rId6"/>
    <p:sldId id="260" r:id="rId7"/>
    <p:sldId id="261" r:id="rId8"/>
    <p:sldId id="263" r:id="rId9"/>
    <p:sldId id="266" r:id="rId10"/>
    <p:sldId id="264" r:id="rId11"/>
    <p:sldId id="265" r:id="rId12"/>
    <p:sldId id="267" r:id="rId13"/>
    <p:sldId id="268" r:id="rId14"/>
    <p:sldId id="269" r:id="rId15"/>
    <p:sldId id="270" r:id="rId16"/>
    <p:sldId id="271" r:id="rId17"/>
    <p:sldId id="273" r:id="rId18"/>
    <p:sldId id="274" r:id="rId19"/>
    <p:sldId id="275" r:id="rId20"/>
    <p:sldId id="272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2699" autoAdjust="0"/>
  </p:normalViewPr>
  <p:slideViewPr>
    <p:cSldViewPr snapToGrid="0" snapToObjects="1">
      <p:cViewPr>
        <p:scale>
          <a:sx n="81" d="100"/>
          <a:sy n="81" d="100"/>
        </p:scale>
        <p:origin x="-456" y="-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handoutMaster" Target="handoutMasters/handoutMaster1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463F043-C84F-304C-86D0-878AC76C2DE8}" type="doc">
      <dgm:prSet loTypeId="urn:microsoft.com/office/officeart/2009/3/layout/StepUpProcess" loCatId="" qsTypeId="urn:microsoft.com/office/officeart/2005/8/quickstyle/simple4" qsCatId="simple" csTypeId="urn:microsoft.com/office/officeart/2005/8/colors/colorful3" csCatId="colorful" phldr="1"/>
      <dgm:spPr/>
      <dgm:t>
        <a:bodyPr/>
        <a:lstStyle/>
        <a:p>
          <a:endParaRPr lang="de-DE"/>
        </a:p>
      </dgm:t>
    </dgm:pt>
    <dgm:pt modelId="{6A9E73DA-E09A-6143-8465-D6C9E3329FE1}">
      <dgm:prSet phldrT="[Text]"/>
      <dgm:spPr/>
      <dgm:t>
        <a:bodyPr/>
        <a:lstStyle/>
        <a:p>
          <a:r>
            <a:rPr lang="de-DE" dirty="0" smtClean="0"/>
            <a:t>Modes </a:t>
          </a:r>
          <a:r>
            <a:rPr lang="de-DE" dirty="0" err="1" smtClean="0"/>
            <a:t>of</a:t>
          </a:r>
          <a:r>
            <a:rPr lang="de-DE" dirty="0" smtClean="0"/>
            <a:t> </a:t>
          </a:r>
          <a:r>
            <a:rPr lang="de-DE" dirty="0" err="1" smtClean="0"/>
            <a:t>intercultural</a:t>
          </a:r>
          <a:r>
            <a:rPr lang="de-DE" dirty="0" smtClean="0"/>
            <a:t> </a:t>
          </a:r>
          <a:r>
            <a:rPr lang="en-GB" noProof="0" dirty="0" smtClean="0"/>
            <a:t>encounter</a:t>
          </a:r>
          <a:endParaRPr lang="en-GB" noProof="0" dirty="0"/>
        </a:p>
      </dgm:t>
    </dgm:pt>
    <dgm:pt modelId="{962F2C48-0FA3-434D-958C-6615D9554FE7}" type="parTrans" cxnId="{D6E9332C-E0C3-E846-B313-EAF3DF47D5D8}">
      <dgm:prSet/>
      <dgm:spPr/>
      <dgm:t>
        <a:bodyPr/>
        <a:lstStyle/>
        <a:p>
          <a:endParaRPr lang="de-DE"/>
        </a:p>
      </dgm:t>
    </dgm:pt>
    <dgm:pt modelId="{960D17E7-90A8-AA48-B1BA-BC7EC0980E73}" type="sibTrans" cxnId="{D6E9332C-E0C3-E846-B313-EAF3DF47D5D8}">
      <dgm:prSet/>
      <dgm:spPr/>
      <dgm:t>
        <a:bodyPr/>
        <a:lstStyle/>
        <a:p>
          <a:endParaRPr lang="de-DE"/>
        </a:p>
      </dgm:t>
    </dgm:pt>
    <dgm:pt modelId="{ABB37919-850A-5047-8115-2516ED9EBC89}">
      <dgm:prSet phldrT="[Text]"/>
      <dgm:spPr/>
      <dgm:t>
        <a:bodyPr/>
        <a:lstStyle/>
        <a:p>
          <a:r>
            <a:rPr lang="de-DE" dirty="0" smtClean="0"/>
            <a:t>Development (3stages) </a:t>
          </a:r>
          <a:r>
            <a:rPr lang="de-DE" dirty="0" err="1" smtClean="0"/>
            <a:t>of</a:t>
          </a:r>
          <a:r>
            <a:rPr lang="de-DE" dirty="0" smtClean="0"/>
            <a:t> </a:t>
          </a:r>
          <a:r>
            <a:rPr lang="de-DE" dirty="0" err="1" smtClean="0"/>
            <a:t>dialogical</a:t>
          </a:r>
          <a:r>
            <a:rPr lang="de-DE" dirty="0" smtClean="0"/>
            <a:t> </a:t>
          </a:r>
          <a:r>
            <a:rPr lang="de-DE" dirty="0" err="1" smtClean="0"/>
            <a:t>mode</a:t>
          </a:r>
          <a:endParaRPr lang="de-DE" dirty="0"/>
        </a:p>
      </dgm:t>
    </dgm:pt>
    <dgm:pt modelId="{370DAFD4-2C8F-034A-A29A-018D4DB0FE9B}" type="parTrans" cxnId="{A0AFF0B7-13A6-4A44-882B-F3A7CA9317AC}">
      <dgm:prSet/>
      <dgm:spPr/>
      <dgm:t>
        <a:bodyPr/>
        <a:lstStyle/>
        <a:p>
          <a:endParaRPr lang="de-DE"/>
        </a:p>
      </dgm:t>
    </dgm:pt>
    <dgm:pt modelId="{7DC958FE-2E06-0D49-82C0-52DF36B17BAB}" type="sibTrans" cxnId="{A0AFF0B7-13A6-4A44-882B-F3A7CA9317AC}">
      <dgm:prSet/>
      <dgm:spPr/>
      <dgm:t>
        <a:bodyPr/>
        <a:lstStyle/>
        <a:p>
          <a:endParaRPr lang="de-DE"/>
        </a:p>
      </dgm:t>
    </dgm:pt>
    <dgm:pt modelId="{0CAD3155-CE1A-BA4F-877B-0057605B8F82}">
      <dgm:prSet phldrT="[Text]"/>
      <dgm:spPr/>
      <dgm:t>
        <a:bodyPr/>
        <a:lstStyle/>
        <a:p>
          <a:r>
            <a:rPr lang="de-DE" dirty="0" smtClean="0"/>
            <a:t>East &amp; West </a:t>
          </a:r>
          <a:r>
            <a:rPr lang="de-DE" dirty="0" err="1" smtClean="0"/>
            <a:t>perspectives</a:t>
          </a:r>
          <a:r>
            <a:rPr lang="de-DE" dirty="0" smtClean="0"/>
            <a:t> </a:t>
          </a:r>
          <a:endParaRPr lang="de-DE" dirty="0"/>
        </a:p>
      </dgm:t>
    </dgm:pt>
    <dgm:pt modelId="{EA8367E1-8454-EF48-AAAA-7EAA840EE6FB}" type="parTrans" cxnId="{61EAA1BB-B4D3-454B-91A3-BAF80FA937FD}">
      <dgm:prSet/>
      <dgm:spPr/>
      <dgm:t>
        <a:bodyPr/>
        <a:lstStyle/>
        <a:p>
          <a:endParaRPr lang="de-DE"/>
        </a:p>
      </dgm:t>
    </dgm:pt>
    <dgm:pt modelId="{6B9E5F77-FC69-B34B-B499-D3B74499035A}" type="sibTrans" cxnId="{61EAA1BB-B4D3-454B-91A3-BAF80FA937FD}">
      <dgm:prSet/>
      <dgm:spPr/>
      <dgm:t>
        <a:bodyPr/>
        <a:lstStyle/>
        <a:p>
          <a:endParaRPr lang="de-DE"/>
        </a:p>
      </dgm:t>
    </dgm:pt>
    <dgm:pt modelId="{803119F7-E4A6-2B4C-98CB-F8BC67E4821A}">
      <dgm:prSet phldrT="[Text]"/>
      <dgm:spPr/>
      <dgm:t>
        <a:bodyPr/>
        <a:lstStyle/>
        <a:p>
          <a:r>
            <a:rPr lang="de-DE" dirty="0" smtClean="0"/>
            <a:t>The double-swing </a:t>
          </a:r>
          <a:r>
            <a:rPr lang="de-DE" dirty="0" err="1" smtClean="0"/>
            <a:t>model</a:t>
          </a:r>
          <a:endParaRPr lang="de-DE" dirty="0"/>
        </a:p>
      </dgm:t>
    </dgm:pt>
    <dgm:pt modelId="{DE52FBFC-6908-F243-8EE4-EDE2DE857D8B}" type="parTrans" cxnId="{602120B6-7F06-6D40-883A-286A4A7599B9}">
      <dgm:prSet/>
      <dgm:spPr/>
      <dgm:t>
        <a:bodyPr/>
        <a:lstStyle/>
        <a:p>
          <a:endParaRPr lang="de-DE"/>
        </a:p>
      </dgm:t>
    </dgm:pt>
    <dgm:pt modelId="{371DF6E0-ED5C-3D43-9CBA-0787800F302B}" type="sibTrans" cxnId="{602120B6-7F06-6D40-883A-286A4A7599B9}">
      <dgm:prSet/>
      <dgm:spPr/>
      <dgm:t>
        <a:bodyPr/>
        <a:lstStyle/>
        <a:p>
          <a:endParaRPr lang="de-DE"/>
        </a:p>
      </dgm:t>
    </dgm:pt>
    <dgm:pt modelId="{C0540B53-D3CB-8649-BF93-8636CB574B78}">
      <dgm:prSet phldrT="[Text]"/>
      <dgm:spPr/>
      <dgm:t>
        <a:bodyPr/>
        <a:lstStyle/>
        <a:p>
          <a:r>
            <a:rPr lang="de-DE" dirty="0" err="1" smtClean="0"/>
            <a:t>Implications</a:t>
          </a:r>
          <a:r>
            <a:rPr lang="de-DE" dirty="0" smtClean="0"/>
            <a:t> &amp; </a:t>
          </a:r>
          <a:r>
            <a:rPr lang="de-DE" dirty="0" err="1" smtClean="0"/>
            <a:t>critics</a:t>
          </a:r>
          <a:endParaRPr lang="de-DE" dirty="0"/>
        </a:p>
      </dgm:t>
    </dgm:pt>
    <dgm:pt modelId="{B8721CE9-E4C7-994C-A123-4378F087FD83}" type="parTrans" cxnId="{74E96DCE-020D-4140-B30E-32E4BA9C9C1E}">
      <dgm:prSet/>
      <dgm:spPr/>
      <dgm:t>
        <a:bodyPr/>
        <a:lstStyle/>
        <a:p>
          <a:endParaRPr lang="de-DE"/>
        </a:p>
      </dgm:t>
    </dgm:pt>
    <dgm:pt modelId="{763951BB-B869-E945-A2F5-A70083FA2F7A}" type="sibTrans" cxnId="{74E96DCE-020D-4140-B30E-32E4BA9C9C1E}">
      <dgm:prSet/>
      <dgm:spPr/>
      <dgm:t>
        <a:bodyPr/>
        <a:lstStyle/>
        <a:p>
          <a:endParaRPr lang="de-DE"/>
        </a:p>
      </dgm:t>
    </dgm:pt>
    <dgm:pt modelId="{A117F3CA-1E75-AC4D-A258-E4F9665983A5}" type="pres">
      <dgm:prSet presAssocID="{8463F043-C84F-304C-86D0-878AC76C2DE8}" presName="rootnode" presStyleCnt="0">
        <dgm:presLayoutVars>
          <dgm:chMax/>
          <dgm:chPref/>
          <dgm:dir/>
          <dgm:animLvl val="lvl"/>
        </dgm:presLayoutVars>
      </dgm:prSet>
      <dgm:spPr/>
    </dgm:pt>
    <dgm:pt modelId="{51FF36A8-B4B8-B04B-992D-0B46562A6168}" type="pres">
      <dgm:prSet presAssocID="{6A9E73DA-E09A-6143-8465-D6C9E3329FE1}" presName="composite" presStyleCnt="0"/>
      <dgm:spPr/>
    </dgm:pt>
    <dgm:pt modelId="{520E0B76-01CF-9649-BF31-0C512C88FA74}" type="pres">
      <dgm:prSet presAssocID="{6A9E73DA-E09A-6143-8465-D6C9E3329FE1}" presName="LShape" presStyleLbl="alignNode1" presStyleIdx="0" presStyleCnt="9"/>
      <dgm:spPr/>
    </dgm:pt>
    <dgm:pt modelId="{8DFA1FF3-1D49-6E43-AD02-5226D5AB9176}" type="pres">
      <dgm:prSet presAssocID="{6A9E73DA-E09A-6143-8465-D6C9E3329FE1}" presName="ParentText" presStyleLbl="revTx" presStyleIdx="0" presStyleCnt="5">
        <dgm:presLayoutVars>
          <dgm:chMax val="0"/>
          <dgm:chPref val="0"/>
          <dgm:bulletEnabled val="1"/>
        </dgm:presLayoutVars>
      </dgm:prSet>
      <dgm:spPr/>
    </dgm:pt>
    <dgm:pt modelId="{13E2DCCE-1159-B349-B509-15CEC809A412}" type="pres">
      <dgm:prSet presAssocID="{6A9E73DA-E09A-6143-8465-D6C9E3329FE1}" presName="Triangle" presStyleLbl="alignNode1" presStyleIdx="1" presStyleCnt="9"/>
      <dgm:spPr/>
    </dgm:pt>
    <dgm:pt modelId="{5941580E-BC0F-8D47-989D-5313EC8F501E}" type="pres">
      <dgm:prSet presAssocID="{960D17E7-90A8-AA48-B1BA-BC7EC0980E73}" presName="sibTrans" presStyleCnt="0"/>
      <dgm:spPr/>
    </dgm:pt>
    <dgm:pt modelId="{81C1C0DE-1C2D-8E43-96AC-68C805B1A817}" type="pres">
      <dgm:prSet presAssocID="{960D17E7-90A8-AA48-B1BA-BC7EC0980E73}" presName="space" presStyleCnt="0"/>
      <dgm:spPr/>
    </dgm:pt>
    <dgm:pt modelId="{C0A8CF09-0621-A540-9E99-3CE20A2C365D}" type="pres">
      <dgm:prSet presAssocID="{ABB37919-850A-5047-8115-2516ED9EBC89}" presName="composite" presStyleCnt="0"/>
      <dgm:spPr/>
    </dgm:pt>
    <dgm:pt modelId="{55B3AAA7-ED01-674B-BD36-7AE9835BBA02}" type="pres">
      <dgm:prSet presAssocID="{ABB37919-850A-5047-8115-2516ED9EBC89}" presName="LShape" presStyleLbl="alignNode1" presStyleIdx="2" presStyleCnt="9"/>
      <dgm:spPr/>
    </dgm:pt>
    <dgm:pt modelId="{8AD7D83A-8133-B248-A3F9-F5D2F1BBEF8D}" type="pres">
      <dgm:prSet presAssocID="{ABB37919-850A-5047-8115-2516ED9EBC89}" presName="ParentText" presStyleLbl="revTx" presStyleIdx="1" presStyleCnt="5">
        <dgm:presLayoutVars>
          <dgm:chMax val="0"/>
          <dgm:chPref val="0"/>
          <dgm:bulletEnabled val="1"/>
        </dgm:presLayoutVars>
      </dgm:prSet>
      <dgm:spPr/>
    </dgm:pt>
    <dgm:pt modelId="{9B805455-D3E4-F24B-BA2F-D1A511BDD9D6}" type="pres">
      <dgm:prSet presAssocID="{ABB37919-850A-5047-8115-2516ED9EBC89}" presName="Triangle" presStyleLbl="alignNode1" presStyleIdx="3" presStyleCnt="9"/>
      <dgm:spPr/>
    </dgm:pt>
    <dgm:pt modelId="{9EF3E368-A8BF-1143-8C84-9ACFA9F2EAC4}" type="pres">
      <dgm:prSet presAssocID="{7DC958FE-2E06-0D49-82C0-52DF36B17BAB}" presName="sibTrans" presStyleCnt="0"/>
      <dgm:spPr/>
    </dgm:pt>
    <dgm:pt modelId="{6245D290-2599-C747-93C7-43F0787B8B3E}" type="pres">
      <dgm:prSet presAssocID="{7DC958FE-2E06-0D49-82C0-52DF36B17BAB}" presName="space" presStyleCnt="0"/>
      <dgm:spPr/>
    </dgm:pt>
    <dgm:pt modelId="{20966879-5902-A14C-9BA5-F6C0CC64E85D}" type="pres">
      <dgm:prSet presAssocID="{0CAD3155-CE1A-BA4F-877B-0057605B8F82}" presName="composite" presStyleCnt="0"/>
      <dgm:spPr/>
    </dgm:pt>
    <dgm:pt modelId="{1DA869A7-EA6B-3C46-B32C-95FDD04B7386}" type="pres">
      <dgm:prSet presAssocID="{0CAD3155-CE1A-BA4F-877B-0057605B8F82}" presName="LShape" presStyleLbl="alignNode1" presStyleIdx="4" presStyleCnt="9"/>
      <dgm:spPr/>
    </dgm:pt>
    <dgm:pt modelId="{7CD49BEC-A7AD-B64F-A1FF-37D1064919B1}" type="pres">
      <dgm:prSet presAssocID="{0CAD3155-CE1A-BA4F-877B-0057605B8F82}" presName="ParentText" presStyleLbl="revTx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F7DE91D9-62C5-8D4C-9723-D3065E56D5A1}" type="pres">
      <dgm:prSet presAssocID="{0CAD3155-CE1A-BA4F-877B-0057605B8F82}" presName="Triangle" presStyleLbl="alignNode1" presStyleIdx="5" presStyleCnt="9"/>
      <dgm:spPr/>
    </dgm:pt>
    <dgm:pt modelId="{0A878222-DDB4-5149-8C4C-47CC78635B99}" type="pres">
      <dgm:prSet presAssocID="{6B9E5F77-FC69-B34B-B499-D3B74499035A}" presName="sibTrans" presStyleCnt="0"/>
      <dgm:spPr/>
    </dgm:pt>
    <dgm:pt modelId="{14BC5DE4-327B-194C-B9DC-F194B8E3EA1B}" type="pres">
      <dgm:prSet presAssocID="{6B9E5F77-FC69-B34B-B499-D3B74499035A}" presName="space" presStyleCnt="0"/>
      <dgm:spPr/>
    </dgm:pt>
    <dgm:pt modelId="{20C87129-CE57-1B40-AF57-686B3E6EFA2F}" type="pres">
      <dgm:prSet presAssocID="{803119F7-E4A6-2B4C-98CB-F8BC67E4821A}" presName="composite" presStyleCnt="0"/>
      <dgm:spPr/>
    </dgm:pt>
    <dgm:pt modelId="{3FC06CC3-769A-A442-8E68-32B9113E4745}" type="pres">
      <dgm:prSet presAssocID="{803119F7-E4A6-2B4C-98CB-F8BC67E4821A}" presName="LShape" presStyleLbl="alignNode1" presStyleIdx="6" presStyleCnt="9"/>
      <dgm:spPr/>
    </dgm:pt>
    <dgm:pt modelId="{47BE46CA-DBC6-F84F-9985-527305367325}" type="pres">
      <dgm:prSet presAssocID="{803119F7-E4A6-2B4C-98CB-F8BC67E4821A}" presName="ParentText" presStyleLbl="revTx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7A8C7509-F3AC-FF4C-A3A8-F1371D5D34FB}" type="pres">
      <dgm:prSet presAssocID="{803119F7-E4A6-2B4C-98CB-F8BC67E4821A}" presName="Triangle" presStyleLbl="alignNode1" presStyleIdx="7" presStyleCnt="9"/>
      <dgm:spPr/>
    </dgm:pt>
    <dgm:pt modelId="{6F90D502-D470-E448-ACCD-6B9719DE9EAA}" type="pres">
      <dgm:prSet presAssocID="{371DF6E0-ED5C-3D43-9CBA-0787800F302B}" presName="sibTrans" presStyleCnt="0"/>
      <dgm:spPr/>
    </dgm:pt>
    <dgm:pt modelId="{AC6F69CA-1CCE-EA4D-9185-DC49F4194E25}" type="pres">
      <dgm:prSet presAssocID="{371DF6E0-ED5C-3D43-9CBA-0787800F302B}" presName="space" presStyleCnt="0"/>
      <dgm:spPr/>
    </dgm:pt>
    <dgm:pt modelId="{C3E168B9-40BD-B643-B8C0-4F12EFA7C769}" type="pres">
      <dgm:prSet presAssocID="{C0540B53-D3CB-8649-BF93-8636CB574B78}" presName="composite" presStyleCnt="0"/>
      <dgm:spPr/>
    </dgm:pt>
    <dgm:pt modelId="{588123E1-C14A-5C41-9CB8-7866E2EA77C3}" type="pres">
      <dgm:prSet presAssocID="{C0540B53-D3CB-8649-BF93-8636CB574B78}" presName="LShape" presStyleLbl="alignNode1" presStyleIdx="8" presStyleCnt="9"/>
      <dgm:spPr/>
    </dgm:pt>
    <dgm:pt modelId="{6008D081-3BDB-7F42-866E-90286DE6C5E2}" type="pres">
      <dgm:prSet presAssocID="{C0540B53-D3CB-8649-BF93-8636CB574B78}" presName="ParentText" presStyleLbl="revTx" presStyleIdx="4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A0AFF0B7-13A6-4A44-882B-F3A7CA9317AC}" srcId="{8463F043-C84F-304C-86D0-878AC76C2DE8}" destId="{ABB37919-850A-5047-8115-2516ED9EBC89}" srcOrd="1" destOrd="0" parTransId="{370DAFD4-2C8F-034A-A29A-018D4DB0FE9B}" sibTransId="{7DC958FE-2E06-0D49-82C0-52DF36B17BAB}"/>
    <dgm:cxn modelId="{D6E9332C-E0C3-E846-B313-EAF3DF47D5D8}" srcId="{8463F043-C84F-304C-86D0-878AC76C2DE8}" destId="{6A9E73DA-E09A-6143-8465-D6C9E3329FE1}" srcOrd="0" destOrd="0" parTransId="{962F2C48-0FA3-434D-958C-6615D9554FE7}" sibTransId="{960D17E7-90A8-AA48-B1BA-BC7EC0980E73}"/>
    <dgm:cxn modelId="{C8845E19-E5B0-4E4D-979E-A5DCBF7AB578}" type="presOf" srcId="{0CAD3155-CE1A-BA4F-877B-0057605B8F82}" destId="{7CD49BEC-A7AD-B64F-A1FF-37D1064919B1}" srcOrd="0" destOrd="0" presId="urn:microsoft.com/office/officeart/2009/3/layout/StepUpProcess"/>
    <dgm:cxn modelId="{61EAA1BB-B4D3-454B-91A3-BAF80FA937FD}" srcId="{8463F043-C84F-304C-86D0-878AC76C2DE8}" destId="{0CAD3155-CE1A-BA4F-877B-0057605B8F82}" srcOrd="2" destOrd="0" parTransId="{EA8367E1-8454-EF48-AAAA-7EAA840EE6FB}" sibTransId="{6B9E5F77-FC69-B34B-B499-D3B74499035A}"/>
    <dgm:cxn modelId="{B60202EA-F425-8548-BA61-EA32BBAC36BB}" type="presOf" srcId="{6A9E73DA-E09A-6143-8465-D6C9E3329FE1}" destId="{8DFA1FF3-1D49-6E43-AD02-5226D5AB9176}" srcOrd="0" destOrd="0" presId="urn:microsoft.com/office/officeart/2009/3/layout/StepUpProcess"/>
    <dgm:cxn modelId="{74E96DCE-020D-4140-B30E-32E4BA9C9C1E}" srcId="{8463F043-C84F-304C-86D0-878AC76C2DE8}" destId="{C0540B53-D3CB-8649-BF93-8636CB574B78}" srcOrd="4" destOrd="0" parTransId="{B8721CE9-E4C7-994C-A123-4378F087FD83}" sibTransId="{763951BB-B869-E945-A2F5-A70083FA2F7A}"/>
    <dgm:cxn modelId="{D4543F32-377F-D24A-B5E6-61F462766FC1}" type="presOf" srcId="{803119F7-E4A6-2B4C-98CB-F8BC67E4821A}" destId="{47BE46CA-DBC6-F84F-9985-527305367325}" srcOrd="0" destOrd="0" presId="urn:microsoft.com/office/officeart/2009/3/layout/StepUpProcess"/>
    <dgm:cxn modelId="{EA59C947-3038-0849-95D5-2CA510013E27}" type="presOf" srcId="{8463F043-C84F-304C-86D0-878AC76C2DE8}" destId="{A117F3CA-1E75-AC4D-A258-E4F9665983A5}" srcOrd="0" destOrd="0" presId="urn:microsoft.com/office/officeart/2009/3/layout/StepUpProcess"/>
    <dgm:cxn modelId="{7DF4B647-43D5-A34C-AF1C-489367F85713}" type="presOf" srcId="{C0540B53-D3CB-8649-BF93-8636CB574B78}" destId="{6008D081-3BDB-7F42-866E-90286DE6C5E2}" srcOrd="0" destOrd="0" presId="urn:microsoft.com/office/officeart/2009/3/layout/StepUpProcess"/>
    <dgm:cxn modelId="{602120B6-7F06-6D40-883A-286A4A7599B9}" srcId="{8463F043-C84F-304C-86D0-878AC76C2DE8}" destId="{803119F7-E4A6-2B4C-98CB-F8BC67E4821A}" srcOrd="3" destOrd="0" parTransId="{DE52FBFC-6908-F243-8EE4-EDE2DE857D8B}" sibTransId="{371DF6E0-ED5C-3D43-9CBA-0787800F302B}"/>
    <dgm:cxn modelId="{48044671-B615-F643-AB9C-674C383BFEA1}" type="presOf" srcId="{ABB37919-850A-5047-8115-2516ED9EBC89}" destId="{8AD7D83A-8133-B248-A3F9-F5D2F1BBEF8D}" srcOrd="0" destOrd="0" presId="urn:microsoft.com/office/officeart/2009/3/layout/StepUpProcess"/>
    <dgm:cxn modelId="{B2F2EBDD-9D0A-A244-829F-8835E0D0E9CC}" type="presParOf" srcId="{A117F3CA-1E75-AC4D-A258-E4F9665983A5}" destId="{51FF36A8-B4B8-B04B-992D-0B46562A6168}" srcOrd="0" destOrd="0" presId="urn:microsoft.com/office/officeart/2009/3/layout/StepUpProcess"/>
    <dgm:cxn modelId="{F0382616-BD7F-8045-82A2-66009B51E8A3}" type="presParOf" srcId="{51FF36A8-B4B8-B04B-992D-0B46562A6168}" destId="{520E0B76-01CF-9649-BF31-0C512C88FA74}" srcOrd="0" destOrd="0" presId="urn:microsoft.com/office/officeart/2009/3/layout/StepUpProcess"/>
    <dgm:cxn modelId="{B5B8DD64-1136-A241-B3ED-6981817A0BDA}" type="presParOf" srcId="{51FF36A8-B4B8-B04B-992D-0B46562A6168}" destId="{8DFA1FF3-1D49-6E43-AD02-5226D5AB9176}" srcOrd="1" destOrd="0" presId="urn:microsoft.com/office/officeart/2009/3/layout/StepUpProcess"/>
    <dgm:cxn modelId="{64DE2CF2-E8CE-EF41-AC16-27F6FFF3A040}" type="presParOf" srcId="{51FF36A8-B4B8-B04B-992D-0B46562A6168}" destId="{13E2DCCE-1159-B349-B509-15CEC809A412}" srcOrd="2" destOrd="0" presId="urn:microsoft.com/office/officeart/2009/3/layout/StepUpProcess"/>
    <dgm:cxn modelId="{D10A0F76-302E-984B-B169-2B51E9C0410F}" type="presParOf" srcId="{A117F3CA-1E75-AC4D-A258-E4F9665983A5}" destId="{5941580E-BC0F-8D47-989D-5313EC8F501E}" srcOrd="1" destOrd="0" presId="urn:microsoft.com/office/officeart/2009/3/layout/StepUpProcess"/>
    <dgm:cxn modelId="{2A72BAFD-394A-D245-B9D5-503325CFCFF0}" type="presParOf" srcId="{5941580E-BC0F-8D47-989D-5313EC8F501E}" destId="{81C1C0DE-1C2D-8E43-96AC-68C805B1A817}" srcOrd="0" destOrd="0" presId="urn:microsoft.com/office/officeart/2009/3/layout/StepUpProcess"/>
    <dgm:cxn modelId="{479D95EA-8992-0E4E-AA8F-DA833B468D26}" type="presParOf" srcId="{A117F3CA-1E75-AC4D-A258-E4F9665983A5}" destId="{C0A8CF09-0621-A540-9E99-3CE20A2C365D}" srcOrd="2" destOrd="0" presId="urn:microsoft.com/office/officeart/2009/3/layout/StepUpProcess"/>
    <dgm:cxn modelId="{867005C3-2736-FB4E-9739-5BAD9C5CFC2E}" type="presParOf" srcId="{C0A8CF09-0621-A540-9E99-3CE20A2C365D}" destId="{55B3AAA7-ED01-674B-BD36-7AE9835BBA02}" srcOrd="0" destOrd="0" presId="urn:microsoft.com/office/officeart/2009/3/layout/StepUpProcess"/>
    <dgm:cxn modelId="{5F7D7465-F08F-A647-B058-F8B36EB0D04B}" type="presParOf" srcId="{C0A8CF09-0621-A540-9E99-3CE20A2C365D}" destId="{8AD7D83A-8133-B248-A3F9-F5D2F1BBEF8D}" srcOrd="1" destOrd="0" presId="urn:microsoft.com/office/officeart/2009/3/layout/StepUpProcess"/>
    <dgm:cxn modelId="{E0BA6D74-5D7E-6044-9623-D8C8A456D788}" type="presParOf" srcId="{C0A8CF09-0621-A540-9E99-3CE20A2C365D}" destId="{9B805455-D3E4-F24B-BA2F-D1A511BDD9D6}" srcOrd="2" destOrd="0" presId="urn:microsoft.com/office/officeart/2009/3/layout/StepUpProcess"/>
    <dgm:cxn modelId="{B88389FE-FDDF-DC4D-AEE8-B54CE1E7D9F2}" type="presParOf" srcId="{A117F3CA-1E75-AC4D-A258-E4F9665983A5}" destId="{9EF3E368-A8BF-1143-8C84-9ACFA9F2EAC4}" srcOrd="3" destOrd="0" presId="urn:microsoft.com/office/officeart/2009/3/layout/StepUpProcess"/>
    <dgm:cxn modelId="{AA0072F7-0659-614C-8353-83B88B25F4A0}" type="presParOf" srcId="{9EF3E368-A8BF-1143-8C84-9ACFA9F2EAC4}" destId="{6245D290-2599-C747-93C7-43F0787B8B3E}" srcOrd="0" destOrd="0" presId="urn:microsoft.com/office/officeart/2009/3/layout/StepUpProcess"/>
    <dgm:cxn modelId="{0006253C-E4DE-9C4B-8FA0-C4CE71DF2AD7}" type="presParOf" srcId="{A117F3CA-1E75-AC4D-A258-E4F9665983A5}" destId="{20966879-5902-A14C-9BA5-F6C0CC64E85D}" srcOrd="4" destOrd="0" presId="urn:microsoft.com/office/officeart/2009/3/layout/StepUpProcess"/>
    <dgm:cxn modelId="{5ABEF31E-C014-BD45-89E5-4B0F80D52EF4}" type="presParOf" srcId="{20966879-5902-A14C-9BA5-F6C0CC64E85D}" destId="{1DA869A7-EA6B-3C46-B32C-95FDD04B7386}" srcOrd="0" destOrd="0" presId="urn:microsoft.com/office/officeart/2009/3/layout/StepUpProcess"/>
    <dgm:cxn modelId="{A6D56BC0-FEFA-5342-80F0-FB906793CBBA}" type="presParOf" srcId="{20966879-5902-A14C-9BA5-F6C0CC64E85D}" destId="{7CD49BEC-A7AD-B64F-A1FF-37D1064919B1}" srcOrd="1" destOrd="0" presId="urn:microsoft.com/office/officeart/2009/3/layout/StepUpProcess"/>
    <dgm:cxn modelId="{AE1750C3-CCF1-0A47-8104-04B9129CE7B0}" type="presParOf" srcId="{20966879-5902-A14C-9BA5-F6C0CC64E85D}" destId="{F7DE91D9-62C5-8D4C-9723-D3065E56D5A1}" srcOrd="2" destOrd="0" presId="urn:microsoft.com/office/officeart/2009/3/layout/StepUpProcess"/>
    <dgm:cxn modelId="{9D099ECF-274C-3B42-A1F5-AA856152474D}" type="presParOf" srcId="{A117F3CA-1E75-AC4D-A258-E4F9665983A5}" destId="{0A878222-DDB4-5149-8C4C-47CC78635B99}" srcOrd="5" destOrd="0" presId="urn:microsoft.com/office/officeart/2009/3/layout/StepUpProcess"/>
    <dgm:cxn modelId="{3A8E68E6-48E7-EA43-A435-EFC92C38C7FD}" type="presParOf" srcId="{0A878222-DDB4-5149-8C4C-47CC78635B99}" destId="{14BC5DE4-327B-194C-B9DC-F194B8E3EA1B}" srcOrd="0" destOrd="0" presId="urn:microsoft.com/office/officeart/2009/3/layout/StepUpProcess"/>
    <dgm:cxn modelId="{BF4945D5-BEC8-C843-9A89-7FF24B7B4D74}" type="presParOf" srcId="{A117F3CA-1E75-AC4D-A258-E4F9665983A5}" destId="{20C87129-CE57-1B40-AF57-686B3E6EFA2F}" srcOrd="6" destOrd="0" presId="urn:microsoft.com/office/officeart/2009/3/layout/StepUpProcess"/>
    <dgm:cxn modelId="{8D22FAF3-AF76-B74F-B91F-56908B7154E8}" type="presParOf" srcId="{20C87129-CE57-1B40-AF57-686B3E6EFA2F}" destId="{3FC06CC3-769A-A442-8E68-32B9113E4745}" srcOrd="0" destOrd="0" presId="urn:microsoft.com/office/officeart/2009/3/layout/StepUpProcess"/>
    <dgm:cxn modelId="{7D575434-EF60-094B-8C09-C4E893E0B3AA}" type="presParOf" srcId="{20C87129-CE57-1B40-AF57-686B3E6EFA2F}" destId="{47BE46CA-DBC6-F84F-9985-527305367325}" srcOrd="1" destOrd="0" presId="urn:microsoft.com/office/officeart/2009/3/layout/StepUpProcess"/>
    <dgm:cxn modelId="{6897A57C-9021-B641-98B0-7135A544F8F1}" type="presParOf" srcId="{20C87129-CE57-1B40-AF57-686B3E6EFA2F}" destId="{7A8C7509-F3AC-FF4C-A3A8-F1371D5D34FB}" srcOrd="2" destOrd="0" presId="urn:microsoft.com/office/officeart/2009/3/layout/StepUpProcess"/>
    <dgm:cxn modelId="{24ED4FDD-1E8D-E842-AB89-48C1D1A5E9A0}" type="presParOf" srcId="{A117F3CA-1E75-AC4D-A258-E4F9665983A5}" destId="{6F90D502-D470-E448-ACCD-6B9719DE9EAA}" srcOrd="7" destOrd="0" presId="urn:microsoft.com/office/officeart/2009/3/layout/StepUpProcess"/>
    <dgm:cxn modelId="{036A6330-51C0-7949-8A5A-E8E087ECD800}" type="presParOf" srcId="{6F90D502-D470-E448-ACCD-6B9719DE9EAA}" destId="{AC6F69CA-1CCE-EA4D-9185-DC49F4194E25}" srcOrd="0" destOrd="0" presId="urn:microsoft.com/office/officeart/2009/3/layout/StepUpProcess"/>
    <dgm:cxn modelId="{D5608332-1AF6-8C42-826E-6CAE515B64ED}" type="presParOf" srcId="{A117F3CA-1E75-AC4D-A258-E4F9665983A5}" destId="{C3E168B9-40BD-B643-B8C0-4F12EFA7C769}" srcOrd="8" destOrd="0" presId="urn:microsoft.com/office/officeart/2009/3/layout/StepUpProcess"/>
    <dgm:cxn modelId="{1BF4113F-4ECA-7442-8E19-3F8B54145EE9}" type="presParOf" srcId="{C3E168B9-40BD-B643-B8C0-4F12EFA7C769}" destId="{588123E1-C14A-5C41-9CB8-7866E2EA77C3}" srcOrd="0" destOrd="0" presId="urn:microsoft.com/office/officeart/2009/3/layout/StepUpProcess"/>
    <dgm:cxn modelId="{4E7C4498-7728-CE4D-A68C-B306482BB6C4}" type="presParOf" srcId="{C3E168B9-40BD-B643-B8C0-4F12EFA7C769}" destId="{6008D081-3BDB-7F42-866E-90286DE6C5E2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F4C54B9-5DB1-704F-ADCA-4472EFA5A206}" type="doc">
      <dgm:prSet loTypeId="urn:microsoft.com/office/officeart/2005/8/layout/cycle7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F65D07B5-A277-1B42-AC25-C82EA200E6A3}">
      <dgm:prSet phldrT="[Text]"/>
      <dgm:spPr/>
      <dgm:t>
        <a:bodyPr/>
        <a:lstStyle/>
        <a:p>
          <a:r>
            <a:rPr lang="de-DE" dirty="0" smtClean="0"/>
            <a:t>interpersonal</a:t>
          </a:r>
          <a:endParaRPr lang="de-DE" dirty="0"/>
        </a:p>
      </dgm:t>
    </dgm:pt>
    <dgm:pt modelId="{E5CF6322-3FC0-594B-ACCD-10AEEB270D3D}" type="parTrans" cxnId="{0ECD2425-9972-3843-9B24-AEA3228B19BD}">
      <dgm:prSet/>
      <dgm:spPr/>
      <dgm:t>
        <a:bodyPr/>
        <a:lstStyle/>
        <a:p>
          <a:endParaRPr lang="de-DE"/>
        </a:p>
      </dgm:t>
    </dgm:pt>
    <dgm:pt modelId="{5534AFE9-9CCD-6143-9E93-F123AE958CAF}" type="sibTrans" cxnId="{0ECD2425-9972-3843-9B24-AEA3228B19BD}">
      <dgm:prSet/>
      <dgm:spPr/>
      <dgm:t>
        <a:bodyPr/>
        <a:lstStyle/>
        <a:p>
          <a:endParaRPr lang="de-DE"/>
        </a:p>
      </dgm:t>
    </dgm:pt>
    <dgm:pt modelId="{4F0002B6-ECF2-004E-A700-5891C63BD830}">
      <dgm:prSet phldrT="[Text]"/>
      <dgm:spPr/>
      <dgm:t>
        <a:bodyPr/>
        <a:lstStyle/>
        <a:p>
          <a:r>
            <a:rPr lang="de-DE" dirty="0" err="1" smtClean="0"/>
            <a:t>intercultural</a:t>
          </a:r>
          <a:endParaRPr lang="de-DE" dirty="0"/>
        </a:p>
      </dgm:t>
    </dgm:pt>
    <dgm:pt modelId="{03D7F77C-DA29-0547-AC08-EA6AE859943F}" type="parTrans" cxnId="{91450AC1-E845-BF45-AC29-FC628311D05F}">
      <dgm:prSet/>
      <dgm:spPr/>
      <dgm:t>
        <a:bodyPr/>
        <a:lstStyle/>
        <a:p>
          <a:endParaRPr lang="de-DE"/>
        </a:p>
      </dgm:t>
    </dgm:pt>
    <dgm:pt modelId="{E00F011B-ED0A-FE4B-B178-041C203B8793}" type="sibTrans" cxnId="{91450AC1-E845-BF45-AC29-FC628311D05F}">
      <dgm:prSet/>
      <dgm:spPr/>
      <dgm:t>
        <a:bodyPr/>
        <a:lstStyle/>
        <a:p>
          <a:endParaRPr lang="de-DE"/>
        </a:p>
      </dgm:t>
    </dgm:pt>
    <dgm:pt modelId="{387CB691-671F-DA4F-B459-A45F6DB072D4}">
      <dgm:prSet phldrT="[Text]"/>
      <dgm:spPr/>
      <dgm:t>
        <a:bodyPr/>
        <a:lstStyle/>
        <a:p>
          <a:r>
            <a:rPr lang="de-DE" dirty="0" smtClean="0"/>
            <a:t>international</a:t>
          </a:r>
          <a:endParaRPr lang="de-DE" dirty="0"/>
        </a:p>
      </dgm:t>
    </dgm:pt>
    <dgm:pt modelId="{DC7EB29E-2E4A-A44D-94DE-963B28FB2DDD}" type="parTrans" cxnId="{FB390C5B-DE61-6D4D-B74C-3497A57E49CC}">
      <dgm:prSet/>
      <dgm:spPr/>
      <dgm:t>
        <a:bodyPr/>
        <a:lstStyle/>
        <a:p>
          <a:endParaRPr lang="de-DE"/>
        </a:p>
      </dgm:t>
    </dgm:pt>
    <dgm:pt modelId="{2EE79EC6-38E6-F04B-9AC5-BA81B4AC7819}" type="sibTrans" cxnId="{FB390C5B-DE61-6D4D-B74C-3497A57E49CC}">
      <dgm:prSet/>
      <dgm:spPr/>
      <dgm:t>
        <a:bodyPr/>
        <a:lstStyle/>
        <a:p>
          <a:endParaRPr lang="de-DE"/>
        </a:p>
      </dgm:t>
    </dgm:pt>
    <dgm:pt modelId="{9BF9DC34-C452-6240-8A9C-FA5B4203EF61}" type="pres">
      <dgm:prSet presAssocID="{8F4C54B9-5DB1-704F-ADCA-4472EFA5A206}" presName="Name0" presStyleCnt="0">
        <dgm:presLayoutVars>
          <dgm:dir/>
          <dgm:resizeHandles val="exact"/>
        </dgm:presLayoutVars>
      </dgm:prSet>
      <dgm:spPr/>
    </dgm:pt>
    <dgm:pt modelId="{B42D539B-494B-014E-924A-A534BCD69769}" type="pres">
      <dgm:prSet presAssocID="{F65D07B5-A277-1B42-AC25-C82EA200E6A3}" presName="node" presStyleLbl="node1" presStyleIdx="0" presStyleCnt="3" custRadScaleRad="89764">
        <dgm:presLayoutVars>
          <dgm:bulletEnabled val="1"/>
        </dgm:presLayoutVars>
      </dgm:prSet>
      <dgm:spPr/>
    </dgm:pt>
    <dgm:pt modelId="{CB7587B7-A91E-2740-8223-393E7741BC8F}" type="pres">
      <dgm:prSet presAssocID="{5534AFE9-9CCD-6143-9E93-F123AE958CAF}" presName="sibTrans" presStyleLbl="sibTrans2D1" presStyleIdx="0" presStyleCnt="3" custLinFactNeighborX="74395" custLinFactNeighborY="-13935"/>
      <dgm:spPr/>
    </dgm:pt>
    <dgm:pt modelId="{6B7F8DA4-6DF2-3743-8079-F4E41F51D30F}" type="pres">
      <dgm:prSet presAssocID="{5534AFE9-9CCD-6143-9E93-F123AE958CAF}" presName="connectorText" presStyleLbl="sibTrans2D1" presStyleIdx="0" presStyleCnt="3"/>
      <dgm:spPr/>
    </dgm:pt>
    <dgm:pt modelId="{7D33826B-3877-7546-975E-883B97486526}" type="pres">
      <dgm:prSet presAssocID="{4F0002B6-ECF2-004E-A700-5891C63BD830}" presName="node" presStyleLbl="node1" presStyleIdx="1" presStyleCnt="3">
        <dgm:presLayoutVars>
          <dgm:bulletEnabled val="1"/>
        </dgm:presLayoutVars>
      </dgm:prSet>
      <dgm:spPr/>
    </dgm:pt>
    <dgm:pt modelId="{5D765B48-BBA4-8543-BE44-FCC21A271CB3}" type="pres">
      <dgm:prSet presAssocID="{E00F011B-ED0A-FE4B-B178-041C203B8793}" presName="sibTrans" presStyleLbl="sibTrans2D1" presStyleIdx="1" presStyleCnt="3"/>
      <dgm:spPr/>
    </dgm:pt>
    <dgm:pt modelId="{3714E7AB-5253-2E40-A90E-10B06A5CA89B}" type="pres">
      <dgm:prSet presAssocID="{E00F011B-ED0A-FE4B-B178-041C203B8793}" presName="connectorText" presStyleLbl="sibTrans2D1" presStyleIdx="1" presStyleCnt="3"/>
      <dgm:spPr/>
    </dgm:pt>
    <dgm:pt modelId="{805B68E1-B0EF-E64D-8CE2-2839034CFD74}" type="pres">
      <dgm:prSet presAssocID="{387CB691-671F-DA4F-B459-A45F6DB072D4}" presName="node" presStyleLbl="node1" presStyleIdx="2" presStyleCnt="3">
        <dgm:presLayoutVars>
          <dgm:bulletEnabled val="1"/>
        </dgm:presLayoutVars>
      </dgm:prSet>
      <dgm:spPr/>
    </dgm:pt>
    <dgm:pt modelId="{1D2ECD50-6FB2-3542-88F1-32D233707385}" type="pres">
      <dgm:prSet presAssocID="{2EE79EC6-38E6-F04B-9AC5-BA81B4AC7819}" presName="sibTrans" presStyleLbl="sibTrans2D1" presStyleIdx="2" presStyleCnt="3" custLinFactNeighborX="-74849" custLinFactNeighborY="-9290"/>
      <dgm:spPr/>
    </dgm:pt>
    <dgm:pt modelId="{A2734854-3FF2-544F-B809-5F5BC752FA39}" type="pres">
      <dgm:prSet presAssocID="{2EE79EC6-38E6-F04B-9AC5-BA81B4AC7819}" presName="connectorText" presStyleLbl="sibTrans2D1" presStyleIdx="2" presStyleCnt="3"/>
      <dgm:spPr/>
    </dgm:pt>
  </dgm:ptLst>
  <dgm:cxnLst>
    <dgm:cxn modelId="{AAF0C6C3-A068-D147-9F77-5E221ADAEE59}" type="presOf" srcId="{E00F011B-ED0A-FE4B-B178-041C203B8793}" destId="{3714E7AB-5253-2E40-A90E-10B06A5CA89B}" srcOrd="1" destOrd="0" presId="urn:microsoft.com/office/officeart/2005/8/layout/cycle7"/>
    <dgm:cxn modelId="{9CB88182-335E-5840-91C6-1ACF2C53EAAB}" type="presOf" srcId="{2EE79EC6-38E6-F04B-9AC5-BA81B4AC7819}" destId="{A2734854-3FF2-544F-B809-5F5BC752FA39}" srcOrd="1" destOrd="0" presId="urn:microsoft.com/office/officeart/2005/8/layout/cycle7"/>
    <dgm:cxn modelId="{FB390C5B-DE61-6D4D-B74C-3497A57E49CC}" srcId="{8F4C54B9-5DB1-704F-ADCA-4472EFA5A206}" destId="{387CB691-671F-DA4F-B459-A45F6DB072D4}" srcOrd="2" destOrd="0" parTransId="{DC7EB29E-2E4A-A44D-94DE-963B28FB2DDD}" sibTransId="{2EE79EC6-38E6-F04B-9AC5-BA81B4AC7819}"/>
    <dgm:cxn modelId="{D29D3894-E93E-9946-B0EF-A957DAAE8703}" type="presOf" srcId="{5534AFE9-9CCD-6143-9E93-F123AE958CAF}" destId="{6B7F8DA4-6DF2-3743-8079-F4E41F51D30F}" srcOrd="1" destOrd="0" presId="urn:microsoft.com/office/officeart/2005/8/layout/cycle7"/>
    <dgm:cxn modelId="{91450AC1-E845-BF45-AC29-FC628311D05F}" srcId="{8F4C54B9-5DB1-704F-ADCA-4472EFA5A206}" destId="{4F0002B6-ECF2-004E-A700-5891C63BD830}" srcOrd="1" destOrd="0" parTransId="{03D7F77C-DA29-0547-AC08-EA6AE859943F}" sibTransId="{E00F011B-ED0A-FE4B-B178-041C203B8793}"/>
    <dgm:cxn modelId="{D4831C58-9E55-F447-BDB9-9765F714C092}" type="presOf" srcId="{E00F011B-ED0A-FE4B-B178-041C203B8793}" destId="{5D765B48-BBA4-8543-BE44-FCC21A271CB3}" srcOrd="0" destOrd="0" presId="urn:microsoft.com/office/officeart/2005/8/layout/cycle7"/>
    <dgm:cxn modelId="{634D8E10-E73F-9946-90D2-A27DE7726811}" type="presOf" srcId="{2EE79EC6-38E6-F04B-9AC5-BA81B4AC7819}" destId="{1D2ECD50-6FB2-3542-88F1-32D233707385}" srcOrd="0" destOrd="0" presId="urn:microsoft.com/office/officeart/2005/8/layout/cycle7"/>
    <dgm:cxn modelId="{B42E5BAE-947A-1047-806F-EA953D77AB73}" type="presOf" srcId="{4F0002B6-ECF2-004E-A700-5891C63BD830}" destId="{7D33826B-3877-7546-975E-883B97486526}" srcOrd="0" destOrd="0" presId="urn:microsoft.com/office/officeart/2005/8/layout/cycle7"/>
    <dgm:cxn modelId="{0ECD2425-9972-3843-9B24-AEA3228B19BD}" srcId="{8F4C54B9-5DB1-704F-ADCA-4472EFA5A206}" destId="{F65D07B5-A277-1B42-AC25-C82EA200E6A3}" srcOrd="0" destOrd="0" parTransId="{E5CF6322-3FC0-594B-ACCD-10AEEB270D3D}" sibTransId="{5534AFE9-9CCD-6143-9E93-F123AE958CAF}"/>
    <dgm:cxn modelId="{7531DE09-BDC3-8349-AEF1-E6596631FB05}" type="presOf" srcId="{387CB691-671F-DA4F-B459-A45F6DB072D4}" destId="{805B68E1-B0EF-E64D-8CE2-2839034CFD74}" srcOrd="0" destOrd="0" presId="urn:microsoft.com/office/officeart/2005/8/layout/cycle7"/>
    <dgm:cxn modelId="{3494BB13-414E-1F4C-BCC1-6EB107BCB7B8}" type="presOf" srcId="{F65D07B5-A277-1B42-AC25-C82EA200E6A3}" destId="{B42D539B-494B-014E-924A-A534BCD69769}" srcOrd="0" destOrd="0" presId="urn:microsoft.com/office/officeart/2005/8/layout/cycle7"/>
    <dgm:cxn modelId="{63450760-95AB-344F-B225-F63B5809E0AA}" type="presOf" srcId="{8F4C54B9-5DB1-704F-ADCA-4472EFA5A206}" destId="{9BF9DC34-C452-6240-8A9C-FA5B4203EF61}" srcOrd="0" destOrd="0" presId="urn:microsoft.com/office/officeart/2005/8/layout/cycle7"/>
    <dgm:cxn modelId="{B1CEB053-B842-AD45-9408-5DE39C14EDA8}" type="presOf" srcId="{5534AFE9-9CCD-6143-9E93-F123AE958CAF}" destId="{CB7587B7-A91E-2740-8223-393E7741BC8F}" srcOrd="0" destOrd="0" presId="urn:microsoft.com/office/officeart/2005/8/layout/cycle7"/>
    <dgm:cxn modelId="{6838C584-5DBE-EE45-B883-A9BD9ED8A518}" type="presParOf" srcId="{9BF9DC34-C452-6240-8A9C-FA5B4203EF61}" destId="{B42D539B-494B-014E-924A-A534BCD69769}" srcOrd="0" destOrd="0" presId="urn:microsoft.com/office/officeart/2005/8/layout/cycle7"/>
    <dgm:cxn modelId="{55897DB6-EF9E-AC44-84C6-93C8442552E5}" type="presParOf" srcId="{9BF9DC34-C452-6240-8A9C-FA5B4203EF61}" destId="{CB7587B7-A91E-2740-8223-393E7741BC8F}" srcOrd="1" destOrd="0" presId="urn:microsoft.com/office/officeart/2005/8/layout/cycle7"/>
    <dgm:cxn modelId="{2EDBBF9C-2096-0345-BAF6-9AB0F6330F7D}" type="presParOf" srcId="{CB7587B7-A91E-2740-8223-393E7741BC8F}" destId="{6B7F8DA4-6DF2-3743-8079-F4E41F51D30F}" srcOrd="0" destOrd="0" presId="urn:microsoft.com/office/officeart/2005/8/layout/cycle7"/>
    <dgm:cxn modelId="{AA60B6E9-225E-D440-89A2-806031A399E8}" type="presParOf" srcId="{9BF9DC34-C452-6240-8A9C-FA5B4203EF61}" destId="{7D33826B-3877-7546-975E-883B97486526}" srcOrd="2" destOrd="0" presId="urn:microsoft.com/office/officeart/2005/8/layout/cycle7"/>
    <dgm:cxn modelId="{A9512847-5C47-2647-8A1A-8BC38C87CA3D}" type="presParOf" srcId="{9BF9DC34-C452-6240-8A9C-FA5B4203EF61}" destId="{5D765B48-BBA4-8543-BE44-FCC21A271CB3}" srcOrd="3" destOrd="0" presId="urn:microsoft.com/office/officeart/2005/8/layout/cycle7"/>
    <dgm:cxn modelId="{25CB9A6F-19AE-0A4F-A3AA-2824FCF85AC3}" type="presParOf" srcId="{5D765B48-BBA4-8543-BE44-FCC21A271CB3}" destId="{3714E7AB-5253-2E40-A90E-10B06A5CA89B}" srcOrd="0" destOrd="0" presId="urn:microsoft.com/office/officeart/2005/8/layout/cycle7"/>
    <dgm:cxn modelId="{516D6A63-B90C-E14E-B0DD-F253987BB14B}" type="presParOf" srcId="{9BF9DC34-C452-6240-8A9C-FA5B4203EF61}" destId="{805B68E1-B0EF-E64D-8CE2-2839034CFD74}" srcOrd="4" destOrd="0" presId="urn:microsoft.com/office/officeart/2005/8/layout/cycle7"/>
    <dgm:cxn modelId="{49B86574-7301-3A4E-8DDD-A7290899FBF7}" type="presParOf" srcId="{9BF9DC34-C452-6240-8A9C-FA5B4203EF61}" destId="{1D2ECD50-6FB2-3542-88F1-32D233707385}" srcOrd="5" destOrd="0" presId="urn:microsoft.com/office/officeart/2005/8/layout/cycle7"/>
    <dgm:cxn modelId="{049638A7-7972-1543-9D7A-0AFA0A664794}" type="presParOf" srcId="{1D2ECD50-6FB2-3542-88F1-32D233707385}" destId="{A2734854-3FF2-544F-B809-5F5BC752FA39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06E889F-5869-5E40-B37D-F9945FD929B9}" type="doc">
      <dgm:prSet loTypeId="urn:microsoft.com/office/officeart/2005/8/layout/arrow5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E8C3FF03-E595-9648-B655-3B0688F5DAE4}">
      <dgm:prSet phldrT="[Text]"/>
      <dgm:spPr>
        <a:solidFill>
          <a:srgbClr val="4A6300"/>
        </a:solidFill>
      </dgm:spPr>
      <dgm:t>
        <a:bodyPr/>
        <a:lstStyle/>
        <a:p>
          <a:r>
            <a:rPr lang="en-GB" noProof="0" smtClean="0"/>
            <a:t>Unity</a:t>
          </a:r>
          <a:endParaRPr lang="en-GB" noProof="0"/>
        </a:p>
      </dgm:t>
    </dgm:pt>
    <dgm:pt modelId="{CC548800-FBE9-6846-A5CC-85BDA880FC1F}" type="parTrans" cxnId="{E7F3F02B-DC69-1348-A387-956A6EF357A7}">
      <dgm:prSet/>
      <dgm:spPr/>
      <dgm:t>
        <a:bodyPr/>
        <a:lstStyle/>
        <a:p>
          <a:endParaRPr lang="de-DE"/>
        </a:p>
      </dgm:t>
    </dgm:pt>
    <dgm:pt modelId="{EBD6E4F4-67CD-9046-9E1D-22C5876AFB24}" type="sibTrans" cxnId="{E7F3F02B-DC69-1348-A387-956A6EF357A7}">
      <dgm:prSet/>
      <dgm:spPr/>
      <dgm:t>
        <a:bodyPr/>
        <a:lstStyle/>
        <a:p>
          <a:endParaRPr lang="de-DE"/>
        </a:p>
      </dgm:t>
    </dgm:pt>
    <dgm:pt modelId="{3B345BBF-BFD7-0A4E-BF18-B85234C0D0E2}">
      <dgm:prSet phldrT="[Text]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GB" noProof="0" smtClean="0"/>
            <a:t>Diversity</a:t>
          </a:r>
          <a:endParaRPr lang="en-GB" noProof="0"/>
        </a:p>
      </dgm:t>
    </dgm:pt>
    <dgm:pt modelId="{839A1B71-CB15-CC4E-8572-08796EB210C1}" type="parTrans" cxnId="{47416154-0703-FD4C-8C43-792ADA02A8AC}">
      <dgm:prSet/>
      <dgm:spPr/>
      <dgm:t>
        <a:bodyPr/>
        <a:lstStyle/>
        <a:p>
          <a:endParaRPr lang="de-DE"/>
        </a:p>
      </dgm:t>
    </dgm:pt>
    <dgm:pt modelId="{45953941-8DC0-2447-A69F-D9BFAFAA5BC5}" type="sibTrans" cxnId="{47416154-0703-FD4C-8C43-792ADA02A8AC}">
      <dgm:prSet/>
      <dgm:spPr/>
      <dgm:t>
        <a:bodyPr/>
        <a:lstStyle/>
        <a:p>
          <a:endParaRPr lang="de-DE"/>
        </a:p>
      </dgm:t>
    </dgm:pt>
    <dgm:pt modelId="{FB71BD24-D81C-4145-AC65-B4D0A0412ADC}">
      <dgm:prSet phldrT="[Text]"/>
      <dgm:spPr>
        <a:solidFill>
          <a:srgbClr val="4A6300"/>
        </a:solidFill>
      </dgm:spPr>
      <dgm:t>
        <a:bodyPr/>
        <a:lstStyle/>
        <a:p>
          <a:r>
            <a:rPr lang="en-GB" noProof="0" dirty="0" smtClean="0"/>
            <a:t>Universalism</a:t>
          </a:r>
          <a:endParaRPr lang="en-GB" noProof="0" dirty="0"/>
        </a:p>
      </dgm:t>
    </dgm:pt>
    <dgm:pt modelId="{66C874F0-98FB-234E-8112-4F4A3DA5D92E}" type="parTrans" cxnId="{E22E76AD-FA9B-3F4A-8866-948DD0E445CE}">
      <dgm:prSet/>
      <dgm:spPr/>
      <dgm:t>
        <a:bodyPr/>
        <a:lstStyle/>
        <a:p>
          <a:endParaRPr lang="de-DE"/>
        </a:p>
      </dgm:t>
    </dgm:pt>
    <dgm:pt modelId="{676DE754-C7A1-CB43-8993-9A1BD753B4B3}" type="sibTrans" cxnId="{E22E76AD-FA9B-3F4A-8866-948DD0E445CE}">
      <dgm:prSet/>
      <dgm:spPr/>
      <dgm:t>
        <a:bodyPr/>
        <a:lstStyle/>
        <a:p>
          <a:endParaRPr lang="de-DE"/>
        </a:p>
      </dgm:t>
    </dgm:pt>
    <dgm:pt modelId="{706365B1-9E23-B449-8E2F-AB89072543AF}">
      <dgm:prSet phldrT="[Text]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GB" noProof="0" dirty="0" smtClean="0"/>
            <a:t>Cultural </a:t>
          </a:r>
          <a:r>
            <a:rPr lang="en-GB" noProof="0" dirty="0" err="1" smtClean="0"/>
            <a:t>pl</a:t>
          </a:r>
          <a:r>
            <a:rPr lang="de-DE" dirty="0" err="1" smtClean="0"/>
            <a:t>uralism</a:t>
          </a:r>
          <a:endParaRPr lang="de-DE" dirty="0"/>
        </a:p>
      </dgm:t>
    </dgm:pt>
    <dgm:pt modelId="{796C404B-9609-CD4A-99FC-7395F3F30D80}" type="parTrans" cxnId="{C74D9F79-3FA7-D847-9517-33F9036E2167}">
      <dgm:prSet/>
      <dgm:spPr/>
      <dgm:t>
        <a:bodyPr/>
        <a:lstStyle/>
        <a:p>
          <a:endParaRPr lang="de-DE"/>
        </a:p>
      </dgm:t>
    </dgm:pt>
    <dgm:pt modelId="{95473E8A-7CAA-6745-A225-1673DE66F68F}" type="sibTrans" cxnId="{C74D9F79-3FA7-D847-9517-33F9036E2167}">
      <dgm:prSet/>
      <dgm:spPr/>
      <dgm:t>
        <a:bodyPr/>
        <a:lstStyle/>
        <a:p>
          <a:endParaRPr lang="de-DE"/>
        </a:p>
      </dgm:t>
    </dgm:pt>
    <dgm:pt modelId="{CB1A569A-D3D3-F24A-A094-5298968F33F5}" type="pres">
      <dgm:prSet presAssocID="{C06E889F-5869-5E40-B37D-F9945FD929B9}" presName="diagram" presStyleCnt="0">
        <dgm:presLayoutVars>
          <dgm:dir/>
          <dgm:resizeHandles val="exact"/>
        </dgm:presLayoutVars>
      </dgm:prSet>
      <dgm:spPr/>
    </dgm:pt>
    <dgm:pt modelId="{250787D6-DF1B-DC4F-B15E-CF3FB5E90988}" type="pres">
      <dgm:prSet presAssocID="{E8C3FF03-E595-9648-B655-3B0688F5DAE4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60177056-C49F-4649-A4DE-04903FB9D239}" type="pres">
      <dgm:prSet presAssocID="{3B345BBF-BFD7-0A4E-BF18-B85234C0D0E2}" presName="arrow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E22E76AD-FA9B-3F4A-8866-948DD0E445CE}" srcId="{E8C3FF03-E595-9648-B655-3B0688F5DAE4}" destId="{FB71BD24-D81C-4145-AC65-B4D0A0412ADC}" srcOrd="0" destOrd="0" parTransId="{66C874F0-98FB-234E-8112-4F4A3DA5D92E}" sibTransId="{676DE754-C7A1-CB43-8993-9A1BD753B4B3}"/>
    <dgm:cxn modelId="{47416154-0703-FD4C-8C43-792ADA02A8AC}" srcId="{C06E889F-5869-5E40-B37D-F9945FD929B9}" destId="{3B345BBF-BFD7-0A4E-BF18-B85234C0D0E2}" srcOrd="1" destOrd="0" parTransId="{839A1B71-CB15-CC4E-8572-08796EB210C1}" sibTransId="{45953941-8DC0-2447-A69F-D9BFAFAA5BC5}"/>
    <dgm:cxn modelId="{5252F0D4-3E08-0345-B59A-E12C7DDD44A3}" type="presOf" srcId="{706365B1-9E23-B449-8E2F-AB89072543AF}" destId="{60177056-C49F-4649-A4DE-04903FB9D239}" srcOrd="0" destOrd="1" presId="urn:microsoft.com/office/officeart/2005/8/layout/arrow5"/>
    <dgm:cxn modelId="{27C98BCB-61A2-8A44-AD1E-D23CBCD72B8E}" type="presOf" srcId="{C06E889F-5869-5E40-B37D-F9945FD929B9}" destId="{CB1A569A-D3D3-F24A-A094-5298968F33F5}" srcOrd="0" destOrd="0" presId="urn:microsoft.com/office/officeart/2005/8/layout/arrow5"/>
    <dgm:cxn modelId="{C74D9F79-3FA7-D847-9517-33F9036E2167}" srcId="{3B345BBF-BFD7-0A4E-BF18-B85234C0D0E2}" destId="{706365B1-9E23-B449-8E2F-AB89072543AF}" srcOrd="0" destOrd="0" parTransId="{796C404B-9609-CD4A-99FC-7395F3F30D80}" sibTransId="{95473E8A-7CAA-6745-A225-1673DE66F68F}"/>
    <dgm:cxn modelId="{46CB9107-F887-184B-BAF5-26CA5E08E4A4}" type="presOf" srcId="{3B345BBF-BFD7-0A4E-BF18-B85234C0D0E2}" destId="{60177056-C49F-4649-A4DE-04903FB9D239}" srcOrd="0" destOrd="0" presId="urn:microsoft.com/office/officeart/2005/8/layout/arrow5"/>
    <dgm:cxn modelId="{2385ABF0-BC23-1B40-8B2F-2927FDC729E6}" type="presOf" srcId="{E8C3FF03-E595-9648-B655-3B0688F5DAE4}" destId="{250787D6-DF1B-DC4F-B15E-CF3FB5E90988}" srcOrd="0" destOrd="0" presId="urn:microsoft.com/office/officeart/2005/8/layout/arrow5"/>
    <dgm:cxn modelId="{E7F3F02B-DC69-1348-A387-956A6EF357A7}" srcId="{C06E889F-5869-5E40-B37D-F9945FD929B9}" destId="{E8C3FF03-E595-9648-B655-3B0688F5DAE4}" srcOrd="0" destOrd="0" parTransId="{CC548800-FBE9-6846-A5CC-85BDA880FC1F}" sibTransId="{EBD6E4F4-67CD-9046-9E1D-22C5876AFB24}"/>
    <dgm:cxn modelId="{C9AFC359-9726-994C-9403-97EC9C54B028}" type="presOf" srcId="{FB71BD24-D81C-4145-AC65-B4D0A0412ADC}" destId="{250787D6-DF1B-DC4F-B15E-CF3FB5E90988}" srcOrd="0" destOrd="1" presId="urn:microsoft.com/office/officeart/2005/8/layout/arrow5"/>
    <dgm:cxn modelId="{61DA6A64-9857-E044-BB5E-6B642E36F38E}" type="presParOf" srcId="{CB1A569A-D3D3-F24A-A094-5298968F33F5}" destId="{250787D6-DF1B-DC4F-B15E-CF3FB5E90988}" srcOrd="0" destOrd="0" presId="urn:microsoft.com/office/officeart/2005/8/layout/arrow5"/>
    <dgm:cxn modelId="{7D7D6A79-F8AB-B940-AD78-8982DB3E82CE}" type="presParOf" srcId="{CB1A569A-D3D3-F24A-A094-5298968F33F5}" destId="{60177056-C49F-4649-A4DE-04903FB9D239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04255E9-FCFC-0543-95A7-15E62D2BE610}" type="doc">
      <dgm:prSet loTypeId="urn:microsoft.com/office/officeart/2005/8/layout/chevron2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B940F63C-98F4-BB46-AE08-24254180EB1C}">
      <dgm:prSet phldrT="[Text]"/>
      <dgm:spPr>
        <a:solidFill>
          <a:srgbClr val="6F9500"/>
        </a:solidFill>
      </dgm:spPr>
      <dgm:t>
        <a:bodyPr/>
        <a:lstStyle/>
        <a:p>
          <a:r>
            <a:rPr lang="en-GB" noProof="0" dirty="0" smtClean="0"/>
            <a:t>mystical</a:t>
          </a:r>
          <a:endParaRPr lang="en-GB" noProof="0" dirty="0"/>
        </a:p>
      </dgm:t>
    </dgm:pt>
    <dgm:pt modelId="{8A9187FE-021F-1341-AC5D-052713754669}" type="parTrans" cxnId="{B147A3B8-7DDB-064A-8297-3999731C27D6}">
      <dgm:prSet/>
      <dgm:spPr/>
      <dgm:t>
        <a:bodyPr/>
        <a:lstStyle/>
        <a:p>
          <a:endParaRPr lang="de-DE"/>
        </a:p>
      </dgm:t>
    </dgm:pt>
    <dgm:pt modelId="{4BA10701-FACC-624C-8A4C-66D255B42DA9}" type="sibTrans" cxnId="{B147A3B8-7DDB-064A-8297-3999731C27D6}">
      <dgm:prSet/>
      <dgm:spPr/>
      <dgm:t>
        <a:bodyPr/>
        <a:lstStyle/>
        <a:p>
          <a:endParaRPr lang="de-DE"/>
        </a:p>
      </dgm:t>
    </dgm:pt>
    <dgm:pt modelId="{A55B028B-A718-464B-BD7A-61F0B84F2B38}">
      <dgm:prSet phldrT="[Text]"/>
      <dgm:spPr/>
      <dgm:t>
        <a:bodyPr/>
        <a:lstStyle/>
        <a:p>
          <a:r>
            <a:rPr lang="en-GB" noProof="0" dirty="0" smtClean="0"/>
            <a:t>Solutions to find in </a:t>
          </a:r>
          <a:r>
            <a:rPr lang="en-GB" b="1" noProof="0" dirty="0" smtClean="0"/>
            <a:t>mysticism</a:t>
          </a:r>
          <a:endParaRPr lang="en-GB" b="1" noProof="0" dirty="0"/>
        </a:p>
      </dgm:t>
    </dgm:pt>
    <dgm:pt modelId="{DA9742C2-E4C6-F84C-9F96-5EB52A610921}" type="parTrans" cxnId="{27E3849A-C4F8-AD4F-9692-3B9163C439A5}">
      <dgm:prSet/>
      <dgm:spPr/>
      <dgm:t>
        <a:bodyPr/>
        <a:lstStyle/>
        <a:p>
          <a:endParaRPr lang="de-DE"/>
        </a:p>
      </dgm:t>
    </dgm:pt>
    <dgm:pt modelId="{F009884A-27C1-5946-A237-95A15378C807}" type="sibTrans" cxnId="{27E3849A-C4F8-AD4F-9692-3B9163C439A5}">
      <dgm:prSet/>
      <dgm:spPr/>
      <dgm:t>
        <a:bodyPr/>
        <a:lstStyle/>
        <a:p>
          <a:endParaRPr lang="de-DE"/>
        </a:p>
      </dgm:t>
    </dgm:pt>
    <dgm:pt modelId="{EED31EE4-9A2E-A24C-888D-1FE990C347C8}">
      <dgm:prSet phldrT="[Text]"/>
      <dgm:spPr/>
      <dgm:t>
        <a:bodyPr/>
        <a:lstStyle/>
        <a:p>
          <a:r>
            <a:rPr lang="en-GB" noProof="0" dirty="0" smtClean="0"/>
            <a:t>e.g. mythologies, philosophies of Orient</a:t>
          </a:r>
          <a:endParaRPr lang="en-GB" noProof="0" dirty="0"/>
        </a:p>
      </dgm:t>
    </dgm:pt>
    <dgm:pt modelId="{41F4A0B2-F0B2-F740-98C7-3D3F0A19383C}" type="parTrans" cxnId="{08E30D1D-EDF9-E147-A9F4-BEF67197FD4B}">
      <dgm:prSet/>
      <dgm:spPr/>
      <dgm:t>
        <a:bodyPr/>
        <a:lstStyle/>
        <a:p>
          <a:endParaRPr lang="de-DE"/>
        </a:p>
      </dgm:t>
    </dgm:pt>
    <dgm:pt modelId="{93CC02B4-1C50-464C-98BA-76D2E8CBD445}" type="sibTrans" cxnId="{08E30D1D-EDF9-E147-A9F4-BEF67197FD4B}">
      <dgm:prSet/>
      <dgm:spPr/>
      <dgm:t>
        <a:bodyPr/>
        <a:lstStyle/>
        <a:p>
          <a:endParaRPr lang="de-DE"/>
        </a:p>
      </dgm:t>
    </dgm:pt>
    <dgm:pt modelId="{B872A01C-5AD0-1B49-A631-75838A1A17B3}">
      <dgm:prSet phldrT="[Text]"/>
      <dgm:spPr>
        <a:solidFill>
          <a:srgbClr val="6F9500"/>
        </a:solidFill>
      </dgm:spPr>
      <dgm:t>
        <a:bodyPr/>
        <a:lstStyle/>
        <a:p>
          <a:r>
            <a:rPr lang="en-GB" noProof="0" smtClean="0"/>
            <a:t>existential</a:t>
          </a:r>
          <a:endParaRPr lang="en-GB" noProof="0"/>
        </a:p>
      </dgm:t>
    </dgm:pt>
    <dgm:pt modelId="{290C5968-68DD-E44A-ACDB-DD77A4034C7A}" type="parTrans" cxnId="{68CF0213-17BE-6546-AEC6-3016B90C15B4}">
      <dgm:prSet/>
      <dgm:spPr/>
      <dgm:t>
        <a:bodyPr/>
        <a:lstStyle/>
        <a:p>
          <a:endParaRPr lang="de-DE"/>
        </a:p>
      </dgm:t>
    </dgm:pt>
    <dgm:pt modelId="{E67D7577-9356-834C-93AE-2EF2A610F48B}" type="sibTrans" cxnId="{68CF0213-17BE-6546-AEC6-3016B90C15B4}">
      <dgm:prSet/>
      <dgm:spPr/>
      <dgm:t>
        <a:bodyPr/>
        <a:lstStyle/>
        <a:p>
          <a:endParaRPr lang="de-DE"/>
        </a:p>
      </dgm:t>
    </dgm:pt>
    <dgm:pt modelId="{273C4E95-CB62-534C-85D7-CC01EA070E2F}">
      <dgm:prSet phldrT="[Text]"/>
      <dgm:spPr/>
      <dgm:t>
        <a:bodyPr/>
        <a:lstStyle/>
        <a:p>
          <a:r>
            <a:rPr lang="en-GB" b="1" noProof="0" smtClean="0"/>
            <a:t>But! </a:t>
          </a:r>
          <a:r>
            <a:rPr lang="en-GB" noProof="0" smtClean="0"/>
            <a:t>Irreplaceable individuals</a:t>
          </a:r>
          <a:endParaRPr lang="en-GB" noProof="0"/>
        </a:p>
      </dgm:t>
    </dgm:pt>
    <dgm:pt modelId="{BB6A87F8-A13F-5042-A258-A1B0CF764FD2}" type="parTrans" cxnId="{BF6826D6-0127-5C44-9B59-5E68CDA02051}">
      <dgm:prSet/>
      <dgm:spPr/>
      <dgm:t>
        <a:bodyPr/>
        <a:lstStyle/>
        <a:p>
          <a:endParaRPr lang="de-DE"/>
        </a:p>
      </dgm:t>
    </dgm:pt>
    <dgm:pt modelId="{230261E3-5B32-E347-9D07-11C03E417746}" type="sibTrans" cxnId="{BF6826D6-0127-5C44-9B59-5E68CDA02051}">
      <dgm:prSet/>
      <dgm:spPr/>
      <dgm:t>
        <a:bodyPr/>
        <a:lstStyle/>
        <a:p>
          <a:endParaRPr lang="de-DE"/>
        </a:p>
      </dgm:t>
    </dgm:pt>
    <dgm:pt modelId="{A51A4C01-4312-AC49-971E-DF4B46AE25E2}">
      <dgm:prSet phldrT="[Text]"/>
      <dgm:spPr/>
      <dgm:t>
        <a:bodyPr/>
        <a:lstStyle/>
        <a:p>
          <a:r>
            <a:rPr lang="en-GB" noProof="0" smtClean="0"/>
            <a:t>How is unity created?</a:t>
          </a:r>
          <a:endParaRPr lang="en-GB" noProof="0"/>
        </a:p>
      </dgm:t>
    </dgm:pt>
    <dgm:pt modelId="{F56009D5-A7B3-494E-8B30-0425A1C10C1F}" type="parTrans" cxnId="{551EEB63-736E-844E-9E05-033B0BBA65BD}">
      <dgm:prSet/>
      <dgm:spPr/>
      <dgm:t>
        <a:bodyPr/>
        <a:lstStyle/>
        <a:p>
          <a:endParaRPr lang="de-DE"/>
        </a:p>
      </dgm:t>
    </dgm:pt>
    <dgm:pt modelId="{ACB238AE-E02A-E448-9862-8C21C8A32D53}" type="sibTrans" cxnId="{551EEB63-736E-844E-9E05-033B0BBA65BD}">
      <dgm:prSet/>
      <dgm:spPr/>
      <dgm:t>
        <a:bodyPr/>
        <a:lstStyle/>
        <a:p>
          <a:endParaRPr lang="de-DE"/>
        </a:p>
      </dgm:t>
    </dgm:pt>
    <dgm:pt modelId="{B3D84272-DD2E-AB45-9DF8-134233A4B2B8}">
      <dgm:prSet phldrT="[Text]"/>
      <dgm:spPr>
        <a:solidFill>
          <a:srgbClr val="6F9500"/>
        </a:solidFill>
      </dgm:spPr>
      <dgm:t>
        <a:bodyPr/>
        <a:lstStyle/>
        <a:p>
          <a:r>
            <a:rPr lang="en-GB" noProof="0" smtClean="0"/>
            <a:t>dialogical</a:t>
          </a:r>
          <a:endParaRPr lang="en-GB" noProof="0"/>
        </a:p>
      </dgm:t>
    </dgm:pt>
    <dgm:pt modelId="{FC677392-33E0-4344-A281-9F781B970F53}" type="parTrans" cxnId="{C1943A33-C0FA-6B4F-928E-83C4A18B3785}">
      <dgm:prSet/>
      <dgm:spPr/>
      <dgm:t>
        <a:bodyPr/>
        <a:lstStyle/>
        <a:p>
          <a:endParaRPr lang="de-DE"/>
        </a:p>
      </dgm:t>
    </dgm:pt>
    <dgm:pt modelId="{6C5B1536-C396-1D49-8BBB-4286D8CD759A}" type="sibTrans" cxnId="{C1943A33-C0FA-6B4F-928E-83C4A18B3785}">
      <dgm:prSet/>
      <dgm:spPr/>
      <dgm:t>
        <a:bodyPr/>
        <a:lstStyle/>
        <a:p>
          <a:endParaRPr lang="de-DE"/>
        </a:p>
      </dgm:t>
    </dgm:pt>
    <dgm:pt modelId="{EC77113C-3283-7440-B173-9E6145A25DA2}">
      <dgm:prSet phldrT="[Text]"/>
      <dgm:spPr/>
      <dgm:t>
        <a:bodyPr/>
        <a:lstStyle/>
        <a:p>
          <a:r>
            <a:rPr lang="en-GB" b="1" noProof="0" dirty="0" smtClean="0"/>
            <a:t>Face-to-face </a:t>
          </a:r>
          <a:r>
            <a:rPr lang="en-GB" noProof="0" dirty="0" smtClean="0"/>
            <a:t>meetings necessary</a:t>
          </a:r>
          <a:endParaRPr lang="en-GB" noProof="0" dirty="0"/>
        </a:p>
      </dgm:t>
    </dgm:pt>
    <dgm:pt modelId="{BE0CC885-68AE-C845-AF06-E17E7E3C6E46}" type="parTrans" cxnId="{12B77C79-74C2-934A-8A65-70EBD34EE53A}">
      <dgm:prSet/>
      <dgm:spPr/>
      <dgm:t>
        <a:bodyPr/>
        <a:lstStyle/>
        <a:p>
          <a:endParaRPr lang="de-DE"/>
        </a:p>
      </dgm:t>
    </dgm:pt>
    <dgm:pt modelId="{0091D403-C740-144B-979C-CBF5D2C21C85}" type="sibTrans" cxnId="{12B77C79-74C2-934A-8A65-70EBD34EE53A}">
      <dgm:prSet/>
      <dgm:spPr/>
      <dgm:t>
        <a:bodyPr/>
        <a:lstStyle/>
        <a:p>
          <a:endParaRPr lang="de-DE"/>
        </a:p>
      </dgm:t>
    </dgm:pt>
    <dgm:pt modelId="{52554C36-B96B-D446-B6CC-AC8DC1BD901F}">
      <dgm:prSet phldrT="[Text]"/>
      <dgm:spPr/>
      <dgm:t>
        <a:bodyPr/>
        <a:lstStyle/>
        <a:p>
          <a:r>
            <a:rPr lang="en-GB" noProof="0" dirty="0" smtClean="0"/>
            <a:t>Shift! „</a:t>
          </a:r>
          <a:r>
            <a:rPr lang="en-GB" b="0" noProof="0" dirty="0" err="1" smtClean="0"/>
            <a:t>Inter</a:t>
          </a:r>
          <a:r>
            <a:rPr lang="en-GB" noProof="0" dirty="0" err="1" smtClean="0"/>
            <a:t>“subjective</a:t>
          </a:r>
          <a:r>
            <a:rPr lang="en-GB" noProof="0" dirty="0" smtClean="0"/>
            <a:t> unity</a:t>
          </a:r>
          <a:endParaRPr lang="en-GB" noProof="0" dirty="0"/>
        </a:p>
      </dgm:t>
    </dgm:pt>
    <dgm:pt modelId="{FB315596-3803-F54B-9FAD-2693E5E47476}" type="parTrans" cxnId="{3ACC8241-F79F-CC4A-992E-6D0C1ADE799B}">
      <dgm:prSet/>
      <dgm:spPr/>
      <dgm:t>
        <a:bodyPr/>
        <a:lstStyle/>
        <a:p>
          <a:endParaRPr lang="de-DE"/>
        </a:p>
      </dgm:t>
    </dgm:pt>
    <dgm:pt modelId="{C54472DE-D3F2-7B48-B029-42D38639EDC3}" type="sibTrans" cxnId="{3ACC8241-F79F-CC4A-992E-6D0C1ADE799B}">
      <dgm:prSet/>
      <dgm:spPr/>
      <dgm:t>
        <a:bodyPr/>
        <a:lstStyle/>
        <a:p>
          <a:endParaRPr lang="de-DE"/>
        </a:p>
      </dgm:t>
    </dgm:pt>
    <dgm:pt modelId="{0A4215A0-365C-9746-8FBE-9E5968DE088D}" type="pres">
      <dgm:prSet presAssocID="{F04255E9-FCFC-0543-95A7-15E62D2BE610}" presName="linearFlow" presStyleCnt="0">
        <dgm:presLayoutVars>
          <dgm:dir/>
          <dgm:animLvl val="lvl"/>
          <dgm:resizeHandles val="exact"/>
        </dgm:presLayoutVars>
      </dgm:prSet>
      <dgm:spPr/>
    </dgm:pt>
    <dgm:pt modelId="{1299DE54-0FEC-AC48-BB73-5C9B11D67A8B}" type="pres">
      <dgm:prSet presAssocID="{B940F63C-98F4-BB46-AE08-24254180EB1C}" presName="composite" presStyleCnt="0"/>
      <dgm:spPr/>
    </dgm:pt>
    <dgm:pt modelId="{48763205-4ACE-8540-8935-52978B53527A}" type="pres">
      <dgm:prSet presAssocID="{B940F63C-98F4-BB46-AE08-24254180EB1C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7FF50BAE-1F1F-4740-9010-17B2FF562B10}" type="pres">
      <dgm:prSet presAssocID="{B940F63C-98F4-BB46-AE08-24254180EB1C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D8F8FF05-65C8-5441-A761-2996D6BCC79D}" type="pres">
      <dgm:prSet presAssocID="{4BA10701-FACC-624C-8A4C-66D255B42DA9}" presName="sp" presStyleCnt="0"/>
      <dgm:spPr/>
    </dgm:pt>
    <dgm:pt modelId="{34A8C74D-1B8F-0E4D-B204-C955674B22F9}" type="pres">
      <dgm:prSet presAssocID="{B872A01C-5AD0-1B49-A631-75838A1A17B3}" presName="composite" presStyleCnt="0"/>
      <dgm:spPr/>
    </dgm:pt>
    <dgm:pt modelId="{37C97F7B-1A48-6645-A990-74E50EE2739B}" type="pres">
      <dgm:prSet presAssocID="{B872A01C-5AD0-1B49-A631-75838A1A17B3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D7D20D1D-EC8E-7746-BF79-2C5DCBAB2CE2}" type="pres">
      <dgm:prSet presAssocID="{B872A01C-5AD0-1B49-A631-75838A1A17B3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E79172D7-552F-CB49-8E15-BA3CEBF2B5EF}" type="pres">
      <dgm:prSet presAssocID="{E67D7577-9356-834C-93AE-2EF2A610F48B}" presName="sp" presStyleCnt="0"/>
      <dgm:spPr/>
    </dgm:pt>
    <dgm:pt modelId="{6DC50C97-3F63-5A45-9AE2-CBBC00815485}" type="pres">
      <dgm:prSet presAssocID="{B3D84272-DD2E-AB45-9DF8-134233A4B2B8}" presName="composite" presStyleCnt="0"/>
      <dgm:spPr/>
    </dgm:pt>
    <dgm:pt modelId="{AB12132F-574E-304C-8DF0-7D8DE820A5F5}" type="pres">
      <dgm:prSet presAssocID="{B3D84272-DD2E-AB45-9DF8-134233A4B2B8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F9C01701-1E17-684B-9B7C-2BFFB8014308}" type="pres">
      <dgm:prSet presAssocID="{B3D84272-DD2E-AB45-9DF8-134233A4B2B8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DBFCA020-2DFF-AF47-A0EE-4A7A2E20AC32}" type="presOf" srcId="{A55B028B-A718-464B-BD7A-61F0B84F2B38}" destId="{7FF50BAE-1F1F-4740-9010-17B2FF562B10}" srcOrd="0" destOrd="0" presId="urn:microsoft.com/office/officeart/2005/8/layout/chevron2"/>
    <dgm:cxn modelId="{FAB3A774-79E4-6749-AAD6-358A0834B0A8}" type="presOf" srcId="{B872A01C-5AD0-1B49-A631-75838A1A17B3}" destId="{37C97F7B-1A48-6645-A990-74E50EE2739B}" srcOrd="0" destOrd="0" presId="urn:microsoft.com/office/officeart/2005/8/layout/chevron2"/>
    <dgm:cxn modelId="{DD280346-9A70-F54C-8378-BAA820B6870C}" type="presOf" srcId="{A51A4C01-4312-AC49-971E-DF4B46AE25E2}" destId="{D7D20D1D-EC8E-7746-BF79-2C5DCBAB2CE2}" srcOrd="0" destOrd="1" presId="urn:microsoft.com/office/officeart/2005/8/layout/chevron2"/>
    <dgm:cxn modelId="{30C36D29-8DCC-6A4A-B4C2-2B88702D9379}" type="presOf" srcId="{52554C36-B96B-D446-B6CC-AC8DC1BD901F}" destId="{F9C01701-1E17-684B-9B7C-2BFFB8014308}" srcOrd="0" destOrd="1" presId="urn:microsoft.com/office/officeart/2005/8/layout/chevron2"/>
    <dgm:cxn modelId="{AE005FD6-657B-D14D-AC66-C4691C2D7221}" type="presOf" srcId="{F04255E9-FCFC-0543-95A7-15E62D2BE610}" destId="{0A4215A0-365C-9746-8FBE-9E5968DE088D}" srcOrd="0" destOrd="0" presId="urn:microsoft.com/office/officeart/2005/8/layout/chevron2"/>
    <dgm:cxn modelId="{68CF0213-17BE-6546-AEC6-3016B90C15B4}" srcId="{F04255E9-FCFC-0543-95A7-15E62D2BE610}" destId="{B872A01C-5AD0-1B49-A631-75838A1A17B3}" srcOrd="1" destOrd="0" parTransId="{290C5968-68DD-E44A-ACDB-DD77A4034C7A}" sibTransId="{E67D7577-9356-834C-93AE-2EF2A610F48B}"/>
    <dgm:cxn modelId="{27E3849A-C4F8-AD4F-9692-3B9163C439A5}" srcId="{B940F63C-98F4-BB46-AE08-24254180EB1C}" destId="{A55B028B-A718-464B-BD7A-61F0B84F2B38}" srcOrd="0" destOrd="0" parTransId="{DA9742C2-E4C6-F84C-9F96-5EB52A610921}" sibTransId="{F009884A-27C1-5946-A237-95A15378C807}"/>
    <dgm:cxn modelId="{2CE15BFA-9971-DD49-BF82-D20101C5C7EF}" type="presOf" srcId="{B940F63C-98F4-BB46-AE08-24254180EB1C}" destId="{48763205-4ACE-8540-8935-52978B53527A}" srcOrd="0" destOrd="0" presId="urn:microsoft.com/office/officeart/2005/8/layout/chevron2"/>
    <dgm:cxn modelId="{BF6826D6-0127-5C44-9B59-5E68CDA02051}" srcId="{B872A01C-5AD0-1B49-A631-75838A1A17B3}" destId="{273C4E95-CB62-534C-85D7-CC01EA070E2F}" srcOrd="0" destOrd="0" parTransId="{BB6A87F8-A13F-5042-A258-A1B0CF764FD2}" sibTransId="{230261E3-5B32-E347-9D07-11C03E417746}"/>
    <dgm:cxn modelId="{C1943A33-C0FA-6B4F-928E-83C4A18B3785}" srcId="{F04255E9-FCFC-0543-95A7-15E62D2BE610}" destId="{B3D84272-DD2E-AB45-9DF8-134233A4B2B8}" srcOrd="2" destOrd="0" parTransId="{FC677392-33E0-4344-A281-9F781B970F53}" sibTransId="{6C5B1536-C396-1D49-8BBB-4286D8CD759A}"/>
    <dgm:cxn modelId="{551EEB63-736E-844E-9E05-033B0BBA65BD}" srcId="{B872A01C-5AD0-1B49-A631-75838A1A17B3}" destId="{A51A4C01-4312-AC49-971E-DF4B46AE25E2}" srcOrd="1" destOrd="0" parTransId="{F56009D5-A7B3-494E-8B30-0425A1C10C1F}" sibTransId="{ACB238AE-E02A-E448-9862-8C21C8A32D53}"/>
    <dgm:cxn modelId="{B147A3B8-7DDB-064A-8297-3999731C27D6}" srcId="{F04255E9-FCFC-0543-95A7-15E62D2BE610}" destId="{B940F63C-98F4-BB46-AE08-24254180EB1C}" srcOrd="0" destOrd="0" parTransId="{8A9187FE-021F-1341-AC5D-052713754669}" sibTransId="{4BA10701-FACC-624C-8A4C-66D255B42DA9}"/>
    <dgm:cxn modelId="{D2D94744-D098-AC43-BF80-E340ADD70C2E}" type="presOf" srcId="{B3D84272-DD2E-AB45-9DF8-134233A4B2B8}" destId="{AB12132F-574E-304C-8DF0-7D8DE820A5F5}" srcOrd="0" destOrd="0" presId="urn:microsoft.com/office/officeart/2005/8/layout/chevron2"/>
    <dgm:cxn modelId="{967258FF-07DC-A04F-A01E-5B854338DF63}" type="presOf" srcId="{273C4E95-CB62-534C-85D7-CC01EA070E2F}" destId="{D7D20D1D-EC8E-7746-BF79-2C5DCBAB2CE2}" srcOrd="0" destOrd="0" presId="urn:microsoft.com/office/officeart/2005/8/layout/chevron2"/>
    <dgm:cxn modelId="{3ACC8241-F79F-CC4A-992E-6D0C1ADE799B}" srcId="{B3D84272-DD2E-AB45-9DF8-134233A4B2B8}" destId="{52554C36-B96B-D446-B6CC-AC8DC1BD901F}" srcOrd="1" destOrd="0" parTransId="{FB315596-3803-F54B-9FAD-2693E5E47476}" sibTransId="{C54472DE-D3F2-7B48-B029-42D38639EDC3}"/>
    <dgm:cxn modelId="{2D4537DF-1FE3-2647-BF1C-2BA8E98CD23A}" type="presOf" srcId="{EED31EE4-9A2E-A24C-888D-1FE990C347C8}" destId="{7FF50BAE-1F1F-4740-9010-17B2FF562B10}" srcOrd="0" destOrd="1" presId="urn:microsoft.com/office/officeart/2005/8/layout/chevron2"/>
    <dgm:cxn modelId="{08E30D1D-EDF9-E147-A9F4-BEF67197FD4B}" srcId="{B940F63C-98F4-BB46-AE08-24254180EB1C}" destId="{EED31EE4-9A2E-A24C-888D-1FE990C347C8}" srcOrd="1" destOrd="0" parTransId="{41F4A0B2-F0B2-F740-98C7-3D3F0A19383C}" sibTransId="{93CC02B4-1C50-464C-98BA-76D2E8CBD445}"/>
    <dgm:cxn modelId="{12B77C79-74C2-934A-8A65-70EBD34EE53A}" srcId="{B3D84272-DD2E-AB45-9DF8-134233A4B2B8}" destId="{EC77113C-3283-7440-B173-9E6145A25DA2}" srcOrd="0" destOrd="0" parTransId="{BE0CC885-68AE-C845-AF06-E17E7E3C6E46}" sibTransId="{0091D403-C740-144B-979C-CBF5D2C21C85}"/>
    <dgm:cxn modelId="{98183E27-365C-9844-B6D5-BAC12D87AE8E}" type="presOf" srcId="{EC77113C-3283-7440-B173-9E6145A25DA2}" destId="{F9C01701-1E17-684B-9B7C-2BFFB8014308}" srcOrd="0" destOrd="0" presId="urn:microsoft.com/office/officeart/2005/8/layout/chevron2"/>
    <dgm:cxn modelId="{A318DA46-20E9-DD4F-9DA6-8AF505BB7523}" type="presParOf" srcId="{0A4215A0-365C-9746-8FBE-9E5968DE088D}" destId="{1299DE54-0FEC-AC48-BB73-5C9B11D67A8B}" srcOrd="0" destOrd="0" presId="urn:microsoft.com/office/officeart/2005/8/layout/chevron2"/>
    <dgm:cxn modelId="{08FF116A-9BD3-3049-A381-1778D3338AE9}" type="presParOf" srcId="{1299DE54-0FEC-AC48-BB73-5C9B11D67A8B}" destId="{48763205-4ACE-8540-8935-52978B53527A}" srcOrd="0" destOrd="0" presId="urn:microsoft.com/office/officeart/2005/8/layout/chevron2"/>
    <dgm:cxn modelId="{3EC37E03-570F-1B45-A6A1-EF1DA4AFAD4C}" type="presParOf" srcId="{1299DE54-0FEC-AC48-BB73-5C9B11D67A8B}" destId="{7FF50BAE-1F1F-4740-9010-17B2FF562B10}" srcOrd="1" destOrd="0" presId="urn:microsoft.com/office/officeart/2005/8/layout/chevron2"/>
    <dgm:cxn modelId="{5348A7A4-86FE-2F48-83C5-8C61329F6BA4}" type="presParOf" srcId="{0A4215A0-365C-9746-8FBE-9E5968DE088D}" destId="{D8F8FF05-65C8-5441-A761-2996D6BCC79D}" srcOrd="1" destOrd="0" presId="urn:microsoft.com/office/officeart/2005/8/layout/chevron2"/>
    <dgm:cxn modelId="{B8A4B8AC-9D30-224D-AB57-4701EE23EEFA}" type="presParOf" srcId="{0A4215A0-365C-9746-8FBE-9E5968DE088D}" destId="{34A8C74D-1B8F-0E4D-B204-C955674B22F9}" srcOrd="2" destOrd="0" presId="urn:microsoft.com/office/officeart/2005/8/layout/chevron2"/>
    <dgm:cxn modelId="{61076F8F-7022-EE48-B1A7-7E8F646F1F1D}" type="presParOf" srcId="{34A8C74D-1B8F-0E4D-B204-C955674B22F9}" destId="{37C97F7B-1A48-6645-A990-74E50EE2739B}" srcOrd="0" destOrd="0" presId="urn:microsoft.com/office/officeart/2005/8/layout/chevron2"/>
    <dgm:cxn modelId="{B10DF82B-D3DF-6A48-9ED4-51D485B04749}" type="presParOf" srcId="{34A8C74D-1B8F-0E4D-B204-C955674B22F9}" destId="{D7D20D1D-EC8E-7746-BF79-2C5DCBAB2CE2}" srcOrd="1" destOrd="0" presId="urn:microsoft.com/office/officeart/2005/8/layout/chevron2"/>
    <dgm:cxn modelId="{1965F498-46A2-A145-A023-B77DE6FFB027}" type="presParOf" srcId="{0A4215A0-365C-9746-8FBE-9E5968DE088D}" destId="{E79172D7-552F-CB49-8E15-BA3CEBF2B5EF}" srcOrd="3" destOrd="0" presId="urn:microsoft.com/office/officeart/2005/8/layout/chevron2"/>
    <dgm:cxn modelId="{4C1BCCB7-AB03-D643-AF66-18E5FFEAE251}" type="presParOf" srcId="{0A4215A0-365C-9746-8FBE-9E5968DE088D}" destId="{6DC50C97-3F63-5A45-9AE2-CBBC00815485}" srcOrd="4" destOrd="0" presId="urn:microsoft.com/office/officeart/2005/8/layout/chevron2"/>
    <dgm:cxn modelId="{40CFB1F5-BCE4-4C41-97AE-988E1040BDAB}" type="presParOf" srcId="{6DC50C97-3F63-5A45-9AE2-CBBC00815485}" destId="{AB12132F-574E-304C-8DF0-7D8DE820A5F5}" srcOrd="0" destOrd="0" presId="urn:microsoft.com/office/officeart/2005/8/layout/chevron2"/>
    <dgm:cxn modelId="{6B4C6742-D5A1-7B46-85ED-BE2CCB04C166}" type="presParOf" srcId="{6DC50C97-3F63-5A45-9AE2-CBBC00815485}" destId="{F9C01701-1E17-684B-9B7C-2BFFB8014308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19E1149-0167-FD4E-BFAF-89E0298D62F7}" type="doc">
      <dgm:prSet loTypeId="urn:microsoft.com/office/officeart/2005/8/layout/equation2" loCatId="" qsTypeId="urn:microsoft.com/office/officeart/2005/8/quickstyle/simple4" qsCatId="simple" csTypeId="urn:microsoft.com/office/officeart/2005/8/colors/accent1_2" csCatId="accent1" phldr="1"/>
      <dgm:spPr/>
    </dgm:pt>
    <dgm:pt modelId="{9EE49BBF-93D8-FC47-998C-5A808BA00EE5}">
      <dgm:prSet phldrT="[Text]"/>
      <dgm:spPr/>
      <dgm:t>
        <a:bodyPr/>
        <a:lstStyle/>
        <a:p>
          <a:r>
            <a:rPr lang="en-GB" noProof="0" smtClean="0"/>
            <a:t>Two-fold movement</a:t>
          </a:r>
          <a:endParaRPr lang="en-GB" noProof="0"/>
        </a:p>
      </dgm:t>
    </dgm:pt>
    <dgm:pt modelId="{A063B669-C564-8445-84A2-FED8D0E00DFF}" type="parTrans" cxnId="{8792E001-D628-244B-9345-C2BAF57FC5E8}">
      <dgm:prSet/>
      <dgm:spPr/>
      <dgm:t>
        <a:bodyPr/>
        <a:lstStyle/>
        <a:p>
          <a:endParaRPr lang="de-DE"/>
        </a:p>
      </dgm:t>
    </dgm:pt>
    <dgm:pt modelId="{520A2D38-45DE-D84B-9B4C-13BBCFFCFC75}" type="sibTrans" cxnId="{8792E001-D628-244B-9345-C2BAF57FC5E8}">
      <dgm:prSet/>
      <dgm:spPr/>
      <dgm:t>
        <a:bodyPr/>
        <a:lstStyle/>
        <a:p>
          <a:endParaRPr lang="en-GB" noProof="0"/>
        </a:p>
      </dgm:t>
    </dgm:pt>
    <dgm:pt modelId="{2DED39E4-B309-5541-B499-A77E3262184F}">
      <dgm:prSet phldrT="[Text]"/>
      <dgm:spPr/>
      <dgm:t>
        <a:bodyPr/>
        <a:lstStyle/>
        <a:p>
          <a:r>
            <a:rPr lang="en-GB" noProof="0" smtClean="0"/>
            <a:t>Paradoxical relationship</a:t>
          </a:r>
          <a:endParaRPr lang="en-GB" noProof="0"/>
        </a:p>
      </dgm:t>
    </dgm:pt>
    <dgm:pt modelId="{C14BC6EC-E50A-A34B-A3F3-2100A7E25305}" type="parTrans" cxnId="{4D9F00E1-D121-3743-AB64-89F2B552DD50}">
      <dgm:prSet/>
      <dgm:spPr/>
      <dgm:t>
        <a:bodyPr/>
        <a:lstStyle/>
        <a:p>
          <a:endParaRPr lang="de-DE"/>
        </a:p>
      </dgm:t>
    </dgm:pt>
    <dgm:pt modelId="{FFFF46A6-3683-194B-935F-0C93F4326380}" type="sibTrans" cxnId="{4D9F00E1-D121-3743-AB64-89F2B552DD50}">
      <dgm:prSet/>
      <dgm:spPr/>
      <dgm:t>
        <a:bodyPr/>
        <a:lstStyle/>
        <a:p>
          <a:endParaRPr lang="en-GB" noProof="0"/>
        </a:p>
      </dgm:t>
    </dgm:pt>
    <dgm:pt modelId="{4ED29BB6-6171-B24C-973D-C1083118447A}">
      <dgm:prSet phldrT="[Text]">
        <dgm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GB" noProof="0" smtClean="0"/>
            <a:t>Double-swing model ∞</a:t>
          </a:r>
          <a:endParaRPr lang="en-GB" noProof="0"/>
        </a:p>
      </dgm:t>
    </dgm:pt>
    <dgm:pt modelId="{120D9AE9-817B-A944-AFDB-61AE573CE575}" type="parTrans" cxnId="{F7357496-9213-1C4A-873E-860451C5A6CD}">
      <dgm:prSet/>
      <dgm:spPr/>
      <dgm:t>
        <a:bodyPr/>
        <a:lstStyle/>
        <a:p>
          <a:endParaRPr lang="de-DE"/>
        </a:p>
      </dgm:t>
    </dgm:pt>
    <dgm:pt modelId="{570AD627-4B62-DC4B-927C-3F0D517AD8B2}" type="sibTrans" cxnId="{F7357496-9213-1C4A-873E-860451C5A6CD}">
      <dgm:prSet/>
      <dgm:spPr/>
      <dgm:t>
        <a:bodyPr/>
        <a:lstStyle/>
        <a:p>
          <a:endParaRPr lang="de-DE"/>
        </a:p>
      </dgm:t>
    </dgm:pt>
    <dgm:pt modelId="{809BEA7A-A3EF-E840-ABF4-116918019E91}" type="pres">
      <dgm:prSet presAssocID="{C19E1149-0167-FD4E-BFAF-89E0298D62F7}" presName="Name0" presStyleCnt="0">
        <dgm:presLayoutVars>
          <dgm:dir/>
          <dgm:resizeHandles val="exact"/>
        </dgm:presLayoutVars>
      </dgm:prSet>
      <dgm:spPr/>
    </dgm:pt>
    <dgm:pt modelId="{AD159002-4E92-4A4C-BE14-E8F8B0D8F23F}" type="pres">
      <dgm:prSet presAssocID="{C19E1149-0167-FD4E-BFAF-89E0298D62F7}" presName="vNodes" presStyleCnt="0"/>
      <dgm:spPr/>
    </dgm:pt>
    <dgm:pt modelId="{5DF61AA5-D740-B742-8395-7C5C122D9C96}" type="pres">
      <dgm:prSet presAssocID="{9EE49BBF-93D8-FC47-998C-5A808BA00EE5}" presName="node" presStyleLbl="node1" presStyleIdx="0" presStyleCnt="3" custScaleX="168291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de-DE"/>
        </a:p>
      </dgm:t>
    </dgm:pt>
    <dgm:pt modelId="{B5985F60-766E-484E-AABA-65EC7AF8B045}" type="pres">
      <dgm:prSet presAssocID="{520A2D38-45DE-D84B-9B4C-13BBCFFCFC75}" presName="spacerT" presStyleCnt="0"/>
      <dgm:spPr/>
    </dgm:pt>
    <dgm:pt modelId="{CDBA9164-47A6-B744-B878-90AFD8331122}" type="pres">
      <dgm:prSet presAssocID="{520A2D38-45DE-D84B-9B4C-13BBCFFCFC75}" presName="sibTrans" presStyleLbl="sibTrans2D1" presStyleIdx="0" presStyleCnt="2"/>
      <dgm:spPr/>
    </dgm:pt>
    <dgm:pt modelId="{2E2D2679-CFB2-0640-9913-48A0B5A67DB4}" type="pres">
      <dgm:prSet presAssocID="{520A2D38-45DE-D84B-9B4C-13BBCFFCFC75}" presName="spacerB" presStyleCnt="0"/>
      <dgm:spPr/>
    </dgm:pt>
    <dgm:pt modelId="{19002A16-0274-BF4B-8AA1-654ADA9DCF79}" type="pres">
      <dgm:prSet presAssocID="{2DED39E4-B309-5541-B499-A77E3262184F}" presName="node" presStyleLbl="node1" presStyleIdx="1" presStyleCnt="3" custScaleX="160936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de-DE"/>
        </a:p>
      </dgm:t>
    </dgm:pt>
    <dgm:pt modelId="{067258FE-C68F-6741-B16A-86B6BB7C6A1F}" type="pres">
      <dgm:prSet presAssocID="{C19E1149-0167-FD4E-BFAF-89E0298D62F7}" presName="sibTransLast" presStyleLbl="sibTrans2D1" presStyleIdx="1" presStyleCnt="2"/>
      <dgm:spPr/>
    </dgm:pt>
    <dgm:pt modelId="{0EE17DE1-D26F-864F-82AC-3221DA1B196B}" type="pres">
      <dgm:prSet presAssocID="{C19E1149-0167-FD4E-BFAF-89E0298D62F7}" presName="connectorText" presStyleLbl="sibTrans2D1" presStyleIdx="1" presStyleCnt="2"/>
      <dgm:spPr/>
    </dgm:pt>
    <dgm:pt modelId="{F92897F8-07E1-8646-98B3-72D8048947E0}" type="pres">
      <dgm:prSet presAssocID="{C19E1149-0167-FD4E-BFAF-89E0298D62F7}" presName="las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E2D056A4-1BBE-0F49-9609-BF3927E14CA4}" type="presOf" srcId="{4ED29BB6-6171-B24C-973D-C1083118447A}" destId="{F92897F8-07E1-8646-98B3-72D8048947E0}" srcOrd="0" destOrd="0" presId="urn:microsoft.com/office/officeart/2005/8/layout/equation2"/>
    <dgm:cxn modelId="{91DA4932-0FCD-BE4A-BC37-7477BC4C398B}" type="presOf" srcId="{C19E1149-0167-FD4E-BFAF-89E0298D62F7}" destId="{809BEA7A-A3EF-E840-ABF4-116918019E91}" srcOrd="0" destOrd="0" presId="urn:microsoft.com/office/officeart/2005/8/layout/equation2"/>
    <dgm:cxn modelId="{F7357496-9213-1C4A-873E-860451C5A6CD}" srcId="{C19E1149-0167-FD4E-BFAF-89E0298D62F7}" destId="{4ED29BB6-6171-B24C-973D-C1083118447A}" srcOrd="2" destOrd="0" parTransId="{120D9AE9-817B-A944-AFDB-61AE573CE575}" sibTransId="{570AD627-4B62-DC4B-927C-3F0D517AD8B2}"/>
    <dgm:cxn modelId="{4D9F00E1-D121-3743-AB64-89F2B552DD50}" srcId="{C19E1149-0167-FD4E-BFAF-89E0298D62F7}" destId="{2DED39E4-B309-5541-B499-A77E3262184F}" srcOrd="1" destOrd="0" parTransId="{C14BC6EC-E50A-A34B-A3F3-2100A7E25305}" sibTransId="{FFFF46A6-3683-194B-935F-0C93F4326380}"/>
    <dgm:cxn modelId="{C117FDB6-034E-774E-A0A9-B0816198D064}" type="presOf" srcId="{2DED39E4-B309-5541-B499-A77E3262184F}" destId="{19002A16-0274-BF4B-8AA1-654ADA9DCF79}" srcOrd="0" destOrd="0" presId="urn:microsoft.com/office/officeart/2005/8/layout/equation2"/>
    <dgm:cxn modelId="{EE3EF1F0-C6AF-6F43-AC9B-B65A071E7A72}" type="presOf" srcId="{FFFF46A6-3683-194B-935F-0C93F4326380}" destId="{0EE17DE1-D26F-864F-82AC-3221DA1B196B}" srcOrd="1" destOrd="0" presId="urn:microsoft.com/office/officeart/2005/8/layout/equation2"/>
    <dgm:cxn modelId="{D1435F59-12FB-954B-9DA9-63E5077AC938}" type="presOf" srcId="{FFFF46A6-3683-194B-935F-0C93F4326380}" destId="{067258FE-C68F-6741-B16A-86B6BB7C6A1F}" srcOrd="0" destOrd="0" presId="urn:microsoft.com/office/officeart/2005/8/layout/equation2"/>
    <dgm:cxn modelId="{8792E001-D628-244B-9345-C2BAF57FC5E8}" srcId="{C19E1149-0167-FD4E-BFAF-89E0298D62F7}" destId="{9EE49BBF-93D8-FC47-998C-5A808BA00EE5}" srcOrd="0" destOrd="0" parTransId="{A063B669-C564-8445-84A2-FED8D0E00DFF}" sibTransId="{520A2D38-45DE-D84B-9B4C-13BBCFFCFC75}"/>
    <dgm:cxn modelId="{46C2EC5C-AB6C-3E43-934B-8493166ED46F}" type="presOf" srcId="{9EE49BBF-93D8-FC47-998C-5A808BA00EE5}" destId="{5DF61AA5-D740-B742-8395-7C5C122D9C96}" srcOrd="0" destOrd="0" presId="urn:microsoft.com/office/officeart/2005/8/layout/equation2"/>
    <dgm:cxn modelId="{69704FF2-7CD5-9146-B025-372B705930E0}" type="presOf" srcId="{520A2D38-45DE-D84B-9B4C-13BBCFFCFC75}" destId="{CDBA9164-47A6-B744-B878-90AFD8331122}" srcOrd="0" destOrd="0" presId="urn:microsoft.com/office/officeart/2005/8/layout/equation2"/>
    <dgm:cxn modelId="{1CC17807-F81A-2D4A-837A-3CCC44124168}" type="presParOf" srcId="{809BEA7A-A3EF-E840-ABF4-116918019E91}" destId="{AD159002-4E92-4A4C-BE14-E8F8B0D8F23F}" srcOrd="0" destOrd="0" presId="urn:microsoft.com/office/officeart/2005/8/layout/equation2"/>
    <dgm:cxn modelId="{E5CD79B9-935E-BF4E-B64F-15E569CF8493}" type="presParOf" srcId="{AD159002-4E92-4A4C-BE14-E8F8B0D8F23F}" destId="{5DF61AA5-D740-B742-8395-7C5C122D9C96}" srcOrd="0" destOrd="0" presId="urn:microsoft.com/office/officeart/2005/8/layout/equation2"/>
    <dgm:cxn modelId="{FFC6CAD2-DDF5-C144-BC20-B12CAE0ECB85}" type="presParOf" srcId="{AD159002-4E92-4A4C-BE14-E8F8B0D8F23F}" destId="{B5985F60-766E-484E-AABA-65EC7AF8B045}" srcOrd="1" destOrd="0" presId="urn:microsoft.com/office/officeart/2005/8/layout/equation2"/>
    <dgm:cxn modelId="{97665F73-46C4-404D-A938-248F3C613BD4}" type="presParOf" srcId="{AD159002-4E92-4A4C-BE14-E8F8B0D8F23F}" destId="{CDBA9164-47A6-B744-B878-90AFD8331122}" srcOrd="2" destOrd="0" presId="urn:microsoft.com/office/officeart/2005/8/layout/equation2"/>
    <dgm:cxn modelId="{7429B87A-337D-8442-9490-B21C4E756DE1}" type="presParOf" srcId="{AD159002-4E92-4A4C-BE14-E8F8B0D8F23F}" destId="{2E2D2679-CFB2-0640-9913-48A0B5A67DB4}" srcOrd="3" destOrd="0" presId="urn:microsoft.com/office/officeart/2005/8/layout/equation2"/>
    <dgm:cxn modelId="{2FBBA9CC-CAF5-3E4A-B382-C6BA7F4FCE81}" type="presParOf" srcId="{AD159002-4E92-4A4C-BE14-E8F8B0D8F23F}" destId="{19002A16-0274-BF4B-8AA1-654ADA9DCF79}" srcOrd="4" destOrd="0" presId="urn:microsoft.com/office/officeart/2005/8/layout/equation2"/>
    <dgm:cxn modelId="{4B20304E-795D-3144-B7E1-D303BAAB5C4B}" type="presParOf" srcId="{809BEA7A-A3EF-E840-ABF4-116918019E91}" destId="{067258FE-C68F-6741-B16A-86B6BB7C6A1F}" srcOrd="1" destOrd="0" presId="urn:microsoft.com/office/officeart/2005/8/layout/equation2"/>
    <dgm:cxn modelId="{0B3F9F5D-6158-4D42-86D2-6732ADAC287B}" type="presParOf" srcId="{067258FE-C68F-6741-B16A-86B6BB7C6A1F}" destId="{0EE17DE1-D26F-864F-82AC-3221DA1B196B}" srcOrd="0" destOrd="0" presId="urn:microsoft.com/office/officeart/2005/8/layout/equation2"/>
    <dgm:cxn modelId="{54E811B1-26C0-164B-BEF8-D4849D7E11DD}" type="presParOf" srcId="{809BEA7A-A3EF-E840-ABF4-116918019E91}" destId="{F92897F8-07E1-8646-98B3-72D8048947E0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A9ADFFE-B238-444F-BEDE-B38E34A00DEE}" type="doc">
      <dgm:prSet loTypeId="urn:microsoft.com/office/officeart/2005/8/layout/arrow5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7DFE2985-E654-B140-8AA2-11549D3EE086}">
      <dgm:prSet phldrT="[Text]"/>
      <dgm:spPr/>
      <dgm:t>
        <a:bodyPr/>
        <a:lstStyle/>
        <a:p>
          <a:r>
            <a:rPr lang="de-DE" dirty="0" smtClean="0"/>
            <a:t>Opinion A</a:t>
          </a:r>
          <a:endParaRPr lang="de-DE" dirty="0"/>
        </a:p>
      </dgm:t>
    </dgm:pt>
    <dgm:pt modelId="{42D7741D-80D2-B645-BA33-44DA27BBD168}" type="parTrans" cxnId="{9244DCE4-649C-0F42-A28A-5F6F07660D73}">
      <dgm:prSet/>
      <dgm:spPr/>
      <dgm:t>
        <a:bodyPr/>
        <a:lstStyle/>
        <a:p>
          <a:endParaRPr lang="de-DE"/>
        </a:p>
      </dgm:t>
    </dgm:pt>
    <dgm:pt modelId="{45A3B479-4DCD-BE40-8990-B5BE902E1B58}" type="sibTrans" cxnId="{9244DCE4-649C-0F42-A28A-5F6F07660D73}">
      <dgm:prSet/>
      <dgm:spPr/>
      <dgm:t>
        <a:bodyPr/>
        <a:lstStyle/>
        <a:p>
          <a:endParaRPr lang="de-DE"/>
        </a:p>
      </dgm:t>
    </dgm:pt>
    <dgm:pt modelId="{82938D76-DCA6-644F-A9E5-25869DF5AFF0}">
      <dgm:prSet phldrT="[Text]"/>
      <dgm:spPr/>
      <dgm:t>
        <a:bodyPr/>
        <a:lstStyle/>
        <a:p>
          <a:r>
            <a:rPr lang="de-DE" dirty="0" smtClean="0"/>
            <a:t>Opinion B</a:t>
          </a:r>
          <a:endParaRPr lang="de-DE" dirty="0"/>
        </a:p>
      </dgm:t>
    </dgm:pt>
    <dgm:pt modelId="{AFDCB3C4-4CF0-144B-B353-1F3457A74A20}" type="parTrans" cxnId="{78898BD9-D77A-6F47-9306-960748827C74}">
      <dgm:prSet/>
      <dgm:spPr/>
      <dgm:t>
        <a:bodyPr/>
        <a:lstStyle/>
        <a:p>
          <a:endParaRPr lang="de-DE"/>
        </a:p>
      </dgm:t>
    </dgm:pt>
    <dgm:pt modelId="{CCD33312-4C79-5348-801A-E766149CA9BB}" type="sibTrans" cxnId="{78898BD9-D77A-6F47-9306-960748827C74}">
      <dgm:prSet/>
      <dgm:spPr/>
      <dgm:t>
        <a:bodyPr/>
        <a:lstStyle/>
        <a:p>
          <a:endParaRPr lang="de-DE"/>
        </a:p>
      </dgm:t>
    </dgm:pt>
    <dgm:pt modelId="{0AD47FE4-6C03-AB47-828E-B208E3DD743E}" type="pres">
      <dgm:prSet presAssocID="{9A9ADFFE-B238-444F-BEDE-B38E34A00DEE}" presName="diagram" presStyleCnt="0">
        <dgm:presLayoutVars>
          <dgm:dir/>
          <dgm:resizeHandles val="exact"/>
        </dgm:presLayoutVars>
      </dgm:prSet>
      <dgm:spPr/>
    </dgm:pt>
    <dgm:pt modelId="{55D5AFC2-F214-574F-864F-850CDD737165}" type="pres">
      <dgm:prSet presAssocID="{7DFE2985-E654-B140-8AA2-11549D3EE086}" presName="arrow" presStyleLbl="node1" presStyleIdx="0" presStyleCnt="2">
        <dgm:presLayoutVars>
          <dgm:bulletEnabled val="1"/>
        </dgm:presLayoutVars>
      </dgm:prSet>
      <dgm:spPr/>
    </dgm:pt>
    <dgm:pt modelId="{C17B80E8-ED67-9C46-9BC0-0B7674FD8101}" type="pres">
      <dgm:prSet presAssocID="{82938D76-DCA6-644F-A9E5-25869DF5AFF0}" presName="arrow" presStyleLbl="node1" presStyleIdx="1" presStyleCnt="2">
        <dgm:presLayoutVars>
          <dgm:bulletEnabled val="1"/>
        </dgm:presLayoutVars>
      </dgm:prSet>
      <dgm:spPr/>
    </dgm:pt>
  </dgm:ptLst>
  <dgm:cxnLst>
    <dgm:cxn modelId="{C6D4EF27-8BA6-6F43-8349-B594E822CB08}" type="presOf" srcId="{9A9ADFFE-B238-444F-BEDE-B38E34A00DEE}" destId="{0AD47FE4-6C03-AB47-828E-B208E3DD743E}" srcOrd="0" destOrd="0" presId="urn:microsoft.com/office/officeart/2005/8/layout/arrow5"/>
    <dgm:cxn modelId="{D71C1439-C2F4-D54E-9744-F6B51C1439BF}" type="presOf" srcId="{82938D76-DCA6-644F-A9E5-25869DF5AFF0}" destId="{C17B80E8-ED67-9C46-9BC0-0B7674FD8101}" srcOrd="0" destOrd="0" presId="urn:microsoft.com/office/officeart/2005/8/layout/arrow5"/>
    <dgm:cxn modelId="{AC860DA1-AB09-5E4C-9ED5-99BB30E61AC2}" type="presOf" srcId="{7DFE2985-E654-B140-8AA2-11549D3EE086}" destId="{55D5AFC2-F214-574F-864F-850CDD737165}" srcOrd="0" destOrd="0" presId="urn:microsoft.com/office/officeart/2005/8/layout/arrow5"/>
    <dgm:cxn modelId="{9244DCE4-649C-0F42-A28A-5F6F07660D73}" srcId="{9A9ADFFE-B238-444F-BEDE-B38E34A00DEE}" destId="{7DFE2985-E654-B140-8AA2-11549D3EE086}" srcOrd="0" destOrd="0" parTransId="{42D7741D-80D2-B645-BA33-44DA27BBD168}" sibTransId="{45A3B479-4DCD-BE40-8990-B5BE902E1B58}"/>
    <dgm:cxn modelId="{78898BD9-D77A-6F47-9306-960748827C74}" srcId="{9A9ADFFE-B238-444F-BEDE-B38E34A00DEE}" destId="{82938D76-DCA6-644F-A9E5-25869DF5AFF0}" srcOrd="1" destOrd="0" parTransId="{AFDCB3C4-4CF0-144B-B353-1F3457A74A20}" sibTransId="{CCD33312-4C79-5348-801A-E766149CA9BB}"/>
    <dgm:cxn modelId="{6E7037FD-C94C-3443-AFD8-91AB43077081}" type="presParOf" srcId="{0AD47FE4-6C03-AB47-828E-B208E3DD743E}" destId="{55D5AFC2-F214-574F-864F-850CDD737165}" srcOrd="0" destOrd="0" presId="urn:microsoft.com/office/officeart/2005/8/layout/arrow5"/>
    <dgm:cxn modelId="{713A0B1C-9B72-4842-8451-FF3B40519283}" type="presParOf" srcId="{0AD47FE4-6C03-AB47-828E-B208E3DD743E}" destId="{C17B80E8-ED67-9C46-9BC0-0B7674FD8101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0E0B76-01CF-9649-BF31-0C512C88FA74}">
      <dsp:nvSpPr>
        <dsp:cNvPr id="0" name=""/>
        <dsp:cNvSpPr/>
      </dsp:nvSpPr>
      <dsp:spPr>
        <a:xfrm rot="5400000">
          <a:off x="303975" y="2004948"/>
          <a:ext cx="904080" cy="1504369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DFA1FF3-1D49-6E43-AD02-5226D5AB9176}">
      <dsp:nvSpPr>
        <dsp:cNvPr id="0" name=""/>
        <dsp:cNvSpPr/>
      </dsp:nvSpPr>
      <dsp:spPr>
        <a:xfrm>
          <a:off x="153062" y="2454431"/>
          <a:ext cx="1358153" cy="11905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kern="1200" dirty="0" smtClean="0"/>
            <a:t>Modes </a:t>
          </a:r>
          <a:r>
            <a:rPr lang="de-DE" sz="1400" kern="1200" dirty="0" err="1" smtClean="0"/>
            <a:t>of</a:t>
          </a:r>
          <a:r>
            <a:rPr lang="de-DE" sz="1400" kern="1200" dirty="0" smtClean="0"/>
            <a:t> </a:t>
          </a:r>
          <a:r>
            <a:rPr lang="de-DE" sz="1400" kern="1200" dirty="0" err="1" smtClean="0"/>
            <a:t>intercultural</a:t>
          </a:r>
          <a:r>
            <a:rPr lang="de-DE" sz="1400" kern="1200" dirty="0" smtClean="0"/>
            <a:t> </a:t>
          </a:r>
          <a:r>
            <a:rPr lang="en-GB" sz="1400" kern="1200" noProof="0" dirty="0" smtClean="0"/>
            <a:t>encounter</a:t>
          </a:r>
          <a:endParaRPr lang="en-GB" sz="1400" kern="1200" noProof="0" dirty="0"/>
        </a:p>
      </dsp:txBody>
      <dsp:txXfrm>
        <a:off x="153062" y="2454431"/>
        <a:ext cx="1358153" cy="1190501"/>
      </dsp:txXfrm>
    </dsp:sp>
    <dsp:sp modelId="{13E2DCCE-1159-B349-B509-15CEC809A412}">
      <dsp:nvSpPr>
        <dsp:cNvPr id="0" name=""/>
        <dsp:cNvSpPr/>
      </dsp:nvSpPr>
      <dsp:spPr>
        <a:xfrm>
          <a:off x="1254960" y="1894195"/>
          <a:ext cx="256255" cy="256255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3">
                <a:hueOff val="306549"/>
                <a:satOff val="-10141"/>
                <a:lumOff val="-147"/>
                <a:alphaOff val="0"/>
              </a:schemeClr>
            </a:gs>
            <a:gs pos="100000">
              <a:schemeClr val="accent3">
                <a:hueOff val="306549"/>
                <a:satOff val="-10141"/>
                <a:lumOff val="-147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 w="9525" cap="flat" cmpd="sng" algn="ctr">
          <a:solidFill>
            <a:schemeClr val="accent3">
              <a:hueOff val="306549"/>
              <a:satOff val="-10141"/>
              <a:lumOff val="-147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5B3AAA7-ED01-674B-BD36-7AE9835BBA02}">
      <dsp:nvSpPr>
        <dsp:cNvPr id="0" name=""/>
        <dsp:cNvSpPr/>
      </dsp:nvSpPr>
      <dsp:spPr>
        <a:xfrm rot="5400000">
          <a:off x="1966621" y="1593525"/>
          <a:ext cx="904080" cy="1504369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3">
                <a:hueOff val="613099"/>
                <a:satOff val="-20281"/>
                <a:lumOff val="-294"/>
                <a:alphaOff val="0"/>
              </a:schemeClr>
            </a:gs>
            <a:gs pos="100000">
              <a:schemeClr val="accent3">
                <a:hueOff val="613099"/>
                <a:satOff val="-20281"/>
                <a:lumOff val="-294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 w="9525" cap="flat" cmpd="sng" algn="ctr">
          <a:solidFill>
            <a:schemeClr val="accent3">
              <a:hueOff val="613099"/>
              <a:satOff val="-20281"/>
              <a:lumOff val="-294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AD7D83A-8133-B248-A3F9-F5D2F1BBEF8D}">
      <dsp:nvSpPr>
        <dsp:cNvPr id="0" name=""/>
        <dsp:cNvSpPr/>
      </dsp:nvSpPr>
      <dsp:spPr>
        <a:xfrm>
          <a:off x="1815707" y="2043008"/>
          <a:ext cx="1358153" cy="11905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kern="1200" dirty="0" smtClean="0"/>
            <a:t>Development (3stages) </a:t>
          </a:r>
          <a:r>
            <a:rPr lang="de-DE" sz="1400" kern="1200" dirty="0" err="1" smtClean="0"/>
            <a:t>of</a:t>
          </a:r>
          <a:r>
            <a:rPr lang="de-DE" sz="1400" kern="1200" dirty="0" smtClean="0"/>
            <a:t> </a:t>
          </a:r>
          <a:r>
            <a:rPr lang="de-DE" sz="1400" kern="1200" dirty="0" err="1" smtClean="0"/>
            <a:t>dialogical</a:t>
          </a:r>
          <a:r>
            <a:rPr lang="de-DE" sz="1400" kern="1200" dirty="0" smtClean="0"/>
            <a:t> </a:t>
          </a:r>
          <a:r>
            <a:rPr lang="de-DE" sz="1400" kern="1200" dirty="0" err="1" smtClean="0"/>
            <a:t>mode</a:t>
          </a:r>
          <a:endParaRPr lang="de-DE" sz="1400" kern="1200" dirty="0"/>
        </a:p>
      </dsp:txBody>
      <dsp:txXfrm>
        <a:off x="1815707" y="2043008"/>
        <a:ext cx="1358153" cy="1190501"/>
      </dsp:txXfrm>
    </dsp:sp>
    <dsp:sp modelId="{9B805455-D3E4-F24B-BA2F-D1A511BDD9D6}">
      <dsp:nvSpPr>
        <dsp:cNvPr id="0" name=""/>
        <dsp:cNvSpPr/>
      </dsp:nvSpPr>
      <dsp:spPr>
        <a:xfrm>
          <a:off x="2917605" y="1482772"/>
          <a:ext cx="256255" cy="256255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3">
                <a:hueOff val="919648"/>
                <a:satOff val="-30422"/>
                <a:lumOff val="-441"/>
                <a:alphaOff val="0"/>
              </a:schemeClr>
            </a:gs>
            <a:gs pos="100000">
              <a:schemeClr val="accent3">
                <a:hueOff val="919648"/>
                <a:satOff val="-30422"/>
                <a:lumOff val="-441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 w="9525" cap="flat" cmpd="sng" algn="ctr">
          <a:solidFill>
            <a:schemeClr val="accent3">
              <a:hueOff val="919648"/>
              <a:satOff val="-30422"/>
              <a:lumOff val="-441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DA869A7-EA6B-3C46-B32C-95FDD04B7386}">
      <dsp:nvSpPr>
        <dsp:cNvPr id="0" name=""/>
        <dsp:cNvSpPr/>
      </dsp:nvSpPr>
      <dsp:spPr>
        <a:xfrm rot="5400000">
          <a:off x="3629266" y="1182102"/>
          <a:ext cx="904080" cy="1504369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3">
                <a:hueOff val="1226198"/>
                <a:satOff val="-40562"/>
                <a:lumOff val="-588"/>
                <a:alphaOff val="0"/>
              </a:schemeClr>
            </a:gs>
            <a:gs pos="100000">
              <a:schemeClr val="accent3">
                <a:hueOff val="1226198"/>
                <a:satOff val="-40562"/>
                <a:lumOff val="-588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 w="9525" cap="flat" cmpd="sng" algn="ctr">
          <a:solidFill>
            <a:schemeClr val="accent3">
              <a:hueOff val="1226198"/>
              <a:satOff val="-40562"/>
              <a:lumOff val="-588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CD49BEC-A7AD-B64F-A1FF-37D1064919B1}">
      <dsp:nvSpPr>
        <dsp:cNvPr id="0" name=""/>
        <dsp:cNvSpPr/>
      </dsp:nvSpPr>
      <dsp:spPr>
        <a:xfrm>
          <a:off x="3478352" y="1631584"/>
          <a:ext cx="1358153" cy="11905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kern="1200" dirty="0" smtClean="0"/>
            <a:t>East &amp; West </a:t>
          </a:r>
          <a:r>
            <a:rPr lang="de-DE" sz="1400" kern="1200" dirty="0" err="1" smtClean="0"/>
            <a:t>perspectives</a:t>
          </a:r>
          <a:r>
            <a:rPr lang="de-DE" sz="1400" kern="1200" dirty="0" smtClean="0"/>
            <a:t> </a:t>
          </a:r>
          <a:endParaRPr lang="de-DE" sz="1400" kern="1200" dirty="0"/>
        </a:p>
      </dsp:txBody>
      <dsp:txXfrm>
        <a:off x="3478352" y="1631584"/>
        <a:ext cx="1358153" cy="1190501"/>
      </dsp:txXfrm>
    </dsp:sp>
    <dsp:sp modelId="{F7DE91D9-62C5-8D4C-9723-D3065E56D5A1}">
      <dsp:nvSpPr>
        <dsp:cNvPr id="0" name=""/>
        <dsp:cNvSpPr/>
      </dsp:nvSpPr>
      <dsp:spPr>
        <a:xfrm>
          <a:off x="4580250" y="1071349"/>
          <a:ext cx="256255" cy="256255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3">
                <a:hueOff val="1532747"/>
                <a:satOff val="-50703"/>
                <a:lumOff val="-735"/>
                <a:alphaOff val="0"/>
              </a:schemeClr>
            </a:gs>
            <a:gs pos="100000">
              <a:schemeClr val="accent3">
                <a:hueOff val="1532747"/>
                <a:satOff val="-50703"/>
                <a:lumOff val="-735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 w="9525" cap="flat" cmpd="sng" algn="ctr">
          <a:solidFill>
            <a:schemeClr val="accent3">
              <a:hueOff val="1532747"/>
              <a:satOff val="-50703"/>
              <a:lumOff val="-735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FC06CC3-769A-A442-8E68-32B9113E4745}">
      <dsp:nvSpPr>
        <dsp:cNvPr id="0" name=""/>
        <dsp:cNvSpPr/>
      </dsp:nvSpPr>
      <dsp:spPr>
        <a:xfrm rot="5400000">
          <a:off x="5291911" y="770679"/>
          <a:ext cx="904080" cy="1504369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3">
                <a:hueOff val="1839296"/>
                <a:satOff val="-60844"/>
                <a:lumOff val="-882"/>
                <a:alphaOff val="0"/>
              </a:schemeClr>
            </a:gs>
            <a:gs pos="100000">
              <a:schemeClr val="accent3">
                <a:hueOff val="1839296"/>
                <a:satOff val="-60844"/>
                <a:lumOff val="-882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 w="9525" cap="flat" cmpd="sng" algn="ctr">
          <a:solidFill>
            <a:schemeClr val="accent3">
              <a:hueOff val="1839296"/>
              <a:satOff val="-60844"/>
              <a:lumOff val="-882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7BE46CA-DBC6-F84F-9985-527305367325}">
      <dsp:nvSpPr>
        <dsp:cNvPr id="0" name=""/>
        <dsp:cNvSpPr/>
      </dsp:nvSpPr>
      <dsp:spPr>
        <a:xfrm>
          <a:off x="5140997" y="1220161"/>
          <a:ext cx="1358153" cy="11905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kern="1200" dirty="0" smtClean="0"/>
            <a:t>The double-swing </a:t>
          </a:r>
          <a:r>
            <a:rPr lang="de-DE" sz="1400" kern="1200" dirty="0" err="1" smtClean="0"/>
            <a:t>model</a:t>
          </a:r>
          <a:endParaRPr lang="de-DE" sz="1400" kern="1200" dirty="0"/>
        </a:p>
      </dsp:txBody>
      <dsp:txXfrm>
        <a:off x="5140997" y="1220161"/>
        <a:ext cx="1358153" cy="1190501"/>
      </dsp:txXfrm>
    </dsp:sp>
    <dsp:sp modelId="{7A8C7509-F3AC-FF4C-A3A8-F1371D5D34FB}">
      <dsp:nvSpPr>
        <dsp:cNvPr id="0" name=""/>
        <dsp:cNvSpPr/>
      </dsp:nvSpPr>
      <dsp:spPr>
        <a:xfrm>
          <a:off x="6242896" y="659925"/>
          <a:ext cx="256255" cy="256255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3">
                <a:hueOff val="2145846"/>
                <a:satOff val="-70984"/>
                <a:lumOff val="-1029"/>
                <a:alphaOff val="0"/>
              </a:schemeClr>
            </a:gs>
            <a:gs pos="100000">
              <a:schemeClr val="accent3">
                <a:hueOff val="2145846"/>
                <a:satOff val="-70984"/>
                <a:lumOff val="-1029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 w="9525" cap="flat" cmpd="sng" algn="ctr">
          <a:solidFill>
            <a:schemeClr val="accent3">
              <a:hueOff val="2145846"/>
              <a:satOff val="-70984"/>
              <a:lumOff val="-1029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88123E1-C14A-5C41-9CB8-7866E2EA77C3}">
      <dsp:nvSpPr>
        <dsp:cNvPr id="0" name=""/>
        <dsp:cNvSpPr/>
      </dsp:nvSpPr>
      <dsp:spPr>
        <a:xfrm rot="5400000">
          <a:off x="6954556" y="359255"/>
          <a:ext cx="904080" cy="1504369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3">
                <a:hueOff val="2452395"/>
                <a:satOff val="-81125"/>
                <a:lumOff val="-1176"/>
                <a:alphaOff val="0"/>
              </a:schemeClr>
            </a:gs>
            <a:gs pos="100000">
              <a:schemeClr val="accent3">
                <a:hueOff val="2452395"/>
                <a:satOff val="-81125"/>
                <a:lumOff val="-1176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 w="9525" cap="flat" cmpd="sng" algn="ctr">
          <a:solidFill>
            <a:schemeClr val="accent3">
              <a:hueOff val="2452395"/>
              <a:satOff val="-81125"/>
              <a:lumOff val="-1176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008D081-3BDB-7F42-866E-90286DE6C5E2}">
      <dsp:nvSpPr>
        <dsp:cNvPr id="0" name=""/>
        <dsp:cNvSpPr/>
      </dsp:nvSpPr>
      <dsp:spPr>
        <a:xfrm>
          <a:off x="6803643" y="808738"/>
          <a:ext cx="1358153" cy="11905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kern="1200" dirty="0" err="1" smtClean="0"/>
            <a:t>Implications</a:t>
          </a:r>
          <a:r>
            <a:rPr lang="de-DE" sz="1400" kern="1200" dirty="0" smtClean="0"/>
            <a:t> &amp; </a:t>
          </a:r>
          <a:r>
            <a:rPr lang="de-DE" sz="1400" kern="1200" dirty="0" err="1" smtClean="0"/>
            <a:t>critics</a:t>
          </a:r>
          <a:endParaRPr lang="de-DE" sz="1400" kern="1200" dirty="0"/>
        </a:p>
      </dsp:txBody>
      <dsp:txXfrm>
        <a:off x="6803643" y="808738"/>
        <a:ext cx="1358153" cy="119050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2D539B-494B-014E-924A-A534BCD69769}">
      <dsp:nvSpPr>
        <dsp:cNvPr id="0" name=""/>
        <dsp:cNvSpPr/>
      </dsp:nvSpPr>
      <dsp:spPr>
        <a:xfrm>
          <a:off x="2480272" y="178393"/>
          <a:ext cx="1816771" cy="90838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kern="1200" dirty="0" smtClean="0"/>
            <a:t>interpersonal</a:t>
          </a:r>
          <a:endParaRPr lang="de-DE" sz="2000" kern="1200" dirty="0"/>
        </a:p>
      </dsp:txBody>
      <dsp:txXfrm>
        <a:off x="2506878" y="204999"/>
        <a:ext cx="1763559" cy="855173"/>
      </dsp:txXfrm>
    </dsp:sp>
    <dsp:sp modelId="{CB7587B7-A91E-2740-8223-393E7741BC8F}">
      <dsp:nvSpPr>
        <dsp:cNvPr id="0" name=""/>
        <dsp:cNvSpPr/>
      </dsp:nvSpPr>
      <dsp:spPr>
        <a:xfrm rot="3492974">
          <a:off x="4369764" y="1639875"/>
          <a:ext cx="946919" cy="317934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300" kern="1200"/>
        </a:p>
      </dsp:txBody>
      <dsp:txXfrm>
        <a:off x="4465144" y="1703462"/>
        <a:ext cx="756159" cy="190760"/>
      </dsp:txXfrm>
    </dsp:sp>
    <dsp:sp modelId="{7D33826B-3877-7546-975E-883B97486526}">
      <dsp:nvSpPr>
        <dsp:cNvPr id="0" name=""/>
        <dsp:cNvSpPr/>
      </dsp:nvSpPr>
      <dsp:spPr>
        <a:xfrm>
          <a:off x="3980482" y="2599515"/>
          <a:ext cx="1816771" cy="90838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kern="1200" dirty="0" err="1" smtClean="0"/>
            <a:t>intercultural</a:t>
          </a:r>
          <a:endParaRPr lang="de-DE" sz="2000" kern="1200" dirty="0"/>
        </a:p>
      </dsp:txBody>
      <dsp:txXfrm>
        <a:off x="4007088" y="2626121"/>
        <a:ext cx="1763559" cy="855173"/>
      </dsp:txXfrm>
    </dsp:sp>
    <dsp:sp modelId="{5D765B48-BBA4-8543-BE44-FCC21A271CB3}">
      <dsp:nvSpPr>
        <dsp:cNvPr id="0" name=""/>
        <dsp:cNvSpPr/>
      </dsp:nvSpPr>
      <dsp:spPr>
        <a:xfrm rot="10800000">
          <a:off x="2915198" y="2894740"/>
          <a:ext cx="946919" cy="317934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300" kern="1200"/>
        </a:p>
      </dsp:txBody>
      <dsp:txXfrm rot="10800000">
        <a:off x="3010578" y="2958327"/>
        <a:ext cx="756159" cy="190760"/>
      </dsp:txXfrm>
    </dsp:sp>
    <dsp:sp modelId="{805B68E1-B0EF-E64D-8CE2-2839034CFD74}">
      <dsp:nvSpPr>
        <dsp:cNvPr id="0" name=""/>
        <dsp:cNvSpPr/>
      </dsp:nvSpPr>
      <dsp:spPr>
        <a:xfrm>
          <a:off x="980063" y="2599515"/>
          <a:ext cx="1816771" cy="90838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kern="1200" dirty="0" smtClean="0"/>
            <a:t>international</a:t>
          </a:r>
          <a:endParaRPr lang="de-DE" sz="2000" kern="1200" dirty="0"/>
        </a:p>
      </dsp:txBody>
      <dsp:txXfrm>
        <a:off x="1006669" y="2626121"/>
        <a:ext cx="1763559" cy="855173"/>
      </dsp:txXfrm>
    </dsp:sp>
    <dsp:sp modelId="{1D2ECD50-6FB2-3542-88F1-32D233707385}">
      <dsp:nvSpPr>
        <dsp:cNvPr id="0" name=""/>
        <dsp:cNvSpPr/>
      </dsp:nvSpPr>
      <dsp:spPr>
        <a:xfrm rot="18107026">
          <a:off x="1456334" y="1654643"/>
          <a:ext cx="946919" cy="317934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1300" kern="1200"/>
        </a:p>
      </dsp:txBody>
      <dsp:txXfrm>
        <a:off x="1551714" y="1718230"/>
        <a:ext cx="756159" cy="19076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0787D6-DF1B-DC4F-B15E-CF3FB5E90988}">
      <dsp:nvSpPr>
        <dsp:cNvPr id="0" name=""/>
        <dsp:cNvSpPr/>
      </dsp:nvSpPr>
      <dsp:spPr>
        <a:xfrm rot="16200000">
          <a:off x="380" y="104846"/>
          <a:ext cx="2011715" cy="2011715"/>
        </a:xfrm>
        <a:prstGeom prst="downArrow">
          <a:avLst>
            <a:gd name="adj1" fmla="val 50000"/>
            <a:gd name="adj2" fmla="val 35000"/>
          </a:avLst>
        </a:prstGeom>
        <a:solidFill>
          <a:srgbClr val="4A6300"/>
        </a:soli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noProof="0" smtClean="0"/>
            <a:t>Unity</a:t>
          </a:r>
          <a:endParaRPr lang="en-GB" sz="1800" kern="1200" noProof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noProof="0" dirty="0" smtClean="0"/>
            <a:t>Universalism</a:t>
          </a:r>
          <a:endParaRPr lang="en-GB" sz="1400" kern="1200" noProof="0" dirty="0"/>
        </a:p>
      </dsp:txBody>
      <dsp:txXfrm rot="5400000">
        <a:off x="380" y="607775"/>
        <a:ext cx="1659665" cy="1005857"/>
      </dsp:txXfrm>
    </dsp:sp>
    <dsp:sp modelId="{60177056-C49F-4649-A4DE-04903FB9D239}">
      <dsp:nvSpPr>
        <dsp:cNvPr id="0" name=""/>
        <dsp:cNvSpPr/>
      </dsp:nvSpPr>
      <dsp:spPr>
        <a:xfrm rot="5400000">
          <a:off x="2120294" y="104846"/>
          <a:ext cx="2011715" cy="2011715"/>
        </a:xfrm>
        <a:prstGeom prst="downArrow">
          <a:avLst>
            <a:gd name="adj1" fmla="val 50000"/>
            <a:gd name="adj2" fmla="val 35000"/>
          </a:avLst>
        </a:prstGeom>
        <a:solidFill>
          <a:schemeClr val="accent1">
            <a:lumMod val="75000"/>
          </a:schemeClr>
        </a:soli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noProof="0" smtClean="0"/>
            <a:t>Diversity</a:t>
          </a:r>
          <a:endParaRPr lang="en-GB" sz="1800" kern="1200" noProof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noProof="0" dirty="0" smtClean="0"/>
            <a:t>Cultural </a:t>
          </a:r>
          <a:r>
            <a:rPr lang="en-GB" sz="1400" kern="1200" noProof="0" dirty="0" err="1" smtClean="0"/>
            <a:t>pl</a:t>
          </a:r>
          <a:r>
            <a:rPr lang="de-DE" sz="1400" kern="1200" dirty="0" err="1" smtClean="0"/>
            <a:t>uralism</a:t>
          </a:r>
          <a:endParaRPr lang="de-DE" sz="1400" kern="1200" dirty="0"/>
        </a:p>
      </dsp:txBody>
      <dsp:txXfrm rot="-5400000">
        <a:off x="2472344" y="607775"/>
        <a:ext cx="1659665" cy="100585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763205-4ACE-8540-8935-52978B53527A}">
      <dsp:nvSpPr>
        <dsp:cNvPr id="0" name=""/>
        <dsp:cNvSpPr/>
      </dsp:nvSpPr>
      <dsp:spPr>
        <a:xfrm rot="5400000">
          <a:off x="-195323" y="195360"/>
          <a:ext cx="1302159" cy="911511"/>
        </a:xfrm>
        <a:prstGeom prst="chevron">
          <a:avLst/>
        </a:prstGeom>
        <a:solidFill>
          <a:srgbClr val="6F9500"/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noProof="0" dirty="0" smtClean="0"/>
            <a:t>mystical</a:t>
          </a:r>
          <a:endParaRPr lang="en-GB" sz="1400" kern="1200" noProof="0" dirty="0"/>
        </a:p>
      </dsp:txBody>
      <dsp:txXfrm rot="-5400000">
        <a:off x="2" y="455792"/>
        <a:ext cx="911511" cy="390648"/>
      </dsp:txXfrm>
    </dsp:sp>
    <dsp:sp modelId="{7FF50BAE-1F1F-4740-9010-17B2FF562B10}">
      <dsp:nvSpPr>
        <dsp:cNvPr id="0" name=""/>
        <dsp:cNvSpPr/>
      </dsp:nvSpPr>
      <dsp:spPr>
        <a:xfrm rot="5400000">
          <a:off x="3421212" y="-2509664"/>
          <a:ext cx="846403" cy="586580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200" kern="1200" noProof="0" dirty="0" smtClean="0"/>
            <a:t>Solutions to find in </a:t>
          </a:r>
          <a:r>
            <a:rPr lang="en-GB" sz="2200" b="1" kern="1200" noProof="0" dirty="0" smtClean="0"/>
            <a:t>mysticism</a:t>
          </a:r>
          <a:endParaRPr lang="en-GB" sz="2200" b="1" kern="1200" noProof="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200" kern="1200" noProof="0" dirty="0" smtClean="0"/>
            <a:t>e.g. mythologies, philosophies of Orient</a:t>
          </a:r>
          <a:endParaRPr lang="en-GB" sz="2200" kern="1200" noProof="0" dirty="0"/>
        </a:p>
      </dsp:txBody>
      <dsp:txXfrm rot="-5400000">
        <a:off x="911511" y="41355"/>
        <a:ext cx="5824487" cy="763767"/>
      </dsp:txXfrm>
    </dsp:sp>
    <dsp:sp modelId="{37C97F7B-1A48-6645-A990-74E50EE2739B}">
      <dsp:nvSpPr>
        <dsp:cNvPr id="0" name=""/>
        <dsp:cNvSpPr/>
      </dsp:nvSpPr>
      <dsp:spPr>
        <a:xfrm rot="5400000">
          <a:off x="-195323" y="1298732"/>
          <a:ext cx="1302159" cy="911511"/>
        </a:xfrm>
        <a:prstGeom prst="chevron">
          <a:avLst/>
        </a:prstGeom>
        <a:solidFill>
          <a:srgbClr val="6F9500"/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noProof="0" smtClean="0"/>
            <a:t>existential</a:t>
          </a:r>
          <a:endParaRPr lang="en-GB" sz="1400" kern="1200" noProof="0"/>
        </a:p>
      </dsp:txBody>
      <dsp:txXfrm rot="-5400000">
        <a:off x="2" y="1559164"/>
        <a:ext cx="911511" cy="390648"/>
      </dsp:txXfrm>
    </dsp:sp>
    <dsp:sp modelId="{D7D20D1D-EC8E-7746-BF79-2C5DCBAB2CE2}">
      <dsp:nvSpPr>
        <dsp:cNvPr id="0" name=""/>
        <dsp:cNvSpPr/>
      </dsp:nvSpPr>
      <dsp:spPr>
        <a:xfrm rot="5400000">
          <a:off x="3421212" y="-1406292"/>
          <a:ext cx="846403" cy="586580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200" b="1" kern="1200" noProof="0" smtClean="0"/>
            <a:t>But! </a:t>
          </a:r>
          <a:r>
            <a:rPr lang="en-GB" sz="2200" kern="1200" noProof="0" smtClean="0"/>
            <a:t>Irreplaceable individuals</a:t>
          </a:r>
          <a:endParaRPr lang="en-GB" sz="2200" kern="1200" noProof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200" kern="1200" noProof="0" smtClean="0"/>
            <a:t>How is unity created?</a:t>
          </a:r>
          <a:endParaRPr lang="en-GB" sz="2200" kern="1200" noProof="0"/>
        </a:p>
      </dsp:txBody>
      <dsp:txXfrm rot="-5400000">
        <a:off x="911511" y="1144727"/>
        <a:ext cx="5824487" cy="763767"/>
      </dsp:txXfrm>
    </dsp:sp>
    <dsp:sp modelId="{AB12132F-574E-304C-8DF0-7D8DE820A5F5}">
      <dsp:nvSpPr>
        <dsp:cNvPr id="0" name=""/>
        <dsp:cNvSpPr/>
      </dsp:nvSpPr>
      <dsp:spPr>
        <a:xfrm rot="5400000">
          <a:off x="-195323" y="2402104"/>
          <a:ext cx="1302159" cy="911511"/>
        </a:xfrm>
        <a:prstGeom prst="chevron">
          <a:avLst/>
        </a:prstGeom>
        <a:solidFill>
          <a:srgbClr val="6F9500"/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noProof="0" smtClean="0"/>
            <a:t>dialogical</a:t>
          </a:r>
          <a:endParaRPr lang="en-GB" sz="1400" kern="1200" noProof="0"/>
        </a:p>
      </dsp:txBody>
      <dsp:txXfrm rot="-5400000">
        <a:off x="2" y="2662536"/>
        <a:ext cx="911511" cy="390648"/>
      </dsp:txXfrm>
    </dsp:sp>
    <dsp:sp modelId="{F9C01701-1E17-684B-9B7C-2BFFB8014308}">
      <dsp:nvSpPr>
        <dsp:cNvPr id="0" name=""/>
        <dsp:cNvSpPr/>
      </dsp:nvSpPr>
      <dsp:spPr>
        <a:xfrm rot="5400000">
          <a:off x="3421212" y="-302920"/>
          <a:ext cx="846403" cy="586580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200" b="1" kern="1200" noProof="0" dirty="0" smtClean="0"/>
            <a:t>Face-to-face </a:t>
          </a:r>
          <a:r>
            <a:rPr lang="en-GB" sz="2200" kern="1200" noProof="0" dirty="0" smtClean="0"/>
            <a:t>meetings necessary</a:t>
          </a:r>
          <a:endParaRPr lang="en-GB" sz="2200" kern="1200" noProof="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200" kern="1200" noProof="0" dirty="0" smtClean="0"/>
            <a:t>Shift! „</a:t>
          </a:r>
          <a:r>
            <a:rPr lang="en-GB" sz="2200" b="0" kern="1200" noProof="0" dirty="0" err="1" smtClean="0"/>
            <a:t>Inter</a:t>
          </a:r>
          <a:r>
            <a:rPr lang="en-GB" sz="2200" kern="1200" noProof="0" dirty="0" err="1" smtClean="0"/>
            <a:t>“subjective</a:t>
          </a:r>
          <a:r>
            <a:rPr lang="en-GB" sz="2200" kern="1200" noProof="0" dirty="0" smtClean="0"/>
            <a:t> unity</a:t>
          </a:r>
          <a:endParaRPr lang="en-GB" sz="2200" kern="1200" noProof="0" dirty="0"/>
        </a:p>
      </dsp:txBody>
      <dsp:txXfrm rot="-5400000">
        <a:off x="911511" y="2248099"/>
        <a:ext cx="5824487" cy="76376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F61AA5-D740-B742-8395-7C5C122D9C96}">
      <dsp:nvSpPr>
        <dsp:cNvPr id="0" name=""/>
        <dsp:cNvSpPr/>
      </dsp:nvSpPr>
      <dsp:spPr>
        <a:xfrm>
          <a:off x="649694" y="696"/>
          <a:ext cx="2152475" cy="12790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500" kern="1200" noProof="0" smtClean="0"/>
            <a:t>Two-fold movement</a:t>
          </a:r>
          <a:endParaRPr lang="en-GB" sz="2500" kern="1200" noProof="0"/>
        </a:p>
      </dsp:txBody>
      <dsp:txXfrm>
        <a:off x="712131" y="63133"/>
        <a:ext cx="2027601" cy="1154146"/>
      </dsp:txXfrm>
    </dsp:sp>
    <dsp:sp modelId="{CDBA9164-47A6-B744-B878-90AFD8331122}">
      <dsp:nvSpPr>
        <dsp:cNvPr id="0" name=""/>
        <dsp:cNvSpPr/>
      </dsp:nvSpPr>
      <dsp:spPr>
        <a:xfrm>
          <a:off x="1355016" y="1383572"/>
          <a:ext cx="741831" cy="741831"/>
        </a:xfrm>
        <a:prstGeom prst="mathPlus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200" kern="1200" noProof="0"/>
        </a:p>
      </dsp:txBody>
      <dsp:txXfrm>
        <a:off x="1453346" y="1667248"/>
        <a:ext cx="545171" cy="174479"/>
      </dsp:txXfrm>
    </dsp:sp>
    <dsp:sp modelId="{19002A16-0274-BF4B-8AA1-654ADA9DCF79}">
      <dsp:nvSpPr>
        <dsp:cNvPr id="0" name=""/>
        <dsp:cNvSpPr/>
      </dsp:nvSpPr>
      <dsp:spPr>
        <a:xfrm>
          <a:off x="696730" y="2229260"/>
          <a:ext cx="2058403" cy="12790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500" kern="1200" noProof="0" smtClean="0"/>
            <a:t>Paradoxical relationship</a:t>
          </a:r>
          <a:endParaRPr lang="en-GB" sz="2500" kern="1200" noProof="0"/>
        </a:p>
      </dsp:txBody>
      <dsp:txXfrm>
        <a:off x="759167" y="2291697"/>
        <a:ext cx="1933529" cy="1154146"/>
      </dsp:txXfrm>
    </dsp:sp>
    <dsp:sp modelId="{067258FE-C68F-6741-B16A-86B6BB7C6A1F}">
      <dsp:nvSpPr>
        <dsp:cNvPr id="0" name=""/>
        <dsp:cNvSpPr/>
      </dsp:nvSpPr>
      <dsp:spPr>
        <a:xfrm>
          <a:off x="2994023" y="1516590"/>
          <a:ext cx="406728" cy="47579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2000" kern="1200" noProof="0"/>
        </a:p>
      </dsp:txBody>
      <dsp:txXfrm>
        <a:off x="2994023" y="1611749"/>
        <a:ext cx="284710" cy="285477"/>
      </dsp:txXfrm>
    </dsp:sp>
    <dsp:sp modelId="{F92897F8-07E1-8646-98B3-72D8048947E0}">
      <dsp:nvSpPr>
        <dsp:cNvPr id="0" name=""/>
        <dsp:cNvSpPr/>
      </dsp:nvSpPr>
      <dsp:spPr>
        <a:xfrm>
          <a:off x="3569582" y="475468"/>
          <a:ext cx="2558040" cy="2558040"/>
        </a:xfrm>
        <a:prstGeom prst="ellipse">
          <a:avLst/>
        </a:prstGeom>
        <a:gradFill rotWithShape="1">
          <a:gsLst>
            <a:gs pos="0">
              <a:schemeClr val="accent4"/>
            </a:gs>
            <a:gs pos="100000">
              <a:schemeClr val="accent4">
                <a:shade val="75000"/>
                <a:satMod val="120000"/>
                <a:lumMod val="90000"/>
              </a:schemeClr>
            </a:gs>
          </a:gsLst>
          <a:lin ang="5400000" scaled="0"/>
        </a:gradFill>
        <a:ln w="9525" cap="flat" cmpd="sng" algn="ctr">
          <a:solidFill>
            <a:schemeClr val="accent4"/>
          </a:solidFill>
          <a:prstDash val="solid"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1">
          <a:schemeClr val="accent4"/>
        </a:lnRef>
        <a:fillRef idx="3">
          <a:schemeClr val="accent4"/>
        </a:fillRef>
        <a:effectRef idx="2">
          <a:schemeClr val="accent4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300" kern="1200" noProof="0" smtClean="0"/>
            <a:t>Double-swing model ∞</a:t>
          </a:r>
          <a:endParaRPr lang="en-GB" sz="3300" kern="1200" noProof="0"/>
        </a:p>
      </dsp:txBody>
      <dsp:txXfrm>
        <a:off x="3944198" y="850084"/>
        <a:ext cx="1808808" cy="180880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D5AFC2-F214-574F-864F-850CDD737165}">
      <dsp:nvSpPr>
        <dsp:cNvPr id="0" name=""/>
        <dsp:cNvSpPr/>
      </dsp:nvSpPr>
      <dsp:spPr>
        <a:xfrm rot="16200000">
          <a:off x="471" y="598001"/>
          <a:ext cx="1639794" cy="1639794"/>
        </a:xfrm>
        <a:prstGeom prst="downArrow">
          <a:avLst>
            <a:gd name="adj1" fmla="val 50000"/>
            <a:gd name="adj2" fmla="val 35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900" kern="1200" dirty="0" smtClean="0"/>
            <a:t>Opinion A</a:t>
          </a:r>
          <a:endParaRPr lang="de-DE" sz="1900" kern="1200" dirty="0"/>
        </a:p>
      </dsp:txBody>
      <dsp:txXfrm rot="5400000">
        <a:off x="472" y="1007949"/>
        <a:ext cx="1352830" cy="819897"/>
      </dsp:txXfrm>
    </dsp:sp>
    <dsp:sp modelId="{C17B80E8-ED67-9C46-9BC0-0B7674FD8101}">
      <dsp:nvSpPr>
        <dsp:cNvPr id="0" name=""/>
        <dsp:cNvSpPr/>
      </dsp:nvSpPr>
      <dsp:spPr>
        <a:xfrm rot="5400000">
          <a:off x="1779590" y="598001"/>
          <a:ext cx="1639794" cy="1639794"/>
        </a:xfrm>
        <a:prstGeom prst="downArrow">
          <a:avLst>
            <a:gd name="adj1" fmla="val 50000"/>
            <a:gd name="adj2" fmla="val 35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900" kern="1200" dirty="0" smtClean="0"/>
            <a:t>Opinion B</a:t>
          </a:r>
          <a:endParaRPr lang="de-DE" sz="1900" kern="1200" dirty="0"/>
        </a:p>
      </dsp:txBody>
      <dsp:txXfrm rot="-5400000">
        <a:off x="2066555" y="1007950"/>
        <a:ext cx="1352830" cy="81989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5C50BB-BB58-8548-A622-59C618A81684}" type="datetimeFigureOut">
              <a:rPr lang="de-DE" smtClean="0"/>
              <a:t>07.06.13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FA3CD5-D062-8148-99F9-2FEF8180859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2527141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808B86-13E1-BD4E-8093-C355A050B6D9}" type="datetimeFigureOut">
              <a:rPr lang="de-DE" smtClean="0"/>
              <a:t>07.06.13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8917A4-A028-0B47-BC67-E1FFF81FA9D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3342707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8917A4-A028-0B47-BC67-E1FFF81FA9DC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867535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8917A4-A028-0B47-BC67-E1FFF81FA9DC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271243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de-DE" dirty="0" smtClean="0"/>
              <a:t>Buber </a:t>
            </a:r>
            <a:r>
              <a:rPr lang="de-DE" dirty="0" err="1" smtClean="0"/>
              <a:t>as</a:t>
            </a:r>
            <a:r>
              <a:rPr lang="de-DE" dirty="0" smtClean="0"/>
              <a:t> </a:t>
            </a:r>
            <a:r>
              <a:rPr lang="de-DE" dirty="0" err="1" smtClean="0"/>
              <a:t>representativ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western </a:t>
            </a:r>
            <a:r>
              <a:rPr lang="de-DE" dirty="0" err="1" smtClean="0"/>
              <a:t>communication</a:t>
            </a:r>
            <a:r>
              <a:rPr lang="de-DE" dirty="0" smtClean="0"/>
              <a:t>?! See Main Focus </a:t>
            </a:r>
            <a:r>
              <a:rPr lang="de-DE" dirty="0" err="1" smtClean="0"/>
              <a:t>of</a:t>
            </a:r>
            <a:r>
              <a:rPr lang="de-DE" dirty="0" smtClean="0"/>
              <a:t> Communication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8917A4-A028-0B47-BC67-E1FFF81FA9DC}" type="slidenum">
              <a:rPr lang="de-DE" smtClean="0"/>
              <a:t>17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344486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Different </a:t>
            </a:r>
            <a:r>
              <a:rPr lang="de-DE" dirty="0" err="1" smtClean="0"/>
              <a:t>input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factors</a:t>
            </a:r>
            <a:r>
              <a:rPr lang="de-DE" baseline="0" dirty="0" smtClean="0"/>
              <a:t> in </a:t>
            </a:r>
            <a:r>
              <a:rPr lang="de-DE" baseline="0" dirty="0" err="1" smtClean="0"/>
              <a:t>cultural</a:t>
            </a:r>
            <a:r>
              <a:rPr lang="de-DE" baseline="0" dirty="0" smtClean="0"/>
              <a:t> </a:t>
            </a:r>
            <a:r>
              <a:rPr lang="de-DE" baseline="0" dirty="0" err="1" smtClean="0"/>
              <a:t>basis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are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that</a:t>
            </a:r>
            <a:r>
              <a:rPr lang="de-DE" baseline="0" dirty="0" smtClean="0"/>
              <a:t> easy </a:t>
            </a:r>
            <a:r>
              <a:rPr lang="de-DE" baseline="0" dirty="0" err="1" smtClean="0"/>
              <a:t>to</a:t>
            </a:r>
            <a:r>
              <a:rPr lang="de-DE" baseline="0" dirty="0" smtClean="0"/>
              <a:t> </a:t>
            </a:r>
            <a:r>
              <a:rPr lang="de-DE" baseline="0" dirty="0" err="1" smtClean="0"/>
              <a:t>overcome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with</a:t>
            </a:r>
            <a:r>
              <a:rPr lang="de-DE" baseline="0" dirty="0" smtClean="0"/>
              <a:t> double-swing </a:t>
            </a:r>
            <a:r>
              <a:rPr lang="de-DE" baseline="0" dirty="0" err="1" smtClean="0"/>
              <a:t>model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approach</a:t>
            </a:r>
            <a:r>
              <a:rPr lang="de-DE" baseline="0" dirty="0" smtClean="0"/>
              <a:t>?</a:t>
            </a:r>
          </a:p>
          <a:p>
            <a:r>
              <a:rPr lang="de-DE" baseline="0" dirty="0" smtClean="0"/>
              <a:t>- Just </a:t>
            </a:r>
            <a:r>
              <a:rPr lang="de-DE" baseline="0" dirty="0" err="1" smtClean="0"/>
              <a:t>recognizing</a:t>
            </a:r>
            <a:r>
              <a:rPr lang="de-DE" baseline="0" dirty="0" smtClean="0"/>
              <a:t> </a:t>
            </a:r>
            <a:r>
              <a:rPr lang="de-DE" baseline="0" dirty="0" err="1" smtClean="0"/>
              <a:t>each</a:t>
            </a:r>
            <a:r>
              <a:rPr lang="de-DE" baseline="0" dirty="0" smtClean="0"/>
              <a:t> </a:t>
            </a:r>
            <a:r>
              <a:rPr lang="de-DE" baseline="0" dirty="0" err="1" smtClean="0"/>
              <a:t>other</a:t>
            </a:r>
            <a:r>
              <a:rPr lang="de-DE" baseline="0" dirty="0" smtClean="0"/>
              <a:t> </a:t>
            </a:r>
            <a:r>
              <a:rPr lang="de-DE" baseline="0" dirty="0" err="1" smtClean="0"/>
              <a:t>helps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to</a:t>
            </a:r>
            <a:r>
              <a:rPr lang="de-DE" baseline="0" dirty="0" smtClean="0"/>
              <a:t> </a:t>
            </a:r>
            <a:r>
              <a:rPr lang="de-DE" baseline="0" dirty="0" err="1" smtClean="0"/>
              <a:t>overcome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deep-sited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values</a:t>
            </a:r>
            <a:r>
              <a:rPr lang="de-DE" baseline="0" dirty="0" smtClean="0"/>
              <a:t>?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8917A4-A028-0B47-BC67-E1FFF81FA9DC}" type="slidenum">
              <a:rPr lang="de-DE" smtClean="0"/>
              <a:t>19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63005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err="1" smtClean="0"/>
              <a:t>How</a:t>
            </a:r>
            <a:r>
              <a:rPr lang="de-DE" dirty="0" smtClean="0"/>
              <a:t> „Western“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double-swing</a:t>
            </a:r>
            <a:r>
              <a:rPr lang="de-DE" baseline="0" dirty="0" smtClean="0"/>
              <a:t> </a:t>
            </a:r>
            <a:r>
              <a:rPr lang="de-DE" baseline="0" dirty="0" err="1" smtClean="0"/>
              <a:t>model</a:t>
            </a:r>
            <a:r>
              <a:rPr lang="de-DE" baseline="0" dirty="0" smtClean="0"/>
              <a:t>?</a:t>
            </a:r>
          </a:p>
          <a:p>
            <a:r>
              <a:rPr lang="de-DE" baseline="0" dirty="0" err="1" smtClean="0"/>
              <a:t>Japanese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ppl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show</a:t>
            </a:r>
            <a:r>
              <a:rPr lang="de-DE" baseline="0" dirty="0" smtClean="0"/>
              <a:t> a </a:t>
            </a:r>
            <a:r>
              <a:rPr lang="de-DE" baseline="0" dirty="0" err="1" smtClean="0"/>
              <a:t>slightly</a:t>
            </a:r>
            <a:r>
              <a:rPr lang="de-DE" baseline="0" dirty="0" smtClean="0"/>
              <a:t> </a:t>
            </a:r>
            <a:r>
              <a:rPr lang="de-DE" baseline="0" dirty="0" err="1" smtClean="0"/>
              <a:t>deeper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affirmation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to</a:t>
            </a:r>
            <a:r>
              <a:rPr lang="de-DE" baseline="0" dirty="0" smtClean="0"/>
              <a:t> </a:t>
            </a:r>
            <a:r>
              <a:rPr lang="de-DE" baseline="0" dirty="0" err="1" smtClean="0"/>
              <a:t>the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diaological</a:t>
            </a:r>
            <a:r>
              <a:rPr lang="de-DE" baseline="0" dirty="0" smtClean="0"/>
              <a:t> </a:t>
            </a:r>
            <a:r>
              <a:rPr lang="de-DE" baseline="0" dirty="0" err="1" smtClean="0"/>
              <a:t>mode</a:t>
            </a:r>
            <a:r>
              <a:rPr lang="de-DE" baseline="0" dirty="0" smtClean="0"/>
              <a:t>, but </a:t>
            </a:r>
            <a:r>
              <a:rPr lang="de-DE" baseline="0" dirty="0" err="1" smtClean="0"/>
              <a:t>are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culturally</a:t>
            </a:r>
            <a:r>
              <a:rPr lang="de-DE" baseline="0" dirty="0" smtClean="0"/>
              <a:t> different </a:t>
            </a:r>
            <a:r>
              <a:rPr lang="de-DE" baseline="0" dirty="0" err="1" smtClean="0"/>
              <a:t>from</a:t>
            </a:r>
            <a:r>
              <a:rPr lang="de-DE" baseline="0" dirty="0" smtClean="0"/>
              <a:t> western (</a:t>
            </a:r>
            <a:r>
              <a:rPr lang="de-DE" baseline="0" dirty="0" err="1" smtClean="0"/>
              <a:t>and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even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other</a:t>
            </a:r>
            <a:r>
              <a:rPr lang="de-DE" baseline="0" dirty="0" smtClean="0"/>
              <a:t> Asian) </a:t>
            </a:r>
            <a:r>
              <a:rPr lang="de-DE" baseline="0" dirty="0" err="1" smtClean="0"/>
              <a:t>cultures</a:t>
            </a:r>
            <a:r>
              <a:rPr lang="de-DE" baseline="0" dirty="0" smtClean="0"/>
              <a:t>.</a:t>
            </a:r>
          </a:p>
          <a:p>
            <a:endParaRPr lang="de-DE" baseline="0" dirty="0" smtClean="0"/>
          </a:p>
          <a:p>
            <a:r>
              <a:rPr lang="de-DE" baseline="0" dirty="0" err="1" smtClean="0"/>
              <a:t>What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kind</a:t>
            </a:r>
            <a:r>
              <a:rPr lang="de-DE" baseline="0" dirty="0" smtClean="0"/>
              <a:t> </a:t>
            </a:r>
            <a:r>
              <a:rPr lang="de-DE" baseline="0" dirty="0" err="1" smtClean="0"/>
              <a:t>of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8917A4-A028-0B47-BC67-E1FFF81FA9DC}" type="slidenum">
              <a:rPr lang="de-DE" smtClean="0"/>
              <a:t>20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549448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de-DE" smtClean="0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75CA58AA-64B2-B34E-AF9B-19664172F129}" type="datetime4">
              <a:rPr lang="de-DE" smtClean="0"/>
              <a:t>Juni 7, 2013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the double-swing model of intercultural communication bewteen East and West - Nathalie Bonk - Comparing Cultures SS 13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B37D5FE-740C-46F5-801A-FA5477D9711F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5E81B-887B-A344-9C72-E2BFF43AD6A8}" type="datetime4">
              <a:rPr lang="de-DE" smtClean="0"/>
              <a:t>Juni 7,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double-swing model of intercultural communication bewteen East and West - Nathalie Bonk - Comparing Cultures SS 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de-DE" smtClean="0"/>
              <a:t>Mastertitelformat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72748-9808-C448-90F6-46CE51843652}" type="datetime4">
              <a:rPr lang="de-DE" smtClean="0"/>
              <a:t>Juni 7,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double-swing model of intercultural communication bewteen East and West - Nathalie Bonk - Comparing Cultures SS 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1E0E3-6508-1742-AA87-904E40F5B83B}" type="datetime4">
              <a:rPr lang="de-DE" smtClean="0"/>
              <a:t>Juni 7,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double-swing model of intercultural communication bewteen East and West - Nathalie Bonk - Comparing Cultures SS 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de-DE" smtClean="0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7E8AB-1250-4F45-BD67-C3F7A7031982}" type="datetime4">
              <a:rPr lang="de-DE" smtClean="0"/>
              <a:t>Juni 7,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double-swing model of intercultural communication bewteen East and West - Nathalie Bonk - Comparing Cultures SS 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D8F4E-BF86-9C4A-BA19-65198DD46709}" type="datetime4">
              <a:rPr lang="de-DE" smtClean="0"/>
              <a:t>Juni 7, 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double-swing model of intercultural communication bewteen East and West - Nathalie Bonk - Comparing Cultures SS 13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Mastertitelformat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566E5-A25E-6F4F-97BB-017769B88E7F}" type="datetime4">
              <a:rPr lang="de-DE" smtClean="0"/>
              <a:t>Juni 7, 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double-swing model of intercultural communication bewteen East and West - Nathalie Bonk - Comparing Cultures SS 13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BC766-04EA-F04D-9D44-E3ACAEF22DF0}" type="datetime4">
              <a:rPr lang="de-DE" smtClean="0"/>
              <a:t>Juni 7, 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double-swing model of intercultural communication bewteen East and West - Nathalie Bonk - Comparing Cultures SS 13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2D442-42CE-1945-A6B1-7921BF489B6A}" type="datetime4">
              <a:rPr lang="de-DE" smtClean="0"/>
              <a:t>Juni 7, 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 double-swing model of intercultural communication bewteen East and West - Nathalie Bonk - Comparing Cultures SS 13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60544-9777-AE49-BE75-2DD921D60E20}" type="datetime4">
              <a:rPr lang="de-DE" smtClean="0"/>
              <a:t>Juni 7, 2013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r>
              <a:rPr lang="en-US" smtClean="0"/>
              <a:t>the double-swing model of intercultural communication bewteen East and West - Nathalie Bonk - Comparing Cultures SS 13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de-DE" smtClean="0"/>
              <a:t>Mastertitelformat bearbeiten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de-DE" smtClean="0"/>
              <a:t>Mastertitelformat bearbeiten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auf Platzhalter ziehen oder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ECBD8-8A7D-0D4B-A02B-219E41138593}" type="datetime4">
              <a:rPr lang="de-DE" smtClean="0"/>
              <a:t>Juni 7, 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r>
              <a:rPr lang="en-US" smtClean="0"/>
              <a:t>the double-swing model of intercultural communication bewteen East and West - Nathalie Bonk - Comparing Cultures SS 13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de-DE" smtClean="0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9598E2BB-E5D5-6C47-8AAC-3B2B7AF2A27E}" type="datetime4">
              <a:rPr lang="de-DE" smtClean="0"/>
              <a:t>Juni 7, 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the double-swing model of intercultural communication bewteen East and West - Nathalie Bonk - Comparing Cultures SS 13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8B37D5FE-740C-46F5-801A-FA5477D9711F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4" Type="http://schemas.openxmlformats.org/officeDocument/2006/relationships/diagramQuickStyle" Target="../diagrams/quickStyle5.xml"/><Relationship Id="rId5" Type="http://schemas.openxmlformats.org/officeDocument/2006/relationships/diagramColors" Target="../diagrams/colors5.xml"/><Relationship Id="rId6" Type="http://schemas.microsoft.com/office/2007/relationships/diagramDrawing" Target="../diagrams/drawing5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4" Type="http://schemas.openxmlformats.org/officeDocument/2006/relationships/diagramLayout" Target="../diagrams/layout6.xml"/><Relationship Id="rId5" Type="http://schemas.openxmlformats.org/officeDocument/2006/relationships/diagramQuickStyle" Target="../diagrams/quickStyle6.xml"/><Relationship Id="rId6" Type="http://schemas.openxmlformats.org/officeDocument/2006/relationships/diagramColors" Target="../diagrams/colors6.xml"/><Relationship Id="rId7" Type="http://schemas.microsoft.com/office/2007/relationships/diagramDrawing" Target="../diagrams/drawing6.xml"/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4" Type="http://schemas.openxmlformats.org/officeDocument/2006/relationships/diagramLayout" Target="../diagrams/layout2.xml"/><Relationship Id="rId5" Type="http://schemas.openxmlformats.org/officeDocument/2006/relationships/diagramQuickStyle" Target="../diagrams/quickStyle2.xml"/><Relationship Id="rId6" Type="http://schemas.openxmlformats.org/officeDocument/2006/relationships/diagramColors" Target="../diagrams/colors2.xml"/><Relationship Id="rId7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1" Type="http://schemas.openxmlformats.org/officeDocument/2006/relationships/slideLayout" Target="../slideLayouts/slideLayout4.xml"/><Relationship Id="rId2" Type="http://schemas.openxmlformats.org/officeDocument/2006/relationships/diagramData" Target="../diagrams/data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4" Type="http://schemas.openxmlformats.org/officeDocument/2006/relationships/diagramQuickStyle" Target="../diagrams/quickStyle4.xml"/><Relationship Id="rId5" Type="http://schemas.openxmlformats.org/officeDocument/2006/relationships/diagramColors" Target="../diagrams/colors4.xml"/><Relationship Id="rId6" Type="http://schemas.microsoft.com/office/2007/relationships/diagramDrawing" Target="../diagrams/drawing4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GB" sz="2200" dirty="0" smtClean="0"/>
              <a:t>The Double-Swing Model of Intercultural Communication between the East and the West (Yoshikawa)</a:t>
            </a:r>
            <a:endParaRPr lang="en-GB" sz="2200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GB" smtClean="0"/>
              <a:t>Nathalie Bonk</a:t>
            </a:r>
          </a:p>
          <a:p>
            <a:endParaRPr lang="en-GB" smtClean="0"/>
          </a:p>
          <a:p>
            <a:r>
              <a:rPr lang="en-GB" smtClean="0"/>
              <a:t>12.Juni 2013</a:t>
            </a:r>
          </a:p>
          <a:p>
            <a:r>
              <a:rPr lang="en-GB" smtClean="0"/>
              <a:t>Comparing Cultures SS 13</a:t>
            </a:r>
            <a:endParaRPr lang="en-GB"/>
          </a:p>
        </p:txBody>
      </p:sp>
      <p:sp>
        <p:nvSpPr>
          <p:cNvPr id="4" name="Textfeld 3"/>
          <p:cNvSpPr txBox="1"/>
          <p:nvPr/>
        </p:nvSpPr>
        <p:spPr>
          <a:xfrm>
            <a:off x="5440152" y="-94081"/>
            <a:ext cx="1473701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600" dirty="0">
                <a:latin typeface="Arial"/>
                <a:cs typeface="Arial"/>
              </a:rPr>
              <a:t>∞</a:t>
            </a:r>
            <a:endParaRPr lang="de-DE" sz="166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274598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43490" y="980624"/>
            <a:ext cx="7024744" cy="1143000"/>
          </a:xfrm>
        </p:spPr>
        <p:txBody>
          <a:bodyPr>
            <a:noAutofit/>
          </a:bodyPr>
          <a:lstStyle/>
          <a:p>
            <a:r>
              <a:rPr lang="en-GB" sz="3000" smtClean="0"/>
              <a:t>How to reach the dialogical mode? </a:t>
            </a:r>
            <a:r>
              <a:rPr lang="en-GB" sz="3000"/>
              <a:t>4</a:t>
            </a:r>
            <a:r>
              <a:rPr lang="en-GB" sz="3000" smtClean="0"/>
              <a:t>/4 (Buddhistic perspective)</a:t>
            </a:r>
            <a:endParaRPr lang="en-GB" sz="300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43492" y="2323653"/>
            <a:ext cx="6777317" cy="1172967"/>
          </a:xfrm>
        </p:spPr>
        <p:txBody>
          <a:bodyPr>
            <a:normAutofit lnSpcReduction="10000"/>
          </a:bodyPr>
          <a:lstStyle/>
          <a:p>
            <a:r>
              <a:rPr lang="en-GB" smtClean="0"/>
              <a:t>Basic idea:</a:t>
            </a:r>
          </a:p>
          <a:p>
            <a:pPr marL="68580" indent="0">
              <a:buNone/>
            </a:pPr>
            <a:r>
              <a:rPr lang="en-GB" smtClean="0"/>
              <a:t>Nothing in the world exists independent of a web of conditioning factors. </a:t>
            </a:r>
            <a:endParaRPr lang="en-GB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4649096" y="224491"/>
            <a:ext cx="1332156" cy="365125"/>
          </a:xfrm>
        </p:spPr>
        <p:txBody>
          <a:bodyPr/>
          <a:lstStyle/>
          <a:p>
            <a:fld id="{8B37D5FE-740C-46F5-801A-FA5477D9711F}" type="slidenum">
              <a:rPr lang="en-GB" smtClean="0"/>
              <a:pPr/>
              <a:t>10</a:t>
            </a:fld>
            <a:endParaRPr lang="en-GB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91154" y="6144140"/>
            <a:ext cx="8165628" cy="365125"/>
          </a:xfrm>
        </p:spPr>
        <p:txBody>
          <a:bodyPr/>
          <a:lstStyle/>
          <a:p>
            <a:r>
              <a:rPr lang="en-GB" smtClean="0"/>
              <a:t>T</a:t>
            </a:r>
            <a:r>
              <a:rPr lang="en-GB" smtClean="0"/>
              <a:t>he </a:t>
            </a:r>
            <a:r>
              <a:rPr lang="en-GB" smtClean="0"/>
              <a:t>D</a:t>
            </a:r>
            <a:r>
              <a:rPr lang="en-GB" smtClean="0"/>
              <a:t>ouble-Swing model of intercultural communication between East and West - Nathalie Bonk - Comparing Cultures SS 13</a:t>
            </a:r>
            <a:endParaRPr lang="en-GB"/>
          </a:p>
        </p:txBody>
      </p:sp>
      <p:grpSp>
        <p:nvGrpSpPr>
          <p:cNvPr id="7" name="Gruppierung 6"/>
          <p:cNvGrpSpPr/>
          <p:nvPr/>
        </p:nvGrpSpPr>
        <p:grpSpPr>
          <a:xfrm>
            <a:off x="4992613" y="27401"/>
            <a:ext cx="3020066" cy="394180"/>
            <a:chOff x="4992613" y="27401"/>
            <a:chExt cx="3020066" cy="394180"/>
          </a:xfrm>
        </p:grpSpPr>
        <p:sp>
          <p:nvSpPr>
            <p:cNvPr id="8" name="Oval 7"/>
            <p:cNvSpPr/>
            <p:nvPr/>
          </p:nvSpPr>
          <p:spPr>
            <a:xfrm>
              <a:off x="4992613" y="27401"/>
              <a:ext cx="364957" cy="394180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mtClean="0"/>
                <a:t>1</a:t>
              </a:r>
              <a:endParaRPr lang="en-GB"/>
            </a:p>
          </p:txBody>
        </p:sp>
        <p:sp>
          <p:nvSpPr>
            <p:cNvPr id="9" name="Oval 8"/>
            <p:cNvSpPr/>
            <p:nvPr/>
          </p:nvSpPr>
          <p:spPr>
            <a:xfrm>
              <a:off x="5656390" y="27401"/>
              <a:ext cx="364957" cy="394180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mtClean="0"/>
                <a:t>2</a:t>
              </a:r>
              <a:endParaRPr lang="en-GB"/>
            </a:p>
          </p:txBody>
        </p:sp>
        <p:sp>
          <p:nvSpPr>
            <p:cNvPr id="10" name="Oval 9"/>
            <p:cNvSpPr/>
            <p:nvPr/>
          </p:nvSpPr>
          <p:spPr>
            <a:xfrm>
              <a:off x="6320167" y="27401"/>
              <a:ext cx="364957" cy="394180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mtClean="0"/>
                <a:t>3</a:t>
              </a:r>
            </a:p>
          </p:txBody>
        </p:sp>
        <p:sp>
          <p:nvSpPr>
            <p:cNvPr id="11" name="Oval 10"/>
            <p:cNvSpPr/>
            <p:nvPr/>
          </p:nvSpPr>
          <p:spPr>
            <a:xfrm>
              <a:off x="6983944" y="27401"/>
              <a:ext cx="364957" cy="39418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mtClean="0"/>
                <a:t>4</a:t>
              </a:r>
              <a:endParaRPr lang="en-GB"/>
            </a:p>
          </p:txBody>
        </p:sp>
        <p:sp>
          <p:nvSpPr>
            <p:cNvPr id="12" name="Oval 11"/>
            <p:cNvSpPr/>
            <p:nvPr/>
          </p:nvSpPr>
          <p:spPr>
            <a:xfrm>
              <a:off x="7647722" y="27401"/>
              <a:ext cx="364957" cy="39418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mtClean="0"/>
                <a:t>5</a:t>
              </a:r>
              <a:endParaRPr lang="en-GB"/>
            </a:p>
          </p:txBody>
        </p:sp>
      </p:grpSp>
      <p:sp>
        <p:nvSpPr>
          <p:cNvPr id="13" name="Abgerundetes Rechteck 12"/>
          <p:cNvSpPr/>
          <p:nvPr/>
        </p:nvSpPr>
        <p:spPr>
          <a:xfrm>
            <a:off x="4795019" y="3449579"/>
            <a:ext cx="3025790" cy="486076"/>
          </a:xfrm>
          <a:prstGeom prst="roundRect">
            <a:avLst/>
          </a:prstGeom>
          <a:solidFill>
            <a:schemeClr val="accent5">
              <a:lumMod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mtClean="0"/>
              <a:t>b) Middle way</a:t>
            </a:r>
            <a:endParaRPr lang="en-GB"/>
          </a:p>
        </p:txBody>
      </p:sp>
      <p:sp>
        <p:nvSpPr>
          <p:cNvPr id="14" name="Abgerundetes Rechteck 13"/>
          <p:cNvSpPr/>
          <p:nvPr/>
        </p:nvSpPr>
        <p:spPr>
          <a:xfrm>
            <a:off x="1043492" y="3449579"/>
            <a:ext cx="3025790" cy="48607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mtClean="0"/>
              <a:t>a) Clinging</a:t>
            </a:r>
            <a:endParaRPr lang="en-GB"/>
          </a:p>
        </p:txBody>
      </p:sp>
      <p:sp>
        <p:nvSpPr>
          <p:cNvPr id="15" name="Abgerundetes Rechteck 14"/>
          <p:cNvSpPr/>
          <p:nvPr/>
        </p:nvSpPr>
        <p:spPr>
          <a:xfrm>
            <a:off x="1043492" y="4076774"/>
            <a:ext cx="3025790" cy="56447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Acceptance !</a:t>
            </a:r>
            <a:endParaRPr lang="en-GB" dirty="0"/>
          </a:p>
        </p:txBody>
      </p:sp>
      <p:sp>
        <p:nvSpPr>
          <p:cNvPr id="17" name="Abgerundetes Rechteck 16"/>
          <p:cNvSpPr/>
          <p:nvPr/>
        </p:nvSpPr>
        <p:spPr>
          <a:xfrm>
            <a:off x="4795019" y="4076774"/>
            <a:ext cx="3025790" cy="564477"/>
          </a:xfrm>
          <a:prstGeom prst="roundRect">
            <a:avLst/>
          </a:prstGeom>
          <a:solidFill>
            <a:schemeClr val="accent5">
              <a:lumMod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Recognition !</a:t>
            </a:r>
            <a:endParaRPr lang="en-GB" dirty="0"/>
          </a:p>
        </p:txBody>
      </p:sp>
      <p:sp>
        <p:nvSpPr>
          <p:cNvPr id="18" name="Abgerundetes Rechteck 17"/>
          <p:cNvSpPr/>
          <p:nvPr/>
        </p:nvSpPr>
        <p:spPr>
          <a:xfrm>
            <a:off x="1043490" y="5503648"/>
            <a:ext cx="6777319" cy="640492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mtClean="0">
                <a:sym typeface="Wingdings"/>
              </a:rPr>
              <a:t>World is a complementary INTERPLAY of the world of category &amp; non-category</a:t>
            </a:r>
            <a:endParaRPr lang="en-GB"/>
          </a:p>
        </p:txBody>
      </p:sp>
      <p:sp>
        <p:nvSpPr>
          <p:cNvPr id="21" name="Abgerundetes Rechteck 20"/>
          <p:cNvSpPr/>
          <p:nvPr/>
        </p:nvSpPr>
        <p:spPr>
          <a:xfrm>
            <a:off x="1043490" y="4811717"/>
            <a:ext cx="6777319" cy="640492"/>
          </a:xfrm>
          <a:prstGeom prst="roundRect">
            <a:avLst/>
          </a:prstGeom>
          <a:solidFill>
            <a:schemeClr val="accent5">
              <a:lumMod val="50000"/>
            </a:schemeClr>
          </a:soli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68580" indent="0" algn="ctr">
              <a:buNone/>
            </a:pPr>
            <a:r>
              <a:rPr lang="en-GB" smtClean="0"/>
              <a:t>„soku“ </a:t>
            </a:r>
            <a:r>
              <a:rPr lang="en-GB" smtClean="0">
                <a:sym typeface="Wingdings"/>
              </a:rPr>
              <a:t> „not one, not two“</a:t>
            </a:r>
            <a:endParaRPr lang="en-GB">
              <a:sym typeface="Wingdings"/>
            </a:endParaRPr>
          </a:p>
        </p:txBody>
      </p:sp>
    </p:spTree>
    <p:extLst>
      <p:ext uri="{BB962C8B-B14F-4D97-AF65-F5344CB8AC3E}">
        <p14:creationId xmlns:p14="http://schemas.microsoft.com/office/powerpoint/2010/main" val="20452266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mtClean="0"/>
              <a:t>Diaological mode seen in the double-swing model.</a:t>
            </a:r>
            <a:endParaRPr lang="en-GB"/>
          </a:p>
        </p:txBody>
      </p:sp>
      <p:graphicFrame>
        <p:nvGraphicFramePr>
          <p:cNvPr id="13" name="Inhaltsplatzhalter 1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1006518"/>
              </p:ext>
            </p:extLst>
          </p:nvPr>
        </p:nvGraphicFramePr>
        <p:xfrm>
          <a:off x="1043492" y="2323652"/>
          <a:ext cx="6777317" cy="35089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GB" smtClean="0"/>
              <a:pPr/>
              <a:t>11</a:t>
            </a:fld>
            <a:endParaRPr lang="en-GB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91154" y="6144140"/>
            <a:ext cx="8165628" cy="365125"/>
          </a:xfrm>
        </p:spPr>
        <p:txBody>
          <a:bodyPr/>
          <a:lstStyle/>
          <a:p>
            <a:r>
              <a:rPr lang="en-GB" smtClean="0"/>
              <a:t>T</a:t>
            </a:r>
            <a:r>
              <a:rPr lang="en-GB" smtClean="0"/>
              <a:t>he </a:t>
            </a:r>
            <a:r>
              <a:rPr lang="en-GB" smtClean="0"/>
              <a:t>D</a:t>
            </a:r>
            <a:r>
              <a:rPr lang="en-GB" smtClean="0"/>
              <a:t>ouble-Swing model of intercultural communication between East and West - Nathalie Bonk - Comparing Cultures SS 13</a:t>
            </a:r>
            <a:endParaRPr lang="en-GB"/>
          </a:p>
        </p:txBody>
      </p:sp>
      <p:grpSp>
        <p:nvGrpSpPr>
          <p:cNvPr id="7" name="Gruppierung 6"/>
          <p:cNvGrpSpPr/>
          <p:nvPr/>
        </p:nvGrpSpPr>
        <p:grpSpPr>
          <a:xfrm>
            <a:off x="4992613" y="27401"/>
            <a:ext cx="3020066" cy="394180"/>
            <a:chOff x="4992613" y="27401"/>
            <a:chExt cx="3020066" cy="394180"/>
          </a:xfrm>
        </p:grpSpPr>
        <p:sp>
          <p:nvSpPr>
            <p:cNvPr id="8" name="Oval 7"/>
            <p:cNvSpPr/>
            <p:nvPr/>
          </p:nvSpPr>
          <p:spPr>
            <a:xfrm>
              <a:off x="4992613" y="27401"/>
              <a:ext cx="364957" cy="394180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mtClean="0"/>
                <a:t>1</a:t>
              </a:r>
              <a:endParaRPr lang="en-GB"/>
            </a:p>
          </p:txBody>
        </p:sp>
        <p:sp>
          <p:nvSpPr>
            <p:cNvPr id="9" name="Oval 8"/>
            <p:cNvSpPr/>
            <p:nvPr/>
          </p:nvSpPr>
          <p:spPr>
            <a:xfrm>
              <a:off x="5656390" y="27401"/>
              <a:ext cx="364957" cy="394180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mtClean="0"/>
                <a:t>2</a:t>
              </a:r>
              <a:endParaRPr lang="en-GB"/>
            </a:p>
          </p:txBody>
        </p:sp>
        <p:sp>
          <p:nvSpPr>
            <p:cNvPr id="10" name="Oval 9"/>
            <p:cNvSpPr/>
            <p:nvPr/>
          </p:nvSpPr>
          <p:spPr>
            <a:xfrm>
              <a:off x="6320167" y="27401"/>
              <a:ext cx="364957" cy="394180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mtClean="0"/>
                <a:t>3</a:t>
              </a:r>
            </a:p>
          </p:txBody>
        </p:sp>
        <p:sp>
          <p:nvSpPr>
            <p:cNvPr id="11" name="Oval 10"/>
            <p:cNvSpPr/>
            <p:nvPr/>
          </p:nvSpPr>
          <p:spPr>
            <a:xfrm>
              <a:off x="6983944" y="27401"/>
              <a:ext cx="364957" cy="394180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mtClean="0"/>
                <a:t>4</a:t>
              </a:r>
              <a:endParaRPr lang="en-GB"/>
            </a:p>
          </p:txBody>
        </p:sp>
        <p:sp>
          <p:nvSpPr>
            <p:cNvPr id="12" name="Oval 11"/>
            <p:cNvSpPr/>
            <p:nvPr/>
          </p:nvSpPr>
          <p:spPr>
            <a:xfrm>
              <a:off x="7647722" y="27401"/>
              <a:ext cx="364957" cy="39418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mtClean="0"/>
                <a:t>5</a:t>
              </a:r>
              <a:endParaRPr lang="en-GB"/>
            </a:p>
          </p:txBody>
        </p:sp>
      </p:grpSp>
      <p:sp>
        <p:nvSpPr>
          <p:cNvPr id="14" name="Abgerundetes Rechteck 13"/>
          <p:cNvSpPr/>
          <p:nvPr/>
        </p:nvSpPr>
        <p:spPr>
          <a:xfrm>
            <a:off x="924982" y="2323652"/>
            <a:ext cx="580074" cy="1314087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GB" smtClean="0"/>
              <a:t>Buber</a:t>
            </a:r>
            <a:endParaRPr lang="en-GB"/>
          </a:p>
        </p:txBody>
      </p:sp>
      <p:sp>
        <p:nvSpPr>
          <p:cNvPr id="15" name="Abgerundetes Rechteck 14"/>
          <p:cNvSpPr/>
          <p:nvPr/>
        </p:nvSpPr>
        <p:spPr>
          <a:xfrm>
            <a:off x="924982" y="4518542"/>
            <a:ext cx="580074" cy="1314087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GB" smtClean="0"/>
              <a:t>Buddhism</a:t>
            </a:r>
            <a:endParaRPr lang="en-GB"/>
          </a:p>
        </p:txBody>
      </p:sp>
      <p:sp>
        <p:nvSpPr>
          <p:cNvPr id="16" name="Abgerundetes Rechteck 15"/>
          <p:cNvSpPr/>
          <p:nvPr/>
        </p:nvSpPr>
        <p:spPr>
          <a:xfrm>
            <a:off x="7360216" y="2323652"/>
            <a:ext cx="663778" cy="3508977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GB" smtClean="0"/>
              <a:t>Third Perspective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19479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Characteristics of the double-swing conceptualisation ∞:</a:t>
            </a:r>
            <a:endParaRPr lang="en-GB" dirty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>
          <a:xfrm>
            <a:off x="1043492" y="2323652"/>
            <a:ext cx="6777317" cy="2631199"/>
          </a:xfrm>
        </p:spPr>
        <p:txBody>
          <a:bodyPr/>
          <a:lstStyle/>
          <a:p>
            <a:r>
              <a:rPr lang="en-GB" dirty="0" smtClean="0"/>
              <a:t>Neither </a:t>
            </a:r>
            <a:r>
              <a:rPr lang="en-GB" dirty="0" err="1" smtClean="0"/>
              <a:t>monoistic</a:t>
            </a:r>
            <a:r>
              <a:rPr lang="en-GB" dirty="0" smtClean="0"/>
              <a:t> </a:t>
            </a:r>
            <a:r>
              <a:rPr lang="en-GB" b="1" dirty="0" smtClean="0"/>
              <a:t>„o“</a:t>
            </a:r>
            <a:r>
              <a:rPr lang="en-GB" dirty="0" smtClean="0"/>
              <a:t> nor dualistic   </a:t>
            </a:r>
            <a:r>
              <a:rPr lang="en-GB" b="1" dirty="0" smtClean="0"/>
              <a:t>„o o“</a:t>
            </a:r>
          </a:p>
          <a:p>
            <a:r>
              <a:rPr lang="en-GB" dirty="0" smtClean="0"/>
              <a:t>Identity-in-</a:t>
            </a:r>
            <a:r>
              <a:rPr lang="en-GB" dirty="0"/>
              <a:t>unity</a:t>
            </a:r>
            <a:r>
              <a:rPr lang="en-GB" b="1" dirty="0"/>
              <a:t>  </a:t>
            </a:r>
            <a:r>
              <a:rPr lang="en-GB" b="1" dirty="0"/>
              <a:t>„</a:t>
            </a:r>
            <a:r>
              <a:rPr lang="en-GB" b="1" dirty="0"/>
              <a:t>∞”</a:t>
            </a:r>
          </a:p>
          <a:p>
            <a:r>
              <a:rPr lang="en-GB" dirty="0" smtClean="0"/>
              <a:t>Process of anew creation by dynamic flow of dialogical interaction</a:t>
            </a:r>
          </a:p>
          <a:p>
            <a:r>
              <a:rPr lang="en-GB" dirty="0" smtClean="0"/>
              <a:t>Dynamic coming together of two people, focusing on a point of contact</a:t>
            </a:r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GB" smtClean="0"/>
              <a:pPr/>
              <a:t>12</a:t>
            </a:fld>
            <a:endParaRPr lang="en-GB"/>
          </a:p>
        </p:txBody>
      </p:sp>
      <p:grpSp>
        <p:nvGrpSpPr>
          <p:cNvPr id="7" name="Gruppierung 6"/>
          <p:cNvGrpSpPr/>
          <p:nvPr/>
        </p:nvGrpSpPr>
        <p:grpSpPr>
          <a:xfrm>
            <a:off x="4992613" y="27401"/>
            <a:ext cx="3020066" cy="394180"/>
            <a:chOff x="4992613" y="27401"/>
            <a:chExt cx="3020066" cy="394180"/>
          </a:xfrm>
        </p:grpSpPr>
        <p:sp>
          <p:nvSpPr>
            <p:cNvPr id="8" name="Oval 7"/>
            <p:cNvSpPr/>
            <p:nvPr/>
          </p:nvSpPr>
          <p:spPr>
            <a:xfrm>
              <a:off x="4992613" y="27401"/>
              <a:ext cx="364957" cy="394180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mtClean="0"/>
                <a:t>1</a:t>
              </a:r>
              <a:endParaRPr lang="en-GB"/>
            </a:p>
          </p:txBody>
        </p:sp>
        <p:sp>
          <p:nvSpPr>
            <p:cNvPr id="9" name="Oval 8"/>
            <p:cNvSpPr/>
            <p:nvPr/>
          </p:nvSpPr>
          <p:spPr>
            <a:xfrm>
              <a:off x="5656390" y="27401"/>
              <a:ext cx="364957" cy="394180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mtClean="0"/>
                <a:t>2</a:t>
              </a:r>
              <a:endParaRPr lang="en-GB"/>
            </a:p>
          </p:txBody>
        </p:sp>
        <p:sp>
          <p:nvSpPr>
            <p:cNvPr id="10" name="Oval 9"/>
            <p:cNvSpPr/>
            <p:nvPr/>
          </p:nvSpPr>
          <p:spPr>
            <a:xfrm>
              <a:off x="6320167" y="27401"/>
              <a:ext cx="364957" cy="394180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mtClean="0"/>
                <a:t>3</a:t>
              </a:r>
            </a:p>
          </p:txBody>
        </p:sp>
        <p:sp>
          <p:nvSpPr>
            <p:cNvPr id="11" name="Oval 10"/>
            <p:cNvSpPr/>
            <p:nvPr/>
          </p:nvSpPr>
          <p:spPr>
            <a:xfrm>
              <a:off x="6983944" y="27401"/>
              <a:ext cx="364957" cy="394180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mtClean="0"/>
                <a:t>4</a:t>
              </a:r>
              <a:endParaRPr lang="en-GB"/>
            </a:p>
          </p:txBody>
        </p:sp>
        <p:sp>
          <p:nvSpPr>
            <p:cNvPr id="12" name="Oval 11"/>
            <p:cNvSpPr/>
            <p:nvPr/>
          </p:nvSpPr>
          <p:spPr>
            <a:xfrm>
              <a:off x="7647722" y="27401"/>
              <a:ext cx="364957" cy="39418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mtClean="0"/>
                <a:t>5</a:t>
              </a:r>
              <a:endParaRPr lang="en-GB"/>
            </a:p>
          </p:txBody>
        </p:sp>
      </p:grpSp>
      <p:sp>
        <p:nvSpPr>
          <p:cNvPr id="1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91154" y="6144140"/>
            <a:ext cx="8165628" cy="365125"/>
          </a:xfrm>
        </p:spPr>
        <p:txBody>
          <a:bodyPr/>
          <a:lstStyle/>
          <a:p>
            <a:r>
              <a:rPr lang="en-GB" smtClean="0"/>
              <a:t>T</a:t>
            </a:r>
            <a:r>
              <a:rPr lang="en-GB" smtClean="0"/>
              <a:t>he </a:t>
            </a:r>
            <a:r>
              <a:rPr lang="en-GB" smtClean="0"/>
              <a:t>D</a:t>
            </a:r>
            <a:r>
              <a:rPr lang="en-GB" smtClean="0"/>
              <a:t>ouble-Swing model of intercultural communication between East and West - Nathalie Bonk - Comparing Cultures SS 13</a:t>
            </a:r>
            <a:endParaRPr lang="en-GB"/>
          </a:p>
        </p:txBody>
      </p:sp>
      <p:sp>
        <p:nvSpPr>
          <p:cNvPr id="16" name="Abgerundetes Rechteck 15"/>
          <p:cNvSpPr/>
          <p:nvPr/>
        </p:nvSpPr>
        <p:spPr>
          <a:xfrm>
            <a:off x="736850" y="4829413"/>
            <a:ext cx="7647110" cy="1081914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 smtClean="0"/>
              <a:t>“The Act of meeting between two different beings without eliminating the otherness of each other &amp; without reducing the dynamic tension created with the meeting.”</a:t>
            </a:r>
            <a:endParaRPr lang="en-GB" sz="2000" dirty="0"/>
          </a:p>
        </p:txBody>
      </p:sp>
      <p:sp>
        <p:nvSpPr>
          <p:cNvPr id="17" name="Textfeld 16"/>
          <p:cNvSpPr txBox="1"/>
          <p:nvPr/>
        </p:nvSpPr>
        <p:spPr>
          <a:xfrm>
            <a:off x="7840221" y="5629089"/>
            <a:ext cx="543739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50" dirty="0" smtClean="0"/>
              <a:t>p.326</a:t>
            </a:r>
            <a:endParaRPr lang="en-GB" sz="1050" dirty="0"/>
          </a:p>
        </p:txBody>
      </p:sp>
    </p:spTree>
    <p:extLst>
      <p:ext uri="{BB962C8B-B14F-4D97-AF65-F5344CB8AC3E}">
        <p14:creationId xmlns:p14="http://schemas.microsoft.com/office/powerpoint/2010/main" val="23918411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mtClean="0"/>
              <a:t>The third perspective: double-swing model.</a:t>
            </a:r>
            <a:endParaRPr lang="en-GB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smtClean="0"/>
              <a:t>Recognition of</a:t>
            </a:r>
          </a:p>
          <a:p>
            <a:pPr lvl="1"/>
            <a:r>
              <a:rPr lang="en-GB" smtClean="0"/>
              <a:t>Independence &amp;</a:t>
            </a:r>
          </a:p>
          <a:p>
            <a:pPr lvl="1"/>
            <a:r>
              <a:rPr lang="en-GB" smtClean="0"/>
              <a:t>Interdepenence</a:t>
            </a:r>
          </a:p>
          <a:p>
            <a:pPr lvl="1"/>
            <a:endParaRPr lang="en-GB" smtClean="0"/>
          </a:p>
          <a:p>
            <a:r>
              <a:rPr lang="en-GB" smtClean="0"/>
              <a:t>Related to our basic attitude and life stance</a:t>
            </a:r>
          </a:p>
          <a:p>
            <a:endParaRPr lang="en-GB" smtClean="0"/>
          </a:p>
          <a:p>
            <a:r>
              <a:rPr lang="en-GB" smtClean="0"/>
              <a:t>Interaction between man-men, dailogue among different religions, etc.</a:t>
            </a:r>
            <a:endParaRPr lang="en-GB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GB" smtClean="0"/>
              <a:pPr/>
              <a:t>13</a:t>
            </a:fld>
            <a:endParaRPr lang="en-GB"/>
          </a:p>
        </p:txBody>
      </p:sp>
      <p:grpSp>
        <p:nvGrpSpPr>
          <p:cNvPr id="6" name="Gruppierung 5"/>
          <p:cNvGrpSpPr/>
          <p:nvPr/>
        </p:nvGrpSpPr>
        <p:grpSpPr>
          <a:xfrm>
            <a:off x="4992613" y="27401"/>
            <a:ext cx="3020066" cy="394180"/>
            <a:chOff x="4992613" y="27401"/>
            <a:chExt cx="3020066" cy="394180"/>
          </a:xfrm>
        </p:grpSpPr>
        <p:sp>
          <p:nvSpPr>
            <p:cNvPr id="7" name="Oval 6"/>
            <p:cNvSpPr/>
            <p:nvPr/>
          </p:nvSpPr>
          <p:spPr>
            <a:xfrm>
              <a:off x="4992613" y="27401"/>
              <a:ext cx="364957" cy="394180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mtClean="0"/>
                <a:t>1</a:t>
              </a:r>
              <a:endParaRPr lang="en-GB"/>
            </a:p>
          </p:txBody>
        </p:sp>
        <p:sp>
          <p:nvSpPr>
            <p:cNvPr id="8" name="Oval 7"/>
            <p:cNvSpPr/>
            <p:nvPr/>
          </p:nvSpPr>
          <p:spPr>
            <a:xfrm>
              <a:off x="5656390" y="27401"/>
              <a:ext cx="364957" cy="394180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mtClean="0"/>
                <a:t>2</a:t>
              </a:r>
              <a:endParaRPr lang="en-GB"/>
            </a:p>
          </p:txBody>
        </p:sp>
        <p:sp>
          <p:nvSpPr>
            <p:cNvPr id="9" name="Oval 8"/>
            <p:cNvSpPr/>
            <p:nvPr/>
          </p:nvSpPr>
          <p:spPr>
            <a:xfrm>
              <a:off x="6320167" y="27401"/>
              <a:ext cx="364957" cy="394180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mtClean="0"/>
                <a:t>3</a:t>
              </a:r>
            </a:p>
          </p:txBody>
        </p:sp>
        <p:sp>
          <p:nvSpPr>
            <p:cNvPr id="10" name="Oval 9"/>
            <p:cNvSpPr/>
            <p:nvPr/>
          </p:nvSpPr>
          <p:spPr>
            <a:xfrm>
              <a:off x="6983944" y="27401"/>
              <a:ext cx="364957" cy="394180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mtClean="0"/>
                <a:t>4</a:t>
              </a:r>
              <a:endParaRPr lang="en-GB"/>
            </a:p>
          </p:txBody>
        </p:sp>
        <p:sp>
          <p:nvSpPr>
            <p:cNvPr id="11" name="Oval 10"/>
            <p:cNvSpPr/>
            <p:nvPr/>
          </p:nvSpPr>
          <p:spPr>
            <a:xfrm>
              <a:off x="7647722" y="27401"/>
              <a:ext cx="364957" cy="39418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mtClean="0"/>
                <a:t>5</a:t>
              </a:r>
              <a:endParaRPr lang="en-GB"/>
            </a:p>
          </p:txBody>
        </p:sp>
      </p:grpSp>
      <p:sp>
        <p:nvSpPr>
          <p:cNvPr id="12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91154" y="6144140"/>
            <a:ext cx="8165628" cy="365125"/>
          </a:xfrm>
        </p:spPr>
        <p:txBody>
          <a:bodyPr/>
          <a:lstStyle/>
          <a:p>
            <a:r>
              <a:rPr lang="en-GB" smtClean="0"/>
              <a:t>T</a:t>
            </a:r>
            <a:r>
              <a:rPr lang="en-GB" smtClean="0"/>
              <a:t>he </a:t>
            </a:r>
            <a:r>
              <a:rPr lang="en-GB" smtClean="0"/>
              <a:t>D</a:t>
            </a:r>
            <a:r>
              <a:rPr lang="en-GB" smtClean="0"/>
              <a:t>ouble-Swing model of intercultural communication between East and West - Nathalie Bonk - Comparing Cultures SS 13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9688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mtClean="0"/>
              <a:t>Implication for intercultural communication</a:t>
            </a:r>
            <a:endParaRPr lang="en-GB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Difference &amp; otherness as positive factors</a:t>
            </a:r>
          </a:p>
          <a:p>
            <a:pPr marL="68580" indent="0">
              <a:buNone/>
            </a:pPr>
            <a:endParaRPr lang="en-GB" smtClean="0"/>
          </a:p>
          <a:p>
            <a:r>
              <a:rPr lang="en-GB" smtClean="0"/>
              <a:t>Communicator: always active</a:t>
            </a:r>
          </a:p>
          <a:p>
            <a:endParaRPr lang="en-GB" smtClean="0"/>
          </a:p>
          <a:p>
            <a:r>
              <a:rPr lang="en-GB" smtClean="0"/>
              <a:t>Dynamic interplay with whole persons</a:t>
            </a:r>
          </a:p>
          <a:p>
            <a:endParaRPr lang="en-GB" smtClean="0"/>
          </a:p>
          <a:p>
            <a:r>
              <a:rPr lang="en-GB" smtClean="0"/>
              <a:t>Self &amp; other awareness</a:t>
            </a:r>
          </a:p>
          <a:p>
            <a:endParaRPr lang="en-GB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GB" smtClean="0"/>
              <a:pPr/>
              <a:t>14</a:t>
            </a:fld>
            <a:endParaRPr lang="en-GB"/>
          </a:p>
        </p:txBody>
      </p:sp>
      <p:grpSp>
        <p:nvGrpSpPr>
          <p:cNvPr id="6" name="Gruppierung 5"/>
          <p:cNvGrpSpPr/>
          <p:nvPr/>
        </p:nvGrpSpPr>
        <p:grpSpPr>
          <a:xfrm>
            <a:off x="4992613" y="27401"/>
            <a:ext cx="3020066" cy="394180"/>
            <a:chOff x="4992613" y="27401"/>
            <a:chExt cx="3020066" cy="394180"/>
          </a:xfrm>
        </p:grpSpPr>
        <p:sp>
          <p:nvSpPr>
            <p:cNvPr id="7" name="Oval 6"/>
            <p:cNvSpPr/>
            <p:nvPr/>
          </p:nvSpPr>
          <p:spPr>
            <a:xfrm>
              <a:off x="4992613" y="27401"/>
              <a:ext cx="364957" cy="394180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mtClean="0"/>
                <a:t>1</a:t>
              </a:r>
              <a:endParaRPr lang="en-GB"/>
            </a:p>
          </p:txBody>
        </p:sp>
        <p:sp>
          <p:nvSpPr>
            <p:cNvPr id="8" name="Oval 7"/>
            <p:cNvSpPr/>
            <p:nvPr/>
          </p:nvSpPr>
          <p:spPr>
            <a:xfrm>
              <a:off x="5656390" y="27401"/>
              <a:ext cx="364957" cy="394180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mtClean="0"/>
                <a:t>2</a:t>
              </a:r>
              <a:endParaRPr lang="en-GB"/>
            </a:p>
          </p:txBody>
        </p:sp>
        <p:sp>
          <p:nvSpPr>
            <p:cNvPr id="9" name="Oval 8"/>
            <p:cNvSpPr/>
            <p:nvPr/>
          </p:nvSpPr>
          <p:spPr>
            <a:xfrm>
              <a:off x="6320167" y="27401"/>
              <a:ext cx="364957" cy="394180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mtClean="0"/>
                <a:t>3</a:t>
              </a:r>
            </a:p>
          </p:txBody>
        </p:sp>
        <p:sp>
          <p:nvSpPr>
            <p:cNvPr id="10" name="Oval 9"/>
            <p:cNvSpPr/>
            <p:nvPr/>
          </p:nvSpPr>
          <p:spPr>
            <a:xfrm>
              <a:off x="6983944" y="27401"/>
              <a:ext cx="364957" cy="394180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mtClean="0"/>
                <a:t>4</a:t>
              </a:r>
              <a:endParaRPr lang="en-GB"/>
            </a:p>
          </p:txBody>
        </p:sp>
        <p:sp>
          <p:nvSpPr>
            <p:cNvPr id="11" name="Oval 10"/>
            <p:cNvSpPr/>
            <p:nvPr/>
          </p:nvSpPr>
          <p:spPr>
            <a:xfrm>
              <a:off x="7647722" y="27401"/>
              <a:ext cx="364957" cy="394180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mtClean="0"/>
                <a:t>5</a:t>
              </a:r>
              <a:endParaRPr lang="en-GB"/>
            </a:p>
          </p:txBody>
        </p:sp>
      </p:grpSp>
      <p:sp>
        <p:nvSpPr>
          <p:cNvPr id="12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91154" y="6144140"/>
            <a:ext cx="8165628" cy="365125"/>
          </a:xfrm>
        </p:spPr>
        <p:txBody>
          <a:bodyPr/>
          <a:lstStyle/>
          <a:p>
            <a:r>
              <a:rPr lang="en-GB" smtClean="0"/>
              <a:t>T</a:t>
            </a:r>
            <a:r>
              <a:rPr lang="en-GB" smtClean="0"/>
              <a:t>he </a:t>
            </a:r>
            <a:r>
              <a:rPr lang="en-GB" smtClean="0"/>
              <a:t>D</a:t>
            </a:r>
            <a:r>
              <a:rPr lang="en-GB" smtClean="0"/>
              <a:t>ouble-Swing model of intercultural communication between East and West - Nathalie Bonk - Comparing Cultures SS 13</a:t>
            </a:r>
            <a:endParaRPr lang="en-GB"/>
          </a:p>
        </p:txBody>
      </p:sp>
      <p:sp>
        <p:nvSpPr>
          <p:cNvPr id="13" name="Abgerundetes Rechteck 12"/>
          <p:cNvSpPr/>
          <p:nvPr/>
        </p:nvSpPr>
        <p:spPr>
          <a:xfrm>
            <a:off x="1473701" y="2759664"/>
            <a:ext cx="6174021" cy="423357"/>
          </a:xfrm>
          <a:prstGeom prst="round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mtClean="0"/>
              <a:t>Essential for growth in communication process</a:t>
            </a:r>
            <a:endParaRPr lang="en-GB"/>
          </a:p>
        </p:txBody>
      </p:sp>
      <p:sp>
        <p:nvSpPr>
          <p:cNvPr id="14" name="Abgerundetes Rechteck 13"/>
          <p:cNvSpPr/>
          <p:nvPr/>
        </p:nvSpPr>
        <p:spPr>
          <a:xfrm>
            <a:off x="1473701" y="3664700"/>
            <a:ext cx="6174021" cy="423357"/>
          </a:xfrm>
          <a:prstGeom prst="roundRect">
            <a:avLst/>
          </a:prstGeom>
          <a:solidFill>
            <a:srgbClr val="EAFAC9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mtClean="0"/>
              <a:t>Active creator of own stimuli – not passive reactor</a:t>
            </a:r>
            <a:endParaRPr lang="en-GB"/>
          </a:p>
        </p:txBody>
      </p:sp>
      <p:sp>
        <p:nvSpPr>
          <p:cNvPr id="15" name="Abgerundetes Rechteck 14"/>
          <p:cNvSpPr/>
          <p:nvPr/>
        </p:nvSpPr>
        <p:spPr>
          <a:xfrm>
            <a:off x="1473701" y="4554060"/>
            <a:ext cx="6174021" cy="423357"/>
          </a:xfrm>
          <a:prstGeom prst="roundRect">
            <a:avLst/>
          </a:prstGeom>
          <a:solidFill>
            <a:srgbClr val="EAFAC9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mtClean="0"/>
              <a:t>Focus polar opposites – not polar experiences</a:t>
            </a:r>
            <a:endParaRPr lang="en-GB"/>
          </a:p>
        </p:txBody>
      </p:sp>
      <p:sp>
        <p:nvSpPr>
          <p:cNvPr id="16" name="Abgerundetes Rechteck 15"/>
          <p:cNvSpPr/>
          <p:nvPr/>
        </p:nvSpPr>
        <p:spPr>
          <a:xfrm>
            <a:off x="1473701" y="5409272"/>
            <a:ext cx="6174021" cy="423357"/>
          </a:xfrm>
          <a:prstGeom prst="roundRect">
            <a:avLst/>
          </a:prstGeom>
          <a:solidFill>
            <a:srgbClr val="EAFAC9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mtClean="0"/>
              <a:t>Process in which one‘s essential identity takes place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69616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000" smtClean="0"/>
              <a:t>Double-Swing Model as intercultural communication–enlightment?</a:t>
            </a:r>
            <a:endParaRPr lang="en-GB" sz="300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indent="-342900">
              <a:lnSpc>
                <a:spcPct val="170000"/>
              </a:lnSpc>
            </a:pPr>
            <a:r>
              <a:rPr lang="en-GB" dirty="0" smtClean="0"/>
              <a:t>What to take care for if “cultures” meet? (concrete examples, best-practices)</a:t>
            </a:r>
          </a:p>
          <a:p>
            <a:pPr indent="-342900">
              <a:lnSpc>
                <a:spcPct val="170000"/>
              </a:lnSpc>
            </a:pPr>
            <a:r>
              <a:rPr lang="en-GB" dirty="0" smtClean="0"/>
              <a:t>What if own acceptance of „anew-creation“ is not given?</a:t>
            </a:r>
          </a:p>
          <a:p>
            <a:pPr indent="-342900">
              <a:lnSpc>
                <a:spcPct val="170000"/>
              </a:lnSpc>
            </a:pPr>
            <a:r>
              <a:rPr lang="en-GB" dirty="0" smtClean="0"/>
              <a:t>What about Buber‘s „narrow-ridge“ (face-to-face requirement)? Representative for western thinking?</a:t>
            </a:r>
          </a:p>
          <a:p>
            <a:pPr indent="-342900">
              <a:lnSpc>
                <a:spcPct val="170000"/>
              </a:lnSpc>
            </a:pPr>
            <a:r>
              <a:rPr lang="en-GB" dirty="0" smtClean="0"/>
              <a:t>What about the Eastern dominance in that model?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GB" smtClean="0"/>
              <a:pPr/>
              <a:t>15</a:t>
            </a:fld>
            <a:endParaRPr lang="en-GB"/>
          </a:p>
        </p:txBody>
      </p:sp>
      <p:grpSp>
        <p:nvGrpSpPr>
          <p:cNvPr id="6" name="Gruppierung 5"/>
          <p:cNvGrpSpPr/>
          <p:nvPr/>
        </p:nvGrpSpPr>
        <p:grpSpPr>
          <a:xfrm>
            <a:off x="4992613" y="27401"/>
            <a:ext cx="3020066" cy="394180"/>
            <a:chOff x="4992613" y="27401"/>
            <a:chExt cx="3020066" cy="394180"/>
          </a:xfrm>
        </p:grpSpPr>
        <p:sp>
          <p:nvSpPr>
            <p:cNvPr id="7" name="Oval 6"/>
            <p:cNvSpPr/>
            <p:nvPr/>
          </p:nvSpPr>
          <p:spPr>
            <a:xfrm>
              <a:off x="4992613" y="27401"/>
              <a:ext cx="364957" cy="394180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mtClean="0"/>
                <a:t>1</a:t>
              </a:r>
              <a:endParaRPr lang="en-GB"/>
            </a:p>
          </p:txBody>
        </p:sp>
        <p:sp>
          <p:nvSpPr>
            <p:cNvPr id="8" name="Oval 7"/>
            <p:cNvSpPr/>
            <p:nvPr/>
          </p:nvSpPr>
          <p:spPr>
            <a:xfrm>
              <a:off x="5656390" y="27401"/>
              <a:ext cx="364957" cy="394180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mtClean="0"/>
                <a:t>2</a:t>
              </a:r>
              <a:endParaRPr lang="en-GB"/>
            </a:p>
          </p:txBody>
        </p:sp>
        <p:sp>
          <p:nvSpPr>
            <p:cNvPr id="9" name="Oval 8"/>
            <p:cNvSpPr/>
            <p:nvPr/>
          </p:nvSpPr>
          <p:spPr>
            <a:xfrm>
              <a:off x="6320167" y="27401"/>
              <a:ext cx="364957" cy="394180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mtClean="0"/>
                <a:t>3</a:t>
              </a:r>
            </a:p>
          </p:txBody>
        </p:sp>
        <p:sp>
          <p:nvSpPr>
            <p:cNvPr id="10" name="Oval 9"/>
            <p:cNvSpPr/>
            <p:nvPr/>
          </p:nvSpPr>
          <p:spPr>
            <a:xfrm>
              <a:off x="6983944" y="27401"/>
              <a:ext cx="364957" cy="394180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mtClean="0"/>
                <a:t>4</a:t>
              </a:r>
              <a:endParaRPr lang="en-GB"/>
            </a:p>
          </p:txBody>
        </p:sp>
        <p:sp>
          <p:nvSpPr>
            <p:cNvPr id="11" name="Oval 10"/>
            <p:cNvSpPr/>
            <p:nvPr/>
          </p:nvSpPr>
          <p:spPr>
            <a:xfrm>
              <a:off x="7647722" y="27401"/>
              <a:ext cx="364957" cy="394180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mtClean="0"/>
                <a:t>5</a:t>
              </a:r>
              <a:endParaRPr lang="en-GB"/>
            </a:p>
          </p:txBody>
        </p:sp>
      </p:grpSp>
      <p:sp>
        <p:nvSpPr>
          <p:cNvPr id="12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91154" y="6144140"/>
            <a:ext cx="8165628" cy="365125"/>
          </a:xfrm>
        </p:spPr>
        <p:txBody>
          <a:bodyPr/>
          <a:lstStyle/>
          <a:p>
            <a:r>
              <a:rPr lang="en-GB" smtClean="0"/>
              <a:t>T</a:t>
            </a:r>
            <a:r>
              <a:rPr lang="en-GB" smtClean="0"/>
              <a:t>he </a:t>
            </a:r>
            <a:r>
              <a:rPr lang="en-GB" smtClean="0"/>
              <a:t>D</a:t>
            </a:r>
            <a:r>
              <a:rPr lang="en-GB" smtClean="0"/>
              <a:t>ouble-Swing model of intercultural communication between East and West - Nathalie Bonk - Comparing Cultures SS 13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98888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Back-up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8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91154" y="6144140"/>
            <a:ext cx="8165628" cy="365125"/>
          </a:xfrm>
        </p:spPr>
        <p:txBody>
          <a:bodyPr/>
          <a:lstStyle/>
          <a:p>
            <a:r>
              <a:rPr lang="en-GB" dirty="0" smtClean="0"/>
              <a:t>T</a:t>
            </a:r>
            <a:r>
              <a:rPr lang="en-GB" dirty="0" smtClean="0"/>
              <a:t>he </a:t>
            </a:r>
            <a:r>
              <a:rPr lang="en-GB" dirty="0" smtClean="0"/>
              <a:t>D</a:t>
            </a:r>
            <a:r>
              <a:rPr lang="en-GB" dirty="0" smtClean="0"/>
              <a:t>ouble-Swing model of intercultural communication between East and West - Nathalie Bonk - Comparing Cultures SS 13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645352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200" smtClean="0"/>
              <a:t>Communication styles in Asia and Europe differ. (Axel &amp; Rümper 1997)</a:t>
            </a:r>
            <a:endParaRPr lang="en-GB" sz="3200"/>
          </a:p>
        </p:txBody>
      </p:sp>
      <p:graphicFrame>
        <p:nvGraphicFramePr>
          <p:cNvPr id="6" name="Inhaltsplatzhalt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8776799"/>
              </p:ext>
            </p:extLst>
          </p:nvPr>
        </p:nvGraphicFramePr>
        <p:xfrm>
          <a:off x="1042988" y="2324100"/>
          <a:ext cx="6777036" cy="35763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9012"/>
                <a:gridCol w="2259012"/>
                <a:gridCol w="2259012"/>
              </a:tblGrid>
              <a:tr h="370840">
                <a:tc>
                  <a:txBody>
                    <a:bodyPr/>
                    <a:lstStyle/>
                    <a:p>
                      <a:endParaRPr lang="en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smtClean="0"/>
                        <a:t>Northwest Europe, North America</a:t>
                      </a:r>
                      <a:endParaRPr lang="en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smtClean="0"/>
                        <a:t>East &amp; Southeast Asia</a:t>
                      </a:r>
                      <a:endParaRPr lang="en-GB" noProof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noProof="0" smtClean="0"/>
                        <a:t>Main Focus</a:t>
                      </a:r>
                      <a:endParaRPr lang="en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smtClean="0"/>
                        <a:t>Message</a:t>
                      </a:r>
                      <a:endParaRPr lang="en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dirty="0" smtClean="0"/>
                        <a:t>Relationship</a:t>
                      </a:r>
                      <a:endParaRPr lang="en-GB" noProof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noProof="0" smtClean="0"/>
                        <a:t>Function</a:t>
                      </a:r>
                      <a:endParaRPr lang="en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smtClean="0"/>
                        <a:t>Communication Instrument</a:t>
                      </a:r>
                      <a:endParaRPr lang="en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smtClean="0"/>
                        <a:t>Development &amp; Maintenance</a:t>
                      </a:r>
                      <a:r>
                        <a:rPr lang="en-GB" baseline="0" noProof="0" smtClean="0"/>
                        <a:t> of Relationships</a:t>
                      </a:r>
                      <a:endParaRPr lang="en-GB" noProof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noProof="0" smtClean="0"/>
                        <a:t>Form of Relationship</a:t>
                      </a:r>
                      <a:endParaRPr lang="en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smtClean="0"/>
                        <a:t>Symmetric</a:t>
                      </a:r>
                      <a:endParaRPr lang="en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smtClean="0"/>
                        <a:t>Asymmetric,</a:t>
                      </a:r>
                      <a:r>
                        <a:rPr lang="en-GB" baseline="0" noProof="0" smtClean="0"/>
                        <a:t> complementary</a:t>
                      </a:r>
                      <a:endParaRPr lang="en-GB" noProof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noProof="0" smtClean="0"/>
                        <a:t>Degree of Directness</a:t>
                      </a:r>
                      <a:endParaRPr lang="en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smtClean="0"/>
                        <a:t>Direct</a:t>
                      </a:r>
                      <a:endParaRPr lang="en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smtClean="0"/>
                        <a:t>Indirect</a:t>
                      </a:r>
                      <a:endParaRPr lang="en-GB" noProof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noProof="0" smtClean="0"/>
                        <a:t>Focus on</a:t>
                      </a:r>
                      <a:endParaRPr lang="en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smtClean="0"/>
                        <a:t>Sender</a:t>
                      </a:r>
                      <a:endParaRPr lang="en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dirty="0" smtClean="0"/>
                        <a:t>Receiver</a:t>
                      </a:r>
                      <a:endParaRPr lang="en-GB" noProof="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GB" smtClean="0"/>
              <a:pPr/>
              <a:t>17</a:t>
            </a:fld>
            <a:endParaRPr lang="en-GB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91154" y="6144140"/>
            <a:ext cx="8165628" cy="365125"/>
          </a:xfrm>
        </p:spPr>
        <p:txBody>
          <a:bodyPr/>
          <a:lstStyle/>
          <a:p>
            <a:r>
              <a:rPr lang="en-GB" smtClean="0"/>
              <a:t>T</a:t>
            </a:r>
            <a:r>
              <a:rPr lang="en-GB" smtClean="0"/>
              <a:t>he </a:t>
            </a:r>
            <a:r>
              <a:rPr lang="en-GB" smtClean="0"/>
              <a:t>D</a:t>
            </a:r>
            <a:r>
              <a:rPr lang="en-GB" smtClean="0"/>
              <a:t>ouble-Swing model of intercultural communication between East and West - Nathalie Bonk - Comparing Cultures SS 13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28541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200" smtClean="0"/>
              <a:t>Culture dimensiones after Hofstede. 1/2</a:t>
            </a:r>
            <a:endParaRPr lang="en-GB" sz="3200"/>
          </a:p>
        </p:txBody>
      </p:sp>
      <p:graphicFrame>
        <p:nvGraphicFramePr>
          <p:cNvPr id="6" name="Inhaltsplatzhalt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0693605"/>
              </p:ext>
            </p:extLst>
          </p:nvPr>
        </p:nvGraphicFramePr>
        <p:xfrm>
          <a:off x="995953" y="2324100"/>
          <a:ext cx="7203465" cy="35401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1155"/>
                <a:gridCol w="2401155"/>
                <a:gridCol w="2401155"/>
              </a:tblGrid>
              <a:tr h="432887">
                <a:tc>
                  <a:txBody>
                    <a:bodyPr/>
                    <a:lstStyle/>
                    <a:p>
                      <a:r>
                        <a:rPr lang="en-GB" noProof="0" smtClean="0"/>
                        <a:t>Culture Dimension</a:t>
                      </a:r>
                      <a:endParaRPr lang="en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smtClean="0"/>
                        <a:t>One extrem</a:t>
                      </a:r>
                      <a:endParaRPr lang="en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smtClean="0"/>
                        <a:t>The Other extrem</a:t>
                      </a:r>
                      <a:endParaRPr lang="en-GB" noProof="0"/>
                    </a:p>
                  </a:txBody>
                  <a:tcPr/>
                </a:tc>
              </a:tr>
              <a:tr h="432887">
                <a:tc>
                  <a:txBody>
                    <a:bodyPr/>
                    <a:lstStyle/>
                    <a:p>
                      <a:r>
                        <a:rPr lang="en-GB" noProof="0" smtClean="0"/>
                        <a:t>Identity</a:t>
                      </a:r>
                      <a:endParaRPr lang="en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smtClean="0"/>
                        <a:t>Individualism</a:t>
                      </a:r>
                      <a:endParaRPr lang="en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smtClean="0"/>
                        <a:t>Collectivism</a:t>
                      </a:r>
                      <a:endParaRPr lang="en-GB" noProof="0"/>
                    </a:p>
                  </a:txBody>
                  <a:tcPr/>
                </a:tc>
              </a:tr>
              <a:tr h="747175">
                <a:tc>
                  <a:txBody>
                    <a:bodyPr/>
                    <a:lstStyle/>
                    <a:p>
                      <a:r>
                        <a:rPr lang="en-GB" noProof="0" smtClean="0"/>
                        <a:t>Power</a:t>
                      </a:r>
                      <a:endParaRPr lang="en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smtClean="0"/>
                        <a:t>High Power Distance</a:t>
                      </a:r>
                      <a:endParaRPr lang="en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smtClean="0"/>
                        <a:t>Low</a:t>
                      </a:r>
                      <a:r>
                        <a:rPr lang="en-GB" baseline="0" noProof="0" smtClean="0"/>
                        <a:t> Power Distance</a:t>
                      </a:r>
                      <a:endParaRPr lang="en-GB" noProof="0"/>
                    </a:p>
                  </a:txBody>
                  <a:tcPr/>
                </a:tc>
              </a:tr>
              <a:tr h="432887">
                <a:tc>
                  <a:txBody>
                    <a:bodyPr/>
                    <a:lstStyle/>
                    <a:p>
                      <a:r>
                        <a:rPr lang="en-GB" noProof="0" smtClean="0"/>
                        <a:t>Gender</a:t>
                      </a:r>
                      <a:endParaRPr lang="en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smtClean="0"/>
                        <a:t>Masculinity</a:t>
                      </a:r>
                      <a:endParaRPr lang="en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smtClean="0"/>
                        <a:t>Femininty</a:t>
                      </a:r>
                      <a:endParaRPr lang="en-GB" noProof="0"/>
                    </a:p>
                  </a:txBody>
                  <a:tcPr/>
                </a:tc>
              </a:tr>
              <a:tr h="747175">
                <a:tc>
                  <a:txBody>
                    <a:bodyPr/>
                    <a:lstStyle/>
                    <a:p>
                      <a:r>
                        <a:rPr lang="en-GB" noProof="0" smtClean="0"/>
                        <a:t>Time</a:t>
                      </a:r>
                      <a:endParaRPr lang="en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smtClean="0"/>
                        <a:t>Long-term Orientation</a:t>
                      </a:r>
                      <a:endParaRPr lang="en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smtClean="0"/>
                        <a:t>Short-term</a:t>
                      </a:r>
                      <a:r>
                        <a:rPr lang="en-GB" baseline="0" noProof="0" smtClean="0"/>
                        <a:t> Orientation</a:t>
                      </a:r>
                      <a:endParaRPr lang="en-GB" noProof="0"/>
                    </a:p>
                  </a:txBody>
                  <a:tcPr/>
                </a:tc>
              </a:tr>
              <a:tr h="747175">
                <a:tc>
                  <a:txBody>
                    <a:bodyPr/>
                    <a:lstStyle/>
                    <a:p>
                      <a:r>
                        <a:rPr lang="en-GB" noProof="0" smtClean="0"/>
                        <a:t>Uncertainty</a:t>
                      </a:r>
                      <a:endParaRPr lang="en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smtClean="0"/>
                        <a:t>Uncertainty Avoidance</a:t>
                      </a:r>
                      <a:endParaRPr lang="en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dirty="0" smtClean="0"/>
                        <a:t>Uncertainty Tolerance</a:t>
                      </a:r>
                      <a:endParaRPr lang="en-GB" noProof="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GB" smtClean="0"/>
              <a:pPr/>
              <a:t>18</a:t>
            </a:fld>
            <a:endParaRPr lang="en-GB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91154" y="6144140"/>
            <a:ext cx="8165628" cy="365125"/>
          </a:xfrm>
        </p:spPr>
        <p:txBody>
          <a:bodyPr/>
          <a:lstStyle/>
          <a:p>
            <a:r>
              <a:rPr lang="en-GB" smtClean="0"/>
              <a:t>T</a:t>
            </a:r>
            <a:r>
              <a:rPr lang="en-GB" smtClean="0"/>
              <a:t>he </a:t>
            </a:r>
            <a:r>
              <a:rPr lang="en-GB" smtClean="0"/>
              <a:t>D</a:t>
            </a:r>
            <a:r>
              <a:rPr lang="en-GB" smtClean="0"/>
              <a:t>ouble-Swing model of intercultural communication between East and West - Nathalie Bonk - Comparing Cultures SS 13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93531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Inhaltsplatzhalt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4151019"/>
              </p:ext>
            </p:extLst>
          </p:nvPr>
        </p:nvGraphicFramePr>
        <p:xfrm>
          <a:off x="674138" y="2399026"/>
          <a:ext cx="7650705" cy="34407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0141"/>
                <a:gridCol w="1530141"/>
                <a:gridCol w="1530141"/>
                <a:gridCol w="1530141"/>
                <a:gridCol w="1530141"/>
              </a:tblGrid>
              <a:tr h="425041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Country</a:t>
                      </a:r>
                      <a:endParaRPr lang="de-DE" sz="1600" kern="100" dirty="0">
                        <a:effectLst/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Power</a:t>
                      </a:r>
                      <a:endParaRPr lang="de-DE" sz="1600" kern="100" dirty="0">
                        <a:effectLst/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Uncertainty</a:t>
                      </a:r>
                      <a:endParaRPr lang="de-DE" sz="1600" kern="100" dirty="0">
                        <a:effectLst/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00" dirty="0" smtClean="0"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Individual-ism</a:t>
                      </a:r>
                      <a:endParaRPr lang="de-DE" sz="1600" kern="100" dirty="0">
                        <a:effectLst/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Masculinity</a:t>
                      </a:r>
                      <a:endParaRPr lang="de-DE" sz="1600" kern="100" dirty="0">
                        <a:effectLst/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02616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Hong Kong</a:t>
                      </a:r>
                      <a:endParaRPr lang="de-DE" sz="1600" b="1" kern="100" dirty="0">
                        <a:effectLst/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4A6300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High</a:t>
                      </a:r>
                      <a:endParaRPr lang="de-DE" sz="1600" kern="100">
                        <a:solidFill>
                          <a:srgbClr val="4A6300"/>
                        </a:solidFill>
                        <a:effectLst/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rgbClr val="4A6300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Low</a:t>
                      </a:r>
                      <a:endParaRPr lang="de-DE" sz="1600" kern="100" dirty="0">
                        <a:solidFill>
                          <a:srgbClr val="4A6300"/>
                        </a:solidFill>
                        <a:effectLst/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4A6300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Low</a:t>
                      </a:r>
                      <a:endParaRPr lang="de-DE" sz="1600" kern="100">
                        <a:solidFill>
                          <a:srgbClr val="4A6300"/>
                        </a:solidFill>
                        <a:effectLst/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4A6300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High</a:t>
                      </a:r>
                      <a:endParaRPr lang="de-DE" sz="1600" kern="100">
                        <a:solidFill>
                          <a:srgbClr val="4A6300"/>
                        </a:solidFill>
                        <a:effectLst/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02616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b="1" kern="100"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Japan</a:t>
                      </a:r>
                      <a:endParaRPr lang="de-DE" sz="1600" b="1" kern="100">
                        <a:effectLst/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High</a:t>
                      </a:r>
                      <a:endParaRPr lang="de-DE" sz="1600" kern="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High</a:t>
                      </a:r>
                      <a:endParaRPr lang="de-DE" sz="1600" kern="100">
                        <a:effectLst/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4A6300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Low</a:t>
                      </a:r>
                      <a:endParaRPr lang="de-DE" sz="1600" kern="100">
                        <a:solidFill>
                          <a:srgbClr val="4A6300"/>
                        </a:solidFill>
                        <a:effectLst/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rgbClr val="4A6300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High</a:t>
                      </a:r>
                      <a:endParaRPr lang="de-DE" sz="1600" kern="100" dirty="0">
                        <a:solidFill>
                          <a:srgbClr val="4A6300"/>
                        </a:solidFill>
                        <a:effectLst/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02616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Singapore</a:t>
                      </a:r>
                      <a:endParaRPr lang="de-DE" sz="1600" b="1" kern="100" dirty="0">
                        <a:effectLst/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High</a:t>
                      </a:r>
                      <a:endParaRPr lang="de-DE" sz="1600" kern="1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rgbClr val="4A6300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Low</a:t>
                      </a:r>
                      <a:endParaRPr lang="de-DE" sz="1600" kern="100" dirty="0">
                        <a:solidFill>
                          <a:srgbClr val="4A6300"/>
                        </a:solidFill>
                        <a:effectLst/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rgbClr val="4A6300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Low</a:t>
                      </a:r>
                      <a:endParaRPr lang="de-DE" sz="1600" kern="100" dirty="0">
                        <a:solidFill>
                          <a:srgbClr val="4A6300"/>
                        </a:solidFill>
                        <a:effectLst/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Low</a:t>
                      </a:r>
                      <a:endParaRPr lang="de-DE" sz="1600" kern="100" dirty="0">
                        <a:effectLst/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02616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b="1" kern="100"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Sweden</a:t>
                      </a:r>
                      <a:endParaRPr lang="de-DE" sz="1600" b="1" kern="100">
                        <a:effectLst/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rgbClr val="FF6700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Low</a:t>
                      </a:r>
                      <a:endParaRPr lang="de-DE" sz="1600" kern="100" dirty="0">
                        <a:solidFill>
                          <a:srgbClr val="FF6700"/>
                        </a:solidFill>
                        <a:effectLst/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rgbClr val="FF6700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Low</a:t>
                      </a:r>
                      <a:endParaRPr lang="de-DE" sz="1600" kern="100" dirty="0">
                        <a:solidFill>
                          <a:srgbClr val="FF6700"/>
                        </a:solidFill>
                        <a:effectLst/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chemeClr val="accent3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High</a:t>
                      </a:r>
                      <a:endParaRPr lang="de-DE" sz="1600" kern="100" dirty="0">
                        <a:solidFill>
                          <a:schemeClr val="accent3"/>
                        </a:solidFill>
                        <a:effectLst/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Low</a:t>
                      </a:r>
                      <a:endParaRPr lang="de-DE" sz="1600" kern="100" dirty="0">
                        <a:effectLst/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02616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USA</a:t>
                      </a:r>
                      <a:endParaRPr lang="de-DE" sz="1600" b="1" kern="100" dirty="0">
                        <a:effectLst/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rgbClr val="FF6700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Low</a:t>
                      </a:r>
                      <a:endParaRPr lang="de-DE" sz="1600" kern="100" dirty="0">
                        <a:solidFill>
                          <a:srgbClr val="FF6700"/>
                        </a:solidFill>
                        <a:effectLst/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rgbClr val="FF6700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Low</a:t>
                      </a:r>
                      <a:endParaRPr lang="de-DE" sz="1600" kern="100" dirty="0">
                        <a:solidFill>
                          <a:srgbClr val="FF6700"/>
                        </a:solidFill>
                        <a:effectLst/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chemeClr val="accent3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High</a:t>
                      </a:r>
                      <a:endParaRPr lang="de-DE" sz="1600" kern="100" dirty="0">
                        <a:solidFill>
                          <a:schemeClr val="accent3"/>
                        </a:solidFill>
                        <a:effectLst/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rgbClr val="FF6700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High</a:t>
                      </a:r>
                      <a:endParaRPr lang="de-DE" sz="1600" kern="100" dirty="0">
                        <a:solidFill>
                          <a:srgbClr val="FF6700"/>
                        </a:solidFill>
                        <a:effectLst/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02616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Australia</a:t>
                      </a:r>
                      <a:endParaRPr lang="de-DE" sz="1600" b="1" kern="100" dirty="0">
                        <a:effectLst/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FF6700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Low</a:t>
                      </a:r>
                      <a:endParaRPr lang="de-DE" sz="1600" kern="100">
                        <a:solidFill>
                          <a:srgbClr val="FF6700"/>
                        </a:solidFill>
                        <a:effectLst/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rgbClr val="FF6700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Low</a:t>
                      </a:r>
                      <a:endParaRPr lang="de-DE" sz="1600" kern="100" dirty="0">
                        <a:solidFill>
                          <a:srgbClr val="FF6700"/>
                        </a:solidFill>
                        <a:effectLst/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chemeClr val="accent3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High</a:t>
                      </a:r>
                      <a:endParaRPr lang="de-DE" sz="1600" kern="100" dirty="0">
                        <a:solidFill>
                          <a:schemeClr val="accent3"/>
                        </a:solidFill>
                        <a:effectLst/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rgbClr val="FF6700"/>
                          </a:solidFill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High</a:t>
                      </a:r>
                      <a:endParaRPr lang="de-DE" sz="1600" kern="100" dirty="0">
                        <a:solidFill>
                          <a:srgbClr val="FF6700"/>
                        </a:solidFill>
                        <a:effectLst/>
                        <a:latin typeface="+mn-lt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91154" y="6144140"/>
            <a:ext cx="8165628" cy="365125"/>
          </a:xfrm>
        </p:spPr>
        <p:txBody>
          <a:bodyPr/>
          <a:lstStyle/>
          <a:p>
            <a:r>
              <a:rPr lang="en-GB" dirty="0" smtClean="0"/>
              <a:t>T</a:t>
            </a:r>
            <a:r>
              <a:rPr lang="en-GB" dirty="0" smtClean="0"/>
              <a:t>he </a:t>
            </a:r>
            <a:r>
              <a:rPr lang="en-GB" dirty="0" smtClean="0"/>
              <a:t>D</a:t>
            </a:r>
            <a:r>
              <a:rPr lang="en-GB" dirty="0" smtClean="0"/>
              <a:t>ouble-Swing model of intercultural communication between East and West - Nathalie Bonk - Comparing Cultures SS 13</a:t>
            </a:r>
            <a:endParaRPr lang="en-GB" dirty="0"/>
          </a:p>
        </p:txBody>
      </p:sp>
      <p:sp>
        <p:nvSpPr>
          <p:cNvPr id="8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200" dirty="0" smtClean="0"/>
              <a:t>Culture </a:t>
            </a:r>
            <a:r>
              <a:rPr lang="en-GB" sz="3200" dirty="0" err="1" smtClean="0"/>
              <a:t>dimensiones</a:t>
            </a:r>
            <a:r>
              <a:rPr lang="en-GB" sz="3200" dirty="0" smtClean="0"/>
              <a:t> after </a:t>
            </a:r>
            <a:r>
              <a:rPr lang="en-GB" sz="3200" dirty="0" err="1" smtClean="0"/>
              <a:t>Hofstede</a:t>
            </a:r>
            <a:r>
              <a:rPr lang="en-GB" sz="3200" dirty="0" smtClean="0"/>
              <a:t>. 2/2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8920768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agenda</a:t>
            </a:r>
            <a:endParaRPr lang="en-GB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3265283"/>
              </p:ext>
            </p:extLst>
          </p:nvPr>
        </p:nvGraphicFramePr>
        <p:xfrm>
          <a:off x="491154" y="2170664"/>
          <a:ext cx="8165628" cy="43043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91154" y="6144140"/>
            <a:ext cx="8165628" cy="365125"/>
          </a:xfrm>
        </p:spPr>
        <p:txBody>
          <a:bodyPr/>
          <a:lstStyle/>
          <a:p>
            <a:r>
              <a:rPr lang="en-GB" smtClean="0"/>
              <a:t>T</a:t>
            </a:r>
            <a:r>
              <a:rPr lang="en-GB" smtClean="0"/>
              <a:t>he </a:t>
            </a:r>
            <a:r>
              <a:rPr lang="en-GB" smtClean="0"/>
              <a:t>D</a:t>
            </a:r>
            <a:r>
              <a:rPr lang="en-GB" smtClean="0"/>
              <a:t>ouble-Swing model of intercultural communication between East and West - Nathalie Bonk - Comparing Cultures SS 13</a:t>
            </a:r>
            <a:endParaRPr lang="en-GB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GB" smtClean="0"/>
              <a:pPr/>
              <a:t>2</a:t>
            </a:fld>
            <a:endParaRPr lang="en-GB"/>
          </a:p>
        </p:txBody>
      </p:sp>
      <p:sp>
        <p:nvSpPr>
          <p:cNvPr id="7" name="Oval 6"/>
          <p:cNvSpPr/>
          <p:nvPr/>
        </p:nvSpPr>
        <p:spPr>
          <a:xfrm>
            <a:off x="1430632" y="3854206"/>
            <a:ext cx="364957" cy="39418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mtClean="0"/>
              <a:t>1</a:t>
            </a:r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3101254" y="3460026"/>
            <a:ext cx="364957" cy="39418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mtClean="0"/>
              <a:t>2</a:t>
            </a:r>
            <a:endParaRPr lang="en-GB"/>
          </a:p>
        </p:txBody>
      </p:sp>
      <p:sp>
        <p:nvSpPr>
          <p:cNvPr id="9" name="Oval 8"/>
          <p:cNvSpPr/>
          <p:nvPr/>
        </p:nvSpPr>
        <p:spPr>
          <a:xfrm>
            <a:off x="4678293" y="3065846"/>
            <a:ext cx="364957" cy="39418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mtClean="0"/>
              <a:t>3</a:t>
            </a:r>
            <a:endParaRPr lang="en-GB"/>
          </a:p>
        </p:txBody>
      </p:sp>
      <p:sp>
        <p:nvSpPr>
          <p:cNvPr id="10" name="Oval 9"/>
          <p:cNvSpPr/>
          <p:nvPr/>
        </p:nvSpPr>
        <p:spPr>
          <a:xfrm>
            <a:off x="6400466" y="2671666"/>
            <a:ext cx="364957" cy="39418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mtClean="0"/>
              <a:t>4</a:t>
            </a:r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8277227" y="2277486"/>
            <a:ext cx="364957" cy="39418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mtClean="0"/>
              <a:t>5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37719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hteck 27"/>
          <p:cNvSpPr/>
          <p:nvPr/>
        </p:nvSpPr>
        <p:spPr>
          <a:xfrm>
            <a:off x="4617740" y="2289267"/>
            <a:ext cx="3990634" cy="385487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echteck 26"/>
          <p:cNvSpPr/>
          <p:nvPr/>
        </p:nvSpPr>
        <p:spPr>
          <a:xfrm>
            <a:off x="783882" y="2289267"/>
            <a:ext cx="3755467" cy="385487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200" smtClean="0"/>
              <a:t>The Japanese way of communication is dialogical and a dynmaic interplay.</a:t>
            </a:r>
            <a:endParaRPr lang="en-GB" sz="3200"/>
          </a:p>
        </p:txBody>
      </p:sp>
      <p:sp>
        <p:nvSpPr>
          <p:cNvPr id="7" name="Textplatzhalter 6"/>
          <p:cNvSpPr>
            <a:spLocks noGrp="1"/>
          </p:cNvSpPr>
          <p:nvPr>
            <p:ph type="body" idx="1"/>
          </p:nvPr>
        </p:nvSpPr>
        <p:spPr>
          <a:xfrm>
            <a:off x="1412111" y="2143529"/>
            <a:ext cx="3057148" cy="639762"/>
          </a:xfrm>
        </p:spPr>
        <p:txBody>
          <a:bodyPr/>
          <a:lstStyle/>
          <a:p>
            <a:r>
              <a:rPr lang="en-GB" smtClean="0"/>
              <a:t>The „West“</a:t>
            </a:r>
            <a:endParaRPr lang="en-GB"/>
          </a:p>
        </p:txBody>
      </p:sp>
      <p:graphicFrame>
        <p:nvGraphicFramePr>
          <p:cNvPr id="12" name="Inhaltsplatzhalter 11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878594270"/>
              </p:ext>
            </p:extLst>
          </p:nvPr>
        </p:nvGraphicFramePr>
        <p:xfrm>
          <a:off x="1041721" y="2802214"/>
          <a:ext cx="3419856" cy="28357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Textplatzhalter 8"/>
          <p:cNvSpPr>
            <a:spLocks noGrp="1"/>
          </p:cNvSpPr>
          <p:nvPr>
            <p:ph type="body" sz="quarter" idx="3"/>
          </p:nvPr>
        </p:nvSpPr>
        <p:spPr>
          <a:xfrm>
            <a:off x="5011837" y="2143530"/>
            <a:ext cx="3055717" cy="639762"/>
          </a:xfrm>
        </p:spPr>
        <p:txBody>
          <a:bodyPr/>
          <a:lstStyle/>
          <a:p>
            <a:r>
              <a:rPr lang="en-GB" smtClean="0"/>
              <a:t>Japan</a:t>
            </a:r>
            <a:endParaRPr lang="en-GB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GB" smtClean="0"/>
              <a:pPr/>
              <a:t>20</a:t>
            </a:fld>
            <a:endParaRPr lang="en-GB"/>
          </a:p>
        </p:txBody>
      </p:sp>
      <p:sp>
        <p:nvSpPr>
          <p:cNvPr id="11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91154" y="6144140"/>
            <a:ext cx="8165628" cy="365125"/>
          </a:xfrm>
        </p:spPr>
        <p:txBody>
          <a:bodyPr/>
          <a:lstStyle/>
          <a:p>
            <a:r>
              <a:rPr lang="en-GB" smtClean="0"/>
              <a:t>T</a:t>
            </a:r>
            <a:r>
              <a:rPr lang="en-GB" smtClean="0"/>
              <a:t>he </a:t>
            </a:r>
            <a:r>
              <a:rPr lang="en-GB" smtClean="0"/>
              <a:t>D</a:t>
            </a:r>
            <a:r>
              <a:rPr lang="en-GB" smtClean="0"/>
              <a:t>ouble-Swing model of intercultural communication between East and West - Nathalie Bonk - Comparing Cultures SS 13</a:t>
            </a:r>
            <a:endParaRPr lang="en-GB"/>
          </a:p>
        </p:txBody>
      </p:sp>
      <p:sp>
        <p:nvSpPr>
          <p:cNvPr id="13" name="Textfeld 12"/>
          <p:cNvSpPr txBox="1"/>
          <p:nvPr/>
        </p:nvSpPr>
        <p:spPr>
          <a:xfrm>
            <a:off x="1041721" y="5362527"/>
            <a:ext cx="34198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mtClean="0"/>
              <a:t>Dialectical mode: Fusion as an outcome</a:t>
            </a:r>
            <a:endParaRPr lang="en-GB"/>
          </a:p>
        </p:txBody>
      </p:sp>
      <p:sp>
        <p:nvSpPr>
          <p:cNvPr id="20" name="Textfeld 19"/>
          <p:cNvSpPr txBox="1"/>
          <p:nvPr/>
        </p:nvSpPr>
        <p:spPr>
          <a:xfrm>
            <a:off x="5981252" y="2881373"/>
            <a:ext cx="1418607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600" smtClean="0">
                <a:solidFill>
                  <a:schemeClr val="accent1">
                    <a:lumMod val="50000"/>
                  </a:schemeClr>
                </a:solidFill>
                <a:latin typeface="Arial"/>
                <a:cs typeface="Arial"/>
              </a:rPr>
              <a:t>∞</a:t>
            </a:r>
            <a:endParaRPr lang="en-GB" sz="16600">
              <a:solidFill>
                <a:schemeClr val="accent1">
                  <a:lumMod val="5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1" name="Pfeil nach links 20"/>
          <p:cNvSpPr/>
          <p:nvPr/>
        </p:nvSpPr>
        <p:spPr>
          <a:xfrm rot="18424195">
            <a:off x="6694364" y="2802214"/>
            <a:ext cx="1373870" cy="772805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mtClean="0"/>
              <a:t>A</a:t>
            </a:r>
            <a:endParaRPr lang="en-GB"/>
          </a:p>
        </p:txBody>
      </p:sp>
      <p:sp>
        <p:nvSpPr>
          <p:cNvPr id="23" name="Pfeil nach links 22"/>
          <p:cNvSpPr/>
          <p:nvPr/>
        </p:nvSpPr>
        <p:spPr>
          <a:xfrm rot="2534647">
            <a:off x="7201543" y="4874586"/>
            <a:ext cx="1373870" cy="772805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mtClean="0"/>
              <a:t>B</a:t>
            </a:r>
            <a:endParaRPr lang="en-GB"/>
          </a:p>
        </p:txBody>
      </p:sp>
      <p:sp>
        <p:nvSpPr>
          <p:cNvPr id="24" name="Textfeld 23"/>
          <p:cNvSpPr txBox="1"/>
          <p:nvPr/>
        </p:nvSpPr>
        <p:spPr>
          <a:xfrm>
            <a:off x="5393118" y="4751012"/>
            <a:ext cx="15050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mtClean="0"/>
              <a:t>Creating in a dynamic interplay C</a:t>
            </a:r>
            <a:endParaRPr lang="en-GB"/>
          </a:p>
        </p:txBody>
      </p:sp>
      <p:sp>
        <p:nvSpPr>
          <p:cNvPr id="25" name="Gleich 24"/>
          <p:cNvSpPr/>
          <p:nvPr/>
        </p:nvSpPr>
        <p:spPr>
          <a:xfrm>
            <a:off x="5628282" y="4016682"/>
            <a:ext cx="533041" cy="543477"/>
          </a:xfrm>
          <a:prstGeom prst="mathEqual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6" name="Abgerundetes Rechteck 25"/>
          <p:cNvSpPr/>
          <p:nvPr/>
        </p:nvSpPr>
        <p:spPr>
          <a:xfrm>
            <a:off x="4884260" y="3969642"/>
            <a:ext cx="744022" cy="54879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mtClean="0"/>
              <a:t>C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030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How to deal with? 1/2</a:t>
            </a:r>
            <a:endParaRPr lang="en-GB"/>
          </a:p>
        </p:txBody>
      </p:sp>
      <p:graphicFrame>
        <p:nvGraphicFramePr>
          <p:cNvPr id="13" name="Inhaltsplatzhalter 1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3180018"/>
              </p:ext>
            </p:extLst>
          </p:nvPr>
        </p:nvGraphicFramePr>
        <p:xfrm>
          <a:off x="1603954" y="2323652"/>
          <a:ext cx="6777317" cy="35089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GB" smtClean="0"/>
              <a:pPr/>
              <a:t>3</a:t>
            </a:fld>
            <a:endParaRPr lang="en-GB"/>
          </a:p>
        </p:txBody>
      </p:sp>
      <p:grpSp>
        <p:nvGrpSpPr>
          <p:cNvPr id="12" name="Gruppierung 11"/>
          <p:cNvGrpSpPr/>
          <p:nvPr/>
        </p:nvGrpSpPr>
        <p:grpSpPr>
          <a:xfrm>
            <a:off x="4992613" y="27401"/>
            <a:ext cx="3020066" cy="394180"/>
            <a:chOff x="4992613" y="27401"/>
            <a:chExt cx="3020066" cy="394180"/>
          </a:xfrm>
        </p:grpSpPr>
        <p:sp>
          <p:nvSpPr>
            <p:cNvPr id="6" name="Oval 5"/>
            <p:cNvSpPr/>
            <p:nvPr/>
          </p:nvSpPr>
          <p:spPr>
            <a:xfrm>
              <a:off x="4992613" y="27401"/>
              <a:ext cx="364957" cy="394180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mtClean="0"/>
                <a:t>1</a:t>
              </a:r>
              <a:endParaRPr lang="en-GB"/>
            </a:p>
          </p:txBody>
        </p:sp>
        <p:sp>
          <p:nvSpPr>
            <p:cNvPr id="8" name="Oval 7"/>
            <p:cNvSpPr/>
            <p:nvPr/>
          </p:nvSpPr>
          <p:spPr>
            <a:xfrm>
              <a:off x="5656390" y="27401"/>
              <a:ext cx="364957" cy="39418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mtClean="0"/>
                <a:t>2</a:t>
              </a:r>
              <a:endParaRPr lang="en-GB"/>
            </a:p>
          </p:txBody>
        </p:sp>
        <p:sp>
          <p:nvSpPr>
            <p:cNvPr id="9" name="Oval 8"/>
            <p:cNvSpPr/>
            <p:nvPr/>
          </p:nvSpPr>
          <p:spPr>
            <a:xfrm>
              <a:off x="6320167" y="27401"/>
              <a:ext cx="364957" cy="39418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mtClean="0"/>
                <a:t>3</a:t>
              </a:r>
            </a:p>
          </p:txBody>
        </p:sp>
        <p:sp>
          <p:nvSpPr>
            <p:cNvPr id="10" name="Oval 9"/>
            <p:cNvSpPr/>
            <p:nvPr/>
          </p:nvSpPr>
          <p:spPr>
            <a:xfrm>
              <a:off x="6983944" y="27401"/>
              <a:ext cx="364957" cy="39418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mtClean="0"/>
                <a:t>4</a:t>
              </a:r>
              <a:endParaRPr lang="en-GB"/>
            </a:p>
          </p:txBody>
        </p:sp>
        <p:sp>
          <p:nvSpPr>
            <p:cNvPr id="11" name="Oval 10"/>
            <p:cNvSpPr/>
            <p:nvPr/>
          </p:nvSpPr>
          <p:spPr>
            <a:xfrm>
              <a:off x="7647722" y="27401"/>
              <a:ext cx="364957" cy="39418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mtClean="0"/>
                <a:t>5</a:t>
              </a:r>
              <a:endParaRPr lang="en-GB"/>
            </a:p>
          </p:txBody>
        </p:sp>
      </p:grpSp>
      <p:sp>
        <p:nvSpPr>
          <p:cNvPr id="14" name="Abgerundetes Rechteck 13"/>
          <p:cNvSpPr/>
          <p:nvPr/>
        </p:nvSpPr>
        <p:spPr>
          <a:xfrm>
            <a:off x="3821171" y="3919223"/>
            <a:ext cx="2215854" cy="635034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mtClean="0"/>
              <a:t>Relations</a:t>
            </a:r>
            <a:endParaRPr lang="en-GB"/>
          </a:p>
        </p:txBody>
      </p:sp>
      <p:sp>
        <p:nvSpPr>
          <p:cNvPr id="31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91154" y="6144140"/>
            <a:ext cx="8165628" cy="365125"/>
          </a:xfrm>
        </p:spPr>
        <p:txBody>
          <a:bodyPr/>
          <a:lstStyle/>
          <a:p>
            <a:r>
              <a:rPr lang="en-GB" smtClean="0"/>
              <a:t>T</a:t>
            </a:r>
            <a:r>
              <a:rPr lang="en-GB" smtClean="0"/>
              <a:t>he </a:t>
            </a:r>
            <a:r>
              <a:rPr lang="en-GB" smtClean="0"/>
              <a:t>D</a:t>
            </a:r>
            <a:r>
              <a:rPr lang="en-GB" smtClean="0"/>
              <a:t>ouble-Swing model of intercultural communication between East and West - Nathalie Bonk - Comparing Cultures SS 13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17646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</p:spPr>
        <p:txBody>
          <a:bodyPr/>
          <a:lstStyle/>
          <a:p>
            <a:r>
              <a:rPr lang="en-GB" smtClean="0"/>
              <a:t>How to deal with? 2/2</a:t>
            </a:r>
            <a:endParaRPr lang="en-GB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4649096" y="224491"/>
            <a:ext cx="1332156" cy="365125"/>
          </a:xfrm>
        </p:spPr>
        <p:txBody>
          <a:bodyPr/>
          <a:lstStyle/>
          <a:p>
            <a:fld id="{8B37D5FE-740C-46F5-801A-FA5477D9711F}" type="slidenum">
              <a:rPr lang="en-GB" smtClean="0"/>
              <a:pPr/>
              <a:t>4</a:t>
            </a:fld>
            <a:endParaRPr lang="en-GB"/>
          </a:p>
        </p:txBody>
      </p:sp>
      <p:sp>
        <p:nvSpPr>
          <p:cNvPr id="4" name="Inhaltsplatzhalter 3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461912"/>
          </a:xfrm>
        </p:spPr>
        <p:txBody>
          <a:bodyPr/>
          <a:lstStyle/>
          <a:p>
            <a:r>
              <a:rPr lang="en-GB" smtClean="0"/>
              <a:t>Respect Uniquness:</a:t>
            </a:r>
            <a:endParaRPr lang="en-GB"/>
          </a:p>
        </p:txBody>
      </p:sp>
      <p:sp>
        <p:nvSpPr>
          <p:cNvPr id="7" name="Inhaltsplatzhalter 6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461913"/>
          </a:xfrm>
        </p:spPr>
        <p:txBody>
          <a:bodyPr/>
          <a:lstStyle/>
          <a:p>
            <a:r>
              <a:rPr lang="en-GB" smtClean="0"/>
              <a:t>Based upon:</a:t>
            </a:r>
            <a:endParaRPr lang="en-GB"/>
          </a:p>
        </p:txBody>
      </p:sp>
      <p:grpSp>
        <p:nvGrpSpPr>
          <p:cNvPr id="12" name="Gruppierung 11"/>
          <p:cNvGrpSpPr/>
          <p:nvPr/>
        </p:nvGrpSpPr>
        <p:grpSpPr>
          <a:xfrm>
            <a:off x="4992613" y="27401"/>
            <a:ext cx="3020066" cy="394180"/>
            <a:chOff x="4992613" y="27401"/>
            <a:chExt cx="3020066" cy="394180"/>
          </a:xfrm>
        </p:grpSpPr>
        <p:sp>
          <p:nvSpPr>
            <p:cNvPr id="6" name="Oval 5"/>
            <p:cNvSpPr/>
            <p:nvPr/>
          </p:nvSpPr>
          <p:spPr>
            <a:xfrm>
              <a:off x="4992613" y="27401"/>
              <a:ext cx="364957" cy="394180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mtClean="0"/>
                <a:t>1</a:t>
              </a:r>
              <a:endParaRPr lang="en-GB"/>
            </a:p>
          </p:txBody>
        </p:sp>
        <p:sp>
          <p:nvSpPr>
            <p:cNvPr id="8" name="Oval 7"/>
            <p:cNvSpPr/>
            <p:nvPr/>
          </p:nvSpPr>
          <p:spPr>
            <a:xfrm>
              <a:off x="5656390" y="27401"/>
              <a:ext cx="364957" cy="39418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mtClean="0"/>
                <a:t>2</a:t>
              </a:r>
              <a:endParaRPr lang="en-GB"/>
            </a:p>
          </p:txBody>
        </p:sp>
        <p:sp>
          <p:nvSpPr>
            <p:cNvPr id="9" name="Oval 8"/>
            <p:cNvSpPr/>
            <p:nvPr/>
          </p:nvSpPr>
          <p:spPr>
            <a:xfrm>
              <a:off x="6320167" y="27401"/>
              <a:ext cx="364957" cy="39418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mtClean="0"/>
                <a:t>3</a:t>
              </a:r>
            </a:p>
          </p:txBody>
        </p:sp>
        <p:sp>
          <p:nvSpPr>
            <p:cNvPr id="10" name="Oval 9"/>
            <p:cNvSpPr/>
            <p:nvPr/>
          </p:nvSpPr>
          <p:spPr>
            <a:xfrm>
              <a:off x="6983944" y="27401"/>
              <a:ext cx="364957" cy="39418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mtClean="0"/>
                <a:t>4</a:t>
              </a:r>
              <a:endParaRPr lang="en-GB"/>
            </a:p>
          </p:txBody>
        </p:sp>
        <p:sp>
          <p:nvSpPr>
            <p:cNvPr id="11" name="Oval 10"/>
            <p:cNvSpPr/>
            <p:nvPr/>
          </p:nvSpPr>
          <p:spPr>
            <a:xfrm>
              <a:off x="7647722" y="27401"/>
              <a:ext cx="364957" cy="39418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mtClean="0"/>
                <a:t>5</a:t>
              </a:r>
              <a:endParaRPr lang="en-GB"/>
            </a:p>
          </p:txBody>
        </p:sp>
      </p:grpSp>
      <p:sp>
        <p:nvSpPr>
          <p:cNvPr id="15" name="Nach oben gebogener Pfeil 14"/>
          <p:cNvSpPr/>
          <p:nvPr/>
        </p:nvSpPr>
        <p:spPr>
          <a:xfrm rot="10800000">
            <a:off x="1552087" y="3135978"/>
            <a:ext cx="1119319" cy="893755"/>
          </a:xfrm>
          <a:prstGeom prst="bent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Nach oben gebogener Pfeil 15"/>
          <p:cNvSpPr/>
          <p:nvPr/>
        </p:nvSpPr>
        <p:spPr>
          <a:xfrm rot="10800000" flipH="1">
            <a:off x="2671408" y="3135981"/>
            <a:ext cx="1153943" cy="893756"/>
          </a:xfrm>
          <a:prstGeom prst="bentUpArrow">
            <a:avLst>
              <a:gd name="adj1" fmla="val 25000"/>
              <a:gd name="adj2" fmla="val 25000"/>
              <a:gd name="adj3" fmla="val 23246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bgerundetes Rechteck 16"/>
          <p:cNvSpPr/>
          <p:nvPr/>
        </p:nvSpPr>
        <p:spPr>
          <a:xfrm>
            <a:off x="637688" y="4092458"/>
            <a:ext cx="1666929" cy="627195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mtClean="0"/>
              <a:t>Differences</a:t>
            </a:r>
            <a:endParaRPr lang="en-GB"/>
          </a:p>
        </p:txBody>
      </p:sp>
      <p:sp>
        <p:nvSpPr>
          <p:cNvPr id="19" name="Abgerundetes Rechteck 18"/>
          <p:cNvSpPr/>
          <p:nvPr/>
        </p:nvSpPr>
        <p:spPr>
          <a:xfrm>
            <a:off x="2671408" y="4092458"/>
            <a:ext cx="1666929" cy="627195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mtClean="0"/>
              <a:t>Similarities</a:t>
            </a:r>
            <a:endParaRPr lang="en-GB"/>
          </a:p>
        </p:txBody>
      </p:sp>
      <p:sp>
        <p:nvSpPr>
          <p:cNvPr id="20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91154" y="6144140"/>
            <a:ext cx="8165628" cy="365125"/>
          </a:xfrm>
        </p:spPr>
        <p:txBody>
          <a:bodyPr/>
          <a:lstStyle/>
          <a:p>
            <a:r>
              <a:rPr lang="en-GB" smtClean="0"/>
              <a:t>T</a:t>
            </a:r>
            <a:r>
              <a:rPr lang="en-GB" smtClean="0"/>
              <a:t>he </a:t>
            </a:r>
            <a:r>
              <a:rPr lang="en-GB" smtClean="0"/>
              <a:t>D</a:t>
            </a:r>
            <a:r>
              <a:rPr lang="en-GB" smtClean="0"/>
              <a:t>ouble-Swing model of intercultural communication between East and West - Nathalie Bonk - Comparing Cultures SS 13</a:t>
            </a:r>
            <a:endParaRPr lang="en-GB"/>
          </a:p>
        </p:txBody>
      </p:sp>
      <p:sp>
        <p:nvSpPr>
          <p:cNvPr id="18" name="Abgerundetes Rechteck 17"/>
          <p:cNvSpPr/>
          <p:nvPr/>
        </p:nvSpPr>
        <p:spPr>
          <a:xfrm>
            <a:off x="4992613" y="2932143"/>
            <a:ext cx="3441973" cy="1097591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Buddhist philosophy </a:t>
            </a:r>
          </a:p>
          <a:p>
            <a:pPr algn="ctr"/>
            <a:r>
              <a:rPr lang="en-GB" dirty="0" smtClean="0"/>
              <a:t>(</a:t>
            </a:r>
            <a:r>
              <a:rPr lang="en-GB" dirty="0" err="1" smtClean="0"/>
              <a:t>soku</a:t>
            </a:r>
            <a:r>
              <a:rPr lang="en-GB" dirty="0" smtClean="0"/>
              <a:t>)</a:t>
            </a:r>
            <a:endParaRPr lang="en-GB" dirty="0"/>
          </a:p>
        </p:txBody>
      </p:sp>
      <p:sp>
        <p:nvSpPr>
          <p:cNvPr id="22" name="Abgerundetes Rechteck 21"/>
          <p:cNvSpPr/>
          <p:nvPr/>
        </p:nvSpPr>
        <p:spPr>
          <a:xfrm>
            <a:off x="4992613" y="4338935"/>
            <a:ext cx="3441973" cy="1097591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Martin Buber </a:t>
            </a:r>
          </a:p>
          <a:p>
            <a:pPr algn="ctr"/>
            <a:r>
              <a:rPr lang="en-GB" dirty="0" smtClean="0"/>
              <a:t>( the I-Thou </a:t>
            </a:r>
            <a:r>
              <a:rPr lang="en-GB" dirty="0" err="1" smtClean="0"/>
              <a:t>reltionship</a:t>
            </a:r>
            <a:r>
              <a:rPr lang="en-GB" dirty="0" smtClean="0"/>
              <a:t>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807536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3200" dirty="0" smtClean="0"/>
              <a:t>There are different ways of encounter and communication. 1/2</a:t>
            </a:r>
            <a:endParaRPr lang="en-GB" sz="32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GB" smtClean="0"/>
              <a:pPr/>
              <a:t>5</a:t>
            </a:fld>
            <a:endParaRPr lang="en-GB"/>
          </a:p>
        </p:txBody>
      </p:sp>
      <p:sp>
        <p:nvSpPr>
          <p:cNvPr id="5" name="Inhaltsplatzhalter 4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462997"/>
          </a:xfrm>
        </p:spPr>
        <p:txBody>
          <a:bodyPr/>
          <a:lstStyle/>
          <a:p>
            <a:r>
              <a:rPr lang="en-GB" smtClean="0"/>
              <a:t>A) ethnocentric</a:t>
            </a:r>
            <a:endParaRPr lang="en-GB"/>
          </a:p>
        </p:txBody>
      </p:sp>
      <p:sp>
        <p:nvSpPr>
          <p:cNvPr id="6" name="Inhaltsplatzhalter 5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462998"/>
          </a:xfrm>
        </p:spPr>
        <p:txBody>
          <a:bodyPr/>
          <a:lstStyle/>
          <a:p>
            <a:r>
              <a:rPr lang="en-GB" smtClean="0"/>
              <a:t>B)control</a:t>
            </a:r>
            <a:endParaRPr lang="en-GB"/>
          </a:p>
        </p:txBody>
      </p:sp>
      <p:grpSp>
        <p:nvGrpSpPr>
          <p:cNvPr id="7" name="Gruppierung 6"/>
          <p:cNvGrpSpPr/>
          <p:nvPr/>
        </p:nvGrpSpPr>
        <p:grpSpPr>
          <a:xfrm>
            <a:off x="4992613" y="27401"/>
            <a:ext cx="3020066" cy="394180"/>
            <a:chOff x="4992613" y="27401"/>
            <a:chExt cx="3020066" cy="394180"/>
          </a:xfrm>
        </p:grpSpPr>
        <p:sp>
          <p:nvSpPr>
            <p:cNvPr id="8" name="Oval 7"/>
            <p:cNvSpPr/>
            <p:nvPr/>
          </p:nvSpPr>
          <p:spPr>
            <a:xfrm>
              <a:off x="4992613" y="27401"/>
              <a:ext cx="364957" cy="394180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mtClean="0"/>
                <a:t>1</a:t>
              </a:r>
              <a:endParaRPr lang="en-GB"/>
            </a:p>
          </p:txBody>
        </p:sp>
        <p:sp>
          <p:nvSpPr>
            <p:cNvPr id="9" name="Oval 8"/>
            <p:cNvSpPr/>
            <p:nvPr/>
          </p:nvSpPr>
          <p:spPr>
            <a:xfrm>
              <a:off x="5656390" y="27401"/>
              <a:ext cx="364957" cy="39418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mtClean="0"/>
                <a:t>2</a:t>
              </a:r>
              <a:endParaRPr lang="en-GB"/>
            </a:p>
          </p:txBody>
        </p:sp>
        <p:sp>
          <p:nvSpPr>
            <p:cNvPr id="10" name="Oval 9"/>
            <p:cNvSpPr/>
            <p:nvPr/>
          </p:nvSpPr>
          <p:spPr>
            <a:xfrm>
              <a:off x="6320167" y="27401"/>
              <a:ext cx="364957" cy="39418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mtClean="0"/>
                <a:t>3</a:t>
              </a:r>
            </a:p>
          </p:txBody>
        </p:sp>
        <p:sp>
          <p:nvSpPr>
            <p:cNvPr id="11" name="Oval 10"/>
            <p:cNvSpPr/>
            <p:nvPr/>
          </p:nvSpPr>
          <p:spPr>
            <a:xfrm>
              <a:off x="6983944" y="27401"/>
              <a:ext cx="364957" cy="39418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mtClean="0"/>
                <a:t>4</a:t>
              </a:r>
              <a:endParaRPr lang="en-GB"/>
            </a:p>
          </p:txBody>
        </p:sp>
        <p:sp>
          <p:nvSpPr>
            <p:cNvPr id="12" name="Oval 11"/>
            <p:cNvSpPr/>
            <p:nvPr/>
          </p:nvSpPr>
          <p:spPr>
            <a:xfrm>
              <a:off x="7647722" y="27401"/>
              <a:ext cx="364957" cy="39418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mtClean="0"/>
                <a:t>5</a:t>
              </a:r>
              <a:endParaRPr lang="en-GB"/>
            </a:p>
          </p:txBody>
        </p:sp>
      </p:grpSp>
      <p:sp>
        <p:nvSpPr>
          <p:cNvPr id="13" name="Oval 12"/>
          <p:cNvSpPr/>
          <p:nvPr/>
        </p:nvSpPr>
        <p:spPr>
          <a:xfrm>
            <a:off x="723546" y="3322853"/>
            <a:ext cx="1343729" cy="116669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mtClean="0"/>
              <a:t>A</a:t>
            </a:r>
            <a:endParaRPr lang="en-GB"/>
          </a:p>
        </p:txBody>
      </p:sp>
      <p:sp>
        <p:nvSpPr>
          <p:cNvPr id="14" name="Oval 13"/>
          <p:cNvSpPr/>
          <p:nvPr/>
        </p:nvSpPr>
        <p:spPr>
          <a:xfrm>
            <a:off x="3027080" y="3618218"/>
            <a:ext cx="694014" cy="56119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mtClean="0"/>
              <a:t>B</a:t>
            </a:r>
            <a:endParaRPr lang="en-GB"/>
          </a:p>
        </p:txBody>
      </p:sp>
      <p:cxnSp>
        <p:nvCxnSpPr>
          <p:cNvPr id="16" name="Gekrümmte Verbindung 15"/>
          <p:cNvCxnSpPr>
            <a:stCxn id="13" idx="1"/>
            <a:endCxn id="14" idx="0"/>
          </p:cNvCxnSpPr>
          <p:nvPr/>
        </p:nvCxnSpPr>
        <p:spPr>
          <a:xfrm rot="16200000" flipH="1">
            <a:off x="2084955" y="2329086"/>
            <a:ext cx="124507" cy="2453756"/>
          </a:xfrm>
          <a:prstGeom prst="curvedConnector3">
            <a:avLst>
              <a:gd name="adj1" fmla="val -320832"/>
            </a:avLst>
          </a:prstGeom>
          <a:ln w="38100" cmpd="sng"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8" name="Gekrümmte Verbindung 17"/>
          <p:cNvCxnSpPr>
            <a:stCxn id="14" idx="4"/>
            <a:endCxn id="13" idx="4"/>
          </p:cNvCxnSpPr>
          <p:nvPr/>
        </p:nvCxnSpPr>
        <p:spPr>
          <a:xfrm rot="5400000">
            <a:off x="2229683" y="3345139"/>
            <a:ext cx="310133" cy="1978676"/>
          </a:xfrm>
          <a:prstGeom prst="curvedConnector3">
            <a:avLst>
              <a:gd name="adj1" fmla="val 173710"/>
            </a:avLst>
          </a:prstGeom>
          <a:ln w="38100" cmpd="sng"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1" name="Abgerundetes Rechteck 20"/>
          <p:cNvSpPr/>
          <p:nvPr/>
        </p:nvSpPr>
        <p:spPr>
          <a:xfrm>
            <a:off x="1043490" y="5213191"/>
            <a:ext cx="2677604" cy="635034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mtClean="0"/>
              <a:t>Selectivness</a:t>
            </a:r>
            <a:endParaRPr lang="en-GB"/>
          </a:p>
        </p:txBody>
      </p:sp>
      <p:sp>
        <p:nvSpPr>
          <p:cNvPr id="28" name="Oval 27"/>
          <p:cNvSpPr/>
          <p:nvPr/>
        </p:nvSpPr>
        <p:spPr>
          <a:xfrm>
            <a:off x="6021347" y="2968416"/>
            <a:ext cx="1327554" cy="106331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mtClean="0"/>
              <a:t>A</a:t>
            </a:r>
            <a:endParaRPr lang="en-GB"/>
          </a:p>
        </p:txBody>
      </p:sp>
      <p:sp>
        <p:nvSpPr>
          <p:cNvPr id="29" name="Oval 28"/>
          <p:cNvSpPr/>
          <p:nvPr/>
        </p:nvSpPr>
        <p:spPr>
          <a:xfrm>
            <a:off x="6320167" y="4327101"/>
            <a:ext cx="663777" cy="546425"/>
          </a:xfrm>
          <a:prstGeom prst="ellipse">
            <a:avLst/>
          </a:prstGeom>
          <a:ln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mtClean="0"/>
              <a:t>B</a:t>
            </a:r>
            <a:endParaRPr lang="en-GB"/>
          </a:p>
        </p:txBody>
      </p:sp>
      <p:sp>
        <p:nvSpPr>
          <p:cNvPr id="36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91154" y="6144140"/>
            <a:ext cx="8165628" cy="365125"/>
          </a:xfrm>
        </p:spPr>
        <p:txBody>
          <a:bodyPr/>
          <a:lstStyle/>
          <a:p>
            <a:r>
              <a:rPr lang="en-GB" smtClean="0"/>
              <a:t>T</a:t>
            </a:r>
            <a:r>
              <a:rPr lang="en-GB" smtClean="0"/>
              <a:t>he </a:t>
            </a:r>
            <a:r>
              <a:rPr lang="en-GB" smtClean="0"/>
              <a:t>D</a:t>
            </a:r>
            <a:r>
              <a:rPr lang="en-GB" smtClean="0"/>
              <a:t>ouble-Swing model of intercultural communication between East and West - Nathalie Bonk - Comparing Cultures SS 13</a:t>
            </a:r>
            <a:endParaRPr lang="en-GB"/>
          </a:p>
        </p:txBody>
      </p:sp>
      <p:sp>
        <p:nvSpPr>
          <p:cNvPr id="37" name="Abgerundetes Rechteck 36"/>
          <p:cNvSpPr/>
          <p:nvPr/>
        </p:nvSpPr>
        <p:spPr>
          <a:xfrm>
            <a:off x="5184572" y="5213191"/>
            <a:ext cx="2677604" cy="635034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mtClean="0"/>
              <a:t>Manipulation</a:t>
            </a:r>
            <a:endParaRPr lang="en-GB"/>
          </a:p>
        </p:txBody>
      </p:sp>
      <p:cxnSp>
        <p:nvCxnSpPr>
          <p:cNvPr id="39" name="Gerade Verbindung mit Pfeil 38"/>
          <p:cNvCxnSpPr>
            <a:stCxn id="29" idx="1"/>
          </p:cNvCxnSpPr>
          <p:nvPr/>
        </p:nvCxnSpPr>
        <p:spPr>
          <a:xfrm flipV="1">
            <a:off x="6417375" y="3618218"/>
            <a:ext cx="267749" cy="788905"/>
          </a:xfrm>
          <a:prstGeom prst="straightConnector1">
            <a:avLst/>
          </a:prstGeom>
          <a:ln w="38100" cmpd="sng"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1" name="Gerade Verbindung mit Pfeil 40"/>
          <p:cNvCxnSpPr>
            <a:endCxn id="29" idx="7"/>
          </p:cNvCxnSpPr>
          <p:nvPr/>
        </p:nvCxnSpPr>
        <p:spPr>
          <a:xfrm>
            <a:off x="6685124" y="3618218"/>
            <a:ext cx="201612" cy="788905"/>
          </a:xfrm>
          <a:prstGeom prst="straightConnector1">
            <a:avLst/>
          </a:prstGeom>
          <a:ln w="38100" cmpd="sng"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59497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3200" dirty="0" smtClean="0"/>
              <a:t>There are different ways of encounter and communication. 2/2</a:t>
            </a:r>
            <a:endParaRPr lang="en-GB" sz="32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GB" smtClean="0"/>
              <a:pPr/>
              <a:t>6</a:t>
            </a:fld>
            <a:endParaRPr lang="en-GB"/>
          </a:p>
        </p:txBody>
      </p:sp>
      <p:sp>
        <p:nvSpPr>
          <p:cNvPr id="5" name="Inhaltsplatzhalter 4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462997"/>
          </a:xfrm>
        </p:spPr>
        <p:txBody>
          <a:bodyPr/>
          <a:lstStyle/>
          <a:p>
            <a:r>
              <a:rPr lang="en-GB" smtClean="0"/>
              <a:t>C) dialectical</a:t>
            </a:r>
            <a:endParaRPr lang="en-GB"/>
          </a:p>
        </p:txBody>
      </p:sp>
      <p:sp>
        <p:nvSpPr>
          <p:cNvPr id="6" name="Inhaltsplatzhalter 5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462998"/>
          </a:xfrm>
        </p:spPr>
        <p:txBody>
          <a:bodyPr/>
          <a:lstStyle/>
          <a:p>
            <a:r>
              <a:rPr lang="en-GB" smtClean="0"/>
              <a:t>D) dialogical</a:t>
            </a:r>
            <a:endParaRPr lang="en-GB"/>
          </a:p>
        </p:txBody>
      </p:sp>
      <p:grpSp>
        <p:nvGrpSpPr>
          <p:cNvPr id="7" name="Gruppierung 6"/>
          <p:cNvGrpSpPr/>
          <p:nvPr/>
        </p:nvGrpSpPr>
        <p:grpSpPr>
          <a:xfrm>
            <a:off x="4992613" y="27401"/>
            <a:ext cx="3020066" cy="394180"/>
            <a:chOff x="4992613" y="27401"/>
            <a:chExt cx="3020066" cy="394180"/>
          </a:xfrm>
        </p:grpSpPr>
        <p:sp>
          <p:nvSpPr>
            <p:cNvPr id="8" name="Oval 7"/>
            <p:cNvSpPr/>
            <p:nvPr/>
          </p:nvSpPr>
          <p:spPr>
            <a:xfrm>
              <a:off x="4992613" y="27401"/>
              <a:ext cx="364957" cy="394180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mtClean="0"/>
                <a:t>1</a:t>
              </a:r>
              <a:endParaRPr lang="en-GB"/>
            </a:p>
          </p:txBody>
        </p:sp>
        <p:sp>
          <p:nvSpPr>
            <p:cNvPr id="9" name="Oval 8"/>
            <p:cNvSpPr/>
            <p:nvPr/>
          </p:nvSpPr>
          <p:spPr>
            <a:xfrm>
              <a:off x="5656390" y="27401"/>
              <a:ext cx="364957" cy="39418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mtClean="0"/>
                <a:t>2</a:t>
              </a:r>
              <a:endParaRPr lang="en-GB"/>
            </a:p>
          </p:txBody>
        </p:sp>
        <p:sp>
          <p:nvSpPr>
            <p:cNvPr id="10" name="Oval 9"/>
            <p:cNvSpPr/>
            <p:nvPr/>
          </p:nvSpPr>
          <p:spPr>
            <a:xfrm>
              <a:off x="6320167" y="27401"/>
              <a:ext cx="364957" cy="39418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mtClean="0"/>
                <a:t>3</a:t>
              </a:r>
            </a:p>
          </p:txBody>
        </p:sp>
        <p:sp>
          <p:nvSpPr>
            <p:cNvPr id="11" name="Oval 10"/>
            <p:cNvSpPr/>
            <p:nvPr/>
          </p:nvSpPr>
          <p:spPr>
            <a:xfrm>
              <a:off x="6983944" y="27401"/>
              <a:ext cx="364957" cy="39418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mtClean="0"/>
                <a:t>4</a:t>
              </a:r>
              <a:endParaRPr lang="en-GB"/>
            </a:p>
          </p:txBody>
        </p:sp>
        <p:sp>
          <p:nvSpPr>
            <p:cNvPr id="12" name="Oval 11"/>
            <p:cNvSpPr/>
            <p:nvPr/>
          </p:nvSpPr>
          <p:spPr>
            <a:xfrm>
              <a:off x="7647722" y="27401"/>
              <a:ext cx="364957" cy="39418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mtClean="0"/>
                <a:t>5</a:t>
              </a:r>
              <a:endParaRPr lang="en-GB"/>
            </a:p>
          </p:txBody>
        </p:sp>
      </p:grpSp>
      <p:sp>
        <p:nvSpPr>
          <p:cNvPr id="14" name="Oval 13"/>
          <p:cNvSpPr/>
          <p:nvPr/>
        </p:nvSpPr>
        <p:spPr>
          <a:xfrm>
            <a:off x="3027080" y="3618218"/>
            <a:ext cx="694014" cy="56119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mtClean="0"/>
              <a:t>B</a:t>
            </a:r>
            <a:endParaRPr lang="en-GB"/>
          </a:p>
        </p:txBody>
      </p:sp>
      <p:sp>
        <p:nvSpPr>
          <p:cNvPr id="21" name="Abgerundetes Rechteck 20"/>
          <p:cNvSpPr/>
          <p:nvPr/>
        </p:nvSpPr>
        <p:spPr>
          <a:xfrm>
            <a:off x="1043490" y="5213191"/>
            <a:ext cx="2677604" cy="635034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mtClean="0"/>
              <a:t>Fusion</a:t>
            </a:r>
            <a:endParaRPr lang="en-GB"/>
          </a:p>
        </p:txBody>
      </p:sp>
      <p:sp>
        <p:nvSpPr>
          <p:cNvPr id="36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91154" y="6144140"/>
            <a:ext cx="8165628" cy="365125"/>
          </a:xfrm>
        </p:spPr>
        <p:txBody>
          <a:bodyPr/>
          <a:lstStyle/>
          <a:p>
            <a:r>
              <a:rPr lang="en-GB" dirty="0" smtClean="0"/>
              <a:t>T</a:t>
            </a:r>
            <a:r>
              <a:rPr lang="en-GB" dirty="0" smtClean="0"/>
              <a:t>he </a:t>
            </a:r>
            <a:r>
              <a:rPr lang="en-GB" dirty="0" smtClean="0"/>
              <a:t>D</a:t>
            </a:r>
            <a:r>
              <a:rPr lang="en-GB" dirty="0" smtClean="0"/>
              <a:t>ouble-Swing model of intercultural communication between East and West - Nathalie Bonk - Comparing Cultures SS 13</a:t>
            </a:r>
            <a:endParaRPr lang="en-GB" dirty="0"/>
          </a:p>
        </p:txBody>
      </p:sp>
      <p:sp>
        <p:nvSpPr>
          <p:cNvPr id="37" name="Abgerundetes Rechteck 36"/>
          <p:cNvSpPr/>
          <p:nvPr/>
        </p:nvSpPr>
        <p:spPr>
          <a:xfrm>
            <a:off x="5184572" y="5213191"/>
            <a:ext cx="2677604" cy="635034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mtClean="0"/>
              <a:t>Interdependent</a:t>
            </a:r>
            <a:endParaRPr lang="en-GB"/>
          </a:p>
        </p:txBody>
      </p:sp>
      <p:sp>
        <p:nvSpPr>
          <p:cNvPr id="23" name="Oval 22"/>
          <p:cNvSpPr/>
          <p:nvPr/>
        </p:nvSpPr>
        <p:spPr>
          <a:xfrm>
            <a:off x="1042416" y="3618218"/>
            <a:ext cx="694014" cy="56119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mtClean="0"/>
              <a:t>A</a:t>
            </a:r>
            <a:endParaRPr lang="en-GB"/>
          </a:p>
        </p:txBody>
      </p:sp>
      <p:cxnSp>
        <p:nvCxnSpPr>
          <p:cNvPr id="22" name="Gekrümmte Verbindung 21"/>
          <p:cNvCxnSpPr>
            <a:stCxn id="23" idx="1"/>
          </p:cNvCxnSpPr>
          <p:nvPr/>
        </p:nvCxnSpPr>
        <p:spPr>
          <a:xfrm rot="5400000" flipH="1" flipV="1">
            <a:off x="1775821" y="2999152"/>
            <a:ext cx="69483" cy="1333021"/>
          </a:xfrm>
          <a:prstGeom prst="curvedConnector4">
            <a:avLst>
              <a:gd name="adj1" fmla="val 329001"/>
              <a:gd name="adj2" fmla="val 72219"/>
            </a:avLst>
          </a:prstGeom>
          <a:ln w="38100" cmpd="sng"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7" name="Gekrümmte Verbindung 26"/>
          <p:cNvCxnSpPr>
            <a:stCxn id="23" idx="3"/>
          </p:cNvCxnSpPr>
          <p:nvPr/>
        </p:nvCxnSpPr>
        <p:spPr>
          <a:xfrm rot="16200000" flipH="1">
            <a:off x="1769470" y="3471808"/>
            <a:ext cx="82184" cy="1333020"/>
          </a:xfrm>
          <a:prstGeom prst="curvedConnector4">
            <a:avLst>
              <a:gd name="adj1" fmla="val 278156"/>
              <a:gd name="adj2" fmla="val 72219"/>
            </a:avLst>
          </a:prstGeom>
          <a:ln w="38100" cmpd="sng"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2" name="Gekrümmte Verbindung 31"/>
          <p:cNvCxnSpPr>
            <a:stCxn id="14" idx="7"/>
          </p:cNvCxnSpPr>
          <p:nvPr/>
        </p:nvCxnSpPr>
        <p:spPr>
          <a:xfrm rot="16200000" flipV="1">
            <a:off x="3013524" y="3094468"/>
            <a:ext cx="69484" cy="1142385"/>
          </a:xfrm>
          <a:prstGeom prst="curvedConnector4">
            <a:avLst>
              <a:gd name="adj1" fmla="val 328997"/>
              <a:gd name="adj2" fmla="val 75927"/>
            </a:avLst>
          </a:prstGeom>
          <a:ln w="38100" cmpd="sng"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8" name="Gekrümmte Verbindung 37"/>
          <p:cNvCxnSpPr>
            <a:stCxn id="14" idx="5"/>
          </p:cNvCxnSpPr>
          <p:nvPr/>
        </p:nvCxnSpPr>
        <p:spPr>
          <a:xfrm rot="5400000">
            <a:off x="3007174" y="3567126"/>
            <a:ext cx="82184" cy="1142385"/>
          </a:xfrm>
          <a:prstGeom prst="curvedConnector4">
            <a:avLst>
              <a:gd name="adj1" fmla="val 278156"/>
              <a:gd name="adj2" fmla="val 75927"/>
            </a:avLst>
          </a:prstGeom>
          <a:ln w="38100" cmpd="sng"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8" name="Gekrümmte Verbindung 47"/>
          <p:cNvCxnSpPr/>
          <p:nvPr/>
        </p:nvCxnSpPr>
        <p:spPr>
          <a:xfrm>
            <a:off x="5518539" y="3496620"/>
            <a:ext cx="1830362" cy="831035"/>
          </a:xfrm>
          <a:prstGeom prst="curvedConnector3">
            <a:avLst>
              <a:gd name="adj1" fmla="val 50000"/>
            </a:avLst>
          </a:prstGeom>
          <a:ln w="38100" cmpd="sng"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53" name="Gekrümmte Verbindung 52"/>
          <p:cNvCxnSpPr/>
          <p:nvPr/>
        </p:nvCxnSpPr>
        <p:spPr>
          <a:xfrm rot="10800000" flipV="1">
            <a:off x="5518539" y="3496620"/>
            <a:ext cx="1708866" cy="831034"/>
          </a:xfrm>
          <a:prstGeom prst="curvedConnector3">
            <a:avLst/>
          </a:prstGeom>
          <a:ln w="38100" cmpd="sng"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5" name="Gekrümmte Verbindung 84"/>
          <p:cNvCxnSpPr/>
          <p:nvPr/>
        </p:nvCxnSpPr>
        <p:spPr>
          <a:xfrm flipV="1">
            <a:off x="7348901" y="3810218"/>
            <a:ext cx="866197" cy="517436"/>
          </a:xfrm>
          <a:prstGeom prst="curvedConnector3">
            <a:avLst>
              <a:gd name="adj1" fmla="val 106108"/>
            </a:avLst>
          </a:prstGeom>
          <a:ln w="38100" cmpd="sng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8" name="Gekrümmte Verbindung 87"/>
          <p:cNvCxnSpPr/>
          <p:nvPr/>
        </p:nvCxnSpPr>
        <p:spPr>
          <a:xfrm rot="10800000">
            <a:off x="7227407" y="3496620"/>
            <a:ext cx="987692" cy="313598"/>
          </a:xfrm>
          <a:prstGeom prst="curvedConnector3">
            <a:avLst>
              <a:gd name="adj1" fmla="val -3968"/>
            </a:avLst>
          </a:prstGeom>
          <a:ln w="38100" cmpd="sng"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97" name="Gekrümmte Verbindung 96"/>
          <p:cNvCxnSpPr/>
          <p:nvPr/>
        </p:nvCxnSpPr>
        <p:spPr>
          <a:xfrm flipV="1">
            <a:off x="4645152" y="3496620"/>
            <a:ext cx="1011238" cy="486077"/>
          </a:xfrm>
          <a:prstGeom prst="curvedConnector3">
            <a:avLst>
              <a:gd name="adj1" fmla="val -4262"/>
            </a:avLst>
          </a:prstGeom>
          <a:ln w="38100" cmpd="sng"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03" name="Gekrümmte Verbindung 102"/>
          <p:cNvCxnSpPr/>
          <p:nvPr/>
        </p:nvCxnSpPr>
        <p:spPr>
          <a:xfrm>
            <a:off x="4645152" y="3982697"/>
            <a:ext cx="873387" cy="344958"/>
          </a:xfrm>
          <a:prstGeom prst="curvedConnector3">
            <a:avLst>
              <a:gd name="adj1" fmla="val -261"/>
            </a:avLst>
          </a:prstGeom>
          <a:ln w="38100" cmpd="sng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05" name="Textfeld 104"/>
          <p:cNvSpPr txBox="1"/>
          <p:nvPr/>
        </p:nvSpPr>
        <p:spPr>
          <a:xfrm>
            <a:off x="5241907" y="3727894"/>
            <a:ext cx="364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mtClean="0"/>
              <a:t>A</a:t>
            </a:r>
            <a:endParaRPr lang="en-GB"/>
          </a:p>
        </p:txBody>
      </p:sp>
      <p:sp>
        <p:nvSpPr>
          <p:cNvPr id="106" name="Textfeld 105"/>
          <p:cNvSpPr txBox="1"/>
          <p:nvPr/>
        </p:nvSpPr>
        <p:spPr>
          <a:xfrm>
            <a:off x="7166800" y="3727894"/>
            <a:ext cx="3172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mtClean="0"/>
              <a:t>B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40118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mtClean="0"/>
              <a:t>How to reach the dialogical mode? 1/4 (Buber’s idea)</a:t>
            </a:r>
            <a:endParaRPr lang="en-GB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GB" smtClean="0"/>
              <a:pPr/>
              <a:t>7</a:t>
            </a:fld>
            <a:endParaRPr lang="en-GB"/>
          </a:p>
        </p:txBody>
      </p:sp>
      <p:sp>
        <p:nvSpPr>
          <p:cNvPr id="3" name="Inhaltsplatzhalt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smtClean="0"/>
              <a:t>Overall Problem:</a:t>
            </a:r>
            <a:endParaRPr lang="en-GB"/>
          </a:p>
        </p:txBody>
      </p:sp>
      <p:sp>
        <p:nvSpPr>
          <p:cNvPr id="17" name="Inhaltsplatzhalter 16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540312"/>
          </a:xfrm>
        </p:spPr>
        <p:txBody>
          <a:bodyPr>
            <a:noAutofit/>
          </a:bodyPr>
          <a:lstStyle/>
          <a:p>
            <a:r>
              <a:rPr lang="en-GB" smtClean="0"/>
              <a:t>Human life</a:t>
            </a:r>
          </a:p>
          <a:p>
            <a:pPr marL="68580" indent="0">
              <a:buNone/>
            </a:pPr>
            <a:r>
              <a:rPr lang="en-GB" smtClean="0"/>
              <a:t>(two-fold moment):</a:t>
            </a:r>
            <a:endParaRPr lang="en-GB"/>
          </a:p>
        </p:txBody>
      </p:sp>
      <p:grpSp>
        <p:nvGrpSpPr>
          <p:cNvPr id="6" name="Gruppierung 5"/>
          <p:cNvGrpSpPr/>
          <p:nvPr/>
        </p:nvGrpSpPr>
        <p:grpSpPr>
          <a:xfrm>
            <a:off x="4992613" y="27401"/>
            <a:ext cx="3020066" cy="394180"/>
            <a:chOff x="4992613" y="27401"/>
            <a:chExt cx="3020066" cy="394180"/>
          </a:xfrm>
        </p:grpSpPr>
        <p:sp>
          <p:nvSpPr>
            <p:cNvPr id="7" name="Oval 6"/>
            <p:cNvSpPr/>
            <p:nvPr/>
          </p:nvSpPr>
          <p:spPr>
            <a:xfrm>
              <a:off x="4992613" y="27401"/>
              <a:ext cx="364957" cy="394180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mtClean="0"/>
                <a:t>1</a:t>
              </a:r>
              <a:endParaRPr lang="en-GB"/>
            </a:p>
          </p:txBody>
        </p:sp>
        <p:sp>
          <p:nvSpPr>
            <p:cNvPr id="8" name="Oval 7"/>
            <p:cNvSpPr/>
            <p:nvPr/>
          </p:nvSpPr>
          <p:spPr>
            <a:xfrm>
              <a:off x="5656390" y="27401"/>
              <a:ext cx="364957" cy="394180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mtClean="0"/>
                <a:t>2</a:t>
              </a:r>
              <a:endParaRPr lang="en-GB"/>
            </a:p>
          </p:txBody>
        </p:sp>
        <p:sp>
          <p:nvSpPr>
            <p:cNvPr id="9" name="Oval 8"/>
            <p:cNvSpPr/>
            <p:nvPr/>
          </p:nvSpPr>
          <p:spPr>
            <a:xfrm>
              <a:off x="6320167" y="27401"/>
              <a:ext cx="364957" cy="39418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mtClean="0"/>
                <a:t>3</a:t>
              </a:r>
            </a:p>
          </p:txBody>
        </p:sp>
        <p:sp>
          <p:nvSpPr>
            <p:cNvPr id="10" name="Oval 9"/>
            <p:cNvSpPr/>
            <p:nvPr/>
          </p:nvSpPr>
          <p:spPr>
            <a:xfrm>
              <a:off x="6983944" y="27401"/>
              <a:ext cx="364957" cy="39418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mtClean="0"/>
                <a:t>4</a:t>
              </a:r>
              <a:endParaRPr lang="en-GB"/>
            </a:p>
          </p:txBody>
        </p:sp>
        <p:sp>
          <p:nvSpPr>
            <p:cNvPr id="11" name="Oval 10"/>
            <p:cNvSpPr/>
            <p:nvPr/>
          </p:nvSpPr>
          <p:spPr>
            <a:xfrm>
              <a:off x="7647722" y="27401"/>
              <a:ext cx="364957" cy="39418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mtClean="0"/>
                <a:t>5</a:t>
              </a:r>
              <a:endParaRPr lang="en-GB"/>
            </a:p>
          </p:txBody>
        </p:sp>
      </p:grpSp>
      <p:graphicFrame>
        <p:nvGraphicFramePr>
          <p:cNvPr id="12" name="Diagramm 11"/>
          <p:cNvGraphicFramePr/>
          <p:nvPr>
            <p:extLst>
              <p:ext uri="{D42A27DB-BD31-4B8C-83A1-F6EECF244321}">
                <p14:modId xmlns:p14="http://schemas.microsoft.com/office/powerpoint/2010/main" val="2146326746"/>
              </p:ext>
            </p:extLst>
          </p:nvPr>
        </p:nvGraphicFramePr>
        <p:xfrm>
          <a:off x="509058" y="3279672"/>
          <a:ext cx="4132390" cy="22214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23" name="Gruppierung 22"/>
          <p:cNvGrpSpPr/>
          <p:nvPr/>
        </p:nvGrpSpPr>
        <p:grpSpPr>
          <a:xfrm>
            <a:off x="5204986" y="3465263"/>
            <a:ext cx="3292310" cy="1626312"/>
            <a:chOff x="5204986" y="3465263"/>
            <a:chExt cx="3292310" cy="1626312"/>
          </a:xfrm>
        </p:grpSpPr>
        <p:sp>
          <p:nvSpPr>
            <p:cNvPr id="18" name="Abgerundetes Rechteck 17"/>
            <p:cNvSpPr/>
            <p:nvPr/>
          </p:nvSpPr>
          <p:spPr>
            <a:xfrm>
              <a:off x="5204986" y="3465263"/>
              <a:ext cx="3292310" cy="470397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mtClean="0"/>
                <a:t>Distance</a:t>
              </a:r>
              <a:endParaRPr lang="en-GB"/>
            </a:p>
          </p:txBody>
        </p:sp>
        <p:sp>
          <p:nvSpPr>
            <p:cNvPr id="19" name="Abgerundetes Rechteck 18"/>
            <p:cNvSpPr/>
            <p:nvPr/>
          </p:nvSpPr>
          <p:spPr>
            <a:xfrm>
              <a:off x="5204986" y="4621178"/>
              <a:ext cx="3292310" cy="470397"/>
            </a:xfrm>
            <a:prstGeom prst="round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mtClean="0"/>
                <a:t>Relation</a:t>
              </a:r>
              <a:endParaRPr lang="en-GB"/>
            </a:p>
          </p:txBody>
        </p:sp>
        <p:cxnSp>
          <p:nvCxnSpPr>
            <p:cNvPr id="21" name="Gerade Verbindung mit Pfeil 20"/>
            <p:cNvCxnSpPr>
              <a:stCxn id="18" idx="2"/>
              <a:endCxn id="19" idx="0"/>
            </p:cNvCxnSpPr>
            <p:nvPr/>
          </p:nvCxnSpPr>
          <p:spPr>
            <a:xfrm>
              <a:off x="6851141" y="3935660"/>
              <a:ext cx="0" cy="685518"/>
            </a:xfrm>
            <a:prstGeom prst="straightConnector1">
              <a:avLst/>
            </a:prstGeom>
            <a:ln w="38100" cmpd="sng">
              <a:headEnd type="arrow"/>
              <a:tailEnd type="arrow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sp>
        <p:nvSpPr>
          <p:cNvPr id="22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91154" y="6144140"/>
            <a:ext cx="8165628" cy="365125"/>
          </a:xfrm>
        </p:spPr>
        <p:txBody>
          <a:bodyPr/>
          <a:lstStyle/>
          <a:p>
            <a:r>
              <a:rPr lang="en-GB" smtClean="0"/>
              <a:t>T</a:t>
            </a:r>
            <a:r>
              <a:rPr lang="en-GB" smtClean="0"/>
              <a:t>he </a:t>
            </a:r>
            <a:r>
              <a:rPr lang="en-GB" smtClean="0"/>
              <a:t>D</a:t>
            </a:r>
            <a:r>
              <a:rPr lang="en-GB" smtClean="0"/>
              <a:t>ouble-Swing model of intercultural communication between East and West - Nathalie Bonk - Comparing Cultures SS 13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16822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mtClean="0"/>
              <a:t>How to reach the dialogical mode? 2/4 (Buber‘s idea)</a:t>
            </a:r>
            <a:endParaRPr lang="en-GB"/>
          </a:p>
        </p:txBody>
      </p:sp>
      <p:graphicFrame>
        <p:nvGraphicFramePr>
          <p:cNvPr id="14" name="Inhaltsplatzhalter 1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47759072"/>
              </p:ext>
            </p:extLst>
          </p:nvPr>
        </p:nvGraphicFramePr>
        <p:xfrm>
          <a:off x="1043492" y="2637252"/>
          <a:ext cx="6777317" cy="35089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GB" smtClean="0"/>
              <a:pPr/>
              <a:t>8</a:t>
            </a:fld>
            <a:endParaRPr lang="en-GB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91154" y="6144140"/>
            <a:ext cx="8165628" cy="365125"/>
          </a:xfrm>
        </p:spPr>
        <p:txBody>
          <a:bodyPr/>
          <a:lstStyle/>
          <a:p>
            <a:r>
              <a:rPr lang="en-GB" smtClean="0"/>
              <a:t>T</a:t>
            </a:r>
            <a:r>
              <a:rPr lang="en-GB" smtClean="0"/>
              <a:t>he </a:t>
            </a:r>
            <a:r>
              <a:rPr lang="en-GB" smtClean="0"/>
              <a:t>D</a:t>
            </a:r>
            <a:r>
              <a:rPr lang="en-GB" smtClean="0"/>
              <a:t>ouble-Swing model of intercultural communication between East and West - Nathalie Bonk - Comparing Cultures SS 13</a:t>
            </a:r>
            <a:endParaRPr lang="en-GB"/>
          </a:p>
        </p:txBody>
      </p:sp>
      <p:grpSp>
        <p:nvGrpSpPr>
          <p:cNvPr id="8" name="Gruppierung 7"/>
          <p:cNvGrpSpPr/>
          <p:nvPr/>
        </p:nvGrpSpPr>
        <p:grpSpPr>
          <a:xfrm>
            <a:off x="4992613" y="27401"/>
            <a:ext cx="3020066" cy="394180"/>
            <a:chOff x="4992613" y="27401"/>
            <a:chExt cx="3020066" cy="394180"/>
          </a:xfrm>
        </p:grpSpPr>
        <p:sp>
          <p:nvSpPr>
            <p:cNvPr id="9" name="Oval 8"/>
            <p:cNvSpPr/>
            <p:nvPr/>
          </p:nvSpPr>
          <p:spPr>
            <a:xfrm>
              <a:off x="4992613" y="27401"/>
              <a:ext cx="364957" cy="394180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mtClean="0"/>
                <a:t>1</a:t>
              </a:r>
              <a:endParaRPr lang="en-GB"/>
            </a:p>
          </p:txBody>
        </p:sp>
        <p:sp>
          <p:nvSpPr>
            <p:cNvPr id="10" name="Oval 9"/>
            <p:cNvSpPr/>
            <p:nvPr/>
          </p:nvSpPr>
          <p:spPr>
            <a:xfrm>
              <a:off x="5656390" y="27401"/>
              <a:ext cx="364957" cy="394180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mtClean="0"/>
                <a:t>2</a:t>
              </a:r>
              <a:endParaRPr lang="en-GB"/>
            </a:p>
          </p:txBody>
        </p:sp>
        <p:sp>
          <p:nvSpPr>
            <p:cNvPr id="11" name="Oval 10"/>
            <p:cNvSpPr/>
            <p:nvPr/>
          </p:nvSpPr>
          <p:spPr>
            <a:xfrm>
              <a:off x="6320167" y="27401"/>
              <a:ext cx="364957" cy="39418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mtClean="0"/>
                <a:t>3</a:t>
              </a:r>
            </a:p>
          </p:txBody>
        </p:sp>
        <p:sp>
          <p:nvSpPr>
            <p:cNvPr id="12" name="Oval 11"/>
            <p:cNvSpPr/>
            <p:nvPr/>
          </p:nvSpPr>
          <p:spPr>
            <a:xfrm>
              <a:off x="6983944" y="27401"/>
              <a:ext cx="364957" cy="39418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mtClean="0"/>
                <a:t>4</a:t>
              </a:r>
              <a:endParaRPr lang="en-GB"/>
            </a:p>
          </p:txBody>
        </p:sp>
        <p:sp>
          <p:nvSpPr>
            <p:cNvPr id="13" name="Oval 12"/>
            <p:cNvSpPr/>
            <p:nvPr/>
          </p:nvSpPr>
          <p:spPr>
            <a:xfrm>
              <a:off x="7647722" y="27401"/>
              <a:ext cx="364957" cy="39418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mtClean="0"/>
                <a:t>5</a:t>
              </a:r>
              <a:endParaRPr lang="en-GB"/>
            </a:p>
          </p:txBody>
        </p:sp>
      </p:grpSp>
      <p:sp>
        <p:nvSpPr>
          <p:cNvPr id="18" name="Abgerundetes Rechteck 17"/>
          <p:cNvSpPr/>
          <p:nvPr/>
        </p:nvSpPr>
        <p:spPr>
          <a:xfrm>
            <a:off x="1944031" y="2184621"/>
            <a:ext cx="5876778" cy="436951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mtClean="0"/>
              <a:t>Development</a:t>
            </a:r>
            <a:endParaRPr lang="en-GB"/>
          </a:p>
        </p:txBody>
      </p:sp>
      <p:sp>
        <p:nvSpPr>
          <p:cNvPr id="19" name="Abgerundetes Rechteck 18"/>
          <p:cNvSpPr/>
          <p:nvPr/>
        </p:nvSpPr>
        <p:spPr>
          <a:xfrm>
            <a:off x="1043490" y="2170664"/>
            <a:ext cx="900541" cy="466588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Stage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779404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mtClean="0"/>
              <a:t>How to reach the dialogical mode? </a:t>
            </a:r>
            <a:r>
              <a:rPr lang="en-GB"/>
              <a:t>3</a:t>
            </a:r>
            <a:r>
              <a:rPr lang="en-GB" smtClean="0"/>
              <a:t>/4 (Buber‘s idea)</a:t>
            </a:r>
            <a:endParaRPr lang="en-GB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GB" smtClean="0"/>
              <a:pPr/>
              <a:t>9</a:t>
            </a:fld>
            <a:endParaRPr lang="en-GB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91154" y="6144140"/>
            <a:ext cx="8165628" cy="365125"/>
          </a:xfrm>
        </p:spPr>
        <p:txBody>
          <a:bodyPr/>
          <a:lstStyle/>
          <a:p>
            <a:r>
              <a:rPr lang="en-GB" smtClean="0"/>
              <a:t>T</a:t>
            </a:r>
            <a:r>
              <a:rPr lang="en-GB" smtClean="0"/>
              <a:t>he </a:t>
            </a:r>
            <a:r>
              <a:rPr lang="en-GB" smtClean="0"/>
              <a:t>D</a:t>
            </a:r>
            <a:r>
              <a:rPr lang="en-GB" smtClean="0"/>
              <a:t>ouble-Swing model of intercultural communication between East and West - Nathalie Bonk - Comparing Cultures SS 13</a:t>
            </a:r>
            <a:endParaRPr lang="en-GB"/>
          </a:p>
        </p:txBody>
      </p:sp>
      <p:grpSp>
        <p:nvGrpSpPr>
          <p:cNvPr id="8" name="Gruppierung 7"/>
          <p:cNvGrpSpPr/>
          <p:nvPr/>
        </p:nvGrpSpPr>
        <p:grpSpPr>
          <a:xfrm>
            <a:off x="4992613" y="27401"/>
            <a:ext cx="3020066" cy="394180"/>
            <a:chOff x="4992613" y="27401"/>
            <a:chExt cx="3020066" cy="394180"/>
          </a:xfrm>
        </p:grpSpPr>
        <p:sp>
          <p:nvSpPr>
            <p:cNvPr id="9" name="Oval 8"/>
            <p:cNvSpPr/>
            <p:nvPr/>
          </p:nvSpPr>
          <p:spPr>
            <a:xfrm>
              <a:off x="4992613" y="27401"/>
              <a:ext cx="364957" cy="394180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mtClean="0"/>
                <a:t>1</a:t>
              </a:r>
              <a:endParaRPr lang="en-GB"/>
            </a:p>
          </p:txBody>
        </p:sp>
        <p:sp>
          <p:nvSpPr>
            <p:cNvPr id="10" name="Oval 9"/>
            <p:cNvSpPr/>
            <p:nvPr/>
          </p:nvSpPr>
          <p:spPr>
            <a:xfrm>
              <a:off x="5656390" y="27401"/>
              <a:ext cx="364957" cy="394180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mtClean="0"/>
                <a:t>2</a:t>
              </a:r>
              <a:endParaRPr lang="en-GB"/>
            </a:p>
          </p:txBody>
        </p:sp>
        <p:sp>
          <p:nvSpPr>
            <p:cNvPr id="11" name="Oval 10"/>
            <p:cNvSpPr/>
            <p:nvPr/>
          </p:nvSpPr>
          <p:spPr>
            <a:xfrm>
              <a:off x="6320167" y="27401"/>
              <a:ext cx="364957" cy="39418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mtClean="0"/>
                <a:t>3</a:t>
              </a:r>
            </a:p>
          </p:txBody>
        </p:sp>
        <p:sp>
          <p:nvSpPr>
            <p:cNvPr id="12" name="Oval 11"/>
            <p:cNvSpPr/>
            <p:nvPr/>
          </p:nvSpPr>
          <p:spPr>
            <a:xfrm>
              <a:off x="6983944" y="27401"/>
              <a:ext cx="364957" cy="39418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mtClean="0"/>
                <a:t>4</a:t>
              </a:r>
              <a:endParaRPr lang="en-GB"/>
            </a:p>
          </p:txBody>
        </p:sp>
        <p:sp>
          <p:nvSpPr>
            <p:cNvPr id="13" name="Oval 12"/>
            <p:cNvSpPr/>
            <p:nvPr/>
          </p:nvSpPr>
          <p:spPr>
            <a:xfrm>
              <a:off x="7647722" y="27401"/>
              <a:ext cx="364957" cy="39418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mtClean="0"/>
                <a:t>5</a:t>
              </a:r>
              <a:endParaRPr lang="en-GB"/>
            </a:p>
          </p:txBody>
        </p:sp>
      </p:grp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96456" y="2182533"/>
            <a:ext cx="6969189" cy="2274014"/>
          </a:xfrm>
          <a:ln>
            <a:solidFill>
              <a:schemeClr val="accent1"/>
            </a:solidFill>
          </a:ln>
        </p:spPr>
        <p:txBody>
          <a:bodyPr/>
          <a:lstStyle/>
          <a:p>
            <a:pPr marL="68580" indent="0" algn="ctr">
              <a:buNone/>
            </a:pPr>
            <a:r>
              <a:rPr lang="en-GB" dirty="0" smtClean="0"/>
              <a:t>Philosophy of Dialogue</a:t>
            </a:r>
            <a:endParaRPr lang="en-GB" dirty="0"/>
          </a:p>
        </p:txBody>
      </p:sp>
      <p:grpSp>
        <p:nvGrpSpPr>
          <p:cNvPr id="26" name="Gruppierung 25"/>
          <p:cNvGrpSpPr/>
          <p:nvPr/>
        </p:nvGrpSpPr>
        <p:grpSpPr>
          <a:xfrm>
            <a:off x="956331" y="2674446"/>
            <a:ext cx="7099019" cy="1782100"/>
            <a:chOff x="956331" y="2799886"/>
            <a:chExt cx="7099019" cy="1782100"/>
          </a:xfrm>
        </p:grpSpPr>
        <p:sp>
          <p:nvSpPr>
            <p:cNvPr id="4" name="Pfeil nach rechts 3"/>
            <p:cNvSpPr/>
            <p:nvPr/>
          </p:nvSpPr>
          <p:spPr>
            <a:xfrm rot="8594639">
              <a:off x="2100464" y="2799886"/>
              <a:ext cx="583463" cy="288465"/>
            </a:xfrm>
            <a:prstGeom prst="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Pfeil nach rechts 14"/>
            <p:cNvSpPr/>
            <p:nvPr/>
          </p:nvSpPr>
          <p:spPr>
            <a:xfrm rot="13482522" flipH="1">
              <a:off x="6184277" y="2831247"/>
              <a:ext cx="583463" cy="288465"/>
            </a:xfrm>
            <a:prstGeom prst="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Abgerundetes Rechteck 5"/>
            <p:cNvSpPr/>
            <p:nvPr/>
          </p:nvSpPr>
          <p:spPr>
            <a:xfrm>
              <a:off x="1043492" y="3433899"/>
              <a:ext cx="1966620" cy="533117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mtClean="0"/>
                <a:t>I - IT</a:t>
              </a:r>
              <a:endParaRPr lang="en-GB"/>
            </a:p>
          </p:txBody>
        </p:sp>
        <p:sp>
          <p:nvSpPr>
            <p:cNvPr id="16" name="Abgerundetes Rechteck 15"/>
            <p:cNvSpPr/>
            <p:nvPr/>
          </p:nvSpPr>
          <p:spPr>
            <a:xfrm>
              <a:off x="5656390" y="3433899"/>
              <a:ext cx="1966620" cy="533117"/>
            </a:xfrm>
            <a:prstGeom prst="roundRect">
              <a:avLst/>
            </a:prstGeom>
            <a:solidFill>
              <a:srgbClr val="4A63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mtClean="0"/>
                <a:t>I - THOU</a:t>
              </a:r>
              <a:endParaRPr lang="en-GB"/>
            </a:p>
          </p:txBody>
        </p:sp>
        <p:cxnSp>
          <p:nvCxnSpPr>
            <p:cNvPr id="18" name="Gerade Verbindung mit Pfeil 17"/>
            <p:cNvCxnSpPr>
              <a:stCxn id="6" idx="3"/>
              <a:endCxn id="16" idx="1"/>
            </p:cNvCxnSpPr>
            <p:nvPr/>
          </p:nvCxnSpPr>
          <p:spPr>
            <a:xfrm>
              <a:off x="3010112" y="3700458"/>
              <a:ext cx="2646278" cy="0"/>
            </a:xfrm>
            <a:prstGeom prst="straightConnector1">
              <a:avLst/>
            </a:prstGeom>
            <a:ln w="57150" cmpd="sng">
              <a:prstDash val="sysDash"/>
              <a:headEnd type="arrow"/>
              <a:tailEnd type="arrow"/>
            </a:ln>
          </p:spPr>
          <p:style>
            <a:lnRef idx="2">
              <a:schemeClr val="accent6"/>
            </a:lnRef>
            <a:fillRef idx="0">
              <a:schemeClr val="accent6"/>
            </a:fillRef>
            <a:effectRef idx="1">
              <a:schemeClr val="accent6"/>
            </a:effectRef>
            <a:fontRef idx="minor">
              <a:schemeClr val="tx1"/>
            </a:fontRef>
          </p:style>
        </p:cxnSp>
        <p:sp>
          <p:nvSpPr>
            <p:cNvPr id="19" name="Textfeld 18"/>
            <p:cNvSpPr txBox="1"/>
            <p:nvPr/>
          </p:nvSpPr>
          <p:spPr>
            <a:xfrm>
              <a:off x="3856711" y="3355498"/>
              <a:ext cx="99348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mtClean="0">
                  <a:solidFill>
                    <a:schemeClr val="accent3"/>
                  </a:solidFill>
                </a:rPr>
                <a:t>related</a:t>
              </a:r>
              <a:endParaRPr lang="en-GB">
                <a:solidFill>
                  <a:schemeClr val="accent3"/>
                </a:solidFill>
              </a:endParaRPr>
            </a:p>
          </p:txBody>
        </p:sp>
        <p:sp>
          <p:nvSpPr>
            <p:cNvPr id="20" name="Textfeld 19"/>
            <p:cNvSpPr txBox="1"/>
            <p:nvPr/>
          </p:nvSpPr>
          <p:spPr>
            <a:xfrm>
              <a:off x="956331" y="3935655"/>
              <a:ext cx="2289997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mtClean="0"/>
                <a:t>Abstracted Object</a:t>
              </a:r>
            </a:p>
            <a:p>
              <a:r>
                <a:rPr lang="en-GB" smtClean="0"/>
                <a:t>(Experiences)</a:t>
              </a:r>
              <a:endParaRPr lang="en-GB"/>
            </a:p>
          </p:txBody>
        </p:sp>
        <p:sp>
          <p:nvSpPr>
            <p:cNvPr id="21" name="Textfeld 20"/>
            <p:cNvSpPr txBox="1"/>
            <p:nvPr/>
          </p:nvSpPr>
          <p:spPr>
            <a:xfrm>
              <a:off x="5594708" y="3935655"/>
              <a:ext cx="2460642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mtClean="0"/>
                <a:t>Whole, living subject</a:t>
              </a:r>
            </a:p>
            <a:p>
              <a:r>
                <a:rPr lang="en-GB" smtClean="0"/>
                <a:t>(Relations)</a:t>
              </a:r>
              <a:endParaRPr lang="en-GB"/>
            </a:p>
          </p:txBody>
        </p:sp>
      </p:grpSp>
      <p:sp>
        <p:nvSpPr>
          <p:cNvPr id="22" name="Abgerundetes Rechteck 21"/>
          <p:cNvSpPr/>
          <p:nvPr/>
        </p:nvSpPr>
        <p:spPr>
          <a:xfrm>
            <a:off x="1007754" y="4547171"/>
            <a:ext cx="6969189" cy="344958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mtClean="0"/>
              <a:t>Integration of Polarity</a:t>
            </a:r>
            <a:endParaRPr lang="en-GB"/>
          </a:p>
        </p:txBody>
      </p:sp>
      <p:sp>
        <p:nvSpPr>
          <p:cNvPr id="23" name="Abgerundetes Rechteck 22"/>
          <p:cNvSpPr/>
          <p:nvPr/>
        </p:nvSpPr>
        <p:spPr>
          <a:xfrm>
            <a:off x="1007754" y="5060211"/>
            <a:ext cx="6969189" cy="344958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mtClean="0"/>
              <a:t>Paradoxical Realtion</a:t>
            </a:r>
            <a:endParaRPr lang="en-GB"/>
          </a:p>
        </p:txBody>
      </p:sp>
      <p:sp>
        <p:nvSpPr>
          <p:cNvPr id="24" name="Abgerundetes Rechteck 23"/>
          <p:cNvSpPr/>
          <p:nvPr/>
        </p:nvSpPr>
        <p:spPr>
          <a:xfrm>
            <a:off x="996456" y="5582047"/>
            <a:ext cx="3279761" cy="407678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mtClean="0"/>
              <a:t>Absolute world /Unity</a:t>
            </a:r>
            <a:endParaRPr lang="en-GB"/>
          </a:p>
        </p:txBody>
      </p:sp>
      <p:sp>
        <p:nvSpPr>
          <p:cNvPr id="25" name="Abgerundetes Rechteck 24"/>
          <p:cNvSpPr/>
          <p:nvPr/>
        </p:nvSpPr>
        <p:spPr>
          <a:xfrm>
            <a:off x="4697182" y="5582047"/>
            <a:ext cx="3279761" cy="407678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mtClean="0"/>
              <a:t>Dualistic world/Multiplicity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703455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Austin.thmx</Template>
  <TotalTime>0</TotalTime>
  <Words>1351</Words>
  <Application>Microsoft Macintosh PowerPoint</Application>
  <PresentationFormat>Bildschirmpräsentation (4:3)</PresentationFormat>
  <Paragraphs>332</Paragraphs>
  <Slides>20</Slides>
  <Notes>5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20</vt:i4>
      </vt:variant>
    </vt:vector>
  </HeadingPairs>
  <TitlesOfParts>
    <vt:vector size="21" baseType="lpstr">
      <vt:lpstr>Austin</vt:lpstr>
      <vt:lpstr>The Double-Swing Model of Intercultural Communication between the East and the West (Yoshikawa)</vt:lpstr>
      <vt:lpstr>agenda</vt:lpstr>
      <vt:lpstr>How to deal with? 1/2</vt:lpstr>
      <vt:lpstr>How to deal with? 2/2</vt:lpstr>
      <vt:lpstr>There are different ways of encounter and communication. 1/2</vt:lpstr>
      <vt:lpstr>There are different ways of encounter and communication. 2/2</vt:lpstr>
      <vt:lpstr>How to reach the dialogical mode? 1/4 (Buber’s idea)</vt:lpstr>
      <vt:lpstr>How to reach the dialogical mode? 2/4 (Buber‘s idea)</vt:lpstr>
      <vt:lpstr>How to reach the dialogical mode? 3/4 (Buber‘s idea)</vt:lpstr>
      <vt:lpstr>How to reach the dialogical mode? 4/4 (Buddhistic perspective)</vt:lpstr>
      <vt:lpstr>Diaological mode seen in the double-swing model.</vt:lpstr>
      <vt:lpstr>Characteristics of the double-swing conceptualisation ∞:</vt:lpstr>
      <vt:lpstr>The third perspective: double-swing model.</vt:lpstr>
      <vt:lpstr>Implication for intercultural communication</vt:lpstr>
      <vt:lpstr>Double-Swing Model as intercultural communication–enlightment?</vt:lpstr>
      <vt:lpstr>Back-up</vt:lpstr>
      <vt:lpstr>Communication styles in Asia and Europe differ. (Axel &amp; Rümper 1997)</vt:lpstr>
      <vt:lpstr>Culture dimensiones after Hofstede. 1/2</vt:lpstr>
      <vt:lpstr>Culture dimensiones after Hofstede. 2/2</vt:lpstr>
      <vt:lpstr>The Japanese way of communication is dialogical and a dynmaic interplay.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Double-Swing Model of Intercultural Communication between the East and the West</dc:title>
  <dc:creator>Nathalie Bonk</dc:creator>
  <cp:lastModifiedBy>Nathalie Bonk</cp:lastModifiedBy>
  <cp:revision>278</cp:revision>
  <dcterms:created xsi:type="dcterms:W3CDTF">2013-06-07T16:56:49Z</dcterms:created>
  <dcterms:modified xsi:type="dcterms:W3CDTF">2013-06-09T19:07:15Z</dcterms:modified>
</cp:coreProperties>
</file>