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6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8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80FF-9090-4341-98D5-DA076715FB47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A072-E635-4EBD-886F-1F55C4B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wiki/Qi_(state)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wiki/Battle_of_Changp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wiki/Yan_(state)" TargetMode="External"/><Relationship Id="rId2" Type="http://schemas.openxmlformats.org/officeDocument/2006/relationships/hyperlink" Target="/wiki/Seven_Warring_Sta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dobe Caslon Pro" pitchFamily="18" charset="0"/>
              </a:rPr>
              <a:t>China : Warring States Period  -  Unification under “Qin"</a:t>
            </a:r>
            <a:endParaRPr lang="en-US" b="1" dirty="0">
              <a:solidFill>
                <a:srgbClr val="C00000"/>
              </a:solidFill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0000" dirty="0">
                <a:latin typeface="Moire ExtraBold" pitchFamily="2" charset="0"/>
              </a:rPr>
              <a:t>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97355"/>
            <a:ext cx="4129414" cy="376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itchFamily="18" charset="0"/>
              </a:rPr>
              <a:t>Unification under Qin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6800" y="1066800"/>
            <a:ext cx="96012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oudy Old Style" pitchFamily="18" charset="0"/>
              </a:rPr>
              <a:t>Society and culture could begin to flourish once again.</a:t>
            </a:r>
          </a:p>
          <a:p>
            <a:endParaRPr lang="en-US" sz="2400" dirty="0">
              <a:latin typeface="Goudy Old Style" pitchFamily="18" charset="0"/>
            </a:endParaRPr>
          </a:p>
          <a:p>
            <a:r>
              <a:rPr lang="en-US" sz="2400" dirty="0" smtClean="0">
                <a:latin typeface="Goudy Old Style" pitchFamily="18" charset="0"/>
              </a:rPr>
              <a:t>The Qin dynasty influenced many future Chinese empires </a:t>
            </a:r>
          </a:p>
          <a:p>
            <a:endParaRPr lang="en-US" sz="2400" dirty="0">
              <a:latin typeface="Goudy Old Style" pitchFamily="18" charset="0"/>
            </a:endParaRPr>
          </a:p>
          <a:p>
            <a:r>
              <a:rPr lang="en-US" sz="2400" dirty="0" smtClean="0">
                <a:latin typeface="Goudy Old Style" pitchFamily="18" charset="0"/>
              </a:rPr>
              <a:t>The European name for China is thought to be derived from it.</a:t>
            </a:r>
            <a:endParaRPr lang="en-US" sz="2400" dirty="0">
              <a:latin typeface="Goudy Old Style" pitchFamily="18" charset="0"/>
            </a:endParaRPr>
          </a:p>
          <a:p>
            <a:endParaRPr lang="en-US" sz="2400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oudy Old Style" pitchFamily="18" charset="0"/>
              </a:rPr>
              <a:t>Began </a:t>
            </a:r>
            <a:r>
              <a:rPr lang="en-US" b="1" dirty="0" smtClean="0">
                <a:latin typeface="Goudy Old Style" pitchFamily="18" charset="0"/>
              </a:rPr>
              <a:t>771 BC until 476 BC, the first half of the Eastern Zhou Dynasty 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Goudy Old Style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oudy Old Style" pitchFamily="18" charset="0"/>
              </a:rPr>
              <a:t>              Called the </a:t>
            </a:r>
            <a:r>
              <a:rPr lang="en-US" dirty="0" smtClean="0">
                <a:latin typeface="Goudy Old Style" pitchFamily="18" charset="0"/>
              </a:rPr>
              <a:t>Spring and </a:t>
            </a:r>
            <a:r>
              <a:rPr lang="en-US" dirty="0" smtClean="0">
                <a:latin typeface="Goudy Old Style" pitchFamily="18" charset="0"/>
              </a:rPr>
              <a:t>Autumn Period</a:t>
            </a:r>
          </a:p>
          <a:p>
            <a:pPr marL="0" indent="0">
              <a:buNone/>
            </a:pPr>
            <a:r>
              <a:rPr lang="zh-TW" altLang="en-US" dirty="0" smtClean="0"/>
              <a:t>                                   春</a:t>
            </a:r>
            <a:r>
              <a:rPr lang="zh-TW" altLang="en-US" dirty="0"/>
              <a:t>秋時代</a:t>
            </a:r>
            <a:endParaRPr lang="en-US" dirty="0">
              <a:latin typeface="Adobe Caslon Pro" pitchFamily="18" charset="0"/>
            </a:endParaRPr>
          </a:p>
        </p:txBody>
      </p:sp>
      <p:pic>
        <p:nvPicPr>
          <p:cNvPr id="1026" name="Picture 2" descr="https://encrypted-tbn0.google.com/images?q=tbn:ANd9GcQKXbyZqGWiVbUaQ_hlHMeql_ora0tkidiTr4fegMvQiN5TmZcd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01365"/>
            <a:ext cx="2286000" cy="33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itchFamily="18" charset="0"/>
              </a:rPr>
              <a:t>Warring States Period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5039" y="2944064"/>
            <a:ext cx="243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oudy Old Style" pitchFamily="18" charset="0"/>
              </a:rPr>
              <a:t>The Warring States Period saw the introduction of many innovations to the art of warfare in China, such as the use of iron and of cavalry</a:t>
            </a:r>
            <a:endParaRPr lang="en-US" sz="2000" dirty="0">
              <a:latin typeface="Goudy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476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8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2" y="4267200"/>
            <a:ext cx="219807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itchFamily="18" charset="0"/>
              </a:rPr>
              <a:t>[370-340 BC]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Goudy Old Style" pitchFamily="18" charset="0"/>
              </a:rPr>
              <a:t>King </a:t>
            </a:r>
            <a:r>
              <a:rPr lang="en-US" dirty="0" err="1">
                <a:latin typeface="Goudy Old Style" pitchFamily="18" charset="0"/>
              </a:rPr>
              <a:t>Hui</a:t>
            </a:r>
            <a:r>
              <a:rPr lang="en-US" dirty="0">
                <a:latin typeface="Goudy Old Style" pitchFamily="18" charset="0"/>
              </a:rPr>
              <a:t> of Wei started a large-scale attack on Zhao</a:t>
            </a:r>
            <a:r>
              <a:rPr lang="en-US" dirty="0" smtClean="0">
                <a:latin typeface="Goudy Old Style" pitchFamily="18" charset="0"/>
              </a:rPr>
              <a:t>. </a:t>
            </a:r>
            <a:r>
              <a:rPr lang="en-US" dirty="0" err="1" smtClean="0">
                <a:latin typeface="Goudy Old Style" pitchFamily="18" charset="0"/>
              </a:rPr>
              <a:t>uThe</a:t>
            </a:r>
            <a:r>
              <a:rPr lang="en-US" dirty="0" smtClean="0">
                <a:latin typeface="Goudy Old Style" pitchFamily="18" charset="0"/>
              </a:rPr>
              <a:t> state of Qi intervened</a:t>
            </a:r>
            <a:r>
              <a:rPr lang="en-US" dirty="0" smtClean="0">
                <a:latin typeface="Goudy Old Style" pitchFamily="18" charset="0"/>
                <a:hlinkClick r:id="rId3"/>
              </a:rPr>
              <a:t>(Sun </a:t>
            </a:r>
            <a:r>
              <a:rPr lang="en-US" dirty="0">
                <a:latin typeface="Goudy Old Style" pitchFamily="18" charset="0"/>
                <a:hlinkClick r:id="rId3"/>
              </a:rPr>
              <a:t>Tzu: Art of War)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oudy Old Style" pitchFamily="18" charset="0"/>
              </a:rPr>
              <a:t>Then Wei attacked Han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Goudy Old Style" pitchFamily="18" charset="0"/>
              </a:rPr>
              <a:t>By </a:t>
            </a:r>
            <a:r>
              <a:rPr lang="en-US" dirty="0">
                <a:latin typeface="Goudy Old Style" pitchFamily="18" charset="0"/>
              </a:rPr>
              <a:t>using the same tactic, Qi feigned a retreat and then turned on the overconfident Wei troops and decisively defeated </a:t>
            </a:r>
            <a:r>
              <a:rPr lang="en-US" dirty="0" smtClean="0">
                <a:latin typeface="Goudy Old Style" pitchFamily="18" charset="0"/>
              </a:rPr>
              <a:t>them. </a:t>
            </a:r>
            <a:endParaRPr lang="en-US" dirty="0">
              <a:latin typeface="Goudy Old Styl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oudy Old Style" pitchFamily="18" charset="0"/>
              </a:rPr>
              <a:t>Qi and Qin became the dominant states in China.</a:t>
            </a:r>
            <a:endParaRPr lang="en-US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itchFamily="18" charset="0"/>
              </a:rPr>
              <a:t>Attacks and Alliances </a:t>
            </a:r>
            <a:r>
              <a:rPr lang="en-US" b="1" dirty="0" smtClean="0">
                <a:latin typeface="Goudy Old Style" pitchFamily="18" charset="0"/>
              </a:rPr>
              <a:t>[301-284 BC]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Goudy Old Style" pitchFamily="18" charset="0"/>
              </a:rPr>
              <a:t>294 BC</a:t>
            </a:r>
            <a:r>
              <a:rPr lang="en-US" dirty="0">
                <a:latin typeface="Goudy Old Style" pitchFamily="18" charset="0"/>
              </a:rPr>
              <a:t>: Qi and Qin planned an attack on Zhao but were later </a:t>
            </a:r>
            <a:r>
              <a:rPr lang="en-US" dirty="0" smtClean="0">
                <a:latin typeface="Goudy Old Style" pitchFamily="18" charset="0"/>
              </a:rPr>
              <a:t>persuaded </a:t>
            </a:r>
            <a:r>
              <a:rPr lang="en-US" dirty="0">
                <a:latin typeface="Goudy Old Style" pitchFamily="18" charset="0"/>
              </a:rPr>
              <a:t>against it.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Goudy Old Style" pitchFamily="18" charset="0"/>
              </a:rPr>
              <a:t>285 </a:t>
            </a:r>
            <a:r>
              <a:rPr lang="en-US" b="1" dirty="0">
                <a:latin typeface="Goudy Old Style" pitchFamily="18" charset="0"/>
              </a:rPr>
              <a:t>BC:</a:t>
            </a:r>
            <a:r>
              <a:rPr lang="en-US" dirty="0">
                <a:latin typeface="Goudy Old Style" pitchFamily="18" charset="0"/>
              </a:rPr>
              <a:t> </a:t>
            </a:r>
            <a:r>
              <a:rPr lang="en-US" dirty="0" smtClean="0">
                <a:latin typeface="Goudy Old Style" pitchFamily="18" charset="0"/>
              </a:rPr>
              <a:t>Wei </a:t>
            </a:r>
            <a:r>
              <a:rPr lang="en-US" dirty="0">
                <a:latin typeface="Goudy Old Style" pitchFamily="18" charset="0"/>
              </a:rPr>
              <a:t>and Yan formed an alliance.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oudy Old Style" pitchFamily="18" charset="0"/>
              </a:rPr>
              <a:t>Yan attacked Qi.  Chu declared itself an ally of </a:t>
            </a:r>
            <a:r>
              <a:rPr lang="en-US" dirty="0" smtClean="0">
                <a:latin typeface="Goudy Old Style" pitchFamily="18" charset="0"/>
              </a:rPr>
              <a:t>Qi.  </a:t>
            </a:r>
            <a:r>
              <a:rPr lang="en-US" dirty="0">
                <a:latin typeface="Goudy Old Style" pitchFamily="18" charset="0"/>
              </a:rPr>
              <a:t>Qi's armies were destroyed and the King Min was slain.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3" name="Picture 5" descr="C:\Users\10601954\Pictures\warrr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3" y="1981200"/>
            <a:ext cx="488372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oudy Old Style" pitchFamily="18" charset="0"/>
              </a:rPr>
              <a:t>[284-260] Zhao Period </a:t>
            </a:r>
            <a:r>
              <a:rPr lang="ja-JP" altLang="en-US" b="1" dirty="0">
                <a:latin typeface="Batang" pitchFamily="18" charset="-127"/>
                <a:ea typeface="Batang" pitchFamily="18" charset="-127"/>
              </a:rPr>
              <a:t>趙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Goudy Old Style" pitchFamily="18" charset="0"/>
              </a:rPr>
              <a:t>Since Chu was defeated along with Qi, the remaining powers were The Qin in the West and the Zhao in the North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Goudy Old Style" pitchFamily="18" charset="0"/>
              </a:rPr>
              <a:t>Zhao increased its cavalry and defeated two Qin armies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Goudy Old Style" pitchFamily="18" charset="0"/>
              </a:rPr>
              <a:t>In 265 BC Qin attacked Han, the  gateway to Zhao, Zhao resisted but were weakened.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Goudy Old Style" pitchFamily="18" charset="0"/>
              </a:rPr>
              <a:t>Because the other states did not form alliances against Qin, it became very powerful</a:t>
            </a:r>
            <a:endParaRPr lang="en-US" sz="1800" dirty="0">
              <a:latin typeface="Goudy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Goudy Old Style" pitchFamily="18" charset="0"/>
              </a:rPr>
              <a:t>The Rise of Qin BC [280-221]</a:t>
            </a:r>
            <a:endParaRPr lang="en-US" sz="3600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oudy Old Style" pitchFamily="18" charset="0"/>
              </a:rPr>
              <a:t>278 BC: </a:t>
            </a:r>
            <a:r>
              <a:rPr lang="en-US" dirty="0">
                <a:latin typeface="Goudy Old Style" pitchFamily="18" charset="0"/>
              </a:rPr>
              <a:t>captured the Chu capital  </a:t>
            </a:r>
          </a:p>
          <a:p>
            <a:r>
              <a:rPr lang="en-US" dirty="0" smtClean="0">
                <a:latin typeface="Goudy Old Style" pitchFamily="18" charset="0"/>
              </a:rPr>
              <a:t>265 BC: </a:t>
            </a:r>
            <a:r>
              <a:rPr lang="en-US" dirty="0">
                <a:latin typeface="Goudy Old Style" pitchFamily="18" charset="0"/>
              </a:rPr>
              <a:t>Qin started a war with Han, to open up the Yellow River corridor xi. </a:t>
            </a:r>
          </a:p>
          <a:p>
            <a:r>
              <a:rPr lang="en-US" dirty="0" smtClean="0">
                <a:latin typeface="Goudy Old Style" pitchFamily="18" charset="0"/>
              </a:rPr>
              <a:t>260 BC: </a:t>
            </a:r>
            <a:r>
              <a:rPr lang="en-US" dirty="0">
                <a:latin typeface="Goudy Old Style" pitchFamily="18" charset="0"/>
              </a:rPr>
              <a:t>Zhao aided Han but its power was broken by </a:t>
            </a:r>
            <a:r>
              <a:rPr lang="en-US" dirty="0" err="1">
                <a:latin typeface="Goudy Old Style" pitchFamily="18" charset="0"/>
              </a:rPr>
              <a:t>Bai</a:t>
            </a:r>
            <a:r>
              <a:rPr lang="en-US" dirty="0">
                <a:latin typeface="Goudy Old Style" pitchFamily="18" charset="0"/>
              </a:rPr>
              <a:t> Qi at </a:t>
            </a:r>
            <a:r>
              <a:rPr lang="en-US" dirty="0" smtClean="0">
                <a:latin typeface="Goudy Old Style" pitchFamily="18" charset="0"/>
              </a:rPr>
              <a:t>the </a:t>
            </a:r>
            <a:r>
              <a:rPr lang="en-US" u="sng" dirty="0" smtClean="0">
                <a:latin typeface="Goudy Old Style" pitchFamily="18" charset="0"/>
                <a:hlinkClick r:id="rId2"/>
              </a:rPr>
              <a:t>Battle </a:t>
            </a:r>
            <a:r>
              <a:rPr lang="en-US" u="sng" dirty="0">
                <a:latin typeface="Goudy Old Style" pitchFamily="18" charset="0"/>
                <a:hlinkClick r:id="rId2"/>
              </a:rPr>
              <a:t>of </a:t>
            </a:r>
            <a:r>
              <a:rPr lang="en-US" u="sng" dirty="0" err="1">
                <a:latin typeface="Goudy Old Style" pitchFamily="18" charset="0"/>
                <a:hlinkClick r:id="rId2"/>
              </a:rPr>
              <a:t>Changping</a:t>
            </a:r>
            <a:r>
              <a:rPr lang="en-US" dirty="0">
                <a:latin typeface="Goudy Old Style" pitchFamily="18" charset="0"/>
                <a:hlinkClick r:id="rId2"/>
              </a:rPr>
              <a:t>. </a:t>
            </a:r>
            <a:r>
              <a:rPr lang="en-US" dirty="0" smtClean="0">
                <a:latin typeface="Goudy Old Style" pitchFamily="18" charset="0"/>
              </a:rPr>
              <a:t> Qin was now the strongest state in China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76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2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itchFamily="18" charset="0"/>
              </a:rPr>
              <a:t>The Succession of Qin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latin typeface="Goudy Old Style" pitchFamily="18" charset="0"/>
              </a:rPr>
              <a:t>In 230 BC, the </a:t>
            </a:r>
            <a:r>
              <a:rPr lang="en-US" sz="1500" dirty="0" smtClean="0">
                <a:latin typeface="Goudy Old Style" pitchFamily="18" charset="0"/>
              </a:rPr>
              <a:t>Qin state conquered the Han state. Han was the weakest of the Seven Warring States.</a:t>
            </a:r>
            <a:r>
              <a:rPr lang="en-US" sz="1500" dirty="0" smtClean="0">
                <a:latin typeface="Goudy Old Style" pitchFamily="18" charset="0"/>
                <a:hlinkClick r:id="rId2"/>
              </a:rPr>
              <a:t> </a:t>
            </a:r>
            <a:endParaRPr lang="en-US" sz="1500" dirty="0" smtClean="0">
              <a:latin typeface="Goudy Old Style" pitchFamily="18" charset="0"/>
            </a:endParaRPr>
          </a:p>
          <a:p>
            <a:r>
              <a:rPr lang="en-US" sz="1500" dirty="0" smtClean="0">
                <a:latin typeface="Goudy Old Style" pitchFamily="18" charset="0"/>
              </a:rPr>
              <a:t>225 BC: Qin conquers Wei. Flooding the strong city walls by use of the Yellow river.</a:t>
            </a:r>
          </a:p>
          <a:p>
            <a:r>
              <a:rPr lang="en-US" sz="1500" dirty="0" smtClean="0">
                <a:latin typeface="Goudy Old Style" pitchFamily="18" charset="0"/>
              </a:rPr>
              <a:t>223 BC: Qin defeats the Chu state but only after some effective counter-attacks. After a while Chu defenders disbanded and Qin completed a </a:t>
            </a:r>
            <a:r>
              <a:rPr lang="en-US" sz="1500" dirty="0" err="1" smtClean="0">
                <a:latin typeface="Goudy Old Style" pitchFamily="18" charset="0"/>
              </a:rPr>
              <a:t>sucessful</a:t>
            </a:r>
            <a:r>
              <a:rPr lang="en-US" sz="1500" dirty="0" smtClean="0">
                <a:latin typeface="Goudy Old Style" pitchFamily="18" charset="0"/>
              </a:rPr>
              <a:t> attack.</a:t>
            </a:r>
          </a:p>
          <a:p>
            <a:r>
              <a:rPr lang="en-US" sz="1500" dirty="0">
                <a:latin typeface="Goudy Old Style" pitchFamily="18" charset="0"/>
              </a:rPr>
              <a:t> At their peak, the combined armies of Chu and Qin are estimated to have ranged from hundreds of thousands to a million </a:t>
            </a:r>
            <a:r>
              <a:rPr lang="en-US" sz="1500" dirty="0" smtClean="0">
                <a:latin typeface="Goudy Old Style" pitchFamily="18" charset="0"/>
              </a:rPr>
              <a:t>soldiers.</a:t>
            </a:r>
          </a:p>
          <a:p>
            <a:r>
              <a:rPr lang="en-US" sz="1500" dirty="0">
                <a:latin typeface="Goudy Old Style" pitchFamily="18" charset="0"/>
              </a:rPr>
              <a:t>In 222 BC, Qin conquered </a:t>
            </a:r>
            <a:r>
              <a:rPr lang="en-US" sz="1500" u="sng" dirty="0">
                <a:latin typeface="Goudy Old Style" pitchFamily="18" charset="0"/>
                <a:hlinkClick r:id="rId3"/>
              </a:rPr>
              <a:t>Yan</a:t>
            </a:r>
            <a:r>
              <a:rPr lang="en-US" sz="1500" dirty="0">
                <a:latin typeface="Goudy Old Style" pitchFamily="18" charset="0"/>
                <a:hlinkClick r:id="rId3"/>
              </a:rPr>
              <a:t> and </a:t>
            </a:r>
            <a:r>
              <a:rPr lang="en-US" sz="1500" dirty="0" smtClean="0">
                <a:latin typeface="Goudy Old Style" pitchFamily="18" charset="0"/>
                <a:hlinkClick r:id="rId3"/>
              </a:rPr>
              <a:t>Zhao</a:t>
            </a:r>
            <a:r>
              <a:rPr lang="en-US" sz="1500" dirty="0" smtClean="0">
                <a:latin typeface="Goudy Old Style" pitchFamily="18" charset="0"/>
              </a:rPr>
              <a:t>, after a failed </a:t>
            </a:r>
            <a:r>
              <a:rPr lang="en-US" sz="1500" dirty="0" err="1" smtClean="0">
                <a:latin typeface="Goudy Old Style" pitchFamily="18" charset="0"/>
              </a:rPr>
              <a:t>assasination</a:t>
            </a:r>
            <a:r>
              <a:rPr lang="en-US" sz="1500" dirty="0" smtClean="0">
                <a:latin typeface="Goudy Old Style" pitchFamily="18" charset="0"/>
              </a:rPr>
              <a:t> attempt.</a:t>
            </a:r>
          </a:p>
          <a:p>
            <a:r>
              <a:rPr lang="en-US" sz="1500" dirty="0" smtClean="0">
                <a:latin typeface="Goudy Old Style" pitchFamily="18" charset="0"/>
              </a:rPr>
              <a:t>221 BC: Qin conquers Qi, Qi had not previously allied with any other state and quickly surrendered.</a:t>
            </a:r>
          </a:p>
          <a:p>
            <a:endParaRPr lang="en-US" dirty="0">
              <a:latin typeface="Goudy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38350"/>
            <a:ext cx="3676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5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9118"/>
            <a:ext cx="5507847" cy="50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493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China : Warring States Period  -  Unification under “Qin"</vt:lpstr>
      <vt:lpstr>Began 771 BC until 476 BC, the first half of the Eastern Zhou Dynasty </vt:lpstr>
      <vt:lpstr>Warring States Period</vt:lpstr>
      <vt:lpstr>[370-340 BC]</vt:lpstr>
      <vt:lpstr>Attacks and Alliances [301-284 BC]</vt:lpstr>
      <vt:lpstr>[284-260] Zhao Period 趙</vt:lpstr>
      <vt:lpstr>The Rise of Qin BC [280-221]</vt:lpstr>
      <vt:lpstr>The Succession of Qin</vt:lpstr>
      <vt:lpstr>PowerPoint Presentation</vt:lpstr>
      <vt:lpstr>Unification under Qin</vt:lpstr>
    </vt:vector>
  </TitlesOfParts>
  <Company>Brigham Young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: Warring States Period  -  Unification under “Qin"</dc:title>
  <dc:creator>Default</dc:creator>
  <cp:lastModifiedBy>Telmar Lochridge</cp:lastModifiedBy>
  <cp:revision>10</cp:revision>
  <dcterms:created xsi:type="dcterms:W3CDTF">2012-09-13T05:05:53Z</dcterms:created>
  <dcterms:modified xsi:type="dcterms:W3CDTF">2012-09-13T15:53:03Z</dcterms:modified>
</cp:coreProperties>
</file>