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293" r:id="rId4"/>
    <p:sldId id="294" r:id="rId6"/>
    <p:sldId id="292" r:id="rId7"/>
    <p:sldId id="259" r:id="rId8"/>
    <p:sldId id="261" r:id="rId9"/>
    <p:sldId id="296" r:id="rId10"/>
    <p:sldId id="258" r:id="rId11"/>
    <p:sldId id="314" r:id="rId12"/>
    <p:sldId id="257" r:id="rId13"/>
    <p:sldId id="297" r:id="rId14"/>
    <p:sldId id="268" r:id="rId15"/>
    <p:sldId id="298" r:id="rId16"/>
    <p:sldId id="307"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631410"/>
    <a:srgbClr val="500A0D"/>
    <a:srgbClr val="3447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04" d="100"/>
          <a:sy n="104" d="100"/>
        </p:scale>
        <p:origin x="72" y="15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E90E6-2314-4009-9B71-DE936E241EA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5763A-2D57-4AF4-9351-2592C7F452B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6E54CC-0702-464A-82C6-80C6798E261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9F7401-6E7D-4CE3-89B6-86741D8BF9B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6E54CC-0702-464A-82C6-80C6798E261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156D592-8B9C-4F08-8892-263AC8AE20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FAAF36-F844-447A-AE6A-26303AE9EDB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156D592-8B9C-4F08-8892-263AC8AE20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FAAF36-F844-447A-AE6A-26303AE9EDB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156D592-8B9C-4F08-8892-263AC8AE20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FAAF36-F844-447A-AE6A-26303AE9EDB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7" name="图片占位符 6"/>
          <p:cNvSpPr>
            <a:spLocks noGrp="1"/>
          </p:cNvSpPr>
          <p:nvPr>
            <p:ph type="pic" sz="quarter" idx="11"/>
          </p:nvPr>
        </p:nvSpPr>
        <p:spPr>
          <a:xfrm>
            <a:off x="1361011" y="1753996"/>
            <a:ext cx="3733708" cy="3731274"/>
          </a:xfrm>
          <a:custGeom>
            <a:avLst/>
            <a:gdLst>
              <a:gd name="connsiteX0" fmla="*/ 1866854 w 3733708"/>
              <a:gd name="connsiteY0" fmla="*/ 0 h 3731274"/>
              <a:gd name="connsiteX1" fmla="*/ 3733708 w 3733708"/>
              <a:gd name="connsiteY1" fmla="*/ 1865637 h 3731274"/>
              <a:gd name="connsiteX2" fmla="*/ 1866854 w 3733708"/>
              <a:gd name="connsiteY2" fmla="*/ 3731274 h 3731274"/>
              <a:gd name="connsiteX3" fmla="*/ 0 w 3733708"/>
              <a:gd name="connsiteY3" fmla="*/ 1865637 h 3731274"/>
              <a:gd name="connsiteX4" fmla="*/ 1866854 w 3733708"/>
              <a:gd name="connsiteY4" fmla="*/ 0 h 3731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3708" h="3731274">
                <a:moveTo>
                  <a:pt x="1866854" y="0"/>
                </a:moveTo>
                <a:cubicBezTo>
                  <a:pt x="2897889" y="0"/>
                  <a:pt x="3733708" y="835274"/>
                  <a:pt x="3733708" y="1865637"/>
                </a:cubicBezTo>
                <a:cubicBezTo>
                  <a:pt x="3733708" y="2896000"/>
                  <a:pt x="2897889" y="3731274"/>
                  <a:pt x="1866854" y="3731274"/>
                </a:cubicBezTo>
                <a:cubicBezTo>
                  <a:pt x="835819" y="3731274"/>
                  <a:pt x="0" y="2896000"/>
                  <a:pt x="0" y="1865637"/>
                </a:cubicBezTo>
                <a:cubicBezTo>
                  <a:pt x="0" y="835274"/>
                  <a:pt x="835819" y="0"/>
                  <a:pt x="1866854" y="0"/>
                </a:cubicBezTo>
                <a:close/>
              </a:path>
            </a:pathLst>
          </a:custGeom>
        </p:spPr>
        <p:txBody>
          <a:bodyPr wrap="square">
            <a:noAutofit/>
          </a:bodyPr>
          <a:lstStyle/>
          <a:p>
            <a:endParaRPr lang="zh-CN" altLang="en-US"/>
          </a:p>
        </p:txBody>
      </p:sp>
      <p:sp>
        <p:nvSpPr>
          <p:cNvPr id="3" name="灯片编号占位符 2"/>
          <p:cNvSpPr>
            <a:spLocks noGrp="1"/>
          </p:cNvSpPr>
          <p:nvPr>
            <p:ph type="sldNum" sz="quarter" idx="10"/>
          </p:nvPr>
        </p:nvSpPr>
        <p:spPr/>
        <p:txBody>
          <a:bodyPr/>
          <a:lstStyle/>
          <a:p>
            <a:fld id="{791C74C5-49C3-4B91-9805-E5C47E5A7A90}"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156D592-8B9C-4F08-8892-263AC8AE20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FAAF36-F844-447A-AE6A-26303AE9EDB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156D592-8B9C-4F08-8892-263AC8AE20D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3FAAF36-F844-447A-AE6A-26303AE9EDB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156D592-8B9C-4F08-8892-263AC8AE20D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FAAF36-F844-447A-AE6A-26303AE9EDB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156D592-8B9C-4F08-8892-263AC8AE20D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3FAAF36-F844-447A-AE6A-26303AE9EDB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156D592-8B9C-4F08-8892-263AC8AE20D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3FAAF36-F844-447A-AE6A-26303AE9EDB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156D592-8B9C-4F08-8892-263AC8AE20D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3FAAF36-F844-447A-AE6A-26303AE9EDB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156D592-8B9C-4F08-8892-263AC8AE20D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FAAF36-F844-447A-AE6A-26303AE9EDB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156D592-8B9C-4F08-8892-263AC8AE20D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3FAAF36-F844-447A-AE6A-26303AE9EDB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44753"/>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6D592-8B9C-4F08-8892-263AC8AE20D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AAF36-F844-447A-AE6A-26303AE9EDB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xml"/><Relationship Id="rId7" Type="http://schemas.openxmlformats.org/officeDocument/2006/relationships/image" Target="../media/image10.png"/><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8.wdp"/><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8.wdp"/><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1" cstate="screen"/>
          <a:srcRect/>
          <a:stretch>
            <a:fillRect/>
          </a:stretch>
        </p:blipFill>
        <p:spPr bwMode="auto">
          <a:xfrm>
            <a:off x="0" y="149100"/>
            <a:ext cx="5156558" cy="487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7568" y="4865171"/>
            <a:ext cx="2659883" cy="2307714"/>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082" y="1303906"/>
            <a:ext cx="528752" cy="517859"/>
          </a:xfrm>
          <a:prstGeom prst="rect">
            <a:avLst/>
          </a:prstGeom>
        </p:spPr>
      </p:pic>
      <p:pic>
        <p:nvPicPr>
          <p:cNvPr id="9" name="图片 8" descr="中国风线条.png"/>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6705517" y="4280216"/>
            <a:ext cx="1788520" cy="1155384"/>
          </a:xfrm>
          <a:prstGeom prst="rect">
            <a:avLst/>
          </a:prstGeom>
        </p:spPr>
      </p:pic>
      <p:sp>
        <p:nvSpPr>
          <p:cNvPr id="2" name="文本框 1"/>
          <p:cNvSpPr txBox="1"/>
          <p:nvPr/>
        </p:nvSpPr>
        <p:spPr>
          <a:xfrm>
            <a:off x="5034915" y="2459990"/>
            <a:ext cx="6774180" cy="1938020"/>
          </a:xfrm>
          <a:prstGeom prst="rect">
            <a:avLst/>
          </a:prstGeom>
          <a:noFill/>
        </p:spPr>
        <p:txBody>
          <a:bodyPr wrap="square" rtlCol="0">
            <a:spAutoFit/>
          </a:bodyPr>
          <a:p>
            <a:r>
              <a:rPr lang="zh-CN" altLang="en-US" sz="6000">
                <a:solidFill>
                  <a:schemeClr val="bg2"/>
                </a:solidFill>
                <a:effectLst>
                  <a:innerShdw blurRad="63500" dist="50800" dir="13500000">
                    <a:srgbClr val="000000">
                      <a:alpha val="50000"/>
                    </a:srgbClr>
                  </a:innerShdw>
                </a:effectLst>
                <a:latin typeface="Times New Roman" panose="02020603050405020304" charset="0"/>
                <a:cs typeface="Times New Roman" panose="02020603050405020304" charset="0"/>
              </a:rPr>
              <a:t>Chinese </a:t>
            </a:r>
            <a:endParaRPr lang="zh-CN" altLang="en-US" sz="6000">
              <a:solidFill>
                <a:schemeClr val="bg2"/>
              </a:solidFill>
              <a:effectLst>
                <a:innerShdw blurRad="63500" dist="50800" dir="13500000">
                  <a:srgbClr val="000000">
                    <a:alpha val="50000"/>
                  </a:srgbClr>
                </a:innerShdw>
              </a:effectLst>
              <a:latin typeface="Times New Roman" panose="02020603050405020304" charset="0"/>
              <a:cs typeface="Times New Roman" panose="02020603050405020304" charset="0"/>
            </a:endParaRPr>
          </a:p>
          <a:p>
            <a:r>
              <a:rPr lang="zh-CN" altLang="en-US" sz="6000">
                <a:solidFill>
                  <a:schemeClr val="bg2"/>
                </a:solidFill>
                <a:effectLst>
                  <a:innerShdw blurRad="63500" dist="50800" dir="13500000">
                    <a:srgbClr val="000000">
                      <a:alpha val="50000"/>
                    </a:srgbClr>
                  </a:innerShdw>
                </a:effectLst>
                <a:latin typeface="Times New Roman" panose="02020603050405020304" charset="0"/>
                <a:cs typeface="Times New Roman" panose="02020603050405020304" charset="0"/>
              </a:rPr>
              <a:t>Classical Fairy Tales</a:t>
            </a:r>
            <a:endParaRPr lang="zh-CN" altLang="en-US" sz="6000">
              <a:solidFill>
                <a:schemeClr val="bg2"/>
              </a:solidFill>
              <a:effectLst>
                <a:innerShdw blurRad="63500" dist="50800" dir="13500000">
                  <a:srgbClr val="000000">
                    <a:alpha val="50000"/>
                  </a:srgbClr>
                </a:innerShdw>
              </a:effectLst>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0" presetClass="entr" presetSubtype="0" fill="hold" nodeType="withEffect">
                                  <p:stCondLst>
                                    <p:cond delay="14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1" fill="hold" nodeType="withEffect">
                                  <p:stCondLst>
                                    <p:cond delay="250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7738745" y="2601595"/>
            <a:ext cx="316865" cy="1473835"/>
          </a:xfrm>
          <a:prstGeom prst="rect">
            <a:avLst/>
          </a:prstGeom>
          <a:solidFill>
            <a:srgbClr val="6314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b="1" dirty="0">
              <a:latin typeface="隶书" panose="02010509060101010101" pitchFamily="49" charset="-122"/>
              <a:ea typeface="隶书" panose="02010509060101010101" pitchFamily="49" charset="-122"/>
              <a:cs typeface="华文新魏" panose="02010800040101010101" charset="-122"/>
              <a:sym typeface="Arial" panose="020B0604020202020204"/>
            </a:endParaRPr>
          </a:p>
        </p:txBody>
      </p:sp>
      <p:grpSp>
        <p:nvGrpSpPr>
          <p:cNvPr id="24" name="组合 23"/>
          <p:cNvGrpSpPr/>
          <p:nvPr/>
        </p:nvGrpSpPr>
        <p:grpSpPr>
          <a:xfrm>
            <a:off x="318664" y="1442539"/>
            <a:ext cx="3945128" cy="4491355"/>
            <a:chOff x="1634348" y="1824582"/>
            <a:chExt cx="3945128" cy="4491355"/>
          </a:xfrm>
        </p:grpSpPr>
        <p:sp>
          <p:nvSpPr>
            <p:cNvPr id="25" name="矩形 24"/>
            <p:cNvSpPr/>
            <p:nvPr/>
          </p:nvSpPr>
          <p:spPr>
            <a:xfrm>
              <a:off x="5262812" y="3040220"/>
              <a:ext cx="316664" cy="1473775"/>
            </a:xfrm>
            <a:prstGeom prst="rect">
              <a:avLst/>
            </a:prstGeom>
            <a:solidFill>
              <a:srgbClr val="6314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b="1" dirty="0">
                <a:latin typeface="隶书" panose="02010509060101010101" pitchFamily="49" charset="-122"/>
                <a:ea typeface="隶书" panose="02010509060101010101" pitchFamily="49" charset="-122"/>
                <a:cs typeface="华文新魏" panose="02010800040101010101" charset="-122"/>
                <a:sym typeface="Arial" panose="020B0604020202020204"/>
              </a:endParaRPr>
            </a:p>
          </p:txBody>
        </p:sp>
        <p:sp>
          <p:nvSpPr>
            <p:cNvPr id="26" name="文本框 25"/>
            <p:cNvSpPr txBox="1"/>
            <p:nvPr/>
          </p:nvSpPr>
          <p:spPr>
            <a:xfrm rot="16200000">
              <a:off x="845995" y="2612934"/>
              <a:ext cx="4491355" cy="2914650"/>
            </a:xfrm>
            <a:prstGeom prst="rect">
              <a:avLst/>
            </a:prstGeom>
            <a:noFill/>
          </p:spPr>
          <p:txBody>
            <a:bodyPr vert="eaVert" wrap="square" rtlCol="0">
              <a:spAutoFit/>
            </a:bodyPr>
            <a:lstStyle/>
            <a:p>
              <a:pPr algn="just" fontAlgn="auto">
                <a:lnSpc>
                  <a:spcPct val="100000"/>
                </a:lnSpc>
              </a:pPr>
              <a:r>
                <a:rPr lang="zh-CN" altLang="en-US" sz="2800" dirty="0">
                  <a:solidFill>
                    <a:schemeClr val="bg1"/>
                  </a:solidFill>
                  <a:latin typeface="Times New Roman" panose="02020603050405020304" charset="0"/>
                  <a:ea typeface="隶书" panose="02010509060101010101" pitchFamily="49" charset="-122"/>
                  <a:cs typeface="Times New Roman" panose="02020603050405020304" charset="0"/>
                </a:rPr>
                <a:t>Yu relied on the concepts of hard work, making the best use of the situation, scientific treatment of water and putting people first, and overcame many difficulties to achieve success.</a:t>
              </a:r>
              <a:endParaRPr lang="zh-CN" altLang="en-US" sz="2800" dirty="0">
                <a:solidFill>
                  <a:schemeClr val="bg1"/>
                </a:solidFill>
                <a:latin typeface="Times New Roman" panose="02020603050405020304" charset="0"/>
                <a:ea typeface="隶书" panose="02010509060101010101" pitchFamily="49" charset="-122"/>
                <a:cs typeface="Times New Roman" panose="02020603050405020304" charset="0"/>
              </a:endParaRPr>
            </a:p>
          </p:txBody>
        </p:sp>
      </p:grpSp>
      <p:sp>
        <p:nvSpPr>
          <p:cNvPr id="3" name="文本框 2"/>
          <p:cNvSpPr txBox="1"/>
          <p:nvPr/>
        </p:nvSpPr>
        <p:spPr>
          <a:xfrm>
            <a:off x="8143875" y="1119505"/>
            <a:ext cx="3914775" cy="5262245"/>
          </a:xfrm>
          <a:prstGeom prst="rect">
            <a:avLst/>
          </a:prstGeom>
          <a:noFill/>
        </p:spPr>
        <p:txBody>
          <a:bodyPr wrap="square" rtlCol="0">
            <a:spAutoFit/>
          </a:bodyPr>
          <a:p>
            <a:pPr algn="just"/>
            <a:r>
              <a:rPr lang="zh-CN" altLang="en-US" sz="2800">
                <a:solidFill>
                  <a:schemeClr val="bg1"/>
                </a:solidFill>
                <a:latin typeface="Times New Roman" panose="02020603050405020304" charset="0"/>
                <a:cs typeface="Times New Roman" panose="02020603050405020304" charset="0"/>
              </a:rPr>
              <a:t>This led to the formation of the spirit of Da Yu's water management,which is based on the concepts of selflessness, national supremacy, people as the foundation of the nation, and scientific innovation. The spirit of the Great Yu is the source and symbol of the Chinese national spirit.</a:t>
            </a:r>
            <a:endParaRPr lang="zh-CN" altLang="en-US" sz="2800">
              <a:solidFill>
                <a:schemeClr val="bg1"/>
              </a:solidFill>
              <a:latin typeface="Times New Roman" panose="02020603050405020304" charset="0"/>
              <a:cs typeface="Times New Roman" panose="02020603050405020304" charset="0"/>
            </a:endParaRPr>
          </a:p>
        </p:txBody>
      </p:sp>
      <p:pic>
        <p:nvPicPr>
          <p:cNvPr id="4" name="图片 3"/>
          <p:cNvPicPr>
            <a:picLocks noChangeAspect="1"/>
          </p:cNvPicPr>
          <p:nvPr/>
        </p:nvPicPr>
        <p:blipFill>
          <a:blip r:embed="rId1"/>
          <a:stretch>
            <a:fillRect/>
          </a:stretch>
        </p:blipFill>
        <p:spPr>
          <a:xfrm>
            <a:off x="4173220" y="2432050"/>
            <a:ext cx="3683000" cy="181292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1" cstate="screen"/>
          <a:srcRect/>
          <a:stretch>
            <a:fillRect/>
          </a:stretch>
        </p:blipFill>
        <p:spPr bwMode="auto">
          <a:xfrm>
            <a:off x="0" y="149100"/>
            <a:ext cx="5156558" cy="487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7568" y="4865171"/>
            <a:ext cx="2659883" cy="2307714"/>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082" y="1303906"/>
            <a:ext cx="528752" cy="517859"/>
          </a:xfrm>
          <a:prstGeom prst="rect">
            <a:avLst/>
          </a:prstGeom>
        </p:spPr>
      </p:pic>
      <p:pic>
        <p:nvPicPr>
          <p:cNvPr id="9" name="图片 8" descr="中国风线条.png"/>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6705517" y="4280216"/>
            <a:ext cx="1788520" cy="1155384"/>
          </a:xfrm>
          <a:prstGeom prst="rect">
            <a:avLst/>
          </a:prstGeom>
        </p:spPr>
      </p:pic>
      <p:sp>
        <p:nvSpPr>
          <p:cNvPr id="2" name="矩形 1"/>
          <p:cNvSpPr/>
          <p:nvPr/>
        </p:nvSpPr>
        <p:spPr>
          <a:xfrm>
            <a:off x="4584065" y="2383155"/>
            <a:ext cx="7457440" cy="2306955"/>
          </a:xfrm>
          <a:prstGeom prst="rect">
            <a:avLst/>
          </a:prstGeom>
          <a:noFill/>
          <a:ln>
            <a:noFill/>
          </a:ln>
        </p:spPr>
        <p:txBody>
          <a:bodyPr wrap="square" rtlCol="0" anchor="t">
            <a:spAutoFit/>
          </a:bodyPr>
          <a:p>
            <a:pPr algn="ctr"/>
            <a:r>
              <a:rPr lang="zh-CN" altLang="en-US" sz="7200" b="1">
                <a:solidFill>
                  <a:schemeClr val="bg2"/>
                </a:solidFill>
                <a:effectLst>
                  <a:innerShdw blurRad="63500" dist="50800" dir="13500000">
                    <a:srgbClr val="000000">
                      <a:alpha val="50000"/>
                    </a:srgbClr>
                  </a:innerShdw>
                </a:effectLst>
              </a:rPr>
              <a:t>The Legendary of Nian（年）</a:t>
            </a:r>
            <a:endParaRPr lang="zh-CN" altLang="en-US" sz="7200" b="1">
              <a:solidFill>
                <a:schemeClr val="bg2"/>
              </a:solidFill>
              <a:effectLst>
                <a:innerShdw blurRad="63500" dist="50800" dir="13500000">
                  <a:srgbClr val="000000">
                    <a:alpha val="50000"/>
                  </a:srgbClr>
                </a:inn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0" presetClass="entr" presetSubtype="0" fill="hold" nodeType="withEffect">
                                  <p:stCondLst>
                                    <p:cond delay="14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1" fill="hold" nodeType="withEffect">
                                  <p:stCondLst>
                                    <p:cond delay="250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A-椭圆 18"/>
          <p:cNvSpPr/>
          <p:nvPr>
            <p:custDataLst>
              <p:tags r:id="rId1"/>
            </p:custDataLst>
          </p:nvPr>
        </p:nvSpPr>
        <p:spPr>
          <a:xfrm>
            <a:off x="1964055" y="4098290"/>
            <a:ext cx="188595" cy="188595"/>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GJJZhiYi-M12S" panose="03000509000000000000" pitchFamily="65" charset="-122"/>
              <a:ea typeface="隶书" panose="02010509060101010101" pitchFamily="49" charset="-122"/>
              <a:sym typeface="GJJZhiYi-M12S" panose="03000509000000000000" pitchFamily="65" charset="-122"/>
            </a:endParaRPr>
          </a:p>
        </p:txBody>
      </p:sp>
      <p:grpSp>
        <p:nvGrpSpPr>
          <p:cNvPr id="4" name="组合 3"/>
          <p:cNvGrpSpPr/>
          <p:nvPr/>
        </p:nvGrpSpPr>
        <p:grpSpPr>
          <a:xfrm>
            <a:off x="-21773" y="0"/>
            <a:ext cx="1066802" cy="6858000"/>
            <a:chOff x="-21773" y="0"/>
            <a:chExt cx="1066802" cy="6858000"/>
          </a:xfrm>
        </p:grpSpPr>
        <p:sp>
          <p:nvSpPr>
            <p:cNvPr id="7" name="矩形 6"/>
            <p:cNvSpPr/>
            <p:nvPr/>
          </p:nvSpPr>
          <p:spPr>
            <a:xfrm>
              <a:off x="0" y="0"/>
              <a:ext cx="104502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GJJZhiYi-M12S" panose="03000509000000000000" pitchFamily="65" charset="-122"/>
                <a:ea typeface="隶书" panose="02010509060101010101" pitchFamily="49" charset="-122"/>
                <a:sym typeface="GJJZhiYi-M12S" panose="03000509000000000000" pitchFamily="65" charset="-122"/>
              </a:endParaRPr>
            </a:p>
          </p:txBody>
        </p:sp>
        <p:cxnSp>
          <p:nvCxnSpPr>
            <p:cNvPr id="9" name="直接连接符 8"/>
            <p:cNvCxnSpPr/>
            <p:nvPr/>
          </p:nvCxnSpPr>
          <p:spPr>
            <a:xfrm>
              <a:off x="1045029"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0" y="544286"/>
              <a:ext cx="10450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2017486"/>
              <a:ext cx="10450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3429000"/>
              <a:ext cx="10450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 y="4862286"/>
              <a:ext cx="10450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1773" y="6313714"/>
              <a:ext cx="10450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PA-椭圆 18"/>
          <p:cNvSpPr/>
          <p:nvPr>
            <p:custDataLst>
              <p:tags r:id="rId2"/>
            </p:custDataLst>
          </p:nvPr>
        </p:nvSpPr>
        <p:spPr>
          <a:xfrm>
            <a:off x="1903730" y="2356485"/>
            <a:ext cx="188595" cy="188595"/>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GJJZhiYi-M12S" panose="03000509000000000000" pitchFamily="65" charset="-122"/>
              <a:ea typeface="隶书" panose="02010509060101010101" pitchFamily="49" charset="-122"/>
              <a:sym typeface="GJJZhiYi-M12S" panose="03000509000000000000" pitchFamily="65" charset="-122"/>
            </a:endParaRPr>
          </a:p>
        </p:txBody>
      </p:sp>
      <p:sp>
        <p:nvSpPr>
          <p:cNvPr id="30" name="PA-椭圆 18"/>
          <p:cNvSpPr/>
          <p:nvPr>
            <p:custDataLst>
              <p:tags r:id="rId3"/>
            </p:custDataLst>
          </p:nvPr>
        </p:nvSpPr>
        <p:spPr>
          <a:xfrm>
            <a:off x="4801235" y="4098290"/>
            <a:ext cx="188595" cy="188595"/>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GJJZhiYi-M12S" panose="03000509000000000000" pitchFamily="65" charset="-122"/>
              <a:ea typeface="隶书" panose="02010509060101010101" pitchFamily="49" charset="-122"/>
              <a:sym typeface="GJJZhiYi-M12S" panose="03000509000000000000" pitchFamily="65" charset="-122"/>
            </a:endParaRPr>
          </a:p>
        </p:txBody>
      </p:sp>
      <p:sp>
        <p:nvSpPr>
          <p:cNvPr id="2" name="文本框 1"/>
          <p:cNvSpPr txBox="1"/>
          <p:nvPr/>
        </p:nvSpPr>
        <p:spPr>
          <a:xfrm>
            <a:off x="1124585" y="4384675"/>
            <a:ext cx="2079625" cy="1753235"/>
          </a:xfrm>
          <a:prstGeom prst="rect">
            <a:avLst/>
          </a:prstGeom>
          <a:noFill/>
        </p:spPr>
        <p:txBody>
          <a:bodyPr wrap="square" rtlCol="0">
            <a:spAutoFit/>
          </a:bodyPr>
          <a:p>
            <a:r>
              <a:rPr lang="zh-CN" altLang="en-US">
                <a:solidFill>
                  <a:schemeClr val="bg1"/>
                </a:solidFill>
              </a:rPr>
              <a:t>《诗经·豳风·东山》记载：“自我不见，于今三年。”（意思是自从我们不相见，至今时隔已三年）</a:t>
            </a:r>
            <a:endParaRPr lang="zh-CN" altLang="en-US">
              <a:solidFill>
                <a:schemeClr val="bg1"/>
              </a:solidFill>
            </a:endParaRPr>
          </a:p>
        </p:txBody>
      </p:sp>
      <p:sp>
        <p:nvSpPr>
          <p:cNvPr id="3" name="文本框 2"/>
          <p:cNvSpPr txBox="1"/>
          <p:nvPr/>
        </p:nvSpPr>
        <p:spPr>
          <a:xfrm>
            <a:off x="1124585" y="137795"/>
            <a:ext cx="2079625" cy="2030095"/>
          </a:xfrm>
          <a:prstGeom prst="rect">
            <a:avLst/>
          </a:prstGeom>
          <a:noFill/>
        </p:spPr>
        <p:txBody>
          <a:bodyPr wrap="square" rtlCol="0">
            <a:spAutoFit/>
          </a:bodyPr>
          <a:p>
            <a:r>
              <a:rPr lang="zh-CN" altLang="en-US">
                <a:solidFill>
                  <a:schemeClr val="bg1"/>
                </a:solidFill>
              </a:rPr>
              <a:t>“年兽”这种动物并未出现于古书记载，据祝淳翔考证，首次提到“年兽”的文献来自20世纪30年代初的民国报纸中</a:t>
            </a:r>
            <a:endParaRPr lang="zh-CN" altLang="en-US">
              <a:solidFill>
                <a:schemeClr val="bg1"/>
              </a:solidFill>
            </a:endParaRPr>
          </a:p>
        </p:txBody>
      </p:sp>
      <p:sp>
        <p:nvSpPr>
          <p:cNvPr id="6" name="文本框 5"/>
          <p:cNvSpPr txBox="1"/>
          <p:nvPr/>
        </p:nvSpPr>
        <p:spPr>
          <a:xfrm>
            <a:off x="3763645" y="4384675"/>
            <a:ext cx="2263775" cy="2306955"/>
          </a:xfrm>
          <a:prstGeom prst="rect">
            <a:avLst/>
          </a:prstGeom>
          <a:noFill/>
        </p:spPr>
        <p:txBody>
          <a:bodyPr wrap="square" rtlCol="0">
            <a:spAutoFit/>
          </a:bodyPr>
          <a:p>
            <a:pPr algn="just"/>
            <a:r>
              <a:rPr lang="zh-CN" altLang="en-US">
                <a:solidFill>
                  <a:schemeClr val="bg1"/>
                </a:solidFill>
                <a:latin typeface="Times New Roman" panose="02020603050405020304" charset="0"/>
                <a:cs typeface="Times New Roman" panose="02020603050405020304" charset="0"/>
              </a:rPr>
              <a:t> </a:t>
            </a:r>
            <a:r>
              <a:rPr lang="en-US" altLang="zh-CN">
                <a:solidFill>
                  <a:schemeClr val="bg1"/>
                </a:solidFill>
                <a:latin typeface="Times New Roman" panose="02020603050405020304" charset="0"/>
                <a:cs typeface="Times New Roman" panose="02020603050405020304" charset="0"/>
              </a:rPr>
              <a:t>I</a:t>
            </a:r>
            <a:r>
              <a:rPr lang="zh-CN" altLang="en-US">
                <a:solidFill>
                  <a:schemeClr val="bg1"/>
                </a:solidFill>
                <a:latin typeface="Times New Roman" panose="02020603050405020304" charset="0"/>
                <a:cs typeface="Times New Roman" panose="02020603050405020304" charset="0"/>
              </a:rPr>
              <a:t>t resembles a flat-face lion with a dog's body and prominent incisor</a:t>
            </a:r>
            <a:r>
              <a:rPr lang="en-US" altLang="zh-CN">
                <a:solidFill>
                  <a:schemeClr val="bg1"/>
                </a:solidFill>
                <a:latin typeface="Times New Roman" panose="02020603050405020304" charset="0"/>
                <a:cs typeface="Times New Roman" panose="02020603050405020304" charset="0"/>
              </a:rPr>
              <a:t>(</a:t>
            </a:r>
            <a:r>
              <a:rPr lang="zh-CN" altLang="en-US">
                <a:solidFill>
                  <a:schemeClr val="bg1"/>
                </a:solidFill>
                <a:latin typeface="Times New Roman" panose="02020603050405020304" charset="0"/>
                <a:cs typeface="Times New Roman" panose="02020603050405020304" charset="0"/>
              </a:rPr>
              <a:t>门牙）</a:t>
            </a:r>
            <a:r>
              <a:rPr lang="zh-CN" altLang="en-US">
                <a:solidFill>
                  <a:schemeClr val="bg1"/>
                </a:solidFill>
                <a:latin typeface="Times New Roman" panose="02020603050405020304" charset="0"/>
                <a:cs typeface="Times New Roman" panose="02020603050405020304" charset="0"/>
              </a:rPr>
              <a:t>.</a:t>
            </a:r>
            <a:endParaRPr lang="zh-CN" altLang="en-US">
              <a:solidFill>
                <a:schemeClr val="bg1"/>
              </a:solidFill>
              <a:latin typeface="Times New Roman" panose="02020603050405020304" charset="0"/>
              <a:cs typeface="Times New Roman" panose="02020603050405020304" charset="0"/>
            </a:endParaRPr>
          </a:p>
          <a:p>
            <a:pPr algn="just"/>
            <a:r>
              <a:rPr lang="zh-CN" altLang="en-US">
                <a:solidFill>
                  <a:schemeClr val="bg1"/>
                </a:solidFill>
                <a:latin typeface="Times New Roman" panose="02020603050405020304" charset="0"/>
                <a:cs typeface="Times New Roman" panose="02020603050405020304" charset="0"/>
              </a:rPr>
              <a:t> </a:t>
            </a:r>
            <a:r>
              <a:rPr lang="en-US" altLang="zh-CN">
                <a:solidFill>
                  <a:schemeClr val="bg1"/>
                </a:solidFill>
                <a:latin typeface="Times New Roman" panose="02020603050405020304" charset="0"/>
                <a:cs typeface="Times New Roman" panose="02020603050405020304" charset="0"/>
              </a:rPr>
              <a:t>I</a:t>
            </a:r>
            <a:r>
              <a:rPr lang="zh-CN" altLang="en-US">
                <a:solidFill>
                  <a:schemeClr val="bg1"/>
                </a:solidFill>
                <a:latin typeface="Times New Roman" panose="02020603050405020304" charset="0"/>
                <a:cs typeface="Times New Roman" panose="02020603050405020304" charset="0"/>
              </a:rPr>
              <a:t>t </a:t>
            </a:r>
            <a:r>
              <a:rPr lang="en-US" altLang="zh-CN">
                <a:solidFill>
                  <a:schemeClr val="bg1"/>
                </a:solidFill>
                <a:latin typeface="Times New Roman" panose="02020603050405020304" charset="0"/>
                <a:cs typeface="Times New Roman" panose="02020603050405020304" charset="0"/>
              </a:rPr>
              <a:t>i</a:t>
            </a:r>
            <a:r>
              <a:rPr lang="zh-CN" altLang="en-US">
                <a:solidFill>
                  <a:schemeClr val="bg1"/>
                </a:solidFill>
                <a:latin typeface="Times New Roman" panose="02020603050405020304" charset="0"/>
                <a:cs typeface="Times New Roman" panose="02020603050405020304" charset="0"/>
              </a:rPr>
              <a:t>s larger than an elephant with two long horns（角） and many sharp teeth.</a:t>
            </a:r>
            <a:endParaRPr lang="zh-CN" altLang="en-US">
              <a:solidFill>
                <a:schemeClr val="bg1"/>
              </a:solidFill>
              <a:latin typeface="Times New Roman" panose="02020603050405020304" charset="0"/>
              <a:cs typeface="Times New Roman" panose="02020603050405020304" charset="0"/>
            </a:endParaRPr>
          </a:p>
        </p:txBody>
      </p:sp>
      <p:sp>
        <p:nvSpPr>
          <p:cNvPr id="8" name="文本框 7"/>
          <p:cNvSpPr txBox="1"/>
          <p:nvPr/>
        </p:nvSpPr>
        <p:spPr>
          <a:xfrm>
            <a:off x="3763645" y="-67945"/>
            <a:ext cx="3771900" cy="2306955"/>
          </a:xfrm>
          <a:prstGeom prst="rect">
            <a:avLst/>
          </a:prstGeom>
          <a:noFill/>
        </p:spPr>
        <p:txBody>
          <a:bodyPr wrap="square" rtlCol="0">
            <a:spAutoFit/>
          </a:bodyPr>
          <a:p>
            <a:pPr algn="just"/>
            <a:r>
              <a:rPr lang="zh-CN" altLang="en-US">
                <a:solidFill>
                  <a:schemeClr val="bg1"/>
                </a:solidFill>
              </a:rPr>
              <a:t>Once every year at the beginning of Chinese New Year, the nian comes out of its hiding place to feed, mostly on men and animals. During winter, since food is sparse, he would go to the village. He would eat the crops and sometimes the villagers, mostly children.</a:t>
            </a:r>
            <a:endParaRPr lang="zh-CN" altLang="en-US">
              <a:solidFill>
                <a:schemeClr val="bg1"/>
              </a:solidFill>
            </a:endParaRPr>
          </a:p>
        </p:txBody>
      </p:sp>
      <p:sp>
        <p:nvSpPr>
          <p:cNvPr id="11" name="PA-椭圆 18"/>
          <p:cNvSpPr/>
          <p:nvPr>
            <p:custDataLst>
              <p:tags r:id="rId4"/>
            </p:custDataLst>
          </p:nvPr>
        </p:nvSpPr>
        <p:spPr>
          <a:xfrm>
            <a:off x="4801235" y="2348230"/>
            <a:ext cx="188595" cy="188595"/>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GJJZhiYi-M12S" panose="03000509000000000000" pitchFamily="65" charset="-122"/>
              <a:ea typeface="隶书" panose="02010509060101010101" pitchFamily="49" charset="-122"/>
              <a:sym typeface="GJJZhiYi-M12S" panose="03000509000000000000" pitchFamily="65" charset="-122"/>
            </a:endParaRPr>
          </a:p>
        </p:txBody>
      </p:sp>
      <p:sp>
        <p:nvSpPr>
          <p:cNvPr id="12" name="文本框 11"/>
          <p:cNvSpPr txBox="1"/>
          <p:nvPr/>
        </p:nvSpPr>
        <p:spPr>
          <a:xfrm>
            <a:off x="8119745" y="544195"/>
            <a:ext cx="2540000" cy="1476375"/>
          </a:xfrm>
          <a:prstGeom prst="rect">
            <a:avLst/>
          </a:prstGeom>
          <a:noFill/>
        </p:spPr>
        <p:txBody>
          <a:bodyPr wrap="square" rtlCol="0" anchor="t">
            <a:spAutoFit/>
          </a:bodyPr>
          <a:p>
            <a:r>
              <a:rPr lang="zh-CN" altLang="en-US">
                <a:solidFill>
                  <a:schemeClr val="bg1"/>
                </a:solidFill>
              </a:rPr>
              <a:t>The weaknesses of the nian are purported to be a sensitivity to loud noises, fire, and a fear of the color red.</a:t>
            </a:r>
            <a:endParaRPr lang="zh-CN" altLang="en-US">
              <a:solidFill>
                <a:schemeClr val="bg1"/>
              </a:solidFill>
            </a:endParaRPr>
          </a:p>
        </p:txBody>
      </p:sp>
      <p:sp>
        <p:nvSpPr>
          <p:cNvPr id="17" name="PA-椭圆 18"/>
          <p:cNvSpPr/>
          <p:nvPr>
            <p:custDataLst>
              <p:tags r:id="rId5"/>
            </p:custDataLst>
          </p:nvPr>
        </p:nvSpPr>
        <p:spPr>
          <a:xfrm>
            <a:off x="9043035" y="4098290"/>
            <a:ext cx="188595" cy="188595"/>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GJJZhiYi-M12S" panose="03000509000000000000" pitchFamily="65" charset="-122"/>
              <a:ea typeface="隶书" panose="02010509060101010101" pitchFamily="49" charset="-122"/>
              <a:sym typeface="GJJZhiYi-M12S" panose="03000509000000000000" pitchFamily="65" charset="-122"/>
            </a:endParaRPr>
          </a:p>
        </p:txBody>
      </p:sp>
      <p:sp>
        <p:nvSpPr>
          <p:cNvPr id="18" name="文本框 17"/>
          <p:cNvSpPr txBox="1"/>
          <p:nvPr/>
        </p:nvSpPr>
        <p:spPr>
          <a:xfrm>
            <a:off x="7116445" y="4384675"/>
            <a:ext cx="3382645" cy="2306955"/>
          </a:xfrm>
          <a:prstGeom prst="rect">
            <a:avLst/>
          </a:prstGeom>
          <a:noFill/>
        </p:spPr>
        <p:txBody>
          <a:bodyPr wrap="square" rtlCol="0" anchor="t">
            <a:spAutoFit/>
          </a:bodyPr>
          <a:p>
            <a:pPr algn="just"/>
            <a:r>
              <a:rPr lang="zh-CN" altLang="en-US">
                <a:solidFill>
                  <a:schemeClr val="bg1"/>
                </a:solidFill>
              </a:rPr>
              <a:t>The reason why people consider the year as a monster is because the earth and sky bring food and clothing, as well as disasters. Therefore, it is important to start the year with a respect for nature and to pray for blessings through rituals.</a:t>
            </a:r>
            <a:endParaRPr lang="zh-CN" altLang="en-US">
              <a:solidFill>
                <a:schemeClr val="bg1"/>
              </a:solidFill>
            </a:endParaRPr>
          </a:p>
        </p:txBody>
      </p:sp>
      <p:sp>
        <p:nvSpPr>
          <p:cNvPr id="20" name="PA-椭圆 18"/>
          <p:cNvSpPr/>
          <p:nvPr>
            <p:custDataLst>
              <p:tags r:id="rId6"/>
            </p:custDataLst>
          </p:nvPr>
        </p:nvSpPr>
        <p:spPr>
          <a:xfrm>
            <a:off x="9043035" y="2239010"/>
            <a:ext cx="188595" cy="188595"/>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GJJZhiYi-M12S" panose="03000509000000000000" pitchFamily="65" charset="-122"/>
              <a:ea typeface="隶书" panose="02010509060101010101" pitchFamily="49" charset="-122"/>
              <a:sym typeface="GJJZhiYi-M12S" panose="03000509000000000000" pitchFamily="65" charset="-122"/>
            </a:endParaRPr>
          </a:p>
        </p:txBody>
      </p:sp>
      <p:pic>
        <p:nvPicPr>
          <p:cNvPr id="21" name="图片 20"/>
          <p:cNvPicPr>
            <a:picLocks noChangeAspect="1"/>
          </p:cNvPicPr>
          <p:nvPr/>
        </p:nvPicPr>
        <p:blipFill>
          <a:blip r:embed="rId7"/>
          <a:stretch>
            <a:fillRect/>
          </a:stretch>
        </p:blipFill>
        <p:spPr>
          <a:xfrm>
            <a:off x="5550535" y="2239010"/>
            <a:ext cx="2756535" cy="20662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75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1" cstate="screen"/>
          <a:srcRect/>
          <a:stretch>
            <a:fillRect/>
          </a:stretch>
        </p:blipFill>
        <p:spPr bwMode="auto">
          <a:xfrm>
            <a:off x="0" y="149100"/>
            <a:ext cx="5156558" cy="487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7568" y="4865171"/>
            <a:ext cx="2659883" cy="2307714"/>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082" y="1303906"/>
            <a:ext cx="528752" cy="517859"/>
          </a:xfrm>
          <a:prstGeom prst="rect">
            <a:avLst/>
          </a:prstGeom>
        </p:spPr>
      </p:pic>
      <p:pic>
        <p:nvPicPr>
          <p:cNvPr id="9" name="图片 8" descr="中国风线条.png"/>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6705517" y="4280216"/>
            <a:ext cx="1788520" cy="1155384"/>
          </a:xfrm>
          <a:prstGeom prst="rect">
            <a:avLst/>
          </a:prstGeom>
        </p:spPr>
      </p:pic>
      <p:sp>
        <p:nvSpPr>
          <p:cNvPr id="2" name="矩形 1"/>
          <p:cNvSpPr/>
          <p:nvPr/>
        </p:nvSpPr>
        <p:spPr>
          <a:xfrm>
            <a:off x="4415790" y="2403475"/>
            <a:ext cx="7893050" cy="2306955"/>
          </a:xfrm>
          <a:prstGeom prst="rect">
            <a:avLst/>
          </a:prstGeom>
          <a:noFill/>
          <a:ln>
            <a:noFill/>
          </a:ln>
        </p:spPr>
        <p:txBody>
          <a:bodyPr wrap="square" rtlCol="0" anchor="t">
            <a:spAutoFit/>
          </a:bodyPr>
          <a:p>
            <a:pPr algn="ctr"/>
            <a:r>
              <a:rPr lang="en-US" altLang="zh-CN" sz="7200" b="1">
                <a:solidFill>
                  <a:schemeClr val="bg2"/>
                </a:solidFill>
                <a:effectLst>
                  <a:innerShdw blurRad="63500" dist="50800" dir="13500000">
                    <a:srgbClr val="000000">
                      <a:alpha val="50000"/>
                    </a:srgbClr>
                  </a:innerShdw>
                </a:effectLst>
              </a:rPr>
              <a:t>The type of Chinese mythology</a:t>
            </a:r>
            <a:endParaRPr lang="en-US" altLang="zh-CN" sz="7200" b="1">
              <a:solidFill>
                <a:schemeClr val="bg2"/>
              </a:solidFill>
              <a:effectLst>
                <a:innerShdw blurRad="63500" dist="50800" dir="13500000">
                  <a:srgbClr val="000000">
                    <a:alpha val="50000"/>
                  </a:srgbClr>
                </a:inn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0" presetClass="entr" presetSubtype="0" fill="hold" nodeType="withEffect">
                                  <p:stCondLst>
                                    <p:cond delay="14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1" fill="hold" nodeType="withEffect">
                                  <p:stCondLst>
                                    <p:cond delay="250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3972" y="507820"/>
            <a:ext cx="3364865" cy="2762398"/>
            <a:chOff x="811982" y="2355670"/>
            <a:chExt cx="3364865" cy="2762398"/>
          </a:xfrm>
        </p:grpSpPr>
        <p:grpSp>
          <p:nvGrpSpPr>
            <p:cNvPr id="13" name="组合 12"/>
            <p:cNvGrpSpPr/>
            <p:nvPr/>
          </p:nvGrpSpPr>
          <p:grpSpPr>
            <a:xfrm>
              <a:off x="811982" y="2355670"/>
              <a:ext cx="3364865" cy="2762398"/>
              <a:chOff x="1230221" y="2606722"/>
              <a:chExt cx="4023299" cy="3302942"/>
            </a:xfrm>
          </p:grpSpPr>
          <p:grpSp>
            <p:nvGrpSpPr>
              <p:cNvPr id="4" name="组合 3"/>
              <p:cNvGrpSpPr/>
              <p:nvPr/>
            </p:nvGrpSpPr>
            <p:grpSpPr>
              <a:xfrm>
                <a:off x="2506593" y="2606722"/>
                <a:ext cx="1277744" cy="1255369"/>
                <a:chOff x="584005" y="1741870"/>
                <a:chExt cx="3783330" cy="3674520"/>
              </a:xfrm>
            </p:grpSpPr>
            <p:sp>
              <p:nvSpPr>
                <p:cNvPr id="5" name="弧形 4"/>
                <p:cNvSpPr/>
                <p:nvPr/>
              </p:nvSpPr>
              <p:spPr>
                <a:xfrm>
                  <a:off x="584005" y="1741870"/>
                  <a:ext cx="3783330" cy="3674520"/>
                </a:xfrm>
                <a:prstGeom prst="arc">
                  <a:avLst>
                    <a:gd name="adj1" fmla="val 2095498"/>
                    <a:gd name="adj2" fmla="val 2000137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6" name="椭圆 5"/>
                <p:cNvSpPr/>
                <p:nvPr/>
              </p:nvSpPr>
              <p:spPr>
                <a:xfrm>
                  <a:off x="4103370" y="2674620"/>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7" name="椭圆 6"/>
                <p:cNvSpPr/>
                <p:nvPr/>
              </p:nvSpPr>
              <p:spPr>
                <a:xfrm>
                  <a:off x="3989070" y="4594860"/>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0" name="文本框 9"/>
              <p:cNvSpPr txBox="1"/>
              <p:nvPr/>
            </p:nvSpPr>
            <p:spPr>
              <a:xfrm>
                <a:off x="2085519" y="4770020"/>
                <a:ext cx="2301677" cy="1139644"/>
              </a:xfrm>
              <a:prstGeom prst="rect">
                <a:avLst/>
              </a:prstGeom>
              <a:noFill/>
            </p:spPr>
            <p:txBody>
              <a:bodyPr wrap="square" rtlCol="0">
                <a:spAutoFit/>
              </a:bodyPr>
              <a:lstStyle/>
              <a:p>
                <a:pPr algn="ctr">
                  <a:lnSpc>
                    <a:spcPct val="200000"/>
                  </a:lnSpc>
                  <a:defRPr/>
                </a:pPr>
                <a:r>
                  <a:rPr lang="zh-CN" altLang="en-US" sz="1400" spc="300" dirty="0">
                    <a:solidFill>
                      <a:schemeClr val="bg1"/>
                    </a:solidFill>
                    <a:latin typeface="Times New Roman" panose="02020603050405020304" charset="0"/>
                    <a:ea typeface="隶书" panose="02010509060101010101" pitchFamily="49" charset="-122"/>
                    <a:cs typeface="Times New Roman" panose="02020603050405020304" charset="0"/>
                    <a:sym typeface="微软雅黑" panose="020B0503020204020204" charset="-122"/>
                  </a:rPr>
                  <a:t>Jingwei Tries to Fill the Sea</a:t>
                </a:r>
                <a:endParaRPr lang="zh-CN" altLang="en-US" sz="1400" spc="300" dirty="0">
                  <a:solidFill>
                    <a:schemeClr val="bg1"/>
                  </a:solidFill>
                  <a:latin typeface="Times New Roman" panose="02020603050405020304" charset="0"/>
                  <a:ea typeface="隶书" panose="02010509060101010101" pitchFamily="49" charset="-122"/>
                  <a:cs typeface="Times New Roman" panose="02020603050405020304" charset="0"/>
                  <a:sym typeface="微软雅黑" panose="020B0503020204020204" charset="-122"/>
                </a:endParaRPr>
              </a:p>
            </p:txBody>
          </p:sp>
          <p:sp>
            <p:nvSpPr>
              <p:cNvPr id="11" name="Rounded Rectangle 72"/>
              <p:cNvSpPr/>
              <p:nvPr/>
            </p:nvSpPr>
            <p:spPr>
              <a:xfrm flipH="1">
                <a:off x="1230221" y="4327197"/>
                <a:ext cx="4023299" cy="440369"/>
              </a:xfrm>
              <a:prstGeom prst="roundRect">
                <a:avLst>
                  <a:gd name="adj" fmla="val 0"/>
                </a:avLst>
              </a:prstGeom>
              <a:noFill/>
              <a:ln w="25400" cap="flat" cmpd="sng" algn="ctr">
                <a:noFill/>
                <a:prstDash val="solid"/>
              </a:ln>
              <a:effectLst/>
            </p:spPr>
            <p:txBody>
              <a:bodyPr anchor="ctr"/>
              <a:lstStyle/>
              <a:p>
                <a:pPr algn="ctr" eaLnBrk="1" fontAlgn="auto" hangingPunct="1">
                  <a:spcBef>
                    <a:spcPts val="0"/>
                  </a:spcBef>
                  <a:spcAft>
                    <a:spcPts val="0"/>
                  </a:spcAft>
                  <a:defRPr/>
                </a:pPr>
                <a:r>
                  <a:rPr lang="en-US" altLang="zh-CN" sz="2400" b="1" dirty="0">
                    <a:solidFill>
                      <a:schemeClr val="bg1"/>
                    </a:solidFill>
                    <a:latin typeface="Times New Roman" panose="02020603050405020304" charset="0"/>
                    <a:ea typeface="隶书" panose="02010509060101010101" pitchFamily="49" charset="-122"/>
                    <a:cs typeface="Times New Roman" panose="02020603050405020304" charset="0"/>
                  </a:rPr>
                  <a:t>Chinese ancient myth</a:t>
                </a:r>
                <a:endParaRPr lang="en-US" altLang="zh-CN" sz="2400" b="1" dirty="0">
                  <a:solidFill>
                    <a:schemeClr val="bg1"/>
                  </a:solidFill>
                  <a:latin typeface="Times New Roman" panose="02020603050405020304" charset="0"/>
                  <a:ea typeface="隶书" panose="02010509060101010101" pitchFamily="49" charset="-122"/>
                  <a:cs typeface="Times New Roman" panose="02020603050405020304" charset="0"/>
                </a:endParaRPr>
              </a:p>
            </p:txBody>
          </p:sp>
          <p:sp>
            <p:nvSpPr>
              <p:cNvPr id="12" name="矩形 11"/>
              <p:cNvSpPr/>
              <p:nvPr/>
            </p:nvSpPr>
            <p:spPr>
              <a:xfrm>
                <a:off x="2910465" y="3049740"/>
                <a:ext cx="470000" cy="369332"/>
              </a:xfrm>
              <a:prstGeom prst="rect">
                <a:avLst/>
              </a:prstGeom>
            </p:spPr>
            <p:txBody>
              <a:bodyPr wrap="none">
                <a:spAutoFit/>
              </a:bodyPr>
              <a:lstStyle/>
              <a:p>
                <a:r>
                  <a:rPr lang="en-US" altLang="zh-CN" b="1" dirty="0">
                    <a:solidFill>
                      <a:schemeClr val="bg1"/>
                    </a:solidFill>
                    <a:latin typeface="微软雅黑" panose="020B0503020204020204" charset="-122"/>
                    <a:ea typeface="微软雅黑" panose="020B0503020204020204" charset="-122"/>
                  </a:rPr>
                  <a:t>01</a:t>
                </a:r>
                <a:endParaRPr lang="zh-CN" altLang="en-US" dirty="0">
                  <a:solidFill>
                    <a:schemeClr val="bg1"/>
                  </a:solidFill>
                  <a:latin typeface="微软雅黑" panose="020B0503020204020204" charset="-122"/>
                  <a:ea typeface="微软雅黑" panose="020B0503020204020204" charset="-122"/>
                </a:endParaRPr>
              </a:p>
            </p:txBody>
          </p:sp>
        </p:grpSp>
        <p:pic>
          <p:nvPicPr>
            <p:cNvPr id="34" name="图片 3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29946" y="2744629"/>
              <a:ext cx="351766" cy="351766"/>
            </a:xfrm>
            <a:prstGeom prst="rect">
              <a:avLst/>
            </a:prstGeom>
          </p:spPr>
        </p:pic>
      </p:grpSp>
      <p:grpSp>
        <p:nvGrpSpPr>
          <p:cNvPr id="51" name="组合 50"/>
          <p:cNvGrpSpPr/>
          <p:nvPr/>
        </p:nvGrpSpPr>
        <p:grpSpPr>
          <a:xfrm>
            <a:off x="6199598" y="507820"/>
            <a:ext cx="2776220" cy="2331085"/>
            <a:chOff x="1081222" y="2355670"/>
            <a:chExt cx="2776220" cy="2331085"/>
          </a:xfrm>
        </p:grpSpPr>
        <p:grpSp>
          <p:nvGrpSpPr>
            <p:cNvPr id="52" name="组合 51"/>
            <p:cNvGrpSpPr/>
            <p:nvPr/>
          </p:nvGrpSpPr>
          <p:grpSpPr>
            <a:xfrm>
              <a:off x="1081222" y="2355670"/>
              <a:ext cx="2776220" cy="2331085"/>
              <a:chOff x="1552145" y="2606722"/>
              <a:chExt cx="3319469" cy="2787230"/>
            </a:xfrm>
          </p:grpSpPr>
          <p:grpSp>
            <p:nvGrpSpPr>
              <p:cNvPr id="54" name="组合 53"/>
              <p:cNvGrpSpPr/>
              <p:nvPr/>
            </p:nvGrpSpPr>
            <p:grpSpPr>
              <a:xfrm>
                <a:off x="2506593" y="2606722"/>
                <a:ext cx="1277744" cy="1255369"/>
                <a:chOff x="584005" y="1741870"/>
                <a:chExt cx="3783330" cy="3674520"/>
              </a:xfrm>
            </p:grpSpPr>
            <p:sp>
              <p:nvSpPr>
                <p:cNvPr id="58" name="弧形 57"/>
                <p:cNvSpPr/>
                <p:nvPr/>
              </p:nvSpPr>
              <p:spPr>
                <a:xfrm>
                  <a:off x="584005" y="1741870"/>
                  <a:ext cx="3783330" cy="3674520"/>
                </a:xfrm>
                <a:prstGeom prst="arc">
                  <a:avLst>
                    <a:gd name="adj1" fmla="val 2095498"/>
                    <a:gd name="adj2" fmla="val 2000137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59" name="椭圆 58"/>
                <p:cNvSpPr/>
                <p:nvPr/>
              </p:nvSpPr>
              <p:spPr>
                <a:xfrm>
                  <a:off x="4103370" y="2674620"/>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60" name="椭圆 59"/>
                <p:cNvSpPr/>
                <p:nvPr/>
              </p:nvSpPr>
              <p:spPr>
                <a:xfrm>
                  <a:off x="3989070" y="4594860"/>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55" name="文本框 54"/>
              <p:cNvSpPr txBox="1"/>
              <p:nvPr/>
            </p:nvSpPr>
            <p:spPr>
              <a:xfrm>
                <a:off x="1552145" y="4769843"/>
                <a:ext cx="3319469" cy="624109"/>
              </a:xfrm>
              <a:prstGeom prst="rect">
                <a:avLst/>
              </a:prstGeom>
              <a:noFill/>
            </p:spPr>
            <p:txBody>
              <a:bodyPr wrap="square" rtlCol="0">
                <a:spAutoFit/>
              </a:bodyPr>
              <a:lstStyle/>
              <a:p>
                <a:pPr algn="ctr">
                  <a:lnSpc>
                    <a:spcPct val="200000"/>
                  </a:lnSpc>
                  <a:defRPr/>
                </a:pPr>
                <a:r>
                  <a:rPr lang="en-US" sz="1400" spc="300" dirty="0">
                    <a:solidFill>
                      <a:schemeClr val="bg1"/>
                    </a:solidFill>
                    <a:latin typeface="Times New Roman" panose="02020603050405020304" charset="0"/>
                    <a:ea typeface="隶书" panose="02010509060101010101" pitchFamily="49" charset="-122"/>
                    <a:cs typeface="Times New Roman" panose="02020603050405020304" charset="0"/>
                    <a:sym typeface="微软雅黑" panose="020B0503020204020204" charset="-122"/>
                  </a:rPr>
                  <a:t>Madame White Snake</a:t>
                </a:r>
                <a:endParaRPr lang="en-US" sz="1400" spc="300" dirty="0">
                  <a:solidFill>
                    <a:schemeClr val="bg1"/>
                  </a:solidFill>
                  <a:latin typeface="Times New Roman" panose="02020603050405020304" charset="0"/>
                  <a:ea typeface="隶书" panose="02010509060101010101" pitchFamily="49" charset="-122"/>
                  <a:cs typeface="Times New Roman" panose="02020603050405020304" charset="0"/>
                  <a:sym typeface="微软雅黑" panose="020B0503020204020204" charset="-122"/>
                </a:endParaRPr>
              </a:p>
            </p:txBody>
          </p:sp>
          <p:sp>
            <p:nvSpPr>
              <p:cNvPr id="56" name="Rounded Rectangle 72"/>
              <p:cNvSpPr/>
              <p:nvPr/>
            </p:nvSpPr>
            <p:spPr>
              <a:xfrm flipH="1">
                <a:off x="2078310" y="4327161"/>
                <a:ext cx="2316094" cy="440690"/>
              </a:xfrm>
              <a:prstGeom prst="roundRect">
                <a:avLst>
                  <a:gd name="adj" fmla="val 0"/>
                </a:avLst>
              </a:prstGeom>
              <a:noFill/>
              <a:ln w="25400" cap="flat" cmpd="sng" algn="ctr">
                <a:noFill/>
                <a:prstDash val="solid"/>
              </a:ln>
              <a:effectLst/>
            </p:spPr>
            <p:txBody>
              <a:bodyPr anchor="ctr"/>
              <a:lstStyle/>
              <a:p>
                <a:pPr algn="ctr" eaLnBrk="1" fontAlgn="auto" hangingPunct="1">
                  <a:spcBef>
                    <a:spcPts val="0"/>
                  </a:spcBef>
                  <a:spcAft>
                    <a:spcPts val="0"/>
                  </a:spcAft>
                  <a:defRPr/>
                </a:pPr>
                <a:r>
                  <a:rPr lang="en-US" altLang="zh-CN" sz="2400" b="1" dirty="0">
                    <a:solidFill>
                      <a:schemeClr val="bg1"/>
                    </a:solidFill>
                    <a:latin typeface="Times New Roman" panose="02020603050405020304" charset="0"/>
                    <a:ea typeface="隶书" panose="02010509060101010101" pitchFamily="49" charset="-122"/>
                    <a:cs typeface="Times New Roman" panose="02020603050405020304" charset="0"/>
                  </a:rPr>
                  <a:t>Folklore</a:t>
                </a:r>
                <a:endParaRPr lang="en-US" altLang="zh-CN" sz="2400" b="1" dirty="0">
                  <a:solidFill>
                    <a:schemeClr val="bg1"/>
                  </a:solidFill>
                  <a:latin typeface="Times New Roman" panose="02020603050405020304" charset="0"/>
                  <a:ea typeface="隶书" panose="02010509060101010101" pitchFamily="49" charset="-122"/>
                  <a:cs typeface="Times New Roman" panose="02020603050405020304" charset="0"/>
                </a:endParaRPr>
              </a:p>
            </p:txBody>
          </p:sp>
          <p:sp>
            <p:nvSpPr>
              <p:cNvPr id="57" name="矩形 56"/>
              <p:cNvSpPr/>
              <p:nvPr/>
            </p:nvSpPr>
            <p:spPr>
              <a:xfrm>
                <a:off x="2910464" y="3049740"/>
                <a:ext cx="561969" cy="441603"/>
              </a:xfrm>
              <a:prstGeom prst="rect">
                <a:avLst/>
              </a:prstGeom>
            </p:spPr>
            <p:txBody>
              <a:bodyPr wrap="none">
                <a:spAutoFit/>
              </a:bodyPr>
              <a:lstStyle/>
              <a:p>
                <a:r>
                  <a:rPr lang="en-US" altLang="zh-CN" b="1" dirty="0">
                    <a:solidFill>
                      <a:schemeClr val="bg1"/>
                    </a:solidFill>
                    <a:latin typeface="微软雅黑" panose="020B0503020204020204" charset="-122"/>
                    <a:ea typeface="微软雅黑" panose="020B0503020204020204" charset="-122"/>
                  </a:rPr>
                  <a:t>03</a:t>
                </a:r>
                <a:endParaRPr lang="zh-CN" altLang="en-US" dirty="0">
                  <a:solidFill>
                    <a:schemeClr val="bg1"/>
                  </a:solidFill>
                  <a:latin typeface="微软雅黑" panose="020B0503020204020204" charset="-122"/>
                  <a:ea typeface="微软雅黑" panose="020B0503020204020204" charset="-122"/>
                </a:endParaRPr>
              </a:p>
            </p:txBody>
          </p:sp>
        </p:grpSp>
        <p:pic>
          <p:nvPicPr>
            <p:cNvPr id="53" name="图片 5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29946" y="2744629"/>
              <a:ext cx="351766" cy="351766"/>
            </a:xfrm>
            <a:prstGeom prst="rect">
              <a:avLst/>
            </a:prstGeom>
          </p:spPr>
        </p:pic>
      </p:grpSp>
      <p:grpSp>
        <p:nvGrpSpPr>
          <p:cNvPr id="61" name="组合 60"/>
          <p:cNvGrpSpPr/>
          <p:nvPr/>
        </p:nvGrpSpPr>
        <p:grpSpPr>
          <a:xfrm>
            <a:off x="2863805" y="3386275"/>
            <a:ext cx="2524760" cy="2762250"/>
            <a:chOff x="933267" y="2355670"/>
            <a:chExt cx="2524760" cy="2762250"/>
          </a:xfrm>
        </p:grpSpPr>
        <p:grpSp>
          <p:nvGrpSpPr>
            <p:cNvPr id="62" name="组合 61"/>
            <p:cNvGrpSpPr/>
            <p:nvPr/>
          </p:nvGrpSpPr>
          <p:grpSpPr>
            <a:xfrm>
              <a:off x="933267" y="2355670"/>
              <a:ext cx="2524760" cy="2762250"/>
              <a:chOff x="1375239" y="2606722"/>
              <a:chExt cx="3018803" cy="3302765"/>
            </a:xfrm>
          </p:grpSpPr>
          <p:grpSp>
            <p:nvGrpSpPr>
              <p:cNvPr id="64" name="组合 63"/>
              <p:cNvGrpSpPr/>
              <p:nvPr/>
            </p:nvGrpSpPr>
            <p:grpSpPr>
              <a:xfrm>
                <a:off x="2506593" y="2606722"/>
                <a:ext cx="1277744" cy="1255369"/>
                <a:chOff x="584005" y="1741870"/>
                <a:chExt cx="3783330" cy="3674520"/>
              </a:xfrm>
            </p:grpSpPr>
            <p:sp>
              <p:nvSpPr>
                <p:cNvPr id="68" name="弧形 67"/>
                <p:cNvSpPr/>
                <p:nvPr/>
              </p:nvSpPr>
              <p:spPr>
                <a:xfrm>
                  <a:off x="584005" y="1741870"/>
                  <a:ext cx="3783330" cy="3674520"/>
                </a:xfrm>
                <a:prstGeom prst="arc">
                  <a:avLst>
                    <a:gd name="adj1" fmla="val 2095498"/>
                    <a:gd name="adj2" fmla="val 2000137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69" name="椭圆 68"/>
                <p:cNvSpPr/>
                <p:nvPr/>
              </p:nvSpPr>
              <p:spPr>
                <a:xfrm>
                  <a:off x="4103370" y="2674620"/>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70" name="椭圆 69"/>
                <p:cNvSpPr/>
                <p:nvPr/>
              </p:nvSpPr>
              <p:spPr>
                <a:xfrm>
                  <a:off x="3989070" y="4594860"/>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65" name="文本框 64"/>
              <p:cNvSpPr txBox="1"/>
              <p:nvPr/>
            </p:nvSpPr>
            <p:spPr>
              <a:xfrm>
                <a:off x="1375998" y="4769843"/>
                <a:ext cx="3010451" cy="1139644"/>
              </a:xfrm>
              <a:prstGeom prst="rect">
                <a:avLst/>
              </a:prstGeom>
              <a:noFill/>
            </p:spPr>
            <p:txBody>
              <a:bodyPr wrap="square" rtlCol="0">
                <a:spAutoFit/>
              </a:bodyPr>
              <a:lstStyle/>
              <a:p>
                <a:pPr algn="ctr">
                  <a:lnSpc>
                    <a:spcPct val="200000"/>
                  </a:lnSpc>
                  <a:defRPr/>
                </a:pPr>
                <a:r>
                  <a:rPr lang="en-US" sz="1400" spc="300" dirty="0">
                    <a:solidFill>
                      <a:schemeClr val="bg1"/>
                    </a:solidFill>
                    <a:latin typeface="Times New Roman" panose="02020603050405020304" charset="0"/>
                    <a:ea typeface="隶书" panose="02010509060101010101" pitchFamily="49" charset="-122"/>
                    <a:cs typeface="Times New Roman" panose="02020603050405020304" charset="0"/>
                    <a:sym typeface="微软雅黑" panose="020B0503020204020204" charset="-122"/>
                  </a:rPr>
                  <a:t>The Eight Immortals Crossing the Sea</a:t>
                </a:r>
                <a:endParaRPr lang="en-US" sz="1400" spc="300" dirty="0">
                  <a:solidFill>
                    <a:schemeClr val="bg1"/>
                  </a:solidFill>
                  <a:latin typeface="Times New Roman" panose="02020603050405020304" charset="0"/>
                  <a:ea typeface="隶书" panose="02010509060101010101" pitchFamily="49" charset="-122"/>
                  <a:cs typeface="Times New Roman" panose="02020603050405020304" charset="0"/>
                  <a:sym typeface="微软雅黑" panose="020B0503020204020204" charset="-122"/>
                </a:endParaRPr>
              </a:p>
            </p:txBody>
          </p:sp>
          <p:sp>
            <p:nvSpPr>
              <p:cNvPr id="66" name="Rounded Rectangle 72"/>
              <p:cNvSpPr/>
              <p:nvPr/>
            </p:nvSpPr>
            <p:spPr>
              <a:xfrm flipH="1">
                <a:off x="1375239" y="4327197"/>
                <a:ext cx="3018803" cy="440369"/>
              </a:xfrm>
              <a:prstGeom prst="roundRect">
                <a:avLst>
                  <a:gd name="adj" fmla="val 0"/>
                </a:avLst>
              </a:prstGeom>
              <a:noFill/>
              <a:ln w="25400" cap="flat" cmpd="sng" algn="ctr">
                <a:noFill/>
                <a:prstDash val="solid"/>
              </a:ln>
              <a:effectLst/>
            </p:spPr>
            <p:txBody>
              <a:bodyPr anchor="ctr"/>
              <a:lstStyle/>
              <a:p>
                <a:pPr algn="ctr" eaLnBrk="1" fontAlgn="auto" hangingPunct="1">
                  <a:spcBef>
                    <a:spcPts val="0"/>
                  </a:spcBef>
                  <a:spcAft>
                    <a:spcPts val="0"/>
                  </a:spcAft>
                  <a:defRPr/>
                </a:pPr>
                <a:r>
                  <a:rPr lang="en-US" altLang="zh-CN" sz="2400" b="1" dirty="0">
                    <a:solidFill>
                      <a:schemeClr val="bg1"/>
                    </a:solidFill>
                    <a:latin typeface="Times New Roman" panose="02020603050405020304" charset="0"/>
                    <a:ea typeface="隶书" panose="02010509060101010101" pitchFamily="49" charset="-122"/>
                    <a:cs typeface="Times New Roman" panose="02020603050405020304" charset="0"/>
                  </a:rPr>
                  <a:t>Religious myth</a:t>
                </a:r>
                <a:endParaRPr lang="en-US" altLang="zh-CN" sz="2400" b="1" dirty="0">
                  <a:solidFill>
                    <a:schemeClr val="bg1"/>
                  </a:solidFill>
                  <a:latin typeface="Times New Roman" panose="02020603050405020304" charset="0"/>
                  <a:ea typeface="隶书" panose="02010509060101010101" pitchFamily="49" charset="-122"/>
                  <a:cs typeface="Times New Roman" panose="02020603050405020304" charset="0"/>
                </a:endParaRPr>
              </a:p>
            </p:txBody>
          </p:sp>
          <p:sp>
            <p:nvSpPr>
              <p:cNvPr id="67" name="矩形 66"/>
              <p:cNvSpPr/>
              <p:nvPr/>
            </p:nvSpPr>
            <p:spPr>
              <a:xfrm>
                <a:off x="2910464" y="3049740"/>
                <a:ext cx="561969" cy="441603"/>
              </a:xfrm>
              <a:prstGeom prst="rect">
                <a:avLst/>
              </a:prstGeom>
            </p:spPr>
            <p:txBody>
              <a:bodyPr wrap="none">
                <a:spAutoFit/>
              </a:bodyPr>
              <a:lstStyle/>
              <a:p>
                <a:r>
                  <a:rPr lang="en-US" altLang="zh-CN" b="1" dirty="0">
                    <a:solidFill>
                      <a:schemeClr val="bg1"/>
                    </a:solidFill>
                    <a:latin typeface="微软雅黑" panose="020B0503020204020204" charset="-122"/>
                    <a:ea typeface="微软雅黑" panose="020B0503020204020204" charset="-122"/>
                  </a:rPr>
                  <a:t>02</a:t>
                </a:r>
                <a:endParaRPr lang="zh-CN" altLang="en-US" dirty="0">
                  <a:solidFill>
                    <a:schemeClr val="bg1"/>
                  </a:solidFill>
                  <a:latin typeface="微软雅黑" panose="020B0503020204020204" charset="-122"/>
                  <a:ea typeface="微软雅黑" panose="020B0503020204020204" charset="-122"/>
                </a:endParaRPr>
              </a:p>
            </p:txBody>
          </p:sp>
        </p:grpSp>
        <p:pic>
          <p:nvPicPr>
            <p:cNvPr id="63" name="图片 6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29946" y="2744629"/>
              <a:ext cx="351766" cy="351766"/>
            </a:xfrm>
            <a:prstGeom prst="rect">
              <a:avLst/>
            </a:prstGeom>
          </p:spPr>
        </p:pic>
      </p:grpSp>
      <p:grpSp>
        <p:nvGrpSpPr>
          <p:cNvPr id="3" name="组合 2"/>
          <p:cNvGrpSpPr/>
          <p:nvPr/>
        </p:nvGrpSpPr>
        <p:grpSpPr>
          <a:xfrm>
            <a:off x="8310338" y="3386275"/>
            <a:ext cx="2776220" cy="2331085"/>
            <a:chOff x="1081222" y="2355670"/>
            <a:chExt cx="2776220" cy="2331085"/>
          </a:xfrm>
        </p:grpSpPr>
        <p:grpSp>
          <p:nvGrpSpPr>
            <p:cNvPr id="8" name="组合 7"/>
            <p:cNvGrpSpPr/>
            <p:nvPr/>
          </p:nvGrpSpPr>
          <p:grpSpPr>
            <a:xfrm>
              <a:off x="1081222" y="2355670"/>
              <a:ext cx="2776220" cy="2331085"/>
              <a:chOff x="1552145" y="2606722"/>
              <a:chExt cx="3319469" cy="2787230"/>
            </a:xfrm>
          </p:grpSpPr>
          <p:grpSp>
            <p:nvGrpSpPr>
              <p:cNvPr id="9" name="组合 8"/>
              <p:cNvGrpSpPr/>
              <p:nvPr/>
            </p:nvGrpSpPr>
            <p:grpSpPr>
              <a:xfrm>
                <a:off x="2506593" y="2606722"/>
                <a:ext cx="1277744" cy="1255369"/>
                <a:chOff x="584005" y="1741870"/>
                <a:chExt cx="3783330" cy="3674520"/>
              </a:xfrm>
            </p:grpSpPr>
            <p:sp>
              <p:nvSpPr>
                <p:cNvPr id="14" name="弧形 13"/>
                <p:cNvSpPr/>
                <p:nvPr/>
              </p:nvSpPr>
              <p:spPr>
                <a:xfrm>
                  <a:off x="584005" y="1741870"/>
                  <a:ext cx="3783330" cy="3674520"/>
                </a:xfrm>
                <a:prstGeom prst="arc">
                  <a:avLst>
                    <a:gd name="adj1" fmla="val 2095498"/>
                    <a:gd name="adj2" fmla="val 2000137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15" name="椭圆 14"/>
                <p:cNvSpPr/>
                <p:nvPr/>
              </p:nvSpPr>
              <p:spPr>
                <a:xfrm>
                  <a:off x="4103370" y="2674620"/>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6" name="椭圆 15"/>
                <p:cNvSpPr/>
                <p:nvPr/>
              </p:nvSpPr>
              <p:spPr>
                <a:xfrm>
                  <a:off x="3989070" y="4594860"/>
                  <a:ext cx="114300" cy="1143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7" name="文本框 16"/>
              <p:cNvSpPr txBox="1"/>
              <p:nvPr/>
            </p:nvSpPr>
            <p:spPr>
              <a:xfrm>
                <a:off x="1552145" y="4769843"/>
                <a:ext cx="3319469" cy="624109"/>
              </a:xfrm>
              <a:prstGeom prst="rect">
                <a:avLst/>
              </a:prstGeom>
              <a:noFill/>
            </p:spPr>
            <p:txBody>
              <a:bodyPr wrap="square" rtlCol="0">
                <a:spAutoFit/>
              </a:bodyPr>
              <a:lstStyle/>
              <a:p>
                <a:pPr algn="ctr">
                  <a:lnSpc>
                    <a:spcPct val="200000"/>
                  </a:lnSpc>
                  <a:defRPr/>
                </a:pPr>
                <a:r>
                  <a:rPr lang="zh-CN" altLang="en-US" sz="1400" spc="300" dirty="0">
                    <a:solidFill>
                      <a:schemeClr val="bg1"/>
                    </a:solidFill>
                    <a:latin typeface="Times New Roman" panose="02020603050405020304" charset="0"/>
                    <a:ea typeface="隶书" panose="02010509060101010101" pitchFamily="49" charset="-122"/>
                    <a:cs typeface="Times New Roman" panose="02020603050405020304" charset="0"/>
                    <a:sym typeface="微软雅黑" panose="020B0503020204020204" charset="-122"/>
                  </a:rPr>
                  <a:t>哪吒闹海、西天取经</a:t>
                </a:r>
                <a:endParaRPr lang="zh-CN" altLang="en-US" sz="1400" spc="300" dirty="0">
                  <a:solidFill>
                    <a:schemeClr val="bg1"/>
                  </a:solidFill>
                  <a:latin typeface="Times New Roman" panose="02020603050405020304" charset="0"/>
                  <a:ea typeface="隶书" panose="02010509060101010101" pitchFamily="49" charset="-122"/>
                  <a:cs typeface="Times New Roman" panose="02020603050405020304" charset="0"/>
                  <a:sym typeface="微软雅黑" panose="020B0503020204020204" charset="-122"/>
                </a:endParaRPr>
              </a:p>
            </p:txBody>
          </p:sp>
          <p:sp>
            <p:nvSpPr>
              <p:cNvPr id="18" name="Rounded Rectangle 72"/>
              <p:cNvSpPr/>
              <p:nvPr/>
            </p:nvSpPr>
            <p:spPr>
              <a:xfrm flipH="1">
                <a:off x="2078310" y="4327197"/>
                <a:ext cx="2605768" cy="440369"/>
              </a:xfrm>
              <a:prstGeom prst="roundRect">
                <a:avLst>
                  <a:gd name="adj" fmla="val 0"/>
                </a:avLst>
              </a:prstGeom>
              <a:noFill/>
              <a:ln w="25400" cap="flat" cmpd="sng" algn="ctr">
                <a:noFill/>
                <a:prstDash val="solid"/>
              </a:ln>
              <a:effectLst/>
            </p:spPr>
            <p:txBody>
              <a:bodyPr anchor="ctr"/>
              <a:lstStyle/>
              <a:p>
                <a:pPr algn="ctr" eaLnBrk="1" fontAlgn="auto" hangingPunct="1">
                  <a:spcBef>
                    <a:spcPts val="0"/>
                  </a:spcBef>
                  <a:spcAft>
                    <a:spcPts val="0"/>
                  </a:spcAft>
                  <a:defRPr/>
                </a:pPr>
                <a:r>
                  <a:rPr lang="en-US" altLang="zh-CN" sz="2400" b="1" dirty="0">
                    <a:solidFill>
                      <a:schemeClr val="bg1"/>
                    </a:solidFill>
                    <a:latin typeface="Times New Roman" panose="02020603050405020304" charset="0"/>
                    <a:ea typeface="隶书" panose="02010509060101010101" pitchFamily="49" charset="-122"/>
                    <a:cs typeface="Times New Roman" panose="02020603050405020304" charset="0"/>
                  </a:rPr>
                  <a:t>Literary myth</a:t>
                </a:r>
                <a:endParaRPr lang="en-US" altLang="zh-CN" sz="2400" b="1" dirty="0">
                  <a:solidFill>
                    <a:schemeClr val="bg1"/>
                  </a:solidFill>
                  <a:latin typeface="Times New Roman" panose="02020603050405020304" charset="0"/>
                  <a:ea typeface="隶书" panose="02010509060101010101" pitchFamily="49" charset="-122"/>
                  <a:cs typeface="Times New Roman" panose="02020603050405020304" charset="0"/>
                </a:endParaRPr>
              </a:p>
            </p:txBody>
          </p:sp>
          <p:sp>
            <p:nvSpPr>
              <p:cNvPr id="19" name="矩形 18"/>
              <p:cNvSpPr/>
              <p:nvPr/>
            </p:nvSpPr>
            <p:spPr>
              <a:xfrm>
                <a:off x="2910464" y="3049740"/>
                <a:ext cx="555776" cy="440369"/>
              </a:xfrm>
              <a:prstGeom prst="rect">
                <a:avLst/>
              </a:prstGeom>
            </p:spPr>
            <p:txBody>
              <a:bodyPr wrap="none">
                <a:spAutoFit/>
              </a:bodyPr>
              <a:lstStyle/>
              <a:p>
                <a:r>
                  <a:rPr lang="en-US" altLang="zh-CN" b="1" dirty="0">
                    <a:solidFill>
                      <a:schemeClr val="bg1"/>
                    </a:solidFill>
                    <a:latin typeface="微软雅黑" panose="020B0503020204020204" charset="-122"/>
                    <a:ea typeface="微软雅黑" panose="020B0503020204020204" charset="-122"/>
                  </a:rPr>
                  <a:t>04</a:t>
                </a:r>
                <a:endParaRPr lang="zh-CN" altLang="en-US" dirty="0">
                  <a:solidFill>
                    <a:schemeClr val="bg1"/>
                  </a:solidFill>
                  <a:latin typeface="微软雅黑" panose="020B0503020204020204" charset="-122"/>
                  <a:ea typeface="微软雅黑" panose="020B0503020204020204" charset="-122"/>
                </a:endParaRPr>
              </a:p>
            </p:txBody>
          </p:sp>
        </p:gr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29946" y="2744629"/>
              <a:ext cx="351766" cy="351766"/>
            </a:xfrm>
            <a:prstGeom prst="rect">
              <a:avLst/>
            </a:prstGeom>
          </p:spPr>
        </p:pic>
      </p:grpSp>
      <p:pic>
        <p:nvPicPr>
          <p:cNvPr id="21" name="图片 20"/>
          <p:cNvPicPr>
            <a:picLocks noChangeAspect="1"/>
          </p:cNvPicPr>
          <p:nvPr/>
        </p:nvPicPr>
        <p:blipFill>
          <a:blip r:embed="rId2"/>
          <a:stretch>
            <a:fillRect/>
          </a:stretch>
        </p:blipFill>
        <p:spPr>
          <a:xfrm>
            <a:off x="224155" y="3270250"/>
            <a:ext cx="2522855" cy="1786255"/>
          </a:xfrm>
          <a:prstGeom prst="rect">
            <a:avLst/>
          </a:prstGeom>
        </p:spPr>
      </p:pic>
      <p:pic>
        <p:nvPicPr>
          <p:cNvPr id="22" name="图片 21"/>
          <p:cNvPicPr>
            <a:picLocks noChangeAspect="1"/>
          </p:cNvPicPr>
          <p:nvPr/>
        </p:nvPicPr>
        <p:blipFill>
          <a:blip r:embed="rId3"/>
          <a:stretch>
            <a:fillRect/>
          </a:stretch>
        </p:blipFill>
        <p:spPr>
          <a:xfrm>
            <a:off x="3463290" y="1186815"/>
            <a:ext cx="2649855" cy="1840865"/>
          </a:xfrm>
          <a:prstGeom prst="rect">
            <a:avLst/>
          </a:prstGeom>
        </p:spPr>
      </p:pic>
      <p:pic>
        <p:nvPicPr>
          <p:cNvPr id="23" name="图片 22"/>
          <p:cNvPicPr>
            <a:picLocks noChangeAspect="1"/>
          </p:cNvPicPr>
          <p:nvPr/>
        </p:nvPicPr>
        <p:blipFill>
          <a:blip r:embed="rId4"/>
          <a:stretch>
            <a:fillRect/>
          </a:stretch>
        </p:blipFill>
        <p:spPr>
          <a:xfrm>
            <a:off x="6199505" y="2981960"/>
            <a:ext cx="2239010" cy="3166745"/>
          </a:xfrm>
          <a:prstGeom prst="rect">
            <a:avLst/>
          </a:prstGeom>
        </p:spPr>
      </p:pic>
      <p:pic>
        <p:nvPicPr>
          <p:cNvPr id="24" name="图片 23"/>
          <p:cNvPicPr>
            <a:picLocks noChangeAspect="1"/>
          </p:cNvPicPr>
          <p:nvPr/>
        </p:nvPicPr>
        <p:blipFill>
          <a:blip r:embed="rId5"/>
          <a:stretch>
            <a:fillRect/>
          </a:stretch>
        </p:blipFill>
        <p:spPr>
          <a:xfrm>
            <a:off x="8750300" y="1322705"/>
            <a:ext cx="3107690" cy="15043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down)">
                                      <p:cBhvr>
                                        <p:cTn id="11" dur="500"/>
                                        <p:tgtEl>
                                          <p:spTgt spid="5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wipe(down)">
                                      <p:cBhvr>
                                        <p:cTn id="15" dur="500"/>
                                        <p:tgtEl>
                                          <p:spTgt spid="6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1133475" y="0"/>
            <a:ext cx="177228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4203700" y="770890"/>
            <a:ext cx="396875" cy="392430"/>
          </a:xfrm>
          <a:prstGeom prst="rect">
            <a:avLst/>
          </a:prstGeom>
        </p:spPr>
      </p:pic>
      <p:pic>
        <p:nvPicPr>
          <p:cNvPr id="28" name="图片 27"/>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4203700" y="2115185"/>
            <a:ext cx="396875" cy="392430"/>
          </a:xfrm>
          <a:prstGeom prst="rect">
            <a:avLst/>
          </a:prstGeom>
        </p:spPr>
      </p:pic>
      <p:pic>
        <p:nvPicPr>
          <p:cNvPr id="31" name="图片 30"/>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4203700" y="3418840"/>
            <a:ext cx="396875" cy="392430"/>
          </a:xfrm>
          <a:prstGeom prst="rect">
            <a:avLst/>
          </a:prstGeom>
        </p:spPr>
      </p:pic>
      <p:pic>
        <p:nvPicPr>
          <p:cNvPr id="34" name="图片 33"/>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4203700" y="4709160"/>
            <a:ext cx="396875" cy="392430"/>
          </a:xfrm>
          <a:prstGeom prst="rect">
            <a:avLst/>
          </a:prstGeom>
        </p:spPr>
      </p:pic>
      <p:grpSp>
        <p:nvGrpSpPr>
          <p:cNvPr id="6" name="组合 5"/>
          <p:cNvGrpSpPr/>
          <p:nvPr/>
        </p:nvGrpSpPr>
        <p:grpSpPr>
          <a:xfrm>
            <a:off x="1275771" y="2507615"/>
            <a:ext cx="1630045" cy="1997710"/>
            <a:chOff x="1531567" y="2507343"/>
            <a:chExt cx="1437640" cy="1997411"/>
          </a:xfrm>
        </p:grpSpPr>
        <p:pic>
          <p:nvPicPr>
            <p:cNvPr id="36" name="图片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6218" y="2507343"/>
              <a:ext cx="369040" cy="361437"/>
            </a:xfrm>
            <a:prstGeom prst="rect">
              <a:avLst/>
            </a:prstGeom>
          </p:spPr>
        </p:pic>
        <p:sp>
          <p:nvSpPr>
            <p:cNvPr id="5" name="矩形 4"/>
            <p:cNvSpPr/>
            <p:nvPr/>
          </p:nvSpPr>
          <p:spPr>
            <a:xfrm rot="16200000">
              <a:off x="1882142" y="2895997"/>
              <a:ext cx="736490" cy="1437640"/>
            </a:xfrm>
            <a:prstGeom prst="rect">
              <a:avLst/>
            </a:prstGeom>
          </p:spPr>
          <p:txBody>
            <a:bodyPr vert="eaVert" wrap="square">
              <a:spAutoFit/>
            </a:bodyPr>
            <a:lstStyle/>
            <a:p>
              <a:r>
                <a:rPr lang="en-US" altLang="zh-CN" sz="3600" dirty="0">
                  <a:latin typeface="Times New Roman" panose="02020603050405020304" charset="0"/>
                  <a:ea typeface="隶书" panose="02010509060101010101" pitchFamily="49" charset="-122"/>
                  <a:cs typeface="Times New Roman" panose="02020603050405020304" charset="0"/>
                </a:rPr>
                <a:t>Content</a:t>
              </a:r>
              <a:endParaRPr lang="en-US" altLang="zh-CN" sz="3600" dirty="0">
                <a:latin typeface="Times New Roman" panose="02020603050405020304" charset="0"/>
                <a:ea typeface="隶书" panose="02010509060101010101" pitchFamily="49" charset="-122"/>
                <a:cs typeface="Times New Roman" panose="02020603050405020304" charset="0"/>
              </a:endParaRPr>
            </a:p>
          </p:txBody>
        </p:sp>
        <p:pic>
          <p:nvPicPr>
            <p:cNvPr id="39" name="图片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6218" y="4143317"/>
              <a:ext cx="369040" cy="361437"/>
            </a:xfrm>
            <a:prstGeom prst="rect">
              <a:avLst/>
            </a:prstGeom>
          </p:spPr>
        </p:pic>
      </p:grpSp>
      <p:sp>
        <p:nvSpPr>
          <p:cNvPr id="2" name="文本框 1"/>
          <p:cNvSpPr txBox="1"/>
          <p:nvPr/>
        </p:nvSpPr>
        <p:spPr>
          <a:xfrm>
            <a:off x="5204460" y="641350"/>
            <a:ext cx="4707890" cy="521970"/>
          </a:xfrm>
          <a:prstGeom prst="rect">
            <a:avLst/>
          </a:prstGeom>
          <a:noFill/>
        </p:spPr>
        <p:txBody>
          <a:bodyPr wrap="square" rtlCol="0">
            <a:spAutoFit/>
          </a:bodyPr>
          <a:p>
            <a:r>
              <a:rPr lang="zh-CN" altLang="en-US" sz="2800">
                <a:solidFill>
                  <a:schemeClr val="bg1"/>
                </a:solidFill>
                <a:latin typeface="Times New Roman" panose="02020603050405020304" charset="0"/>
                <a:cs typeface="Times New Roman" panose="02020603050405020304" charset="0"/>
              </a:rPr>
              <a:t>Jingwei Tries to Fill the Sea</a:t>
            </a:r>
            <a:endParaRPr lang="zh-CN" altLang="en-US" sz="2800">
              <a:solidFill>
                <a:schemeClr val="bg1"/>
              </a:solidFill>
              <a:latin typeface="Times New Roman" panose="02020603050405020304" charset="0"/>
              <a:cs typeface="Times New Roman" panose="02020603050405020304" charset="0"/>
            </a:endParaRPr>
          </a:p>
        </p:txBody>
      </p:sp>
      <p:sp>
        <p:nvSpPr>
          <p:cNvPr id="4" name="文本框 3"/>
          <p:cNvSpPr txBox="1"/>
          <p:nvPr/>
        </p:nvSpPr>
        <p:spPr>
          <a:xfrm>
            <a:off x="5253355" y="2050415"/>
            <a:ext cx="4707890" cy="521970"/>
          </a:xfrm>
          <a:prstGeom prst="rect">
            <a:avLst/>
          </a:prstGeom>
          <a:noFill/>
        </p:spPr>
        <p:txBody>
          <a:bodyPr wrap="square" rtlCol="0">
            <a:spAutoFit/>
          </a:bodyPr>
          <a:p>
            <a:r>
              <a:rPr lang="zh-CN" altLang="en-US" sz="2800">
                <a:solidFill>
                  <a:schemeClr val="bg1"/>
                </a:solidFill>
                <a:latin typeface="Times New Roman" panose="02020603050405020304" charset="0"/>
                <a:cs typeface="Times New Roman" panose="02020603050405020304" charset="0"/>
              </a:rPr>
              <a:t>The Great Flood of Gun-Yu</a:t>
            </a:r>
            <a:endParaRPr lang="zh-CN" altLang="en-US" sz="2800">
              <a:solidFill>
                <a:schemeClr val="bg1"/>
              </a:solidFill>
              <a:latin typeface="Times New Roman" panose="02020603050405020304" charset="0"/>
              <a:cs typeface="Times New Roman" panose="02020603050405020304" charset="0"/>
            </a:endParaRPr>
          </a:p>
        </p:txBody>
      </p:sp>
      <p:sp>
        <p:nvSpPr>
          <p:cNvPr id="7" name="文本框 6"/>
          <p:cNvSpPr txBox="1"/>
          <p:nvPr/>
        </p:nvSpPr>
        <p:spPr>
          <a:xfrm>
            <a:off x="5253355" y="3354070"/>
            <a:ext cx="4707890" cy="521970"/>
          </a:xfrm>
          <a:prstGeom prst="rect">
            <a:avLst/>
          </a:prstGeom>
          <a:noFill/>
        </p:spPr>
        <p:txBody>
          <a:bodyPr wrap="square" rtlCol="0">
            <a:spAutoFit/>
          </a:bodyPr>
          <a:p>
            <a:r>
              <a:rPr lang="zh-CN" altLang="en-US" sz="2800">
                <a:solidFill>
                  <a:schemeClr val="bg1"/>
                </a:solidFill>
                <a:latin typeface="Times New Roman" panose="02020603050405020304" charset="0"/>
                <a:cs typeface="Times New Roman" panose="02020603050405020304" charset="0"/>
              </a:rPr>
              <a:t>The Legendary of Nian</a:t>
            </a:r>
            <a:endParaRPr lang="zh-CN" altLang="en-US" sz="2800">
              <a:solidFill>
                <a:schemeClr val="bg1"/>
              </a:solidFill>
              <a:latin typeface="Times New Roman" panose="02020603050405020304" charset="0"/>
              <a:cs typeface="Times New Roman" panose="02020603050405020304" charset="0"/>
            </a:endParaRPr>
          </a:p>
        </p:txBody>
      </p:sp>
      <p:sp>
        <p:nvSpPr>
          <p:cNvPr id="3" name="文本框 2"/>
          <p:cNvSpPr txBox="1"/>
          <p:nvPr/>
        </p:nvSpPr>
        <p:spPr>
          <a:xfrm>
            <a:off x="5320030" y="4644390"/>
            <a:ext cx="4707890" cy="521970"/>
          </a:xfrm>
          <a:prstGeom prst="rect">
            <a:avLst/>
          </a:prstGeom>
          <a:noFill/>
        </p:spPr>
        <p:txBody>
          <a:bodyPr wrap="square" rtlCol="0">
            <a:spAutoFit/>
          </a:bodyPr>
          <a:p>
            <a:r>
              <a:rPr lang="zh-CN" altLang="en-US" sz="2800">
                <a:solidFill>
                  <a:schemeClr val="bg1"/>
                </a:solidFill>
                <a:latin typeface="Times New Roman" panose="02020603050405020304" charset="0"/>
                <a:cs typeface="Times New Roman" panose="02020603050405020304" charset="0"/>
              </a:rPr>
              <a:t>The </a:t>
            </a:r>
            <a:r>
              <a:rPr lang="en-US" altLang="zh-CN" sz="2800">
                <a:solidFill>
                  <a:schemeClr val="bg1"/>
                </a:solidFill>
                <a:latin typeface="Times New Roman" panose="02020603050405020304" charset="0"/>
                <a:cs typeface="Times New Roman" panose="02020603050405020304" charset="0"/>
              </a:rPr>
              <a:t>Type of Chinese Myth</a:t>
            </a:r>
            <a:endParaRPr lang="en-US" altLang="zh-CN" sz="2800">
              <a:solidFill>
                <a:schemeClr val="bg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275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1" cstate="screen"/>
          <a:srcRect/>
          <a:stretch>
            <a:fillRect/>
          </a:stretch>
        </p:blipFill>
        <p:spPr bwMode="auto">
          <a:xfrm>
            <a:off x="0" y="149100"/>
            <a:ext cx="5156558" cy="487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7568" y="4865171"/>
            <a:ext cx="2659883" cy="2307714"/>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082" y="1303906"/>
            <a:ext cx="528752" cy="517859"/>
          </a:xfrm>
          <a:prstGeom prst="rect">
            <a:avLst/>
          </a:prstGeom>
        </p:spPr>
      </p:pic>
      <p:pic>
        <p:nvPicPr>
          <p:cNvPr id="9" name="图片 8" descr="中国风线条.png"/>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6705517" y="4270056"/>
            <a:ext cx="1788520" cy="1155384"/>
          </a:xfrm>
          <a:prstGeom prst="rect">
            <a:avLst/>
          </a:prstGeom>
        </p:spPr>
      </p:pic>
      <p:sp>
        <p:nvSpPr>
          <p:cNvPr id="2" name="文本框 1"/>
          <p:cNvSpPr txBox="1"/>
          <p:nvPr/>
        </p:nvSpPr>
        <p:spPr>
          <a:xfrm>
            <a:off x="5156835" y="2700020"/>
            <a:ext cx="6684645" cy="1445260"/>
          </a:xfrm>
          <a:prstGeom prst="rect">
            <a:avLst/>
          </a:prstGeom>
          <a:noFill/>
        </p:spPr>
        <p:txBody>
          <a:bodyPr wrap="square" rtlCol="0">
            <a:spAutoFit/>
            <a:scene3d>
              <a:camera prst="orthographicFront"/>
              <a:lightRig rig="threePt" dir="t"/>
            </a:scene3d>
          </a:bodyPr>
          <a:p>
            <a:r>
              <a:rPr lang="zh-CN" altLang="en-US" sz="4400">
                <a:solidFill>
                  <a:schemeClr val="bg2"/>
                </a:solidFill>
                <a:effectLst>
                  <a:innerShdw blurRad="63500" dist="50800" dir="13500000">
                    <a:srgbClr val="000000">
                      <a:alpha val="50000"/>
                    </a:srgbClr>
                  </a:innerShdw>
                </a:effectLst>
                <a:latin typeface="Times New Roman" panose="02020603050405020304" charset="0"/>
                <a:cs typeface="Times New Roman" panose="02020603050405020304" charset="0"/>
              </a:rPr>
              <a:t>Jingwei Tries to Fill the Sea</a:t>
            </a:r>
            <a:endParaRPr lang="zh-CN" altLang="en-US" sz="4400">
              <a:solidFill>
                <a:schemeClr val="bg2"/>
              </a:solidFill>
              <a:effectLst>
                <a:innerShdw blurRad="63500" dist="50800" dir="13500000">
                  <a:srgbClr val="000000">
                    <a:alpha val="50000"/>
                  </a:srgbClr>
                </a:innerShdw>
              </a:effectLst>
              <a:latin typeface="Times New Roman" panose="02020603050405020304" charset="0"/>
              <a:cs typeface="Times New Roman" panose="02020603050405020304" charset="0"/>
            </a:endParaRPr>
          </a:p>
          <a:p>
            <a:r>
              <a:rPr lang="zh-CN" altLang="en-US" sz="4400">
                <a:solidFill>
                  <a:schemeClr val="bg2"/>
                </a:solidFill>
                <a:effectLst>
                  <a:innerShdw blurRad="63500" dist="50800" dir="13500000">
                    <a:srgbClr val="000000">
                      <a:alpha val="50000"/>
                    </a:srgbClr>
                  </a:innerShdw>
                </a:effectLst>
                <a:latin typeface="Times New Roman" panose="02020603050405020304" charset="0"/>
                <a:cs typeface="Times New Roman" panose="02020603050405020304" charset="0"/>
              </a:rPr>
              <a:t>精卫填海</a:t>
            </a:r>
            <a:endParaRPr lang="zh-CN" altLang="en-US" sz="4400">
              <a:solidFill>
                <a:schemeClr val="bg2"/>
              </a:solidFill>
              <a:effectLst>
                <a:innerShdw blurRad="63500" dist="50800" dir="13500000">
                  <a:srgbClr val="000000">
                    <a:alpha val="50000"/>
                  </a:srgbClr>
                </a:innerShdw>
              </a:effectLst>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0" presetClass="entr" presetSubtype="0" fill="hold" nodeType="withEffect">
                                  <p:stCondLst>
                                    <p:cond delay="14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1" fill="hold" nodeType="withEffect">
                                  <p:stCondLst>
                                    <p:cond delay="250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60635" y="1705026"/>
            <a:ext cx="9910445" cy="3872865"/>
          </a:xfrm>
          <a:prstGeom prst="rect">
            <a:avLst/>
          </a:prstGeom>
          <a:solidFill>
            <a:schemeClr val="bg1"/>
          </a:soli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8" name="文本框 7"/>
          <p:cNvSpPr txBox="1"/>
          <p:nvPr/>
        </p:nvSpPr>
        <p:spPr>
          <a:xfrm>
            <a:off x="10358250" y="2460092"/>
            <a:ext cx="490220" cy="2072640"/>
          </a:xfrm>
          <a:prstGeom prst="rect">
            <a:avLst/>
          </a:prstGeom>
          <a:solidFill>
            <a:srgbClr val="631410"/>
          </a:solidFill>
          <a:ln w="3175">
            <a:solidFill>
              <a:schemeClr val="bg1"/>
            </a:solidFill>
          </a:ln>
        </p:spPr>
        <p:txBody>
          <a:bodyPr vert="eaVert" wrap="square" rtlCol="0">
            <a:spAutoFit/>
          </a:bodyPr>
          <a:lstStyle/>
          <a:p>
            <a:pPr algn="ctr"/>
            <a:r>
              <a:rPr lang="zh-CN" altLang="en-US" sz="2000" b="1" spc="800" dirty="0">
                <a:solidFill>
                  <a:schemeClr val="bg1"/>
                </a:solidFill>
                <a:uFillTx/>
                <a:latin typeface="隶书" panose="02010509060101010101" pitchFamily="49" charset="-122"/>
                <a:ea typeface="隶书" panose="02010509060101010101" pitchFamily="49" charset="-122"/>
                <a:cs typeface="华文新魏" panose="02010800040101010101" charset="-122"/>
                <a:sym typeface="Arial" panose="020B0604020202020204"/>
              </a:rPr>
              <a:t>精卫填海</a:t>
            </a:r>
            <a:endParaRPr lang="zh-CN" altLang="en-US" sz="2000" b="1" spc="800" dirty="0">
              <a:solidFill>
                <a:schemeClr val="bg1"/>
              </a:solidFill>
              <a:uFillTx/>
              <a:latin typeface="隶书" panose="02010509060101010101" pitchFamily="49" charset="-122"/>
              <a:ea typeface="隶书" panose="02010509060101010101" pitchFamily="49" charset="-122"/>
              <a:cs typeface="华文新魏" panose="02010800040101010101" charset="-122"/>
              <a:sym typeface="Arial" panose="020B0604020202020204"/>
            </a:endParaRPr>
          </a:p>
        </p:txBody>
      </p:sp>
      <p:sp>
        <p:nvSpPr>
          <p:cNvPr id="2" name="文本框 1"/>
          <p:cNvSpPr txBox="1"/>
          <p:nvPr/>
        </p:nvSpPr>
        <p:spPr>
          <a:xfrm>
            <a:off x="2074545" y="2459990"/>
            <a:ext cx="8042910" cy="1938020"/>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cs typeface="宋体" panose="02010600030101010101" pitchFamily="2" charset="-122"/>
              </a:rPr>
              <a:t>又北二百里，曰发鸠之山，其上多柘木，有鸟焉，其状如乌，文首，白喙，赤足，名曰：“精卫”，其鸣自詨（音同“笑”）。是炎帝之少女，名曰女娃。女娃游于东海，溺而不返，故为精卫，常衔西山之木石，以堙（音同“音”）于东海。漳水出焉，东流注于河。——《山海经》</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11805" y="302260"/>
            <a:ext cx="8509000" cy="6123940"/>
          </a:xfrm>
          <a:prstGeom prst="rect">
            <a:avLst/>
          </a:prstGeom>
          <a:noFill/>
        </p:spPr>
        <p:txBody>
          <a:bodyPr wrap="square" rtlCol="0">
            <a:spAutoFit/>
          </a:bodyPr>
          <a:p>
            <a:pPr algn="just"/>
            <a:r>
              <a:rPr lang="zh-CN" altLang="en-US" sz="2800">
                <a:solidFill>
                  <a:schemeClr val="bg1"/>
                </a:solidFill>
                <a:latin typeface="Times New Roman" panose="02020603050405020304" charset="0"/>
                <a:cs typeface="Times New Roman" panose="02020603050405020304" charset="0"/>
              </a:rPr>
              <a:t>Three thousand ninety li farther southeast, then northeast, stands Departing-Doves Mountain（发鸠山）. On its heights are many mulberry trees（桑树）. There is a bird dwelling here whose form resembles a crow with a patterned head, white beak, and red feet. It is called Jingwei and makes a sound like its name. She is the younger daughter of Yandi named Nüwa. Nüwa was swimming in the Eastern Sea when she was unable to return to shore and drowned. She then transformed into the bird Spirit-Guardian（精卫） and regularly carries twigs and stones from the Western Mountains to fill up the Eastern Sea. The Zhang River（浊漳河） emanates（发源） from here and flows eastward into the Yellow River.</a:t>
            </a:r>
            <a:endParaRPr lang="zh-CN" altLang="en-US" sz="2800">
              <a:solidFill>
                <a:schemeClr val="bg1"/>
              </a:solidFill>
              <a:latin typeface="Times New Roman" panose="02020603050405020304" charset="0"/>
              <a:cs typeface="Times New Roman" panose="02020603050405020304" charset="0"/>
            </a:endParaRPr>
          </a:p>
        </p:txBody>
      </p:sp>
      <p:pic>
        <p:nvPicPr>
          <p:cNvPr id="3" name="图片 2"/>
          <p:cNvPicPr>
            <a:picLocks noChangeAspect="1"/>
          </p:cNvPicPr>
          <p:nvPr/>
        </p:nvPicPr>
        <p:blipFill>
          <a:blip r:embed="rId1"/>
          <a:stretch>
            <a:fillRect/>
          </a:stretch>
        </p:blipFill>
        <p:spPr>
          <a:xfrm>
            <a:off x="0" y="405765"/>
            <a:ext cx="2936875" cy="16783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41045" y="532765"/>
            <a:ext cx="10709910" cy="5507990"/>
          </a:xfrm>
          <a:prstGeom prst="rect">
            <a:avLst/>
          </a:prstGeom>
          <a:noFill/>
        </p:spPr>
        <p:txBody>
          <a:bodyPr wrap="square" rtlCol="0">
            <a:spAutoFit/>
          </a:bodyPr>
          <a:p>
            <a:r>
              <a:rPr lang="en-US" altLang="zh-CN" sz="3200">
                <a:solidFill>
                  <a:schemeClr val="bg1"/>
                </a:solidFill>
              </a:rPr>
              <a:t>01. The ambition to conquer the sea.</a:t>
            </a:r>
            <a:endParaRPr lang="en-US" altLang="zh-CN" sz="3200">
              <a:solidFill>
                <a:schemeClr val="bg1"/>
              </a:solidFill>
            </a:endParaRPr>
          </a:p>
          <a:p>
            <a:endParaRPr lang="en-US" altLang="zh-CN" sz="3200">
              <a:solidFill>
                <a:schemeClr val="bg1"/>
              </a:solidFill>
            </a:endParaRPr>
          </a:p>
          <a:p>
            <a:r>
              <a:rPr lang="en-US" altLang="zh-CN" sz="3200">
                <a:solidFill>
                  <a:schemeClr val="bg1"/>
                </a:solidFill>
              </a:rPr>
              <a:t>02. Dogged determination and perseverance in the face of seemingly impossible odds.</a:t>
            </a:r>
            <a:endParaRPr lang="en-US" altLang="zh-CN" sz="3200">
              <a:solidFill>
                <a:schemeClr val="bg1"/>
              </a:solidFill>
            </a:endParaRPr>
          </a:p>
          <a:p>
            <a:endParaRPr lang="en-US" altLang="zh-CN" sz="3200">
              <a:solidFill>
                <a:schemeClr val="bg1"/>
              </a:solidFill>
            </a:endParaRPr>
          </a:p>
          <a:p>
            <a:r>
              <a:rPr lang="en-US" altLang="zh-CN" sz="3200">
                <a:solidFill>
                  <a:schemeClr val="bg1"/>
                </a:solidFill>
              </a:rPr>
              <a:t>03. A cherishing of life</a:t>
            </a:r>
            <a:endParaRPr lang="en-US" altLang="zh-CN" sz="3200">
              <a:solidFill>
                <a:schemeClr val="bg1"/>
              </a:solidFill>
            </a:endParaRPr>
          </a:p>
          <a:p>
            <a:endParaRPr lang="en-US" altLang="zh-CN" sz="3200">
              <a:solidFill>
                <a:schemeClr val="bg1"/>
              </a:solidFill>
            </a:endParaRPr>
          </a:p>
          <a:p>
            <a:r>
              <a:rPr lang="en-US" altLang="zh-CN" sz="3200">
                <a:solidFill>
                  <a:schemeClr val="bg1"/>
                </a:solidFill>
              </a:rPr>
              <a:t>04.The myth is a typical metamorphosis myth(</a:t>
            </a:r>
            <a:r>
              <a:rPr lang="zh-CN" altLang="zh-CN" sz="3200">
                <a:solidFill>
                  <a:schemeClr val="bg1"/>
                </a:solidFill>
              </a:rPr>
              <a:t>变态神话）</a:t>
            </a:r>
            <a:r>
              <a:rPr lang="en-US" altLang="zh-CN" sz="3200">
                <a:solidFill>
                  <a:schemeClr val="bg1"/>
                </a:solidFill>
              </a:rPr>
              <a:t>.</a:t>
            </a:r>
            <a:endParaRPr lang="en-US" altLang="zh-CN" sz="3200">
              <a:solidFill>
                <a:schemeClr val="bg1"/>
              </a:solidFill>
            </a:endParaRPr>
          </a:p>
          <a:p>
            <a:endParaRPr lang="en-US" altLang="zh-CN" sz="3200">
              <a:solidFill>
                <a:schemeClr val="bg1"/>
              </a:solidFill>
            </a:endParaRPr>
          </a:p>
          <a:p>
            <a:r>
              <a:rPr lang="en-US" altLang="zh-CN" sz="3200">
                <a:solidFill>
                  <a:schemeClr val="bg1"/>
                </a:solidFill>
              </a:rPr>
              <a:t>05.Belongs to the myth of "life after death".(the soul is entrusted to a real substance.) </a:t>
            </a:r>
            <a:endParaRPr lang="en-US" altLang="zh-CN" sz="32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1" cstate="screen"/>
          <a:srcRect/>
          <a:stretch>
            <a:fillRect/>
          </a:stretch>
        </p:blipFill>
        <p:spPr bwMode="auto">
          <a:xfrm>
            <a:off x="0" y="149100"/>
            <a:ext cx="5156558" cy="487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7568" y="4865171"/>
            <a:ext cx="2659883" cy="2307714"/>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2082" y="1303906"/>
            <a:ext cx="528752" cy="517859"/>
          </a:xfrm>
          <a:prstGeom prst="rect">
            <a:avLst/>
          </a:prstGeom>
        </p:spPr>
      </p:pic>
      <p:pic>
        <p:nvPicPr>
          <p:cNvPr id="9" name="图片 8" descr="中国风线条.png"/>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6705517" y="4280216"/>
            <a:ext cx="1788520" cy="1155384"/>
          </a:xfrm>
          <a:prstGeom prst="rect">
            <a:avLst/>
          </a:prstGeom>
        </p:spPr>
      </p:pic>
      <p:sp>
        <p:nvSpPr>
          <p:cNvPr id="2" name="矩形 1"/>
          <p:cNvSpPr/>
          <p:nvPr/>
        </p:nvSpPr>
        <p:spPr>
          <a:xfrm>
            <a:off x="4608513" y="2799080"/>
            <a:ext cx="7397115" cy="1568450"/>
          </a:xfrm>
          <a:prstGeom prst="rect">
            <a:avLst/>
          </a:prstGeom>
          <a:noFill/>
          <a:ln>
            <a:noFill/>
          </a:ln>
        </p:spPr>
        <p:txBody>
          <a:bodyPr wrap="none" rtlCol="0" anchor="t">
            <a:spAutoFit/>
          </a:bodyPr>
          <a:p>
            <a:pPr algn="ctr"/>
            <a:r>
              <a:rPr lang="zh-CN" altLang="en-US" sz="4800" b="1">
                <a:solidFill>
                  <a:schemeClr val="bg2"/>
                </a:solidFill>
                <a:effectLst>
                  <a:innerShdw blurRad="63500" dist="50800" dir="13500000">
                    <a:srgbClr val="000000">
                      <a:alpha val="50000"/>
                    </a:srgbClr>
                  </a:innerShdw>
                </a:effectLst>
                <a:latin typeface="Times New Roman" panose="02020603050405020304" charset="0"/>
                <a:cs typeface="Times New Roman" panose="02020603050405020304" charset="0"/>
              </a:rPr>
              <a:t>The Great Flood of Gun-Yu</a:t>
            </a:r>
            <a:endParaRPr lang="zh-CN" altLang="en-US" sz="4800" b="1">
              <a:solidFill>
                <a:schemeClr val="bg2"/>
              </a:solidFill>
              <a:effectLst>
                <a:innerShdw blurRad="63500" dist="50800" dir="13500000">
                  <a:srgbClr val="000000">
                    <a:alpha val="50000"/>
                  </a:srgbClr>
                </a:innerShdw>
              </a:effectLst>
              <a:latin typeface="Times New Roman" panose="02020603050405020304" charset="0"/>
              <a:cs typeface="Times New Roman" panose="02020603050405020304" charset="0"/>
            </a:endParaRPr>
          </a:p>
          <a:p>
            <a:pPr algn="ctr"/>
            <a:r>
              <a:rPr lang="zh-CN" altLang="zh-CN" sz="4800" b="1">
                <a:solidFill>
                  <a:schemeClr val="bg2"/>
                </a:solidFill>
                <a:effectLst>
                  <a:innerShdw blurRad="63500" dist="50800" dir="13500000">
                    <a:srgbClr val="000000">
                      <a:alpha val="50000"/>
                    </a:srgbClr>
                  </a:innerShdw>
                </a:effectLst>
                <a:latin typeface="Times New Roman" panose="02020603050405020304" charset="0"/>
                <a:cs typeface="Times New Roman" panose="02020603050405020304" charset="0"/>
              </a:rPr>
              <a:t>大禹治水（鲧禹治水）</a:t>
            </a:r>
            <a:endParaRPr lang="zh-CN" altLang="zh-CN" sz="4800" b="1">
              <a:solidFill>
                <a:schemeClr val="bg2"/>
              </a:solidFill>
              <a:effectLst>
                <a:innerShdw blurRad="63500" dist="50800" dir="13500000">
                  <a:srgbClr val="000000">
                    <a:alpha val="50000"/>
                  </a:srgbClr>
                </a:innerShdw>
              </a:effectLst>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0" presetClass="entr" presetSubtype="0" fill="hold" nodeType="withEffect">
                                  <p:stCondLst>
                                    <p:cond delay="14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22" presetClass="entr" presetSubtype="1" fill="hold" nodeType="withEffect">
                                  <p:stCondLst>
                                    <p:cond delay="250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lum bright="70000" contrast="-70000"/>
            <a:extLst>
              <a:ext uri="{BEBA8EAE-BF5A-486C-A8C5-ECC9F3942E4B}">
                <a14:imgProps xmlns:a14="http://schemas.microsoft.com/office/drawing/2010/main">
                  <a14:imgLayer r:embed="rId2">
                    <a14:imgEffect>
                      <a14:artisticChalkSketch/>
                    </a14:imgEffect>
                  </a14:imgLayer>
                </a14:imgProps>
              </a:ext>
              <a:ext uri="{28A0092B-C50C-407E-A947-70E740481C1C}">
                <a14:useLocalDpi xmlns:a14="http://schemas.microsoft.com/office/drawing/2010/main" val="0"/>
              </a:ext>
            </a:extLst>
          </a:blip>
          <a:stretch>
            <a:fillRect/>
          </a:stretch>
        </p:blipFill>
        <p:spPr>
          <a:xfrm>
            <a:off x="-1809059" y="1648140"/>
            <a:ext cx="3510206" cy="3437896"/>
          </a:xfrm>
          <a:prstGeom prst="rect">
            <a:avLst/>
          </a:prstGeom>
          <a:effectLst>
            <a:outerShdw blurRad="50800" dist="38100" dir="2700000" algn="tl" rotWithShape="0">
              <a:prstClr val="black">
                <a:alpha val="40000"/>
              </a:prstClr>
            </a:outerShdw>
          </a:effectLst>
        </p:spPr>
      </p:pic>
      <p:sp>
        <p:nvSpPr>
          <p:cNvPr id="10" name="矩形 9"/>
          <p:cNvSpPr/>
          <p:nvPr/>
        </p:nvSpPr>
        <p:spPr>
          <a:xfrm>
            <a:off x="1610995" y="302895"/>
            <a:ext cx="10104755" cy="627062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GJJZhiYi-M12S" panose="03000509000000000000" pitchFamily="65" charset="-122"/>
              <a:ea typeface="隶书" panose="02010509060101010101" pitchFamily="49" charset="-122"/>
              <a:sym typeface="GJJZhiYi-M12S" panose="03000509000000000000" pitchFamily="65" charset="-122"/>
            </a:endParaRPr>
          </a:p>
        </p:txBody>
      </p:sp>
      <p:sp>
        <p:nvSpPr>
          <p:cNvPr id="4" name="文本框 3"/>
          <p:cNvSpPr txBox="1"/>
          <p:nvPr/>
        </p:nvSpPr>
        <p:spPr>
          <a:xfrm>
            <a:off x="1726565" y="490855"/>
            <a:ext cx="9872980" cy="6092825"/>
          </a:xfrm>
          <a:prstGeom prst="rect">
            <a:avLst/>
          </a:prstGeom>
          <a:noFill/>
        </p:spPr>
        <p:txBody>
          <a:bodyPr wrap="square" rtlCol="0">
            <a:spAutoFit/>
          </a:bodyPr>
          <a:p>
            <a:pPr fontAlgn="auto">
              <a:lnSpc>
                <a:spcPct val="150000"/>
              </a:lnSpc>
            </a:pPr>
            <a:r>
              <a:rPr lang="en-US" sz="2000">
                <a:latin typeface="宋体" panose="02010600030101010101" pitchFamily="2" charset="-122"/>
                <a:ea typeface="宋体" panose="02010600030101010101" pitchFamily="2" charset="-122"/>
                <a:cs typeface="宋体" panose="02010600030101010101" pitchFamily="2" charset="-122"/>
              </a:rPr>
              <a:t>·</a:t>
            </a:r>
            <a:r>
              <a:rPr sz="2000">
                <a:latin typeface="宋体" panose="02010600030101010101" pitchFamily="2" charset="-122"/>
                <a:ea typeface="宋体" panose="02010600030101010101" pitchFamily="2" charset="-122"/>
                <a:cs typeface="宋体" panose="02010600030101010101" pitchFamily="2" charset="-122"/>
              </a:rPr>
              <a:t>《山海经·海内经》：洪水滔天，鲧窃帝之息壤以堙洪水，不待帝命。帝令祝融杀鲧于羽郊。鲧复生禹，帝乃命禹卒布土以定九州岛。禹娶涂山氏女，不以私害公，自辛至甲四日，复往治水。禹治洪水，通轘辕山，化为熊。谓涂山氏曰：“欲饷，闻鼓声乃来。”禹跳石，误中鼓，涂山氏往，见禹方坐熊，惭而去。至嵩高山下，化为石，方生启。禹曰：“归我子！”石破北方而启生。</a:t>
            </a: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en-US" sz="2000">
                <a:latin typeface="宋体" panose="02010600030101010101" pitchFamily="2" charset="-122"/>
                <a:ea typeface="宋体" panose="02010600030101010101" pitchFamily="2" charset="-122"/>
                <a:cs typeface="宋体" panose="02010600030101010101" pitchFamily="2" charset="-122"/>
              </a:rPr>
              <a:t>·</a:t>
            </a:r>
            <a:r>
              <a:rPr sz="2000">
                <a:latin typeface="宋体" panose="02010600030101010101" pitchFamily="2" charset="-122"/>
                <a:ea typeface="宋体" panose="02010600030101010101" pitchFamily="2" charset="-122"/>
                <a:cs typeface="宋体" panose="02010600030101010101" pitchFamily="2" charset="-122"/>
              </a:rPr>
              <a:t>《史记·夏本纪》“予娶涂山”，“禹伤先人父鲧功之不成受诛，乃劳身焦思，居外十三年，过家门不敢入”，司马贞索隐：“《系本》曰‘涂山氏女名女娲’，是禹娶涂山氏号女娲也。”亦称“ 女娇”、“ 女趫”。</a:t>
            </a: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en-US" sz="2000">
                <a:latin typeface="宋体" panose="02010600030101010101" pitchFamily="2" charset="-122"/>
                <a:ea typeface="宋体" panose="02010600030101010101" pitchFamily="2" charset="-122"/>
                <a:cs typeface="宋体" panose="02010600030101010101" pitchFamily="2" charset="-122"/>
              </a:rPr>
              <a:t>·</a:t>
            </a:r>
            <a:r>
              <a:rPr sz="2000">
                <a:latin typeface="宋体" panose="02010600030101010101" pitchFamily="2" charset="-122"/>
                <a:ea typeface="宋体" panose="02010600030101010101" pitchFamily="2" charset="-122"/>
                <a:cs typeface="宋体" panose="02010600030101010101" pitchFamily="2" charset="-122"/>
              </a:rPr>
              <a:t>《尚书·虞书·益稷》篇云：“予创若时，娶于涂山，辛壬癸甲，启呱呱而泣。予弗子，惟荒度土功。”</a:t>
            </a: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en-US" sz="2000">
                <a:latin typeface="宋体" panose="02010600030101010101" pitchFamily="2" charset="-122"/>
                <a:ea typeface="宋体" panose="02010600030101010101" pitchFamily="2" charset="-122"/>
                <a:cs typeface="宋体" panose="02010600030101010101" pitchFamily="2" charset="-122"/>
              </a:rPr>
              <a:t>·</a:t>
            </a:r>
            <a:r>
              <a:rPr sz="2000">
                <a:latin typeface="宋体" panose="02010600030101010101" pitchFamily="2" charset="-122"/>
                <a:ea typeface="宋体" panose="02010600030101010101" pitchFamily="2" charset="-122"/>
                <a:cs typeface="宋体" panose="02010600030101010101" pitchFamily="2" charset="-122"/>
              </a:rPr>
              <a:t>《孟子·膝文公上》：“禹八年于外，三过其门而不入。”</a:t>
            </a: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r>
              <a:rPr lang="en-US" sz="2000">
                <a:latin typeface="宋体" panose="02010600030101010101" pitchFamily="2" charset="-122"/>
                <a:ea typeface="宋体" panose="02010600030101010101" pitchFamily="2" charset="-122"/>
                <a:cs typeface="宋体" panose="02010600030101010101" pitchFamily="2" charset="-122"/>
              </a:rPr>
              <a:t>·</a:t>
            </a:r>
            <a:r>
              <a:rPr sz="2000">
                <a:latin typeface="宋体" panose="02010600030101010101" pitchFamily="2" charset="-122"/>
                <a:ea typeface="宋体" panose="02010600030101010101" pitchFamily="2" charset="-122"/>
                <a:cs typeface="宋体" panose="02010600030101010101" pitchFamily="2" charset="-122"/>
              </a:rPr>
              <a:t>《吕氏春秋》曰：“禹娶涂山氏女，不以私害公，自辛至甲四日，复往治水。”</a:t>
            </a:r>
            <a:endParaRPr sz="2000">
              <a:latin typeface="宋体" panose="02010600030101010101" pitchFamily="2" charset="-122"/>
              <a:ea typeface="宋体" panose="02010600030101010101" pitchFamily="2" charset="-122"/>
              <a:cs typeface="宋体" panose="02010600030101010101" pitchFamily="2" charset="-122"/>
            </a:endParaRPr>
          </a:p>
          <a:p>
            <a:pPr fontAlgn="auto">
              <a:lnSpc>
                <a:spcPct val="150000"/>
              </a:lnSpc>
            </a:pPr>
            <a:endParaRPr sz="20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lum bright="70000" contrast="-70000"/>
            <a:extLst>
              <a:ext uri="{BEBA8EAE-BF5A-486C-A8C5-ECC9F3942E4B}">
                <a14:imgProps xmlns:a14="http://schemas.microsoft.com/office/drawing/2010/main">
                  <a14:imgLayer r:embed="rId2">
                    <a14:imgEffect>
                      <a14:artisticChalkSketch/>
                    </a14:imgEffect>
                  </a14:imgLayer>
                </a14:imgProps>
              </a:ext>
              <a:ext uri="{28A0092B-C50C-407E-A947-70E740481C1C}">
                <a14:useLocalDpi xmlns:a14="http://schemas.microsoft.com/office/drawing/2010/main" val="0"/>
              </a:ext>
            </a:extLst>
          </a:blip>
          <a:stretch>
            <a:fillRect/>
          </a:stretch>
        </p:blipFill>
        <p:spPr>
          <a:xfrm>
            <a:off x="-1809059" y="1648140"/>
            <a:ext cx="3510206" cy="3437896"/>
          </a:xfrm>
          <a:prstGeom prst="rect">
            <a:avLst/>
          </a:prstGeom>
          <a:effectLst>
            <a:outerShdw blurRad="50800" dist="38100" dir="2700000" algn="tl" rotWithShape="0">
              <a:prstClr val="black">
                <a:alpha val="40000"/>
              </a:prstClr>
            </a:outerShdw>
          </a:effectLst>
        </p:spPr>
      </p:pic>
      <p:sp>
        <p:nvSpPr>
          <p:cNvPr id="10" name="矩形 9"/>
          <p:cNvSpPr/>
          <p:nvPr/>
        </p:nvSpPr>
        <p:spPr>
          <a:xfrm>
            <a:off x="1610995" y="302895"/>
            <a:ext cx="10104755" cy="627062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GJJZhiYi-M12S" panose="03000509000000000000" pitchFamily="65" charset="-122"/>
              <a:ea typeface="隶书" panose="02010509060101010101" pitchFamily="49" charset="-122"/>
              <a:sym typeface="GJJZhiYi-M12S" panose="03000509000000000000" pitchFamily="65" charset="-122"/>
            </a:endParaRPr>
          </a:p>
        </p:txBody>
      </p:sp>
      <p:sp>
        <p:nvSpPr>
          <p:cNvPr id="4" name="文本框 3"/>
          <p:cNvSpPr txBox="1"/>
          <p:nvPr/>
        </p:nvSpPr>
        <p:spPr>
          <a:xfrm>
            <a:off x="1726565" y="622300"/>
            <a:ext cx="9872980" cy="5631180"/>
          </a:xfrm>
          <a:prstGeom prst="rect">
            <a:avLst/>
          </a:prstGeom>
          <a:noFill/>
        </p:spPr>
        <p:txBody>
          <a:bodyPr wrap="square" rtlCol="0">
            <a:spAutoFit/>
          </a:bodyPr>
          <a:p>
            <a:r>
              <a:rPr lang="zh-CN" altLang="en-US" sz="2400">
                <a:latin typeface="Times New Roman" panose="02020603050405020304" charset="0"/>
                <a:cs typeface="Times New Roman" panose="02020603050405020304" charset="0"/>
              </a:rPr>
              <a:t>The Great Flood of Gun-Yu, also known as the Gun-Yu myth, was a major flood event in ancient China that allegedly continued for at least two generations, which resulted in great population displacements among other disasters, such as storms and famine. People left their homes to live on the high hills and mounts, or nest on the trees. According to mythological and historical sources, it is traditionally dated to the third millennium BCE, or about 2300-2200 BC, during the reign of Emperor Yao. Yu tried a different approach to the project of flood control; which in the end having achieved success, earned Yu renown throughout Chinese history, in which the Gun-Yu Great Flood is commonly referred to as "Great Yu Controls the Waters". Yu's approach seems to have involved an approach more oriented toward drainage and less towards containment with dams and dikes. According to the more fancily embellished versions of the story it was also necessary for him to subdue various supernatural beings as well as recruit the assistance of others, for instance a channel-digging dragon and a giant mud-hauling tortoise</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a:t>
            </a:r>
            <a:endParaRPr lang="zh-CN" altLang="en-US"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PA" val="v5.0.6"/>
</p:tagLst>
</file>

<file path=ppt/tags/tag2.xml><?xml version="1.0" encoding="utf-8"?>
<p:tagLst xmlns:p="http://schemas.openxmlformats.org/presentationml/2006/main">
  <p:tag name="PA" val="v5.0.6"/>
</p:tagLst>
</file>

<file path=ppt/tags/tag3.xml><?xml version="1.0" encoding="utf-8"?>
<p:tagLst xmlns:p="http://schemas.openxmlformats.org/presentationml/2006/main">
  <p:tag name="PA" val="v5.0.6"/>
</p:tagLst>
</file>

<file path=ppt/tags/tag4.xml><?xml version="1.0" encoding="utf-8"?>
<p:tagLst xmlns:p="http://schemas.openxmlformats.org/presentationml/2006/main">
  <p:tag name="PA" val="v5.0.6"/>
</p:tagLst>
</file>

<file path=ppt/tags/tag5.xml><?xml version="1.0" encoding="utf-8"?>
<p:tagLst xmlns:p="http://schemas.openxmlformats.org/presentationml/2006/main">
  <p:tag name="PA" val="v5.0.6"/>
</p:tagLst>
</file>

<file path=ppt/tags/tag6.xml><?xml version="1.0" encoding="utf-8"?>
<p:tagLst xmlns:p="http://schemas.openxmlformats.org/presentationml/2006/main">
  <p:tag name="PA" val="v5.0.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4325</Words>
  <Application>WPS 演示</Application>
  <PresentationFormat>宽屏</PresentationFormat>
  <Paragraphs>89</Paragraphs>
  <Slides>14</Slides>
  <Notes>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14</vt:i4>
      </vt:variant>
    </vt:vector>
  </HeadingPairs>
  <TitlesOfParts>
    <vt:vector size="27" baseType="lpstr">
      <vt:lpstr>Arial</vt:lpstr>
      <vt:lpstr>宋体</vt:lpstr>
      <vt:lpstr>Wingdings</vt:lpstr>
      <vt:lpstr>Times New Roman</vt:lpstr>
      <vt:lpstr>隶书</vt:lpstr>
      <vt:lpstr>Arial</vt:lpstr>
      <vt:lpstr>微软雅黑</vt:lpstr>
      <vt:lpstr>华文新魏</vt:lpstr>
      <vt:lpstr>GJJZhiYi-M12S</vt:lpstr>
      <vt:lpstr>Arial Unicode MS</vt:lpstr>
      <vt:lpstr>Calibri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Sky123.Org</dc:creator>
  <cp:lastModifiedBy>Administrator</cp:lastModifiedBy>
  <cp:revision>27</cp:revision>
  <dcterms:created xsi:type="dcterms:W3CDTF">2018-11-05T12:38:00Z</dcterms:created>
  <dcterms:modified xsi:type="dcterms:W3CDTF">2023-03-26T12:28:17Z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2052-11.1.0.10009</vt:lpwstr>
  </property>
  <property fmtid="{D5CDD505-2E9C-101B-9397-08002B2CF9AE}" pid="3" name="KSOTemplateUUID">
    <vt:lpwstr>v1.0_mb_y9noTMLz6rDIfLeFUP4SQg==</vt:lpwstr>
  </property>
</Properties>
</file>