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43"/>
  </p:notesMasterIdLst>
  <p:sldIdLst>
    <p:sldId id="256" r:id="rId2"/>
    <p:sldId id="456" r:id="rId3"/>
    <p:sldId id="547" r:id="rId4"/>
    <p:sldId id="548" r:id="rId5"/>
    <p:sldId id="726" r:id="rId6"/>
    <p:sldId id="727" r:id="rId7"/>
    <p:sldId id="550" r:id="rId8"/>
    <p:sldId id="728" r:id="rId9"/>
    <p:sldId id="534" r:id="rId10"/>
    <p:sldId id="293" r:id="rId11"/>
    <p:sldId id="266" r:id="rId12"/>
    <p:sldId id="538" r:id="rId13"/>
    <p:sldId id="378" r:id="rId14"/>
    <p:sldId id="279" r:id="rId15"/>
    <p:sldId id="326" r:id="rId16"/>
    <p:sldId id="362" r:id="rId17"/>
    <p:sldId id="539" r:id="rId18"/>
    <p:sldId id="540" r:id="rId19"/>
    <p:sldId id="541" r:id="rId20"/>
    <p:sldId id="376" r:id="rId21"/>
    <p:sldId id="377" r:id="rId22"/>
    <p:sldId id="374" r:id="rId23"/>
    <p:sldId id="328" r:id="rId24"/>
    <p:sldId id="375" r:id="rId25"/>
    <p:sldId id="357" r:id="rId26"/>
    <p:sldId id="329" r:id="rId27"/>
    <p:sldId id="379" r:id="rId28"/>
    <p:sldId id="330" r:id="rId29"/>
    <p:sldId id="380" r:id="rId30"/>
    <p:sldId id="331" r:id="rId31"/>
    <p:sldId id="725" r:id="rId32"/>
    <p:sldId id="625" r:id="rId33"/>
    <p:sldId id="626" r:id="rId34"/>
    <p:sldId id="723" r:id="rId35"/>
    <p:sldId id="724" r:id="rId36"/>
    <p:sldId id="722" r:id="rId37"/>
    <p:sldId id="551" r:id="rId38"/>
    <p:sldId id="528" r:id="rId39"/>
    <p:sldId id="549" r:id="rId40"/>
    <p:sldId id="443" r:id="rId41"/>
    <p:sldId id="403" r:id="rId4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5270DE-ED47-B15B-F92F-6822E5B1BDE0}" name="YOUTIANWEI" initials="Y" userId="S::youtianwei@nju.edu.cn::a8789220-4209-4046-835c-d58dea991e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0642" autoAdjust="0"/>
  </p:normalViewPr>
  <p:slideViewPr>
    <p:cSldViewPr>
      <p:cViewPr varScale="1">
        <p:scale>
          <a:sx n="83" d="100"/>
          <a:sy n="83" d="100"/>
        </p:scale>
        <p:origin x="147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19.05.2023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29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CCFA3-54DC-42CF-9BFE-7492351F46B7}" type="slidenum">
              <a:rPr lang="zh-CN" altLang="en-US" smtClean="0"/>
              <a:t>10</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31</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467918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31"/>
          <p:cNvSpPr>
            <a:spLocks noGrp="1" noChangeArrowheads="1"/>
          </p:cNvSpPr>
          <p:nvPr>
            <p:ph type="sldNum" sz="quarter" idx="5"/>
          </p:nvPr>
        </p:nvSpPr>
        <p:spPr>
          <a:noFill/>
        </p:spPr>
        <p:txBody>
          <a:bodyPr/>
          <a:lstStyle/>
          <a:p>
            <a:fld id="{590ABAD6-7F8F-4595-9FAF-F7AD2663E27C}" type="slidenum">
              <a:rPr lang="de-DE" smtClean="0"/>
              <a:pPr/>
              <a:t>32</a:t>
            </a:fld>
            <a:endParaRPr lang="de-DE"/>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31"/>
          <p:cNvSpPr>
            <a:spLocks noGrp="1" noChangeArrowheads="1"/>
          </p:cNvSpPr>
          <p:nvPr>
            <p:ph type="sldNum" sz="quarter" idx="5"/>
          </p:nvPr>
        </p:nvSpPr>
        <p:spPr>
          <a:noFill/>
        </p:spPr>
        <p:txBody>
          <a:bodyPr/>
          <a:lstStyle/>
          <a:p>
            <a:fld id="{A1C29D99-C692-43B7-9527-05C6B5D5F8D3}" type="slidenum">
              <a:rPr lang="de-DE" smtClean="0"/>
              <a:pPr/>
              <a:t>33</a:t>
            </a:fld>
            <a:endParaRPr lang="de-DE"/>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34</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175810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35</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00020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36</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37</a:t>
            </a:fld>
            <a:endParaRPr lang="de-DE"/>
          </a:p>
        </p:txBody>
      </p:sp>
    </p:spTree>
    <p:extLst>
      <p:ext uri="{BB962C8B-B14F-4D97-AF65-F5344CB8AC3E}">
        <p14:creationId xmlns:p14="http://schemas.microsoft.com/office/powerpoint/2010/main" val="4117415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38</a:t>
            </a:fld>
            <a:endParaRPr lang="de-DE"/>
          </a:p>
        </p:txBody>
      </p:sp>
    </p:spTree>
    <p:extLst>
      <p:ext uri="{BB962C8B-B14F-4D97-AF65-F5344CB8AC3E}">
        <p14:creationId xmlns:p14="http://schemas.microsoft.com/office/powerpoint/2010/main" val="2544032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41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19.05.2023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19.05.2023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19.05.2023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102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6224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19.05.2023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19.05.2023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19.05.2023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19.05.2023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19.05.2023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19.05.2023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19.05.2023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19.05.2023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19.05.2023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file:///C:\Users\86158\AppData\Local\Temp\wps\INetCache\a8a17367b250e11763db34e5047305c1" TargetMode="External"/><Relationship Id="rId7" Type="http://schemas.openxmlformats.org/officeDocument/2006/relationships/image" Target="file:///C:\Users\86158\AppData\Local\Temp\wps\INetCache\e09664999c79f33a3252377ccc07df40" TargetMode="External"/><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file:///C:\Users\86158\AppData\Local\Temp\wps\INetCache\ddd0ab659de553cd4cc3763b89b7f337" TargetMode="External"/><Relationship Id="rId5" Type="http://schemas.openxmlformats.org/officeDocument/2006/relationships/image" Target="file:///C:\Users\86158\AppData\Local\Temp\wps\INetCache\6a1b7fa1d6192959abc5490f949b34d5" TargetMode="External"/><Relationship Id="rId10" Type="http://schemas.openxmlformats.org/officeDocument/2006/relationships/image" Target="../media/image8.jpeg"/><Relationship Id="rId4" Type="http://schemas.openxmlformats.org/officeDocument/2006/relationships/image" Target="../media/image5.jpeg"/><Relationship Id="rId9" Type="http://schemas.openxmlformats.org/officeDocument/2006/relationships/image" Target="file:///C:\Users\86158\AppData\Local\Temp\wps\INetCache\8e05886ef50aea956758008fb9757803"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file:///C:\Users\86158\AppData\Local\Temp\wps\INetCache\a13620787d41df77585d59e917770010"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file:///C:\Users\86158\AppData\Local\Temp\wps\INetCache\4657450cc1d1641d14ec1902464f47f0" TargetMode="External"/><Relationship Id="rId5" Type="http://schemas.openxmlformats.org/officeDocument/2006/relationships/image" Target="../media/image10.jpeg"/><Relationship Id="rId4" Type="http://schemas.openxmlformats.org/officeDocument/2006/relationships/image" Target="file:///C:\Users\86158\AppData\Local\Temp\wps\INetCache\ea77c4d05f417296075303d8849f250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file:///C:\Users\86158\AppData\Local\Temp\wps\INetCache\d22f77254f9f780bdaeb215a81750ff4" TargetMode="External"/><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file:///C:\Users\86158\AppData\Local\Temp\wps\INetCache\bf066b676cf08b9f9279ebf0781cf412" TargetMode="External"/><Relationship Id="rId5" Type="http://schemas.openxmlformats.org/officeDocument/2006/relationships/image" Target="../media/image13.jpeg"/><Relationship Id="rId10" Type="http://schemas.openxmlformats.org/officeDocument/2006/relationships/image" Target="file:///C:\Users\86158\AppData\Local\Temp\wps\INetCache\8f1149576a84c3ef134de8b1582fe835" TargetMode="External"/><Relationship Id="rId4" Type="http://schemas.openxmlformats.org/officeDocument/2006/relationships/image" Target="file:///C:\Users\86158\AppData\Local\Temp\wps\INetCache\f98c6e7e8674321c656786a2bb8ec24e" TargetMode="External"/><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file:///C:\Users\86158\AppData\Local\Temp\wps\INetCache\4ae37381f1cce1c4ff9bce48f26b2c9e" TargetMode="External"/><Relationship Id="rId5" Type="http://schemas.openxmlformats.org/officeDocument/2006/relationships/image" Target="../media/image17.jpeg"/><Relationship Id="rId4" Type="http://schemas.openxmlformats.org/officeDocument/2006/relationships/image" Target="file:///C:\Users\86158\AppData\Local\Temp\wps\INetCache\f8ca33bd035345baaffa5e4e83c7ee3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file:///C:\Users\86158\AppData\Local\Temp\wps\INetCache\4a6ceac3ec65f3a847159768fc63ee4f" TargetMode="External"/><Relationship Id="rId7" Type="http://schemas.openxmlformats.org/officeDocument/2006/relationships/image" Target="file:///C:\Users\86158\AppData\Local\Temp\wps\INetCache\a0d6e1e7184f2a958f81b1a311821e7f" TargetMode="External"/><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0.jpeg"/><Relationship Id="rId11" Type="http://schemas.openxmlformats.org/officeDocument/2006/relationships/image" Target="file:///C:\Users\86158\AppData\Local\Temp\wps\INetCache\0872dce303247ff98782caa6a42de1fa" TargetMode="External"/><Relationship Id="rId5" Type="http://schemas.openxmlformats.org/officeDocument/2006/relationships/image" Target="file:///C:\Users\86158\AppData\Local\Temp\wps\INetCache\70c55c07c775a199ffdc905422c410ed" TargetMode="External"/><Relationship Id="rId10" Type="http://schemas.openxmlformats.org/officeDocument/2006/relationships/image" Target="../media/image22.jpeg"/><Relationship Id="rId4" Type="http://schemas.openxmlformats.org/officeDocument/2006/relationships/image" Target="../media/image19.jpeg"/><Relationship Id="rId9" Type="http://schemas.openxmlformats.org/officeDocument/2006/relationships/image" Target="file:///C:\Users\86158\AppData\Local\Temp\wps\INetCache\1a66176b1547709c3d2fb5ff97fe725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file:///C:\Users\86158\AppData\Local\Temp\wps\INetCache\6cb9534737feb76aa941b8906316c326"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file:///C:\Users\86158\AppData\Local\Temp\wps\INetCache\603002ead3773699b12e291d77fe6b00" TargetMode="External"/><Relationship Id="rId3" Type="http://schemas.openxmlformats.org/officeDocument/2006/relationships/image" Target="../media/image23.jpeg"/><Relationship Id="rId7" Type="http://schemas.openxmlformats.org/officeDocument/2006/relationships/image" Target="../media/image25.jpeg"/><Relationship Id="rId12" Type="http://schemas.openxmlformats.org/officeDocument/2006/relationships/image" Target="file:///C:\Users\86158\AppData\Local\Temp\wps\INetCache\28bf25c286fd710be06fe7c88e41ec9c"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file:///C:\Users\86158\AppData\Local\Temp\wps\INetCache\e4b7a0a41f6f7baed64ca081505a1cfc" TargetMode="External"/><Relationship Id="rId11" Type="http://schemas.openxmlformats.org/officeDocument/2006/relationships/image" Target="../media/image27.jpeg"/><Relationship Id="rId5" Type="http://schemas.openxmlformats.org/officeDocument/2006/relationships/image" Target="../media/image24.jpeg"/><Relationship Id="rId10" Type="http://schemas.openxmlformats.org/officeDocument/2006/relationships/image" Target="file:///C:\Users\86158\AppData\Local\Temp\wps\INetCache\d340c56f40caca1cb35381ada1be16fe" TargetMode="External"/><Relationship Id="rId4" Type="http://schemas.openxmlformats.org/officeDocument/2006/relationships/image" Target="file:///C:\Users\86158\AppData\Local\Temp\wps\INetCache\6cb9534737feb76aa941b8906316c326" TargetMode="External"/><Relationship Id="rId9"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file:///C:\Users\86158\AppData\Local\Temp\wps\INetCache\8c926bd937f4de378629f4ee7b9465b5"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file:///C:\Users\86158\AppData\Local\Temp\wps\INetCache\20fc3e66bf32b221a3cfe4853dafc10c" TargetMode="External"/><Relationship Id="rId5" Type="http://schemas.openxmlformats.org/officeDocument/2006/relationships/image" Target="../media/image29.jpeg"/><Relationship Id="rId10" Type="http://schemas.openxmlformats.org/officeDocument/2006/relationships/image" Target="file:///C:\Users\86158\AppData\Local\Temp\wps\INetCache\833e930a404fffc0163ac437062a89c5" TargetMode="External"/><Relationship Id="rId4" Type="http://schemas.openxmlformats.org/officeDocument/2006/relationships/image" Target="file:///C:\Users\86158\AppData\Local\Temp\wps\INetCache\00e9b5a24634be685328c9fe1963ee5b" TargetMode="External"/><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file:///C:\Users\86158\AppData\Local\Temp\wps\INetCache\8a585cc4ec991e1393897868fb2344bb" TargetMode="External"/><Relationship Id="rId5" Type="http://schemas.openxmlformats.org/officeDocument/2006/relationships/image" Target="../media/image33.jpeg"/><Relationship Id="rId4" Type="http://schemas.openxmlformats.org/officeDocument/2006/relationships/image" Target="file:///C:\Users\86158\AppData\Local\Temp\wps\INetCache\9a0760ac5fba95a11fe9e0b6d56a53c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enti.com/al38zzobwpw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it.ly/WIKIRE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bit.ly/EU-SURVEY" TargetMode="External"/><Relationship Id="rId4" Type="http://schemas.openxmlformats.org/officeDocument/2006/relationships/hyperlink" Target="https://bit.ly/100_question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bit.ly/WIKIREG"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bit.ly/EU-SURVEY" TargetMode="External"/><Relationship Id="rId4" Type="http://schemas.openxmlformats.org/officeDocument/2006/relationships/hyperlink" Target="https://bit.ly/100_question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martin@woesler.d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4012431"/>
          </a:xfrm>
        </p:spPr>
        <p:txBody>
          <a:bodyPr>
            <a:noAutofit/>
          </a:bodyPr>
          <a:lstStyle/>
          <a:p>
            <a:r>
              <a:rPr lang="zh-CN" altLang="de-DE" sz="9600" b="1" dirty="0">
                <a:latin typeface="KaiTi" panose="02010609060101010101" pitchFamily="49" charset="-122"/>
                <a:ea typeface="KaiTi" panose="02010609060101010101" pitchFamily="49" charset="-122"/>
              </a:rPr>
              <a:t>中国文化</a:t>
            </a:r>
            <a:br>
              <a:rPr lang="de-DE" altLang="zh-CN" sz="59500" b="1" dirty="0">
                <a:latin typeface="KaiTi" panose="02010609060101010101" pitchFamily="49" charset="-122"/>
                <a:ea typeface="KaiTi" panose="02010609060101010101" pitchFamily="49" charset="-122"/>
              </a:rPr>
            </a:br>
            <a:r>
              <a:rPr lang="zh-CN" altLang="de-DE" sz="4800" b="1" dirty="0"/>
              <a:t>研究生课（研一）</a:t>
            </a:r>
            <a:br>
              <a:rPr lang="de-DE" altLang="zh-CN" sz="4800" b="1" i="1" dirty="0"/>
            </a:br>
            <a:r>
              <a:rPr lang="de-DE" b="1" i="0" dirty="0" err="1">
                <a:solidFill>
                  <a:srgbClr val="000000"/>
                </a:solidFill>
                <a:effectLst/>
                <a:latin typeface="Calibri" panose="020F0502020204030204" pitchFamily="34" charset="0"/>
                <a:cs typeface="Calibri" panose="020F0502020204030204" pitchFamily="34" charset="0"/>
              </a:rPr>
              <a:t>Kultura</a:t>
            </a:r>
            <a:r>
              <a:rPr lang="de-DE" b="1" i="0" dirty="0">
                <a:solidFill>
                  <a:srgbClr val="000000"/>
                </a:solidFill>
                <a:effectLst/>
                <a:latin typeface="Calibri" panose="020F0502020204030204" pitchFamily="34" charset="0"/>
                <a:cs typeface="Calibri" panose="020F0502020204030204" pitchFamily="34" charset="0"/>
              </a:rPr>
              <a:t> </a:t>
            </a:r>
            <a:r>
              <a:rPr lang="de-DE" b="1" i="0" dirty="0" err="1">
                <a:solidFill>
                  <a:srgbClr val="000000"/>
                </a:solidFill>
                <a:effectLst/>
                <a:latin typeface="Calibri" panose="020F0502020204030204" pitchFamily="34" charset="0"/>
                <a:cs typeface="Calibri" panose="020F0502020204030204" pitchFamily="34" charset="0"/>
              </a:rPr>
              <a:t>chińska</a:t>
            </a:r>
            <a:r>
              <a:rPr lang="de-DE" b="1" i="0" dirty="0">
                <a:solidFill>
                  <a:srgbClr val="000000"/>
                </a:solidFill>
                <a:effectLst/>
                <a:latin typeface="Calibri" panose="020F0502020204030204" pitchFamily="34" charset="0"/>
                <a:cs typeface="Calibri" panose="020F0502020204030204" pitchFamily="34" charset="0"/>
              </a:rPr>
              <a:t> | </a:t>
            </a:r>
            <a:r>
              <a:rPr lang="de-DE" altLang="zh-CN" b="1" dirty="0">
                <a:latin typeface="Calibri" panose="020F0502020204030204" pitchFamily="34" charset="0"/>
                <a:cs typeface="Calibri" panose="020F0502020204030204" pitchFamily="34" charset="0"/>
              </a:rPr>
              <a:t>Chinese Culture</a:t>
            </a:r>
            <a:br>
              <a:rPr lang="de-DE" altLang="zh-CN" sz="4800" b="1" dirty="0"/>
            </a:br>
            <a:r>
              <a:rPr lang="de-DE" altLang="zh-CN" sz="2800" b="1" dirty="0" err="1"/>
              <a:t>for</a:t>
            </a:r>
            <a:r>
              <a:rPr lang="de-DE" altLang="zh-CN" sz="2800" b="1" dirty="0"/>
              <a:t> </a:t>
            </a:r>
            <a:r>
              <a:rPr lang="de-DE" altLang="zh-CN" sz="2800" b="1" dirty="0" err="1"/>
              <a:t>first</a:t>
            </a:r>
            <a:r>
              <a:rPr lang="de-DE" altLang="zh-CN" sz="2800" b="1" dirty="0"/>
              <a:t> </a:t>
            </a:r>
            <a:r>
              <a:rPr lang="de-DE" altLang="zh-CN" sz="2800" b="1" dirty="0" err="1"/>
              <a:t>year</a:t>
            </a:r>
            <a:r>
              <a:rPr lang="de-DE" altLang="zh-CN" sz="2800" b="1" dirty="0"/>
              <a:t> Master </a:t>
            </a:r>
            <a:r>
              <a:rPr lang="de-DE" altLang="zh-CN" sz="2800" b="1" dirty="0" err="1"/>
              <a:t>Students</a:t>
            </a:r>
            <a:br>
              <a:rPr lang="de-DE" altLang="zh-CN" sz="2800" b="1" dirty="0"/>
            </a:br>
            <a:r>
              <a:rPr lang="zh-CN" altLang="de-DE" sz="2800" b="1" dirty="0"/>
              <a:t>第三周 </a:t>
            </a:r>
            <a:r>
              <a:rPr lang="de-DE" altLang="zh-CN" sz="2800" b="1" dirty="0"/>
              <a:t>Session 3</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4365104"/>
            <a:ext cx="8280920" cy="2376264"/>
          </a:xfrm>
        </p:spPr>
        <p:txBody>
          <a:bodyPr>
            <a:noAutofit/>
          </a:bodyPr>
          <a:lstStyle/>
          <a:p>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日</a:t>
            </a:r>
            <a:r>
              <a:rPr lang="de-DE" altLang="zh-CN" sz="1800" dirty="0">
                <a:solidFill>
                  <a:srgbClr val="000000"/>
                </a:solidFill>
                <a:effectLst/>
                <a:latin typeface="Calibri" panose="020F0502020204030204" pitchFamily="34" charset="0"/>
              </a:rPr>
              <a:t>——6</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23</a:t>
            </a:r>
            <a:r>
              <a:rPr lang="zh-CN" altLang="de-DE" sz="1800" dirty="0">
                <a:solidFill>
                  <a:srgbClr val="000000"/>
                </a:solidFill>
                <a:effectLst/>
                <a:latin typeface="Calibri" panose="020F0502020204030204" pitchFamily="34" charset="0"/>
              </a:rPr>
              <a:t>日，周五</a:t>
            </a:r>
            <a:r>
              <a:rPr lang="zh-CN" altLang="de-DE" sz="1800" dirty="0">
                <a:solidFill>
                  <a:srgbClr val="000000"/>
                </a:solidFill>
                <a:latin typeface="Calibri" panose="020F0502020204030204" pitchFamily="34" charset="0"/>
              </a:rPr>
              <a:t>下午</a:t>
            </a:r>
            <a:r>
              <a:rPr lang="de-DE" altLang="zh-CN" sz="1800" dirty="0">
                <a:solidFill>
                  <a:srgbClr val="000000"/>
                </a:solidFill>
                <a:latin typeface="Calibri" panose="020F0502020204030204" pitchFamily="34" charset="0"/>
              </a:rPr>
              <a:t>3</a:t>
            </a:r>
            <a:r>
              <a:rPr lang="en-US" sz="1800" dirty="0">
                <a:solidFill>
                  <a:srgbClr val="000000"/>
                </a:solidFill>
                <a:effectLst/>
                <a:latin typeface="Calibri" panose="020F0502020204030204" pitchFamily="34" charset="0"/>
              </a:rPr>
              <a:t>:30-5:00</a:t>
            </a:r>
            <a:r>
              <a:rPr lang="zh-CN" altLang="de-DE" sz="1800" dirty="0">
                <a:solidFill>
                  <a:srgbClr val="000000"/>
                </a:solidFill>
                <a:effectLst/>
                <a:latin typeface="Calibri" panose="020F0502020204030204" pitchFamily="34" charset="0"/>
              </a:rPr>
              <a:t>和</a:t>
            </a:r>
            <a:r>
              <a:rPr lang="en-US" sz="1800" dirty="0">
                <a:solidFill>
                  <a:srgbClr val="000000"/>
                </a:solidFill>
                <a:effectLst/>
                <a:latin typeface="Calibri" panose="020F0502020204030204" pitchFamily="34" charset="0"/>
              </a:rPr>
              <a:t>5:15-6:45, (30 x 45 </a:t>
            </a:r>
            <a:r>
              <a:rPr lang="zh-CN" altLang="de-DE" sz="1800" dirty="0">
                <a:solidFill>
                  <a:srgbClr val="000000"/>
                </a:solidFill>
                <a:effectLst/>
                <a:latin typeface="Calibri" panose="020F0502020204030204" pitchFamily="34" charset="0"/>
              </a:rPr>
              <a:t>分钟</a:t>
            </a:r>
            <a:r>
              <a:rPr lang="en-US" sz="1800" dirty="0">
                <a:solidFill>
                  <a:srgbClr val="000000"/>
                </a:solidFill>
                <a:effectLst/>
                <a:latin typeface="Calibri" panose="020F0502020204030204" pitchFamily="34" charset="0"/>
              </a:rPr>
              <a:t>)</a:t>
            </a:r>
          </a:p>
          <a:p>
            <a:r>
              <a:rPr lang="en-US" sz="1800" dirty="0">
                <a:solidFill>
                  <a:srgbClr val="000000"/>
                </a:solidFill>
                <a:effectLst/>
                <a:latin typeface="Calibri" panose="020F0502020204030204" pitchFamily="34" charset="0"/>
              </a:rPr>
              <a:t>Fridays 15:30-17:00 and 17:15-18:45, May 5 – June 23 (30 x 45 min.)</a:t>
            </a:r>
          </a:p>
          <a:p>
            <a:r>
              <a:rPr lang="zh-CN" altLang="de-DE" sz="1800" dirty="0">
                <a:solidFill>
                  <a:srgbClr val="000000"/>
                </a:solidFill>
                <a:effectLst/>
                <a:latin typeface="Calibri" panose="020F0502020204030204" pitchFamily="34" charset="0"/>
              </a:rPr>
              <a:t>教室 </a:t>
            </a:r>
            <a:r>
              <a:rPr lang="en-US" sz="1800" dirty="0">
                <a:solidFill>
                  <a:srgbClr val="000000"/>
                </a:solidFill>
                <a:effectLst/>
                <a:latin typeface="Calibri" panose="020F0502020204030204" pitchFamily="34" charset="0"/>
              </a:rPr>
              <a:t>Classroom 413 </a:t>
            </a:r>
          </a:p>
          <a:p>
            <a:endParaRPr lang="en-US" sz="1800" dirty="0">
              <a:solidFill>
                <a:srgbClr val="000000"/>
              </a:solidFill>
              <a:effectLst/>
              <a:latin typeface="Calibri" panose="020F0502020204030204" pitchFamily="34" charset="0"/>
            </a:endParaRPr>
          </a:p>
          <a:p>
            <a:r>
              <a:rPr lang="zh-CN" altLang="de-DE" sz="18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1800" b="0" i="0" dirty="0">
                <a:solidFill>
                  <a:srgbClr val="000000"/>
                </a:solidFill>
                <a:effectLst/>
                <a:latin typeface="Arial" panose="020B0604020202020204" pitchFamily="34" charset="0"/>
              </a:rPr>
              <a:t> Martyna </a:t>
            </a:r>
            <a:r>
              <a:rPr lang="zh-CN" altLang="de-DE" sz="1800" b="0" i="0" dirty="0">
                <a:solidFill>
                  <a:srgbClr val="000000"/>
                </a:solidFill>
                <a:effectLst/>
                <a:latin typeface="Arial" panose="020B0604020202020204" pitchFamily="34" charset="0"/>
              </a:rPr>
              <a:t>泊语丰 </a:t>
            </a:r>
            <a:r>
              <a:rPr lang="de-DE" sz="1800" b="0" i="0" dirty="0">
                <a:solidFill>
                  <a:srgbClr val="000000"/>
                </a:solidFill>
                <a:effectLst/>
                <a:latin typeface="Arial" panose="020B0604020202020204" pitchFamily="34" charset="0"/>
              </a:rPr>
              <a:t>Bo </a:t>
            </a:r>
            <a:r>
              <a:rPr lang="de-DE" sz="1800" b="0" i="0" dirty="0" err="1">
                <a:solidFill>
                  <a:srgbClr val="000000"/>
                </a:solidFill>
                <a:effectLst/>
                <a:latin typeface="Arial" panose="020B0604020202020204" pitchFamily="34" charset="0"/>
              </a:rPr>
              <a:t>Yufeng</a:t>
            </a:r>
            <a:endParaRPr lang="de-DE" altLang="zh-CN" sz="1800" dirty="0">
              <a:solidFill>
                <a:schemeClr val="tx1"/>
              </a:solidFill>
              <a:latin typeface="楷体" panose="02010609060101010101" pitchFamily="49" charset="-122"/>
              <a:ea typeface="楷体" panose="02010609060101010101" pitchFamily="49" charset="-122"/>
            </a:endParaRPr>
          </a:p>
          <a:p>
            <a:r>
              <a:rPr lang="zh-CN" altLang="en-US" sz="1800" dirty="0">
                <a:solidFill>
                  <a:schemeClr val="tx1"/>
                </a:solidFill>
                <a:latin typeface="楷体" panose="02010609060101010101" pitchFamily="49" charset="-122"/>
                <a:ea typeface="楷体" panose="02010609060101010101" pitchFamily="49" charset="-122"/>
              </a:rPr>
              <a:t>吴漠</a:t>
            </a:r>
            <a:r>
              <a:rPr lang="zh-CN" altLang="de-DE" sz="1800" dirty="0">
                <a:solidFill>
                  <a:schemeClr val="tx1"/>
                </a:solidFill>
                <a:latin typeface="楷体" panose="02010609060101010101" pitchFamily="49" charset="-122"/>
                <a:ea typeface="楷体" panose="02010609060101010101" pitchFamily="49" charset="-122"/>
              </a:rPr>
              <a:t>汀助理教授</a:t>
            </a:r>
            <a:r>
              <a:rPr lang="zh-CN" altLang="de-DE"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Assistant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endParaRPr lang="de-DE" sz="18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A_文本框 115"/>
          <p:cNvSpPr txBox="1"/>
          <p:nvPr>
            <p:custDataLst>
              <p:tags r:id="rId1"/>
            </p:custDataLst>
          </p:nvPr>
        </p:nvSpPr>
        <p:spPr>
          <a:xfrm>
            <a:off x="295751" y="2615089"/>
            <a:ext cx="8552498" cy="715581"/>
          </a:xfrm>
          <a:prstGeom prst="rect">
            <a:avLst/>
          </a:prstGeom>
          <a:noFill/>
        </p:spPr>
        <p:txBody>
          <a:bodyPr wrap="square" rtlCol="0">
            <a:spAutoFit/>
          </a:bodyPr>
          <a:lstStyle/>
          <a:p>
            <a:pPr algn="ctr"/>
            <a:r>
              <a:rPr kumimoji="1" sz="4050" dirty="0">
                <a:solidFill>
                  <a:schemeClr val="tx2"/>
                </a:solidFill>
                <a:latin typeface="DFPShaoNvW5-GB" charset="-122"/>
                <a:ea typeface="DFPShaoNvW5-GB" charset="-122"/>
                <a:cs typeface="DFPShaoNvW5-GB" charset="-122"/>
              </a:rPr>
              <a:t>Chinese Marriage Customs</a:t>
            </a:r>
          </a:p>
        </p:txBody>
      </p:sp>
      <p:grpSp>
        <p:nvGrpSpPr>
          <p:cNvPr id="131" name="PA_组合 22"/>
          <p:cNvGrpSpPr/>
          <p:nvPr>
            <p:custDataLst>
              <p:tags r:id="rId2"/>
            </p:custDataLst>
          </p:nvPr>
        </p:nvGrpSpPr>
        <p:grpSpPr>
          <a:xfrm rot="1234529">
            <a:off x="7346397" y="1043781"/>
            <a:ext cx="1609783" cy="735197"/>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35" name="PA_组合 22"/>
          <p:cNvGrpSpPr/>
          <p:nvPr>
            <p:custDataLst>
              <p:tags r:id="rId3"/>
            </p:custDataLst>
          </p:nvPr>
        </p:nvGrpSpPr>
        <p:grpSpPr>
          <a:xfrm rot="2133593">
            <a:off x="8294211" y="4765867"/>
            <a:ext cx="441722" cy="201737"/>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75"/>
          <p:cNvSpPr/>
          <p:nvPr/>
        </p:nvSpPr>
        <p:spPr>
          <a:xfrm>
            <a:off x="-87930" y="1612456"/>
            <a:ext cx="4782410" cy="3127837"/>
          </a:xfrm>
          <a:custGeom>
            <a:avLst/>
            <a:gdLst/>
            <a:ahLst/>
            <a:cxnLst>
              <a:cxn ang="0">
                <a:pos x="wd2" y="hd2"/>
              </a:cxn>
              <a:cxn ang="5400000">
                <a:pos x="wd2" y="hd2"/>
              </a:cxn>
              <a:cxn ang="10800000">
                <a:pos x="wd2" y="hd2"/>
              </a:cxn>
              <a:cxn ang="16200000">
                <a:pos x="wd2" y="hd2"/>
              </a:cxn>
            </a:cxnLst>
            <a:rect l="0" t="0" r="r" b="b"/>
            <a:pathLst>
              <a:path w="21503" h="21600" extrusionOk="0">
                <a:moveTo>
                  <a:pt x="6742" y="16124"/>
                </a:moveTo>
                <a:cubicBezTo>
                  <a:pt x="5374" y="16910"/>
                  <a:pt x="3929" y="20482"/>
                  <a:pt x="3478" y="21600"/>
                </a:cubicBezTo>
                <a:cubicBezTo>
                  <a:pt x="3702" y="19782"/>
                  <a:pt x="4191" y="18074"/>
                  <a:pt x="4233" y="16234"/>
                </a:cubicBezTo>
                <a:cubicBezTo>
                  <a:pt x="3426" y="16656"/>
                  <a:pt x="2554" y="16263"/>
                  <a:pt x="1729" y="16378"/>
                </a:cubicBezTo>
                <a:cubicBezTo>
                  <a:pt x="1648" y="11313"/>
                  <a:pt x="1059" y="5533"/>
                  <a:pt x="0" y="631"/>
                </a:cubicBezTo>
                <a:cubicBezTo>
                  <a:pt x="4095" y="977"/>
                  <a:pt x="8091" y="628"/>
                  <a:pt x="12162" y="358"/>
                </a:cubicBezTo>
                <a:cubicBezTo>
                  <a:pt x="14982" y="171"/>
                  <a:pt x="18216" y="0"/>
                  <a:pt x="21204" y="0"/>
                </a:cubicBezTo>
                <a:cubicBezTo>
                  <a:pt x="21600" y="812"/>
                  <a:pt x="21523" y="2642"/>
                  <a:pt x="21419" y="3597"/>
                </a:cubicBezTo>
                <a:lnTo>
                  <a:pt x="6120" y="4060"/>
                </a:lnTo>
                <a:cubicBezTo>
                  <a:pt x="6120" y="4060"/>
                  <a:pt x="6742" y="16124"/>
                  <a:pt x="6742" y="16124"/>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1" name="chenying0907 182"/>
          <p:cNvSpPr/>
          <p:nvPr/>
        </p:nvSpPr>
        <p:spPr>
          <a:xfrm>
            <a:off x="949166" y="1438752"/>
            <a:ext cx="7920990" cy="4561999"/>
          </a:xfrm>
          <a:custGeom>
            <a:avLst/>
            <a:gdLst/>
            <a:ahLst/>
            <a:cxnLst>
              <a:cxn ang="0">
                <a:pos x="wd2" y="hd2"/>
              </a:cxn>
              <a:cxn ang="5400000">
                <a:pos x="wd2" y="hd2"/>
              </a:cxn>
              <a:cxn ang="10800000">
                <a:pos x="wd2" y="hd2"/>
              </a:cxn>
              <a:cxn ang="16200000">
                <a:pos x="wd2" y="hd2"/>
              </a:cxn>
            </a:cxnLst>
            <a:rect l="0" t="0" r="r" b="b"/>
            <a:pathLst>
              <a:path w="21353" h="21444" extrusionOk="0">
                <a:moveTo>
                  <a:pt x="9587" y="16461"/>
                </a:moveTo>
                <a:cubicBezTo>
                  <a:pt x="7137" y="17180"/>
                  <a:pt x="4338" y="16988"/>
                  <a:pt x="1871" y="17887"/>
                </a:cubicBezTo>
                <a:cubicBezTo>
                  <a:pt x="741" y="15455"/>
                  <a:pt x="1259" y="12409"/>
                  <a:pt x="871" y="9752"/>
                </a:cubicBezTo>
                <a:cubicBezTo>
                  <a:pt x="413" y="6611"/>
                  <a:pt x="-151" y="3747"/>
                  <a:pt x="36" y="488"/>
                </a:cubicBezTo>
                <a:cubicBezTo>
                  <a:pt x="4480" y="149"/>
                  <a:pt x="9014" y="-156"/>
                  <a:pt x="13493" y="87"/>
                </a:cubicBezTo>
                <a:cubicBezTo>
                  <a:pt x="15942" y="221"/>
                  <a:pt x="18443" y="1027"/>
                  <a:pt x="20887" y="604"/>
                </a:cubicBezTo>
                <a:cubicBezTo>
                  <a:pt x="21449" y="2041"/>
                  <a:pt x="20999" y="15633"/>
                  <a:pt x="21352" y="15738"/>
                </a:cubicBezTo>
                <a:cubicBezTo>
                  <a:pt x="18614" y="14924"/>
                  <a:pt x="16128" y="15633"/>
                  <a:pt x="13384" y="15578"/>
                </a:cubicBezTo>
                <a:cubicBezTo>
                  <a:pt x="14206" y="17474"/>
                  <a:pt x="14961" y="19421"/>
                  <a:pt x="15578" y="21444"/>
                </a:cubicBezTo>
                <a:cubicBezTo>
                  <a:pt x="15386" y="20814"/>
                  <a:pt x="11222" y="16709"/>
                  <a:pt x="10628" y="16085"/>
                </a:cubicBezTo>
                <a:cubicBezTo>
                  <a:pt x="10290" y="16233"/>
                  <a:pt x="9942" y="16357"/>
                  <a:pt x="9587" y="1646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文本框 12"/>
          <p:cNvSpPr txBox="1"/>
          <p:nvPr/>
        </p:nvSpPr>
        <p:spPr>
          <a:xfrm>
            <a:off x="-43087" y="857035"/>
            <a:ext cx="3952364" cy="854080"/>
          </a:xfrm>
          <a:prstGeom prst="rect">
            <a:avLst/>
          </a:prstGeom>
          <a:noFill/>
        </p:spPr>
        <p:txBody>
          <a:bodyPr wrap="none" rtlCol="0">
            <a:spAutoFit/>
          </a:bodyPr>
          <a:lstStyle/>
          <a:p>
            <a:pPr algn="r"/>
            <a:r>
              <a:rPr kumimoji="1" lang="en-US" sz="4950">
                <a:solidFill>
                  <a:schemeClr val="tx2"/>
                </a:solidFill>
                <a:latin typeface="DFPShaoNvW5-GB" charset="-122"/>
                <a:ea typeface="DFPShaoNvW5-GB" charset="-122"/>
                <a:cs typeface="DFPShaoNvW5-GB" charset="-122"/>
              </a:rPr>
              <a:t>Introduction</a:t>
            </a:r>
          </a:p>
        </p:txBody>
      </p:sp>
      <p:sp>
        <p:nvSpPr>
          <p:cNvPr id="2" name="文本框 1"/>
          <p:cNvSpPr txBox="1"/>
          <p:nvPr/>
        </p:nvSpPr>
        <p:spPr>
          <a:xfrm>
            <a:off x="1415891" y="1612583"/>
            <a:ext cx="7114223" cy="2585323"/>
          </a:xfrm>
          <a:prstGeom prst="rect">
            <a:avLst/>
          </a:prstGeom>
          <a:noFill/>
        </p:spPr>
        <p:txBody>
          <a:bodyPr wrap="square" rtlCol="0" anchor="t">
            <a:spAutoFit/>
          </a:bodyPr>
          <a:lstStyle/>
          <a:p>
            <a:r>
              <a:rPr sz="2700"/>
              <a:t>China is an ancient country of rites. When it comes to the most important thing in one’s life---marriage, Chinese people have developed a set of unique and grand ceremonies. Generally speaking, weddings in ancient China needed to be approved by parents and arranged by parents.</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plus(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animBg="1"/>
      <p:bldP spid="11" grpId="1" animBg="1"/>
      <p:bldP spid="13" grpId="0"/>
      <p:bldP spid="13" grpId="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72604" y="1843350"/>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7" name="文本框 6"/>
          <p:cNvSpPr txBox="1"/>
          <p:nvPr/>
        </p:nvSpPr>
        <p:spPr>
          <a:xfrm>
            <a:off x="400234" y="907377"/>
            <a:ext cx="2168543" cy="646331"/>
          </a:xfrm>
          <a:prstGeom prst="rect">
            <a:avLst/>
          </a:prstGeom>
          <a:noFill/>
        </p:spPr>
        <p:txBody>
          <a:bodyPr wrap="none" rtlCol="0">
            <a:spAutoFit/>
          </a:bodyPr>
          <a:lstStyle/>
          <a:p>
            <a:pPr algn="r"/>
            <a:r>
              <a:rPr kumimoji="1" lang="en-US" altLang="zh-CN" sz="3600">
                <a:solidFill>
                  <a:schemeClr val="tx2"/>
                </a:solidFill>
                <a:latin typeface="DFPShaoNvW5-GB" charset="-122"/>
                <a:ea typeface="DFPShaoNvW5-GB" charset="-122"/>
                <a:cs typeface="DFPShaoNvW5-GB" charset="-122"/>
              </a:rPr>
              <a:t>Contents</a:t>
            </a:r>
            <a:endParaRPr kumimoji="1" lang="zh-CN" altLang="en-US" sz="3600">
              <a:solidFill>
                <a:schemeClr val="tx2"/>
              </a:solidFill>
              <a:latin typeface="DFPShaoNvW5-GB" charset="-122"/>
              <a:ea typeface="DFPShaoNvW5-GB" charset="-122"/>
              <a:cs typeface="DFPShaoNvW5-GB" charset="-122"/>
            </a:endParaRPr>
          </a:p>
        </p:txBody>
      </p:sp>
      <p:grpSp>
        <p:nvGrpSpPr>
          <p:cNvPr id="68" name="组 67"/>
          <p:cNvGrpSpPr/>
          <p:nvPr/>
        </p:nvGrpSpPr>
        <p:grpSpPr>
          <a:xfrm>
            <a:off x="2521439" y="1734790"/>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grpSp>
        <p:nvGrpSpPr>
          <p:cNvPr id="62" name="Group 22"/>
          <p:cNvGrpSpPr/>
          <p:nvPr/>
        </p:nvGrpSpPr>
        <p:grpSpPr>
          <a:xfrm>
            <a:off x="-236" y="5265261"/>
            <a:ext cx="1609783" cy="735197"/>
            <a:chOff x="0" y="-1"/>
            <a:chExt cx="1887191" cy="861891"/>
          </a:xfrm>
        </p:grpSpPr>
        <p:sp>
          <p:nvSpPr>
            <p:cNvPr id="63"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4"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65" name="Group 22"/>
          <p:cNvGrpSpPr/>
          <p:nvPr/>
        </p:nvGrpSpPr>
        <p:grpSpPr>
          <a:xfrm rot="2133593">
            <a:off x="952817" y="5302600"/>
            <a:ext cx="441722" cy="201737"/>
            <a:chOff x="0" y="-1"/>
            <a:chExt cx="1887191" cy="861891"/>
          </a:xfrm>
        </p:grpSpPr>
        <p:sp>
          <p:nvSpPr>
            <p:cNvPr id="6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72" name="文本框 71"/>
          <p:cNvSpPr txBox="1"/>
          <p:nvPr/>
        </p:nvSpPr>
        <p:spPr>
          <a:xfrm>
            <a:off x="1288573" y="2900149"/>
            <a:ext cx="1895071" cy="553998"/>
          </a:xfrm>
          <a:prstGeom prst="rect">
            <a:avLst/>
          </a:prstGeom>
          <a:noFill/>
        </p:spPr>
        <p:txBody>
          <a:bodyPr wrap="none" rtlCol="0">
            <a:spAutoFit/>
          </a:bodyPr>
          <a:lstStyle/>
          <a:p>
            <a:pPr algn="l"/>
            <a:r>
              <a:rPr kumimoji="1" lang="zh-CN" altLang="en-US" sz="3000">
                <a:solidFill>
                  <a:schemeClr val="tx2">
                    <a:lumMod val="75000"/>
                  </a:schemeClr>
                </a:solidFill>
                <a:latin typeface="DFPShaoNvW5-GB" charset="-122"/>
                <a:ea typeface="DFPShaoNvW5-GB" charset="-122"/>
                <a:cs typeface="DFPShaoNvW5-GB" charset="-122"/>
              </a:rPr>
              <a:t> Customs</a:t>
            </a:r>
          </a:p>
        </p:txBody>
      </p:sp>
      <p:grpSp>
        <p:nvGrpSpPr>
          <p:cNvPr id="73" name="组 72"/>
          <p:cNvGrpSpPr/>
          <p:nvPr/>
        </p:nvGrpSpPr>
        <p:grpSpPr>
          <a:xfrm>
            <a:off x="654614" y="2763491"/>
            <a:ext cx="536172" cy="631848"/>
            <a:chOff x="6528664" y="1618363"/>
            <a:chExt cx="714896" cy="842464"/>
          </a:xfrm>
        </p:grpSpPr>
        <p:sp>
          <p:nvSpPr>
            <p:cNvPr id="74"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5" name="文本框 74"/>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2</a:t>
              </a:r>
              <a:endParaRPr kumimoji="1" lang="zh-CN" altLang="en-US">
                <a:latin typeface="DFPShaoNvW5-GB" charset="-122"/>
                <a:ea typeface="DFPShaoNvW5-GB" charset="-122"/>
                <a:cs typeface="DFPShaoNvW5-GB" charset="-122"/>
              </a:endParaRPr>
            </a:p>
          </p:txBody>
        </p:sp>
      </p:grpSp>
      <p:grpSp>
        <p:nvGrpSpPr>
          <p:cNvPr id="77" name="组 76"/>
          <p:cNvGrpSpPr/>
          <p:nvPr/>
        </p:nvGrpSpPr>
        <p:grpSpPr>
          <a:xfrm>
            <a:off x="1736406" y="3964420"/>
            <a:ext cx="536172" cy="631848"/>
            <a:chOff x="6528664" y="1618363"/>
            <a:chExt cx="714896" cy="842464"/>
          </a:xfrm>
        </p:grpSpPr>
        <p:sp>
          <p:nvSpPr>
            <p:cNvPr id="78"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9" name="文本框 78"/>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3</a:t>
              </a:r>
              <a:endParaRPr kumimoji="1" lang="zh-CN" altLang="en-US">
                <a:latin typeface="DFPShaoNvW5-GB" charset="-122"/>
                <a:ea typeface="DFPShaoNvW5-GB" charset="-122"/>
                <a:cs typeface="DFPShaoNvW5-GB" charset="-122"/>
              </a:endParaRPr>
            </a:p>
          </p:txBody>
        </p:sp>
      </p:grpSp>
      <p:sp>
        <p:nvSpPr>
          <p:cNvPr id="80" name="文本框 79"/>
          <p:cNvSpPr txBox="1"/>
          <p:nvPr/>
        </p:nvSpPr>
        <p:spPr>
          <a:xfrm>
            <a:off x="2352818" y="4071552"/>
            <a:ext cx="2665281"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sym typeface="+mn-ea"/>
              </a:rPr>
              <a:t>Development</a:t>
            </a:r>
          </a:p>
        </p:txBody>
      </p:sp>
      <p:sp>
        <p:nvSpPr>
          <p:cNvPr id="13" name="文本框 12"/>
          <p:cNvSpPr txBox="1"/>
          <p:nvPr/>
        </p:nvSpPr>
        <p:spPr>
          <a:xfrm>
            <a:off x="5669756" y="1839278"/>
            <a:ext cx="2937510" cy="461665"/>
          </a:xfrm>
          <a:prstGeom prst="rect">
            <a:avLst/>
          </a:prstGeom>
          <a:noFill/>
        </p:spPr>
        <p:txBody>
          <a:bodyPr wrap="square" rtlCol="0">
            <a:spAutoFit/>
          </a:bodyPr>
          <a:lstStyle/>
          <a:p>
            <a:r>
              <a:rPr lang="zh-CN" altLang="en-US" sz="2400"/>
              <a:t> </a:t>
            </a:r>
            <a:endParaRPr lang="en-US" altLang="zh-CN" sz="2400"/>
          </a:p>
        </p:txBody>
      </p:sp>
      <p:sp>
        <p:nvSpPr>
          <p:cNvPr id="14" name="文本框 13"/>
          <p:cNvSpPr txBox="1"/>
          <p:nvPr/>
        </p:nvSpPr>
        <p:spPr>
          <a:xfrm>
            <a:off x="5791676" y="2759869"/>
            <a:ext cx="3306128" cy="553998"/>
          </a:xfrm>
          <a:prstGeom prst="rect">
            <a:avLst/>
          </a:prstGeom>
          <a:noFill/>
        </p:spPr>
        <p:txBody>
          <a:bodyPr wrap="square" rtlCol="0">
            <a:spAutoFit/>
          </a:bodyPr>
          <a:lstStyle/>
          <a:p>
            <a:r>
              <a:rPr lang="zh-CN" altLang="en-US" sz="3000"/>
              <a:t> </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plus(in)">
                                      <p:cBhvr>
                                        <p:cTn id="24" dur="20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plus(in)">
                                      <p:cBhvr>
                                        <p:cTn id="34" dur="20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plus(in)">
                                      <p:cBhvr>
                                        <p:cTn id="39" dur="20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plus(in)">
                                      <p:cBhvr>
                                        <p:cTn id="44" dur="20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plus(in)">
                                      <p:cBhvr>
                                        <p:cTn id="49"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72" grpId="0"/>
      <p:bldP spid="72" grpId="1"/>
      <p:bldP spid="80" grpId="0"/>
      <p:bldP spid="8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 67"/>
          <p:cNvGrpSpPr/>
          <p:nvPr/>
        </p:nvGrpSpPr>
        <p:grpSpPr>
          <a:xfrm>
            <a:off x="321641" y="1113284"/>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sp>
        <p:nvSpPr>
          <p:cNvPr id="6" name="文本框 5"/>
          <p:cNvSpPr txBox="1"/>
          <p:nvPr/>
        </p:nvSpPr>
        <p:spPr>
          <a:xfrm>
            <a:off x="1110856" y="1163741"/>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2" name="文本框 1"/>
          <p:cNvSpPr txBox="1"/>
          <p:nvPr/>
        </p:nvSpPr>
        <p:spPr>
          <a:xfrm>
            <a:off x="2481262" y="1817846"/>
            <a:ext cx="4159568" cy="3416320"/>
          </a:xfrm>
          <a:prstGeom prst="rect">
            <a:avLst/>
          </a:prstGeom>
          <a:noFill/>
        </p:spPr>
        <p:txBody>
          <a:bodyPr wrap="square" rtlCol="0">
            <a:spAutoFit/>
          </a:bodyPr>
          <a:lstStyle/>
          <a:p>
            <a:r>
              <a:rPr lang="en-US" altLang="zh-CN" sz="3600"/>
              <a:t>Na Cai</a:t>
            </a:r>
          </a:p>
          <a:p>
            <a:r>
              <a:rPr lang="en-US" altLang="zh-CN" sz="3600"/>
              <a:t>Wen Ming</a:t>
            </a:r>
          </a:p>
          <a:p>
            <a:r>
              <a:rPr lang="en-US" altLang="zh-CN" sz="3600"/>
              <a:t>Na Ji</a:t>
            </a:r>
          </a:p>
          <a:p>
            <a:r>
              <a:rPr lang="en-US" altLang="zh-CN" sz="3600"/>
              <a:t>Na Zheng</a:t>
            </a:r>
          </a:p>
          <a:p>
            <a:r>
              <a:rPr lang="en-US" altLang="zh-CN" sz="3600"/>
              <a:t>Qing Qi</a:t>
            </a:r>
          </a:p>
          <a:p>
            <a:r>
              <a:rPr lang="en-US" altLang="zh-CN" sz="3600"/>
              <a:t>Qin Ying</a:t>
            </a:r>
          </a:p>
        </p:txBody>
      </p:sp>
      <p:sp>
        <p:nvSpPr>
          <p:cNvPr id="3" name="左大括号 2"/>
          <p:cNvSpPr/>
          <p:nvPr/>
        </p:nvSpPr>
        <p:spPr>
          <a:xfrm>
            <a:off x="1982629" y="2022634"/>
            <a:ext cx="401955" cy="309086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plus(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Cai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1</a:t>
              </a:r>
              <a:endParaRPr kumimoji="1" lang="zh-CN" altLang="en-US" sz="6000">
                <a:solidFill>
                  <a:schemeClr val="tx2"/>
                </a:solidFill>
                <a:latin typeface="DFPShaoNvW5-GB" charset="-122"/>
                <a:ea typeface="DFPShaoNvW5-GB" charset="-122"/>
                <a:cs typeface="DFPShaoNvW5-GB" charset="-122"/>
              </a:endParaRP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13246" y="1012031"/>
            <a:ext cx="5891213" cy="1938992"/>
          </a:xfrm>
          <a:prstGeom prst="rect">
            <a:avLst/>
          </a:prstGeom>
          <a:noFill/>
        </p:spPr>
        <p:txBody>
          <a:bodyPr wrap="square" rtlCol="0">
            <a:spAutoFit/>
          </a:bodyPr>
          <a:lstStyle/>
          <a:p>
            <a:r>
              <a:rPr sz="2400"/>
              <a:t>Na Cai is the begining of all the marriage proce</a:t>
            </a:r>
            <a:r>
              <a:rPr lang="en-US" sz="2400"/>
              <a:t>s</a:t>
            </a:r>
            <a:r>
              <a:rPr sz="2400"/>
              <a:t>s</a:t>
            </a:r>
            <a:r>
              <a:rPr lang="en-US" sz="2400"/>
              <a:t>es</a:t>
            </a:r>
            <a:r>
              <a:rPr sz="2400"/>
              <a:t>. It refers to a practice that if a boy intends to marry a girl, firstly his family must invite a matchmaker to the girl's home to propose marriage</a:t>
            </a:r>
          </a:p>
        </p:txBody>
      </p:sp>
      <p:pic>
        <p:nvPicPr>
          <p:cNvPr id="100" name="图片 99"/>
          <p:cNvPicPr/>
          <p:nvPr/>
        </p:nvPicPr>
        <p:blipFill>
          <a:blip r:embed="rId2" r:link="rId3"/>
          <a:stretch>
            <a:fillRect/>
          </a:stretch>
        </p:blipFill>
        <p:spPr>
          <a:xfrm>
            <a:off x="141923" y="1005364"/>
            <a:ext cx="2520315" cy="2096453"/>
          </a:xfrm>
          <a:prstGeom prst="rect">
            <a:avLst/>
          </a:prstGeom>
          <a:noFill/>
          <a:ln w="9525">
            <a:noFill/>
          </a:ln>
        </p:spPr>
      </p:pic>
      <p:pic>
        <p:nvPicPr>
          <p:cNvPr id="101" name="图片 100"/>
          <p:cNvPicPr/>
          <p:nvPr/>
        </p:nvPicPr>
        <p:blipFill>
          <a:blip r:embed="rId4" r:link="rId5"/>
          <a:stretch>
            <a:fillRect/>
          </a:stretch>
        </p:blipFill>
        <p:spPr>
          <a:xfrm>
            <a:off x="141922" y="3787616"/>
            <a:ext cx="1745933" cy="1649730"/>
          </a:xfrm>
          <a:prstGeom prst="rect">
            <a:avLst/>
          </a:prstGeom>
          <a:noFill/>
          <a:ln w="9525">
            <a:noFill/>
          </a:ln>
        </p:spPr>
      </p:pic>
      <p:pic>
        <p:nvPicPr>
          <p:cNvPr id="102" name="图片 101"/>
          <p:cNvPicPr/>
          <p:nvPr/>
        </p:nvPicPr>
        <p:blipFill>
          <a:blip r:embed="rId6" r:link="rId7"/>
          <a:stretch>
            <a:fillRect/>
          </a:stretch>
        </p:blipFill>
        <p:spPr>
          <a:xfrm>
            <a:off x="2470309" y="3839052"/>
            <a:ext cx="1831658" cy="1646396"/>
          </a:xfrm>
          <a:prstGeom prst="rect">
            <a:avLst/>
          </a:prstGeom>
          <a:noFill/>
          <a:ln w="9525">
            <a:noFill/>
          </a:ln>
        </p:spPr>
      </p:pic>
      <p:pic>
        <p:nvPicPr>
          <p:cNvPr id="103" name="图片 102"/>
          <p:cNvPicPr/>
          <p:nvPr/>
        </p:nvPicPr>
        <p:blipFill>
          <a:blip r:embed="rId8" r:link="rId9"/>
          <a:stretch>
            <a:fillRect/>
          </a:stretch>
        </p:blipFill>
        <p:spPr>
          <a:xfrm>
            <a:off x="4591050" y="3887153"/>
            <a:ext cx="1525905" cy="1550670"/>
          </a:xfrm>
          <a:prstGeom prst="rect">
            <a:avLst/>
          </a:prstGeom>
          <a:noFill/>
          <a:ln w="9525">
            <a:noFill/>
          </a:ln>
        </p:spPr>
      </p:pic>
      <p:pic>
        <p:nvPicPr>
          <p:cNvPr id="105" name="图片 104"/>
          <p:cNvPicPr/>
          <p:nvPr/>
        </p:nvPicPr>
        <p:blipFill>
          <a:blip r:embed="rId10" r:link="rId11"/>
          <a:stretch>
            <a:fillRect/>
          </a:stretch>
        </p:blipFill>
        <p:spPr>
          <a:xfrm>
            <a:off x="6481763" y="3802381"/>
            <a:ext cx="1520666" cy="1634966"/>
          </a:xfrm>
          <a:prstGeom prst="rect">
            <a:avLst/>
          </a:prstGeom>
          <a:noFill/>
          <a:ln w="9525">
            <a:noFill/>
          </a:ln>
        </p:spPr>
      </p:pic>
      <p:sp>
        <p:nvSpPr>
          <p:cNvPr id="2" name="文本框 1"/>
          <p:cNvSpPr txBox="1"/>
          <p:nvPr/>
        </p:nvSpPr>
        <p:spPr>
          <a:xfrm>
            <a:off x="240983" y="3425190"/>
            <a:ext cx="1769269" cy="300082"/>
          </a:xfrm>
          <a:prstGeom prst="rect">
            <a:avLst/>
          </a:prstGeom>
          <a:noFill/>
        </p:spPr>
        <p:txBody>
          <a:bodyPr wrap="square" rtlCol="0">
            <a:spAutoFit/>
          </a:bodyPr>
          <a:lstStyle/>
          <a:p>
            <a:r>
              <a:rPr lang="zh-CN" altLang="en-US" sz="1350"/>
              <a:t>wild goose</a:t>
            </a:r>
          </a:p>
        </p:txBody>
      </p:sp>
      <p:sp>
        <p:nvSpPr>
          <p:cNvPr id="4" name="文本框 3"/>
          <p:cNvSpPr txBox="1"/>
          <p:nvPr/>
        </p:nvSpPr>
        <p:spPr>
          <a:xfrm>
            <a:off x="2549843" y="3390900"/>
            <a:ext cx="1752124" cy="300082"/>
          </a:xfrm>
          <a:prstGeom prst="rect">
            <a:avLst/>
          </a:prstGeom>
          <a:noFill/>
        </p:spPr>
        <p:txBody>
          <a:bodyPr wrap="square" rtlCol="0">
            <a:spAutoFit/>
          </a:bodyPr>
          <a:lstStyle/>
          <a:p>
            <a:r>
              <a:rPr lang="zh-CN" altLang="en-US" sz="1350"/>
              <a:t> mandarin ducks</a:t>
            </a:r>
          </a:p>
        </p:txBody>
      </p:sp>
      <p:sp>
        <p:nvSpPr>
          <p:cNvPr id="5" name="文本框 4"/>
          <p:cNvSpPr txBox="1"/>
          <p:nvPr/>
        </p:nvSpPr>
        <p:spPr>
          <a:xfrm>
            <a:off x="6402229" y="3302317"/>
            <a:ext cx="1600200" cy="300082"/>
          </a:xfrm>
          <a:prstGeom prst="rect">
            <a:avLst/>
          </a:prstGeom>
          <a:noFill/>
        </p:spPr>
        <p:txBody>
          <a:bodyPr wrap="square" rtlCol="0">
            <a:spAutoFit/>
          </a:bodyPr>
          <a:lstStyle/>
          <a:p>
            <a:r>
              <a:rPr lang="zh-CN" altLang="en-US" sz="1350"/>
              <a:t>wooden comb</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plus(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plus(in)">
                                      <p:cBhvr>
                                        <p:cTn id="17" dur="2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plus(in)">
                                      <p:cBhvr>
                                        <p:cTn id="27" dur="2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plus(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plus(in)">
                                      <p:cBhvr>
                                        <p:cTn id="37" dur="20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plus(in)">
                                      <p:cBhvr>
                                        <p:cTn id="42" dur="20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plus(in)">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lang="en-US" sz="2700">
                <a:solidFill>
                  <a:schemeClr val="tx2">
                    <a:lumMod val="75000"/>
                  </a:schemeClr>
                </a:solidFill>
                <a:latin typeface="DFPShaoNvW5-GB" charset="-122"/>
                <a:ea typeface="DFPShaoNvW5-GB" charset="-122"/>
                <a:cs typeface="DFPShaoNvW5-GB" charset="-122"/>
                <a:sym typeface="+mn-ea"/>
              </a:rPr>
              <a:t>Wen Ming</a:t>
            </a: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p:nvPr/>
        </p:nvPicPr>
        <p:blipFill>
          <a:blip r:embed="rId3" r:link="rId4"/>
          <a:stretch>
            <a:fillRect/>
          </a:stretch>
        </p:blipFill>
        <p:spPr>
          <a:xfrm>
            <a:off x="176212" y="986314"/>
            <a:ext cx="1858328" cy="1572578"/>
          </a:xfrm>
          <a:prstGeom prst="rect">
            <a:avLst/>
          </a:prstGeom>
          <a:noFill/>
          <a:ln w="9525">
            <a:noFill/>
          </a:ln>
        </p:spPr>
      </p:pic>
      <p:sp>
        <p:nvSpPr>
          <p:cNvPr id="16" name="文本框 15"/>
          <p:cNvSpPr txBox="1"/>
          <p:nvPr/>
        </p:nvSpPr>
        <p:spPr>
          <a:xfrm>
            <a:off x="2166938" y="1078231"/>
            <a:ext cx="6680359" cy="1477328"/>
          </a:xfrm>
          <a:prstGeom prst="rect">
            <a:avLst/>
          </a:prstGeom>
          <a:noFill/>
        </p:spPr>
        <p:txBody>
          <a:bodyPr wrap="square" rtlCol="0">
            <a:spAutoFit/>
          </a:bodyPr>
          <a:lstStyle/>
          <a:p>
            <a:r>
              <a:rPr lang="zh-CN" altLang="en-US" sz="3000"/>
              <a:t>Wen Ming means that the boy's family asks the matchmaker to fetch the girl's name and date of birth. </a:t>
            </a:r>
          </a:p>
        </p:txBody>
      </p:sp>
      <p:grpSp>
        <p:nvGrpSpPr>
          <p:cNvPr id="78" name="组合 77" descr="7b0a202020202274657874626f78223a20227b5c2263617465676f72795f69645c223a31303139382c5c2269645c223a32303334323031387d220a7d0a"/>
          <p:cNvGrpSpPr/>
          <p:nvPr/>
        </p:nvGrpSpPr>
        <p:grpSpPr>
          <a:xfrm>
            <a:off x="255270" y="3131205"/>
            <a:ext cx="2780523" cy="1112979"/>
            <a:chOff x="5370" y="3468"/>
            <a:chExt cx="8609" cy="7985"/>
          </a:xfrm>
        </p:grpSpPr>
        <p:sp>
          <p:nvSpPr>
            <p:cNvPr id="79" name="矩形 78"/>
            <p:cNvSpPr/>
            <p:nvPr/>
          </p:nvSpPr>
          <p:spPr>
            <a:xfrm>
              <a:off x="5370" y="3468"/>
              <a:ext cx="8607" cy="793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0" name="椭圆 79"/>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1" name="直接连接符 80"/>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82" name="任意多边形 81"/>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3" name="任意多边形 82"/>
            <p:cNvSpPr/>
            <p:nvPr/>
          </p:nvSpPr>
          <p:spPr>
            <a:xfrm rot="10800000">
              <a:off x="5565" y="4418"/>
              <a:ext cx="7348" cy="7035"/>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4" name="直接连接符 83"/>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13604" y="7064"/>
              <a:ext cx="375" cy="1206"/>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6" name="文本框 85"/>
            <p:cNvSpPr txBox="1"/>
            <p:nvPr/>
          </p:nvSpPr>
          <p:spPr>
            <a:xfrm>
              <a:off x="5866" y="4146"/>
              <a:ext cx="8112" cy="703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de-DE" sz="1650">
                  <a:latin typeface="汉仪晓波折纸体简" panose="00020600040101010101" charset="-122"/>
                  <a:ea typeface="汉仪晓波折纸体简" panose="00020600040101010101" charset="-122"/>
                  <a:cs typeface="汉仪晓波折纸体简" panose="00020600040101010101" charset="-122"/>
                </a:rPr>
                <a:t> </a:t>
              </a:r>
              <a:r>
                <a:rPr lang="de-DE" altLang="zh-CN" sz="1650">
                  <a:latin typeface="汉仪晓波折纸体简" panose="00020600040101010101" charset="-122"/>
                  <a:ea typeface="汉仪晓波折纸体简" panose="00020600040101010101" charset="-122"/>
                  <a:cs typeface="汉仪晓波折纸体简" panose="00020600040101010101" charset="-122"/>
                </a:rPr>
                <a:t>prevent the marriage of close relatives with the same surname</a:t>
              </a:r>
            </a:p>
          </p:txBody>
        </p:sp>
      </p:grpSp>
      <p:grpSp>
        <p:nvGrpSpPr>
          <p:cNvPr id="17" name="组合 16" descr="7b0a202020202274657874626f78223a20227b5c2263617465676f72795f69645c223a31303139382c5c2269645c223a32303334323031387d220a7d0a"/>
          <p:cNvGrpSpPr/>
          <p:nvPr/>
        </p:nvGrpSpPr>
        <p:grpSpPr>
          <a:xfrm>
            <a:off x="4025742" y="3045143"/>
            <a:ext cx="3824764" cy="1285365"/>
            <a:chOff x="5370" y="3510"/>
            <a:chExt cx="8461" cy="4050"/>
          </a:xfrm>
        </p:grpSpPr>
        <p:sp>
          <p:nvSpPr>
            <p:cNvPr id="18" name="矩形 17"/>
            <p:cNvSpPr/>
            <p:nvPr/>
          </p:nvSpPr>
          <p:spPr>
            <a:xfrm>
              <a:off x="5720" y="3832"/>
              <a:ext cx="7761" cy="31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9" name="椭圆 18"/>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0" name="直接连接符 19"/>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2" name="任意多边形 21"/>
            <p:cNvSpPr/>
            <p:nvPr/>
          </p:nvSpPr>
          <p:spPr>
            <a:xfrm rot="10800000">
              <a:off x="5522" y="5696"/>
              <a:ext cx="7347" cy="1481"/>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3" name="直接连接符 22"/>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13604" y="7063"/>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5" name="文本框 24"/>
            <p:cNvSpPr txBox="1"/>
            <p:nvPr/>
          </p:nvSpPr>
          <p:spPr>
            <a:xfrm>
              <a:off x="5598" y="3510"/>
              <a:ext cx="8233" cy="405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assure the compatibility of the prospective bride and bridegroom through their “eight characters” of the birth moment.</a:t>
              </a:r>
            </a:p>
          </p:txBody>
        </p:sp>
      </p:grpSp>
      <p:pic>
        <p:nvPicPr>
          <p:cNvPr id="100" name="图片 99"/>
          <p:cNvPicPr/>
          <p:nvPr/>
        </p:nvPicPr>
        <p:blipFill>
          <a:blip r:embed="rId5" r:link="rId6"/>
          <a:stretch>
            <a:fillRect/>
          </a:stretch>
        </p:blipFill>
        <p:spPr>
          <a:xfrm>
            <a:off x="255271" y="4521994"/>
            <a:ext cx="2372201" cy="1127284"/>
          </a:xfrm>
          <a:prstGeom prst="rect">
            <a:avLst/>
          </a:prstGeom>
          <a:noFill/>
          <a:ln w="9525">
            <a:noFill/>
          </a:ln>
        </p:spPr>
      </p:pic>
      <p:pic>
        <p:nvPicPr>
          <p:cNvPr id="101" name="图片 100"/>
          <p:cNvPicPr/>
          <p:nvPr/>
        </p:nvPicPr>
        <p:blipFill>
          <a:blip r:embed="rId7" r:link="rId8"/>
          <a:stretch>
            <a:fillRect/>
          </a:stretch>
        </p:blipFill>
        <p:spPr>
          <a:xfrm>
            <a:off x="4359116" y="4521994"/>
            <a:ext cx="3158490" cy="11734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plus(in)">
                                      <p:cBhvr>
                                        <p:cTn id="7" dur="2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plus(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plus(in)">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plus(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plus(in)">
                                      <p:cBhvr>
                                        <p:cTn id="27" dur="20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plus(in)">
                                      <p:cBhvr>
                                        <p:cTn id="3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796891"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Ji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16" name="组 15"/>
          <p:cNvGrpSpPr/>
          <p:nvPr/>
        </p:nvGrpSpPr>
        <p:grpSpPr>
          <a:xfrm>
            <a:off x="3323429"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3</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Naji happens after the matchmaker takes back the woman's name and eight characters. If divining an </a:t>
            </a:r>
            <a:r>
              <a:rPr lang="en-US" sz="2100"/>
              <a:t>lucky</a:t>
            </a:r>
            <a:r>
              <a:rPr sz="2100"/>
              <a:t> </a:t>
            </a:r>
            <a:r>
              <a:rPr lang="en-US" sz="2100"/>
              <a:t>portent</a:t>
            </a:r>
            <a:r>
              <a:rPr sz="2100"/>
              <a:t>, the boy's family will inform the girl’s parents and decide to engage the marriage.</a:t>
            </a:r>
          </a:p>
        </p:txBody>
      </p:sp>
      <p:pic>
        <p:nvPicPr>
          <p:cNvPr id="102" name="图片 101"/>
          <p:cNvPicPr/>
          <p:nvPr/>
        </p:nvPicPr>
        <p:blipFill>
          <a:blip r:embed="rId3" r:link="rId4"/>
          <a:stretch>
            <a:fillRect/>
          </a:stretch>
        </p:blipFill>
        <p:spPr>
          <a:xfrm>
            <a:off x="6795611" y="1143000"/>
            <a:ext cx="2348865" cy="1792129"/>
          </a:xfrm>
          <a:prstGeom prst="rect">
            <a:avLst/>
          </a:prstGeom>
          <a:noFill/>
          <a:ln w="9525">
            <a:noFill/>
          </a:ln>
        </p:spPr>
      </p:pic>
      <p:sp>
        <p:nvSpPr>
          <p:cNvPr id="2" name="文本框 1"/>
          <p:cNvSpPr txBox="1"/>
          <p:nvPr/>
        </p:nvSpPr>
        <p:spPr>
          <a:xfrm>
            <a:off x="5031105" y="3206591"/>
            <a:ext cx="4043363" cy="2031325"/>
          </a:xfrm>
          <a:prstGeom prst="rect">
            <a:avLst/>
          </a:prstGeom>
          <a:noFill/>
        </p:spPr>
        <p:txBody>
          <a:bodyPr wrap="square" rtlCol="0">
            <a:spAutoFit/>
          </a:bodyPr>
          <a:lstStyle/>
          <a:p>
            <a:r>
              <a:rPr lang="zh-CN" altLang="en-US" sz="2100"/>
              <a:t>What is more, Na Zheng is an important step when the boy sends </a:t>
            </a:r>
            <a:r>
              <a:rPr lang="en-US" altLang="zh-CN" sz="2100"/>
              <a:t>engagement</a:t>
            </a:r>
            <a:r>
              <a:rPr lang="zh-CN" altLang="en-US" sz="2100"/>
              <a:t> presents to the girl and for courtesy the girl will send back part of the presents such as food and some clothes.</a:t>
            </a:r>
          </a:p>
        </p:txBody>
      </p:sp>
      <p:pic>
        <p:nvPicPr>
          <p:cNvPr id="3" name="图片 2"/>
          <p:cNvPicPr/>
          <p:nvPr/>
        </p:nvPicPr>
        <p:blipFill>
          <a:blip r:embed="rId5" r:link="rId6"/>
          <a:stretch>
            <a:fillRect/>
          </a:stretch>
        </p:blipFill>
        <p:spPr>
          <a:xfrm>
            <a:off x="275273" y="2773680"/>
            <a:ext cx="2084546" cy="1687830"/>
          </a:xfrm>
          <a:prstGeom prst="rect">
            <a:avLst/>
          </a:prstGeom>
          <a:noFill/>
          <a:ln w="9525">
            <a:noFill/>
          </a:ln>
        </p:spPr>
      </p:pic>
      <p:pic>
        <p:nvPicPr>
          <p:cNvPr id="104" name="图片 103"/>
          <p:cNvPicPr/>
          <p:nvPr/>
        </p:nvPicPr>
        <p:blipFill>
          <a:blip r:embed="rId7" r:link="rId8"/>
          <a:stretch>
            <a:fillRect/>
          </a:stretch>
        </p:blipFill>
        <p:spPr>
          <a:xfrm>
            <a:off x="2571750" y="2773681"/>
            <a:ext cx="2247900" cy="1705451"/>
          </a:xfrm>
          <a:prstGeom prst="rect">
            <a:avLst/>
          </a:prstGeom>
          <a:noFill/>
          <a:ln w="9525">
            <a:noFill/>
          </a:ln>
        </p:spPr>
      </p:pic>
      <p:pic>
        <p:nvPicPr>
          <p:cNvPr id="105" name="图片 104"/>
          <p:cNvPicPr/>
          <p:nvPr/>
        </p:nvPicPr>
        <p:blipFill>
          <a:blip r:embed="rId9" r:link="rId10"/>
          <a:stretch>
            <a:fillRect/>
          </a:stretch>
        </p:blipFill>
        <p:spPr>
          <a:xfrm>
            <a:off x="1145857" y="4505801"/>
            <a:ext cx="2547938" cy="143541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plus(in)">
                                      <p:cBhvr>
                                        <p:cTn id="18" dur="20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plus(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plus(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plus(in)">
                                      <p:cBhvr>
                                        <p:cTn id="33" dur="20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plus(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plus(in)">
                                      <p:cBhvr>
                                        <p:cTn id="43"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dirty="0">
                <a:solidFill>
                  <a:srgbClr val="0E5772"/>
                </a:solidFill>
                <a:latin typeface="Arial" panose="020B0604020202020204" pitchFamily="34" charset="0"/>
                <a:cs typeface="Arial" panose="020B0604020202020204" pitchFamily="34" charset="0"/>
              </a:rPr>
              <a:t>S</a:t>
            </a:r>
            <a:r>
              <a:rPr lang="de-DE" altLang="zh-CN" dirty="0" err="1">
                <a:solidFill>
                  <a:srgbClr val="0E5772"/>
                </a:solidFill>
                <a:latin typeface="Arial" panose="020B0604020202020204" pitchFamily="34" charset="0"/>
                <a:cs typeface="Arial" panose="020B0604020202020204" pitchFamily="34" charset="0"/>
              </a:rPr>
              <a:t>tudents</a:t>
            </a:r>
            <a:r>
              <a:rPr lang="de-DE" altLang="zh-CN" dirty="0">
                <a:solidFill>
                  <a:srgbClr val="0E5772"/>
                </a:solidFill>
                <a:latin typeface="Arial" panose="020B0604020202020204" pitchFamily="34" charset="0"/>
                <a:cs typeface="Arial" panose="020B0604020202020204" pitchFamily="34" charset="0"/>
              </a:rPr>
              <a:t> </a:t>
            </a:r>
            <a:r>
              <a:rPr altLang="zh-CN" dirty="0">
                <a:solidFill>
                  <a:srgbClr val="0E5772"/>
                </a:solidFill>
                <a:latin typeface="Arial" panose="020B0604020202020204" pitchFamily="34" charset="0"/>
                <a:cs typeface="Arial" panose="020B0604020202020204" pitchFamily="34" charset="0"/>
              </a:rPr>
              <a:t>Introduction </a:t>
            </a:r>
            <a:r>
              <a:rPr lang="zh-CN" altLang="de-DE" dirty="0">
                <a:solidFill>
                  <a:srgbClr val="0E5772"/>
                </a:solidFill>
                <a:latin typeface="Arial" panose="020B0604020202020204" pitchFamily="34" charset="0"/>
                <a:cs typeface="Arial" panose="020B0604020202020204" pitchFamily="34" charset="0"/>
              </a:rPr>
              <a:t>自我介绍</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363272" cy="5465098"/>
          </a:xfrm>
        </p:spPr>
        <p:txBody>
          <a:bodyPr>
            <a:normAutofit fontScale="60000" lnSpcReduction="20000"/>
          </a:bodyPr>
          <a:lstStyle/>
          <a:p>
            <a:pPr marL="0" indent="0" eaLnBrk="1" hangingPunct="1">
              <a:buNone/>
            </a:pPr>
            <a:r>
              <a:rPr lang="de-DE" altLang="zh-CN" sz="2900" dirty="0">
                <a:latin typeface="Arial" panose="020B0604020202020204" pitchFamily="34" charset="0"/>
                <a:cs typeface="Arial" panose="020B0604020202020204" pitchFamily="34" charset="0"/>
              </a:rPr>
              <a:t>(</a:t>
            </a:r>
            <a:r>
              <a:rPr lang="de-DE" altLang="zh-CN" sz="2900" dirty="0" err="1">
                <a:latin typeface="Arial" panose="020B0604020202020204" pitchFamily="34" charset="0"/>
                <a:cs typeface="Arial" panose="020B0604020202020204" pitchFamily="34" charset="0"/>
              </a:rPr>
              <a:t>Later</a:t>
            </a:r>
            <a:r>
              <a:rPr lang="de-DE" altLang="zh-CN" sz="2900" dirty="0">
                <a:latin typeface="Arial" panose="020B0604020202020204" pitchFamily="34" charset="0"/>
                <a:cs typeface="Arial" panose="020B0604020202020204" pitchFamily="34" charset="0"/>
              </a:rPr>
              <a:t> also </a:t>
            </a:r>
            <a:r>
              <a:rPr lang="de-DE" altLang="zh-CN" sz="2900" dirty="0" err="1">
                <a:latin typeface="Arial" panose="020B0604020202020204" pitchFamily="34" charset="0"/>
                <a:cs typeface="Arial" panose="020B0604020202020204" pitchFamily="34" charset="0"/>
              </a:rPr>
              <a:t>introduce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yourself</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shortly</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during</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the</a:t>
            </a:r>
            <a:r>
              <a:rPr lang="de-DE" altLang="zh-CN" sz="2900" dirty="0">
                <a:latin typeface="Arial" panose="020B0604020202020204" pitchFamily="34" charset="0"/>
                <a:cs typeface="Arial" panose="020B0604020202020204" pitchFamily="34" charset="0"/>
              </a:rPr>
              <a:t> Wiki Registration.)</a:t>
            </a: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Lukasz </a:t>
            </a:r>
            <a:r>
              <a:rPr lang="zh-CN" altLang="de-DE" sz="2900" dirty="0">
                <a:latin typeface="Arial" panose="020B0604020202020204" pitchFamily="34" charset="0"/>
                <a:cs typeface="Arial" panose="020B0604020202020204" pitchFamily="34" charset="0"/>
              </a:rPr>
              <a:t>黄旭明 </a:t>
            </a:r>
            <a:r>
              <a:rPr lang="de-DE" altLang="zh-CN" sz="2900" dirty="0">
                <a:latin typeface="Arial" panose="020B0604020202020204" pitchFamily="34" charset="0"/>
                <a:cs typeface="Arial" panose="020B0604020202020204" pitchFamily="34" charset="0"/>
              </a:rPr>
              <a:t>Huang </a:t>
            </a:r>
            <a:r>
              <a:rPr lang="de-DE" altLang="zh-CN" sz="2900" dirty="0" err="1">
                <a:latin typeface="Arial" panose="020B0604020202020204" pitchFamily="34" charset="0"/>
                <a:cs typeface="Arial" panose="020B0604020202020204" pitchFamily="34" charset="0"/>
              </a:rPr>
              <a:t>Xuming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茶文化 </a:t>
            </a:r>
            <a:r>
              <a:rPr lang="de-DE" altLang="zh-CN" sz="2900" dirty="0">
                <a:latin typeface="Arial" panose="020B0604020202020204" pitchFamily="34" charset="0"/>
                <a:cs typeface="Arial" panose="020B0604020202020204" pitchFamily="34" charset="0"/>
              </a:rPr>
              <a:t>Tea </a:t>
            </a:r>
            <a:r>
              <a:rPr lang="de-DE" altLang="zh-CN" sz="2900" dirty="0" err="1">
                <a:latin typeface="Arial" panose="020B0604020202020204" pitchFamily="34" charset="0"/>
                <a:cs typeface="Arial" panose="020B0604020202020204" pitchFamily="34" charset="0"/>
              </a:rPr>
              <a:t>culture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ceremony</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日语</a:t>
            </a:r>
            <a:r>
              <a:rPr lang="de-DE" altLang="zh-CN" sz="2900" dirty="0" err="1">
                <a:latin typeface="Arial" panose="020B0604020202020204" pitchFamily="34" charset="0"/>
                <a:cs typeface="Arial" panose="020B0604020202020204" pitchFamily="34" charset="0"/>
              </a:rPr>
              <a:t>Japanese</a:t>
            </a:r>
            <a:r>
              <a:rPr lang="zh-CN" altLang="de-DE" sz="2900" dirty="0">
                <a:latin typeface="Arial" panose="020B0604020202020204" pitchFamily="34" charset="0"/>
                <a:cs typeface="Arial" panose="020B0604020202020204" pitchFamily="34" charset="0"/>
              </a:rPr>
              <a:t>， 广州带</a:t>
            </a:r>
            <a:r>
              <a:rPr lang="de-DE" altLang="zh-CN" sz="2900" dirty="0">
                <a:latin typeface="Arial" panose="020B0604020202020204" pitchFamily="34" charset="0"/>
                <a:cs typeface="Arial" panose="020B0604020202020204" pitchFamily="34" charset="0"/>
              </a:rPr>
              <a:t>4</a:t>
            </a:r>
            <a:r>
              <a:rPr lang="zh-CN" altLang="de-DE" sz="2900" dirty="0">
                <a:latin typeface="Arial" panose="020B0604020202020204" pitchFamily="34" charset="0"/>
                <a:cs typeface="Arial" panose="020B0604020202020204" pitchFamily="34" charset="0"/>
              </a:rPr>
              <a:t>个月上广外</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Martyna </a:t>
            </a:r>
            <a:r>
              <a:rPr lang="zh-CN" altLang="de-DE" sz="2900" dirty="0">
                <a:latin typeface="Arial" panose="020B0604020202020204" pitchFamily="34" charset="0"/>
                <a:cs typeface="Arial" panose="020B0604020202020204" pitchFamily="34" charset="0"/>
              </a:rPr>
              <a:t>泊语丰 </a:t>
            </a:r>
            <a:r>
              <a:rPr lang="de-DE" altLang="zh-CN" sz="2900" dirty="0">
                <a:latin typeface="Arial" panose="020B0604020202020204" pitchFamily="34" charset="0"/>
                <a:cs typeface="Arial" panose="020B0604020202020204" pitchFamily="34" charset="0"/>
              </a:rPr>
              <a:t>Bo </a:t>
            </a:r>
            <a:r>
              <a:rPr lang="de-DE" altLang="zh-CN" sz="2900" dirty="0" err="1">
                <a:latin typeface="Arial" panose="020B0604020202020204" pitchFamily="34" charset="0"/>
                <a:cs typeface="Arial" panose="020B0604020202020204" pitchFamily="34" charset="0"/>
              </a:rPr>
              <a:t>Yufeng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 </a:t>
            </a:r>
            <a:r>
              <a:rPr lang="de-DE" altLang="zh-CN" sz="2900" dirty="0">
                <a:latin typeface="Arial" panose="020B0604020202020204" pitchFamily="34" charset="0"/>
                <a:cs typeface="Arial" panose="020B0604020202020204" pitchFamily="34" charset="0"/>
              </a:rPr>
              <a:t>High School </a:t>
            </a:r>
            <a:r>
              <a:rPr lang="zh-CN" altLang="de-DE" sz="2900" dirty="0">
                <a:latin typeface="Arial" panose="020B0604020202020204" pitchFamily="34" charset="0"/>
                <a:cs typeface="Arial" panose="020B0604020202020204" pitchFamily="34" charset="0"/>
              </a:rPr>
              <a:t>对亚洲语言感兴趣</a:t>
            </a:r>
            <a:r>
              <a:rPr lang="de-DE" altLang="zh-CN" sz="2900" dirty="0">
                <a:latin typeface="Arial" panose="020B0604020202020204" pitchFamily="34" charset="0"/>
                <a:cs typeface="Arial" panose="020B0604020202020204" pitchFamily="34" charset="0"/>
              </a:rPr>
              <a:t>: Asian </a:t>
            </a:r>
            <a:r>
              <a:rPr lang="de-DE" altLang="zh-CN" sz="2900" dirty="0" err="1">
                <a:latin typeface="Arial" panose="020B0604020202020204" pitchFamily="34" charset="0"/>
                <a:cs typeface="Arial" panose="020B0604020202020204" pitchFamily="34" charset="0"/>
              </a:rPr>
              <a:t>languages</a:t>
            </a:r>
            <a:r>
              <a:rPr lang="de-DE" altLang="zh-CN" sz="2900" dirty="0">
                <a:latin typeface="Arial" panose="020B0604020202020204" pitchFamily="34" charset="0"/>
                <a:cs typeface="Arial" panose="020B0604020202020204" pitchFamily="34" charset="0"/>
              </a:rPr>
              <a:t> =&gt; Chinese, </a:t>
            </a:r>
            <a:r>
              <a:rPr lang="zh-CN" altLang="de-DE" sz="2900" dirty="0">
                <a:latin typeface="Arial" panose="020B0604020202020204" pitchFamily="34" charset="0"/>
                <a:cs typeface="Arial" panose="020B0604020202020204" pitchFamily="34" charset="0"/>
              </a:rPr>
              <a:t>国际企业？</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Alicja </a:t>
            </a:r>
            <a:r>
              <a:rPr lang="zh-CN" altLang="de-DE" sz="2900" dirty="0">
                <a:latin typeface="Arial" panose="020B0604020202020204" pitchFamily="34" charset="0"/>
                <a:cs typeface="Arial" panose="020B0604020202020204" pitchFamily="34" charset="0"/>
              </a:rPr>
              <a:t>柯之川 </a:t>
            </a:r>
            <a:r>
              <a:rPr lang="de-DE" altLang="zh-CN" sz="2900" dirty="0">
                <a:latin typeface="Arial" panose="020B0604020202020204" pitchFamily="34" charset="0"/>
                <a:cs typeface="Arial" panose="020B0604020202020204" pitchFamily="34" charset="0"/>
              </a:rPr>
              <a:t>Ke </a:t>
            </a:r>
            <a:r>
              <a:rPr lang="de-DE" altLang="zh-CN" sz="2900" dirty="0" err="1">
                <a:latin typeface="Arial" panose="020B0604020202020204" pitchFamily="34" charset="0"/>
                <a:cs typeface="Arial" panose="020B0604020202020204" pitchFamily="34" charset="0"/>
              </a:rPr>
              <a:t>Zhichuan</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高中：语言很有用，找了挑战，对航空业感兴趣</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Marianna </a:t>
            </a:r>
            <a:r>
              <a:rPr lang="zh-CN" altLang="de-DE" sz="2900" dirty="0">
                <a:latin typeface="Arial" panose="020B0604020202020204" pitchFamily="34" charset="0"/>
                <a:cs typeface="Arial" panose="020B0604020202020204" pitchFamily="34" charset="0"/>
              </a:rPr>
              <a:t>麻亮 </a:t>
            </a:r>
            <a:r>
              <a:rPr lang="de-DE" altLang="zh-CN" sz="2900" dirty="0">
                <a:latin typeface="Arial" panose="020B0604020202020204" pitchFamily="34" charset="0"/>
                <a:cs typeface="Arial" panose="020B0604020202020204" pitchFamily="34" charset="0"/>
              </a:rPr>
              <a:t>Ma Liang, </a:t>
            </a:r>
            <a:r>
              <a:rPr lang="zh-CN" altLang="de-DE" sz="2900" dirty="0">
                <a:latin typeface="Arial" panose="020B0604020202020204" pitchFamily="34" charset="0"/>
                <a:cs typeface="Arial" panose="020B0604020202020204" pitchFamily="34" charset="0"/>
              </a:rPr>
              <a:t>喜欢语言，挑战，翻译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Kalina </a:t>
            </a:r>
            <a:r>
              <a:rPr lang="zh-CN" altLang="de-DE" sz="2900" dirty="0">
                <a:latin typeface="Arial" panose="020B0604020202020204" pitchFamily="34" charset="0"/>
                <a:cs typeface="Arial" panose="020B0604020202020204" pitchFamily="34" charset="0"/>
              </a:rPr>
              <a:t>吴凯庭 </a:t>
            </a:r>
            <a:r>
              <a:rPr lang="de-DE" altLang="zh-CN" sz="2900" dirty="0">
                <a:latin typeface="Arial" panose="020B0604020202020204" pitchFamily="34" charset="0"/>
                <a:cs typeface="Arial" panose="020B0604020202020204" pitchFamily="34" charset="0"/>
              </a:rPr>
              <a:t>Wu </a:t>
            </a:r>
            <a:r>
              <a:rPr lang="de-DE" altLang="zh-CN" sz="2900" dirty="0" err="1">
                <a:latin typeface="Arial" panose="020B0604020202020204" pitchFamily="34" charset="0"/>
                <a:cs typeface="Arial" panose="020B0604020202020204" pitchFamily="34" charset="0"/>
              </a:rPr>
              <a:t>Kaiting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高中：要学一个跟学校的专业完全不一样的，</a:t>
            </a:r>
            <a:r>
              <a:rPr lang="de-DE" altLang="zh-CN" sz="2900" dirty="0">
                <a:latin typeface="Arial" panose="020B0604020202020204" pitchFamily="34" charset="0"/>
                <a:cs typeface="Arial" panose="020B0604020202020204" pitchFamily="34" charset="0"/>
              </a:rPr>
              <a:t>Gdansk BA</a:t>
            </a:r>
            <a:r>
              <a:rPr lang="zh-CN" altLang="de-DE" sz="2900" dirty="0">
                <a:latin typeface="Arial" panose="020B0604020202020204" pitchFamily="34" charset="0"/>
                <a:cs typeface="Arial" panose="020B0604020202020204" pitchFamily="34" charset="0"/>
              </a:rPr>
              <a:t>，中国历史（基督教）跟欧洲的不同，有意思，中文老师，作家（幻想小说）</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Izabela </a:t>
            </a:r>
            <a:r>
              <a:rPr lang="zh-CN" altLang="de-DE" sz="2900" dirty="0">
                <a:latin typeface="Arial" panose="020B0604020202020204" pitchFamily="34" charset="0"/>
                <a:cs typeface="Arial" panose="020B0604020202020204" pitchFamily="34" charset="0"/>
              </a:rPr>
              <a:t>夏颖姗 </a:t>
            </a:r>
            <a:r>
              <a:rPr lang="de-DE" altLang="zh-CN" sz="2900" dirty="0">
                <a:latin typeface="Arial" panose="020B0604020202020204" pitchFamily="34" charset="0"/>
                <a:cs typeface="Arial" panose="020B0604020202020204" pitchFamily="34" charset="0"/>
              </a:rPr>
              <a:t>Xia </a:t>
            </a:r>
            <a:r>
              <a:rPr lang="de-DE" altLang="zh-CN" sz="2900" dirty="0" err="1">
                <a:latin typeface="Arial" panose="020B0604020202020204" pitchFamily="34" charset="0"/>
                <a:cs typeface="Arial" panose="020B0604020202020204" pitchFamily="34" charset="0"/>
              </a:rPr>
              <a:t>Yingshan</a:t>
            </a:r>
            <a:r>
              <a:rPr lang="zh-CN" altLang="de-DE" sz="2900" dirty="0">
                <a:latin typeface="Arial" panose="020B0604020202020204" pitchFamily="34" charset="0"/>
                <a:cs typeface="Arial" panose="020B0604020202020204" pitchFamily="34" charset="0"/>
              </a:rPr>
              <a:t>，克拉科夫，韩语，口译？英语、德语、拉丁语等等</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Aleksandra </a:t>
            </a:r>
            <a:r>
              <a:rPr lang="zh-CN" altLang="de-DE" sz="2900" dirty="0">
                <a:latin typeface="Arial" panose="020B0604020202020204" pitchFamily="34" charset="0"/>
                <a:cs typeface="Arial" panose="020B0604020202020204" pitchFamily="34" charset="0"/>
              </a:rPr>
              <a:t>韩美琳</a:t>
            </a:r>
            <a:r>
              <a:rPr lang="de-DE" altLang="zh-CN" sz="2900" dirty="0">
                <a:latin typeface="Arial" panose="020B0604020202020204" pitchFamily="34" charset="0"/>
                <a:cs typeface="Arial" panose="020B0604020202020204" pitchFamily="34" charset="0"/>
              </a:rPr>
              <a:t> Han </a:t>
            </a:r>
            <a:r>
              <a:rPr lang="de-DE" altLang="zh-CN" sz="2900" dirty="0" err="1">
                <a:latin typeface="Arial" panose="020B0604020202020204" pitchFamily="34" charset="0"/>
                <a:cs typeface="Arial" panose="020B0604020202020204" pitchFamily="34" charset="0"/>
              </a:rPr>
              <a:t>Meilin</a:t>
            </a:r>
            <a:r>
              <a:rPr lang="zh-CN" altLang="de-DE" sz="2900" dirty="0">
                <a:latin typeface="Arial" panose="020B0604020202020204" pitchFamily="34" charset="0"/>
                <a:cs typeface="Arial" panose="020B0604020202020204" pitchFamily="34" charset="0"/>
              </a:rPr>
              <a:t>，喜欢语言，对亚洲文化感兴趣，原来喜欢韩语，然后中文，学过德语、西班牙语、英文</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Weronika </a:t>
            </a:r>
            <a:r>
              <a:rPr lang="zh-CN" altLang="de-DE" sz="2900" dirty="0">
                <a:latin typeface="Arial" panose="020B0604020202020204" pitchFamily="34" charset="0"/>
                <a:cs typeface="Arial" panose="020B0604020202020204" pitchFamily="34" charset="0"/>
              </a:rPr>
              <a:t>舒然</a:t>
            </a:r>
            <a:r>
              <a:rPr lang="de-DE" altLang="zh-CN" sz="2900" dirty="0">
                <a:latin typeface="Arial" panose="020B0604020202020204" pitchFamily="34" charset="0"/>
                <a:cs typeface="Arial" panose="020B0604020202020204" pitchFamily="34" charset="0"/>
              </a:rPr>
              <a:t> Shu Ran</a:t>
            </a:r>
            <a:r>
              <a:rPr lang="zh-CN" altLang="de-DE" sz="2900" dirty="0">
                <a:latin typeface="Arial" panose="020B0604020202020204" pitchFamily="34" charset="0"/>
                <a:cs typeface="Arial" panose="020B0604020202020204" pitchFamily="34" charset="0"/>
              </a:rPr>
              <a:t>，</a:t>
            </a:r>
            <a:r>
              <a:rPr lang="de-DE" altLang="zh-CN" sz="2900" dirty="0">
                <a:latin typeface="Arial" panose="020B0604020202020204" pitchFamily="34" charset="0"/>
                <a:cs typeface="Arial" panose="020B0604020202020204" pitchFamily="34" charset="0"/>
              </a:rPr>
              <a:t>Gdansk</a:t>
            </a:r>
            <a:r>
              <a:rPr lang="zh-CN" altLang="de-DE" sz="2900" dirty="0">
                <a:latin typeface="Arial" panose="020B0604020202020204" pitchFamily="34" charset="0"/>
                <a:cs typeface="Arial" panose="020B0604020202020204" pitchFamily="34" charset="0"/>
              </a:rPr>
              <a:t>，对外汉语老师、对外英语老师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Daria </a:t>
            </a:r>
            <a:r>
              <a:rPr lang="zh-CN" altLang="de-DE" sz="2900" dirty="0">
                <a:latin typeface="Arial" panose="020B0604020202020204" pitchFamily="34" charset="0"/>
                <a:cs typeface="Arial" panose="020B0604020202020204" pitchFamily="34" charset="0"/>
              </a:rPr>
              <a:t>史蕤 </a:t>
            </a:r>
            <a:r>
              <a:rPr lang="de-DE" altLang="zh-CN" sz="2900" dirty="0">
                <a:latin typeface="Arial" panose="020B0604020202020204" pitchFamily="34" charset="0"/>
                <a:cs typeface="Arial" panose="020B0604020202020204" pitchFamily="34" charset="0"/>
              </a:rPr>
              <a:t>Shi Rui,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个月），远东文化系，中国文学，要一份安静的工作</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Szczechowska</a:t>
            </a:r>
            <a:r>
              <a:rPr lang="de-DE" altLang="zh-CN" sz="2900" dirty="0">
                <a:latin typeface="Arial" panose="020B0604020202020204" pitchFamily="34" charset="0"/>
                <a:cs typeface="Arial" panose="020B0604020202020204" pitchFamily="34" charset="0"/>
              </a:rPr>
              <a:t>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个月），中国文学老师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Swieboda</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米兰 </a:t>
            </a:r>
            <a:r>
              <a:rPr lang="de-DE" altLang="zh-CN" sz="2900" dirty="0">
                <a:latin typeface="Arial" panose="020B0604020202020204" pitchFamily="34" charset="0"/>
                <a:cs typeface="Arial" panose="020B0604020202020204" pitchFamily="34" charset="0"/>
              </a:rPr>
              <a:t>Mi Lan</a:t>
            </a:r>
            <a:r>
              <a:rPr lang="zh-CN" altLang="de-DE" sz="2900" dirty="0">
                <a:latin typeface="Arial" panose="020B0604020202020204" pitchFamily="34" charset="0"/>
                <a:cs typeface="Arial" panose="020B0604020202020204" pitchFamily="34" charset="0"/>
              </a:rPr>
              <a:t>，高中已经开始学中文，要当翻译（笔译）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endParaRPr lang="de-DE" altLang="zh-CN" sz="3300" dirty="0">
              <a:latin typeface="Arial" panose="020B0604020202020204" pitchFamily="34" charset="0"/>
              <a:cs typeface="Arial" panose="020B0604020202020204" pitchFamily="34" charset="0"/>
            </a:endParaRPr>
          </a:p>
          <a:p>
            <a:pPr eaLnBrk="1" hangingPunct="1">
              <a:buFont typeface="+mj-lt"/>
              <a:buAutoNum type="arabicPeriod"/>
            </a:pP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2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Na Zheng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Nazheng is the ancient marriage custom of Han nationality“ The fourth of the six gifts, also known as "Nacheng", means that a man's Naji gives a bride price to a woman's.</a:t>
            </a:r>
          </a:p>
        </p:txBody>
      </p:sp>
      <p:pic>
        <p:nvPicPr>
          <p:cNvPr id="112" name="图片 111"/>
          <p:cNvPicPr/>
          <p:nvPr/>
        </p:nvPicPr>
        <p:blipFill>
          <a:blip r:embed="rId3" r:link="rId4"/>
          <a:stretch>
            <a:fillRect/>
          </a:stretch>
        </p:blipFill>
        <p:spPr>
          <a:xfrm>
            <a:off x="7039927" y="1088231"/>
            <a:ext cx="1907858" cy="1983105"/>
          </a:xfrm>
          <a:prstGeom prst="rect">
            <a:avLst/>
          </a:prstGeom>
          <a:noFill/>
          <a:ln w="9525">
            <a:noFill/>
          </a:ln>
        </p:spPr>
      </p:pic>
      <p:sp>
        <p:nvSpPr>
          <p:cNvPr id="4" name="文本框 3"/>
          <p:cNvSpPr txBox="1"/>
          <p:nvPr/>
        </p:nvSpPr>
        <p:spPr>
          <a:xfrm>
            <a:off x="4752022" y="3047524"/>
            <a:ext cx="4195763" cy="2585323"/>
          </a:xfrm>
          <a:prstGeom prst="rect">
            <a:avLst/>
          </a:prstGeom>
          <a:noFill/>
        </p:spPr>
        <p:txBody>
          <a:bodyPr wrap="square" rtlCol="0">
            <a:spAutoFit/>
          </a:bodyPr>
          <a:lstStyle/>
          <a:p>
            <a:r>
              <a:rPr lang="zh-CN" altLang="en-US" sz="2700"/>
              <a:t>The completion of acceptance marks the end of the engagement stage and is one of the main signs of the establishment of marriage.</a:t>
            </a:r>
          </a:p>
        </p:txBody>
      </p:sp>
      <p:pic>
        <p:nvPicPr>
          <p:cNvPr id="113" name="图片 112"/>
          <p:cNvPicPr/>
          <p:nvPr/>
        </p:nvPicPr>
        <p:blipFill>
          <a:blip r:embed="rId5" r:link="rId6"/>
          <a:stretch>
            <a:fillRect/>
          </a:stretch>
        </p:blipFill>
        <p:spPr>
          <a:xfrm>
            <a:off x="413861" y="2977039"/>
            <a:ext cx="3043238" cy="26460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plus(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plus(in)">
                                      <p:cBhvr>
                                        <p:cTn id="23" dur="2000"/>
                                        <p:tgtEl>
                                          <p:spTgt spid="11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plus(in)">
                                      <p:cBhvr>
                                        <p:cTn id="28" dur="20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plus(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Qing Qi</a:t>
            </a: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5</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3424477" y="1032034"/>
            <a:ext cx="4029551" cy="1800225"/>
            <a:chOff x="5370" y="3510"/>
            <a:chExt cx="8461" cy="3780"/>
          </a:xfrm>
        </p:grpSpPr>
        <p:sp>
          <p:nvSpPr>
            <p:cNvPr id="9" name="矩形 8"/>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6029" y="3630"/>
              <a:ext cx="7424" cy="333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650">
                  <a:latin typeface="汉仪晓波折纸体简" panose="00020600040101010101" charset="-122"/>
                  <a:ea typeface="汉仪晓波折纸体简" panose="00020600040101010101" charset="-122"/>
                  <a:cs typeface="汉仪晓波折纸体简" panose="00020600040101010101" charset="-122"/>
                </a:rPr>
                <a:t>Qing Qi means that the boy's family choose a </a:t>
              </a:r>
              <a:r>
                <a:rPr lang="en-US" altLang="zh-CN" sz="1650">
                  <a:latin typeface="汉仪晓波折纸体简" panose="00020600040101010101" charset="-122"/>
                  <a:ea typeface="汉仪晓波折纸体简" panose="00020600040101010101" charset="-122"/>
                  <a:cs typeface="汉仪晓波折纸体简" panose="00020600040101010101" charset="-122"/>
                </a:rPr>
                <a:t>lucky</a:t>
              </a:r>
              <a:r>
                <a:rPr lang="zh-CN" altLang="en-US" sz="1650">
                  <a:latin typeface="汉仪晓波折纸体简" panose="00020600040101010101" charset="-122"/>
                  <a:ea typeface="汉仪晓波折纸体简" panose="00020600040101010101" charset="-122"/>
                  <a:cs typeface="汉仪晓波折纸体简" panose="00020600040101010101" charset="-122"/>
                </a:rPr>
                <a:t> day to hold the wedding ceremony and then dispatch the matchmaker to tell the girl’s family.</a:t>
              </a:r>
            </a:p>
          </p:txBody>
        </p:sp>
        <p:grpSp>
          <p:nvGrpSpPr>
            <p:cNvPr id="5" name="组合 4"/>
            <p:cNvGrpSpPr/>
            <p:nvPr/>
          </p:nvGrpSpPr>
          <p:grpSpPr>
            <a:xfrm>
              <a:off x="13186" y="6652"/>
              <a:ext cx="453" cy="454"/>
              <a:chOff x="13315" y="6781"/>
              <a:chExt cx="403" cy="404"/>
            </a:xfrm>
          </p:grpSpPr>
          <p:sp>
            <p:nvSpPr>
              <p:cNvPr id="7" name="矩形 6"/>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0" name="矩形 9"/>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
        <p:nvSpPr>
          <p:cNvPr id="11" name="文本框 10"/>
          <p:cNvSpPr txBox="1"/>
          <p:nvPr/>
        </p:nvSpPr>
        <p:spPr>
          <a:xfrm>
            <a:off x="220028" y="2832259"/>
            <a:ext cx="2594134" cy="415498"/>
          </a:xfrm>
          <a:prstGeom prst="rect">
            <a:avLst/>
          </a:prstGeom>
          <a:noFill/>
        </p:spPr>
        <p:txBody>
          <a:bodyPr wrap="square" rtlCol="0">
            <a:spAutoFit/>
          </a:bodyPr>
          <a:lstStyle/>
          <a:p>
            <a:r>
              <a:rPr lang="en-US" altLang="zh-CN" sz="2100"/>
              <a:t>Qing Qi</a:t>
            </a:r>
          </a:p>
        </p:txBody>
      </p:sp>
      <p:pic>
        <p:nvPicPr>
          <p:cNvPr id="107" name="图片 106"/>
          <p:cNvPicPr/>
          <p:nvPr/>
        </p:nvPicPr>
        <p:blipFill>
          <a:blip r:embed="rId2" r:link="rId3"/>
          <a:stretch>
            <a:fillRect/>
          </a:stretch>
        </p:blipFill>
        <p:spPr>
          <a:xfrm>
            <a:off x="279082" y="1032034"/>
            <a:ext cx="2525078" cy="1781175"/>
          </a:xfrm>
          <a:prstGeom prst="rect">
            <a:avLst/>
          </a:prstGeom>
          <a:noFill/>
          <a:ln w="9525">
            <a:noFill/>
          </a:ln>
        </p:spPr>
      </p:pic>
      <p:pic>
        <p:nvPicPr>
          <p:cNvPr id="108" name="图片 107"/>
          <p:cNvPicPr/>
          <p:nvPr/>
        </p:nvPicPr>
        <p:blipFill>
          <a:blip r:embed="rId4" r:link="rId5"/>
          <a:stretch>
            <a:fillRect/>
          </a:stretch>
        </p:blipFill>
        <p:spPr>
          <a:xfrm>
            <a:off x="155258" y="3479007"/>
            <a:ext cx="1716881" cy="2221706"/>
          </a:xfrm>
          <a:prstGeom prst="rect">
            <a:avLst/>
          </a:prstGeom>
          <a:noFill/>
          <a:ln w="9525">
            <a:noFill/>
          </a:ln>
        </p:spPr>
      </p:pic>
      <p:sp>
        <p:nvSpPr>
          <p:cNvPr id="2" name="右箭头 1"/>
          <p:cNvSpPr/>
          <p:nvPr/>
        </p:nvSpPr>
        <p:spPr>
          <a:xfrm>
            <a:off x="1968818" y="4502468"/>
            <a:ext cx="4408646"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9" name="图片 108"/>
          <p:cNvPicPr/>
          <p:nvPr/>
        </p:nvPicPr>
        <p:blipFill>
          <a:blip r:embed="rId6" r:link="rId7"/>
          <a:stretch>
            <a:fillRect/>
          </a:stretch>
        </p:blipFill>
        <p:spPr>
          <a:xfrm>
            <a:off x="6951345" y="3302318"/>
            <a:ext cx="1963103" cy="2445544"/>
          </a:xfrm>
          <a:prstGeom prst="rect">
            <a:avLst/>
          </a:prstGeom>
          <a:noFill/>
          <a:ln w="9525">
            <a:noFill/>
          </a:ln>
        </p:spPr>
      </p:pic>
      <p:pic>
        <p:nvPicPr>
          <p:cNvPr id="110" name="图片 109"/>
          <p:cNvPicPr/>
          <p:nvPr/>
        </p:nvPicPr>
        <p:blipFill>
          <a:blip r:embed="rId8" r:link="rId9"/>
          <a:srcRect t="12081" r="34831" b="12647"/>
          <a:stretch>
            <a:fillRect/>
          </a:stretch>
        </p:blipFill>
        <p:spPr>
          <a:xfrm>
            <a:off x="3023235" y="3101817"/>
            <a:ext cx="1729264" cy="1400651"/>
          </a:xfrm>
          <a:prstGeom prst="rect">
            <a:avLst/>
          </a:prstGeom>
          <a:noFill/>
          <a:ln w="9525">
            <a:noFill/>
          </a:ln>
        </p:spPr>
      </p:pic>
      <p:pic>
        <p:nvPicPr>
          <p:cNvPr id="111" name="图片 110"/>
          <p:cNvPicPr/>
          <p:nvPr/>
        </p:nvPicPr>
        <p:blipFill>
          <a:blip r:embed="rId10" r:link="rId11"/>
          <a:srcRect r="2704" b="72352"/>
          <a:stretch>
            <a:fillRect/>
          </a:stretch>
        </p:blipFill>
        <p:spPr>
          <a:xfrm>
            <a:off x="2674620" y="4846320"/>
            <a:ext cx="3112294" cy="85439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plus(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plus(in)">
                                      <p:cBhvr>
                                        <p:cTn id="22" dur="2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plus(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plus(in)">
                                      <p:cBhvr>
                                        <p:cTn id="32" dur="20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plus(in)">
                                      <p:cBhvr>
                                        <p:cTn id="37" dur="20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plus(in)">
                                      <p:cBhvr>
                                        <p:cTn id="4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animBg="1"/>
      <p:bldP spid="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Qin Ying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6</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sp>
        <p:nvSpPr>
          <p:cNvPr id="11" name="文本框 10"/>
          <p:cNvSpPr txBox="1"/>
          <p:nvPr/>
        </p:nvSpPr>
        <p:spPr>
          <a:xfrm>
            <a:off x="382905" y="2979420"/>
            <a:ext cx="1664970" cy="415498"/>
          </a:xfrm>
          <a:prstGeom prst="rect">
            <a:avLst/>
          </a:prstGeom>
          <a:noFill/>
        </p:spPr>
        <p:txBody>
          <a:bodyPr wrap="square" rtlCol="0" anchor="t">
            <a:spAutoFit/>
          </a:bodyPr>
          <a:lstStyle/>
          <a:p>
            <a:r>
              <a:rPr lang="en-US" altLang="zh-CN" sz="2100"/>
              <a:t>Qin Ying</a:t>
            </a:r>
          </a:p>
        </p:txBody>
      </p:sp>
      <p:grpSp>
        <p:nvGrpSpPr>
          <p:cNvPr id="20" name="组合 19" descr="7b0a202020202274657874626f78223a20227b5c2263617465676f72795f69645c223a31303139382c5c2269645c223a32303334323032337d220a7d0a"/>
          <p:cNvGrpSpPr/>
          <p:nvPr/>
        </p:nvGrpSpPr>
        <p:grpSpPr>
          <a:xfrm>
            <a:off x="3042286" y="3245168"/>
            <a:ext cx="4875761" cy="1800225"/>
            <a:chOff x="5370" y="3510"/>
            <a:chExt cx="8461" cy="3780"/>
          </a:xfrm>
        </p:grpSpPr>
        <p:sp>
          <p:nvSpPr>
            <p:cNvPr id="21" name="矩形 20"/>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22" name="矩形 21"/>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文本框 22"/>
            <p:cNvSpPr txBox="1"/>
            <p:nvPr/>
          </p:nvSpPr>
          <p:spPr>
            <a:xfrm>
              <a:off x="5798" y="3899"/>
              <a:ext cx="7955" cy="205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Qin Ying is the last proce</a:t>
              </a:r>
              <a:r>
                <a:rPr lang="en-US" sz="1650">
                  <a:latin typeface="汉仪晓波折纸体简" panose="00020600040101010101" charset="-122"/>
                  <a:ea typeface="汉仪晓波折纸体简" panose="00020600040101010101" charset="-122"/>
                  <a:cs typeface="汉仪晓波折纸体简" panose="00020600040101010101" charset="-122"/>
                </a:rPr>
                <a:t>ss</a:t>
              </a:r>
              <a:r>
                <a:rPr sz="1650">
                  <a:latin typeface="汉仪晓波折纸体简" panose="00020600040101010101" charset="-122"/>
                  <a:ea typeface="汉仪晓波折纸体简" panose="00020600040101010101" charset="-122"/>
                  <a:cs typeface="汉仪晓波折纸体简" panose="00020600040101010101" charset="-122"/>
                </a:rPr>
                <a:t> of the six </a:t>
              </a:r>
              <a:r>
                <a:rPr lang="en-US" sz="1650">
                  <a:latin typeface="汉仪晓波折纸体简" panose="00020600040101010101" charset="-122"/>
                  <a:ea typeface="汉仪晓波折纸体简" panose="00020600040101010101" charset="-122"/>
                  <a:cs typeface="汉仪晓波折纸体简" panose="00020600040101010101" charset="-122"/>
                </a:rPr>
                <a:t>processe</a:t>
              </a:r>
              <a:r>
                <a:rPr sz="1650">
                  <a:latin typeface="汉仪晓波折纸体简" panose="00020600040101010101" charset="-122"/>
                  <a:ea typeface="汉仪晓波折纸体简" panose="00020600040101010101" charset="-122"/>
                  <a:cs typeface="汉仪晓波折纸体简" panose="00020600040101010101" charset="-122"/>
                </a:rPr>
                <a:t>s, that is, the groom goes to the bride's home to take the bride to his home.</a:t>
              </a:r>
            </a:p>
          </p:txBody>
        </p:sp>
        <p:grpSp>
          <p:nvGrpSpPr>
            <p:cNvPr id="24" name="组合 23"/>
            <p:cNvGrpSpPr/>
            <p:nvPr/>
          </p:nvGrpSpPr>
          <p:grpSpPr>
            <a:xfrm>
              <a:off x="13186" y="6652"/>
              <a:ext cx="453" cy="454"/>
              <a:chOff x="13315" y="6781"/>
              <a:chExt cx="403" cy="404"/>
            </a:xfrm>
          </p:grpSpPr>
          <p:sp>
            <p:nvSpPr>
              <p:cNvPr id="25" name="矩形 24"/>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6" name="矩形 25"/>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plus(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68379" y="1214914"/>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Customs</a:t>
            </a:r>
          </a:p>
        </p:txBody>
      </p:sp>
      <p:grpSp>
        <p:nvGrpSpPr>
          <p:cNvPr id="2" name="组 1"/>
          <p:cNvGrpSpPr/>
          <p:nvPr/>
        </p:nvGrpSpPr>
        <p:grpSpPr>
          <a:xfrm>
            <a:off x="249079" y="971074"/>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
        <p:nvSpPr>
          <p:cNvPr id="4" name="文本框 3"/>
          <p:cNvSpPr txBox="1"/>
          <p:nvPr/>
        </p:nvSpPr>
        <p:spPr>
          <a:xfrm>
            <a:off x="303847" y="2530317"/>
            <a:ext cx="8840153" cy="3000821"/>
          </a:xfrm>
          <a:prstGeom prst="rect">
            <a:avLst/>
          </a:prstGeom>
          <a:noFill/>
        </p:spPr>
        <p:txBody>
          <a:bodyPr wrap="square" rtlCol="0">
            <a:spAutoFit/>
          </a:bodyPr>
          <a:lstStyle/>
          <a:p>
            <a:r>
              <a:rPr lang="zh-CN" altLang="en-US" sz="2100"/>
              <a:t>In addition to the six steps mentioned above, there are many other customs in the traditional Chinese wedding ceremony. Generally speaking, ancient marriage was ordered by parents and matchmaker and many young people could not master their own marriage. Before wedding ceremony, men and women were not allowed to meet each other in that ancient people were very conservative and most girls were kept in boudoirs. If they met in private before marriage, it would be regarded as a kind of female infidelity and parents would also think it quite unlucky. Under this c</a:t>
            </a:r>
            <a:r>
              <a:rPr lang="en-US" altLang="zh-CN" sz="2100"/>
              <a:t>ondition</a:t>
            </a:r>
            <a:r>
              <a:rPr lang="zh-CN" altLang="en-US" sz="2100"/>
              <a:t>, new</a:t>
            </a:r>
            <a:r>
              <a:rPr lang="en-US" altLang="zh-CN" sz="2100"/>
              <a:t>couple</a:t>
            </a:r>
            <a:r>
              <a:rPr lang="zh-CN" altLang="en-US" sz="2100"/>
              <a:t>s could only see each other until the day of marriage.</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2773680" y="943452"/>
            <a:ext cx="4986338" cy="2007890"/>
            <a:chOff x="5370" y="3510"/>
            <a:chExt cx="9031" cy="4948"/>
          </a:xfrm>
        </p:grpSpPr>
        <p:sp>
          <p:nvSpPr>
            <p:cNvPr id="9" name="矩形 8"/>
            <p:cNvSpPr/>
            <p:nvPr/>
          </p:nvSpPr>
          <p:spPr>
            <a:xfrm>
              <a:off x="5370" y="3510"/>
              <a:ext cx="9031" cy="4928"/>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5908" y="3510"/>
              <a:ext cx="7955" cy="494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500">
                  <a:latin typeface="汉仪晓波折纸体简" panose="00020600040101010101" charset="-122"/>
                  <a:ea typeface="汉仪晓波折纸体简" panose="00020600040101010101" charset="-122"/>
                  <a:cs typeface="汉仪晓波折纸体简" panose="00020600040101010101" charset="-122"/>
                </a:rPr>
                <a:t>After that, the following step is the most grand one among the whole ceremony --- at the dusk moment, the groom and the bride, his parents as well as all the guests will gather together at the central room to witness the kneeling </a:t>
              </a:r>
              <a:r>
                <a:rPr lang="en-US" sz="1500">
                  <a:latin typeface="汉仪晓波折纸体简" panose="00020600040101010101" charset="-122"/>
                  <a:ea typeface="汉仪晓波折纸体简" panose="00020600040101010101" charset="-122"/>
                  <a:cs typeface="汉仪晓波折纸体简" panose="00020600040101010101" charset="-122"/>
                </a:rPr>
                <a:t>step</a:t>
              </a:r>
              <a:r>
                <a:rPr sz="1500">
                  <a:latin typeface="汉仪晓波折纸体简" panose="00020600040101010101" charset="-122"/>
                  <a:ea typeface="汉仪晓波折纸体简" panose="00020600040101010101" charset="-122"/>
                  <a:cs typeface="汉仪晓波折纸体简" panose="00020600040101010101" charset="-122"/>
                </a:rPr>
                <a:t>s of the couple, which consists of 4 steps</a:t>
              </a:r>
            </a:p>
          </p:txBody>
        </p:sp>
      </p:grpSp>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pic>
        <p:nvPicPr>
          <p:cNvPr id="115" name="图片 114"/>
          <p:cNvPicPr/>
          <p:nvPr/>
        </p:nvPicPr>
        <p:blipFill>
          <a:blip r:embed="rId5" r:link="rId6"/>
          <a:stretch>
            <a:fillRect/>
          </a:stretch>
        </p:blipFill>
        <p:spPr>
          <a:xfrm>
            <a:off x="6740843" y="3738563"/>
            <a:ext cx="2089785" cy="2019300"/>
          </a:xfrm>
          <a:prstGeom prst="rect">
            <a:avLst/>
          </a:prstGeom>
          <a:noFill/>
          <a:ln w="9525">
            <a:noFill/>
          </a:ln>
        </p:spPr>
      </p:pic>
      <p:pic>
        <p:nvPicPr>
          <p:cNvPr id="116" name="图片 115"/>
          <p:cNvPicPr/>
          <p:nvPr/>
        </p:nvPicPr>
        <p:blipFill>
          <a:blip r:embed="rId7" r:link="rId8"/>
          <a:stretch>
            <a:fillRect/>
          </a:stretch>
        </p:blipFill>
        <p:spPr>
          <a:xfrm>
            <a:off x="136684" y="3777615"/>
            <a:ext cx="1172051" cy="1683068"/>
          </a:xfrm>
          <a:prstGeom prst="rect">
            <a:avLst/>
          </a:prstGeom>
          <a:noFill/>
          <a:ln w="9525">
            <a:noFill/>
          </a:ln>
        </p:spPr>
      </p:pic>
      <p:pic>
        <p:nvPicPr>
          <p:cNvPr id="117" name="图片 116"/>
          <p:cNvPicPr/>
          <p:nvPr/>
        </p:nvPicPr>
        <p:blipFill>
          <a:blip r:embed="rId9" r:link="rId10"/>
          <a:stretch>
            <a:fillRect/>
          </a:stretch>
        </p:blipFill>
        <p:spPr>
          <a:xfrm>
            <a:off x="2112169" y="3791427"/>
            <a:ext cx="1195388" cy="1715929"/>
          </a:xfrm>
          <a:prstGeom prst="rect">
            <a:avLst/>
          </a:prstGeom>
          <a:noFill/>
          <a:ln w="9525">
            <a:noFill/>
          </a:ln>
        </p:spPr>
      </p:pic>
      <p:sp>
        <p:nvSpPr>
          <p:cNvPr id="3" name="右箭头 2"/>
          <p:cNvSpPr/>
          <p:nvPr/>
        </p:nvSpPr>
        <p:spPr>
          <a:xfrm>
            <a:off x="1440657" y="4505326"/>
            <a:ext cx="539591"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右箭头 10"/>
          <p:cNvSpPr/>
          <p:nvPr/>
        </p:nvSpPr>
        <p:spPr>
          <a:xfrm>
            <a:off x="5919311"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p:cNvSpPr txBox="1"/>
          <p:nvPr/>
        </p:nvSpPr>
        <p:spPr>
          <a:xfrm>
            <a:off x="1828800" y="5611654"/>
            <a:ext cx="2015014" cy="300082"/>
          </a:xfrm>
          <a:prstGeom prst="rect">
            <a:avLst/>
          </a:prstGeom>
          <a:noFill/>
        </p:spPr>
        <p:txBody>
          <a:bodyPr wrap="square" rtlCol="0">
            <a:spAutoFit/>
          </a:bodyPr>
          <a:lstStyle/>
          <a:p>
            <a:r>
              <a:rPr lang="zh-CN" altLang="en-US" sz="1350"/>
              <a:t>Kneel down to parents</a:t>
            </a:r>
          </a:p>
        </p:txBody>
      </p:sp>
      <p:sp>
        <p:nvSpPr>
          <p:cNvPr id="21" name="文本框 20"/>
          <p:cNvSpPr txBox="1"/>
          <p:nvPr/>
        </p:nvSpPr>
        <p:spPr>
          <a:xfrm>
            <a:off x="136684" y="3410902"/>
            <a:ext cx="2723674" cy="300082"/>
          </a:xfrm>
          <a:prstGeom prst="rect">
            <a:avLst/>
          </a:prstGeom>
          <a:noFill/>
        </p:spPr>
        <p:txBody>
          <a:bodyPr wrap="square" rtlCol="0">
            <a:spAutoFit/>
          </a:bodyPr>
          <a:lstStyle/>
          <a:p>
            <a:r>
              <a:rPr lang="en-US" altLang="zh-CN" sz="1350">
                <a:sym typeface="+mn-ea"/>
              </a:rPr>
              <a:t>Kneel down to </a:t>
            </a:r>
            <a:r>
              <a:rPr lang="zh-CN" altLang="en-US" sz="1350">
                <a:sym typeface="+mn-ea"/>
              </a:rPr>
              <a:t>heaven and earth</a:t>
            </a:r>
            <a:endParaRPr lang="zh-CN" altLang="en-US" sz="1350"/>
          </a:p>
        </p:txBody>
      </p:sp>
      <p:sp>
        <p:nvSpPr>
          <p:cNvPr id="22" name="文本框 21"/>
          <p:cNvSpPr txBox="1"/>
          <p:nvPr/>
        </p:nvSpPr>
        <p:spPr>
          <a:xfrm>
            <a:off x="6653689" y="3341370"/>
            <a:ext cx="2827973" cy="300082"/>
          </a:xfrm>
          <a:prstGeom prst="rect">
            <a:avLst/>
          </a:prstGeom>
          <a:noFill/>
        </p:spPr>
        <p:txBody>
          <a:bodyPr wrap="square" rtlCol="0">
            <a:spAutoFit/>
          </a:bodyPr>
          <a:lstStyle/>
          <a:p>
            <a:r>
              <a:rPr lang="zh-CN" altLang="en-US" sz="1350"/>
              <a:t>drink “ cross-cupped wine ”</a:t>
            </a:r>
          </a:p>
        </p:txBody>
      </p:sp>
      <p:pic>
        <p:nvPicPr>
          <p:cNvPr id="122" name="图片 121"/>
          <p:cNvPicPr/>
          <p:nvPr/>
        </p:nvPicPr>
        <p:blipFill>
          <a:blip r:embed="rId11" r:link="rId12"/>
          <a:stretch>
            <a:fillRect/>
          </a:stretch>
        </p:blipFill>
        <p:spPr>
          <a:xfrm>
            <a:off x="4623435" y="3800475"/>
            <a:ext cx="1108710" cy="1895475"/>
          </a:xfrm>
          <a:prstGeom prst="rect">
            <a:avLst/>
          </a:prstGeom>
          <a:noFill/>
          <a:ln w="9525">
            <a:noFill/>
          </a:ln>
        </p:spPr>
      </p:pic>
      <p:sp>
        <p:nvSpPr>
          <p:cNvPr id="12" name="右箭头 11"/>
          <p:cNvSpPr/>
          <p:nvPr/>
        </p:nvSpPr>
        <p:spPr>
          <a:xfrm>
            <a:off x="3598545"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框 12"/>
          <p:cNvSpPr txBox="1"/>
          <p:nvPr/>
        </p:nvSpPr>
        <p:spPr>
          <a:xfrm>
            <a:off x="3884771" y="3308986"/>
            <a:ext cx="2034540" cy="507831"/>
          </a:xfrm>
          <a:prstGeom prst="rect">
            <a:avLst/>
          </a:prstGeom>
          <a:noFill/>
        </p:spPr>
        <p:txBody>
          <a:bodyPr wrap="square" rtlCol="0">
            <a:spAutoFit/>
          </a:bodyPr>
          <a:lstStyle/>
          <a:p>
            <a:r>
              <a:rPr lang="zh-CN" altLang="en-US" sz="1350"/>
              <a:t>the new couple kowtow towards each other</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plus(in)">
                                      <p:cBhvr>
                                        <p:cTn id="17" dur="20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plus(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plus(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plus(in)">
                                      <p:cBhvr>
                                        <p:cTn id="32" dur="20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plus(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plus(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plus(in)">
                                      <p:cBhvr>
                                        <p:cTn id="47" dur="2000"/>
                                        <p:tgtEl>
                                          <p:spTgt spid="122"/>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plus(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plus(in)">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ntr" presetSubtype="16" fill="hold" nodeType="click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plus(in)">
                                      <p:cBhvr>
                                        <p:cTn id="62" dur="2000"/>
                                        <p:tgtEl>
                                          <p:spTgt spid="115"/>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plus(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20" grpId="0"/>
      <p:bldP spid="20" grpId="1"/>
      <p:bldP spid="21" grpId="0"/>
      <p:bldP spid="21" grpId="1"/>
      <p:bldP spid="22" grpId="0"/>
      <p:bldP spid="22" grpId="1"/>
      <p:bldP spid="12" grpId="0" animBg="1"/>
      <p:bldP spid="12" grpId="1" animBg="1"/>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enying0907 148"/>
          <p:cNvSpPr/>
          <p:nvPr/>
        </p:nvSpPr>
        <p:spPr>
          <a:xfrm>
            <a:off x="2910364" y="3433923"/>
            <a:ext cx="4726781" cy="482120"/>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p:txBody>
      </p:sp>
      <p:sp>
        <p:nvSpPr>
          <p:cNvPr id="6" name="文本框 5"/>
          <p:cNvSpPr txBox="1"/>
          <p:nvPr/>
        </p:nvSpPr>
        <p:spPr>
          <a:xfrm>
            <a:off x="429818" y="3033499"/>
            <a:ext cx="1465466" cy="415498"/>
          </a:xfrm>
          <a:prstGeom prst="rect">
            <a:avLst/>
          </a:prstGeom>
          <a:noFill/>
        </p:spPr>
        <p:txBody>
          <a:bodyPr wrap="none" rtlCol="0">
            <a:spAutoFit/>
          </a:bodyPr>
          <a:lstStyle/>
          <a:p>
            <a:r>
              <a:rPr kumimoji="1" lang="en-US" altLang="zh-CN" sz="2100">
                <a:solidFill>
                  <a:schemeClr val="tx2">
                    <a:lumMod val="75000"/>
                  </a:schemeClr>
                </a:solidFill>
                <a:latin typeface="DFPShaoNvW5-GB" charset="-122"/>
                <a:ea typeface="DFPShaoNvW5-GB" charset="-122"/>
                <a:cs typeface="DFPShaoNvW5-GB" charset="-122"/>
              </a:rPr>
              <a:t>Hui Meng</a:t>
            </a:r>
          </a:p>
        </p:txBody>
      </p:sp>
      <p:sp>
        <p:nvSpPr>
          <p:cNvPr id="2" name="文本框 1"/>
          <p:cNvSpPr txBox="1"/>
          <p:nvPr/>
        </p:nvSpPr>
        <p:spPr>
          <a:xfrm>
            <a:off x="1893571" y="949643"/>
            <a:ext cx="7250906" cy="1477328"/>
          </a:xfrm>
          <a:prstGeom prst="rect">
            <a:avLst/>
          </a:prstGeom>
          <a:noFill/>
        </p:spPr>
        <p:txBody>
          <a:bodyPr wrap="square" rtlCol="0">
            <a:spAutoFit/>
          </a:bodyPr>
          <a:lstStyle/>
          <a:p>
            <a:r>
              <a:t>After wedding ceremony, the couple must return to the girl’s home together at the third day, which is called “Huimen” or “Guiling”. This </a:t>
            </a:r>
            <a:r>
              <a:rPr lang="en-US"/>
              <a:t>step</a:t>
            </a:r>
            <a:r>
              <a:t> is indispensable. The groom should take some gifts for respect and change the way that he addresses the bride’s parents, and the latter will also prepare a good meal for the couple’s coming.</a:t>
            </a:r>
          </a:p>
        </p:txBody>
      </p:sp>
      <p:pic>
        <p:nvPicPr>
          <p:cNvPr id="124" name="图片 123"/>
          <p:cNvPicPr/>
          <p:nvPr/>
        </p:nvPicPr>
        <p:blipFill>
          <a:blip r:embed="rId3" r:link="rId4"/>
          <a:stretch>
            <a:fillRect/>
          </a:stretch>
        </p:blipFill>
        <p:spPr>
          <a:xfrm>
            <a:off x="173355" y="949643"/>
            <a:ext cx="1717358" cy="2017871"/>
          </a:xfrm>
          <a:prstGeom prst="rect">
            <a:avLst/>
          </a:prstGeom>
          <a:noFill/>
          <a:ln w="9525">
            <a:noFill/>
          </a:ln>
        </p:spPr>
      </p:pic>
      <p:pic>
        <p:nvPicPr>
          <p:cNvPr id="125" name="图片 124"/>
          <p:cNvPicPr/>
          <p:nvPr/>
        </p:nvPicPr>
        <p:blipFill>
          <a:blip r:embed="rId5" r:link="rId6"/>
          <a:srcRect l="14137" t="-1162"/>
          <a:stretch>
            <a:fillRect/>
          </a:stretch>
        </p:blipFill>
        <p:spPr>
          <a:xfrm>
            <a:off x="5741671" y="2878456"/>
            <a:ext cx="2779871" cy="2985611"/>
          </a:xfrm>
          <a:prstGeom prst="rect">
            <a:avLst/>
          </a:prstGeom>
          <a:noFill/>
          <a:ln w="9525">
            <a:noFill/>
          </a:ln>
        </p:spPr>
      </p:pic>
      <p:pic>
        <p:nvPicPr>
          <p:cNvPr id="126" name="图片 125"/>
          <p:cNvPicPr/>
          <p:nvPr/>
        </p:nvPicPr>
        <p:blipFill>
          <a:blip r:embed="rId7" r:link="rId8"/>
          <a:srcRect r="499" b="61478"/>
          <a:stretch>
            <a:fillRect/>
          </a:stretch>
        </p:blipFill>
        <p:spPr>
          <a:xfrm>
            <a:off x="2839403" y="3320892"/>
            <a:ext cx="2374106" cy="2100739"/>
          </a:xfrm>
          <a:prstGeom prst="rect">
            <a:avLst/>
          </a:prstGeom>
          <a:noFill/>
          <a:ln w="9525">
            <a:noFill/>
          </a:ln>
        </p:spPr>
      </p:pic>
      <p:pic>
        <p:nvPicPr>
          <p:cNvPr id="127" name="图片 126"/>
          <p:cNvPicPr/>
          <p:nvPr/>
        </p:nvPicPr>
        <p:blipFill>
          <a:blip r:embed="rId9" r:link="rId10"/>
          <a:stretch>
            <a:fillRect/>
          </a:stretch>
        </p:blipFill>
        <p:spPr>
          <a:xfrm>
            <a:off x="177166" y="3491389"/>
            <a:ext cx="2364581" cy="23241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plus(in)">
                                      <p:cBhvr>
                                        <p:cTn id="11" dur="20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plus(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plus(in)">
                                      <p:cBhvr>
                                        <p:cTn id="26" dur="2000"/>
                                        <p:tgtEl>
                                          <p:spTgt spid="127"/>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plus(in)">
                                      <p:cBhvr>
                                        <p:cTn id="31" dur="20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125"/>
                                        </p:tgtEl>
                                        <p:attrNameLst>
                                          <p:attrName>style.visibility</p:attrName>
                                        </p:attrNameLst>
                                      </p:cBhvr>
                                      <p:to>
                                        <p:strVal val="visible"/>
                                      </p:to>
                                    </p:set>
                                    <p:animEffect transition="in" filter="plus(in)">
                                      <p:cBhvr>
                                        <p:cTn id="36"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6" grpId="0"/>
      <p:bldP spid="6"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29389" y="3163729"/>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Development</a:t>
            </a:r>
          </a:p>
        </p:txBody>
      </p:sp>
      <p:grpSp>
        <p:nvGrpSpPr>
          <p:cNvPr id="2" name="组 1"/>
          <p:cNvGrpSpPr/>
          <p:nvPr/>
        </p:nvGrpSpPr>
        <p:grpSpPr>
          <a:xfrm>
            <a:off x="249079" y="2730818"/>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a:solidFill>
                  <a:srgbClr val="0E5772"/>
                </a:solidFill>
                <a:latin typeface="Arial" panose="020B0604020202020204" pitchFamily="34" charset="0"/>
                <a:cs typeface="Arial" panose="020B0604020202020204" pitchFamily="34" charset="0"/>
              </a:rPr>
              <a:t>Self-Introduction </a:t>
            </a:r>
            <a:r>
              <a:rPr lang="zh-CN" altLang="de-DE">
                <a:solidFill>
                  <a:srgbClr val="0E5772"/>
                </a:solidFill>
                <a:latin typeface="Arial" panose="020B0604020202020204" pitchFamily="34" charset="0"/>
                <a:cs typeface="Arial" panose="020B0604020202020204" pitchFamily="34" charset="0"/>
              </a:rPr>
              <a:t>自我介绍</a:t>
            </a:r>
            <a:endParaRPr kumimoji="1" lang="zh-CN" altLang="en-US">
              <a:cs typeface="Arial" panose="020B0604020202020204" pitchFamily="34" charset="0"/>
            </a:endParaRPr>
          </a:p>
        </p:txBody>
      </p:sp>
      <p:sp>
        <p:nvSpPr>
          <p:cNvPr id="8195" name="内容占位符 2"/>
          <p:cNvSpPr>
            <a:spLocks noGrp="1"/>
          </p:cNvSpPr>
          <p:nvPr>
            <p:ph idx="1"/>
          </p:nvPr>
        </p:nvSpPr>
        <p:spPr>
          <a:xfrm>
            <a:off x="457200" y="1556792"/>
            <a:ext cx="8229600" cy="5177066"/>
          </a:xfrm>
        </p:spPr>
        <p:txBody>
          <a:bodyPr>
            <a:normAutofit fontScale="97500" lnSpcReduction="10000"/>
          </a:bodyPr>
          <a:lstStyle/>
          <a:p>
            <a:pPr eaLnBrk="1" hangingPunct="1"/>
            <a:r>
              <a:rPr lang="de-DE" altLang="zh-CN" sz="1800" dirty="0">
                <a:latin typeface="Arial" panose="020B0604020202020204" pitchFamily="34" charset="0"/>
                <a:cs typeface="Arial" panose="020B0604020202020204" pitchFamily="34" charset="0"/>
              </a:rPr>
              <a:t>AMU: </a:t>
            </a:r>
            <a:r>
              <a:rPr lang="de-DE" altLang="zh-CN" sz="1800" dirty="0" err="1">
                <a:latin typeface="Arial" panose="020B0604020202020204" pitchFamily="34" charset="0"/>
                <a:cs typeface="Arial" panose="020B0604020202020204" pitchFamily="34" charset="0"/>
              </a:rPr>
              <a:t>Adiunkt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助理教授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HUNNU: </a:t>
            </a:r>
            <a:r>
              <a:rPr lang="de-DE" altLang="zh-CN" sz="1800" dirty="0" err="1">
                <a:latin typeface="Arial" panose="020B0604020202020204" pitchFamily="34" charset="0"/>
                <a:cs typeface="Arial" panose="020B0604020202020204" pitchFamily="34" charset="0"/>
              </a:rPr>
              <a:t>Xiaoxiang</a:t>
            </a:r>
            <a:r>
              <a:rPr lang="de-DE" altLang="zh-CN" sz="1800" dirty="0">
                <a:latin typeface="Arial" panose="020B0604020202020204" pitchFamily="34" charset="0"/>
                <a:cs typeface="Arial" panose="020B0604020202020204" pitchFamily="34" charset="0"/>
              </a:rPr>
              <a:t> Scholar </a:t>
            </a:r>
            <a:r>
              <a:rPr lang="de-DE" altLang="zh-CN" sz="1800" dirty="0" err="1">
                <a:latin typeface="Arial" panose="020B0604020202020204" pitchFamily="34" charset="0"/>
                <a:cs typeface="Arial" panose="020B0604020202020204" pitchFamily="34" charset="0"/>
              </a:rPr>
              <a:t>Dist</a:t>
            </a:r>
            <a:r>
              <a:rPr lang="de-DE" altLang="zh-CN" sz="1800" dirty="0">
                <a:latin typeface="Arial" panose="020B0604020202020204" pitchFamily="34" charset="0"/>
                <a:cs typeface="Arial" panose="020B0604020202020204" pitchFamily="34" charset="0"/>
              </a:rPr>
              <a:t>. Prof., PhD </a:t>
            </a:r>
            <a:r>
              <a:rPr lang="de-DE" altLang="zh-CN" sz="1800" dirty="0" err="1">
                <a:latin typeface="Arial" panose="020B0604020202020204" pitchFamily="34" charset="0"/>
                <a:cs typeface="Arial" panose="020B0604020202020204" pitchFamily="34" charset="0"/>
              </a:rPr>
              <a:t>supervisor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潇湘学者特聘教授、博士导师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Academian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Europ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Acad</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Sciences &amp; Arts, Salzburg </a:t>
            </a:r>
            <a:r>
              <a:rPr lang="zh-CN" altLang="de-DE" sz="1800" dirty="0">
                <a:latin typeface="Arial" panose="020B0604020202020204" pitchFamily="34" charset="0"/>
                <a:cs typeface="Arial" panose="020B0604020202020204" pitchFamily="34" charset="0"/>
              </a:rPr>
              <a:t>欧洲科学院院士</a:t>
            </a:r>
            <a:endParaRPr lang="de-DE" altLang="zh-CN" sz="1800" dirty="0">
              <a:latin typeface="Arial" panose="020B0604020202020204" pitchFamily="34" charset="0"/>
              <a:cs typeface="Arial" panose="020B0604020202020204" pitchFamily="34" charset="0"/>
            </a:endParaRPr>
          </a:p>
          <a:p>
            <a:r>
              <a:rPr lang="de-DE" altLang="zh-CN" sz="1800" dirty="0">
                <a:latin typeface="Arial" panose="020B0604020202020204" pitchFamily="34" charset="0"/>
                <a:cs typeface="Arial" panose="020B0604020202020204" pitchFamily="34" charset="0"/>
              </a:rPr>
              <a:t>Jean Monnet Chair Professor </a:t>
            </a:r>
            <a:r>
              <a:rPr lang="zh-CN" altLang="de-DE" sz="1800" dirty="0">
                <a:latin typeface="Arial" panose="020B0604020202020204" pitchFamily="34" charset="0"/>
                <a:cs typeface="Arial" panose="020B0604020202020204" pitchFamily="34" charset="0"/>
              </a:rPr>
              <a:t>让</a:t>
            </a:r>
            <a:r>
              <a:rPr lang="zh-CN" altLang="en-US" sz="1800" dirty="0">
                <a:latin typeface="Arial" panose="020B0604020202020204" pitchFamily="34" charset="0"/>
                <a:cs typeface="Arial" panose="020B0604020202020204" pitchFamily="34" charset="0"/>
              </a:rPr>
              <a:t>莫</a:t>
            </a:r>
            <a:r>
              <a:rPr lang="zh-CN" altLang="de-DE" sz="1800" dirty="0">
                <a:latin typeface="Arial" panose="020B0604020202020204" pitchFamily="34" charset="0"/>
                <a:cs typeface="Arial" panose="020B0604020202020204" pitchFamily="34" charset="0"/>
              </a:rPr>
              <a:t>内主席教授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Int‘l</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Centre</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Director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外语学院国际汉学中心主任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German China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德中協會主席</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World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世界</a:t>
            </a:r>
            <a:r>
              <a:rPr lang="zh-CN" altLang="en-US" sz="1800" dirty="0">
                <a:latin typeface="Arial" panose="020B0604020202020204" pitchFamily="34" charset="0"/>
                <a:cs typeface="Arial" panose="020B0604020202020204" pitchFamily="34" charset="0"/>
              </a:rPr>
              <a:t>漢</a:t>
            </a:r>
            <a:r>
              <a:rPr lang="zh-CN" altLang="de-DE" sz="1800" dirty="0">
                <a:latin typeface="Arial" panose="020B0604020202020204" pitchFamily="34" charset="0"/>
                <a:cs typeface="Arial" panose="020B0604020202020204" pitchFamily="34" charset="0"/>
              </a:rPr>
              <a:t>學研究會會長</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Bochum, Peking, Harvard, Mainz/Germersheim, Witten, Harvard, Orem/USA, </a:t>
            </a:r>
            <a:r>
              <a:rPr lang="de-DE" altLang="zh-CN" sz="1800" dirty="0" err="1">
                <a:latin typeface="Arial" panose="020B0604020202020204" pitchFamily="34" charset="0"/>
                <a:cs typeface="Arial" panose="020B0604020202020204" pitchFamily="34" charset="0"/>
              </a:rPr>
              <a:t>Rome</a:t>
            </a:r>
            <a:r>
              <a:rPr lang="de-DE" altLang="zh-CN" sz="1800" dirty="0">
                <a:latin typeface="Arial" panose="020B0604020202020204" pitchFamily="34" charset="0"/>
                <a:cs typeface="Arial" panose="020B0604020202020204" pitchFamily="34" charset="0"/>
              </a:rPr>
              <a:t>, Peking Normal &amp; Witten</a:t>
            </a:r>
            <a:r>
              <a:rPr lang="zh-CN" altLang="en-US" sz="1800" dirty="0">
                <a:latin typeface="Arial" panose="020B0604020202020204" pitchFamily="34" charset="0"/>
                <a:cs typeface="Arial" panose="020B0604020202020204" pitchFamily="34" charset="0"/>
                <a:sym typeface="+mn-ea"/>
              </a:rPr>
              <a:t>波鸿，北京，哈佛，美因茨</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盖默斯海姆，威腾，哈佛，奥勒姆</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美国，罗马，北师大</a:t>
            </a:r>
            <a:r>
              <a:rPr lang="en-US" altLang="zh-CN" sz="1800" dirty="0">
                <a:latin typeface="Arial" panose="020B0604020202020204" pitchFamily="34" charset="0"/>
                <a:cs typeface="Arial" panose="020B0604020202020204" pitchFamily="34" charset="0"/>
                <a:sym typeface="+mn-ea"/>
              </a:rPr>
              <a:t>&amp;</a:t>
            </a:r>
            <a:r>
              <a:rPr lang="zh-CN" altLang="en-US" sz="1800" dirty="0">
                <a:latin typeface="Arial" panose="020B0604020202020204" pitchFamily="34" charset="0"/>
                <a:cs typeface="Arial" panose="020B0604020202020204" pitchFamily="34" charset="0"/>
                <a:sym typeface="+mn-ea"/>
              </a:rPr>
              <a:t>威腾</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Essays (Western </a:t>
            </a:r>
            <a:r>
              <a:rPr lang="de-DE" altLang="zh-CN" sz="1800" dirty="0" err="1">
                <a:latin typeface="Arial" panose="020B0604020202020204" pitchFamily="34" charset="0"/>
                <a:cs typeface="Arial" panose="020B0604020202020204" pitchFamily="34" charset="0"/>
              </a:rPr>
              <a:t>influence</a:t>
            </a:r>
            <a:r>
              <a:rPr lang="de-DE" altLang="zh-CN" sz="1800" dirty="0">
                <a:latin typeface="Arial" panose="020B0604020202020204" pitchFamily="34" charset="0"/>
                <a:cs typeface="Arial" panose="020B0604020202020204" pitchFamily="34" charset="0"/>
              </a:rPr>
              <a:t>, social </a:t>
            </a:r>
            <a:r>
              <a:rPr lang="de-DE" altLang="zh-CN" sz="1800" dirty="0" err="1">
                <a:latin typeface="Arial" panose="020B0604020202020204" pitchFamily="34" charset="0"/>
                <a:cs typeface="Arial" panose="020B0604020202020204" pitchFamily="34" charset="0"/>
              </a:rPr>
              <a:t>impact</a:t>
            </a:r>
            <a:r>
              <a:rPr lang="de-DE" altLang="zh-CN" sz="1800" dirty="0">
                <a:latin typeface="Arial" panose="020B0604020202020204" pitchFamily="34" charset="0"/>
                <a:cs typeface="Arial" panose="020B0604020202020204" pitchFamily="34" charset="0"/>
              </a:rPr>
              <a:t>, cf.: </a:t>
            </a:r>
            <a:r>
              <a:rPr lang="de-DE" altLang="zh-CN" sz="1800" dirty="0" err="1">
                <a:latin typeface="Arial" panose="020B0604020202020204" pitchFamily="34" charset="0"/>
                <a:cs typeface="Arial" panose="020B0604020202020204" pitchFamily="34" charset="0"/>
              </a:rPr>
              <a:t>blogs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散文</a:t>
            </a:r>
            <a:r>
              <a:rPr lang="zh-CN" altLang="en-US" sz="1800" dirty="0">
                <a:latin typeface="Arial" panose="020B0604020202020204" pitchFamily="34" charset="0"/>
                <a:cs typeface="Arial" panose="020B0604020202020204" pitchFamily="34" charset="0"/>
                <a:sym typeface="+mn-ea"/>
              </a:rPr>
              <a:t>（西方的影响，社会影响）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a:t>
            </a:r>
            <a:r>
              <a:rPr lang="de-DE" altLang="zh-CN" sz="1800" dirty="0" err="1">
                <a:latin typeface="Arial" panose="020B0604020202020204" pitchFamily="34" charset="0"/>
                <a:cs typeface="Arial" panose="020B0604020202020204" pitchFamily="34" charset="0"/>
              </a:rPr>
              <a:t>literary</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translations </a:t>
            </a:r>
            <a:r>
              <a:rPr lang="zh-CN" altLang="en-US" sz="1800" dirty="0">
                <a:latin typeface="Arial" panose="020B0604020202020204" pitchFamily="34" charset="0"/>
                <a:cs typeface="Arial" panose="020B0604020202020204" pitchFamily="34" charset="0"/>
                <a:sym typeface="+mn-ea"/>
              </a:rPr>
              <a:t>早期文学翻译</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Literature</a:t>
            </a:r>
            <a:r>
              <a:rPr lang="de-DE" altLang="zh-CN" sz="1800" dirty="0">
                <a:latin typeface="Arial" panose="020B0604020202020204" pitchFamily="34" charset="0"/>
                <a:cs typeface="Arial" panose="020B0604020202020204" pitchFamily="34" charset="0"/>
              </a:rPr>
              <a:t> Development (</a:t>
            </a:r>
            <a:r>
              <a:rPr lang="de-DE" altLang="zh-CN" sz="1800" dirty="0" err="1">
                <a:latin typeface="Arial" panose="020B0604020202020204" pitchFamily="34" charset="0"/>
                <a:cs typeface="Arial" panose="020B0604020202020204" pitchFamily="34" charset="0"/>
              </a:rPr>
              <a:t>Canonization</a:t>
            </a:r>
            <a:r>
              <a:rPr lang="de-DE" altLang="zh-CN" sz="1800" dirty="0">
                <a:latin typeface="Arial" panose="020B0604020202020204" pitchFamily="34" charset="0"/>
                <a:cs typeface="Arial" panose="020B0604020202020204" pitchFamily="34" charset="0"/>
              </a:rPr>
              <a:t> etc.) </a:t>
            </a:r>
            <a:r>
              <a:rPr lang="zh-CN" altLang="en-US" sz="1800" dirty="0">
                <a:latin typeface="Arial" panose="020B0604020202020204" pitchFamily="34" charset="0"/>
                <a:cs typeface="Arial" panose="020B0604020202020204" pitchFamily="34" charset="0"/>
                <a:sym typeface="+mn-ea"/>
              </a:rPr>
              <a:t>文学的发展（经典，分类）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Western </a:t>
            </a:r>
            <a:r>
              <a:rPr lang="de-DE" altLang="zh-CN" sz="1800" dirty="0" err="1">
                <a:latin typeface="Arial" panose="020B0604020202020204" pitchFamily="34" charset="0"/>
                <a:cs typeface="Arial" panose="020B0604020202020204" pitchFamily="34" charset="0"/>
              </a:rPr>
              <a:t>reception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Hongloumeng</a:t>
            </a:r>
            <a:r>
              <a:rPr lang="de-DE" altLang="zh-CN"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红楼梦</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在西方的早期反响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Translation </a:t>
            </a:r>
            <a:r>
              <a:rPr lang="de-DE" altLang="zh-CN" sz="1800" dirty="0" err="1">
                <a:latin typeface="Arial" panose="020B0604020202020204" pitchFamily="34" charset="0"/>
                <a:cs typeface="Arial" panose="020B0604020202020204" pitchFamily="34" charset="0"/>
              </a:rPr>
              <a:t>workshop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volunteers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翻译工作坊（</a:t>
            </a:r>
            <a:r>
              <a:rPr lang="zh-CN" altLang="en-US" sz="1800" dirty="0">
                <a:latin typeface="Arial" panose="020B0604020202020204" pitchFamily="34" charset="0"/>
                <a:cs typeface="Arial" panose="020B0604020202020204" pitchFamily="34" charset="0"/>
                <a:sym typeface="+mn-ea"/>
              </a:rPr>
              <a:t>有志愿者可以找我报名） </a:t>
            </a: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83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nying0907 148"/>
          <p:cNvSpPr/>
          <p:nvPr/>
        </p:nvSpPr>
        <p:spPr>
          <a:xfrm>
            <a:off x="127635" y="-1926342"/>
            <a:ext cx="8688705" cy="7978916"/>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r>
              <a:rPr lang="en-US">
                <a:latin typeface="DFPShaoNvW5-GB" charset="-122"/>
                <a:ea typeface="DFPShaoNvW5-GB" charset="-122"/>
                <a:cs typeface="DFPShaoNvW5-GB" charset="-122"/>
              </a:rPr>
              <a:t>As time goes by, there are many reforms about marriage nowadays. Adults own the freedom to choose their form and they can meet each other every day if possible. Parents can’t master their “life event” any more. In addition, many couples skip the cumbersome rites in the wedding ceremony. Some of them choose to hold the ceremony in the church with some close relatives and friends and some even finish it through travel.</a:t>
            </a:r>
          </a:p>
        </p:txBody>
      </p:sp>
      <p:pic>
        <p:nvPicPr>
          <p:cNvPr id="128" name="图片 127"/>
          <p:cNvPicPr/>
          <p:nvPr/>
        </p:nvPicPr>
        <p:blipFill>
          <a:blip r:embed="rId3" r:link="rId4"/>
          <a:stretch>
            <a:fillRect/>
          </a:stretch>
        </p:blipFill>
        <p:spPr>
          <a:xfrm>
            <a:off x="341948" y="3194209"/>
            <a:ext cx="1748314" cy="2203609"/>
          </a:xfrm>
          <a:prstGeom prst="rect">
            <a:avLst/>
          </a:prstGeom>
          <a:noFill/>
          <a:ln w="9525">
            <a:noFill/>
          </a:ln>
        </p:spPr>
      </p:pic>
      <p:pic>
        <p:nvPicPr>
          <p:cNvPr id="129" name="图片 128"/>
          <p:cNvPicPr/>
          <p:nvPr/>
        </p:nvPicPr>
        <p:blipFill>
          <a:blip r:embed="rId5" r:link="rId6"/>
          <a:stretch>
            <a:fillRect/>
          </a:stretch>
        </p:blipFill>
        <p:spPr>
          <a:xfrm>
            <a:off x="2812733" y="3194209"/>
            <a:ext cx="2118360" cy="2381250"/>
          </a:xfrm>
          <a:prstGeom prst="rect">
            <a:avLst/>
          </a:prstGeom>
          <a:noFill/>
          <a:ln w="9525">
            <a:noFill/>
          </a:ln>
        </p:spPr>
      </p:pic>
      <p:pic>
        <p:nvPicPr>
          <p:cNvPr id="130" name="图片 129"/>
          <p:cNvPicPr/>
          <p:nvPr/>
        </p:nvPicPr>
        <p:blipFill>
          <a:blip r:embed="rId7"/>
          <a:stretch>
            <a:fillRect/>
          </a:stretch>
        </p:blipFill>
        <p:spPr>
          <a:xfrm>
            <a:off x="4568429" y="3425429"/>
            <a:ext cx="7144" cy="7144"/>
          </a:xfrm>
          <a:prstGeom prst="rect">
            <a:avLst/>
          </a:prstGeom>
          <a:noFill/>
          <a:ln w="9525">
            <a:noFill/>
          </a:ln>
        </p:spPr>
      </p:pic>
      <p:pic>
        <p:nvPicPr>
          <p:cNvPr id="4" name="图片 3"/>
          <p:cNvPicPr>
            <a:picLocks noChangeAspect="1"/>
          </p:cNvPicPr>
          <p:nvPr/>
        </p:nvPicPr>
        <p:blipFill>
          <a:blip r:embed="rId8"/>
          <a:stretch>
            <a:fillRect/>
          </a:stretch>
        </p:blipFill>
        <p:spPr>
          <a:xfrm>
            <a:off x="5609273" y="3499485"/>
            <a:ext cx="3103245" cy="228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plus(in)">
                                      <p:cBhvr>
                                        <p:cTn id="12" dur="2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plus(in)">
                                      <p:cBhvr>
                                        <p:cTn id="17" dur="20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plus(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a:bodyPr>
          <a:lstStyle/>
          <a:p>
            <a:pPr eaLnBrk="1" hangingPunct="1"/>
            <a:r>
              <a:rPr lang="zh-CN" altLang="de-DE" sz="3400" b="1" dirty="0"/>
              <a:t>这是什么情况？</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
        <p:nvSpPr>
          <p:cNvPr id="3" name="Textfeld 2">
            <a:extLst>
              <a:ext uri="{FF2B5EF4-FFF2-40B4-BE49-F238E27FC236}">
                <a16:creationId xmlns:a16="http://schemas.microsoft.com/office/drawing/2014/main" id="{2D7DB953-CAE5-2314-6A2C-A050A10404A4}"/>
              </a:ext>
            </a:extLst>
          </p:cNvPr>
          <p:cNvSpPr txBox="1"/>
          <p:nvPr/>
        </p:nvSpPr>
        <p:spPr>
          <a:xfrm>
            <a:off x="2166598" y="1924937"/>
            <a:ext cx="4853673" cy="3354765"/>
          </a:xfrm>
          <a:prstGeom prst="rect">
            <a:avLst/>
          </a:prstGeom>
          <a:noFill/>
        </p:spPr>
        <p:txBody>
          <a:bodyPr wrap="square">
            <a:spAutoFit/>
          </a:bodyPr>
          <a:lstStyle/>
          <a:p>
            <a:r>
              <a:rPr lang="de-DE" sz="4400" dirty="0">
                <a:hlinkClick r:id="rId3"/>
              </a:rPr>
              <a:t>https://www.menti.com/al38zzobwpwa</a:t>
            </a:r>
            <a:endParaRPr lang="de-DE" sz="4400" dirty="0"/>
          </a:p>
          <a:p>
            <a:endParaRPr lang="de-DE" sz="4400" dirty="0"/>
          </a:p>
          <a:p>
            <a:r>
              <a:rPr lang="de-DE" sz="8000" b="1" i="0" dirty="0">
                <a:solidFill>
                  <a:srgbClr val="252B36"/>
                </a:solidFill>
                <a:effectLst/>
                <a:latin typeface="MentiText"/>
              </a:rPr>
              <a:t>8325 4726</a:t>
            </a:r>
            <a:endParaRPr lang="de-DE" sz="8000" dirty="0"/>
          </a:p>
        </p:txBody>
      </p:sp>
    </p:spTree>
    <p:extLst>
      <p:ext uri="{BB962C8B-B14F-4D97-AF65-F5344CB8AC3E}">
        <p14:creationId xmlns:p14="http://schemas.microsoft.com/office/powerpoint/2010/main" val="2620452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484438" y="188913"/>
            <a:ext cx="6430962" cy="884237"/>
          </a:xfrm>
        </p:spPr>
        <p:txBody>
          <a:bodyPr>
            <a:normAutofit fontScale="90000"/>
          </a:bodyPr>
          <a:lstStyle/>
          <a:p>
            <a:pPr eaLnBrk="1" hangingPunct="1"/>
            <a:r>
              <a:rPr lang="de-DE" sz="3400" b="1"/>
              <a:t>4. Kulturstandards am Bei-spiel Deutschland-China</a:t>
            </a:r>
          </a:p>
        </p:txBody>
      </p:sp>
      <p:sp>
        <p:nvSpPr>
          <p:cNvPr id="2052"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2053"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2050" name="Object 5"/>
          <p:cNvGraphicFramePr>
            <a:graphicFrameLocks noChangeAspect="1"/>
          </p:cNvGraphicFramePr>
          <p:nvPr/>
        </p:nvGraphicFramePr>
        <p:xfrm>
          <a:off x="1828800" y="-1600200"/>
          <a:ext cx="7372350" cy="9829800"/>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20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00200"/>
                        <a:ext cx="7372350" cy="982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3077"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3074" name="Object 2"/>
          <p:cNvGraphicFramePr>
            <a:graphicFrameLocks noChangeAspect="1"/>
          </p:cNvGraphicFramePr>
          <p:nvPr/>
        </p:nvGraphicFramePr>
        <p:xfrm>
          <a:off x="4140200" y="-120650"/>
          <a:ext cx="5003800" cy="6958013"/>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l="15750" t="47250" r="47250" b="14175"/>
                      <a:stretch>
                        <a:fillRect/>
                      </a:stretch>
                    </p:blipFill>
                    <p:spPr bwMode="auto">
                      <a:xfrm>
                        <a:off x="4140200" y="-120650"/>
                        <a:ext cx="50038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feld 4"/>
          <p:cNvSpPr txBox="1"/>
          <p:nvPr/>
        </p:nvSpPr>
        <p:spPr>
          <a:xfrm>
            <a:off x="500035" y="785794"/>
            <a:ext cx="3207870" cy="5078313"/>
          </a:xfrm>
          <a:prstGeom prst="rect">
            <a:avLst/>
          </a:prstGeom>
          <a:noFill/>
        </p:spPr>
        <p:txBody>
          <a:bodyPr wrap="square" rtlCol="0">
            <a:spAutoFit/>
          </a:bodyPr>
          <a:lstStyle/>
          <a:p>
            <a:r>
              <a:rPr lang="zh-CN" altLang="de-DE" sz="5400" dirty="0"/>
              <a:t>为什么青年网络拥护者热烈讨论这个</a:t>
            </a:r>
            <a:r>
              <a:rPr lang="zh-CN" altLang="de-DE" sz="5400" b="0" i="0" dirty="0">
                <a:effectLst/>
                <a:latin typeface="arial" panose="020B0604020202020204" pitchFamily="34" charset="0"/>
              </a:rPr>
              <a:t>卡尔文</a:t>
            </a:r>
            <a:r>
              <a:rPr lang="de-DE" altLang="zh-CN" sz="5400" b="0" i="0" dirty="0">
                <a:effectLst/>
                <a:latin typeface="arial" panose="020B0604020202020204" pitchFamily="34" charset="0"/>
              </a:rPr>
              <a:t>·</a:t>
            </a:r>
            <a:r>
              <a:rPr lang="zh-CN" altLang="de-DE" sz="5400" b="0" i="0" dirty="0">
                <a:effectLst/>
                <a:latin typeface="arial" panose="020B0604020202020204" pitchFamily="34" charset="0"/>
              </a:rPr>
              <a:t>克莱恩</a:t>
            </a:r>
            <a:r>
              <a:rPr lang="zh-CN" altLang="de-DE" sz="5400" dirty="0"/>
              <a:t>广告？</a:t>
            </a:r>
            <a:endParaRPr lang="de-DE" altLang="zh-CN" sz="5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Tree>
    <p:extLst>
      <p:ext uri="{BB962C8B-B14F-4D97-AF65-F5344CB8AC3E}">
        <p14:creationId xmlns:p14="http://schemas.microsoft.com/office/powerpoint/2010/main" val="3240755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Tree>
    <p:extLst>
      <p:ext uri="{BB962C8B-B14F-4D97-AF65-F5344CB8AC3E}">
        <p14:creationId xmlns:p14="http://schemas.microsoft.com/office/powerpoint/2010/main" val="23015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
        <p:nvSpPr>
          <p:cNvPr id="399368" name="Text Box 8"/>
          <p:cNvSpPr txBox="1">
            <a:spLocks noChangeArrowheads="1"/>
          </p:cNvSpPr>
          <p:nvPr/>
        </p:nvSpPr>
        <p:spPr bwMode="auto">
          <a:xfrm>
            <a:off x="297750" y="2928934"/>
            <a:ext cx="837089" cy="1477328"/>
          </a:xfrm>
          <a:prstGeom prst="rect">
            <a:avLst/>
          </a:prstGeom>
          <a:noFill/>
          <a:ln w="9525">
            <a:noFill/>
            <a:miter lim="800000"/>
            <a:headEnd/>
            <a:tailEnd/>
          </a:ln>
        </p:spPr>
        <p:txBody>
          <a:bodyPr wrap="none">
            <a:spAutoFit/>
          </a:bodyPr>
          <a:lstStyle/>
          <a:p>
            <a:pPr algn="ctr"/>
            <a:r>
              <a:rPr lang="de-DE" sz="1800" dirty="0">
                <a:latin typeface="Trebuchet MS" pitchFamily="34" charset="0"/>
              </a:rPr>
              <a:t>„</a:t>
            </a:r>
            <a:r>
              <a:rPr lang="zh-CN" altLang="de-DE" dirty="0">
                <a:latin typeface="Trebuchet MS" pitchFamily="34" charset="0"/>
              </a:rPr>
              <a:t>只不</a:t>
            </a:r>
            <a:endParaRPr lang="de-DE" altLang="zh-CN" dirty="0">
              <a:latin typeface="Trebuchet MS" pitchFamily="34" charset="0"/>
            </a:endParaRPr>
          </a:p>
          <a:p>
            <a:pPr algn="ctr"/>
            <a:r>
              <a:rPr lang="zh-CN" altLang="de-DE" dirty="0">
                <a:latin typeface="Trebuchet MS" pitchFamily="34" charset="0"/>
              </a:rPr>
              <a:t>要跟</a:t>
            </a:r>
            <a:endParaRPr lang="de-DE" altLang="zh-CN" dirty="0">
              <a:latin typeface="Trebuchet MS" pitchFamily="34" charset="0"/>
            </a:endParaRPr>
          </a:p>
          <a:p>
            <a:pPr algn="ctr"/>
            <a:r>
              <a:rPr lang="zh-CN" altLang="de-DE" dirty="0">
                <a:latin typeface="Trebuchet MS" pitchFamily="34" charset="0"/>
              </a:rPr>
              <a:t>这种</a:t>
            </a:r>
            <a:endParaRPr lang="de-DE" altLang="zh-CN" dirty="0">
              <a:latin typeface="Trebuchet MS" pitchFamily="34" charset="0"/>
            </a:endParaRPr>
          </a:p>
          <a:p>
            <a:pPr algn="ctr"/>
            <a:r>
              <a:rPr lang="zh-CN" altLang="de-DE" dirty="0">
                <a:latin typeface="Trebuchet MS" pitchFamily="34" charset="0"/>
              </a:rPr>
              <a:t>人结</a:t>
            </a:r>
            <a:endParaRPr lang="de-DE" altLang="zh-CN" dirty="0">
              <a:latin typeface="Trebuchet MS" pitchFamily="34" charset="0"/>
            </a:endParaRPr>
          </a:p>
          <a:p>
            <a:pPr algn="ctr"/>
            <a:r>
              <a:rPr lang="zh-CN" altLang="de-DE" dirty="0">
                <a:latin typeface="Trebuchet MS" pitchFamily="34" charset="0"/>
              </a:rPr>
              <a:t>婚！</a:t>
            </a:r>
            <a:r>
              <a:rPr lang="de-DE" sz="1800" dirty="0">
                <a:latin typeface="Trebuchet MS" pitchFamily="34" charset="0"/>
              </a:rPr>
              <a:t> “</a:t>
            </a:r>
          </a:p>
        </p:txBody>
      </p:sp>
      <p:sp>
        <p:nvSpPr>
          <p:cNvPr id="63496" name="Text Box 10"/>
          <p:cNvSpPr txBox="1">
            <a:spLocks noChangeArrowheads="1"/>
          </p:cNvSpPr>
          <p:nvPr/>
        </p:nvSpPr>
        <p:spPr bwMode="auto">
          <a:xfrm>
            <a:off x="7858148" y="1989138"/>
            <a:ext cx="1143008" cy="1338828"/>
          </a:xfrm>
          <a:prstGeom prst="rect">
            <a:avLst/>
          </a:prstGeom>
          <a:noFill/>
          <a:ln w="9525">
            <a:noFill/>
            <a:miter lim="800000"/>
            <a:headEnd/>
            <a:tailEnd/>
          </a:ln>
        </p:spPr>
        <p:txBody>
          <a:bodyPr wrap="square">
            <a:spAutoFit/>
          </a:bodyPr>
          <a:lstStyle/>
          <a:p>
            <a:pPr>
              <a:spcBef>
                <a:spcPct val="50000"/>
              </a:spcBef>
            </a:pPr>
            <a:r>
              <a:rPr lang="zh-CN" altLang="de-DE" sz="1800" dirty="0">
                <a:latin typeface="Trebuchet MS" pitchFamily="34" charset="0"/>
              </a:rPr>
              <a:t>数据</a:t>
            </a:r>
            <a:r>
              <a:rPr lang="de-DE" sz="1800" dirty="0">
                <a:latin typeface="Trebuchet MS" pitchFamily="34" charset="0"/>
              </a:rPr>
              <a:t>:</a:t>
            </a:r>
          </a:p>
          <a:p>
            <a:pPr>
              <a:spcBef>
                <a:spcPct val="50000"/>
              </a:spcBef>
            </a:pPr>
            <a:r>
              <a:rPr lang="de-DE" sz="1800" dirty="0">
                <a:latin typeface="Trebuchet MS" pitchFamily="34" charset="0"/>
              </a:rPr>
              <a:t>10 </a:t>
            </a:r>
            <a:r>
              <a:rPr lang="zh-CN" altLang="de-DE" sz="1800" dirty="0">
                <a:latin typeface="Trebuchet MS" pitchFamily="34" charset="0"/>
              </a:rPr>
              <a:t>让她走，</a:t>
            </a:r>
            <a:r>
              <a:rPr lang="de-DE" altLang="zh-CN" sz="1800" dirty="0">
                <a:latin typeface="Trebuchet MS" pitchFamily="34" charset="0"/>
              </a:rPr>
              <a:t>19</a:t>
            </a:r>
            <a:r>
              <a:rPr lang="zh-CN" altLang="de-DE" sz="1800" dirty="0">
                <a:latin typeface="Trebuchet MS" pitchFamily="34" charset="0"/>
              </a:rPr>
              <a:t>不让她走。</a:t>
            </a:r>
            <a:endParaRPr lang="de-DE" sz="1800"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99368"/>
                                        </p:tgtEl>
                                        <p:attrNameLst>
                                          <p:attrName>style.visibility</p:attrName>
                                        </p:attrNameLst>
                                      </p:cBhvr>
                                      <p:to>
                                        <p:strVal val="visible"/>
                                      </p:to>
                                    </p:set>
                                    <p:animEffect transition="in" filter="fade">
                                      <p:cBhvr>
                                        <p:cTn id="16" dur="770" decel="100000"/>
                                        <p:tgtEl>
                                          <p:spTgt spid="399368"/>
                                        </p:tgtEl>
                                      </p:cBhvr>
                                    </p:animEffect>
                                    <p:animScale>
                                      <p:cBhvr>
                                        <p:cTn id="17" dur="770" decel="100000"/>
                                        <p:tgtEl>
                                          <p:spTgt spid="399368"/>
                                        </p:tgtEl>
                                      </p:cBhvr>
                                      <p:from x="10000" y="10000"/>
                                      <p:to x="200000" y="450000"/>
                                    </p:animScale>
                                    <p:animScale>
                                      <p:cBhvr>
                                        <p:cTn id="18" dur="1230" accel="100000" fill="hold">
                                          <p:stCondLst>
                                            <p:cond delay="770"/>
                                          </p:stCondLst>
                                        </p:cTn>
                                        <p:tgtEl>
                                          <p:spTgt spid="399368"/>
                                        </p:tgtEl>
                                      </p:cBhvr>
                                      <p:from x="200000" y="450000"/>
                                      <p:to x="100000" y="100000"/>
                                    </p:animScale>
                                    <p:set>
                                      <p:cBhvr>
                                        <p:cTn id="19" dur="770" fill="hold"/>
                                        <p:tgtEl>
                                          <p:spTgt spid="399368"/>
                                        </p:tgtEl>
                                        <p:attrNameLst>
                                          <p:attrName>ppt_x</p:attrName>
                                        </p:attrNameLst>
                                      </p:cBhvr>
                                      <p:to>
                                        <p:strVal val="(0.5)"/>
                                      </p:to>
                                    </p:set>
                                    <p:anim from="(0.5)" to="(#ppt_x)" calcmode="lin" valueType="num">
                                      <p:cBhvr>
                                        <p:cTn id="20" dur="1230" accel="100000" fill="hold">
                                          <p:stCondLst>
                                            <p:cond delay="770"/>
                                          </p:stCondLst>
                                        </p:cTn>
                                        <p:tgtEl>
                                          <p:spTgt spid="399368"/>
                                        </p:tgtEl>
                                        <p:attrNameLst>
                                          <p:attrName>ppt_x</p:attrName>
                                        </p:attrNameLst>
                                      </p:cBhvr>
                                    </p:anim>
                                    <p:set>
                                      <p:cBhvr>
                                        <p:cTn id="21" dur="770" fill="hold"/>
                                        <p:tgtEl>
                                          <p:spTgt spid="399368"/>
                                        </p:tgtEl>
                                        <p:attrNameLst>
                                          <p:attrName>ppt_y</p:attrName>
                                        </p:attrNameLst>
                                      </p:cBhvr>
                                      <p:to>
                                        <p:strVal val="(#ppt_y+0.4)"/>
                                      </p:to>
                                    </p:set>
                                    <p:anim from="(#ppt_y+0.4)" to="(#ppt_y)" calcmode="lin" valueType="num">
                                      <p:cBhvr>
                                        <p:cTn id="22" dur="1230" accel="100000" fill="hold">
                                          <p:stCondLst>
                                            <p:cond delay="770"/>
                                          </p:stCondLst>
                                        </p:cTn>
                                        <p:tgtEl>
                                          <p:spTgt spid="3993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7200" b="1" dirty="0">
                <a:latin typeface="Calibri" panose="020F0502020204030204" pitchFamily="34" charset="0"/>
                <a:ea typeface="楷体" panose="02010609060101010101" pitchFamily="49" charset="-122"/>
                <a:cs typeface="Calibri" panose="020F0502020204030204" pitchFamily="34" charset="0"/>
              </a:rPr>
              <a:t>今天最后一节课</a:t>
            </a:r>
            <a:endParaRPr lang="de-DE" sz="72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在</a:t>
            </a:r>
            <a:r>
              <a:rPr lang="de-DE" sz="2800" b="0" i="0" dirty="0" err="1">
                <a:solidFill>
                  <a:srgbClr val="000000"/>
                </a:solidFill>
                <a:effectLst/>
                <a:latin typeface="Calibri" panose="020F0502020204030204" pitchFamily="34" charset="0"/>
                <a:cs typeface="Calibri" panose="020F0502020204030204" pitchFamily="34" charset="0"/>
              </a:rPr>
              <a:t>wiki</a:t>
            </a:r>
            <a:r>
              <a:rPr lang="zh-CN" altLang="de-DE" sz="2800" b="0" i="0" dirty="0">
                <a:solidFill>
                  <a:srgbClr val="000000"/>
                </a:solidFill>
                <a:effectLst/>
                <a:latin typeface="Calibri" panose="020F0502020204030204" pitchFamily="34" charset="0"/>
                <a:cs typeface="Calibri" panose="020F0502020204030204" pitchFamily="34" charset="0"/>
              </a:rPr>
              <a:t>上注册 </a:t>
            </a:r>
            <a:r>
              <a:rPr lang="de-DE" sz="2800" b="0" i="0" u="sng" dirty="0">
                <a:solidFill>
                  <a:srgbClr val="3366BB"/>
                </a:solidFill>
                <a:effectLst/>
                <a:latin typeface="Calibri" panose="020F0502020204030204" pitchFamily="34" charset="0"/>
                <a:cs typeface="Calibri" panose="020F0502020204030204" pitchFamily="34" charset="0"/>
                <a:hlinkClick r:id="rId3"/>
              </a:rPr>
              <a:t>https://bit.ly/WIKIREG</a:t>
            </a:r>
            <a:endParaRPr lang="zh-CN" alt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选“助教”、</a:t>
            </a:r>
            <a:r>
              <a:rPr lang="de-DE" sz="2800" b="0" i="0" dirty="0" err="1">
                <a:solidFill>
                  <a:srgbClr val="000000"/>
                </a:solidFill>
                <a:effectLst/>
                <a:latin typeface="Calibri" panose="020F0502020204030204" pitchFamily="34" charset="0"/>
                <a:cs typeface="Calibri" panose="020F0502020204030204" pitchFamily="34" charset="0"/>
              </a:rPr>
              <a:t>wiki</a:t>
            </a:r>
            <a:r>
              <a:rPr lang="de-DE" sz="2800" b="0" i="0" dirty="0">
                <a:solidFill>
                  <a:srgbClr val="000000"/>
                </a:solidFill>
                <a:effectLst/>
                <a:latin typeface="Calibri" panose="020F0502020204030204" pitchFamily="34" charset="0"/>
                <a:cs typeface="Calibri" panose="020F0502020204030204" pitchFamily="34" charset="0"/>
              </a:rPr>
              <a:t> </a:t>
            </a:r>
            <a:r>
              <a:rPr lang="de-DE" sz="2800" b="0" i="0" dirty="0" err="1">
                <a:solidFill>
                  <a:srgbClr val="000000"/>
                </a:solidFill>
                <a:effectLst/>
                <a:latin typeface="Calibri" panose="020F0502020204030204" pitchFamily="34" charset="0"/>
                <a:cs typeface="Calibri" panose="020F0502020204030204" pitchFamily="34" charset="0"/>
              </a:rPr>
              <a:t>admin、quiz</a:t>
            </a:r>
            <a:r>
              <a:rPr lang="de-DE" sz="2800" b="0" i="0" dirty="0">
                <a:solidFill>
                  <a:srgbClr val="000000"/>
                </a:solidFill>
                <a:effectLst/>
                <a:latin typeface="Calibri" panose="020F0502020204030204" pitchFamily="34" charset="0"/>
                <a:cs typeface="Calibri" panose="020F0502020204030204" pitchFamily="34" charset="0"/>
              </a:rPr>
              <a:t> </a:t>
            </a:r>
            <a:r>
              <a:rPr lang="de-DE" sz="2800" b="0" i="0" dirty="0" err="1">
                <a:solidFill>
                  <a:srgbClr val="000000"/>
                </a:solidFill>
                <a:effectLst/>
                <a:latin typeface="Calibri" panose="020F0502020204030204" pitchFamily="34" charset="0"/>
                <a:cs typeface="Calibri" panose="020F0502020204030204" pitchFamily="34" charset="0"/>
              </a:rPr>
              <a:t>assistants</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4"/>
              </a:rPr>
              <a:t>https://bit.ly/100_questions</a:t>
            </a:r>
            <a:r>
              <a:rPr lang="de-DE" altLang="zh-CN" sz="2800" dirty="0">
                <a:solidFill>
                  <a:srgbClr val="000000"/>
                </a:solidFill>
                <a:latin typeface="Calibri" panose="020F0502020204030204" pitchFamily="34" charset="0"/>
                <a:cs typeface="Calibri" panose="020F0502020204030204" pitchFamily="34" charset="0"/>
              </a:rPr>
              <a:t>, </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5"/>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6251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8800" b="1" dirty="0">
                <a:latin typeface="Calibri" panose="020F0502020204030204" pitchFamily="34" charset="0"/>
                <a:cs typeface="Calibri" panose="020F0502020204030204" pitchFamily="34" charset="0"/>
              </a:rPr>
              <a:t>作业</a:t>
            </a:r>
            <a:endParaRPr lang="de-DE" sz="20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在</a:t>
            </a:r>
            <a:r>
              <a:rPr lang="de-DE" sz="2800" b="0" i="0" dirty="0" err="1">
                <a:solidFill>
                  <a:srgbClr val="000000"/>
                </a:solidFill>
                <a:effectLst/>
                <a:latin typeface="Calibri" panose="020F0502020204030204" pitchFamily="34" charset="0"/>
                <a:cs typeface="Calibri" panose="020F0502020204030204" pitchFamily="34" charset="0"/>
              </a:rPr>
              <a:t>wiki</a:t>
            </a:r>
            <a:r>
              <a:rPr lang="zh-CN" altLang="de-DE" sz="2800" b="0" i="0" dirty="0">
                <a:solidFill>
                  <a:srgbClr val="000000"/>
                </a:solidFill>
                <a:effectLst/>
                <a:latin typeface="Calibri" panose="020F0502020204030204" pitchFamily="34" charset="0"/>
                <a:cs typeface="Calibri" panose="020F0502020204030204" pitchFamily="34" charset="0"/>
              </a:rPr>
              <a:t>上注册 </a:t>
            </a:r>
            <a:r>
              <a:rPr lang="de-DE" sz="2800" b="0" i="0" u="sng" dirty="0">
                <a:solidFill>
                  <a:srgbClr val="3366BB"/>
                </a:solidFill>
                <a:effectLst/>
                <a:latin typeface="Calibri" panose="020F0502020204030204" pitchFamily="34" charset="0"/>
                <a:cs typeface="Calibri" panose="020F0502020204030204" pitchFamily="34" charset="0"/>
                <a:hlinkClick r:id="rId3"/>
              </a:rPr>
              <a:t>https://bit.ly/WIKIREG</a:t>
            </a:r>
            <a:endParaRPr lang="zh-CN" alt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选“助教”、</a:t>
            </a:r>
            <a:r>
              <a:rPr lang="de-DE" sz="2800" b="0" i="0" dirty="0" err="1">
                <a:solidFill>
                  <a:srgbClr val="000000"/>
                </a:solidFill>
                <a:effectLst/>
                <a:latin typeface="Calibri" panose="020F0502020204030204" pitchFamily="34" charset="0"/>
                <a:cs typeface="Calibri" panose="020F0502020204030204" pitchFamily="34" charset="0"/>
              </a:rPr>
              <a:t>wiki</a:t>
            </a:r>
            <a:r>
              <a:rPr lang="de-DE" sz="2800" b="0" i="0" dirty="0">
                <a:solidFill>
                  <a:srgbClr val="000000"/>
                </a:solidFill>
                <a:effectLst/>
                <a:latin typeface="Calibri" panose="020F0502020204030204" pitchFamily="34" charset="0"/>
                <a:cs typeface="Calibri" panose="020F0502020204030204" pitchFamily="34" charset="0"/>
              </a:rPr>
              <a:t> </a:t>
            </a:r>
            <a:r>
              <a:rPr lang="de-DE" sz="2800" b="0" i="0" dirty="0" err="1">
                <a:solidFill>
                  <a:srgbClr val="000000"/>
                </a:solidFill>
                <a:effectLst/>
                <a:latin typeface="Calibri" panose="020F0502020204030204" pitchFamily="34" charset="0"/>
                <a:cs typeface="Calibri" panose="020F0502020204030204" pitchFamily="34" charset="0"/>
              </a:rPr>
              <a:t>admin、quiz</a:t>
            </a:r>
            <a:r>
              <a:rPr lang="de-DE" sz="2800" b="0" i="0" dirty="0">
                <a:solidFill>
                  <a:srgbClr val="000000"/>
                </a:solidFill>
                <a:effectLst/>
                <a:latin typeface="Calibri" panose="020F0502020204030204" pitchFamily="34" charset="0"/>
                <a:cs typeface="Calibri" panose="020F0502020204030204" pitchFamily="34" charset="0"/>
              </a:rPr>
              <a:t> </a:t>
            </a:r>
            <a:r>
              <a:rPr lang="de-DE" sz="2800" b="0" i="0" dirty="0" err="1">
                <a:solidFill>
                  <a:srgbClr val="000000"/>
                </a:solidFill>
                <a:effectLst/>
                <a:latin typeface="Calibri" panose="020F0502020204030204" pitchFamily="34" charset="0"/>
                <a:cs typeface="Calibri" panose="020F0502020204030204" pitchFamily="34" charset="0"/>
              </a:rPr>
              <a:t>assistants</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4"/>
              </a:rPr>
              <a:t>https://bit.ly/100_questions</a:t>
            </a:r>
            <a:r>
              <a:rPr lang="de-DE" altLang="zh-CN" sz="2800" dirty="0">
                <a:solidFill>
                  <a:srgbClr val="000000"/>
                </a:solidFill>
                <a:latin typeface="Calibri" panose="020F0502020204030204" pitchFamily="34" charset="0"/>
                <a:cs typeface="Calibri" panose="020F0502020204030204" pitchFamily="34" charset="0"/>
              </a:rPr>
              <a:t>, </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5"/>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84344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normAutofit fontScale="90000"/>
          </a:bodyPr>
          <a:lstStyle/>
          <a:p>
            <a:pPr eaLnBrk="1" hangingPunct="1"/>
            <a:r>
              <a:rPr lang="de-DE" dirty="0" err="1">
                <a:latin typeface="Calibri" panose="020F0502020204030204" pitchFamily="34" charset="0"/>
                <a:ea typeface="KaiTi" panose="02010609060101010101" pitchFamily="49" charset="-122"/>
                <a:cs typeface="Calibri" panose="020F0502020204030204" pitchFamily="34" charset="0"/>
              </a:rPr>
              <a:t>Preparation</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for</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next</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week</a:t>
            </a:r>
            <a:br>
              <a:rPr lang="de-DE" dirty="0">
                <a:latin typeface="Calibri" panose="020F0502020204030204" pitchFamily="34" charset="0"/>
                <a:ea typeface="KaiTi" panose="02010609060101010101" pitchFamily="49" charset="-122"/>
                <a:cs typeface="Calibri" panose="020F0502020204030204" pitchFamily="34" charset="0"/>
              </a:rPr>
            </a:br>
            <a:r>
              <a:rPr lang="de-DE" dirty="0" err="1">
                <a:latin typeface="Calibri" panose="020F0502020204030204" pitchFamily="34" charset="0"/>
                <a:ea typeface="KaiTi" panose="02010609060101010101" pitchFamily="49" charset="-122"/>
                <a:cs typeface="Calibri" panose="020F0502020204030204" pitchFamily="34" charset="0"/>
              </a:rPr>
              <a:t>下週的課前預習</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effectLst/>
                <a:latin typeface="Arial" panose="020B0604020202020204" pitchFamily="34" charset="0"/>
              </a:rPr>
              <a:t>May 19: 1 </a:t>
            </a:r>
            <a:r>
              <a:rPr lang="zh-CN" altLang="de-DE" sz="1600" b="0" i="0" dirty="0">
                <a:effectLst/>
                <a:latin typeface="Arial" panose="020B0604020202020204" pitchFamily="34" charset="0"/>
              </a:rPr>
              <a:t>审美理想和社会习俗： 湖南的伴嫁歌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Marriage-Accompanying</a:t>
            </a:r>
            <a:r>
              <a:rPr lang="de-DE" sz="1600" b="0" i="0" dirty="0">
                <a:effectLst/>
                <a:latin typeface="Arial" panose="020B0604020202020204" pitchFamily="34" charset="0"/>
              </a:rPr>
              <a:t> Songs in Hunan 29. 2 </a:t>
            </a:r>
            <a:r>
              <a:rPr lang="zh-CN" altLang="de-DE" sz="1600" b="0" i="0" dirty="0">
                <a:effectLst/>
                <a:latin typeface="Arial" panose="020B0604020202020204" pitchFamily="34" charset="0"/>
              </a:rPr>
              <a:t>审美理想和社会习俗：中国的婚姻习俗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Chinese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Customs</a:t>
            </a:r>
            <a:r>
              <a:rPr lang="de-DE" sz="1600" b="0" i="0" dirty="0">
                <a:effectLst/>
                <a:latin typeface="Arial" panose="020B0604020202020204" pitchFamily="34" charset="0"/>
              </a:rPr>
              <a:t> 16</a:t>
            </a:r>
          </a:p>
          <a:p>
            <a:pPr algn="l">
              <a:buFont typeface="+mj-lt"/>
              <a:buAutoNum type="arabicPeriod"/>
            </a:pPr>
            <a:r>
              <a:rPr lang="de-DE" sz="1600" b="0" i="0" dirty="0">
                <a:solidFill>
                  <a:srgbClr val="FF0000"/>
                </a:solidFill>
                <a:effectLst/>
                <a:latin typeface="Arial" panose="020B0604020202020204" pitchFamily="34" charset="0"/>
              </a:rPr>
              <a:t>May 26 1 </a:t>
            </a:r>
            <a:r>
              <a:rPr lang="zh-CN" altLang="de-DE" sz="1600" b="0" i="0" dirty="0">
                <a:solidFill>
                  <a:srgbClr val="FF0000"/>
                </a:solidFill>
                <a:effectLst/>
                <a:latin typeface="Arial" panose="020B0604020202020204" pitchFamily="34" charset="0"/>
              </a:rPr>
              <a:t>审美理想和社会习俗：习惯，接触方式。古代和当代的接触方式</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Habits, </a:t>
            </a:r>
            <a:r>
              <a:rPr lang="de-DE" sz="1600" b="0" i="0" dirty="0" err="1">
                <a:solidFill>
                  <a:srgbClr val="FF0000"/>
                </a:solidFill>
                <a:effectLst/>
                <a:latin typeface="Arial" panose="020B0604020202020204" pitchFamily="34" charset="0"/>
              </a:rPr>
              <a:t>Ways</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of</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Contacting</a:t>
            </a:r>
            <a:r>
              <a:rPr lang="de-DE" sz="1600" b="0" i="0" dirty="0">
                <a:solidFill>
                  <a:srgbClr val="FF0000"/>
                </a:solidFill>
                <a:effectLst/>
                <a:latin typeface="Arial" panose="020B0604020202020204" pitchFamily="34" charset="0"/>
              </a:rPr>
              <a:t> Milena 22. 2 </a:t>
            </a:r>
            <a:r>
              <a:rPr lang="zh-CN" altLang="de-DE" sz="1600" b="0" i="0" dirty="0">
                <a:solidFill>
                  <a:srgbClr val="FF0000"/>
                </a:solidFill>
                <a:effectLst/>
                <a:latin typeface="Arial" panose="020B0604020202020204" pitchFamily="34" charset="0"/>
              </a:rPr>
              <a:t>审美理想和社会习俗：土家族的哭嫁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Crying</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Marriage</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of</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Tujia</a:t>
            </a:r>
            <a:r>
              <a:rPr lang="de-DE" sz="1600" b="0" i="0" dirty="0">
                <a:solidFill>
                  <a:srgbClr val="FF0000"/>
                </a:solidFill>
                <a:effectLst/>
                <a:latin typeface="Arial" panose="020B0604020202020204" pitchFamily="34" charset="0"/>
              </a:rPr>
              <a:t> 36 Daria</a:t>
            </a:r>
          </a:p>
          <a:p>
            <a:pPr algn="l">
              <a:buFont typeface="+mj-lt"/>
              <a:buAutoNum type="arabicPeriod"/>
            </a:pPr>
            <a:r>
              <a:rPr lang="de-DE" sz="1600" b="0" i="0" dirty="0">
                <a:solidFill>
                  <a:srgbClr val="000000"/>
                </a:solidFill>
                <a:effectLst/>
                <a:latin typeface="Arial" panose="020B0604020202020204" pitchFamily="34" charset="0"/>
              </a:rPr>
              <a:t>June 2 1 </a:t>
            </a:r>
            <a:r>
              <a:rPr lang="zh-CN" altLang="de-DE" sz="1600" b="0" i="0" dirty="0">
                <a:solidFill>
                  <a:srgbClr val="000000"/>
                </a:solidFill>
                <a:effectLst/>
                <a:latin typeface="Arial" panose="020B0604020202020204" pitchFamily="34" charset="0"/>
              </a:rPr>
              <a:t>审美理想和社会习俗：中国古代的四大才子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The </a:t>
            </a:r>
            <a:r>
              <a:rPr lang="de-DE" sz="1600" b="0" i="0" dirty="0" err="1">
                <a:solidFill>
                  <a:srgbClr val="000000"/>
                </a:solidFill>
                <a:effectLst/>
                <a:latin typeface="Arial" panose="020B0604020202020204" pitchFamily="34" charset="0"/>
              </a:rPr>
              <a:t>Four</a:t>
            </a:r>
            <a:r>
              <a:rPr lang="de-DE" sz="1600" b="0" i="0" dirty="0">
                <a:solidFill>
                  <a:srgbClr val="000000"/>
                </a:solidFill>
                <a:effectLst/>
                <a:latin typeface="Arial" panose="020B0604020202020204" pitchFamily="34" charset="0"/>
              </a:rPr>
              <a:t> Most </a:t>
            </a:r>
            <a:r>
              <a:rPr lang="de-DE" sz="1600" b="0" i="0" dirty="0" err="1">
                <a:solidFill>
                  <a:srgbClr val="000000"/>
                </a:solidFill>
                <a:effectLst/>
                <a:latin typeface="Arial" panose="020B0604020202020204" pitchFamily="34" charset="0"/>
              </a:rPr>
              <a:t>Handsome</a:t>
            </a:r>
            <a:r>
              <a:rPr lang="de-DE" sz="1600" b="0" i="0" dirty="0">
                <a:solidFill>
                  <a:srgbClr val="000000"/>
                </a:solidFill>
                <a:effectLst/>
                <a:latin typeface="Arial" panose="020B0604020202020204" pitchFamily="34" charset="0"/>
              </a:rPr>
              <a:t> Men in </a:t>
            </a:r>
            <a:r>
              <a:rPr lang="de-DE" sz="1600" b="0" i="0" dirty="0" err="1">
                <a:solidFill>
                  <a:srgbClr val="000000"/>
                </a:solidFill>
                <a:effectLst/>
                <a:latin typeface="Arial" panose="020B0604020202020204" pitchFamily="34" charset="0"/>
              </a:rPr>
              <a:t>Ancient</a:t>
            </a:r>
            <a:r>
              <a:rPr lang="de-DE" sz="1600" b="0" i="0" dirty="0">
                <a:solidFill>
                  <a:srgbClr val="000000"/>
                </a:solidFill>
                <a:effectLst/>
                <a:latin typeface="Arial" panose="020B0604020202020204" pitchFamily="34" charset="0"/>
              </a:rPr>
              <a:t> China 42. 2 </a:t>
            </a:r>
            <a:r>
              <a:rPr lang="zh-CN" altLang="de-DE" sz="1600" b="0" i="0" dirty="0">
                <a:solidFill>
                  <a:srgbClr val="000000"/>
                </a:solidFill>
                <a:effectLst/>
                <a:latin typeface="Arial" panose="020B0604020202020204" pitchFamily="34" charset="0"/>
              </a:rPr>
              <a:t>审美理想和社会习俗： 熊猫 </a:t>
            </a:r>
            <a:r>
              <a:rPr lang="de-DE" sz="1600" b="0" i="0" dirty="0">
                <a:solidFill>
                  <a:srgbClr val="000000"/>
                </a:solidFill>
                <a:effectLst/>
                <a:latin typeface="Arial" panose="020B0604020202020204" pitchFamily="34" charset="0"/>
              </a:rPr>
              <a:t>Animals: Panda 48.</a:t>
            </a:r>
          </a:p>
          <a:p>
            <a:pPr algn="l">
              <a:buFont typeface="+mj-lt"/>
              <a:buAutoNum type="arabicPeriod"/>
            </a:pPr>
            <a:r>
              <a:rPr lang="de-DE" sz="1600" b="0" i="0" dirty="0">
                <a:solidFill>
                  <a:srgbClr val="000000"/>
                </a:solidFill>
                <a:effectLst/>
                <a:latin typeface="Arial" panose="020B0604020202020204" pitchFamily="34" charset="0"/>
              </a:rPr>
              <a:t>June 16 1 </a:t>
            </a:r>
            <a:r>
              <a:rPr lang="zh-CN" altLang="de-DE" sz="1600" b="0" i="0" dirty="0">
                <a:solidFill>
                  <a:srgbClr val="000000"/>
                </a:solidFill>
                <a:effectLst/>
                <a:latin typeface="Arial" panose="020B0604020202020204" pitchFamily="34" charset="0"/>
              </a:rPr>
              <a:t>建筑 </a:t>
            </a:r>
            <a:r>
              <a:rPr lang="de-DE" sz="1600" b="0" i="0" dirty="0">
                <a:solidFill>
                  <a:srgbClr val="000000"/>
                </a:solidFill>
                <a:effectLst/>
                <a:latin typeface="Arial" panose="020B0604020202020204" pitchFamily="34" charset="0"/>
              </a:rPr>
              <a:t>Architecture 53. 2 </a:t>
            </a:r>
            <a:r>
              <a:rPr lang="zh-CN" altLang="de-DE" sz="1600" b="0" i="0" dirty="0">
                <a:solidFill>
                  <a:srgbClr val="000000"/>
                </a:solidFill>
                <a:effectLst/>
                <a:latin typeface="Arial" panose="020B0604020202020204" pitchFamily="34" charset="0"/>
              </a:rPr>
              <a:t>建筑：紫禁城 </a:t>
            </a:r>
            <a:r>
              <a:rPr lang="de-DE" sz="1600" b="0" i="0" dirty="0">
                <a:solidFill>
                  <a:srgbClr val="000000"/>
                </a:solidFill>
                <a:effectLst/>
                <a:latin typeface="Arial" panose="020B0604020202020204" pitchFamily="34" charset="0"/>
              </a:rPr>
              <a:t>Architecture: The </a:t>
            </a:r>
            <a:r>
              <a:rPr lang="de-DE" sz="1600" b="0" i="0" dirty="0" err="1">
                <a:solidFill>
                  <a:srgbClr val="000000"/>
                </a:solidFill>
                <a:effectLst/>
                <a:latin typeface="Arial" panose="020B0604020202020204" pitchFamily="34" charset="0"/>
              </a:rPr>
              <a:t>Forbidden</a:t>
            </a:r>
            <a:r>
              <a:rPr lang="de-DE" sz="1600" b="0" i="0" dirty="0">
                <a:solidFill>
                  <a:srgbClr val="00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061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zh-CN" altLang="de-DE" dirty="0">
                <a:solidFill>
                  <a:srgbClr val="0E5772"/>
                </a:solidFill>
                <a:latin typeface="Arial" panose="020B0604020202020204" pitchFamily="34" charset="0"/>
                <a:cs typeface="Arial" panose="020B0604020202020204" pitchFamily="34" charset="0"/>
              </a:rPr>
              <a:t>主题</a:t>
            </a:r>
            <a:r>
              <a:rPr lang="de-DE" altLang="zh-CN" dirty="0">
                <a:solidFill>
                  <a:srgbClr val="0E5772"/>
                </a:solidFill>
                <a:latin typeface="Arial" panose="020B0604020202020204" pitchFamily="34" charset="0"/>
                <a:cs typeface="Arial" panose="020B0604020202020204" pitchFamily="34" charset="0"/>
              </a:rPr>
              <a:t> Topics</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solidFill>
                  <a:srgbClr val="FF0000"/>
                </a:solidFill>
                <a:effectLst/>
                <a:latin typeface="Arial" panose="020B0604020202020204" pitchFamily="34" charset="0"/>
              </a:rPr>
              <a:t>May 19: 1 </a:t>
            </a:r>
            <a:r>
              <a:rPr lang="zh-CN" altLang="de-DE" sz="1600" b="0" i="0" dirty="0">
                <a:solidFill>
                  <a:srgbClr val="FF0000"/>
                </a:solidFill>
                <a:effectLst/>
                <a:latin typeface="Arial" panose="020B0604020202020204" pitchFamily="34" charset="0"/>
              </a:rPr>
              <a:t>审美理想和社会习俗： 湖南的伴嫁歌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Marriage-Accompanying</a:t>
            </a:r>
            <a:r>
              <a:rPr lang="de-DE" sz="1600" b="0" i="0" dirty="0">
                <a:solidFill>
                  <a:srgbClr val="FF0000"/>
                </a:solidFill>
                <a:effectLst/>
                <a:latin typeface="Arial" panose="020B0604020202020204" pitchFamily="34" charset="0"/>
              </a:rPr>
              <a:t> Songs in Hunan 29. 2 </a:t>
            </a:r>
            <a:r>
              <a:rPr lang="zh-CN" altLang="de-DE" sz="1600" b="0" i="0" dirty="0">
                <a:solidFill>
                  <a:srgbClr val="FF0000"/>
                </a:solidFill>
                <a:effectLst/>
                <a:latin typeface="Arial" panose="020B0604020202020204" pitchFamily="34" charset="0"/>
              </a:rPr>
              <a:t>审美理想和社会习俗：中国的婚姻习俗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Chinese </a:t>
            </a:r>
            <a:r>
              <a:rPr lang="de-DE" sz="1600" b="0" i="0" dirty="0" err="1">
                <a:solidFill>
                  <a:srgbClr val="FF0000"/>
                </a:solidFill>
                <a:effectLst/>
                <a:latin typeface="Arial" panose="020B0604020202020204" pitchFamily="34" charset="0"/>
              </a:rPr>
              <a:t>Marriage</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16</a:t>
            </a:r>
          </a:p>
          <a:p>
            <a:pPr algn="l">
              <a:buFont typeface="+mj-lt"/>
              <a:buAutoNum type="arabicPeriod"/>
            </a:pPr>
            <a:r>
              <a:rPr lang="de-DE" sz="1600" b="0" i="0" dirty="0">
                <a:solidFill>
                  <a:srgbClr val="000000"/>
                </a:solidFill>
                <a:effectLst/>
                <a:latin typeface="Arial" panose="020B0604020202020204" pitchFamily="34" charset="0"/>
              </a:rPr>
              <a:t>May 26 1 </a:t>
            </a:r>
            <a:r>
              <a:rPr lang="zh-CN" altLang="de-DE" sz="1600" b="0" i="0" dirty="0">
                <a:solidFill>
                  <a:srgbClr val="000000"/>
                </a:solidFill>
                <a:effectLst/>
                <a:latin typeface="Arial" panose="020B0604020202020204" pitchFamily="34" charset="0"/>
              </a:rPr>
              <a:t>审美理想和社会习俗：习惯，接触方式。古代和当代的接触方式</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Habits, </a:t>
            </a:r>
            <a:r>
              <a:rPr lang="de-DE" sz="1600" b="0" i="0" dirty="0" err="1">
                <a:solidFill>
                  <a:srgbClr val="000000"/>
                </a:solidFill>
                <a:effectLst/>
                <a:latin typeface="Arial" panose="020B0604020202020204" pitchFamily="34" charset="0"/>
              </a:rPr>
              <a:t>Ways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Contacting</a:t>
            </a:r>
            <a:r>
              <a:rPr lang="de-DE" sz="1600" b="0" i="0" dirty="0">
                <a:solidFill>
                  <a:srgbClr val="000000"/>
                </a:solidFill>
                <a:effectLst/>
                <a:latin typeface="Arial" panose="020B0604020202020204" pitchFamily="34" charset="0"/>
              </a:rPr>
              <a:t> 22. 2 </a:t>
            </a:r>
            <a:r>
              <a:rPr lang="zh-CN" altLang="de-DE" sz="1600" b="0" i="0" dirty="0">
                <a:solidFill>
                  <a:srgbClr val="000000"/>
                </a:solidFill>
                <a:effectLst/>
                <a:latin typeface="Arial" panose="020B0604020202020204" pitchFamily="34" charset="0"/>
              </a:rPr>
              <a:t>审美理想和社会习俗：土家族的哭嫁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Crying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Marriage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of</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Tujia</a:t>
            </a:r>
            <a:r>
              <a:rPr lang="de-DE" sz="1600" b="0" i="0" dirty="0">
                <a:solidFill>
                  <a:srgbClr val="000000"/>
                </a:solidFill>
                <a:effectLst/>
                <a:latin typeface="Arial" panose="020B0604020202020204" pitchFamily="34" charset="0"/>
              </a:rPr>
              <a:t> 36</a:t>
            </a:r>
          </a:p>
          <a:p>
            <a:pPr algn="l">
              <a:buFont typeface="+mj-lt"/>
              <a:buAutoNum type="arabicPeriod"/>
            </a:pPr>
            <a:r>
              <a:rPr lang="de-DE" sz="1600" b="0" i="0" dirty="0">
                <a:solidFill>
                  <a:srgbClr val="000000"/>
                </a:solidFill>
                <a:effectLst/>
                <a:latin typeface="Arial" panose="020B0604020202020204" pitchFamily="34" charset="0"/>
              </a:rPr>
              <a:t>June 2 1 </a:t>
            </a:r>
            <a:r>
              <a:rPr lang="zh-CN" altLang="de-DE" sz="1600" b="0" i="0" dirty="0">
                <a:solidFill>
                  <a:srgbClr val="000000"/>
                </a:solidFill>
                <a:effectLst/>
                <a:latin typeface="Arial" panose="020B0604020202020204" pitchFamily="34" charset="0"/>
              </a:rPr>
              <a:t>审美理想和社会习俗：中国古代的四大才子 </a:t>
            </a:r>
            <a:r>
              <a:rPr lang="de-DE" sz="1600" b="0" i="0" dirty="0" err="1">
                <a:solidFill>
                  <a:srgbClr val="000000"/>
                </a:solidFill>
                <a:effectLst/>
                <a:latin typeface="Arial" panose="020B0604020202020204" pitchFamily="34" charset="0"/>
              </a:rPr>
              <a:t>Aesthetic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ideals</a:t>
            </a:r>
            <a:r>
              <a:rPr lang="de-DE" sz="1600" b="0" i="0" dirty="0">
                <a:solidFill>
                  <a:srgbClr val="000000"/>
                </a:solidFill>
                <a:effectLst/>
                <a:latin typeface="Arial" panose="020B0604020202020204" pitchFamily="34" charset="0"/>
              </a:rPr>
              <a:t> and social </a:t>
            </a:r>
            <a:r>
              <a:rPr lang="de-DE" sz="1600" b="0" i="0" dirty="0" err="1">
                <a:solidFill>
                  <a:srgbClr val="000000"/>
                </a:solidFill>
                <a:effectLst/>
                <a:latin typeface="Arial" panose="020B0604020202020204" pitchFamily="34" charset="0"/>
              </a:rPr>
              <a:t>customs</a:t>
            </a:r>
            <a:r>
              <a:rPr lang="de-DE" sz="1600" b="0" i="0" dirty="0">
                <a:solidFill>
                  <a:srgbClr val="000000"/>
                </a:solidFill>
                <a:effectLst/>
                <a:latin typeface="Arial" panose="020B0604020202020204" pitchFamily="34" charset="0"/>
              </a:rPr>
              <a:t>: The </a:t>
            </a:r>
            <a:r>
              <a:rPr lang="de-DE" sz="1600" b="0" i="0" dirty="0" err="1">
                <a:solidFill>
                  <a:srgbClr val="000000"/>
                </a:solidFill>
                <a:effectLst/>
                <a:latin typeface="Arial" panose="020B0604020202020204" pitchFamily="34" charset="0"/>
              </a:rPr>
              <a:t>Four</a:t>
            </a:r>
            <a:r>
              <a:rPr lang="de-DE" sz="1600" b="0" i="0" dirty="0">
                <a:solidFill>
                  <a:srgbClr val="000000"/>
                </a:solidFill>
                <a:effectLst/>
                <a:latin typeface="Arial" panose="020B0604020202020204" pitchFamily="34" charset="0"/>
              </a:rPr>
              <a:t> Most </a:t>
            </a:r>
            <a:r>
              <a:rPr lang="de-DE" sz="1600" b="0" i="0" dirty="0" err="1">
                <a:solidFill>
                  <a:srgbClr val="000000"/>
                </a:solidFill>
                <a:effectLst/>
                <a:latin typeface="Arial" panose="020B0604020202020204" pitchFamily="34" charset="0"/>
              </a:rPr>
              <a:t>Handsome</a:t>
            </a:r>
            <a:r>
              <a:rPr lang="de-DE" sz="1600" b="0" i="0" dirty="0">
                <a:solidFill>
                  <a:srgbClr val="000000"/>
                </a:solidFill>
                <a:effectLst/>
                <a:latin typeface="Arial" panose="020B0604020202020204" pitchFamily="34" charset="0"/>
              </a:rPr>
              <a:t> Men in </a:t>
            </a:r>
            <a:r>
              <a:rPr lang="de-DE" sz="1600" b="0" i="0" dirty="0" err="1">
                <a:solidFill>
                  <a:srgbClr val="000000"/>
                </a:solidFill>
                <a:effectLst/>
                <a:latin typeface="Arial" panose="020B0604020202020204" pitchFamily="34" charset="0"/>
              </a:rPr>
              <a:t>Ancient</a:t>
            </a:r>
            <a:r>
              <a:rPr lang="de-DE" sz="1600" b="0" i="0" dirty="0">
                <a:solidFill>
                  <a:srgbClr val="000000"/>
                </a:solidFill>
                <a:effectLst/>
                <a:latin typeface="Arial" panose="020B0604020202020204" pitchFamily="34" charset="0"/>
              </a:rPr>
              <a:t> China 42. 2 </a:t>
            </a:r>
            <a:r>
              <a:rPr lang="zh-CN" altLang="de-DE" sz="1600" b="0" i="0" dirty="0">
                <a:solidFill>
                  <a:srgbClr val="000000"/>
                </a:solidFill>
                <a:effectLst/>
                <a:latin typeface="Arial" panose="020B0604020202020204" pitchFamily="34" charset="0"/>
              </a:rPr>
              <a:t>审美理想和社会习俗： 熊猫 </a:t>
            </a:r>
            <a:r>
              <a:rPr lang="de-DE" sz="1600" b="0" i="0" dirty="0">
                <a:solidFill>
                  <a:srgbClr val="000000"/>
                </a:solidFill>
                <a:effectLst/>
                <a:latin typeface="Arial" panose="020B0604020202020204" pitchFamily="34" charset="0"/>
              </a:rPr>
              <a:t>Animals: Panda 48.</a:t>
            </a:r>
          </a:p>
          <a:p>
            <a:pPr algn="l">
              <a:buFont typeface="+mj-lt"/>
              <a:buAutoNum type="arabicPeriod"/>
            </a:pPr>
            <a:r>
              <a:rPr lang="de-DE" sz="1600" b="0" i="0" dirty="0">
                <a:solidFill>
                  <a:srgbClr val="000000"/>
                </a:solidFill>
                <a:effectLst/>
                <a:latin typeface="Arial" panose="020B0604020202020204" pitchFamily="34" charset="0"/>
              </a:rPr>
              <a:t>June 16 1 </a:t>
            </a:r>
            <a:r>
              <a:rPr lang="zh-CN" altLang="de-DE" sz="1600" b="0" i="0" dirty="0">
                <a:solidFill>
                  <a:srgbClr val="000000"/>
                </a:solidFill>
                <a:effectLst/>
                <a:latin typeface="Arial" panose="020B0604020202020204" pitchFamily="34" charset="0"/>
              </a:rPr>
              <a:t>建筑 </a:t>
            </a:r>
            <a:r>
              <a:rPr lang="de-DE" sz="1600" b="0" i="0" dirty="0">
                <a:solidFill>
                  <a:srgbClr val="000000"/>
                </a:solidFill>
                <a:effectLst/>
                <a:latin typeface="Arial" panose="020B0604020202020204" pitchFamily="34" charset="0"/>
              </a:rPr>
              <a:t>Architecture 53. 2 </a:t>
            </a:r>
            <a:r>
              <a:rPr lang="zh-CN" altLang="de-DE" sz="1600" b="0" i="0" dirty="0">
                <a:solidFill>
                  <a:srgbClr val="000000"/>
                </a:solidFill>
                <a:effectLst/>
                <a:latin typeface="Arial" panose="020B0604020202020204" pitchFamily="34" charset="0"/>
              </a:rPr>
              <a:t>建筑：紫禁城 </a:t>
            </a:r>
            <a:r>
              <a:rPr lang="de-DE" sz="1600" b="0" i="0" dirty="0">
                <a:solidFill>
                  <a:srgbClr val="000000"/>
                </a:solidFill>
                <a:effectLst/>
                <a:latin typeface="Arial" panose="020B0604020202020204" pitchFamily="34" charset="0"/>
              </a:rPr>
              <a:t>Architecture: The </a:t>
            </a:r>
            <a:r>
              <a:rPr lang="de-DE" sz="1600" b="0" i="0" dirty="0" err="1">
                <a:solidFill>
                  <a:srgbClr val="000000"/>
                </a:solidFill>
                <a:effectLst/>
                <a:latin typeface="Arial" panose="020B0604020202020204" pitchFamily="34" charset="0"/>
              </a:rPr>
              <a:t>Forbidden</a:t>
            </a:r>
            <a:r>
              <a:rPr lang="de-DE" sz="1600" b="0" i="0" dirty="0">
                <a:solidFill>
                  <a:srgbClr val="00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147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latin typeface="Arial" panose="020B0604020202020204" pitchFamily="34" charset="0"/>
                <a:cs typeface="Arial" panose="020B0604020202020204" pitchFamily="34" charset="0"/>
              </a:rPr>
              <a:t>隨時隨地</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de-DE" altLang="zh-CN" sz="2400" dirty="0" err="1">
                <a:latin typeface="Arial" panose="020B0604020202020204" pitchFamily="34" charset="0"/>
                <a:ea typeface="楷体" panose="02010609060101010101" pitchFamily="49" charset="-122"/>
                <a:cs typeface="Arial" panose="020B0604020202020204" pitchFamily="34" charset="0"/>
              </a:rPr>
              <a:t>Assistant</a:t>
            </a:r>
            <a:r>
              <a:rPr lang="de-DE" altLang="zh-CN" sz="2400" dirty="0">
                <a:latin typeface="Arial" panose="020B0604020202020204" pitchFamily="34" charset="0"/>
                <a:ea typeface="楷体" panose="02010609060101010101" pitchFamily="49" charset="-122"/>
                <a:cs typeface="Arial" panose="020B0604020202020204" pitchFamily="34" charset="0"/>
              </a:rPr>
              <a:t> Professor (</a:t>
            </a:r>
            <a:r>
              <a:rPr lang="de-DE" altLang="zh-CN" sz="2400" dirty="0" err="1">
                <a:latin typeface="Arial" panose="020B0604020202020204" pitchFamily="34" charset="0"/>
                <a:ea typeface="楷体" panose="02010609060101010101" pitchFamily="49" charset="-122"/>
                <a:cs typeface="Arial" panose="020B0604020202020204" pitchFamily="34" charset="0"/>
              </a:rPr>
              <a:t>Adiunkt</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吴漠汀助理教授</a:t>
            </a:r>
            <a:br>
              <a:rPr lang="de-DE" altLang="zh-CN" sz="2400" dirty="0">
                <a:latin typeface="Arial" panose="020B0604020202020204" pitchFamily="34" charset="0"/>
                <a:ea typeface="楷体" panose="02010609060101010101" pitchFamily="49" charset="-122"/>
                <a:cs typeface="Arial" panose="020B0604020202020204" pitchFamily="34" charset="0"/>
              </a:rPr>
            </a:b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p>
          <a:p>
            <a:pPr marL="0" indent="0" algn="ctr">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+49 178 </a:t>
            </a:r>
            <a:r>
              <a:rPr lang="de-DE" altLang="zh-CN" sz="2400" dirty="0">
                <a:latin typeface="Arial" panose="020B0604020202020204" pitchFamily="34" charset="0"/>
                <a:ea typeface="楷体" panose="02010609060101010101" pitchFamily="49" charset="-122"/>
                <a:cs typeface="Arial" panose="020B0604020202020204" pitchFamily="34" charset="0"/>
              </a:rPr>
              <a:t>2073538, +48 152 664204</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hlinkClick r:id="rId2"/>
              </a:rPr>
              <a:t>martin@woesler.de</a:t>
            </a:r>
            <a:r>
              <a:rPr lang="en-US" altLang="zh-CN" sz="2400" dirty="0">
                <a:latin typeface="Arial" panose="020B0604020202020204" pitchFamily="34" charset="0"/>
                <a:ea typeface="楷体" panose="02010609060101010101" pitchFamily="49" charset="-122"/>
                <a:cs typeface="Arial" panose="020B0604020202020204" pitchFamily="34" charset="0"/>
              </a:rPr>
              <a:t>, martin.woesler@amu.edu.pl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DCDE4-C425-C403-15EB-3FD41BFCB98E}"/>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CE40F605-3BA6-A343-DEE9-220F4E899F3C}"/>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63A38973-CC9D-478F-762D-B7B145653F2B}"/>
              </a:ext>
            </a:extLst>
          </p:cNvPr>
          <p:cNvPicPr>
            <a:picLocks noChangeAspect="1"/>
          </p:cNvPicPr>
          <p:nvPr/>
        </p:nvPicPr>
        <p:blipFill rotWithShape="1">
          <a:blip r:embed="rId2"/>
          <a:srcRect l="15350" t="5200" r="16138" b="6805"/>
          <a:stretch/>
        </p:blipFill>
        <p:spPr>
          <a:xfrm>
            <a:off x="-6339" y="116632"/>
            <a:ext cx="9150339" cy="6610712"/>
          </a:xfrm>
          <a:prstGeom prst="rect">
            <a:avLst/>
          </a:prstGeom>
        </p:spPr>
      </p:pic>
    </p:spTree>
    <p:extLst>
      <p:ext uri="{BB962C8B-B14F-4D97-AF65-F5344CB8AC3E}">
        <p14:creationId xmlns:p14="http://schemas.microsoft.com/office/powerpoint/2010/main" val="241236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634EF-3EB8-1252-142F-7E488142B2D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CAE2F6E-10EA-245E-32CE-7AF3387C9D1E}"/>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EAB288EE-9C93-6E66-CD3D-E0C26B078A5D}"/>
              </a:ext>
            </a:extLst>
          </p:cNvPr>
          <p:cNvPicPr>
            <a:picLocks noChangeAspect="1"/>
          </p:cNvPicPr>
          <p:nvPr/>
        </p:nvPicPr>
        <p:blipFill rotWithShape="1">
          <a:blip r:embed="rId2"/>
          <a:srcRect l="15350" t="5200" r="16138" b="6805"/>
          <a:stretch/>
        </p:blipFill>
        <p:spPr>
          <a:xfrm>
            <a:off x="-6339" y="130656"/>
            <a:ext cx="9150339" cy="6610712"/>
          </a:xfrm>
          <a:prstGeom prst="rect">
            <a:avLst/>
          </a:prstGeom>
        </p:spPr>
      </p:pic>
    </p:spTree>
    <p:extLst>
      <p:ext uri="{BB962C8B-B14F-4D97-AF65-F5344CB8AC3E}">
        <p14:creationId xmlns:p14="http://schemas.microsoft.com/office/powerpoint/2010/main" val="316888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F3B11-A9FF-74E9-5180-6DCF5A40597B}"/>
              </a:ext>
            </a:extLst>
          </p:cNvPr>
          <p:cNvSpPr>
            <a:spLocks noGrp="1"/>
          </p:cNvSpPr>
          <p:nvPr>
            <p:ph type="title"/>
          </p:nvPr>
        </p:nvSpPr>
        <p:spPr/>
        <p:txBody>
          <a:bodyPr/>
          <a:lstStyle/>
          <a:p>
            <a:r>
              <a:rPr lang="zh-CN" altLang="de-DE" dirty="0"/>
              <a:t>结婚问卷调查 </a:t>
            </a:r>
            <a:r>
              <a:rPr lang="de-DE" altLang="zh-CN" dirty="0"/>
              <a:t>Survey</a:t>
            </a:r>
            <a:endParaRPr lang="de-DE" dirty="0"/>
          </a:p>
        </p:txBody>
      </p:sp>
      <p:sp>
        <p:nvSpPr>
          <p:cNvPr id="3" name="Inhaltsplatzhalter 2">
            <a:extLst>
              <a:ext uri="{FF2B5EF4-FFF2-40B4-BE49-F238E27FC236}">
                <a16:creationId xmlns:a16="http://schemas.microsoft.com/office/drawing/2014/main" id="{83185928-20A2-BB03-5456-753F5F4FFB06}"/>
              </a:ext>
            </a:extLst>
          </p:cNvPr>
          <p:cNvSpPr>
            <a:spLocks noGrp="1"/>
          </p:cNvSpPr>
          <p:nvPr>
            <p:ph idx="1"/>
          </p:nvPr>
        </p:nvSpPr>
        <p:spPr/>
        <p:txBody>
          <a:bodyPr/>
          <a:lstStyle/>
          <a:p>
            <a:r>
              <a:rPr lang="de-DE" dirty="0"/>
              <a:t>Menti.com</a:t>
            </a:r>
          </a:p>
          <a:p>
            <a:r>
              <a:rPr lang="de-DE" b="1" i="0" dirty="0">
                <a:solidFill>
                  <a:srgbClr val="252B36"/>
                </a:solidFill>
                <a:effectLst/>
                <a:latin typeface="MentiText"/>
              </a:rPr>
              <a:t>5847 5618</a:t>
            </a:r>
            <a:endParaRPr lang="de-DE" dirty="0"/>
          </a:p>
          <a:p>
            <a:r>
              <a:rPr lang="de-DE" dirty="0"/>
              <a:t>https://www.menti.com/al9hzgdqxnia</a:t>
            </a:r>
          </a:p>
        </p:txBody>
      </p:sp>
    </p:spTree>
    <p:extLst>
      <p:ext uri="{BB962C8B-B14F-4D97-AF65-F5344CB8AC3E}">
        <p14:creationId xmlns:p14="http://schemas.microsoft.com/office/powerpoint/2010/main" val="260504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90BD2-9DC3-98C3-17B2-FBF24355B845}"/>
              </a:ext>
            </a:extLst>
          </p:cNvPr>
          <p:cNvSpPr>
            <a:spLocks noGrp="1"/>
          </p:cNvSpPr>
          <p:nvPr>
            <p:ph type="title"/>
          </p:nvPr>
        </p:nvSpPr>
        <p:spPr/>
        <p:txBody>
          <a:bodyPr/>
          <a:lstStyle/>
          <a:p>
            <a:r>
              <a:rPr lang="zh-CN" altLang="de-DE" dirty="0"/>
              <a:t>第三周 </a:t>
            </a:r>
            <a:r>
              <a:rPr lang="de-DE" altLang="zh-CN" dirty="0"/>
              <a:t>Session 3</a:t>
            </a:r>
            <a:endParaRPr lang="de-DE" dirty="0"/>
          </a:p>
        </p:txBody>
      </p:sp>
      <p:sp>
        <p:nvSpPr>
          <p:cNvPr id="3" name="Inhaltsplatzhalter 2">
            <a:extLst>
              <a:ext uri="{FF2B5EF4-FFF2-40B4-BE49-F238E27FC236}">
                <a16:creationId xmlns:a16="http://schemas.microsoft.com/office/drawing/2014/main" id="{1153AE11-F870-EF08-3D50-C9F3C4888E15}"/>
              </a:ext>
            </a:extLst>
          </p:cNvPr>
          <p:cNvSpPr>
            <a:spLocks noGrp="1"/>
          </p:cNvSpPr>
          <p:nvPr>
            <p:ph idx="1"/>
          </p:nvPr>
        </p:nvSpPr>
        <p:spPr>
          <a:xfrm>
            <a:off x="457200" y="1600200"/>
            <a:ext cx="8229600" cy="5257800"/>
          </a:xfrm>
        </p:spPr>
        <p:txBody>
          <a:bodyPr>
            <a:normAutofit fontScale="85000" lnSpcReduction="10000"/>
          </a:bodyPr>
          <a:lstStyle/>
          <a:p>
            <a:pPr marL="0" indent="0" algn="l">
              <a:lnSpc>
                <a:spcPct val="120000"/>
              </a:lnSpc>
              <a:buNone/>
            </a:pPr>
            <a:r>
              <a:rPr lang="zh-CN" altLang="de-DE" sz="2000" b="1" i="0" dirty="0">
                <a:solidFill>
                  <a:srgbClr val="000000"/>
                </a:solidFill>
                <a:effectLst/>
                <a:latin typeface="Arial" panose="020B0604020202020204" pitchFamily="34" charset="0"/>
              </a:rPr>
              <a:t>准备第三周的作业 </a:t>
            </a:r>
            <a:r>
              <a:rPr lang="de-DE" sz="2000" b="1" i="0" dirty="0" err="1">
                <a:solidFill>
                  <a:srgbClr val="000000"/>
                </a:solidFill>
                <a:effectLst/>
                <a:latin typeface="Arial" panose="020B0604020202020204" pitchFamily="34" charset="0"/>
              </a:rPr>
              <a:t>Homework</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to</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prepare</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this</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session</a:t>
            </a:r>
            <a:endParaRPr lang="de-DE" sz="2000" b="1" i="0" dirty="0">
              <a:solidFill>
                <a:srgbClr val="000000"/>
              </a:solidFill>
              <a:effectLst/>
              <a:latin typeface="Arial" panose="020B0604020202020204" pitchFamily="34" charset="0"/>
            </a:endParaRPr>
          </a:p>
          <a:p>
            <a:pPr marL="0" indent="0" algn="l">
              <a:lnSpc>
                <a:spcPct val="120000"/>
              </a:lnSpc>
              <a:buNone/>
            </a:pPr>
            <a:r>
              <a:rPr lang="de-DE" sz="2000" b="0" i="0" dirty="0">
                <a:solidFill>
                  <a:srgbClr val="000000"/>
                </a:solidFill>
                <a:effectLst/>
                <a:latin typeface="Arial" panose="020B0604020202020204" pitchFamily="34" charset="0"/>
              </a:rPr>
              <a:t>1. </a:t>
            </a:r>
            <a:r>
              <a:rPr lang="zh-CN" altLang="de-DE" sz="2000" b="0" i="0" dirty="0">
                <a:solidFill>
                  <a:srgbClr val="000000"/>
                </a:solidFill>
                <a:effectLst/>
                <a:latin typeface="Arial" panose="020B0604020202020204" pitchFamily="34" charset="0"/>
              </a:rPr>
              <a:t>阅读 </a:t>
            </a:r>
            <a:r>
              <a:rPr lang="de-DE" sz="2000" b="0" i="0" dirty="0">
                <a:solidFill>
                  <a:srgbClr val="000000"/>
                </a:solidFill>
                <a:effectLst/>
                <a:latin typeface="Arial" panose="020B0604020202020204" pitchFamily="34" charset="0"/>
              </a:rPr>
              <a:t>Read </a:t>
            </a:r>
            <a:r>
              <a:rPr lang="de-DE" sz="2000" b="0" i="0" dirty="0" err="1">
                <a:solidFill>
                  <a:srgbClr val="000000"/>
                </a:solidFill>
                <a:effectLst/>
                <a:latin typeface="Arial" panose="020B0604020202020204" pitchFamily="34" charset="0"/>
              </a:rPr>
              <a:t>pages</a:t>
            </a:r>
            <a:r>
              <a:rPr lang="de-DE" sz="2000" b="0" i="0" dirty="0">
                <a:solidFill>
                  <a:srgbClr val="000000"/>
                </a:solidFill>
                <a:effectLst/>
                <a:latin typeface="Arial" panose="020B0604020202020204" pitchFamily="34" charset="0"/>
              </a:rPr>
              <a:t> 16-21 and 29-35 </a:t>
            </a:r>
            <a:r>
              <a:rPr lang="de-DE" sz="2000" b="0" i="0" dirty="0" err="1">
                <a:solidFill>
                  <a:srgbClr val="000000"/>
                </a:solidFill>
                <a:effectLst/>
                <a:latin typeface="Arial" panose="020B0604020202020204" pitchFamily="34" charset="0"/>
              </a:rPr>
              <a:t>of</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our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textbook</a:t>
            </a:r>
            <a:endParaRPr lang="de-DE" sz="2000" b="0" i="0" dirty="0">
              <a:solidFill>
                <a:srgbClr val="000000"/>
              </a:solidFill>
              <a:effectLst/>
              <a:latin typeface="Arial" panose="020B0604020202020204" pitchFamily="34" charset="0"/>
            </a:endParaRPr>
          </a:p>
          <a:p>
            <a:pPr marL="0" indent="0" algn="l">
              <a:lnSpc>
                <a:spcPct val="120000"/>
              </a:lnSpc>
              <a:buNone/>
            </a:pPr>
            <a:r>
              <a:rPr lang="de-DE" sz="2000" b="0" i="0" dirty="0">
                <a:solidFill>
                  <a:srgbClr val="000000"/>
                </a:solidFill>
                <a:effectLst/>
                <a:latin typeface="Arial" panose="020B0604020202020204" pitchFamily="34" charset="0"/>
              </a:rPr>
              <a:t>2. </a:t>
            </a:r>
            <a:r>
              <a:rPr lang="zh-CN" altLang="de-DE" sz="2000" b="0" i="0" dirty="0">
                <a:solidFill>
                  <a:srgbClr val="000000"/>
                </a:solidFill>
                <a:effectLst/>
                <a:latin typeface="Arial" panose="020B0604020202020204" pitchFamily="34" charset="0"/>
              </a:rPr>
              <a:t>填多选题线上测试 </a:t>
            </a:r>
            <a:r>
              <a:rPr lang="de-DE" sz="2000" b="0" i="0" dirty="0" err="1">
                <a:solidFill>
                  <a:srgbClr val="000000"/>
                </a:solidFill>
                <a:effectLst/>
                <a:latin typeface="Arial" panose="020B0604020202020204" pitchFamily="34" charset="0"/>
              </a:rPr>
              <a:t>Complete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the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quizzes</a:t>
            </a:r>
            <a:endParaRPr lang="de-DE" sz="2000" b="0" i="0" dirty="0">
              <a:solidFill>
                <a:srgbClr val="000000"/>
              </a:solidFill>
              <a:effectLst/>
              <a:latin typeface="Arial" panose="020B0604020202020204" pitchFamily="34" charset="0"/>
            </a:endParaRPr>
          </a:p>
          <a:p>
            <a:pPr marL="0" indent="0" algn="l">
              <a:lnSpc>
                <a:spcPct val="120000"/>
              </a:lnSpc>
              <a:buNone/>
            </a:pPr>
            <a:r>
              <a:rPr lang="de-DE" altLang="zh-CN"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审美理想和社会习俗：中国的婚姻习俗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Chinese </a:t>
            </a:r>
            <a:r>
              <a:rPr lang="de-DE" sz="2000" b="0" i="0" dirty="0" err="1">
                <a:solidFill>
                  <a:srgbClr val="000000"/>
                </a:solidFill>
                <a:effectLst/>
                <a:latin typeface="Arial" panose="020B0604020202020204" pitchFamily="34" charset="0"/>
              </a:rPr>
              <a:t>Marriage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https://ks.wjx.top/vm/YJzn8Fl.aspx#</a:t>
            </a:r>
          </a:p>
          <a:p>
            <a:pPr marL="0" indent="0" algn="l">
              <a:lnSpc>
                <a:spcPct val="120000"/>
              </a:lnSpc>
              <a:buNone/>
            </a:pPr>
            <a:r>
              <a:rPr lang="de-DE"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审美理想和社会习俗： 湖南的伴嫁歌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Marriage-Accompanying</a:t>
            </a:r>
            <a:r>
              <a:rPr lang="de-DE" sz="2000" b="0" i="0" dirty="0">
                <a:solidFill>
                  <a:srgbClr val="000000"/>
                </a:solidFill>
                <a:effectLst/>
                <a:latin typeface="Arial" panose="020B0604020202020204" pitchFamily="34" charset="0"/>
              </a:rPr>
              <a:t> Songs in Hunan: https://ks.wjx.top/vm/mBp0heY.aspx </a:t>
            </a:r>
          </a:p>
          <a:p>
            <a:pPr marL="0" indent="0" algn="l">
              <a:lnSpc>
                <a:spcPct val="120000"/>
              </a:lnSpc>
              <a:buNone/>
            </a:pPr>
            <a:r>
              <a:rPr lang="de-DE" sz="2000" b="0" i="0" dirty="0">
                <a:solidFill>
                  <a:srgbClr val="000000"/>
                </a:solidFill>
                <a:effectLst/>
                <a:latin typeface="Arial" panose="020B0604020202020204" pitchFamily="34" charset="0"/>
              </a:rPr>
              <a:t>3. </a:t>
            </a:r>
            <a:r>
              <a:rPr lang="de-DE" sz="2000" b="0" i="0" dirty="0" err="1">
                <a:solidFill>
                  <a:srgbClr val="000000"/>
                </a:solidFill>
                <a:effectLst/>
                <a:latin typeface="Arial" panose="020B0604020202020204" pitchFamily="34" charset="0"/>
              </a:rPr>
              <a:t>Choose</a:t>
            </a:r>
            <a:r>
              <a:rPr lang="de-DE" sz="2000" b="0" i="0" dirty="0">
                <a:solidFill>
                  <a:srgbClr val="000000"/>
                </a:solidFill>
                <a:effectLst/>
                <a:latin typeface="Arial" panose="020B0604020202020204" pitchFamily="34" charset="0"/>
              </a:rPr>
              <a:t> a </a:t>
            </a:r>
            <a:r>
              <a:rPr lang="de-DE" sz="2000" b="0" i="0" dirty="0" err="1">
                <a:solidFill>
                  <a:srgbClr val="000000"/>
                </a:solidFill>
                <a:effectLst/>
                <a:latin typeface="Arial" panose="020B0604020202020204" pitchFamily="34" charset="0"/>
              </a:rPr>
              <a:t>topic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for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your</a:t>
            </a:r>
            <a:r>
              <a:rPr lang="de-DE" sz="2000" b="0" i="0" dirty="0">
                <a:solidFill>
                  <a:srgbClr val="000000"/>
                </a:solidFill>
                <a:effectLst/>
                <a:latin typeface="Arial" panose="020B0604020202020204" pitchFamily="34" charset="0"/>
              </a:rPr>
              <a:t> final </a:t>
            </a:r>
            <a:r>
              <a:rPr lang="de-DE" sz="2000" b="0" i="0" dirty="0" err="1">
                <a:solidFill>
                  <a:srgbClr val="000000"/>
                </a:solidFill>
                <a:effectLst/>
                <a:latin typeface="Arial" panose="020B0604020202020204" pitchFamily="34" charset="0"/>
              </a:rPr>
              <a:t>exam</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paper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homework</a:t>
            </a:r>
            <a:r>
              <a:rPr lang="de-DE" sz="2000" b="0" i="0" dirty="0">
                <a:solidFill>
                  <a:srgbClr val="000000"/>
                </a:solidFill>
                <a:effectLst/>
                <a:latin typeface="Arial" panose="020B0604020202020204" pitchFamily="34" charset="0"/>
              </a:rPr>
              <a:t>)</a:t>
            </a:r>
          </a:p>
          <a:p>
            <a:pPr marL="0" indent="0" algn="l">
              <a:lnSpc>
                <a:spcPct val="120000"/>
              </a:lnSpc>
              <a:buNone/>
            </a:pPr>
            <a:endParaRPr lang="de-DE" sz="2000" b="0" i="0" dirty="0">
              <a:solidFill>
                <a:srgbClr val="000000"/>
              </a:solidFill>
              <a:effectLst/>
              <a:latin typeface="Arial" panose="020B0604020202020204" pitchFamily="34" charset="0"/>
            </a:endParaRPr>
          </a:p>
          <a:p>
            <a:pPr marL="0" indent="0" algn="l">
              <a:lnSpc>
                <a:spcPct val="120000"/>
              </a:lnSpc>
              <a:buNone/>
            </a:pPr>
            <a:r>
              <a:rPr lang="zh-CN" altLang="de-DE" sz="2000" b="1" i="0" dirty="0">
                <a:solidFill>
                  <a:srgbClr val="000000"/>
                </a:solidFill>
                <a:effectLst/>
                <a:latin typeface="Arial" panose="020B0604020202020204" pitchFamily="34" charset="0"/>
              </a:rPr>
              <a:t>展示 </a:t>
            </a:r>
            <a:r>
              <a:rPr lang="de-DE" sz="2000" b="1" i="0" dirty="0" err="1">
                <a:solidFill>
                  <a:srgbClr val="000000"/>
                </a:solidFill>
                <a:effectLst/>
                <a:latin typeface="Arial" panose="020B0604020202020204" pitchFamily="34" charset="0"/>
              </a:rPr>
              <a:t>Presentations</a:t>
            </a:r>
            <a:endParaRPr lang="de-DE" sz="2000" b="1" i="0" dirty="0">
              <a:solidFill>
                <a:srgbClr val="000000"/>
              </a:solidFill>
              <a:effectLst/>
              <a:latin typeface="Arial" panose="020B0604020202020204" pitchFamily="34" charset="0"/>
            </a:endParaRPr>
          </a:p>
          <a:p>
            <a:pPr marL="0" indent="0" algn="l">
              <a:lnSpc>
                <a:spcPct val="120000"/>
              </a:lnSpc>
              <a:buNone/>
            </a:pPr>
            <a:r>
              <a:rPr lang="zh-CN" altLang="de-DE" sz="2000" b="0" i="0" dirty="0">
                <a:solidFill>
                  <a:srgbClr val="000000"/>
                </a:solidFill>
                <a:effectLst/>
                <a:latin typeface="Arial" panose="020B0604020202020204" pitchFamily="34" charset="0"/>
              </a:rPr>
              <a:t>湖南的伴嫁歌</a:t>
            </a:r>
            <a:endParaRPr lang="de-DE" altLang="zh-CN" sz="2000" b="0" i="0" dirty="0">
              <a:solidFill>
                <a:srgbClr val="000000"/>
              </a:solidFill>
              <a:effectLst/>
              <a:latin typeface="Arial" panose="020B0604020202020204" pitchFamily="34" charset="0"/>
            </a:endParaRPr>
          </a:p>
          <a:p>
            <a:pPr marL="0" indent="0" algn="l">
              <a:lnSpc>
                <a:spcPct val="120000"/>
              </a:lnSpc>
              <a:buNone/>
            </a:pPr>
            <a:r>
              <a:rPr lang="zh-CN" altLang="de-DE" sz="2000" b="0" i="0" dirty="0">
                <a:solidFill>
                  <a:srgbClr val="000000"/>
                </a:solidFill>
                <a:effectLst/>
                <a:latin typeface="Arial" panose="020B0604020202020204" pitchFamily="34" charset="0"/>
              </a:rPr>
              <a:t>米兰 </a:t>
            </a:r>
            <a:r>
              <a:rPr lang="de-DE" sz="2000" b="0" i="0" dirty="0">
                <a:solidFill>
                  <a:srgbClr val="000000"/>
                </a:solidFill>
                <a:effectLst/>
                <a:latin typeface="Arial" panose="020B0604020202020204" pitchFamily="34" charset="0"/>
              </a:rPr>
              <a:t>Milena </a:t>
            </a:r>
            <a:r>
              <a:rPr lang="de-DE" sz="2000" b="0" i="0" dirty="0" err="1">
                <a:solidFill>
                  <a:srgbClr val="000000"/>
                </a:solidFill>
                <a:effectLst/>
                <a:latin typeface="Arial" panose="020B0604020202020204" pitchFamily="34" charset="0"/>
              </a:rPr>
              <a:t>Swieboda</a:t>
            </a:r>
            <a:r>
              <a:rPr lang="de-DE"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湖南的伴嫁歌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Media:Marriage-Accompanying_Songs_in_Hunan.pptx</a:t>
            </a:r>
            <a:r>
              <a:rPr lang="de-DE" sz="2000" b="0" i="0" dirty="0">
                <a:solidFill>
                  <a:srgbClr val="000000"/>
                </a:solidFill>
                <a:effectLst/>
                <a:latin typeface="Arial" panose="020B0604020202020204" pitchFamily="34" charset="0"/>
              </a:rPr>
              <a:t>]] </a:t>
            </a:r>
          </a:p>
          <a:p>
            <a:pPr marL="0" indent="0" algn="l">
              <a:lnSpc>
                <a:spcPct val="120000"/>
              </a:lnSpc>
              <a:buNone/>
            </a:pPr>
            <a:r>
              <a:rPr lang="zh-CN" altLang="de-DE" sz="2000" b="0" i="0" dirty="0">
                <a:solidFill>
                  <a:srgbClr val="000000"/>
                </a:solidFill>
                <a:effectLst/>
                <a:latin typeface="Arial" panose="020B0604020202020204" pitchFamily="34" charset="0"/>
              </a:rPr>
              <a:t>中国的婚姻习俗</a:t>
            </a:r>
            <a:endParaRPr lang="de-DE" altLang="zh-CN" sz="2000" b="0" i="0" dirty="0">
              <a:solidFill>
                <a:srgbClr val="000000"/>
              </a:solidFill>
              <a:effectLst/>
              <a:latin typeface="Arial" panose="020B0604020202020204" pitchFamily="34" charset="0"/>
            </a:endParaRPr>
          </a:p>
          <a:p>
            <a:pPr marL="0" indent="0" algn="l">
              <a:lnSpc>
                <a:spcPct val="120000"/>
              </a:lnSpc>
              <a:buNone/>
            </a:pPr>
            <a:r>
              <a:rPr lang="zh-CN" altLang="de-DE" sz="2000" b="0" i="0" dirty="0">
                <a:solidFill>
                  <a:srgbClr val="000000"/>
                </a:solidFill>
                <a:effectLst/>
                <a:latin typeface="Arial" panose="020B0604020202020204" pitchFamily="34" charset="0"/>
              </a:rPr>
              <a:t>韩美琳 </a:t>
            </a:r>
            <a:r>
              <a:rPr lang="de-DE" sz="2000" b="0" i="0" dirty="0">
                <a:solidFill>
                  <a:srgbClr val="000000"/>
                </a:solidFill>
                <a:effectLst/>
                <a:latin typeface="Arial" panose="020B0604020202020204" pitchFamily="34" charset="0"/>
              </a:rPr>
              <a:t>Aleksandra </a:t>
            </a:r>
            <a:r>
              <a:rPr lang="de-DE" sz="2000" b="0" i="0" dirty="0" err="1">
                <a:solidFill>
                  <a:srgbClr val="000000"/>
                </a:solidFill>
                <a:effectLst/>
                <a:latin typeface="Arial" panose="020B0604020202020204" pitchFamily="34" charset="0"/>
              </a:rPr>
              <a:t>Miernik</a:t>
            </a:r>
            <a:r>
              <a:rPr lang="de-DE"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审美理想和社会习俗：中国的婚姻习俗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[[Media:Chinese_Marriage_Customs_2023.pptx]]</a:t>
            </a:r>
          </a:p>
        </p:txBody>
      </p:sp>
    </p:spTree>
    <p:extLst>
      <p:ext uri="{BB962C8B-B14F-4D97-AF65-F5344CB8AC3E}">
        <p14:creationId xmlns:p14="http://schemas.microsoft.com/office/powerpoint/2010/main" val="395685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BB614-8BD2-4FC8-9154-D82D5AD209F6}"/>
              </a:ext>
            </a:extLst>
          </p:cNvPr>
          <p:cNvSpPr>
            <a:spLocks noGrp="1"/>
          </p:cNvSpPr>
          <p:nvPr>
            <p:ph type="title"/>
          </p:nvPr>
        </p:nvSpPr>
        <p:spPr>
          <a:xfrm>
            <a:off x="457200" y="-27384"/>
            <a:ext cx="8229600" cy="418058"/>
          </a:xfrm>
        </p:spPr>
        <p:txBody>
          <a:bodyPr>
            <a:noAutofit/>
          </a:bodyPr>
          <a:lstStyle/>
          <a:p>
            <a:r>
              <a:rPr lang="de-DE" altLang="zh-CN" sz="3600" dirty="0" err="1">
                <a:latin typeface="Calibri" panose="020F0502020204030204" pitchFamily="34" charset="0"/>
                <a:cs typeface="Calibri" panose="020F0502020204030204" pitchFamily="34" charset="0"/>
              </a:rPr>
              <a:t>Marriage</a:t>
            </a:r>
            <a:endParaRPr lang="de-DE" sz="3600" dirty="0">
              <a:latin typeface="Calibri" panose="020F0502020204030204" pitchFamily="34" charset="0"/>
              <a:cs typeface="Calibri" panose="020F0502020204030204" pitchFamily="34" charset="0"/>
            </a:endParaRPr>
          </a:p>
        </p:txBody>
      </p:sp>
      <p:pic>
        <p:nvPicPr>
          <p:cNvPr id="5" name="Inhaltsplatzhalter 4">
            <a:extLst>
              <a:ext uri="{FF2B5EF4-FFF2-40B4-BE49-F238E27FC236}">
                <a16:creationId xmlns:a16="http://schemas.microsoft.com/office/drawing/2014/main" id="{36F1DA18-097F-4BA7-95AE-D32A849C93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481976"/>
            <a:ext cx="9180512" cy="6403408"/>
          </a:xfrm>
        </p:spPr>
      </p:pic>
    </p:spTree>
    <p:extLst>
      <p:ext uri="{BB962C8B-B14F-4D97-AF65-F5344CB8AC3E}">
        <p14:creationId xmlns:p14="http://schemas.microsoft.com/office/powerpoint/2010/main" val="561716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3787</Words>
  <Application>Microsoft Office PowerPoint</Application>
  <PresentationFormat>Bildschirmpräsentation (4:3)</PresentationFormat>
  <Paragraphs>197</Paragraphs>
  <Slides>41</Slides>
  <Notes>28</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1</vt:i4>
      </vt:variant>
      <vt:variant>
        <vt:lpstr>Folientitel</vt:lpstr>
      </vt:variant>
      <vt:variant>
        <vt:i4>41</vt:i4>
      </vt:variant>
    </vt:vector>
  </HeadingPairs>
  <TitlesOfParts>
    <vt:vector size="55" baseType="lpstr">
      <vt:lpstr>DFPShaoNvW5-GB</vt:lpstr>
      <vt:lpstr>KaiTi</vt:lpstr>
      <vt:lpstr>KaiTi</vt:lpstr>
      <vt:lpstr>MentiText</vt:lpstr>
      <vt:lpstr>汉仪晓波折纸体简</vt:lpstr>
      <vt:lpstr>Arial</vt:lpstr>
      <vt:lpstr>Arial</vt:lpstr>
      <vt:lpstr>Calibri</vt:lpstr>
      <vt:lpstr>Corbel</vt:lpstr>
      <vt:lpstr>Garamond</vt:lpstr>
      <vt:lpstr>Trebuchet MS</vt:lpstr>
      <vt:lpstr>Wingdings</vt:lpstr>
      <vt:lpstr>Larissa-Design</vt:lpstr>
      <vt:lpstr>Photo Editor Photo</vt:lpstr>
      <vt:lpstr>中国文化 研究生课（研一） Kultura chińska | Chinese Culture for first year Master Students 第三周 Session 3</vt:lpstr>
      <vt:lpstr>Students Introduction 自我介绍</vt:lpstr>
      <vt:lpstr>Self-Introduction 自我介绍</vt:lpstr>
      <vt:lpstr>主题 Topics</vt:lpstr>
      <vt:lpstr>PowerPoint-Präsentation</vt:lpstr>
      <vt:lpstr>PowerPoint-Präsentation</vt:lpstr>
      <vt:lpstr>结婚问卷调查 Survey</vt:lpstr>
      <vt:lpstr>第三周 Session 3</vt:lpstr>
      <vt:lpstr>Marriage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这是什么情况？</vt:lpstr>
      <vt:lpstr>4. Kulturstandards am Bei-spiel Deutschland-China</vt:lpstr>
      <vt:lpstr>PowerPoint-Präsentation</vt:lpstr>
      <vt:lpstr>态度？没有偏见？当你自己受到影响时……</vt:lpstr>
      <vt:lpstr>态度？没有偏见？当你自己受到影响时……</vt:lpstr>
      <vt:lpstr>态度？没有偏见？当你自己受到影响时……</vt:lpstr>
      <vt:lpstr>今天最后一节课</vt:lpstr>
      <vt:lpstr>作业</vt:lpstr>
      <vt:lpstr>Preparation for next week 下週的課前預習</vt:lpstr>
      <vt:lpstr>Always here for you! 隨時隨地为你们服务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776</cp:revision>
  <dcterms:created xsi:type="dcterms:W3CDTF">2010-06-18T15:32:00Z</dcterms:created>
  <dcterms:modified xsi:type="dcterms:W3CDTF">2023-05-19T03:25:07Z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