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4.xml" ContentType="application/vnd.openxmlformats-officedocument.presentationml.notesSlide+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318" r:id="rId2"/>
    <p:sldId id="272" r:id="rId3"/>
    <p:sldId id="276" r:id="rId4"/>
    <p:sldId id="277" r:id="rId5"/>
    <p:sldId id="282" r:id="rId6"/>
    <p:sldId id="293" r:id="rId7"/>
    <p:sldId id="278" r:id="rId8"/>
    <p:sldId id="294" r:id="rId9"/>
    <p:sldId id="280" r:id="rId10"/>
    <p:sldId id="295" r:id="rId11"/>
    <p:sldId id="284" r:id="rId12"/>
    <p:sldId id="261" r:id="rId13"/>
    <p:sldId id="259" r:id="rId14"/>
    <p:sldId id="308" r:id="rId15"/>
    <p:sldId id="309" r:id="rId16"/>
    <p:sldId id="310" r:id="rId17"/>
    <p:sldId id="311" r:id="rId18"/>
    <p:sldId id="312" r:id="rId19"/>
    <p:sldId id="279" r:id="rId20"/>
    <p:sldId id="313" r:id="rId21"/>
    <p:sldId id="314" r:id="rId22"/>
    <p:sldId id="315" r:id="rId23"/>
    <p:sldId id="316" r:id="rId24"/>
    <p:sldId id="317" r:id="rId25"/>
    <p:sldId id="285" r:id="rId26"/>
    <p:sldId id="281" r:id="rId27"/>
    <p:sldId id="29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6" d="100"/>
          <a:sy n="86" d="100"/>
        </p:scale>
        <p:origin x="470" y="62"/>
      </p:cViewPr>
      <p:guideLst>
        <p:guide orient="horz" pos="2159"/>
        <p:guide pos="3857"/>
      </p:guideLst>
    </p:cSldViewPr>
  </p:slid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2022/4/15</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2022/4/15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Page 121 from first edition of James Legge's translation of Confucius Analects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/dʒaɪlz/</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https://www.sohu.com/a/434599198_614563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2022/4/15</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2022/4/15</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742" y="6349833"/>
            <a:ext cx="2700000" cy="316800"/>
          </a:xfrm>
        </p:spPr>
        <p:txBody>
          <a:bodyPr/>
          <a:lstStyle/>
          <a:p>
            <a:fld id="{760FBDFE-C587-4B4C-A407-44438C67B59E}" type="datetimeFigureOut">
              <a:rPr lang="zh-CN" altLang="en-US" smtClean="0"/>
              <a:t>2022/4/15</a:t>
            </a:fld>
            <a:endParaRPr lang="zh-CN" altLang="en-US"/>
          </a:p>
        </p:txBody>
      </p:sp>
      <p:sp>
        <p:nvSpPr>
          <p:cNvPr id="8" name="页脚占位符 7"/>
          <p:cNvSpPr>
            <a:spLocks noGrp="1"/>
          </p:cNvSpPr>
          <p:nvPr>
            <p:ph type="ftr" sz="quarter" idx="11"/>
            <p:custDataLst>
              <p:tags r:id="rId7"/>
            </p:custDataLst>
          </p:nvPr>
        </p:nvSpPr>
        <p:spPr>
          <a:xfrm>
            <a:off x="4116000" y="6349833"/>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t>2022/4/15</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2022/4/15</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p:spPr>
        <p:txBody>
          <a:bodyPr/>
          <a:lstStyle/>
          <a:p>
            <a:fld id="{9EFD9D74-47D9-4702-A33C-335B63B48DBF}" type="datetimeFigureOut">
              <a:rPr lang="zh-CN" altLang="en-US" smtClean="0"/>
              <a:t>2022/4/15</a:t>
            </a:fld>
            <a:endParaRPr lang="zh-CN" altLang="en-US" dirty="0"/>
          </a:p>
        </p:txBody>
      </p:sp>
      <p:sp>
        <p:nvSpPr>
          <p:cNvPr id="6" name="页脚占位符 5"/>
          <p:cNvSpPr>
            <a:spLocks noGrp="1"/>
          </p:cNvSpPr>
          <p:nvPr>
            <p:ph type="ftr" sz="quarter" idx="11"/>
            <p:custDataLst>
              <p:tags r:id="rId4"/>
            </p:custDataLst>
          </p:nvPr>
        </p:nvSpPr>
        <p:spPr>
          <a:xfrm>
            <a:off x="4116000" y="6349833"/>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610600" y="6349833"/>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69882" y="432000"/>
            <a:ext cx="10852237" cy="6480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t>2022/4/15</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795" y="-22225"/>
            <a:ext cx="12320905" cy="68795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19.jpe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8.png"/><Relationship Id="rId9"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7128" y="-120221"/>
            <a:ext cx="12320905" cy="6867525"/>
          </a:xfrm>
          <a:prstGeom prst="rect">
            <a:avLst/>
          </a:prstGeom>
        </p:spPr>
      </p:pic>
      <p:pic>
        <p:nvPicPr>
          <p:cNvPr id="2" name="图片 1" descr="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30480" y="4438015"/>
            <a:ext cx="9704070" cy="2427605"/>
          </a:xfrm>
          <a:prstGeom prst="rect">
            <a:avLst/>
          </a:prstGeom>
        </p:spPr>
      </p:pic>
      <p:grpSp>
        <p:nvGrpSpPr>
          <p:cNvPr id="7175" name="组合 11"/>
          <p:cNvGrpSpPr/>
          <p:nvPr/>
        </p:nvGrpSpPr>
        <p:grpSpPr>
          <a:xfrm>
            <a:off x="2331085" y="3539490"/>
            <a:ext cx="498475" cy="692150"/>
            <a:chOff x="2306" y="6450"/>
            <a:chExt cx="784" cy="1090"/>
          </a:xfrm>
        </p:grpSpPr>
        <p:pic>
          <p:nvPicPr>
            <p:cNvPr id="7176" name="图片 9" descr="image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306" y="6450"/>
              <a:ext cx="784" cy="1090"/>
            </a:xfrm>
            <a:prstGeom prst="rect">
              <a:avLst/>
            </a:prstGeom>
            <a:noFill/>
            <a:ln w="9525">
              <a:noFill/>
            </a:ln>
          </p:spPr>
        </p:pic>
        <p:sp>
          <p:nvSpPr>
            <p:cNvPr id="7177" name="文本框 10"/>
            <p:cNvSpPr txBox="1"/>
            <p:nvPr/>
          </p:nvSpPr>
          <p:spPr>
            <a:xfrm>
              <a:off x="2331" y="6562"/>
              <a:ext cx="723" cy="864"/>
            </a:xfrm>
            <a:prstGeom prst="rect">
              <a:avLst/>
            </a:prstGeom>
            <a:noFill/>
            <a:ln w="9525">
              <a:noFill/>
            </a:ln>
          </p:spPr>
          <p:txBody>
            <a:bodyPr vert="eaVert" wrap="none" anchor="t">
              <a:spAutoFit/>
            </a:bodyPr>
            <a:lstStyle/>
            <a:p>
              <a:r>
                <a:rPr lang="zh-CN" altLang="en-US">
                  <a:solidFill>
                    <a:schemeClr val="bg1"/>
                  </a:solidFill>
                  <a:latin typeface="禹卫书法行书繁体" panose="02000603000000000000" charset="-122"/>
                  <a:ea typeface="禹卫书法行书繁体" panose="02000603000000000000" charset="-122"/>
                </a:rPr>
                <a:t>水墨</a:t>
              </a:r>
            </a:p>
          </p:txBody>
        </p:sp>
      </p:grpSp>
      <p:sp>
        <p:nvSpPr>
          <p:cNvPr id="3" name="文本框 2">
            <a:extLst>
              <a:ext uri="{FF2B5EF4-FFF2-40B4-BE49-F238E27FC236}">
                <a16:creationId xmlns:a16="http://schemas.microsoft.com/office/drawing/2014/main" id="{4630B99B-2BAB-4E60-8A71-49C5531C6B13}"/>
              </a:ext>
            </a:extLst>
          </p:cNvPr>
          <p:cNvSpPr txBox="1"/>
          <p:nvPr/>
        </p:nvSpPr>
        <p:spPr>
          <a:xfrm>
            <a:off x="1430674" y="1793890"/>
            <a:ext cx="8303876" cy="2862322"/>
          </a:xfrm>
          <a:prstGeom prst="rect">
            <a:avLst/>
          </a:prstGeom>
          <a:noFill/>
        </p:spPr>
        <p:txBody>
          <a:bodyPr wrap="none" rtlCol="0">
            <a:spAutoFit/>
          </a:bodyPr>
          <a:lstStyle/>
          <a:p>
            <a:r>
              <a:rPr lang="en-US" altLang="zh-CN" sz="6000" b="1" dirty="0"/>
              <a:t>Written Translation </a:t>
            </a:r>
          </a:p>
          <a:p>
            <a:r>
              <a:rPr lang="en-US" altLang="zh-CN" sz="6000" b="1" dirty="0"/>
              <a:t>from and</a:t>
            </a:r>
            <a:r>
              <a:rPr lang="zh-CN" altLang="en-US" sz="6000" b="1" dirty="0"/>
              <a:t> </a:t>
            </a:r>
            <a:r>
              <a:rPr lang="en-US" altLang="zh-CN" sz="6000" b="1" dirty="0"/>
              <a:t>into Chinese</a:t>
            </a:r>
          </a:p>
          <a:p>
            <a:endParaRPr lang="zh-CN" altLang="en-US" sz="6000" b="1" dirty="0"/>
          </a:p>
        </p:txBody>
      </p:sp>
      <p:sp>
        <p:nvSpPr>
          <p:cNvPr id="9" name="文本框 8">
            <a:extLst>
              <a:ext uri="{FF2B5EF4-FFF2-40B4-BE49-F238E27FC236}">
                <a16:creationId xmlns:a16="http://schemas.microsoft.com/office/drawing/2014/main" id="{72384782-D9EA-4D98-A604-8CC5B92C7044}"/>
              </a:ext>
            </a:extLst>
          </p:cNvPr>
          <p:cNvSpPr txBox="1"/>
          <p:nvPr/>
        </p:nvSpPr>
        <p:spPr>
          <a:xfrm>
            <a:off x="7830872" y="5651817"/>
            <a:ext cx="4330648" cy="646331"/>
          </a:xfrm>
          <a:prstGeom prst="rect">
            <a:avLst/>
          </a:prstGeom>
          <a:noFill/>
        </p:spPr>
        <p:txBody>
          <a:bodyPr wrap="square">
            <a:spAutoFit/>
          </a:bodyPr>
          <a:lstStyle/>
          <a:p>
            <a:r>
              <a:rPr lang="zh-CN" altLang="en-US" dirty="0"/>
              <a:t>小组成员：朱丽娟、钟青、段小蝶、周哲</a:t>
            </a:r>
            <a:endParaRPr lang="en-US" altLang="zh-CN" dirty="0"/>
          </a:p>
          <a:p>
            <a:r>
              <a:rPr lang="en-US" altLang="zh-CN" dirty="0"/>
              <a:t>                            2022.4.15</a:t>
            </a:r>
            <a:endParaRPr lang="zh-CN" altLang="en-US" dirty="0"/>
          </a:p>
        </p:txBody>
      </p:sp>
    </p:spTree>
    <p:custDataLst>
      <p:tags r:id="rId1"/>
    </p:custDataLst>
    <p:extLst>
      <p:ext uri="{BB962C8B-B14F-4D97-AF65-F5344CB8AC3E}">
        <p14:creationId xmlns:p14="http://schemas.microsoft.com/office/powerpoint/2010/main" val="1711908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4" name="图片 3" descr="预览图_千图网_编号334341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510" y="-8890"/>
            <a:ext cx="2555240" cy="6214745"/>
          </a:xfrm>
          <a:prstGeom prst="rect">
            <a:avLst/>
          </a:prstGeom>
        </p:spPr>
      </p:pic>
      <p:sp>
        <p:nvSpPr>
          <p:cNvPr id="76" name="文本框 75"/>
          <p:cNvSpPr txBox="1"/>
          <p:nvPr/>
        </p:nvSpPr>
        <p:spPr>
          <a:xfrm>
            <a:off x="2324100" y="2600960"/>
            <a:ext cx="11477625" cy="2365006"/>
          </a:xfrm>
          <a:prstGeom prst="rect">
            <a:avLst/>
          </a:prstGeom>
          <a:noFill/>
        </p:spPr>
        <p:txBody>
          <a:bodyPr wrap="square" lIns="90170" rIns="90170" rtlCol="0">
            <a:spAutoFit/>
          </a:bodyPr>
          <a:lstStyle/>
          <a:p>
            <a:endParaRPr lang="zh-CN" altLang="en-US" sz="4800" dirty="0"/>
          </a:p>
          <a:p>
            <a:pPr>
              <a:lnSpc>
                <a:spcPct val="170000"/>
              </a:lnSpc>
            </a:pPr>
            <a:endParaRPr lang="zh-CN" altLang="en-US" sz="4800" dirty="0">
              <a:latin typeface="+mj-ea"/>
              <a:ea typeface="+mj-ea"/>
            </a:endParaRPr>
          </a:p>
          <a:p>
            <a:pPr algn="l">
              <a:lnSpc>
                <a:spcPct val="170000"/>
              </a:lnSpc>
            </a:pPr>
            <a:endParaRPr lang="zh-CN" altLang="en-US" sz="1200" spc="100" dirty="0">
              <a:solidFill>
                <a:schemeClr val="tx1"/>
              </a:solidFill>
              <a:uFillTx/>
              <a:latin typeface="华文新魏" panose="02010800040101010101" charset="-122"/>
              <a:ea typeface="华文新魏" panose="02010800040101010101" charset="-122"/>
            </a:endParaRPr>
          </a:p>
        </p:txBody>
      </p:sp>
      <p:sp>
        <p:nvSpPr>
          <p:cNvPr id="6" name="文本框 5">
            <a:extLst>
              <a:ext uri="{FF2B5EF4-FFF2-40B4-BE49-F238E27FC236}">
                <a16:creationId xmlns:a16="http://schemas.microsoft.com/office/drawing/2014/main" id="{BF36C8DC-D0B7-4241-A1A7-BBE793F3EB3E}"/>
              </a:ext>
            </a:extLst>
          </p:cNvPr>
          <p:cNvSpPr txBox="1"/>
          <p:nvPr/>
        </p:nvSpPr>
        <p:spPr>
          <a:xfrm>
            <a:off x="2257425" y="2713761"/>
            <a:ext cx="8822530" cy="2123658"/>
          </a:xfrm>
          <a:prstGeom prst="rect">
            <a:avLst/>
          </a:prstGeom>
          <a:noFill/>
        </p:spPr>
        <p:txBody>
          <a:bodyPr wrap="square">
            <a:spAutoFit/>
          </a:bodyPr>
          <a:lstStyle/>
          <a:p>
            <a:r>
              <a:rPr lang="en-US" altLang="zh-CN" dirty="0"/>
              <a:t> </a:t>
            </a:r>
            <a:r>
              <a:rPr lang="en-US" altLang="zh-CN" sz="4400" dirty="0"/>
              <a:t>        the Contemporary Era</a:t>
            </a:r>
          </a:p>
          <a:p>
            <a:r>
              <a:rPr lang="en-US" altLang="zh-CN" sz="4400" dirty="0"/>
              <a:t>                 (1970s~)</a:t>
            </a:r>
          </a:p>
          <a:p>
            <a:r>
              <a:rPr lang="en-US" altLang="zh-CN" sz="4400" dirty="0"/>
              <a:t>              </a:t>
            </a:r>
            <a:endParaRPr lang="zh-CN" altLang="en-US" sz="4400" dirty="0"/>
          </a:p>
        </p:txBody>
      </p:sp>
    </p:spTree>
    <p:custDataLst>
      <p:tags r:id="rId1"/>
    </p:custDataLst>
    <p:extLst>
      <p:ext uri="{BB962C8B-B14F-4D97-AF65-F5344CB8AC3E}">
        <p14:creationId xmlns:p14="http://schemas.microsoft.com/office/powerpoint/2010/main" val="45021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5" name="图片 4" descr="19"/>
          <p:cNvPicPr>
            <a:picLocks noChangeAspect="1"/>
          </p:cNvPicPr>
          <p:nvPr/>
        </p:nvPicPr>
        <p:blipFill>
          <a:blip r:embed="rId4" cstate="email">
            <a:extLst>
              <a:ext uri="{28A0092B-C50C-407E-A947-70E740481C1C}">
                <a14:useLocalDpi xmlns:a14="http://schemas.microsoft.com/office/drawing/2010/main"/>
              </a:ext>
            </a:extLst>
          </a:blip>
          <a:srcRect l="25545" t="45168" r="28493" b="22609"/>
          <a:stretch>
            <a:fillRect/>
          </a:stretch>
        </p:blipFill>
        <p:spPr>
          <a:xfrm>
            <a:off x="8699980" y="3282315"/>
            <a:ext cx="4248150" cy="705485"/>
          </a:xfrm>
          <a:prstGeom prst="rect">
            <a:avLst/>
          </a:prstGeom>
        </p:spPr>
      </p:pic>
      <p:sp>
        <p:nvSpPr>
          <p:cNvPr id="13" name="文本框 12">
            <a:extLst>
              <a:ext uri="{FF2B5EF4-FFF2-40B4-BE49-F238E27FC236}">
                <a16:creationId xmlns:a16="http://schemas.microsoft.com/office/drawing/2014/main" id="{AB24E912-6E4E-476E-90C1-7E82CD442966}"/>
              </a:ext>
            </a:extLst>
          </p:cNvPr>
          <p:cNvSpPr txBox="1"/>
          <p:nvPr/>
        </p:nvSpPr>
        <p:spPr>
          <a:xfrm>
            <a:off x="504825" y="704691"/>
            <a:ext cx="9975791" cy="5663089"/>
          </a:xfrm>
          <a:prstGeom prst="rect">
            <a:avLst/>
          </a:prstGeom>
          <a:noFill/>
        </p:spPr>
        <p:txBody>
          <a:bodyPr wrap="square" rtlCol="0">
            <a:spAutoFit/>
          </a:bodyPr>
          <a:lstStyle/>
          <a:p>
            <a:r>
              <a:rPr lang="en-US" altLang="zh-CN" sz="2400" dirty="0"/>
              <a:t>Translation of the Works of Schools of Social Thought in Modern West</a:t>
            </a:r>
          </a:p>
          <a:p>
            <a:r>
              <a:rPr lang="en-US" altLang="zh-CN" sz="2000" dirty="0">
                <a:solidFill>
                  <a:srgbClr val="0070C0"/>
                </a:solidFill>
              </a:rPr>
              <a:t>       Freudian psychoanalysis                </a:t>
            </a:r>
            <a:r>
              <a:rPr lang="en-US" altLang="zh-CN" sz="2000" i="1" dirty="0">
                <a:solidFill>
                  <a:srgbClr val="0070C0"/>
                </a:solidFill>
              </a:rPr>
              <a:t>A General Introduction to Psychoanalysis</a:t>
            </a:r>
          </a:p>
          <a:p>
            <a:r>
              <a:rPr lang="zh-CN" altLang="en-US" dirty="0"/>
              <a:t>          </a:t>
            </a:r>
            <a:r>
              <a:rPr lang="zh-CN" altLang="en-US" dirty="0">
                <a:solidFill>
                  <a:srgbClr val="0070C0"/>
                </a:solidFill>
              </a:rPr>
              <a:t>弗洛伊德 精神分析理论</a:t>
            </a:r>
            <a:r>
              <a:rPr lang="en-US" altLang="zh-CN" dirty="0">
                <a:solidFill>
                  <a:srgbClr val="0070C0"/>
                </a:solidFill>
              </a:rPr>
              <a:t>                                      《</a:t>
            </a:r>
            <a:r>
              <a:rPr lang="zh-CN" altLang="en-US" dirty="0">
                <a:solidFill>
                  <a:srgbClr val="0070C0"/>
                </a:solidFill>
              </a:rPr>
              <a:t>精神分析概论</a:t>
            </a:r>
            <a:r>
              <a:rPr lang="en-US" altLang="zh-CN" dirty="0">
                <a:solidFill>
                  <a:srgbClr val="0070C0"/>
                </a:solidFill>
              </a:rPr>
              <a:t>》</a:t>
            </a:r>
            <a:endParaRPr lang="en-US" altLang="zh-CN" i="1" dirty="0">
              <a:solidFill>
                <a:srgbClr val="0070C0"/>
              </a:solidFill>
            </a:endParaRPr>
          </a:p>
          <a:p>
            <a:r>
              <a:rPr lang="en-US" altLang="zh-CN" sz="2000" dirty="0">
                <a:solidFill>
                  <a:srgbClr val="0070C0"/>
                </a:solidFill>
              </a:rPr>
              <a:t>       Schopenhauer’s </a:t>
            </a:r>
            <a:r>
              <a:rPr lang="en-US" altLang="zh-CN" sz="2000" dirty="0" err="1">
                <a:solidFill>
                  <a:srgbClr val="0070C0"/>
                </a:solidFill>
              </a:rPr>
              <a:t>Volitionism</a:t>
            </a:r>
            <a:r>
              <a:rPr lang="en-US" altLang="zh-CN" sz="2000" dirty="0">
                <a:solidFill>
                  <a:srgbClr val="0070C0"/>
                </a:solidFill>
              </a:rPr>
              <a:t>          </a:t>
            </a:r>
            <a:r>
              <a:rPr lang="en-US" altLang="zh-CN" sz="2000" i="1" dirty="0">
                <a:solidFill>
                  <a:srgbClr val="0070C0"/>
                </a:solidFill>
              </a:rPr>
              <a:t>The World as Will and Representation</a:t>
            </a:r>
            <a:br>
              <a:rPr lang="en-US" altLang="zh-CN" sz="2400" dirty="0"/>
            </a:br>
            <a:r>
              <a:rPr lang="en-US" altLang="zh-CN" sz="2400" dirty="0"/>
              <a:t>           </a:t>
            </a:r>
            <a:r>
              <a:rPr lang="zh-CN" altLang="en-US" dirty="0">
                <a:solidFill>
                  <a:srgbClr val="0070C0"/>
                </a:solidFill>
              </a:rPr>
              <a:t>叔本华 唯意志论                                          </a:t>
            </a:r>
            <a:r>
              <a:rPr lang="en-US" altLang="zh-CN" dirty="0">
                <a:solidFill>
                  <a:srgbClr val="0070C0"/>
                </a:solidFill>
              </a:rPr>
              <a:t>《</a:t>
            </a:r>
            <a:r>
              <a:rPr lang="zh-CN" altLang="en-US" dirty="0">
                <a:solidFill>
                  <a:srgbClr val="0070C0"/>
                </a:solidFill>
              </a:rPr>
              <a:t>作为意志和表象的世界</a:t>
            </a:r>
            <a:r>
              <a:rPr lang="en-US" altLang="zh-CN" dirty="0">
                <a:solidFill>
                  <a:srgbClr val="0070C0"/>
                </a:solidFill>
              </a:rPr>
              <a:t>》         </a:t>
            </a:r>
            <a:r>
              <a:rPr lang="en-US" altLang="zh-CN" dirty="0"/>
              <a:t>  </a:t>
            </a:r>
            <a:r>
              <a:rPr lang="en-US" altLang="zh-CN" sz="2400" dirty="0">
                <a:solidFill>
                  <a:srgbClr val="0070C0"/>
                </a:solidFill>
              </a:rPr>
              <a:t>……</a:t>
            </a:r>
            <a:endParaRPr lang="en-US" altLang="zh-CN" dirty="0">
              <a:solidFill>
                <a:srgbClr val="0070C0"/>
              </a:solidFill>
            </a:endParaRPr>
          </a:p>
          <a:p>
            <a:r>
              <a:rPr lang="en-US" altLang="zh-CN" sz="2400" dirty="0"/>
              <a:t>Translation</a:t>
            </a:r>
            <a:r>
              <a:rPr lang="zh-CN" altLang="en-US" sz="2400" dirty="0"/>
              <a:t> </a:t>
            </a:r>
            <a:r>
              <a:rPr lang="en-US" altLang="zh-CN" sz="2400" dirty="0"/>
              <a:t>of</a:t>
            </a:r>
            <a:r>
              <a:rPr lang="zh-CN" altLang="en-US" sz="2400" dirty="0"/>
              <a:t> </a:t>
            </a:r>
            <a:r>
              <a:rPr lang="en-US" altLang="zh-CN" sz="2400" dirty="0"/>
              <a:t>Western</a:t>
            </a:r>
            <a:r>
              <a:rPr lang="zh-CN" altLang="en-US" sz="2400" dirty="0"/>
              <a:t> </a:t>
            </a:r>
            <a:r>
              <a:rPr lang="en-US" altLang="zh-CN" sz="2400" dirty="0"/>
              <a:t>Modernist</a:t>
            </a:r>
            <a:r>
              <a:rPr lang="zh-CN" altLang="en-US" sz="2400" dirty="0"/>
              <a:t> </a:t>
            </a:r>
            <a:r>
              <a:rPr lang="en-US" altLang="zh-CN" sz="2400" dirty="0"/>
              <a:t>Literature</a:t>
            </a:r>
          </a:p>
          <a:p>
            <a:r>
              <a:rPr lang="en-US" altLang="zh-CN" sz="2400" b="0" i="1" dirty="0">
                <a:solidFill>
                  <a:srgbClr val="0070C0"/>
                </a:solidFill>
                <a:effectLst/>
                <a:latin typeface="arial" panose="020B0604020202020204" pitchFamily="34" charset="0"/>
              </a:rPr>
              <a:t>     </a:t>
            </a:r>
            <a:r>
              <a:rPr lang="en-US" altLang="zh-CN" sz="2000" dirty="0">
                <a:solidFill>
                  <a:srgbClr val="0070C0"/>
                </a:solidFill>
              </a:rPr>
              <a:t>Hemingway      </a:t>
            </a:r>
            <a:r>
              <a:rPr lang="en-US" altLang="zh-CN" sz="2000" b="0" i="1" dirty="0">
                <a:solidFill>
                  <a:srgbClr val="0070C0"/>
                </a:solidFill>
                <a:effectLst/>
                <a:latin typeface="arial" panose="020B0604020202020204" pitchFamily="34" charset="0"/>
              </a:rPr>
              <a:t>The Old Man and the Sea  </a:t>
            </a:r>
          </a:p>
          <a:p>
            <a:r>
              <a:rPr lang="zh-CN" altLang="en-US" b="0" i="1" dirty="0">
                <a:solidFill>
                  <a:srgbClr val="0070C0"/>
                </a:solidFill>
                <a:effectLst/>
                <a:latin typeface="arial" panose="020B0604020202020204" pitchFamily="34" charset="0"/>
              </a:rPr>
              <a:t>           </a:t>
            </a:r>
            <a:r>
              <a:rPr lang="zh-CN" altLang="en-US" b="0" dirty="0">
                <a:solidFill>
                  <a:srgbClr val="0070C0"/>
                </a:solidFill>
                <a:effectLst/>
                <a:latin typeface="arial" panose="020B0604020202020204" pitchFamily="34" charset="0"/>
              </a:rPr>
              <a:t>海明威</a:t>
            </a:r>
            <a:r>
              <a:rPr lang="zh-CN" altLang="en-US" b="0" i="1" dirty="0">
                <a:solidFill>
                  <a:srgbClr val="0070C0"/>
                </a:solidFill>
                <a:effectLst/>
                <a:latin typeface="arial" panose="020B0604020202020204" pitchFamily="34" charset="0"/>
              </a:rPr>
              <a:t>                     </a:t>
            </a:r>
            <a:r>
              <a:rPr lang="en-US" altLang="zh-CN" b="0" dirty="0">
                <a:solidFill>
                  <a:srgbClr val="0070C0"/>
                </a:solidFill>
                <a:effectLst/>
                <a:latin typeface="arial" panose="020B0604020202020204" pitchFamily="34" charset="0"/>
              </a:rPr>
              <a:t>《</a:t>
            </a:r>
            <a:r>
              <a:rPr lang="zh-CN" altLang="en-US" b="0" dirty="0">
                <a:solidFill>
                  <a:srgbClr val="0070C0"/>
                </a:solidFill>
                <a:effectLst/>
                <a:latin typeface="arial" panose="020B0604020202020204" pitchFamily="34" charset="0"/>
              </a:rPr>
              <a:t>老人与海</a:t>
            </a:r>
            <a:r>
              <a:rPr lang="en-US" altLang="zh-CN" b="0" dirty="0">
                <a:solidFill>
                  <a:srgbClr val="0070C0"/>
                </a:solidFill>
                <a:effectLst/>
                <a:latin typeface="arial" panose="020B0604020202020204" pitchFamily="34" charset="0"/>
              </a:rPr>
              <a:t>》</a:t>
            </a:r>
            <a:endParaRPr lang="en-US" altLang="zh-CN" sz="2000" b="0" dirty="0">
              <a:solidFill>
                <a:srgbClr val="0070C0"/>
              </a:solidFill>
              <a:effectLst/>
              <a:latin typeface="arial" panose="020B0604020202020204" pitchFamily="34" charset="0"/>
            </a:endParaRPr>
          </a:p>
          <a:p>
            <a:r>
              <a:rPr lang="en-US" altLang="zh-CN" sz="2400" b="0" i="0" dirty="0">
                <a:solidFill>
                  <a:srgbClr val="333333"/>
                </a:solidFill>
                <a:effectLst/>
                <a:latin typeface="arial" panose="020B0604020202020204" pitchFamily="34" charset="0"/>
              </a:rPr>
              <a:t>     </a:t>
            </a:r>
            <a:r>
              <a:rPr lang="en-US" altLang="zh-CN" sz="2000" dirty="0">
                <a:solidFill>
                  <a:srgbClr val="0070C0"/>
                </a:solidFill>
              </a:rPr>
              <a:t>Gabriel Garcia Marquez      </a:t>
            </a:r>
            <a:r>
              <a:rPr lang="en-US" altLang="zh-CN" sz="2000" i="1" dirty="0">
                <a:solidFill>
                  <a:srgbClr val="0070C0"/>
                </a:solidFill>
                <a:effectLst/>
                <a:latin typeface="arial" panose="020B0604020202020204" pitchFamily="34" charset="0"/>
              </a:rPr>
              <a:t>one hundred years of solitude </a:t>
            </a:r>
            <a:endParaRPr lang="en-US" altLang="zh-CN" sz="2400" i="1" dirty="0">
              <a:solidFill>
                <a:srgbClr val="0070C0"/>
              </a:solidFill>
              <a:effectLst/>
              <a:latin typeface="arial" panose="020B0604020202020204" pitchFamily="34" charset="0"/>
            </a:endParaRPr>
          </a:p>
          <a:p>
            <a:r>
              <a:rPr lang="zh-CN" altLang="en-US" dirty="0">
                <a:solidFill>
                  <a:srgbClr val="0070C0"/>
                </a:solidFill>
              </a:rPr>
              <a:t>       加夫列尔</a:t>
            </a:r>
            <a:r>
              <a:rPr lang="en-US" altLang="zh-CN" dirty="0">
                <a:solidFill>
                  <a:srgbClr val="0070C0"/>
                </a:solidFill>
              </a:rPr>
              <a:t>·</a:t>
            </a:r>
            <a:r>
              <a:rPr lang="zh-CN" altLang="en-US" dirty="0">
                <a:solidFill>
                  <a:srgbClr val="0070C0"/>
                </a:solidFill>
              </a:rPr>
              <a:t>加西亚</a:t>
            </a:r>
            <a:r>
              <a:rPr lang="en-US" altLang="zh-CN" dirty="0">
                <a:solidFill>
                  <a:srgbClr val="0070C0"/>
                </a:solidFill>
              </a:rPr>
              <a:t>·</a:t>
            </a:r>
            <a:r>
              <a:rPr lang="zh-CN" altLang="en-US" dirty="0">
                <a:solidFill>
                  <a:srgbClr val="0070C0"/>
                </a:solidFill>
              </a:rPr>
              <a:t>马尔克斯               </a:t>
            </a:r>
            <a:r>
              <a:rPr lang="en-US" altLang="zh-CN" dirty="0">
                <a:solidFill>
                  <a:srgbClr val="0070C0"/>
                </a:solidFill>
              </a:rPr>
              <a:t>《</a:t>
            </a:r>
            <a:r>
              <a:rPr lang="zh-CN" altLang="en-US" dirty="0">
                <a:solidFill>
                  <a:srgbClr val="0070C0"/>
                </a:solidFill>
              </a:rPr>
              <a:t>百年孤独</a:t>
            </a:r>
            <a:r>
              <a:rPr lang="en-US" altLang="zh-CN" dirty="0">
                <a:solidFill>
                  <a:srgbClr val="0070C0"/>
                </a:solidFill>
              </a:rPr>
              <a:t>》</a:t>
            </a:r>
            <a:r>
              <a:rPr lang="zh-CN" altLang="en-US" sz="2400" dirty="0">
                <a:solidFill>
                  <a:srgbClr val="0070C0"/>
                </a:solidFill>
              </a:rPr>
              <a:t>                                           </a:t>
            </a:r>
            <a:r>
              <a:rPr lang="en-US" altLang="zh-CN" sz="2400" i="1" dirty="0">
                <a:solidFill>
                  <a:srgbClr val="0070C0"/>
                </a:solidFill>
                <a:effectLst/>
                <a:latin typeface="arial" panose="020B0604020202020204" pitchFamily="34" charset="0"/>
              </a:rPr>
              <a:t>……</a:t>
            </a:r>
            <a:endParaRPr lang="en-US" altLang="zh-CN" sz="2400" i="1" dirty="0">
              <a:solidFill>
                <a:srgbClr val="0070C0"/>
              </a:solidFill>
            </a:endParaRPr>
          </a:p>
          <a:p>
            <a:r>
              <a:rPr lang="en-US" altLang="zh-CN" sz="2400" dirty="0"/>
              <a:t>Translation of Contemporary Western Popular Literature</a:t>
            </a:r>
          </a:p>
          <a:p>
            <a:r>
              <a:rPr lang="en-US" altLang="zh-CN" sz="2000" dirty="0">
                <a:solidFill>
                  <a:srgbClr val="0070C0"/>
                </a:solidFill>
              </a:rPr>
              <a:t>        Agatha Christie       </a:t>
            </a:r>
            <a:r>
              <a:rPr lang="en-US" altLang="zh-CN" sz="2000" i="1" dirty="0">
                <a:solidFill>
                  <a:srgbClr val="0070C0"/>
                </a:solidFill>
              </a:rPr>
              <a:t>Death on the Nile</a:t>
            </a:r>
          </a:p>
          <a:p>
            <a:r>
              <a:rPr lang="zh-CN" altLang="en-US" dirty="0">
                <a:solidFill>
                  <a:srgbClr val="0070C0"/>
                </a:solidFill>
              </a:rPr>
              <a:t>         阿加莎</a:t>
            </a:r>
            <a:r>
              <a:rPr lang="en-US" altLang="zh-CN" dirty="0">
                <a:solidFill>
                  <a:srgbClr val="0070C0"/>
                </a:solidFill>
              </a:rPr>
              <a:t>·</a:t>
            </a:r>
            <a:r>
              <a:rPr lang="zh-CN" altLang="en-US" dirty="0">
                <a:solidFill>
                  <a:srgbClr val="0070C0"/>
                </a:solidFill>
              </a:rPr>
              <a:t>克里斯蒂       </a:t>
            </a:r>
            <a:r>
              <a:rPr lang="en-US" altLang="zh-CN" dirty="0">
                <a:solidFill>
                  <a:srgbClr val="0070C0"/>
                </a:solidFill>
              </a:rPr>
              <a:t>《</a:t>
            </a:r>
            <a:r>
              <a:rPr lang="zh-CN" altLang="en-US" dirty="0">
                <a:solidFill>
                  <a:srgbClr val="0070C0"/>
                </a:solidFill>
              </a:rPr>
              <a:t>尼罗河上的惨案</a:t>
            </a:r>
            <a:r>
              <a:rPr lang="en-US" altLang="zh-CN" dirty="0">
                <a:solidFill>
                  <a:srgbClr val="0070C0"/>
                </a:solidFill>
              </a:rPr>
              <a:t>》</a:t>
            </a:r>
            <a:r>
              <a:rPr lang="zh-CN" altLang="en-US" dirty="0">
                <a:solidFill>
                  <a:srgbClr val="0070C0"/>
                </a:solidFill>
              </a:rPr>
              <a:t>      </a:t>
            </a:r>
            <a:endParaRPr lang="en-US" altLang="zh-CN" dirty="0">
              <a:solidFill>
                <a:srgbClr val="0070C0"/>
              </a:solidFill>
            </a:endParaRPr>
          </a:p>
          <a:p>
            <a:r>
              <a:rPr lang="en-US" altLang="zh-CN" sz="2000" dirty="0">
                <a:solidFill>
                  <a:srgbClr val="0070C0"/>
                </a:solidFill>
              </a:rPr>
              <a:t>       J. k. Rowling            </a:t>
            </a:r>
            <a:r>
              <a:rPr lang="en-US" altLang="zh-CN" sz="2000" i="1" dirty="0">
                <a:solidFill>
                  <a:srgbClr val="0070C0"/>
                </a:solidFill>
              </a:rPr>
              <a:t>Harry Potter</a:t>
            </a:r>
          </a:p>
          <a:p>
            <a:r>
              <a:rPr lang="en-US" altLang="zh-CN" i="1" dirty="0">
                <a:solidFill>
                  <a:srgbClr val="0070C0"/>
                </a:solidFill>
              </a:rPr>
              <a:t>        J.K.</a:t>
            </a:r>
            <a:r>
              <a:rPr lang="zh-CN" altLang="en-US" i="1" dirty="0">
                <a:solidFill>
                  <a:srgbClr val="0070C0"/>
                </a:solidFill>
              </a:rPr>
              <a:t>罗琳                     </a:t>
            </a:r>
            <a:r>
              <a:rPr lang="en-US" altLang="zh-CN" dirty="0">
                <a:solidFill>
                  <a:srgbClr val="0070C0"/>
                </a:solidFill>
              </a:rPr>
              <a:t>《</a:t>
            </a:r>
            <a:r>
              <a:rPr lang="zh-CN" altLang="en-US" dirty="0">
                <a:solidFill>
                  <a:srgbClr val="0070C0"/>
                </a:solidFill>
              </a:rPr>
              <a:t>哈利</a:t>
            </a:r>
            <a:r>
              <a:rPr lang="en-US" altLang="zh-CN" dirty="0">
                <a:solidFill>
                  <a:srgbClr val="0070C0"/>
                </a:solidFill>
              </a:rPr>
              <a:t>·</a:t>
            </a:r>
            <a:r>
              <a:rPr lang="zh-CN" altLang="en-US" dirty="0">
                <a:solidFill>
                  <a:srgbClr val="0070C0"/>
                </a:solidFill>
              </a:rPr>
              <a:t>波特</a:t>
            </a:r>
            <a:r>
              <a:rPr lang="en-US" altLang="zh-CN" dirty="0">
                <a:solidFill>
                  <a:srgbClr val="0070C0"/>
                </a:solidFill>
              </a:rPr>
              <a:t>》                                                                         </a:t>
            </a:r>
            <a:r>
              <a:rPr lang="en-US" altLang="zh-CN" sz="2400" dirty="0">
                <a:solidFill>
                  <a:srgbClr val="0070C0"/>
                </a:solidFill>
              </a:rPr>
              <a:t>……</a:t>
            </a:r>
            <a:br>
              <a:rPr lang="zh-CN" altLang="en-US" dirty="0"/>
            </a:br>
            <a:endParaRPr lang="en-US" altLang="zh-CN" dirty="0"/>
          </a:p>
          <a:p>
            <a:endParaRPr lang="en-US" altLang="zh-CN"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795" y="-12065"/>
            <a:ext cx="12320905" cy="6867525"/>
          </a:xfrm>
          <a:prstGeom prst="rect">
            <a:avLst/>
          </a:prstGeom>
        </p:spPr>
      </p:pic>
      <p:pic>
        <p:nvPicPr>
          <p:cNvPr id="2" name="图片 1" descr="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30480" y="4438015"/>
            <a:ext cx="9704070" cy="2427605"/>
          </a:xfrm>
          <a:prstGeom prst="rect">
            <a:avLst/>
          </a:prstGeom>
        </p:spPr>
      </p:pic>
      <p:grpSp>
        <p:nvGrpSpPr>
          <p:cNvPr id="9" name="组合 8"/>
          <p:cNvGrpSpPr/>
          <p:nvPr/>
        </p:nvGrpSpPr>
        <p:grpSpPr>
          <a:xfrm flipH="1">
            <a:off x="1647825" y="1304290"/>
            <a:ext cx="4467225" cy="3133725"/>
            <a:chOff x="3315" y="1615"/>
            <a:chExt cx="7035" cy="4935"/>
          </a:xfrm>
        </p:grpSpPr>
        <p:sp>
          <p:nvSpPr>
            <p:cNvPr id="7" name="文本框 6"/>
            <p:cNvSpPr txBox="1"/>
            <p:nvPr/>
          </p:nvSpPr>
          <p:spPr>
            <a:xfrm flipH="1">
              <a:off x="5240" y="1615"/>
              <a:ext cx="5110" cy="3208"/>
            </a:xfrm>
            <a:prstGeom prst="rect">
              <a:avLst/>
            </a:prstGeom>
            <a:noFill/>
          </p:spPr>
          <p:txBody>
            <a:bodyPr vert="eaVert" wrap="square" rtlCol="0">
              <a:spAutoFit/>
            </a:bodyPr>
            <a:lstStyle/>
            <a:p>
              <a:pPr algn="ctr"/>
              <a:endParaRPr lang="zh-CN" altLang="en-US" sz="19900">
                <a:latin typeface="禹卫书法行书繁体" panose="02000603000000000000" charset="-122"/>
                <a:ea typeface="禹卫书法行书繁体" panose="02000603000000000000" charset="-122"/>
              </a:endParaRPr>
            </a:p>
          </p:txBody>
        </p:sp>
        <p:sp>
          <p:nvSpPr>
            <p:cNvPr id="8" name="文本框 7"/>
            <p:cNvSpPr txBox="1"/>
            <p:nvPr/>
          </p:nvSpPr>
          <p:spPr>
            <a:xfrm flipH="1">
              <a:off x="3315" y="3342"/>
              <a:ext cx="3075" cy="3208"/>
            </a:xfrm>
            <a:prstGeom prst="rect">
              <a:avLst/>
            </a:prstGeom>
            <a:noFill/>
          </p:spPr>
          <p:txBody>
            <a:bodyPr vert="eaVert" wrap="square" rtlCol="0">
              <a:spAutoFit/>
            </a:bodyPr>
            <a:lstStyle/>
            <a:p>
              <a:pPr algn="ctr"/>
              <a:endParaRPr lang="zh-CN" altLang="en-US" sz="11500">
                <a:latin typeface="禹卫书法行书繁体" panose="02000603000000000000" charset="-122"/>
                <a:ea typeface="禹卫书法行书繁体" panose="02000603000000000000" charset="-122"/>
              </a:endParaRPr>
            </a:p>
          </p:txBody>
        </p:sp>
      </p:grpSp>
      <p:sp>
        <p:nvSpPr>
          <p:cNvPr id="5" name="文本框 4"/>
          <p:cNvSpPr txBox="1"/>
          <p:nvPr/>
        </p:nvSpPr>
        <p:spPr>
          <a:xfrm>
            <a:off x="2162175" y="2641600"/>
            <a:ext cx="4737100" cy="1938020"/>
          </a:xfrm>
          <a:prstGeom prst="rect">
            <a:avLst/>
          </a:prstGeom>
          <a:noFill/>
        </p:spPr>
        <p:txBody>
          <a:bodyPr wrap="square" rtlCol="0">
            <a:spAutoFit/>
          </a:bodyPr>
          <a:lstStyle/>
          <a:p>
            <a:r>
              <a:rPr lang="zh-CN" altLang="en-US" sz="4000" b="1">
                <a:solidFill>
                  <a:schemeClr val="tx1"/>
                </a:solidFill>
                <a:effectLst>
                  <a:outerShdw blurRad="38100" dist="19050" dir="2700000" algn="tl" rotWithShape="0">
                    <a:schemeClr val="dk1">
                      <a:alpha val="40000"/>
                    </a:schemeClr>
                  </a:outerShdw>
                </a:effectLst>
              </a:rPr>
              <a:t>Translation of Chinese Classics in Western World</a:t>
            </a:r>
          </a:p>
        </p:txBody>
      </p:sp>
      <p:pic>
        <p:nvPicPr>
          <p:cNvPr id="3" name="图片 2" descr="19"/>
          <p:cNvPicPr>
            <a:picLocks noChangeAspect="1"/>
          </p:cNvPicPr>
          <p:nvPr/>
        </p:nvPicPr>
        <p:blipFill>
          <a:blip r:embed="rId5" cstate="email">
            <a:extLst>
              <a:ext uri="{28A0092B-C50C-407E-A947-70E740481C1C}">
                <a14:useLocalDpi xmlns:a14="http://schemas.microsoft.com/office/drawing/2010/main"/>
              </a:ext>
            </a:extLst>
          </a:blip>
          <a:srcRect l="25545" t="45168" r="28493" b="22609"/>
          <a:stretch>
            <a:fillRect/>
          </a:stretch>
        </p:blipFill>
        <p:spPr>
          <a:xfrm>
            <a:off x="1647825" y="1878965"/>
            <a:ext cx="4622800" cy="705485"/>
          </a:xfrm>
          <a:prstGeom prst="rect">
            <a:avLst/>
          </a:prstGeom>
        </p:spPr>
      </p:pic>
      <p:sp>
        <p:nvSpPr>
          <p:cNvPr id="6" name="文本框 5"/>
          <p:cNvSpPr txBox="1"/>
          <p:nvPr/>
        </p:nvSpPr>
        <p:spPr>
          <a:xfrm>
            <a:off x="2162175" y="1033780"/>
            <a:ext cx="3115310" cy="706755"/>
          </a:xfrm>
          <a:prstGeom prst="rect">
            <a:avLst/>
          </a:prstGeom>
          <a:noFill/>
        </p:spPr>
        <p:txBody>
          <a:bodyPr wrap="square" rtlCol="0">
            <a:spAutoFit/>
          </a:bodyPr>
          <a:lstStyle/>
          <a:p>
            <a:pPr algn="l">
              <a:buClrTx/>
              <a:buSzTx/>
              <a:buFontTx/>
            </a:pPr>
            <a:r>
              <a:rPr lang="zh-CN" altLang="en-US" sz="4000" b="1">
                <a:effectLst>
                  <a:outerShdw blurRad="38100" dist="19050" dir="2700000" algn="tl" rotWithShape="0">
                    <a:schemeClr val="dk1">
                      <a:alpha val="40000"/>
                    </a:schemeClr>
                  </a:outerShdw>
                </a:effectLst>
              </a:rPr>
              <a:t>Part Two</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139305" y="5727065"/>
            <a:ext cx="5052695" cy="1263650"/>
          </a:xfrm>
          <a:prstGeom prst="rect">
            <a:avLst/>
          </a:prstGeom>
        </p:spPr>
      </p:pic>
      <p:pic>
        <p:nvPicPr>
          <p:cNvPr id="4" name="图片 3" descr="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04800" y="-11430"/>
            <a:ext cx="7881620" cy="6869430"/>
          </a:xfrm>
          <a:prstGeom prst="rect">
            <a:avLst/>
          </a:prstGeom>
        </p:spPr>
      </p:pic>
      <p:grpSp>
        <p:nvGrpSpPr>
          <p:cNvPr id="25" name="组合 24"/>
          <p:cNvGrpSpPr/>
          <p:nvPr/>
        </p:nvGrpSpPr>
        <p:grpSpPr>
          <a:xfrm>
            <a:off x="2795905" y="586740"/>
            <a:ext cx="1043305" cy="1186180"/>
            <a:chOff x="5069" y="2833"/>
            <a:chExt cx="1643" cy="1868"/>
          </a:xfrm>
        </p:grpSpPr>
        <p:pic>
          <p:nvPicPr>
            <p:cNvPr id="24" name="图片 23" descr="1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4956" y="2945"/>
              <a:ext cx="1868" cy="1643"/>
            </a:xfrm>
            <a:prstGeom prst="rect">
              <a:avLst/>
            </a:prstGeom>
          </p:spPr>
        </p:pic>
        <p:sp>
          <p:nvSpPr>
            <p:cNvPr id="9" name="文本框 8"/>
            <p:cNvSpPr txBox="1"/>
            <p:nvPr/>
          </p:nvSpPr>
          <p:spPr>
            <a:xfrm>
              <a:off x="5317" y="3210"/>
              <a:ext cx="1088" cy="1113"/>
            </a:xfrm>
            <a:prstGeom prst="rect">
              <a:avLst/>
            </a:prstGeom>
            <a:noFill/>
          </p:spPr>
          <p:txBody>
            <a:bodyPr wrap="none" rtlCol="0">
              <a:spAutoFit/>
            </a:bodyPr>
            <a:lstStyle/>
            <a:p>
              <a:r>
                <a:rPr lang="en-US" altLang="zh-CN" sz="4000">
                  <a:solidFill>
                    <a:schemeClr val="bg1"/>
                  </a:solidFill>
                  <a:latin typeface="禹卫书法行书繁体" panose="02000603000000000000" charset="-122"/>
                  <a:ea typeface="禹卫书法行书繁体" panose="02000603000000000000" charset="-122"/>
                </a:rPr>
                <a:t>01</a:t>
              </a:r>
            </a:p>
          </p:txBody>
        </p:sp>
      </p:grpSp>
      <p:grpSp>
        <p:nvGrpSpPr>
          <p:cNvPr id="30" name="组合 29"/>
          <p:cNvGrpSpPr/>
          <p:nvPr/>
        </p:nvGrpSpPr>
        <p:grpSpPr>
          <a:xfrm>
            <a:off x="2875915" y="3402965"/>
            <a:ext cx="1043305" cy="1186180"/>
            <a:chOff x="5069" y="2833"/>
            <a:chExt cx="1643" cy="1868"/>
          </a:xfrm>
        </p:grpSpPr>
        <p:pic>
          <p:nvPicPr>
            <p:cNvPr id="32" name="图片 31" descr="1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4956" y="2945"/>
              <a:ext cx="1868" cy="1643"/>
            </a:xfrm>
            <a:prstGeom prst="rect">
              <a:avLst/>
            </a:prstGeom>
          </p:spPr>
        </p:pic>
        <p:sp>
          <p:nvSpPr>
            <p:cNvPr id="33" name="文本框 32"/>
            <p:cNvSpPr txBox="1"/>
            <p:nvPr/>
          </p:nvSpPr>
          <p:spPr>
            <a:xfrm>
              <a:off x="5190" y="3114"/>
              <a:ext cx="1088" cy="1113"/>
            </a:xfrm>
            <a:prstGeom prst="rect">
              <a:avLst/>
            </a:prstGeom>
            <a:noFill/>
          </p:spPr>
          <p:txBody>
            <a:bodyPr wrap="none" rtlCol="0">
              <a:spAutoFit/>
            </a:bodyPr>
            <a:lstStyle/>
            <a:p>
              <a:r>
                <a:rPr lang="en-US" altLang="zh-CN" sz="4000">
                  <a:solidFill>
                    <a:schemeClr val="bg1"/>
                  </a:solidFill>
                  <a:latin typeface="禹卫书法行书繁体" panose="02000603000000000000" charset="-122"/>
                  <a:ea typeface="禹卫书法行书繁体" panose="02000603000000000000" charset="-122"/>
                </a:rPr>
                <a:t>03</a:t>
              </a:r>
            </a:p>
          </p:txBody>
        </p:sp>
      </p:grpSp>
      <p:grpSp>
        <p:nvGrpSpPr>
          <p:cNvPr id="34" name="组合 33"/>
          <p:cNvGrpSpPr/>
          <p:nvPr/>
        </p:nvGrpSpPr>
        <p:grpSpPr>
          <a:xfrm>
            <a:off x="2875915" y="4850130"/>
            <a:ext cx="1043305" cy="1186180"/>
            <a:chOff x="5069" y="2833"/>
            <a:chExt cx="1643" cy="1868"/>
          </a:xfrm>
        </p:grpSpPr>
        <p:pic>
          <p:nvPicPr>
            <p:cNvPr id="36" name="图片 35" descr="1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4956" y="2945"/>
              <a:ext cx="1868" cy="1643"/>
            </a:xfrm>
            <a:prstGeom prst="rect">
              <a:avLst/>
            </a:prstGeom>
          </p:spPr>
        </p:pic>
        <p:sp>
          <p:nvSpPr>
            <p:cNvPr id="37" name="文本框 36"/>
            <p:cNvSpPr txBox="1"/>
            <p:nvPr/>
          </p:nvSpPr>
          <p:spPr>
            <a:xfrm>
              <a:off x="5235" y="3101"/>
              <a:ext cx="1088" cy="1113"/>
            </a:xfrm>
            <a:prstGeom prst="rect">
              <a:avLst/>
            </a:prstGeom>
            <a:noFill/>
          </p:spPr>
          <p:txBody>
            <a:bodyPr wrap="none" rtlCol="0">
              <a:spAutoFit/>
            </a:bodyPr>
            <a:lstStyle/>
            <a:p>
              <a:r>
                <a:rPr lang="en-US" altLang="zh-CN" sz="4000">
                  <a:solidFill>
                    <a:schemeClr val="bg1"/>
                  </a:solidFill>
                  <a:latin typeface="禹卫书法行书繁体" panose="02000603000000000000" charset="-122"/>
                  <a:ea typeface="禹卫书法行书繁体" panose="02000603000000000000" charset="-122"/>
                </a:rPr>
                <a:t>04</a:t>
              </a:r>
            </a:p>
          </p:txBody>
        </p:sp>
      </p:grpSp>
      <p:sp>
        <p:nvSpPr>
          <p:cNvPr id="38" name="文本框 37"/>
          <p:cNvSpPr txBox="1"/>
          <p:nvPr/>
        </p:nvSpPr>
        <p:spPr>
          <a:xfrm>
            <a:off x="10892155" y="826135"/>
            <a:ext cx="1299845" cy="4559300"/>
          </a:xfrm>
          <a:prstGeom prst="rect">
            <a:avLst/>
          </a:prstGeom>
          <a:noFill/>
          <a:ln>
            <a:solidFill>
              <a:schemeClr val="tx1"/>
            </a:solidFill>
          </a:ln>
        </p:spPr>
        <p:txBody>
          <a:bodyPr vert="mongolianVert" wrap="square" rtlCol="0" anchor="ctr" anchorCtr="0">
            <a:spAutoFit/>
          </a:bodyPr>
          <a:lstStyle/>
          <a:p>
            <a:pPr algn="ctr">
              <a:lnSpc>
                <a:spcPct val="110000"/>
              </a:lnSpc>
            </a:pPr>
            <a:r>
              <a:rPr lang="en-US" altLang="zh-CN" sz="6600">
                <a:latin typeface="禹卫书法行书繁体" panose="02000603000000000000" charset="-122"/>
                <a:ea typeface="禹卫书法行书繁体" panose="02000603000000000000" charset="-122"/>
              </a:rPr>
              <a:t>Contents</a:t>
            </a:r>
          </a:p>
        </p:txBody>
      </p:sp>
      <p:grpSp>
        <p:nvGrpSpPr>
          <p:cNvPr id="40" name="组合 39"/>
          <p:cNvGrpSpPr/>
          <p:nvPr/>
        </p:nvGrpSpPr>
        <p:grpSpPr>
          <a:xfrm>
            <a:off x="2776855" y="1955800"/>
            <a:ext cx="1043305" cy="1186180"/>
            <a:chOff x="5069" y="2833"/>
            <a:chExt cx="1643" cy="1868"/>
          </a:xfrm>
        </p:grpSpPr>
        <p:pic>
          <p:nvPicPr>
            <p:cNvPr id="42" name="图片 41" descr="1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4956" y="2945"/>
              <a:ext cx="1868" cy="1643"/>
            </a:xfrm>
            <a:prstGeom prst="rect">
              <a:avLst/>
            </a:prstGeom>
          </p:spPr>
        </p:pic>
        <p:sp>
          <p:nvSpPr>
            <p:cNvPr id="43" name="文本框 42"/>
            <p:cNvSpPr txBox="1"/>
            <p:nvPr/>
          </p:nvSpPr>
          <p:spPr>
            <a:xfrm>
              <a:off x="5271" y="3083"/>
              <a:ext cx="1327" cy="1113"/>
            </a:xfrm>
            <a:prstGeom prst="rect">
              <a:avLst/>
            </a:prstGeom>
            <a:noFill/>
          </p:spPr>
          <p:txBody>
            <a:bodyPr wrap="square" rtlCol="0">
              <a:spAutoFit/>
            </a:bodyPr>
            <a:lstStyle/>
            <a:p>
              <a:r>
                <a:rPr lang="en-US" altLang="zh-CN" sz="4000">
                  <a:solidFill>
                    <a:schemeClr val="bg1"/>
                  </a:solidFill>
                  <a:latin typeface="禹卫书法行书繁体" panose="02000603000000000000" charset="-122"/>
                  <a:ea typeface="禹卫书法行书繁体" panose="02000603000000000000" charset="-122"/>
                </a:rPr>
                <a:t>02</a:t>
              </a:r>
            </a:p>
          </p:txBody>
        </p:sp>
      </p:grpSp>
      <p:sp>
        <p:nvSpPr>
          <p:cNvPr id="44" name="文本框 43"/>
          <p:cNvSpPr txBox="1"/>
          <p:nvPr/>
        </p:nvSpPr>
        <p:spPr>
          <a:xfrm>
            <a:off x="3774440" y="918210"/>
            <a:ext cx="6899275" cy="521970"/>
          </a:xfrm>
          <a:prstGeom prst="rect">
            <a:avLst/>
          </a:prstGeom>
          <a:noFill/>
        </p:spPr>
        <p:txBody>
          <a:bodyPr wrap="square" rtlCol="0" anchor="ctr" anchorCtr="0">
            <a:spAutoFit/>
          </a:bodyPr>
          <a:lstStyle/>
          <a:p>
            <a:pPr algn="l"/>
            <a:r>
              <a:rPr lang="en-US" altLang="zh-CN" sz="2800">
                <a:latin typeface="华文新魏" panose="02010800040101010101" charset="-122"/>
                <a:ea typeface="华文新魏" panose="02010800040101010101" charset="-122"/>
              </a:rPr>
              <a:t>I</a:t>
            </a:r>
            <a:r>
              <a:rPr lang="zh-CN" altLang="en-US" sz="2800">
                <a:latin typeface="华文新魏" panose="02010800040101010101" charset="-122"/>
                <a:ea typeface="华文新魏" panose="02010800040101010101" charset="-122"/>
              </a:rPr>
              <a:t>n the </a:t>
            </a:r>
            <a:r>
              <a:rPr lang="en-US" altLang="zh-CN" sz="2800">
                <a:latin typeface="华文新魏" panose="02010800040101010101" charset="-122"/>
                <a:ea typeface="华文新魏" panose="02010800040101010101" charset="-122"/>
              </a:rPr>
              <a:t>L</a:t>
            </a:r>
            <a:r>
              <a:rPr lang="zh-CN" altLang="en-US" sz="2800">
                <a:latin typeface="华文新魏" panose="02010800040101010101" charset="-122"/>
                <a:ea typeface="华文新魏" panose="02010800040101010101" charset="-122"/>
              </a:rPr>
              <a:t>ate Ming and </a:t>
            </a:r>
            <a:r>
              <a:rPr lang="en-US" altLang="zh-CN" sz="2800">
                <a:latin typeface="华文新魏" panose="02010800040101010101" charset="-122"/>
                <a:ea typeface="华文新魏" panose="02010800040101010101" charset="-122"/>
              </a:rPr>
              <a:t>E</a:t>
            </a:r>
            <a:r>
              <a:rPr lang="zh-CN" altLang="en-US" sz="2800">
                <a:latin typeface="华文新魏" panose="02010800040101010101" charset="-122"/>
                <a:ea typeface="华文新魏" panose="02010800040101010101" charset="-122"/>
              </a:rPr>
              <a:t>arly Qing </a:t>
            </a:r>
            <a:r>
              <a:rPr lang="en-US" altLang="zh-CN" sz="2800">
                <a:latin typeface="华文新魏" panose="02010800040101010101" charset="-122"/>
                <a:ea typeface="华文新魏" panose="02010800040101010101" charset="-122"/>
              </a:rPr>
              <a:t>D</a:t>
            </a:r>
            <a:r>
              <a:rPr lang="zh-CN" altLang="en-US" sz="2800">
                <a:latin typeface="华文新魏" panose="02010800040101010101" charset="-122"/>
                <a:ea typeface="华文新魏" panose="02010800040101010101" charset="-122"/>
              </a:rPr>
              <a:t>ynasties</a:t>
            </a:r>
          </a:p>
        </p:txBody>
      </p:sp>
      <p:sp>
        <p:nvSpPr>
          <p:cNvPr id="47" name="文本框 46"/>
          <p:cNvSpPr txBox="1"/>
          <p:nvPr/>
        </p:nvSpPr>
        <p:spPr>
          <a:xfrm>
            <a:off x="4808855" y="2293620"/>
            <a:ext cx="4566920" cy="521970"/>
          </a:xfrm>
          <a:prstGeom prst="rect">
            <a:avLst/>
          </a:prstGeom>
          <a:noFill/>
        </p:spPr>
        <p:txBody>
          <a:bodyPr wrap="square" rtlCol="0" anchor="ctr" anchorCtr="0">
            <a:spAutoFit/>
          </a:bodyPr>
          <a:lstStyle/>
          <a:p>
            <a:r>
              <a:rPr lang="en-US" altLang="zh-CN" sz="2800">
                <a:latin typeface="华文新魏" panose="02010800040101010101" charset="-122"/>
                <a:ea typeface="华文新魏" panose="02010800040101010101" charset="-122"/>
              </a:rPr>
              <a:t>In the 19th Century</a:t>
            </a:r>
          </a:p>
        </p:txBody>
      </p:sp>
      <p:sp>
        <p:nvSpPr>
          <p:cNvPr id="48" name="文本框 47"/>
          <p:cNvSpPr txBox="1"/>
          <p:nvPr/>
        </p:nvSpPr>
        <p:spPr>
          <a:xfrm>
            <a:off x="4232910" y="3727133"/>
            <a:ext cx="5981700" cy="521970"/>
          </a:xfrm>
          <a:prstGeom prst="rect">
            <a:avLst/>
          </a:prstGeom>
          <a:noFill/>
        </p:spPr>
        <p:txBody>
          <a:bodyPr wrap="square" rtlCol="0" anchor="ctr" anchorCtr="0">
            <a:spAutoFit/>
          </a:bodyPr>
          <a:lstStyle/>
          <a:p>
            <a:r>
              <a:rPr lang="en-US" altLang="zh-CN" sz="2800">
                <a:latin typeface="华文新魏" panose="02010800040101010101" charset="-122"/>
                <a:ea typeface="华文新魏" panose="02010800040101010101" charset="-122"/>
              </a:rPr>
              <a:t>In the First Half of the 20th Century</a:t>
            </a:r>
          </a:p>
        </p:txBody>
      </p:sp>
      <p:sp>
        <p:nvSpPr>
          <p:cNvPr id="49" name="文本框 48"/>
          <p:cNvSpPr txBox="1"/>
          <p:nvPr/>
        </p:nvSpPr>
        <p:spPr>
          <a:xfrm>
            <a:off x="5390198" y="5123021"/>
            <a:ext cx="3402965" cy="521970"/>
          </a:xfrm>
          <a:prstGeom prst="rect">
            <a:avLst/>
          </a:prstGeom>
          <a:noFill/>
        </p:spPr>
        <p:txBody>
          <a:bodyPr wrap="square" rtlCol="0">
            <a:spAutoFit/>
          </a:bodyPr>
          <a:lstStyle/>
          <a:p>
            <a:r>
              <a:rPr lang="en-US" altLang="zh-CN" sz="2800">
                <a:latin typeface="华文新魏" panose="02010800040101010101" charset="-122"/>
                <a:ea typeface="华文新魏" panose="02010800040101010101" charset="-122"/>
              </a:rPr>
              <a:t>After the 1960s</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61940" y="5160010"/>
            <a:ext cx="6821805" cy="1706245"/>
          </a:xfrm>
          <a:prstGeom prst="rect">
            <a:avLst/>
          </a:prstGeom>
        </p:spPr>
      </p:pic>
      <p:pic>
        <p:nvPicPr>
          <p:cNvPr id="4" name="图片 3" descr="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6350" y="-12065"/>
            <a:ext cx="7881620" cy="6869430"/>
          </a:xfrm>
          <a:prstGeom prst="rect">
            <a:avLst/>
          </a:prstGeom>
        </p:spPr>
      </p:pic>
      <p:pic>
        <p:nvPicPr>
          <p:cNvPr id="5" name="图片 4" descr="19"/>
          <p:cNvPicPr>
            <a:picLocks noChangeAspect="1"/>
          </p:cNvPicPr>
          <p:nvPr/>
        </p:nvPicPr>
        <p:blipFill>
          <a:blip r:embed="rId5" cstate="email">
            <a:extLst>
              <a:ext uri="{28A0092B-C50C-407E-A947-70E740481C1C}">
                <a14:useLocalDpi xmlns:a14="http://schemas.microsoft.com/office/drawing/2010/main"/>
              </a:ext>
            </a:extLst>
          </a:blip>
          <a:srcRect l="25545" t="45168" r="28493" b="22609"/>
          <a:stretch>
            <a:fillRect/>
          </a:stretch>
        </p:blipFill>
        <p:spPr>
          <a:xfrm>
            <a:off x="3784600" y="2444750"/>
            <a:ext cx="4622800" cy="705485"/>
          </a:xfrm>
          <a:prstGeom prst="rect">
            <a:avLst/>
          </a:prstGeom>
        </p:spPr>
      </p:pic>
      <p:sp>
        <p:nvSpPr>
          <p:cNvPr id="6" name="文本框 5"/>
          <p:cNvSpPr txBox="1"/>
          <p:nvPr/>
        </p:nvSpPr>
        <p:spPr>
          <a:xfrm>
            <a:off x="5020945" y="1687195"/>
            <a:ext cx="2150110" cy="645160"/>
          </a:xfrm>
          <a:prstGeom prst="rect">
            <a:avLst/>
          </a:prstGeom>
          <a:noFill/>
        </p:spPr>
        <p:txBody>
          <a:bodyPr wrap="square" rtlCol="0">
            <a:spAutoFit/>
            <a:scene3d>
              <a:camera prst="orthographicFront"/>
              <a:lightRig rig="threePt" dir="t"/>
            </a:scene3d>
          </a:bodyPr>
          <a:lstStyle/>
          <a:p>
            <a:pPr algn="ctr"/>
            <a:r>
              <a:rPr lang="en-US" altLang="zh-CN" sz="3600" b="1">
                <a:solidFill>
                  <a:schemeClr val="tx1"/>
                </a:solidFill>
                <a:effectLst>
                  <a:outerShdw blurRad="38100" dist="19050" dir="2700000" algn="tl" rotWithShape="0">
                    <a:schemeClr val="dk1">
                      <a:alpha val="40000"/>
                    </a:schemeClr>
                  </a:outerShdw>
                </a:effectLst>
                <a:latin typeface="禹卫书法行书繁体" panose="02000603000000000000" charset="-122"/>
                <a:ea typeface="禹卫书法行书繁体" panose="02000603000000000000" charset="-122"/>
              </a:rPr>
              <a:t>01</a:t>
            </a:r>
          </a:p>
        </p:txBody>
      </p:sp>
      <p:sp>
        <p:nvSpPr>
          <p:cNvPr id="7" name="文本框 6"/>
          <p:cNvSpPr txBox="1"/>
          <p:nvPr/>
        </p:nvSpPr>
        <p:spPr>
          <a:xfrm>
            <a:off x="2000885" y="3262630"/>
            <a:ext cx="9003030" cy="645160"/>
          </a:xfrm>
          <a:prstGeom prst="rect">
            <a:avLst/>
          </a:prstGeom>
          <a:noFill/>
        </p:spPr>
        <p:txBody>
          <a:bodyPr wrap="square" rtlCol="0">
            <a:spAutoFit/>
          </a:bodyPr>
          <a:lstStyle/>
          <a:p>
            <a:pPr algn="l"/>
            <a:r>
              <a:rPr lang="en-US" altLang="zh-CN" sz="3600">
                <a:latin typeface="华文新魏" panose="02010800040101010101" charset="-122"/>
                <a:ea typeface="华文新魏" panose="02010800040101010101" charset="-122"/>
                <a:sym typeface="+mn-ea"/>
              </a:rPr>
              <a:t>I</a:t>
            </a:r>
            <a:r>
              <a:rPr lang="zh-CN" altLang="en-US" sz="3600">
                <a:latin typeface="华文新魏" panose="02010800040101010101" charset="-122"/>
                <a:ea typeface="华文新魏" panose="02010800040101010101" charset="-122"/>
                <a:sym typeface="+mn-ea"/>
              </a:rPr>
              <a:t>n the </a:t>
            </a:r>
            <a:r>
              <a:rPr lang="en-US" altLang="zh-CN" sz="3600">
                <a:latin typeface="华文新魏" panose="02010800040101010101" charset="-122"/>
                <a:ea typeface="华文新魏" panose="02010800040101010101" charset="-122"/>
                <a:sym typeface="+mn-ea"/>
              </a:rPr>
              <a:t>L</a:t>
            </a:r>
            <a:r>
              <a:rPr lang="zh-CN" altLang="en-US" sz="3600">
                <a:latin typeface="华文新魏" panose="02010800040101010101" charset="-122"/>
                <a:ea typeface="华文新魏" panose="02010800040101010101" charset="-122"/>
                <a:sym typeface="+mn-ea"/>
              </a:rPr>
              <a:t>ate Ming and </a:t>
            </a:r>
            <a:r>
              <a:rPr lang="en-US" altLang="zh-CN" sz="3600">
                <a:latin typeface="华文新魏" panose="02010800040101010101" charset="-122"/>
                <a:ea typeface="华文新魏" panose="02010800040101010101" charset="-122"/>
                <a:sym typeface="+mn-ea"/>
              </a:rPr>
              <a:t>E</a:t>
            </a:r>
            <a:r>
              <a:rPr lang="zh-CN" altLang="en-US" sz="3600">
                <a:latin typeface="华文新魏" panose="02010800040101010101" charset="-122"/>
                <a:ea typeface="华文新魏" panose="02010800040101010101" charset="-122"/>
                <a:sym typeface="+mn-ea"/>
              </a:rPr>
              <a:t>arly Qing dynasties</a:t>
            </a:r>
            <a:endParaRPr lang="zh-CN" altLang="en-US" sz="360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Times New Roman" panose="02020603050405020304" charset="0"/>
              <a:sym typeface="+mn-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4" name="图片 3" descr="预览图_千图网_编号334341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510" y="-8890"/>
            <a:ext cx="2555240" cy="6214745"/>
          </a:xfrm>
          <a:prstGeom prst="rect">
            <a:avLst/>
          </a:prstGeom>
        </p:spPr>
      </p:pic>
      <p:sp>
        <p:nvSpPr>
          <p:cNvPr id="76" name="文本框 75"/>
          <p:cNvSpPr txBox="1"/>
          <p:nvPr/>
        </p:nvSpPr>
        <p:spPr>
          <a:xfrm>
            <a:off x="3034665" y="371475"/>
            <a:ext cx="7959090" cy="1346835"/>
          </a:xfrm>
          <a:prstGeom prst="rect">
            <a:avLst/>
          </a:prstGeom>
          <a:noFill/>
        </p:spPr>
        <p:txBody>
          <a:bodyPr wrap="square" lIns="90170" rIns="90170" rtlCol="0">
            <a:spAutoFit/>
          </a:bodyPr>
          <a:lstStyle/>
          <a:p>
            <a:pPr algn="l">
              <a:lnSpc>
                <a:spcPct val="170000"/>
              </a:lnSpc>
            </a:pPr>
            <a:r>
              <a:rPr lang="en-US" altLang="zh-CN" sz="2400" spc="100">
                <a:uFillTx/>
                <a:latin typeface="华文新魏" panose="02010800040101010101" charset="-122"/>
                <a:ea typeface="华文新魏" panose="02010800040101010101" charset="-122"/>
              </a:rPr>
              <a:t>T</a:t>
            </a:r>
            <a:r>
              <a:rPr lang="zh-CN" altLang="en-US" sz="2400" spc="100">
                <a:uFillTx/>
                <a:latin typeface="华文新魏" panose="02010800040101010101" charset="-122"/>
                <a:ea typeface="华文新魏" panose="02010800040101010101" charset="-122"/>
              </a:rPr>
              <a:t>he western translation of Chinese classics</a:t>
            </a:r>
            <a:r>
              <a:rPr lang="en-US" altLang="zh-CN" sz="2400" spc="100">
                <a:uFillTx/>
                <a:latin typeface="华文新魏" panose="02010800040101010101" charset="-122"/>
                <a:ea typeface="华文新魏" panose="02010800040101010101" charset="-122"/>
              </a:rPr>
              <a:t> started</a:t>
            </a:r>
            <a:r>
              <a:rPr lang="zh-CN" altLang="en-US" sz="2400" spc="100">
                <a:uFillTx/>
                <a:latin typeface="华文新魏" panose="02010800040101010101" charset="-122"/>
                <a:ea typeface="华文新魏" panose="02010800040101010101" charset="-122"/>
              </a:rPr>
              <a:t> in the late Ming and early Qing dynasties</a:t>
            </a:r>
          </a:p>
        </p:txBody>
      </p:sp>
      <p:sp>
        <p:nvSpPr>
          <p:cNvPr id="5" name="文本框 4"/>
          <p:cNvSpPr txBox="1"/>
          <p:nvPr/>
        </p:nvSpPr>
        <p:spPr>
          <a:xfrm>
            <a:off x="3034665" y="1736725"/>
            <a:ext cx="7837805" cy="4485640"/>
          </a:xfrm>
          <a:prstGeom prst="rect">
            <a:avLst/>
          </a:prstGeom>
          <a:noFill/>
        </p:spPr>
        <p:txBody>
          <a:bodyPr wrap="square" lIns="90170" rIns="90170" rtlCol="0">
            <a:spAutoFit/>
          </a:bodyPr>
          <a:lstStyle/>
          <a:p>
            <a:pPr algn="l">
              <a:lnSpc>
                <a:spcPct val="170000"/>
              </a:lnSpc>
              <a:buClrTx/>
              <a:buSzTx/>
              <a:buFontTx/>
            </a:pPr>
            <a:r>
              <a:rPr lang="zh-CN" altLang="en-US" sz="2400" spc="100">
                <a:uFillTx/>
                <a:latin typeface="华文新魏" panose="02010800040101010101" charset="-122"/>
                <a:ea typeface="华文新魏" panose="02010800040101010101" charset="-122"/>
              </a:rPr>
              <a:t>The Italian missionary Michele Ruggieri (1543-1607) translated parts of </a:t>
            </a:r>
            <a:r>
              <a:rPr lang="zh-CN" altLang="en-US" sz="2400" i="1" spc="100">
                <a:uFillTx/>
                <a:latin typeface="华文新魏" panose="02010800040101010101" charset="-122"/>
                <a:ea typeface="华文新魏" panose="02010800040101010101" charset="-122"/>
              </a:rPr>
              <a:t>The Great Learning</a:t>
            </a:r>
            <a:r>
              <a:rPr lang="zh-CN" altLang="en-US" sz="2400" spc="100">
                <a:uFillTx/>
                <a:latin typeface="华文新魏" panose="02010800040101010101" charset="-122"/>
                <a:ea typeface="华文新魏" panose="02010800040101010101" charset="-122"/>
              </a:rPr>
              <a:t> into Latin.</a:t>
            </a:r>
          </a:p>
          <a:p>
            <a:pPr algn="l">
              <a:lnSpc>
                <a:spcPct val="170000"/>
              </a:lnSpc>
              <a:buClrTx/>
              <a:buSzTx/>
              <a:buFontTx/>
            </a:pPr>
            <a:r>
              <a:rPr lang="zh-CN" altLang="en-US" sz="2400" spc="100">
                <a:uFillTx/>
                <a:latin typeface="华文新魏" panose="02010800040101010101" charset="-122"/>
                <a:ea typeface="华文新魏" panose="02010800040101010101" charset="-122"/>
              </a:rPr>
              <a:t>In 1593, Italian missionary Matteo Ricci translated </a:t>
            </a:r>
            <a:r>
              <a:rPr lang="zh-CN" altLang="en-US" sz="2400" i="1" spc="100">
                <a:uFillTx/>
                <a:latin typeface="华文新魏" panose="02010800040101010101" charset="-122"/>
                <a:ea typeface="华文新魏" panose="02010800040101010101" charset="-122"/>
              </a:rPr>
              <a:t>The Four Books</a:t>
            </a:r>
            <a:r>
              <a:rPr lang="zh-CN" altLang="en-US" sz="2400" spc="100">
                <a:uFillTx/>
                <a:latin typeface="华文新魏" panose="02010800040101010101" charset="-122"/>
                <a:ea typeface="华文新魏" panose="02010800040101010101" charset="-122"/>
              </a:rPr>
              <a:t> into Latin.</a:t>
            </a:r>
          </a:p>
          <a:p>
            <a:pPr algn="l">
              <a:lnSpc>
                <a:spcPct val="170000"/>
              </a:lnSpc>
              <a:buClrTx/>
              <a:buSzTx/>
              <a:buFontTx/>
            </a:pPr>
            <a:r>
              <a:rPr lang="zh-CN" altLang="en-US" sz="2400" spc="100">
                <a:uFillTx/>
                <a:latin typeface="华文新魏" panose="02010800040101010101" charset="-122"/>
                <a:ea typeface="华文新魏" panose="02010800040101010101" charset="-122"/>
              </a:rPr>
              <a:t>Nicolas Trigault (1577-1628), the first French missionary to China, translated </a:t>
            </a:r>
            <a:r>
              <a:rPr lang="zh-CN" altLang="en-US" sz="2400" i="1" spc="100">
                <a:uFillTx/>
                <a:latin typeface="华文新魏" panose="02010800040101010101" charset="-122"/>
                <a:ea typeface="华文新魏" panose="02010800040101010101" charset="-122"/>
              </a:rPr>
              <a:t>The Five Classics</a:t>
            </a:r>
            <a:r>
              <a:rPr lang="zh-CN" altLang="en-US" sz="2400" spc="100">
                <a:uFillTx/>
                <a:latin typeface="华文新魏" panose="02010800040101010101" charset="-122"/>
                <a:ea typeface="华文新魏" panose="02010800040101010101" charset="-122"/>
              </a:rPr>
              <a:t> into Latin in 1626.</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4" name="图片 3" descr="预览图_千图网_编号334341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510" y="-8890"/>
            <a:ext cx="2555240" cy="6214745"/>
          </a:xfrm>
          <a:prstGeom prst="rect">
            <a:avLst/>
          </a:prstGeom>
        </p:spPr>
      </p:pic>
      <p:sp>
        <p:nvSpPr>
          <p:cNvPr id="76" name="文本框 75"/>
          <p:cNvSpPr txBox="1"/>
          <p:nvPr/>
        </p:nvSpPr>
        <p:spPr>
          <a:xfrm>
            <a:off x="2538095" y="208915"/>
            <a:ext cx="9559925" cy="2602230"/>
          </a:xfrm>
          <a:prstGeom prst="rect">
            <a:avLst/>
          </a:prstGeom>
          <a:noFill/>
        </p:spPr>
        <p:txBody>
          <a:bodyPr wrap="square" lIns="90170" rIns="90170" rtlCol="0">
            <a:spAutoFit/>
          </a:bodyPr>
          <a:lstStyle/>
          <a:p>
            <a:pPr algn="l">
              <a:lnSpc>
                <a:spcPct val="170000"/>
              </a:lnSpc>
              <a:buClrTx/>
              <a:buSzTx/>
              <a:buFontTx/>
            </a:pPr>
            <a:r>
              <a:rPr lang="zh-CN" altLang="en-US" sz="2400" spc="100">
                <a:uFillTx/>
                <a:latin typeface="华文新魏" panose="02010800040101010101" charset="-122"/>
                <a:ea typeface="华文新魏" panose="02010800040101010101" charset="-122"/>
              </a:rPr>
              <a:t>Some Chinese literary works also attracted the attention of missionaries. </a:t>
            </a:r>
          </a:p>
          <a:p>
            <a:pPr algn="l">
              <a:lnSpc>
                <a:spcPct val="170000"/>
              </a:lnSpc>
              <a:buClrTx/>
              <a:buSzTx/>
              <a:buFontTx/>
            </a:pPr>
            <a:r>
              <a:rPr lang="zh-CN" altLang="en-US" sz="2400" spc="100">
                <a:uFillTx/>
                <a:latin typeface="华文新魏" panose="02010800040101010101" charset="-122"/>
                <a:ea typeface="华文新魏" panose="02010800040101010101" charset="-122"/>
              </a:rPr>
              <a:t>French missionary Joseph de Premare（1666- -1736) translated into French the Yuan poetic drama </a:t>
            </a:r>
            <a:r>
              <a:rPr lang="zh-CN" altLang="en-US" sz="2400" i="1" spc="100">
                <a:uFillTx/>
                <a:latin typeface="华文新魏" panose="02010800040101010101" charset="-122"/>
                <a:ea typeface="华文新魏" panose="02010800040101010101" charset="-122"/>
              </a:rPr>
              <a:t>The Zhao</a:t>
            </a:r>
            <a:r>
              <a:rPr lang="zh-CN" altLang="en-US" sz="2400" i="1" spc="100">
                <a:uFillTx/>
                <a:latin typeface="华文新魏" panose="02010800040101010101" charset="-122"/>
                <a:ea typeface="华文新魏" panose="02010800040101010101" charset="-122"/>
                <a:sym typeface="+mn-ea"/>
              </a:rPr>
              <a:t>'</a:t>
            </a:r>
            <a:r>
              <a:rPr lang="zh-CN" altLang="en-US" sz="2400" i="1" spc="100">
                <a:uFillTx/>
                <a:latin typeface="华文新魏" panose="02010800040101010101" charset="-122"/>
                <a:ea typeface="华文新魏" panose="02010800040101010101" charset="-122"/>
              </a:rPr>
              <a:t>s Orphan</a:t>
            </a:r>
            <a:r>
              <a:rPr lang="en-US" altLang="zh-CN" sz="2400" spc="100">
                <a:uFillTx/>
                <a:latin typeface="华文新魏" panose="02010800040101010101" charset="-122"/>
                <a:ea typeface="华文新魏" panose="02010800040101010101" charset="-122"/>
              </a:rPr>
              <a:t>.</a:t>
            </a:r>
          </a:p>
        </p:txBody>
      </p:sp>
      <p:sp>
        <p:nvSpPr>
          <p:cNvPr id="5" name="文本框 4"/>
          <p:cNvSpPr txBox="1"/>
          <p:nvPr/>
        </p:nvSpPr>
        <p:spPr>
          <a:xfrm>
            <a:off x="2538730" y="2976245"/>
            <a:ext cx="9011920" cy="3229610"/>
          </a:xfrm>
          <a:prstGeom prst="rect">
            <a:avLst/>
          </a:prstGeom>
          <a:noFill/>
        </p:spPr>
        <p:txBody>
          <a:bodyPr wrap="square" lIns="90170" rIns="90170" rtlCol="0">
            <a:spAutoFit/>
          </a:bodyPr>
          <a:lstStyle/>
          <a:p>
            <a:pPr algn="l">
              <a:lnSpc>
                <a:spcPct val="170000"/>
              </a:lnSpc>
              <a:buClrTx/>
              <a:buSzTx/>
              <a:buFontTx/>
            </a:pPr>
            <a:r>
              <a:rPr lang="zh-CN" altLang="en-US" sz="2400" spc="100">
                <a:uFillTx/>
                <a:latin typeface="华文新魏" panose="02010800040101010101" charset="-122"/>
                <a:ea typeface="华文新魏" panose="02010800040101010101" charset="-122"/>
              </a:rPr>
              <a:t>1722年，法国传教士傅圣泽（Jean-Francois Foucquet，1665-1741）回国时带走中国古籍共3980种，全部捐献给法国皇家图书馆，为法国以及其他欧洲国家的学者阅读和翻译中国古典经籍提供了极大方便。从18世纪到19 世纪，法国毫无争议地成为欧美汉学研究的中心。</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61940" y="5160010"/>
            <a:ext cx="6821805" cy="1706245"/>
          </a:xfrm>
          <a:prstGeom prst="rect">
            <a:avLst/>
          </a:prstGeom>
        </p:spPr>
      </p:pic>
      <p:pic>
        <p:nvPicPr>
          <p:cNvPr id="4" name="图片 3" descr="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6350" y="-12065"/>
            <a:ext cx="7881620" cy="6869430"/>
          </a:xfrm>
          <a:prstGeom prst="rect">
            <a:avLst/>
          </a:prstGeom>
        </p:spPr>
      </p:pic>
      <p:pic>
        <p:nvPicPr>
          <p:cNvPr id="5" name="图片 4" descr="19"/>
          <p:cNvPicPr>
            <a:picLocks noChangeAspect="1"/>
          </p:cNvPicPr>
          <p:nvPr/>
        </p:nvPicPr>
        <p:blipFill>
          <a:blip r:embed="rId5" cstate="email">
            <a:extLst>
              <a:ext uri="{28A0092B-C50C-407E-A947-70E740481C1C}">
                <a14:useLocalDpi xmlns:a14="http://schemas.microsoft.com/office/drawing/2010/main"/>
              </a:ext>
            </a:extLst>
          </a:blip>
          <a:srcRect l="25545" t="45168" r="28493" b="22609"/>
          <a:stretch>
            <a:fillRect/>
          </a:stretch>
        </p:blipFill>
        <p:spPr>
          <a:xfrm>
            <a:off x="3784600" y="2444750"/>
            <a:ext cx="4622800" cy="705485"/>
          </a:xfrm>
          <a:prstGeom prst="rect">
            <a:avLst/>
          </a:prstGeom>
        </p:spPr>
      </p:pic>
      <p:sp>
        <p:nvSpPr>
          <p:cNvPr id="6" name="文本框 5"/>
          <p:cNvSpPr txBox="1"/>
          <p:nvPr/>
        </p:nvSpPr>
        <p:spPr>
          <a:xfrm>
            <a:off x="5020945" y="1687195"/>
            <a:ext cx="2150110" cy="645160"/>
          </a:xfrm>
          <a:prstGeom prst="rect">
            <a:avLst/>
          </a:prstGeom>
          <a:noFill/>
        </p:spPr>
        <p:txBody>
          <a:bodyPr wrap="square" rtlCol="0">
            <a:spAutoFit/>
            <a:scene3d>
              <a:camera prst="orthographicFront"/>
              <a:lightRig rig="threePt" dir="t"/>
            </a:scene3d>
          </a:bodyPr>
          <a:lstStyle/>
          <a:p>
            <a:pPr algn="ctr"/>
            <a:r>
              <a:rPr lang="en-US" altLang="zh-CN" sz="3600" b="1">
                <a:ln/>
                <a:solidFill>
                  <a:schemeClr val="tx1"/>
                </a:solidFill>
                <a:effectLst>
                  <a:outerShdw blurRad="38100" dist="19050" dir="2700000" algn="tl" rotWithShape="0">
                    <a:schemeClr val="dk1">
                      <a:alpha val="40000"/>
                    </a:schemeClr>
                  </a:outerShdw>
                </a:effectLst>
                <a:latin typeface="禹卫书法行书繁体" panose="02000603000000000000" charset="-122"/>
                <a:ea typeface="禹卫书法行书繁体" panose="02000603000000000000" charset="-122"/>
              </a:rPr>
              <a:t>02</a:t>
            </a:r>
          </a:p>
        </p:txBody>
      </p:sp>
      <p:sp>
        <p:nvSpPr>
          <p:cNvPr id="7" name="文本框 6"/>
          <p:cNvSpPr txBox="1"/>
          <p:nvPr/>
        </p:nvSpPr>
        <p:spPr>
          <a:xfrm>
            <a:off x="3784600" y="3150235"/>
            <a:ext cx="5170170" cy="645160"/>
          </a:xfrm>
          <a:prstGeom prst="rect">
            <a:avLst/>
          </a:prstGeom>
          <a:noFill/>
        </p:spPr>
        <p:txBody>
          <a:bodyPr wrap="square" rtlCol="0">
            <a:spAutoFit/>
          </a:bodyPr>
          <a:lstStyle/>
          <a:p>
            <a:pPr algn="dist"/>
            <a:r>
              <a:rPr lang="en-US" altLang="zh-CN" sz="3600">
                <a:latin typeface="华文新魏" panose="02010800040101010101" charset="-122"/>
                <a:ea typeface="华文新魏" panose="02010800040101010101" charset="-122"/>
                <a:sym typeface="+mn-ea"/>
              </a:rPr>
              <a:t>In the 19th Century</a:t>
            </a:r>
            <a:endParaRPr lang="zh-CN" altLang="en-US" sz="3600">
              <a:ln/>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Times New Roman" panose="02020603050405020304" charset="0"/>
              <a:sym typeface="+mn-e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sp>
        <p:nvSpPr>
          <p:cNvPr id="76" name="文本框 75"/>
          <p:cNvSpPr txBox="1"/>
          <p:nvPr/>
        </p:nvSpPr>
        <p:spPr>
          <a:xfrm>
            <a:off x="4375785" y="328930"/>
            <a:ext cx="7750175" cy="1445260"/>
          </a:xfrm>
          <a:prstGeom prst="rect">
            <a:avLst/>
          </a:prstGeom>
          <a:noFill/>
        </p:spPr>
        <p:txBody>
          <a:bodyPr wrap="square" lIns="90170" rIns="90170" rtlCol="0">
            <a:spAutoFit/>
          </a:bodyPr>
          <a:lstStyle/>
          <a:p>
            <a:pPr algn="l">
              <a:lnSpc>
                <a:spcPct val="110000"/>
              </a:lnSpc>
            </a:pPr>
            <a:r>
              <a:rPr lang="en-US" altLang="zh-CN" sz="2000" spc="100">
                <a:uFillTx/>
                <a:latin typeface="华文新魏" panose="02010800040101010101" charset="-122"/>
                <a:ea typeface="华文新魏" panose="02010800040101010101" charset="-122"/>
              </a:rPr>
              <a:t>A</a:t>
            </a:r>
            <a:r>
              <a:rPr lang="zh-CN" altLang="en-US" sz="2000" spc="100">
                <a:uFillTx/>
                <a:latin typeface="华文新魏" panose="02010800040101010101" charset="-122"/>
                <a:ea typeface="华文新魏" panose="02010800040101010101" charset="-122"/>
              </a:rPr>
              <a:t>fter the Opium War, the number of foreign </a:t>
            </a:r>
            <a:r>
              <a:rPr lang="en-US" altLang="zh-CN" sz="2000" spc="100">
                <a:uFillTx/>
                <a:latin typeface="华文新魏" panose="02010800040101010101" charset="-122"/>
                <a:ea typeface="华文新魏" panose="02010800040101010101" charset="-122"/>
              </a:rPr>
              <a:t>e</a:t>
            </a:r>
            <a:r>
              <a:rPr lang="zh-CN" altLang="en-US" sz="2000" spc="100">
                <a:uFillTx/>
                <a:latin typeface="华文新魏" panose="02010800040101010101" charset="-122"/>
                <a:ea typeface="华文新魏" panose="02010800040101010101" charset="-122"/>
              </a:rPr>
              <a:t>xpatriates in China increased</a:t>
            </a:r>
            <a:r>
              <a:rPr lang="en-US" altLang="zh-CN" sz="2000" spc="100">
                <a:uFillTx/>
                <a:latin typeface="华文新魏" panose="02010800040101010101" charset="-122"/>
                <a:ea typeface="华文新魏" panose="02010800040101010101" charset="-122"/>
              </a:rPr>
              <a:t>. </a:t>
            </a:r>
            <a:r>
              <a:rPr lang="zh-CN" altLang="en-US" sz="2000" spc="100">
                <a:uFillTx/>
                <a:latin typeface="华文新魏" panose="02010800040101010101" charset="-122"/>
                <a:ea typeface="华文新魏" panose="02010800040101010101" charset="-122"/>
              </a:rPr>
              <a:t>In order to provide </a:t>
            </a:r>
            <a:r>
              <a:rPr lang="en-US" altLang="zh-CN" sz="2000" spc="100">
                <a:uFillTx/>
                <a:latin typeface="华文新魏" panose="02010800040101010101" charset="-122"/>
                <a:ea typeface="华文新魏" panose="02010800040101010101" charset="-122"/>
              </a:rPr>
              <a:t>materials for </a:t>
            </a:r>
            <a:r>
              <a:rPr lang="zh-CN" altLang="en-US" sz="2000" spc="100">
                <a:uFillTx/>
                <a:latin typeface="华文新魏" panose="02010800040101010101" charset="-122"/>
                <a:ea typeface="华文新魏" panose="02010800040101010101" charset="-122"/>
              </a:rPr>
              <a:t>language learning and recreational reading for foreigners in China, more and more Chinese literary works </a:t>
            </a:r>
            <a:r>
              <a:rPr lang="en-US" altLang="zh-CN" sz="2000" spc="100">
                <a:uFillTx/>
                <a:latin typeface="华文新魏" panose="02010800040101010101" charset="-122"/>
                <a:ea typeface="华文新魏" panose="02010800040101010101" charset="-122"/>
              </a:rPr>
              <a:t>were</a:t>
            </a:r>
            <a:r>
              <a:rPr lang="zh-CN" altLang="en-US" sz="2000" spc="100">
                <a:uFillTx/>
                <a:latin typeface="华文新魏" panose="02010800040101010101" charset="-122"/>
                <a:ea typeface="华文新魏" panose="02010800040101010101" charset="-122"/>
              </a:rPr>
              <a:t> translated.</a:t>
            </a:r>
          </a:p>
        </p:txBody>
      </p:sp>
      <p:pic>
        <p:nvPicPr>
          <p:cNvPr id="4" name="图片 3" descr="image26"/>
          <p:cNvPicPr>
            <a:picLocks noChangeAspect="1"/>
          </p:cNvPicPr>
          <p:nvPr/>
        </p:nvPicPr>
        <p:blipFill>
          <a:blip r:embed="rId4" cstate="email">
            <a:extLst>
              <a:ext uri="{28A0092B-C50C-407E-A947-70E740481C1C}">
                <a14:useLocalDpi xmlns:a14="http://schemas.microsoft.com/office/drawing/2010/main"/>
              </a:ext>
            </a:extLst>
          </a:blip>
          <a:srcRect r="37381"/>
          <a:stretch>
            <a:fillRect/>
          </a:stretch>
        </p:blipFill>
        <p:spPr>
          <a:xfrm rot="3540000">
            <a:off x="3522980" y="566420"/>
            <a:ext cx="1129665" cy="1018540"/>
          </a:xfrm>
          <a:prstGeom prst="rect">
            <a:avLst/>
          </a:prstGeom>
        </p:spPr>
      </p:pic>
      <p:sp>
        <p:nvSpPr>
          <p:cNvPr id="8" name="文本框 7"/>
          <p:cNvSpPr txBox="1"/>
          <p:nvPr/>
        </p:nvSpPr>
        <p:spPr>
          <a:xfrm>
            <a:off x="4375785" y="1822450"/>
            <a:ext cx="7490460" cy="5169535"/>
          </a:xfrm>
          <a:prstGeom prst="rect">
            <a:avLst/>
          </a:prstGeom>
          <a:noFill/>
        </p:spPr>
        <p:txBody>
          <a:bodyPr wrap="square" lIns="90170" rIns="90170" rtlCol="0">
            <a:spAutoFit/>
          </a:bodyPr>
          <a:lstStyle/>
          <a:p>
            <a:pPr algn="l">
              <a:lnSpc>
                <a:spcPct val="110000"/>
              </a:lnSpc>
              <a:buClrTx/>
              <a:buSzTx/>
              <a:buFontTx/>
            </a:pPr>
            <a:r>
              <a:rPr lang="zh-CN" altLang="en-US" sz="2000" spc="100">
                <a:uFillTx/>
                <a:latin typeface="华文新魏" panose="02010800040101010101" charset="-122"/>
                <a:ea typeface="华文新魏" panose="02010800040101010101" charset="-122"/>
              </a:rPr>
              <a:t>These translations were done for pragmatic reasons</a:t>
            </a:r>
            <a:r>
              <a:rPr lang="en-US" altLang="zh-CN" sz="2000" spc="100">
                <a:uFillTx/>
                <a:latin typeface="华文新魏" panose="02010800040101010101" charset="-122"/>
                <a:ea typeface="华文新魏" panose="02010800040101010101" charset="-122"/>
              </a:rPr>
              <a:t> </a:t>
            </a:r>
            <a:r>
              <a:rPr lang="zh-CN" altLang="en-US" sz="2000" spc="100">
                <a:uFillTx/>
                <a:latin typeface="华文新魏" panose="02010800040101010101" charset="-122"/>
                <a:ea typeface="华文新魏" panose="02010800040101010101" charset="-122"/>
              </a:rPr>
              <a:t>and they were mainly circulated</a:t>
            </a:r>
            <a:r>
              <a:rPr lang="en-US" altLang="zh-CN" sz="2000" spc="100">
                <a:uFillTx/>
                <a:latin typeface="华文新魏" panose="02010800040101010101" charset="-122"/>
                <a:ea typeface="华文新魏" panose="02010800040101010101" charset="-122"/>
              </a:rPr>
              <a:t> in the colonial areas of China.</a:t>
            </a:r>
          </a:p>
          <a:p>
            <a:pPr algn="l">
              <a:lnSpc>
                <a:spcPct val="110000"/>
              </a:lnSpc>
              <a:buClrTx/>
              <a:buSzTx/>
              <a:buFontTx/>
            </a:pPr>
            <a:r>
              <a:rPr lang="en-US" altLang="zh-CN" sz="2000" spc="100">
                <a:uFillTx/>
                <a:latin typeface="华文新魏" panose="02010800040101010101" charset="-122"/>
                <a:ea typeface="华文新魏" panose="02010800040101010101" charset="-122"/>
                <a:sym typeface="+mn-ea"/>
              </a:rPr>
              <a:t>From the mid-19th century to the early 20th century, there appeared many excellent sinologists and translators, who had different identities, including Protestant missionaries, diplomatic officials and businessmen in China. Some of them are highly educated sinologists, like James Legge and Sir John Francis Davis.</a:t>
            </a:r>
          </a:p>
          <a:p>
            <a:pPr algn="l">
              <a:lnSpc>
                <a:spcPct val="110000"/>
              </a:lnSpc>
              <a:buClrTx/>
              <a:buSzTx/>
              <a:buFontTx/>
            </a:pPr>
            <a:endParaRPr lang="en-US" altLang="zh-CN" sz="2000" spc="100">
              <a:uFillTx/>
              <a:latin typeface="华文新魏" panose="02010800040101010101" charset="-122"/>
              <a:ea typeface="华文新魏" panose="02010800040101010101" charset="-122"/>
              <a:sym typeface="+mn-ea"/>
            </a:endParaRPr>
          </a:p>
          <a:p>
            <a:pPr algn="l">
              <a:lnSpc>
                <a:spcPct val="110000"/>
              </a:lnSpc>
              <a:buClrTx/>
              <a:buSzTx/>
              <a:buFontTx/>
            </a:pPr>
            <a:r>
              <a:rPr lang="en-US" altLang="zh-CN" sz="2000" spc="100">
                <a:uFillTx/>
                <a:latin typeface="华文新魏" panose="02010800040101010101" charset="-122"/>
                <a:ea typeface="华文新魏" panose="02010800040101010101" charset="-122"/>
                <a:sym typeface="+mn-ea"/>
              </a:rPr>
              <a:t>Due to United Kingdom's early opening of trade ports in China and its large sphere of influence, Britain's translation of various Chinese classics has made great progress since then and gradually occupies a crucial position in the foreign translation of Chinese classics.</a:t>
            </a:r>
            <a:endParaRPr lang="en-US" altLang="zh-CN" sz="2000" spc="100">
              <a:uFillTx/>
              <a:latin typeface="华文新魏" panose="02010800040101010101" charset="-122"/>
              <a:ea typeface="华文新魏" panose="02010800040101010101" charset="-122"/>
            </a:endParaRPr>
          </a:p>
          <a:p>
            <a:pPr algn="l">
              <a:lnSpc>
                <a:spcPct val="110000"/>
              </a:lnSpc>
              <a:buClrTx/>
              <a:buSzTx/>
              <a:buFontTx/>
            </a:pPr>
            <a:endParaRPr lang="en-US" altLang="zh-CN" sz="2000" spc="100">
              <a:uFillTx/>
              <a:latin typeface="华文新魏" panose="02010800040101010101" charset="-122"/>
              <a:ea typeface="华文新魏" panose="02010800040101010101" charset="-122"/>
            </a:endParaRPr>
          </a:p>
        </p:txBody>
      </p:sp>
      <p:pic>
        <p:nvPicPr>
          <p:cNvPr id="13" name="图片 12" descr="image26"/>
          <p:cNvPicPr>
            <a:picLocks noChangeAspect="1"/>
          </p:cNvPicPr>
          <p:nvPr/>
        </p:nvPicPr>
        <p:blipFill>
          <a:blip r:embed="rId4" cstate="email">
            <a:extLst>
              <a:ext uri="{28A0092B-C50C-407E-A947-70E740481C1C}">
                <a14:useLocalDpi xmlns:a14="http://schemas.microsoft.com/office/drawing/2010/main"/>
              </a:ext>
            </a:extLst>
          </a:blip>
          <a:srcRect r="37381"/>
          <a:stretch>
            <a:fillRect/>
          </a:stretch>
        </p:blipFill>
        <p:spPr>
          <a:xfrm rot="3540000">
            <a:off x="3522980" y="2059940"/>
            <a:ext cx="1129665" cy="1018540"/>
          </a:xfrm>
          <a:prstGeom prst="rect">
            <a:avLst/>
          </a:prstGeom>
        </p:spPr>
      </p:pic>
      <p:pic>
        <p:nvPicPr>
          <p:cNvPr id="15" name="图片 14" descr="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3660" y="3544570"/>
            <a:ext cx="4334510" cy="3071495"/>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2191385" cy="3180715"/>
          </a:xfrm>
          <a:prstGeom prst="rect">
            <a:avLst/>
          </a:prstGeom>
          <a:effectLst>
            <a:softEdge rad="31750"/>
          </a:effectLst>
        </p:spPr>
      </p:pic>
      <p:pic>
        <p:nvPicPr>
          <p:cNvPr id="5" name="图片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25245" y="0"/>
            <a:ext cx="2637790" cy="3930015"/>
          </a:xfrm>
          <a:prstGeom prst="rect">
            <a:avLst/>
          </a:prstGeom>
        </p:spPr>
      </p:pic>
      <p:pic>
        <p:nvPicPr>
          <p:cNvPr id="6" name="图片 5" descr="image26"/>
          <p:cNvPicPr>
            <a:picLocks noChangeAspect="1"/>
          </p:cNvPicPr>
          <p:nvPr/>
        </p:nvPicPr>
        <p:blipFill>
          <a:blip r:embed="rId4" cstate="email">
            <a:extLst>
              <a:ext uri="{28A0092B-C50C-407E-A947-70E740481C1C}">
                <a14:useLocalDpi xmlns:a14="http://schemas.microsoft.com/office/drawing/2010/main"/>
              </a:ext>
            </a:extLst>
          </a:blip>
          <a:srcRect r="37381"/>
          <a:stretch>
            <a:fillRect/>
          </a:stretch>
        </p:blipFill>
        <p:spPr>
          <a:xfrm rot="3540000">
            <a:off x="3522980" y="4986655"/>
            <a:ext cx="1129665" cy="101854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3" name="图片 2" descr="image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19735" y="3177540"/>
            <a:ext cx="2272665" cy="887730"/>
          </a:xfrm>
          <a:prstGeom prst="rect">
            <a:avLst/>
          </a:prstGeom>
        </p:spPr>
      </p:pic>
      <p:sp>
        <p:nvSpPr>
          <p:cNvPr id="57" name="文本框 56"/>
          <p:cNvSpPr txBox="1"/>
          <p:nvPr/>
        </p:nvSpPr>
        <p:spPr>
          <a:xfrm>
            <a:off x="419735" y="278130"/>
            <a:ext cx="11422380" cy="1660525"/>
          </a:xfrm>
          <a:prstGeom prst="rect">
            <a:avLst/>
          </a:prstGeom>
          <a:noFill/>
        </p:spPr>
        <p:txBody>
          <a:bodyPr wrap="square" lIns="90170" rIns="90170" rtlCol="0">
            <a:spAutoFit/>
          </a:bodyPr>
          <a:lstStyle/>
          <a:p>
            <a:pPr>
              <a:lnSpc>
                <a:spcPct val="170000"/>
              </a:lnSpc>
              <a:buClrTx/>
              <a:buSzTx/>
              <a:buFontTx/>
            </a:pPr>
            <a:r>
              <a:rPr lang="zh-CN" altLang="en-US" sz="2000" spc="100">
                <a:latin typeface="华文新魏" panose="02010800040101010101" charset="-122"/>
                <a:ea typeface="华文新魏" panose="02010800040101010101" charset="-122"/>
              </a:rPr>
              <a:t>Authoritative sinologists from the early to mid-19th century translated Confucian classics and classical poems.</a:t>
            </a:r>
            <a:r>
              <a:rPr lang="en-US" altLang="zh-CN" sz="2000" spc="100">
                <a:latin typeface="华文新魏" panose="02010800040101010101" charset="-122"/>
                <a:ea typeface="华文新魏" panose="02010800040101010101" charset="-122"/>
              </a:rPr>
              <a:t> For example, </a:t>
            </a:r>
            <a:r>
              <a:rPr lang="en-US" altLang="zh-CN" sz="2000" i="1" spc="100">
                <a:latin typeface="华文新魏" panose="02010800040101010101" charset="-122"/>
                <a:ea typeface="华文新魏" panose="02010800040101010101" charset="-122"/>
              </a:rPr>
              <a:t>The Chinese Classics</a:t>
            </a:r>
            <a:r>
              <a:rPr lang="zh-CN" altLang="en-US" sz="2000" spc="100">
                <a:latin typeface="华文新魏" panose="02010800040101010101" charset="-122"/>
                <a:ea typeface="华文新魏" panose="02010800040101010101" charset="-122"/>
              </a:rPr>
              <a:t>（多卷本《中国经典》）</a:t>
            </a:r>
            <a:r>
              <a:rPr lang="en-US" altLang="zh-CN" sz="2000" spc="100">
                <a:latin typeface="华文新魏" panose="02010800040101010101" charset="-122"/>
                <a:ea typeface="华文新魏" panose="02010800040101010101" charset="-122"/>
              </a:rPr>
              <a:t> by James Legge, and </a:t>
            </a:r>
            <a:r>
              <a:rPr lang="en-US" altLang="zh-CN" sz="2000" i="1" spc="100">
                <a:latin typeface="华文新魏" panose="02010800040101010101" charset="-122"/>
                <a:ea typeface="华文新魏" panose="02010800040101010101" charset="-122"/>
              </a:rPr>
              <a:t>On the Peotry of the Chinese</a:t>
            </a:r>
            <a:r>
              <a:rPr lang="en-US" altLang="zh-CN" sz="2000" spc="100">
                <a:latin typeface="华文新魏" panose="02010800040101010101" charset="-122"/>
                <a:ea typeface="华文新魏" panose="02010800040101010101" charset="-122"/>
                <a:sym typeface="+mn-ea"/>
              </a:rPr>
              <a:t>（《汉文诗解》）</a:t>
            </a:r>
            <a:r>
              <a:rPr lang="en-US" altLang="zh-CN" sz="2000" spc="100">
                <a:latin typeface="华文新魏" panose="02010800040101010101" charset="-122"/>
                <a:ea typeface="华文新魏" panose="02010800040101010101" charset="-122"/>
              </a:rPr>
              <a:t> by John Francis Davis.</a:t>
            </a:r>
          </a:p>
        </p:txBody>
      </p:sp>
      <p:pic>
        <p:nvPicPr>
          <p:cNvPr id="4" name="图片 3" descr="image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69240" y="5375910"/>
            <a:ext cx="2573020" cy="1005205"/>
          </a:xfrm>
          <a:prstGeom prst="rect">
            <a:avLst/>
          </a:prstGeom>
        </p:spPr>
      </p:pic>
      <p:sp>
        <p:nvSpPr>
          <p:cNvPr id="7" name="文本框 6"/>
          <p:cNvSpPr txBox="1"/>
          <p:nvPr/>
        </p:nvSpPr>
        <p:spPr>
          <a:xfrm>
            <a:off x="3291840" y="2344420"/>
            <a:ext cx="8350885" cy="2707005"/>
          </a:xfrm>
          <a:prstGeom prst="rect">
            <a:avLst/>
          </a:prstGeom>
          <a:noFill/>
        </p:spPr>
        <p:txBody>
          <a:bodyPr wrap="square" lIns="90170" rIns="90170" rtlCol="0">
            <a:spAutoFit/>
          </a:bodyPr>
          <a:lstStyle/>
          <a:p>
            <a:pPr>
              <a:lnSpc>
                <a:spcPct val="170000"/>
              </a:lnSpc>
              <a:buClrTx/>
              <a:buSzTx/>
              <a:buFontTx/>
            </a:pPr>
            <a:r>
              <a:rPr lang="zh-CN" altLang="en-US" sz="2000" spc="100">
                <a:latin typeface="华文新魏" panose="02010800040101010101" charset="-122"/>
                <a:ea typeface="华文新魏" panose="02010800040101010101" charset="-122"/>
                <a:sym typeface="+mn-ea"/>
              </a:rPr>
              <a:t>As for narrative works, they mainly focused on novels and dramas written in the long past Yuan and Ming Dynasty, such as </a:t>
            </a:r>
            <a:r>
              <a:rPr lang="zh-CN" altLang="en-US" sz="2000" i="1" spc="100">
                <a:latin typeface="华文新魏" panose="02010800040101010101" charset="-122"/>
                <a:ea typeface="华文新魏" panose="02010800040101010101" charset="-122"/>
                <a:sym typeface="+mn-ea"/>
              </a:rPr>
              <a:t>Romance of the Three Kingdoms</a:t>
            </a:r>
            <a:r>
              <a:rPr lang="zh-CN" altLang="en-US" sz="2000" spc="100">
                <a:latin typeface="华文新魏" panose="02010800040101010101" charset="-122"/>
                <a:ea typeface="华文新魏" panose="02010800040101010101" charset="-122"/>
                <a:sym typeface="+mn-ea"/>
              </a:rPr>
              <a:t>.</a:t>
            </a:r>
            <a:r>
              <a:rPr lang="en-US" altLang="zh-CN" sz="2000" spc="100">
                <a:latin typeface="华文新魏" panose="02010800040101010101" charset="-122"/>
                <a:ea typeface="华文新魏" panose="02010800040101010101" charset="-122"/>
                <a:sym typeface="+mn-ea"/>
              </a:rPr>
              <a:t> </a:t>
            </a:r>
            <a:r>
              <a:rPr lang="zh-CN" altLang="en-US" sz="2000" spc="100">
                <a:latin typeface="华文新魏" panose="02010800040101010101" charset="-122"/>
                <a:ea typeface="华文新魏" panose="02010800040101010101" charset="-122"/>
                <a:sym typeface="+mn-ea"/>
              </a:rPr>
              <a:t>They didn</a:t>
            </a:r>
            <a:r>
              <a:rPr lang="en-US" altLang="zh-CN" sz="2000" spc="100">
                <a:uFillTx/>
                <a:latin typeface="华文新魏" panose="02010800040101010101" charset="-122"/>
                <a:ea typeface="华文新魏" panose="02010800040101010101" charset="-122"/>
                <a:sym typeface="+mn-ea"/>
              </a:rPr>
              <a:t>'</a:t>
            </a:r>
            <a:r>
              <a:rPr lang="zh-CN" altLang="en-US" sz="2000" spc="100">
                <a:latin typeface="华文新魏" panose="02010800040101010101" charset="-122"/>
                <a:ea typeface="华文新魏" panose="02010800040101010101" charset="-122"/>
                <a:sym typeface="+mn-ea"/>
              </a:rPr>
              <a:t>t pay much attention to the 19th-century popular novels such as </a:t>
            </a:r>
            <a:r>
              <a:rPr lang="zh-CN" altLang="en-US" sz="2000" i="1" spc="100">
                <a:latin typeface="华文新魏" panose="02010800040101010101" charset="-122"/>
                <a:ea typeface="华文新魏" panose="02010800040101010101" charset="-122"/>
                <a:sym typeface="+mn-ea"/>
              </a:rPr>
              <a:t>Dream of the Red Chamber</a:t>
            </a:r>
            <a:r>
              <a:rPr lang="zh-CN" altLang="en-US" sz="2000" spc="100">
                <a:latin typeface="华文新魏" panose="02010800040101010101" charset="-122"/>
                <a:ea typeface="华文新魏" panose="02010800040101010101" charset="-122"/>
                <a:sym typeface="+mn-ea"/>
              </a:rPr>
              <a:t> and </a:t>
            </a:r>
            <a:r>
              <a:rPr lang="zh-CN" altLang="en-US" sz="2000" i="1" spc="100">
                <a:latin typeface="华文新魏" panose="02010800040101010101" charset="-122"/>
                <a:ea typeface="华文新魏" panose="02010800040101010101" charset="-122"/>
                <a:sym typeface="+mn-ea"/>
              </a:rPr>
              <a:t>Strange Stories from a Chinese Studio</a:t>
            </a:r>
            <a:r>
              <a:rPr lang="zh-CN" altLang="en-US" sz="2000" spc="100">
                <a:latin typeface="华文新魏" panose="02010800040101010101" charset="-122"/>
                <a:ea typeface="华文新魏" panose="02010800040101010101" charset="-122"/>
                <a:sym typeface="+mn-ea"/>
              </a:rPr>
              <a:t>.</a:t>
            </a:r>
          </a:p>
        </p:txBody>
      </p:sp>
      <p:sp>
        <p:nvSpPr>
          <p:cNvPr id="8" name="文本框 7"/>
          <p:cNvSpPr txBox="1"/>
          <p:nvPr/>
        </p:nvSpPr>
        <p:spPr>
          <a:xfrm>
            <a:off x="3291840" y="5243830"/>
            <a:ext cx="8350885" cy="1137285"/>
          </a:xfrm>
          <a:prstGeom prst="rect">
            <a:avLst/>
          </a:prstGeom>
          <a:noFill/>
        </p:spPr>
        <p:txBody>
          <a:bodyPr wrap="square" lIns="90170" rIns="90170" rtlCol="0">
            <a:spAutoFit/>
          </a:bodyPr>
          <a:lstStyle/>
          <a:p>
            <a:pPr>
              <a:lnSpc>
                <a:spcPct val="170000"/>
              </a:lnSpc>
            </a:pPr>
            <a:r>
              <a:rPr lang="zh-CN" altLang="en-US" sz="2000" spc="100">
                <a:latin typeface="华文新魏" panose="02010800040101010101" charset="-122"/>
                <a:ea typeface="华文新魏" panose="02010800040101010101" charset="-122"/>
              </a:rPr>
              <a:t>Robert Brown, the British consul in Ningbo, translated part of </a:t>
            </a:r>
            <a:r>
              <a:rPr lang="zh-CN" altLang="en-US" sz="2000" i="1" spc="100">
                <a:latin typeface="华文新魏" panose="02010800040101010101" charset="-122"/>
                <a:ea typeface="华文新魏" panose="02010800040101010101" charset="-122"/>
              </a:rPr>
              <a:t>Dream of the Red Chamber</a:t>
            </a:r>
            <a:r>
              <a:rPr lang="zh-CN" altLang="en-US" sz="2000" spc="100">
                <a:latin typeface="华文新魏" panose="02010800040101010101" charset="-122"/>
                <a:ea typeface="华文新魏" panose="02010800040101010101" charset="-122"/>
              </a:rPr>
              <a:t> for the first time.</a:t>
            </a:r>
          </a:p>
        </p:txBody>
      </p:sp>
      <p:pic>
        <p:nvPicPr>
          <p:cNvPr id="11" name="图片 10" descr="SL8RE~7{V80_DIWT8)2K8O3"/>
          <p:cNvPicPr>
            <a:picLocks noChangeAspect="1"/>
          </p:cNvPicPr>
          <p:nvPr/>
        </p:nvPicPr>
        <p:blipFill>
          <a:blip r:embed="rId7"/>
          <a:stretch>
            <a:fillRect/>
          </a:stretch>
        </p:blipFill>
        <p:spPr>
          <a:xfrm>
            <a:off x="419735" y="2274570"/>
            <a:ext cx="2423160" cy="420751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61940" y="5160010"/>
            <a:ext cx="6821805" cy="1706245"/>
          </a:xfrm>
          <a:prstGeom prst="rect">
            <a:avLst/>
          </a:prstGeom>
        </p:spPr>
      </p:pic>
      <p:pic>
        <p:nvPicPr>
          <p:cNvPr id="4" name="图片 3" descr="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376237" y="-11430"/>
            <a:ext cx="7881620" cy="6869430"/>
          </a:xfrm>
          <a:prstGeom prst="rect">
            <a:avLst/>
          </a:prstGeom>
        </p:spPr>
      </p:pic>
      <p:pic>
        <p:nvPicPr>
          <p:cNvPr id="5" name="图片 4" descr="19"/>
          <p:cNvPicPr>
            <a:picLocks noChangeAspect="1"/>
          </p:cNvPicPr>
          <p:nvPr/>
        </p:nvPicPr>
        <p:blipFill>
          <a:blip r:embed="rId5" cstate="email">
            <a:extLst>
              <a:ext uri="{28A0092B-C50C-407E-A947-70E740481C1C}">
                <a14:useLocalDpi xmlns:a14="http://schemas.microsoft.com/office/drawing/2010/main"/>
              </a:ext>
            </a:extLst>
          </a:blip>
          <a:srcRect l="25545" t="45168" r="28493" b="22609"/>
          <a:stretch>
            <a:fillRect/>
          </a:stretch>
        </p:blipFill>
        <p:spPr>
          <a:xfrm>
            <a:off x="3784600" y="2572027"/>
            <a:ext cx="4622800" cy="705485"/>
          </a:xfrm>
          <a:prstGeom prst="rect">
            <a:avLst/>
          </a:prstGeom>
        </p:spPr>
      </p:pic>
      <p:sp>
        <p:nvSpPr>
          <p:cNvPr id="7" name="文本框 6"/>
          <p:cNvSpPr txBox="1"/>
          <p:nvPr/>
        </p:nvSpPr>
        <p:spPr>
          <a:xfrm>
            <a:off x="1016001" y="3094949"/>
            <a:ext cx="10747374" cy="707886"/>
          </a:xfrm>
          <a:prstGeom prst="rect">
            <a:avLst/>
          </a:prstGeom>
          <a:noFill/>
        </p:spPr>
        <p:txBody>
          <a:bodyPr wrap="square" rtlCol="0">
            <a:spAutoFit/>
          </a:bodyPr>
          <a:lstStyle/>
          <a:p>
            <a:pPr algn="dist"/>
            <a:r>
              <a:rPr lang="en-US" altLang="zh-CN" sz="4000" dirty="0">
                <a:latin typeface="禹卫书法行书繁体" panose="02000603000000000000" charset="-122"/>
                <a:ea typeface="禹卫书法行书繁体" panose="02000603000000000000" charset="-122"/>
              </a:rPr>
              <a:t>Western Classics Translated into Chinese</a:t>
            </a:r>
            <a:endParaRPr lang="zh-CN" altLang="en-US" sz="4000" dirty="0">
              <a:latin typeface="禹卫书法行书繁体" panose="02000603000000000000" charset="-122"/>
              <a:ea typeface="禹卫书法行书繁体" panose="02000603000000000000" charset="-122"/>
            </a:endParaRPr>
          </a:p>
        </p:txBody>
      </p:sp>
      <p:sp>
        <p:nvSpPr>
          <p:cNvPr id="6" name="文本框 5">
            <a:extLst>
              <a:ext uri="{FF2B5EF4-FFF2-40B4-BE49-F238E27FC236}">
                <a16:creationId xmlns:a16="http://schemas.microsoft.com/office/drawing/2014/main" id="{0EDF9AC0-83B0-4155-9245-863770BAB1F7}"/>
              </a:ext>
            </a:extLst>
          </p:cNvPr>
          <p:cNvSpPr txBox="1"/>
          <p:nvPr/>
        </p:nvSpPr>
        <p:spPr>
          <a:xfrm>
            <a:off x="5126824" y="2099834"/>
            <a:ext cx="2007281" cy="584775"/>
          </a:xfrm>
          <a:prstGeom prst="rect">
            <a:avLst/>
          </a:prstGeom>
          <a:noFill/>
        </p:spPr>
        <p:txBody>
          <a:bodyPr wrap="none" rtlCol="0">
            <a:spAutoFit/>
          </a:bodyPr>
          <a:lstStyle/>
          <a:p>
            <a:r>
              <a:rPr lang="en-US" altLang="zh-CN" sz="3200" b="1" dirty="0"/>
              <a:t>Part One </a:t>
            </a:r>
            <a:endParaRPr lang="zh-CN" altLang="en-US" sz="3200" b="1"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61940" y="5160010"/>
            <a:ext cx="6821805" cy="1706245"/>
          </a:xfrm>
          <a:prstGeom prst="rect">
            <a:avLst/>
          </a:prstGeom>
        </p:spPr>
      </p:pic>
      <p:pic>
        <p:nvPicPr>
          <p:cNvPr id="4" name="图片 3" descr="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6350" y="-12065"/>
            <a:ext cx="7881620" cy="6869430"/>
          </a:xfrm>
          <a:prstGeom prst="rect">
            <a:avLst/>
          </a:prstGeom>
        </p:spPr>
      </p:pic>
      <p:pic>
        <p:nvPicPr>
          <p:cNvPr id="5" name="图片 4" descr="19"/>
          <p:cNvPicPr>
            <a:picLocks noChangeAspect="1"/>
          </p:cNvPicPr>
          <p:nvPr/>
        </p:nvPicPr>
        <p:blipFill>
          <a:blip r:embed="rId5" cstate="email">
            <a:extLst>
              <a:ext uri="{28A0092B-C50C-407E-A947-70E740481C1C}">
                <a14:useLocalDpi xmlns:a14="http://schemas.microsoft.com/office/drawing/2010/main"/>
              </a:ext>
            </a:extLst>
          </a:blip>
          <a:srcRect l="25545" t="45168" r="28493" b="22609"/>
          <a:stretch>
            <a:fillRect/>
          </a:stretch>
        </p:blipFill>
        <p:spPr>
          <a:xfrm>
            <a:off x="3784600" y="2444750"/>
            <a:ext cx="4622800" cy="705485"/>
          </a:xfrm>
          <a:prstGeom prst="rect">
            <a:avLst/>
          </a:prstGeom>
        </p:spPr>
      </p:pic>
      <p:sp>
        <p:nvSpPr>
          <p:cNvPr id="6" name="文本框 5"/>
          <p:cNvSpPr txBox="1"/>
          <p:nvPr/>
        </p:nvSpPr>
        <p:spPr>
          <a:xfrm>
            <a:off x="5020945" y="1687195"/>
            <a:ext cx="2150110" cy="645160"/>
          </a:xfrm>
          <a:prstGeom prst="rect">
            <a:avLst/>
          </a:prstGeom>
          <a:noFill/>
        </p:spPr>
        <p:txBody>
          <a:bodyPr wrap="square" rtlCol="0">
            <a:spAutoFit/>
            <a:scene3d>
              <a:camera prst="orthographicFront"/>
              <a:lightRig rig="threePt" dir="t"/>
            </a:scene3d>
          </a:bodyPr>
          <a:lstStyle/>
          <a:p>
            <a:pPr algn="ctr"/>
            <a:r>
              <a:rPr lang="en-US" altLang="zh-CN" sz="3600" b="1">
                <a:solidFill>
                  <a:schemeClr val="tx1"/>
                </a:solidFill>
                <a:effectLst>
                  <a:outerShdw blurRad="38100" dist="19050" dir="2700000" algn="tl" rotWithShape="0">
                    <a:schemeClr val="dk1">
                      <a:alpha val="40000"/>
                    </a:schemeClr>
                  </a:outerShdw>
                </a:effectLst>
                <a:latin typeface="禹卫书法行书繁体" panose="02000603000000000000" charset="-122"/>
                <a:ea typeface="禹卫书法行书繁体" panose="02000603000000000000" charset="-122"/>
              </a:rPr>
              <a:t>03</a:t>
            </a:r>
          </a:p>
        </p:txBody>
      </p:sp>
      <p:sp>
        <p:nvSpPr>
          <p:cNvPr id="7" name="文本框 6"/>
          <p:cNvSpPr txBox="1"/>
          <p:nvPr/>
        </p:nvSpPr>
        <p:spPr>
          <a:xfrm>
            <a:off x="3180715" y="3262630"/>
            <a:ext cx="9003030" cy="645160"/>
          </a:xfrm>
          <a:prstGeom prst="rect">
            <a:avLst/>
          </a:prstGeom>
          <a:noFill/>
        </p:spPr>
        <p:txBody>
          <a:bodyPr wrap="square" rtlCol="0">
            <a:spAutoFit/>
          </a:bodyPr>
          <a:lstStyle/>
          <a:p>
            <a:pPr algn="l"/>
            <a:r>
              <a:rPr lang="en-US" altLang="zh-CN" sz="3600">
                <a:latin typeface="华文新魏" panose="02010800040101010101" charset="-122"/>
                <a:ea typeface="华文新魏" panose="02010800040101010101" charset="-122"/>
                <a:sym typeface="+mn-ea"/>
              </a:rPr>
              <a:t>In the First Half of the 20th Century</a:t>
            </a:r>
            <a:endParaRPr lang="zh-CN" altLang="en-US" sz="360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Times New Roman" panose="02020603050405020304" charset="0"/>
              <a:sym typeface="+mn-ea"/>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206105" y="6009005"/>
            <a:ext cx="3985895" cy="996950"/>
          </a:xfrm>
          <a:prstGeom prst="rect">
            <a:avLst/>
          </a:prstGeom>
        </p:spPr>
      </p:pic>
      <p:pic>
        <p:nvPicPr>
          <p:cNvPr id="3" name="图片 2" descr="timg (11)"/>
          <p:cNvPicPr>
            <a:picLocks noChangeAspect="1"/>
          </p:cNvPicPr>
          <p:nvPr/>
        </p:nvPicPr>
        <p:blipFill>
          <a:blip r:embed="rId6" cstate="email">
            <a:clrChange>
              <a:clrFrom>
                <a:srgbClr val="FBFAFF">
                  <a:alpha val="100000"/>
                </a:srgbClr>
              </a:clrFrom>
              <a:clrTo>
                <a:srgbClr val="FBFAFF">
                  <a:alpha val="100000"/>
                  <a:alpha val="0"/>
                </a:srgbClr>
              </a:clrTo>
            </a:clrChange>
            <a:extLst>
              <a:ext uri="{28A0092B-C50C-407E-A947-70E740481C1C}">
                <a14:useLocalDpi xmlns:a14="http://schemas.microsoft.com/office/drawing/2010/main"/>
              </a:ext>
            </a:extLst>
          </a:blip>
          <a:srcRect/>
          <a:stretch>
            <a:fillRect/>
          </a:stretch>
        </p:blipFill>
        <p:spPr>
          <a:xfrm>
            <a:off x="0" y="2232025"/>
            <a:ext cx="4530725" cy="3472180"/>
          </a:xfrm>
          <a:prstGeom prst="rect">
            <a:avLst/>
          </a:prstGeom>
        </p:spPr>
      </p:pic>
      <p:sp>
        <p:nvSpPr>
          <p:cNvPr id="6" name="文本框 5"/>
          <p:cNvSpPr txBox="1"/>
          <p:nvPr/>
        </p:nvSpPr>
        <p:spPr>
          <a:xfrm>
            <a:off x="783590" y="734695"/>
            <a:ext cx="10873105" cy="829945"/>
          </a:xfrm>
          <a:prstGeom prst="rect">
            <a:avLst/>
          </a:prstGeom>
          <a:noFill/>
        </p:spPr>
        <p:txBody>
          <a:bodyPr wrap="square" rtlCol="0">
            <a:spAutoFit/>
          </a:bodyPr>
          <a:lstStyle/>
          <a:p>
            <a:r>
              <a:rPr lang="en-US" altLang="zh-CN" sz="2400" spc="100">
                <a:uFillTx/>
                <a:latin typeface="华文新魏" panose="02010800040101010101" charset="-122"/>
                <a:ea typeface="华文新魏" panose="02010800040101010101" charset="-122"/>
              </a:rPr>
              <a:t>S</a:t>
            </a:r>
            <a:r>
              <a:rPr lang="zh-CN" altLang="en-US" sz="2400" spc="100">
                <a:uFillTx/>
                <a:latin typeface="华文新魏" panose="02010800040101010101" charset="-122"/>
                <a:ea typeface="华文新魏" panose="02010800040101010101" charset="-122"/>
              </a:rPr>
              <a:t>ince the beginning of the 20th </a:t>
            </a:r>
            <a:r>
              <a:rPr lang="en-US" altLang="zh-CN" sz="2400" spc="100">
                <a:uFillTx/>
                <a:latin typeface="华文新魏" panose="02010800040101010101" charset="-122"/>
                <a:ea typeface="华文新魏" panose="02010800040101010101" charset="-122"/>
              </a:rPr>
              <a:t>c</a:t>
            </a:r>
            <a:r>
              <a:rPr lang="zh-CN" altLang="en-US" sz="2400" spc="100">
                <a:uFillTx/>
                <a:latin typeface="华文新魏" panose="02010800040101010101" charset="-122"/>
                <a:ea typeface="华文新魏" panose="02010800040101010101" charset="-122"/>
              </a:rPr>
              <a:t>entury, Europe and the United States has become the center </a:t>
            </a:r>
            <a:r>
              <a:rPr lang="en-US" altLang="zh-CN" sz="2400" spc="100">
                <a:uFillTx/>
                <a:latin typeface="华文新魏" panose="02010800040101010101" charset="-122"/>
                <a:ea typeface="华文新魏" panose="02010800040101010101" charset="-122"/>
              </a:rPr>
              <a:t>for</a:t>
            </a:r>
            <a:r>
              <a:rPr lang="zh-CN" altLang="en-US" sz="2400" spc="100">
                <a:uFillTx/>
                <a:latin typeface="华文新魏" panose="02010800040101010101" charset="-122"/>
                <a:ea typeface="华文新魏" panose="02010800040101010101" charset="-122"/>
              </a:rPr>
              <a:t> the translation of Chinese classics.</a:t>
            </a:r>
          </a:p>
        </p:txBody>
      </p:sp>
      <p:sp>
        <p:nvSpPr>
          <p:cNvPr id="7" name="文本框 6"/>
          <p:cNvSpPr txBox="1"/>
          <p:nvPr/>
        </p:nvSpPr>
        <p:spPr>
          <a:xfrm>
            <a:off x="3664585" y="1707515"/>
            <a:ext cx="7790180" cy="1198880"/>
          </a:xfrm>
          <a:prstGeom prst="rect">
            <a:avLst/>
          </a:prstGeom>
          <a:noFill/>
        </p:spPr>
        <p:txBody>
          <a:bodyPr wrap="square" rtlCol="0">
            <a:spAutoFit/>
          </a:bodyPr>
          <a:lstStyle/>
          <a:p>
            <a:pPr algn="l">
              <a:buClrTx/>
              <a:buSzTx/>
              <a:buFontTx/>
            </a:pPr>
            <a:r>
              <a:rPr sz="2400" spc="100">
                <a:uFillTx/>
                <a:latin typeface="华文新魏" panose="02010800040101010101" charset="-122"/>
                <a:ea typeface="华文新魏" panose="02010800040101010101" charset="-122"/>
              </a:rPr>
              <a:t>Beginning in the 1920s, for more than two decades, Chinese-themed books </a:t>
            </a:r>
            <a:r>
              <a:rPr lang="en-US" sz="2400" spc="100">
                <a:uFillTx/>
                <a:latin typeface="华文新魏" panose="02010800040101010101" charset="-122"/>
                <a:ea typeface="华文新魏" panose="02010800040101010101" charset="-122"/>
              </a:rPr>
              <a:t>were </a:t>
            </a:r>
            <a:r>
              <a:rPr sz="2400" spc="100">
                <a:uFillTx/>
                <a:latin typeface="华文新魏" panose="02010800040101010101" charset="-122"/>
                <a:ea typeface="华文新魏" panose="02010800040101010101" charset="-122"/>
              </a:rPr>
              <a:t>the best-seller</a:t>
            </a:r>
            <a:r>
              <a:rPr lang="en-US" sz="2400" spc="100">
                <a:uFillTx/>
                <a:latin typeface="华文新魏" panose="02010800040101010101" charset="-122"/>
                <a:ea typeface="华文新魏" panose="02010800040101010101" charset="-122"/>
              </a:rPr>
              <a:t>s in the</a:t>
            </a:r>
            <a:r>
              <a:rPr sz="2400" spc="100">
                <a:uFillTx/>
                <a:latin typeface="华文新魏" panose="02010800040101010101" charset="-122"/>
                <a:ea typeface="华文新魏" panose="02010800040101010101" charset="-122"/>
              </a:rPr>
              <a:t> market</a:t>
            </a:r>
            <a:r>
              <a:rPr lang="en-US" sz="2400" spc="100">
                <a:uFillTx/>
                <a:latin typeface="华文新魏" panose="02010800040101010101" charset="-122"/>
                <a:ea typeface="华文新魏" panose="02010800040101010101" charset="-122"/>
              </a:rPr>
              <a:t>s of Britain and America</a:t>
            </a:r>
            <a:r>
              <a:rPr sz="2400" spc="100">
                <a:uFillTx/>
                <a:latin typeface="华文新魏" panose="02010800040101010101" charset="-122"/>
                <a:ea typeface="华文新魏" panose="02010800040101010101" charset="-122"/>
              </a:rPr>
              <a:t>.</a:t>
            </a:r>
          </a:p>
        </p:txBody>
      </p:sp>
      <p:graphicFrame>
        <p:nvGraphicFramePr>
          <p:cNvPr id="11" name="表格 10"/>
          <p:cNvGraphicFramePr/>
          <p:nvPr>
            <p:custDataLst>
              <p:tags r:id="rId2"/>
            </p:custDataLst>
          </p:nvPr>
        </p:nvGraphicFramePr>
        <p:xfrm>
          <a:off x="3664585" y="3191510"/>
          <a:ext cx="8186420" cy="3077210"/>
        </p:xfrm>
        <a:graphic>
          <a:graphicData uri="http://schemas.openxmlformats.org/drawingml/2006/table">
            <a:tbl>
              <a:tblPr firstRow="1" bandRow="1">
                <a:tableStyleId>{E8034E78-7F5D-4C2E-B375-FC64B27BC917}</a:tableStyleId>
              </a:tblPr>
              <a:tblGrid>
                <a:gridCol w="1102360">
                  <a:extLst>
                    <a:ext uri="{9D8B030D-6E8A-4147-A177-3AD203B41FA5}">
                      <a16:colId xmlns:a16="http://schemas.microsoft.com/office/drawing/2014/main" val="20000"/>
                    </a:ext>
                  </a:extLst>
                </a:gridCol>
                <a:gridCol w="2764155">
                  <a:extLst>
                    <a:ext uri="{9D8B030D-6E8A-4147-A177-3AD203B41FA5}">
                      <a16:colId xmlns:a16="http://schemas.microsoft.com/office/drawing/2014/main" val="20001"/>
                    </a:ext>
                  </a:extLst>
                </a:gridCol>
                <a:gridCol w="4319905">
                  <a:extLst>
                    <a:ext uri="{9D8B030D-6E8A-4147-A177-3AD203B41FA5}">
                      <a16:colId xmlns:a16="http://schemas.microsoft.com/office/drawing/2014/main" val="20002"/>
                    </a:ext>
                  </a:extLst>
                </a:gridCol>
              </a:tblGrid>
              <a:tr h="640080">
                <a:tc>
                  <a:txBody>
                    <a:bodyPr/>
                    <a:lstStyle/>
                    <a:p>
                      <a:pPr>
                        <a:buNone/>
                      </a:pPr>
                      <a:r>
                        <a:rPr lang="en-US" altLang="zh-CN" sz="2000" b="1">
                          <a:solidFill>
                            <a:schemeClr val="tx1"/>
                          </a:solidFill>
                        </a:rPr>
                        <a:t>1929</a:t>
                      </a:r>
                    </a:p>
                  </a:txBody>
                  <a:tcPr>
                    <a:solidFill>
                      <a:schemeClr val="bg2"/>
                    </a:solidFill>
                  </a:tcPr>
                </a:tc>
                <a:tc>
                  <a:txBody>
                    <a:bodyPr/>
                    <a:lstStyle/>
                    <a:p>
                      <a:pPr>
                        <a:buNone/>
                      </a:pPr>
                      <a:r>
                        <a:rPr lang="zh-CN" altLang="en-US" sz="2000" b="1">
                          <a:solidFill>
                            <a:schemeClr val="tx1"/>
                          </a:solidFill>
                        </a:rPr>
                        <a:t>Chi-</a:t>
                      </a:r>
                      <a:r>
                        <a:rPr lang="en-US" altLang="zh-CN" sz="2000" b="1">
                          <a:solidFill>
                            <a:schemeClr val="tx1"/>
                          </a:solidFill>
                        </a:rPr>
                        <a:t>Chen  Wang</a:t>
                      </a:r>
                    </a:p>
                    <a:p>
                      <a:pPr>
                        <a:buNone/>
                      </a:pPr>
                      <a:r>
                        <a:rPr lang="en-US" altLang="zh-CN" sz="2000" b="1">
                          <a:solidFill>
                            <a:schemeClr val="tx1"/>
                          </a:solidFill>
                        </a:rPr>
                        <a:t>(</a:t>
                      </a:r>
                      <a:r>
                        <a:rPr lang="zh-CN" altLang="en-US" sz="2000" b="1">
                          <a:solidFill>
                            <a:schemeClr val="tx1"/>
                          </a:solidFill>
                        </a:rPr>
                        <a:t>王际真</a:t>
                      </a:r>
                      <a:r>
                        <a:rPr lang="en-US" altLang="zh-CN" sz="2000" b="1">
                          <a:solidFill>
                            <a:schemeClr val="tx1"/>
                          </a:solidFill>
                        </a:rPr>
                        <a:t>)</a:t>
                      </a:r>
                    </a:p>
                  </a:txBody>
                  <a:tcPr>
                    <a:solidFill>
                      <a:schemeClr val="bg2"/>
                    </a:solidFill>
                  </a:tcPr>
                </a:tc>
                <a:tc>
                  <a:txBody>
                    <a:bodyPr/>
                    <a:lstStyle/>
                    <a:p>
                      <a:pPr>
                        <a:buNone/>
                      </a:pPr>
                      <a:r>
                        <a:rPr lang="zh-CN" altLang="en-US" sz="2000" b="1" i="1">
                          <a:solidFill>
                            <a:schemeClr val="tx1"/>
                          </a:solidFill>
                        </a:rPr>
                        <a:t>Dream of the </a:t>
                      </a:r>
                      <a:r>
                        <a:rPr lang="en-US" altLang="zh-CN" sz="2000" b="1" i="1">
                          <a:solidFill>
                            <a:schemeClr val="tx1"/>
                          </a:solidFill>
                        </a:rPr>
                        <a:t>R</a:t>
                      </a:r>
                      <a:r>
                        <a:rPr lang="zh-CN" altLang="en-US" sz="2000" b="1" i="1">
                          <a:solidFill>
                            <a:schemeClr val="tx1"/>
                          </a:solidFill>
                        </a:rPr>
                        <a:t>ed Chamber</a:t>
                      </a:r>
                    </a:p>
                  </a:txBody>
                  <a:tcPr>
                    <a:solidFill>
                      <a:schemeClr val="bg2"/>
                    </a:solidFill>
                  </a:tcPr>
                </a:tc>
                <a:extLst>
                  <a:ext uri="{0D108BD9-81ED-4DB2-BD59-A6C34878D82A}">
                    <a16:rowId xmlns:a16="http://schemas.microsoft.com/office/drawing/2014/main" val="10000"/>
                  </a:ext>
                </a:extLst>
              </a:tr>
              <a:tr h="806450">
                <a:tc>
                  <a:txBody>
                    <a:bodyPr/>
                    <a:lstStyle/>
                    <a:p>
                      <a:pPr>
                        <a:buNone/>
                      </a:pPr>
                      <a:r>
                        <a:rPr lang="en-US" altLang="zh-CN" sz="2000" b="1">
                          <a:solidFill>
                            <a:schemeClr val="tx1"/>
                          </a:solidFill>
                        </a:rPr>
                        <a:t>1933</a:t>
                      </a:r>
                    </a:p>
                  </a:txBody>
                  <a:tcPr/>
                </a:tc>
                <a:tc>
                  <a:txBody>
                    <a:bodyPr/>
                    <a:lstStyle/>
                    <a:p>
                      <a:pPr>
                        <a:buNone/>
                      </a:pPr>
                      <a:r>
                        <a:rPr lang="en-US" altLang="zh-CN" sz="2000" b="1">
                          <a:solidFill>
                            <a:schemeClr val="tx1"/>
                          </a:solidFill>
                        </a:rPr>
                        <a:t>Pearl Sydenstricker Buck (</a:t>
                      </a:r>
                      <a:r>
                        <a:rPr lang="zh-CN" altLang="en-US" sz="2000" b="1">
                          <a:solidFill>
                            <a:schemeClr val="tx1"/>
                          </a:solidFill>
                        </a:rPr>
                        <a:t>赛珍珠</a:t>
                      </a:r>
                      <a:r>
                        <a:rPr lang="en-US" altLang="zh-CN" sz="2000" b="1">
                          <a:solidFill>
                            <a:schemeClr val="tx1"/>
                          </a:solidFill>
                        </a:rPr>
                        <a:t>)</a:t>
                      </a:r>
                    </a:p>
                  </a:txBody>
                  <a:tcPr/>
                </a:tc>
                <a:tc>
                  <a:txBody>
                    <a:bodyPr/>
                    <a:lstStyle/>
                    <a:p>
                      <a:pPr>
                        <a:buNone/>
                      </a:pPr>
                      <a:r>
                        <a:rPr lang="en-US" altLang="zh-CN" sz="2000" b="1" i="1">
                          <a:solidFill>
                            <a:schemeClr val="tx1"/>
                          </a:solidFill>
                        </a:rPr>
                        <a:t>All Men Are Brothers</a:t>
                      </a:r>
                    </a:p>
                  </a:txBody>
                  <a:tcPr/>
                </a:tc>
                <a:extLst>
                  <a:ext uri="{0D108BD9-81ED-4DB2-BD59-A6C34878D82A}">
                    <a16:rowId xmlns:a16="http://schemas.microsoft.com/office/drawing/2014/main" val="10001"/>
                  </a:ext>
                </a:extLst>
              </a:tr>
              <a:tr h="807085">
                <a:tc>
                  <a:txBody>
                    <a:bodyPr/>
                    <a:lstStyle/>
                    <a:p>
                      <a:pPr>
                        <a:buNone/>
                      </a:pPr>
                      <a:r>
                        <a:rPr lang="en-US" altLang="zh-CN" sz="2000" b="1">
                          <a:solidFill>
                            <a:schemeClr val="tx1"/>
                          </a:solidFill>
                        </a:rPr>
                        <a:t>1939</a:t>
                      </a:r>
                    </a:p>
                  </a:txBody>
                  <a:tcPr/>
                </a:tc>
                <a:tc>
                  <a:txBody>
                    <a:bodyPr/>
                    <a:lstStyle/>
                    <a:p>
                      <a:pPr>
                        <a:buNone/>
                      </a:pPr>
                      <a:r>
                        <a:rPr lang="en-US" altLang="zh-CN" sz="2000" b="1">
                          <a:solidFill>
                            <a:schemeClr val="tx1"/>
                          </a:solidFill>
                        </a:rPr>
                        <a:t>Bernard Miall</a:t>
                      </a:r>
                    </a:p>
                  </a:txBody>
                  <a:tcPr/>
                </a:tc>
                <a:tc>
                  <a:txBody>
                    <a:bodyPr/>
                    <a:lstStyle/>
                    <a:p>
                      <a:pPr>
                        <a:buNone/>
                      </a:pPr>
                      <a:r>
                        <a:rPr lang="en-US" altLang="zh-CN" sz="2000" b="1" i="1">
                          <a:solidFill>
                            <a:schemeClr val="tx1"/>
                          </a:solidFill>
                        </a:rPr>
                        <a:t>Chin Ping Mei: The Adventurous History of Hsi Men and His Six Wives</a:t>
                      </a:r>
                    </a:p>
                  </a:txBody>
                  <a:tcPr/>
                </a:tc>
                <a:extLst>
                  <a:ext uri="{0D108BD9-81ED-4DB2-BD59-A6C34878D82A}">
                    <a16:rowId xmlns:a16="http://schemas.microsoft.com/office/drawing/2014/main" val="10002"/>
                  </a:ext>
                </a:extLst>
              </a:tr>
              <a:tr h="563880">
                <a:tc>
                  <a:txBody>
                    <a:bodyPr/>
                    <a:lstStyle/>
                    <a:p>
                      <a:pPr>
                        <a:buNone/>
                      </a:pPr>
                      <a:r>
                        <a:rPr lang="en-US" altLang="zh-CN" sz="2000" b="1">
                          <a:solidFill>
                            <a:schemeClr val="tx1"/>
                          </a:solidFill>
                        </a:rPr>
                        <a:t>1942</a:t>
                      </a:r>
                    </a:p>
                  </a:txBody>
                  <a:tcPr/>
                </a:tc>
                <a:tc>
                  <a:txBody>
                    <a:bodyPr/>
                    <a:lstStyle/>
                    <a:p>
                      <a:pPr>
                        <a:buNone/>
                      </a:pPr>
                      <a:r>
                        <a:rPr lang="en-US" altLang="zh-CN" sz="2000" b="1">
                          <a:solidFill>
                            <a:schemeClr val="tx1"/>
                          </a:solidFill>
                        </a:rPr>
                        <a:t>Arther Waley</a:t>
                      </a:r>
                    </a:p>
                  </a:txBody>
                  <a:tcPr/>
                </a:tc>
                <a:tc>
                  <a:txBody>
                    <a:bodyPr/>
                    <a:lstStyle/>
                    <a:p>
                      <a:pPr>
                        <a:buNone/>
                      </a:pPr>
                      <a:r>
                        <a:rPr lang="en-US" altLang="zh-CN" sz="2000" b="1" i="1">
                          <a:solidFill>
                            <a:schemeClr val="tx1"/>
                          </a:solidFill>
                        </a:rPr>
                        <a:t>Monkey</a:t>
                      </a:r>
                    </a:p>
                  </a:txBody>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4" cstate="email">
            <a:extLst>
              <a:ext uri="{28A0092B-C50C-407E-A947-70E740481C1C}">
                <a14:useLocalDpi xmlns:a14="http://schemas.microsoft.com/office/drawing/2010/main"/>
              </a:ext>
            </a:extLst>
          </a:blip>
          <a:stretch>
            <a:fillRect/>
          </a:stretch>
        </p:blipFill>
        <p:spPr>
          <a:xfrm>
            <a:off x="508000" y="0"/>
            <a:ext cx="2272030" cy="3225165"/>
          </a:xfrm>
          <a:prstGeom prst="rect">
            <a:avLst/>
          </a:prstGeom>
        </p:spPr>
      </p:pic>
      <p:sp>
        <p:nvSpPr>
          <p:cNvPr id="3" name="文本框 2"/>
          <p:cNvSpPr txBox="1"/>
          <p:nvPr/>
        </p:nvSpPr>
        <p:spPr>
          <a:xfrm>
            <a:off x="3347085" y="581025"/>
            <a:ext cx="7962900" cy="2306955"/>
          </a:xfrm>
          <a:prstGeom prst="rect">
            <a:avLst/>
          </a:prstGeom>
          <a:noFill/>
        </p:spPr>
        <p:txBody>
          <a:bodyPr wrap="square" rtlCol="0">
            <a:spAutoFit/>
          </a:bodyPr>
          <a:lstStyle/>
          <a:p>
            <a:pPr algn="l">
              <a:buClrTx/>
              <a:buSzTx/>
              <a:buFontTx/>
            </a:pPr>
            <a:r>
              <a:rPr lang="zh-CN" altLang="en-US" sz="2400" spc="100">
                <a:uFillTx/>
                <a:latin typeface="华文新魏" panose="02010800040101010101" charset="-122"/>
                <a:ea typeface="华文新魏" panose="02010800040101010101" charset="-122"/>
              </a:rPr>
              <a:t>翟理思勤奋多产，在60余年的汉学生涯中，他翻译了大量的中国文学作品和文化典籍。他翻译的《聊斋志异》至今仍是最全的一个英文译本，他编译的《古文选珍》第一次向英语读者展示了中国古典诗词和散文的巨大魅力，他选译的《笑林广记》第一次向西方介绍了中国的幽默。翟理思还用英文著有世界上第一部中国文学史。</a:t>
            </a:r>
          </a:p>
        </p:txBody>
      </p:sp>
      <p:pic>
        <p:nvPicPr>
          <p:cNvPr id="4" name="图片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970" y="3479800"/>
            <a:ext cx="1990725" cy="3286760"/>
          </a:xfrm>
          <a:prstGeom prst="rect">
            <a:avLst/>
          </a:prstGeom>
          <a:effectLst>
            <a:softEdge rad="31750"/>
          </a:effectLst>
        </p:spPr>
      </p:pic>
      <p:sp>
        <p:nvSpPr>
          <p:cNvPr id="5" name="文本框 4"/>
          <p:cNvSpPr txBox="1"/>
          <p:nvPr/>
        </p:nvSpPr>
        <p:spPr>
          <a:xfrm>
            <a:off x="3500120" y="3518535"/>
            <a:ext cx="7809230" cy="2676525"/>
          </a:xfrm>
          <a:prstGeom prst="rect">
            <a:avLst/>
          </a:prstGeom>
          <a:noFill/>
        </p:spPr>
        <p:txBody>
          <a:bodyPr wrap="square" rtlCol="0">
            <a:spAutoFit/>
          </a:bodyPr>
          <a:lstStyle/>
          <a:p>
            <a:pPr algn="l">
              <a:buClrTx/>
              <a:buSzTx/>
              <a:buFontTx/>
            </a:pPr>
            <a:r>
              <a:rPr lang="zh-CN" altLang="en-US" sz="2400" spc="100">
                <a:uFillTx/>
                <a:latin typeface="华文新魏" panose="02010800040101010101" charset="-122"/>
                <a:ea typeface="华文新魏" panose="02010800040101010101" charset="-122"/>
              </a:rPr>
              <a:t>Arthur Waley (1889-1966), is a master of Chinese-English translation. Although he never set foot on Chinese soil in his lifetime, he translated many </a:t>
            </a:r>
            <a:r>
              <a:rPr lang="en-US" altLang="zh-CN" sz="2400" spc="100">
                <a:uFillTx/>
                <a:latin typeface="华文新魏" panose="02010800040101010101" charset="-122"/>
                <a:ea typeface="华文新魏" panose="02010800040101010101" charset="-122"/>
              </a:rPr>
              <a:t>Chinese classics</a:t>
            </a:r>
            <a:r>
              <a:rPr lang="zh-CN" altLang="en-US" sz="2400" spc="100">
                <a:uFillTx/>
                <a:latin typeface="华文新魏" panose="02010800040101010101" charset="-122"/>
                <a:ea typeface="华文新魏" panose="02010800040101010101" charset="-122"/>
              </a:rPr>
              <a:t>, including the </a:t>
            </a:r>
            <a:r>
              <a:rPr lang="zh-CN" altLang="en-US" sz="2400" i="1" spc="100">
                <a:uFillTx/>
                <a:latin typeface="华文新魏" panose="02010800040101010101" charset="-122"/>
                <a:ea typeface="华文新魏" panose="02010800040101010101" charset="-122"/>
              </a:rPr>
              <a:t>Book of Songs</a:t>
            </a:r>
            <a:r>
              <a:rPr lang="zh-CN" altLang="en-US" sz="2400" spc="100">
                <a:uFillTx/>
                <a:latin typeface="华文新魏" panose="02010800040101010101" charset="-122"/>
                <a:ea typeface="华文新魏" panose="02010800040101010101" charset="-122"/>
              </a:rPr>
              <a:t>, the </a:t>
            </a:r>
            <a:r>
              <a:rPr lang="zh-CN" altLang="en-US" sz="2400" i="1" spc="100">
                <a:uFillTx/>
                <a:latin typeface="华文新魏" panose="02010800040101010101" charset="-122"/>
                <a:ea typeface="华文新魏" panose="02010800040101010101" charset="-122"/>
              </a:rPr>
              <a:t>Analects of Confucius</a:t>
            </a:r>
            <a:r>
              <a:rPr lang="zh-CN" altLang="en-US" sz="2400" spc="100">
                <a:uFillTx/>
                <a:latin typeface="华文新魏" panose="02010800040101010101" charset="-122"/>
                <a:ea typeface="华文新魏" panose="02010800040101010101" charset="-122"/>
              </a:rPr>
              <a:t>, the </a:t>
            </a:r>
            <a:r>
              <a:rPr lang="zh-CN" altLang="en-US" sz="2400" i="1" spc="100">
                <a:uFillTx/>
                <a:latin typeface="华文新魏" panose="02010800040101010101" charset="-122"/>
                <a:ea typeface="华文新魏" panose="02010800040101010101" charset="-122"/>
              </a:rPr>
              <a:t>Tao Te Ching</a:t>
            </a:r>
            <a:r>
              <a:rPr lang="zh-CN" altLang="en-US" sz="2400" spc="100">
                <a:uFillTx/>
                <a:latin typeface="华文新魏" panose="02010800040101010101" charset="-122"/>
                <a:ea typeface="华文新魏" panose="02010800040101010101" charset="-122"/>
              </a:rPr>
              <a:t>. These books are not only popular in the English world, but also translated into many other European languages.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61940" y="5160010"/>
            <a:ext cx="6821805" cy="1706245"/>
          </a:xfrm>
          <a:prstGeom prst="rect">
            <a:avLst/>
          </a:prstGeom>
        </p:spPr>
      </p:pic>
      <p:pic>
        <p:nvPicPr>
          <p:cNvPr id="4" name="图片 3" descr="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0" y="-11430"/>
            <a:ext cx="7881620" cy="6869430"/>
          </a:xfrm>
          <a:prstGeom prst="rect">
            <a:avLst/>
          </a:prstGeom>
        </p:spPr>
      </p:pic>
      <p:pic>
        <p:nvPicPr>
          <p:cNvPr id="5" name="图片 4" descr="19"/>
          <p:cNvPicPr>
            <a:picLocks noChangeAspect="1"/>
          </p:cNvPicPr>
          <p:nvPr/>
        </p:nvPicPr>
        <p:blipFill>
          <a:blip r:embed="rId5" cstate="email">
            <a:extLst>
              <a:ext uri="{28A0092B-C50C-407E-A947-70E740481C1C}">
                <a14:useLocalDpi xmlns:a14="http://schemas.microsoft.com/office/drawing/2010/main"/>
              </a:ext>
            </a:extLst>
          </a:blip>
          <a:srcRect l="25545" t="45168" r="28493" b="22609"/>
          <a:stretch>
            <a:fillRect/>
          </a:stretch>
        </p:blipFill>
        <p:spPr>
          <a:xfrm>
            <a:off x="3784600" y="2444750"/>
            <a:ext cx="4622800" cy="705485"/>
          </a:xfrm>
          <a:prstGeom prst="rect">
            <a:avLst/>
          </a:prstGeom>
        </p:spPr>
      </p:pic>
      <p:sp>
        <p:nvSpPr>
          <p:cNvPr id="6" name="文本框 5"/>
          <p:cNvSpPr txBox="1"/>
          <p:nvPr/>
        </p:nvSpPr>
        <p:spPr>
          <a:xfrm>
            <a:off x="5020945" y="1687195"/>
            <a:ext cx="2150110" cy="645160"/>
          </a:xfrm>
          <a:prstGeom prst="rect">
            <a:avLst/>
          </a:prstGeom>
          <a:noFill/>
        </p:spPr>
        <p:txBody>
          <a:bodyPr wrap="square" rtlCol="0">
            <a:spAutoFit/>
            <a:scene3d>
              <a:camera prst="orthographicFront"/>
              <a:lightRig rig="threePt" dir="t"/>
            </a:scene3d>
          </a:bodyPr>
          <a:lstStyle/>
          <a:p>
            <a:pPr algn="ctr"/>
            <a:r>
              <a:rPr lang="en-US" altLang="zh-CN" sz="3600">
                <a:solidFill>
                  <a:schemeClr val="tx1"/>
                </a:solidFill>
                <a:effectLst>
                  <a:outerShdw blurRad="38100" dist="19050" dir="2700000" algn="tl" rotWithShape="0">
                    <a:schemeClr val="dk1">
                      <a:alpha val="40000"/>
                    </a:schemeClr>
                  </a:outerShdw>
                </a:effectLst>
                <a:latin typeface="禹卫书法行书繁体" panose="02000603000000000000" charset="-122"/>
                <a:ea typeface="禹卫书法行书繁体" panose="02000603000000000000" charset="-122"/>
              </a:rPr>
              <a:t>04</a:t>
            </a:r>
          </a:p>
        </p:txBody>
      </p:sp>
      <p:sp>
        <p:nvSpPr>
          <p:cNvPr id="7" name="文本框 6"/>
          <p:cNvSpPr txBox="1"/>
          <p:nvPr/>
        </p:nvSpPr>
        <p:spPr>
          <a:xfrm>
            <a:off x="3375025" y="3262630"/>
            <a:ext cx="5442585" cy="645160"/>
          </a:xfrm>
          <a:prstGeom prst="rect">
            <a:avLst/>
          </a:prstGeom>
          <a:noFill/>
        </p:spPr>
        <p:txBody>
          <a:bodyPr wrap="square" rtlCol="0">
            <a:spAutoFit/>
          </a:bodyPr>
          <a:lstStyle/>
          <a:p>
            <a:pPr algn="ctr"/>
            <a:r>
              <a:rPr lang="en-US" altLang="zh-CN" sz="3600">
                <a:latin typeface="华文新魏" panose="02010800040101010101" charset="-122"/>
                <a:ea typeface="华文新魏" panose="02010800040101010101" charset="-122"/>
                <a:sym typeface="+mn-ea"/>
              </a:rPr>
              <a:t>After the 1960s</a:t>
            </a:r>
            <a:endParaRPr lang="zh-CN" altLang="en-US" sz="360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Times New Roman" panose="02020603050405020304" charset="0"/>
              <a:sym typeface="+mn-ea"/>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3" name="图片 2" descr="timg (11)"/>
          <p:cNvPicPr>
            <a:picLocks noChangeAspect="1"/>
          </p:cNvPicPr>
          <p:nvPr/>
        </p:nvPicPr>
        <p:blipFill>
          <a:blip r:embed="rId4" cstate="email">
            <a:clrChange>
              <a:clrFrom>
                <a:srgbClr val="FBFAFF">
                  <a:alpha val="100000"/>
                </a:srgbClr>
              </a:clrFrom>
              <a:clrTo>
                <a:srgbClr val="FBFAFF">
                  <a:alpha val="100000"/>
                  <a:alpha val="0"/>
                </a:srgbClr>
              </a:clrTo>
            </a:clrChange>
            <a:extLst>
              <a:ext uri="{28A0092B-C50C-407E-A947-70E740481C1C}">
                <a14:useLocalDpi xmlns:a14="http://schemas.microsoft.com/office/drawing/2010/main"/>
              </a:ext>
            </a:extLst>
          </a:blip>
          <a:srcRect/>
          <a:stretch>
            <a:fillRect/>
          </a:stretch>
        </p:blipFill>
        <p:spPr>
          <a:xfrm>
            <a:off x="0" y="3007360"/>
            <a:ext cx="4530725" cy="3472180"/>
          </a:xfrm>
          <a:prstGeom prst="rect">
            <a:avLst/>
          </a:prstGeom>
        </p:spPr>
      </p:pic>
      <p:sp>
        <p:nvSpPr>
          <p:cNvPr id="6" name="文本框 5"/>
          <p:cNvSpPr txBox="1"/>
          <p:nvPr/>
        </p:nvSpPr>
        <p:spPr>
          <a:xfrm>
            <a:off x="377190" y="449580"/>
            <a:ext cx="11541760" cy="2306955"/>
          </a:xfrm>
          <a:prstGeom prst="rect">
            <a:avLst/>
          </a:prstGeom>
          <a:noFill/>
        </p:spPr>
        <p:txBody>
          <a:bodyPr wrap="square" rtlCol="0">
            <a:spAutoFit/>
          </a:bodyPr>
          <a:lstStyle/>
          <a:p>
            <a:pPr algn="l">
              <a:buClrTx/>
              <a:buSzTx/>
              <a:buFontTx/>
            </a:pPr>
            <a:r>
              <a:rPr lang="zh-CN" altLang="en-US" sz="2400" spc="100">
                <a:uFillTx/>
                <a:latin typeface="华文新魏" panose="02010800040101010101" charset="-122"/>
                <a:ea typeface="华文新魏" panose="02010800040101010101" charset="-122"/>
              </a:rPr>
              <a:t>After the 1960s, due to the soaring number of academic institutions and </a:t>
            </a:r>
            <a:r>
              <a:rPr lang="en-US" altLang="zh-CN" sz="2400" spc="100">
                <a:uFillTx/>
                <a:latin typeface="华文新魏" panose="02010800040101010101" charset="-122"/>
                <a:ea typeface="华文新魏" panose="02010800040101010101" charset="-122"/>
              </a:rPr>
              <a:t>a contracting</a:t>
            </a:r>
            <a:r>
              <a:rPr lang="zh-CN" altLang="en-US" sz="2400" spc="100">
                <a:uFillTx/>
                <a:latin typeface="华文新魏" panose="02010800040101010101" charset="-122"/>
                <a:ea typeface="华文新魏" panose="02010800040101010101" charset="-122"/>
              </a:rPr>
              <a:t> market, the English translation of Chinese cultural classics has entered a highly academic stage from a commercial stage. </a:t>
            </a:r>
          </a:p>
          <a:p>
            <a:pPr algn="l">
              <a:buClrTx/>
              <a:buSzTx/>
              <a:buFontTx/>
            </a:pPr>
            <a:endParaRPr lang="zh-CN" altLang="en-US" sz="2400" spc="100">
              <a:uFillTx/>
              <a:latin typeface="华文新魏" panose="02010800040101010101" charset="-122"/>
              <a:ea typeface="华文新魏" panose="02010800040101010101" charset="-122"/>
            </a:endParaRPr>
          </a:p>
          <a:p>
            <a:pPr algn="l">
              <a:buClrTx/>
              <a:buSzTx/>
              <a:buFontTx/>
            </a:pPr>
            <a:r>
              <a:rPr lang="zh-CN" altLang="en-US" sz="2400" spc="100">
                <a:uFillTx/>
                <a:latin typeface="华文新魏" panose="02010800040101010101" charset="-122"/>
                <a:ea typeface="华文新魏" panose="02010800040101010101" charset="-122"/>
              </a:rPr>
              <a:t>After the outbreak of World War II, a large number of research institutions related to Asian studies were established in the United States.</a:t>
            </a:r>
          </a:p>
        </p:txBody>
      </p:sp>
      <p:sp>
        <p:nvSpPr>
          <p:cNvPr id="7" name="文本框 6"/>
          <p:cNvSpPr txBox="1"/>
          <p:nvPr/>
        </p:nvSpPr>
        <p:spPr>
          <a:xfrm>
            <a:off x="4335780" y="3007360"/>
            <a:ext cx="7338695" cy="3046095"/>
          </a:xfrm>
          <a:prstGeom prst="rect">
            <a:avLst/>
          </a:prstGeom>
          <a:noFill/>
        </p:spPr>
        <p:txBody>
          <a:bodyPr wrap="square" rtlCol="0">
            <a:spAutoFit/>
          </a:bodyPr>
          <a:lstStyle/>
          <a:p>
            <a:r>
              <a:rPr lang="zh-CN" altLang="en-US" sz="2400" spc="100">
                <a:uFillTx/>
                <a:latin typeface="华文新魏" panose="02010800040101010101" charset="-122"/>
                <a:ea typeface="华文新魏" panose="02010800040101010101" charset="-122"/>
              </a:rPr>
              <a:t>Since the 1970s, </a:t>
            </a:r>
            <a:r>
              <a:rPr lang="en-US" altLang="zh-CN" sz="2400" spc="100">
                <a:uFillTx/>
                <a:latin typeface="华文新魏" panose="02010800040101010101" charset="-122"/>
                <a:ea typeface="华文新魏" panose="02010800040101010101" charset="-122"/>
              </a:rPr>
              <a:t>different</a:t>
            </a:r>
            <a:r>
              <a:rPr lang="zh-CN" altLang="en-US" sz="2400" spc="100">
                <a:uFillTx/>
                <a:latin typeface="华文新魏" panose="02010800040101010101" charset="-122"/>
                <a:ea typeface="华文新魏" panose="02010800040101010101" charset="-122"/>
              </a:rPr>
              <a:t> </a:t>
            </a:r>
            <a:r>
              <a:rPr lang="en-US" altLang="zh-CN" sz="2400" spc="100">
                <a:uFillTx/>
                <a:latin typeface="华文新魏" panose="02010800040101010101" charset="-122"/>
                <a:ea typeface="华文新魏" panose="02010800040101010101" charset="-122"/>
              </a:rPr>
              <a:t>“</a:t>
            </a:r>
            <a:r>
              <a:rPr lang="zh-CN" altLang="en-US" sz="2400" spc="100">
                <a:uFillTx/>
                <a:latin typeface="华文新魏" panose="02010800040101010101" charset="-122"/>
                <a:ea typeface="华文新魏" panose="02010800040101010101" charset="-122"/>
              </a:rPr>
              <a:t>full translations</a:t>
            </a:r>
            <a:r>
              <a:rPr lang="en-US" altLang="zh-CN" sz="2400" spc="100">
                <a:uFillTx/>
                <a:latin typeface="华文新魏" panose="02010800040101010101" charset="-122"/>
                <a:ea typeface="华文新魏" panose="02010800040101010101" charset="-122"/>
              </a:rPr>
              <a:t>”</a:t>
            </a:r>
            <a:r>
              <a:rPr lang="zh-CN" altLang="en-US" sz="2400" spc="100">
                <a:uFillTx/>
                <a:latin typeface="华文新魏" panose="02010800040101010101" charset="-122"/>
                <a:ea typeface="华文新魏" panose="02010800040101010101" charset="-122"/>
              </a:rPr>
              <a:t>, which </a:t>
            </a:r>
            <a:r>
              <a:rPr lang="en-US" altLang="zh-CN" sz="2400" spc="100">
                <a:uFillTx/>
                <a:latin typeface="华文新魏" panose="02010800040101010101" charset="-122"/>
                <a:ea typeface="华文新魏" panose="02010800040101010101" charset="-122"/>
              </a:rPr>
              <a:t>is</a:t>
            </a:r>
            <a:r>
              <a:rPr lang="zh-CN" altLang="en-US" sz="2400" spc="100">
                <a:uFillTx/>
                <a:latin typeface="华文新魏" panose="02010800040101010101" charset="-122"/>
                <a:ea typeface="华文新魏" panose="02010800040101010101" charset="-122"/>
              </a:rPr>
              <a:t> faithful to the original text</a:t>
            </a:r>
            <a:r>
              <a:rPr lang="en-US" altLang="zh-CN" sz="2400" spc="100">
                <a:uFillTx/>
                <a:latin typeface="华文新魏" panose="02010800040101010101" charset="-122"/>
                <a:ea typeface="华文新魏" panose="02010800040101010101" charset="-122"/>
              </a:rPr>
              <a:t>, </a:t>
            </a:r>
            <a:r>
              <a:rPr lang="zh-CN" altLang="en-US" sz="2400" spc="100">
                <a:uFillTx/>
                <a:latin typeface="华文新魏" panose="02010800040101010101" charset="-122"/>
                <a:ea typeface="华文新魏" panose="02010800040101010101" charset="-122"/>
              </a:rPr>
              <a:t>have emerged, replacing the various abridged translations that exist</a:t>
            </a:r>
            <a:r>
              <a:rPr lang="en-US" altLang="zh-CN" sz="2400" spc="100">
                <a:uFillTx/>
                <a:latin typeface="华文新魏" panose="02010800040101010101" charset="-122"/>
                <a:ea typeface="华文新魏" panose="02010800040101010101" charset="-122"/>
              </a:rPr>
              <a:t>ed</a:t>
            </a:r>
            <a:r>
              <a:rPr lang="zh-CN" altLang="en-US" sz="2400" spc="100">
                <a:uFillTx/>
                <a:latin typeface="华文新魏" panose="02010800040101010101" charset="-122"/>
                <a:ea typeface="华文新魏" panose="02010800040101010101" charset="-122"/>
              </a:rPr>
              <a:t> on the market. </a:t>
            </a:r>
          </a:p>
          <a:p>
            <a:endParaRPr lang="zh-CN" altLang="en-US" sz="2400" spc="100">
              <a:uFillTx/>
              <a:latin typeface="华文新魏" panose="02010800040101010101" charset="-122"/>
              <a:ea typeface="华文新魏" panose="02010800040101010101" charset="-122"/>
            </a:endParaRPr>
          </a:p>
          <a:p>
            <a:r>
              <a:rPr lang="zh-CN" altLang="en-US" sz="2400" spc="100">
                <a:uFillTx/>
                <a:latin typeface="华文新魏" panose="02010800040101010101" charset="-122"/>
                <a:ea typeface="华文新魏" panose="02010800040101010101" charset="-122"/>
              </a:rPr>
              <a:t>The contemporary American sinologist C. T. Hsia</a:t>
            </a:r>
            <a:r>
              <a:rPr lang="en-US" altLang="zh-CN" sz="2400" spc="100">
                <a:uFillTx/>
                <a:latin typeface="华文新魏" panose="02010800040101010101" charset="-122"/>
                <a:ea typeface="华文新魏" panose="02010800040101010101" charset="-122"/>
              </a:rPr>
              <a:t>(</a:t>
            </a:r>
            <a:r>
              <a:rPr lang="zh-CN" altLang="en-US" sz="2400" spc="100">
                <a:uFillTx/>
                <a:latin typeface="华文新魏" panose="02010800040101010101" charset="-122"/>
                <a:ea typeface="华文新魏" panose="02010800040101010101" charset="-122"/>
              </a:rPr>
              <a:t>夏志清</a:t>
            </a:r>
            <a:r>
              <a:rPr lang="en-US" altLang="zh-CN" sz="2400" spc="100">
                <a:uFillTx/>
                <a:latin typeface="华文新魏" panose="02010800040101010101" charset="-122"/>
                <a:ea typeface="华文新魏" panose="02010800040101010101" charset="-122"/>
              </a:rPr>
              <a:t>)</a:t>
            </a:r>
            <a:r>
              <a:rPr lang="zh-CN" altLang="en-US" sz="2400" spc="100">
                <a:uFillTx/>
                <a:latin typeface="华文新魏" panose="02010800040101010101" charset="-122"/>
                <a:ea typeface="华文新魏" panose="02010800040101010101" charset="-122"/>
              </a:rPr>
              <a:t> refers to this period as the "age of total translation.”</a:t>
            </a:r>
            <a:endParaRPr lang="zh-CN" altLang="en-US"/>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4" name="图片 3" descr="2"/>
          <p:cNvPicPr>
            <a:picLocks noChangeAspect="1"/>
          </p:cNvPicPr>
          <p:nvPr/>
        </p:nvPicPr>
        <p:blipFill>
          <a:blip r:embed="rId4" cstate="email">
            <a:extLst>
              <a:ext uri="{28A0092B-C50C-407E-A947-70E740481C1C}">
                <a14:useLocalDpi xmlns:a14="http://schemas.microsoft.com/office/drawing/2010/main"/>
              </a:ext>
            </a:extLst>
          </a:blip>
          <a:srcRect l="54814" t="49101" r="22476" b="8834"/>
          <a:stretch>
            <a:fillRect/>
          </a:stretch>
        </p:blipFill>
        <p:spPr>
          <a:xfrm>
            <a:off x="1134110" y="938530"/>
            <a:ext cx="2284095" cy="2703195"/>
          </a:xfrm>
          <a:prstGeom prst="rect">
            <a:avLst/>
          </a:prstGeom>
        </p:spPr>
      </p:pic>
      <p:pic>
        <p:nvPicPr>
          <p:cNvPr id="5" name="图片 4" descr="2"/>
          <p:cNvPicPr>
            <a:picLocks noChangeAspect="1"/>
          </p:cNvPicPr>
          <p:nvPr/>
        </p:nvPicPr>
        <p:blipFill>
          <a:blip r:embed="rId5" cstate="email">
            <a:extLst>
              <a:ext uri="{28A0092B-C50C-407E-A947-70E740481C1C}">
                <a14:useLocalDpi xmlns:a14="http://schemas.microsoft.com/office/drawing/2010/main"/>
              </a:ext>
            </a:extLst>
          </a:blip>
          <a:srcRect l="54814" t="49101" r="22476" b="8834"/>
          <a:stretch>
            <a:fillRect/>
          </a:stretch>
        </p:blipFill>
        <p:spPr>
          <a:xfrm>
            <a:off x="2885440" y="2731770"/>
            <a:ext cx="1536065" cy="1818640"/>
          </a:xfrm>
          <a:prstGeom prst="rect">
            <a:avLst/>
          </a:prstGeom>
        </p:spPr>
      </p:pic>
      <p:pic>
        <p:nvPicPr>
          <p:cNvPr id="6" name="图片 5" descr="2"/>
          <p:cNvPicPr>
            <a:picLocks noChangeAspect="1"/>
          </p:cNvPicPr>
          <p:nvPr/>
        </p:nvPicPr>
        <p:blipFill>
          <a:blip r:embed="rId6" cstate="email">
            <a:extLst>
              <a:ext uri="{28A0092B-C50C-407E-A947-70E740481C1C}">
                <a14:useLocalDpi xmlns:a14="http://schemas.microsoft.com/office/drawing/2010/main"/>
              </a:ext>
            </a:extLst>
          </a:blip>
          <a:srcRect l="54814" t="49101" r="22476" b="8834"/>
          <a:stretch>
            <a:fillRect/>
          </a:stretch>
        </p:blipFill>
        <p:spPr>
          <a:xfrm>
            <a:off x="1134110" y="3959860"/>
            <a:ext cx="1617980" cy="1915160"/>
          </a:xfrm>
          <a:prstGeom prst="rect">
            <a:avLst/>
          </a:prstGeom>
        </p:spPr>
      </p:pic>
      <p:sp>
        <p:nvSpPr>
          <p:cNvPr id="7" name="文本框 6"/>
          <p:cNvSpPr txBox="1"/>
          <p:nvPr/>
        </p:nvSpPr>
        <p:spPr>
          <a:xfrm>
            <a:off x="1727200" y="1598930"/>
            <a:ext cx="1097280" cy="1198880"/>
          </a:xfrm>
          <a:prstGeom prst="rect">
            <a:avLst/>
          </a:prstGeom>
          <a:noFill/>
        </p:spPr>
        <p:txBody>
          <a:bodyPr wrap="none" rtlCol="0">
            <a:spAutoFit/>
          </a:bodyPr>
          <a:lstStyle/>
          <a:p>
            <a:pPr algn="ctr"/>
            <a:r>
              <a:rPr lang="zh-CN" altLang="en-US" sz="7200">
                <a:solidFill>
                  <a:schemeClr val="bg1"/>
                </a:solidFill>
                <a:latin typeface="禹卫书法行书繁体" panose="02000603000000000000" charset="-122"/>
                <a:ea typeface="禹卫书法行书繁体" panose="02000603000000000000" charset="-122"/>
              </a:rPr>
              <a:t>学</a:t>
            </a:r>
          </a:p>
        </p:txBody>
      </p:sp>
      <p:sp>
        <p:nvSpPr>
          <p:cNvPr id="8" name="文本框 7"/>
          <p:cNvSpPr txBox="1"/>
          <p:nvPr/>
        </p:nvSpPr>
        <p:spPr>
          <a:xfrm>
            <a:off x="3256915" y="3129915"/>
            <a:ext cx="792480" cy="829945"/>
          </a:xfrm>
          <a:prstGeom prst="rect">
            <a:avLst/>
          </a:prstGeom>
          <a:noFill/>
        </p:spPr>
        <p:txBody>
          <a:bodyPr wrap="none" rtlCol="0">
            <a:spAutoFit/>
          </a:bodyPr>
          <a:lstStyle/>
          <a:p>
            <a:pPr algn="ctr"/>
            <a:r>
              <a:rPr lang="zh-CN" altLang="en-US" sz="4800">
                <a:solidFill>
                  <a:schemeClr val="bg1"/>
                </a:solidFill>
                <a:latin typeface="禹卫书法行书繁体" panose="02000603000000000000" charset="-122"/>
                <a:ea typeface="禹卫书法行书繁体" panose="02000603000000000000" charset="-122"/>
              </a:rPr>
              <a:t>术</a:t>
            </a:r>
          </a:p>
        </p:txBody>
      </p:sp>
      <p:sp>
        <p:nvSpPr>
          <p:cNvPr id="9" name="文本框 8"/>
          <p:cNvSpPr txBox="1"/>
          <p:nvPr/>
        </p:nvSpPr>
        <p:spPr>
          <a:xfrm>
            <a:off x="1546860" y="4399915"/>
            <a:ext cx="792480" cy="829945"/>
          </a:xfrm>
          <a:prstGeom prst="rect">
            <a:avLst/>
          </a:prstGeom>
          <a:noFill/>
        </p:spPr>
        <p:txBody>
          <a:bodyPr wrap="none" rtlCol="0">
            <a:spAutoFit/>
          </a:bodyPr>
          <a:lstStyle/>
          <a:p>
            <a:pPr algn="ctr"/>
            <a:r>
              <a:rPr lang="zh-CN" altLang="en-US" sz="4800">
                <a:solidFill>
                  <a:schemeClr val="bg1"/>
                </a:solidFill>
                <a:latin typeface="禹卫书法行书繁体" panose="02000603000000000000" charset="-122"/>
                <a:ea typeface="禹卫书法行书繁体" panose="02000603000000000000" charset="-122"/>
              </a:rPr>
              <a:t>化</a:t>
            </a:r>
          </a:p>
        </p:txBody>
      </p:sp>
      <p:sp>
        <p:nvSpPr>
          <p:cNvPr id="10" name="文本框 9"/>
          <p:cNvSpPr txBox="1"/>
          <p:nvPr/>
        </p:nvSpPr>
        <p:spPr>
          <a:xfrm>
            <a:off x="4554220" y="436245"/>
            <a:ext cx="7453630" cy="5741035"/>
          </a:xfrm>
          <a:prstGeom prst="rect">
            <a:avLst/>
          </a:prstGeom>
          <a:noFill/>
        </p:spPr>
        <p:txBody>
          <a:bodyPr wrap="square" lIns="90170" rIns="90170" rtlCol="0">
            <a:spAutoFit/>
          </a:bodyPr>
          <a:lstStyle/>
          <a:p>
            <a:pPr algn="l">
              <a:lnSpc>
                <a:spcPct val="170000"/>
              </a:lnSpc>
            </a:pPr>
            <a:r>
              <a:rPr lang="zh-CN" altLang="en-US" sz="2400" spc="100">
                <a:uFillTx/>
                <a:latin typeface="华文新魏" panose="02010800040101010101" charset="-122"/>
                <a:ea typeface="华文新魏" panose="02010800040101010101" charset="-122"/>
              </a:rPr>
              <a:t>As </a:t>
            </a:r>
            <a:r>
              <a:rPr lang="zh-CN" altLang="en-US" sz="2400" spc="100">
                <a:uFillTx/>
                <a:latin typeface="华文新魏" panose="02010800040101010101" charset="-122"/>
                <a:ea typeface="华文新魏" panose="02010800040101010101" charset="-122"/>
                <a:sym typeface="+mn-ea"/>
              </a:rPr>
              <a:t>C. T. Hsia</a:t>
            </a:r>
            <a:r>
              <a:rPr lang="zh-CN" altLang="en-US" sz="2400" spc="100">
                <a:uFillTx/>
                <a:latin typeface="华文新魏" panose="02010800040101010101" charset="-122"/>
                <a:ea typeface="华文新魏" panose="02010800040101010101" charset="-122"/>
              </a:rPr>
              <a:t> argues, early translations of Chinese poetry and novels, such as those of Pound and Waley, had succeeded in </a:t>
            </a:r>
            <a:r>
              <a:rPr lang="en-US" altLang="zh-CN" sz="2400" spc="100">
                <a:uFillTx/>
                <a:latin typeface="华文新魏" panose="02010800040101010101" charset="-122"/>
                <a:ea typeface="华文新魏" panose="02010800040101010101" charset="-122"/>
              </a:rPr>
              <a:t>attracting</a:t>
            </a:r>
            <a:r>
              <a:rPr lang="zh-CN" altLang="en-US" sz="2400" spc="100">
                <a:uFillTx/>
                <a:latin typeface="华文新魏" panose="02010800040101010101" charset="-122"/>
                <a:ea typeface="华文新魏" panose="02010800040101010101" charset="-122"/>
              </a:rPr>
              <a:t> ordinary British and American readers. But at this time, English readers were overeating and therefore less interested, and the market for Chinese books was contracted. During the the 1960s and the 1990s, the sophisticated translations failed to interest the general reader.</a:t>
            </a:r>
            <a:endParaRPr lang="zh-CN" altLang="en-US" sz="1200" spc="100">
              <a:uFillTx/>
              <a:latin typeface="华文新魏" panose="02010800040101010101" charset="-122"/>
              <a:ea typeface="华文新魏" panose="02010800040101010101" charset="-122"/>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3" name="图片 2" descr="20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1265" y="352425"/>
            <a:ext cx="3836035" cy="988060"/>
          </a:xfrm>
          <a:prstGeom prst="rect">
            <a:avLst/>
          </a:prstGeom>
        </p:spPr>
      </p:pic>
      <p:sp>
        <p:nvSpPr>
          <p:cNvPr id="57" name="文本框 56"/>
          <p:cNvSpPr txBox="1"/>
          <p:nvPr/>
        </p:nvSpPr>
        <p:spPr>
          <a:xfrm>
            <a:off x="2828925" y="1380490"/>
            <a:ext cx="2976880" cy="2183765"/>
          </a:xfrm>
          <a:prstGeom prst="rect">
            <a:avLst/>
          </a:prstGeom>
          <a:noFill/>
        </p:spPr>
        <p:txBody>
          <a:bodyPr wrap="square" lIns="90170" rIns="90170" rtlCol="0">
            <a:spAutoFit/>
          </a:bodyPr>
          <a:lstStyle/>
          <a:p>
            <a:pPr algn="ctr">
              <a:lnSpc>
                <a:spcPct val="170000"/>
              </a:lnSpc>
              <a:buClrTx/>
              <a:buSzTx/>
              <a:buFontTx/>
            </a:pPr>
            <a:r>
              <a:rPr lang="zh-CN" altLang="en-US" sz="2000" spc="100">
                <a:latin typeface="华文新魏" panose="02010800040101010101" charset="-122"/>
                <a:ea typeface="华文新魏" panose="02010800040101010101" charset="-122"/>
              </a:rPr>
              <a:t>《红楼梦》第一部英文全译本</a:t>
            </a:r>
          </a:p>
          <a:p>
            <a:pPr algn="ctr">
              <a:lnSpc>
                <a:spcPct val="170000"/>
              </a:lnSpc>
              <a:buClrTx/>
              <a:buSzTx/>
              <a:buFontTx/>
            </a:pPr>
            <a:r>
              <a:rPr lang="zh-CN" altLang="en-US" sz="2000" spc="100">
                <a:latin typeface="华文新魏" panose="02010800040101010101" charset="-122"/>
                <a:ea typeface="华文新魏" panose="02010800040101010101" charset="-122"/>
              </a:rPr>
              <a:t>霍克斯</a:t>
            </a:r>
            <a:r>
              <a:rPr lang="en-US" altLang="zh-CN" sz="2000" spc="100">
                <a:latin typeface="华文新魏" panose="02010800040101010101" charset="-122"/>
                <a:ea typeface="华文新魏" panose="02010800040101010101" charset="-122"/>
              </a:rPr>
              <a:t>(David Hawkes)</a:t>
            </a:r>
            <a:r>
              <a:rPr lang="zh-CN" altLang="en-US" sz="2000" spc="100">
                <a:latin typeface="华文新魏" panose="02010800040101010101" charset="-122"/>
                <a:ea typeface="华文新魏" panose="02010800040101010101" charset="-122"/>
              </a:rPr>
              <a:t>、闵福德</a:t>
            </a:r>
            <a:r>
              <a:rPr lang="en-US" altLang="zh-CN" sz="2000" spc="100">
                <a:latin typeface="华文新魏" panose="02010800040101010101" charset="-122"/>
                <a:ea typeface="华文新魏" panose="02010800040101010101" charset="-122"/>
              </a:rPr>
              <a:t>(John Minford)</a:t>
            </a:r>
            <a:endParaRPr lang="zh-CN" altLang="en-US" sz="2000" spc="100">
              <a:latin typeface="华文新魏" panose="02010800040101010101" charset="-122"/>
              <a:ea typeface="华文新魏" panose="02010800040101010101" charset="-122"/>
            </a:endParaRPr>
          </a:p>
        </p:txBody>
      </p:sp>
      <p:pic>
        <p:nvPicPr>
          <p:cNvPr id="6" name="图片 5" descr="20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2665" y="370205"/>
            <a:ext cx="3877945" cy="998855"/>
          </a:xfrm>
          <a:prstGeom prst="rect">
            <a:avLst/>
          </a:prstGeom>
        </p:spPr>
      </p:pic>
      <p:sp>
        <p:nvSpPr>
          <p:cNvPr id="8" name="文本框 7"/>
          <p:cNvSpPr txBox="1"/>
          <p:nvPr/>
        </p:nvSpPr>
        <p:spPr>
          <a:xfrm>
            <a:off x="9399905" y="493395"/>
            <a:ext cx="2144395" cy="706755"/>
          </a:xfrm>
          <a:prstGeom prst="rect">
            <a:avLst/>
          </a:prstGeom>
          <a:noFill/>
        </p:spPr>
        <p:txBody>
          <a:bodyPr wrap="square" lIns="90170" rIns="90170" rtlCol="0">
            <a:spAutoFit/>
          </a:bodyPr>
          <a:lstStyle/>
          <a:p>
            <a:pPr algn="ctr" fontAlgn="auto">
              <a:lnSpc>
                <a:spcPct val="100000"/>
              </a:lnSpc>
            </a:pPr>
            <a:r>
              <a:rPr lang="zh-CN" altLang="en-US" sz="2000" spc="100">
                <a:solidFill>
                  <a:schemeClr val="bg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SUNFLOWER SPLENDOR</a:t>
            </a:r>
          </a:p>
        </p:txBody>
      </p:sp>
      <p:pic>
        <p:nvPicPr>
          <p:cNvPr id="10" name="图片 9" descr="20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28925" y="3683635"/>
            <a:ext cx="3794125" cy="977265"/>
          </a:xfrm>
          <a:prstGeom prst="rect">
            <a:avLst/>
          </a:prstGeom>
        </p:spPr>
      </p:pic>
      <p:sp>
        <p:nvSpPr>
          <p:cNvPr id="12" name="文本框 11"/>
          <p:cNvSpPr txBox="1"/>
          <p:nvPr/>
        </p:nvSpPr>
        <p:spPr>
          <a:xfrm>
            <a:off x="3238500" y="4736465"/>
            <a:ext cx="2834005" cy="1660525"/>
          </a:xfrm>
          <a:prstGeom prst="rect">
            <a:avLst/>
          </a:prstGeom>
          <a:noFill/>
        </p:spPr>
        <p:txBody>
          <a:bodyPr wrap="square" lIns="90170" rIns="90170" rtlCol="0">
            <a:spAutoFit/>
          </a:bodyPr>
          <a:lstStyle/>
          <a:p>
            <a:pPr algn="ctr">
              <a:lnSpc>
                <a:spcPct val="170000"/>
              </a:lnSpc>
              <a:buClrTx/>
              <a:buSzTx/>
              <a:buFontTx/>
            </a:pPr>
            <a:r>
              <a:rPr lang="en-US" altLang="zh-CN" sz="2000" spc="100">
                <a:latin typeface="华文新魏" panose="02010800040101010101" charset="-122"/>
                <a:ea typeface="华文新魏" panose="02010800040101010101" charset="-122"/>
                <a:sym typeface="+mn-ea"/>
              </a:rPr>
              <a:t>《红楼梦》第一部英文全译本</a:t>
            </a:r>
          </a:p>
          <a:p>
            <a:pPr algn="ctr">
              <a:lnSpc>
                <a:spcPct val="170000"/>
              </a:lnSpc>
              <a:buClrTx/>
              <a:buSzTx/>
              <a:buFontTx/>
            </a:pPr>
            <a:r>
              <a:rPr lang="en-US" altLang="zh-CN" sz="2000" spc="100">
                <a:latin typeface="华文新魏" panose="02010800040101010101" charset="-122"/>
                <a:ea typeface="华文新魏" panose="02010800040101010101" charset="-122"/>
              </a:rPr>
              <a:t>余国藩（Anthony Yu）</a:t>
            </a:r>
          </a:p>
        </p:txBody>
      </p:sp>
      <p:pic>
        <p:nvPicPr>
          <p:cNvPr id="14" name="图片 13" descr="20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68740" y="3683635"/>
            <a:ext cx="3426460" cy="882650"/>
          </a:xfrm>
          <a:prstGeom prst="rect">
            <a:avLst/>
          </a:prstGeom>
        </p:spPr>
      </p:pic>
      <p:sp>
        <p:nvSpPr>
          <p:cNvPr id="16" name="文本框 15"/>
          <p:cNvSpPr txBox="1"/>
          <p:nvPr/>
        </p:nvSpPr>
        <p:spPr>
          <a:xfrm>
            <a:off x="9124950" y="4685665"/>
            <a:ext cx="2928620" cy="1137285"/>
          </a:xfrm>
          <a:prstGeom prst="rect">
            <a:avLst/>
          </a:prstGeom>
          <a:noFill/>
        </p:spPr>
        <p:txBody>
          <a:bodyPr wrap="square" lIns="90170" rIns="90170" rtlCol="0">
            <a:spAutoFit/>
          </a:bodyPr>
          <a:lstStyle/>
          <a:p>
            <a:pPr algn="ctr">
              <a:lnSpc>
                <a:spcPct val="170000"/>
              </a:lnSpc>
              <a:buClrTx/>
              <a:buSzTx/>
              <a:buFontTx/>
            </a:pPr>
            <a:r>
              <a:rPr lang="en-US" altLang="zh-CN" sz="2000" spc="100">
                <a:latin typeface="华文新魏" panose="02010800040101010101" charset="-122"/>
                <a:ea typeface="华文新魏" panose="02010800040101010101" charset="-122"/>
              </a:rPr>
              <a:t>《三国演义》全译本</a:t>
            </a:r>
          </a:p>
          <a:p>
            <a:pPr algn="ctr">
              <a:lnSpc>
                <a:spcPct val="170000"/>
              </a:lnSpc>
              <a:buClrTx/>
              <a:buSzTx/>
              <a:buFontTx/>
            </a:pPr>
            <a:r>
              <a:rPr lang="en-US" altLang="zh-CN" sz="2000" spc="100">
                <a:latin typeface="华文新魏" panose="02010800040101010101" charset="-122"/>
                <a:ea typeface="华文新魏" panose="02010800040101010101" charset="-122"/>
              </a:rPr>
              <a:t>罗慕士（Moss Roberts）</a:t>
            </a:r>
          </a:p>
        </p:txBody>
      </p:sp>
      <p:pic>
        <p:nvPicPr>
          <p:cNvPr id="4" name="图片 3" descr="665M4XGK9%B2$~M88YBE43P"/>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100965"/>
            <a:ext cx="2753995" cy="4261485"/>
          </a:xfrm>
          <a:prstGeom prst="rect">
            <a:avLst/>
          </a:prstGeom>
          <a:effectLst>
            <a:softEdge rad="12700"/>
          </a:effectLst>
        </p:spPr>
      </p:pic>
      <p:pic>
        <p:nvPicPr>
          <p:cNvPr id="101" name="图片 100"/>
          <p:cNvPicPr/>
          <p:nvPr/>
        </p:nvPicPr>
        <p:blipFill>
          <a:blip r:embed="rId10" cstate="email">
            <a:extLst>
              <a:ext uri="{28A0092B-C50C-407E-A947-70E740481C1C}">
                <a14:useLocalDpi xmlns:a14="http://schemas.microsoft.com/office/drawing/2010/main"/>
              </a:ext>
            </a:extLst>
          </a:blip>
          <a:srcRect l="23657" t="7593" r="17630" b="5148"/>
          <a:stretch>
            <a:fillRect/>
          </a:stretch>
        </p:blipFill>
        <p:spPr>
          <a:xfrm>
            <a:off x="5880100" y="0"/>
            <a:ext cx="2860675" cy="3834130"/>
          </a:xfrm>
          <a:prstGeom prst="rect">
            <a:avLst/>
          </a:prstGeom>
          <a:noFill/>
          <a:ln w="9525">
            <a:solidFill>
              <a:schemeClr val="accent1"/>
            </a:solidFill>
          </a:ln>
          <a:effectLst>
            <a:softEdge rad="12700"/>
          </a:effectLst>
        </p:spPr>
      </p:pic>
      <p:sp>
        <p:nvSpPr>
          <p:cNvPr id="5" name="文本框 4"/>
          <p:cNvSpPr txBox="1"/>
          <p:nvPr/>
        </p:nvSpPr>
        <p:spPr>
          <a:xfrm>
            <a:off x="8702675" y="1380490"/>
            <a:ext cx="3539490" cy="2183765"/>
          </a:xfrm>
          <a:prstGeom prst="rect">
            <a:avLst/>
          </a:prstGeom>
          <a:noFill/>
        </p:spPr>
        <p:txBody>
          <a:bodyPr wrap="square" rtlCol="0">
            <a:spAutoFit/>
          </a:bodyPr>
          <a:lstStyle/>
          <a:p>
            <a:pPr algn="ctr">
              <a:lnSpc>
                <a:spcPct val="170000"/>
              </a:lnSpc>
              <a:buClrTx/>
              <a:buSzTx/>
              <a:buFontTx/>
            </a:pPr>
            <a:r>
              <a:rPr lang="zh-CN" altLang="en-US" sz="2000" spc="100">
                <a:latin typeface="华文新魏" panose="02010800040101010101" charset="-122"/>
                <a:ea typeface="华文新魏" panose="02010800040101010101" charset="-122"/>
              </a:rPr>
              <a:t>第一部较为完整的中国古典诗歌选集《葵晔集》</a:t>
            </a:r>
          </a:p>
          <a:p>
            <a:pPr algn="ctr">
              <a:lnSpc>
                <a:spcPct val="170000"/>
              </a:lnSpc>
              <a:buClrTx/>
              <a:buSzTx/>
              <a:buFontTx/>
            </a:pPr>
            <a:r>
              <a:rPr lang="zh-CN" altLang="en-US" sz="2000" spc="100">
                <a:latin typeface="华文新魏" panose="02010800040101010101" charset="-122"/>
                <a:ea typeface="华文新魏" panose="02010800040101010101" charset="-122"/>
              </a:rPr>
              <a:t>柳无忌(Wu-chi Liu)、</a:t>
            </a:r>
          </a:p>
          <a:p>
            <a:pPr algn="ctr">
              <a:lnSpc>
                <a:spcPct val="170000"/>
              </a:lnSpc>
              <a:buClrTx/>
              <a:buSzTx/>
              <a:buFontTx/>
            </a:pPr>
            <a:r>
              <a:rPr lang="zh-CN" altLang="en-US" sz="2000" spc="100">
                <a:latin typeface="华文新魏" panose="02010800040101010101" charset="-122"/>
                <a:ea typeface="华文新魏" panose="02010800040101010101" charset="-122"/>
              </a:rPr>
              <a:t>罗郁正(Irving Lo)编译</a:t>
            </a:r>
          </a:p>
        </p:txBody>
      </p:sp>
      <p:sp>
        <p:nvSpPr>
          <p:cNvPr id="9" name="文本框 8"/>
          <p:cNvSpPr txBox="1"/>
          <p:nvPr/>
        </p:nvSpPr>
        <p:spPr>
          <a:xfrm>
            <a:off x="3162300" y="431165"/>
            <a:ext cx="2144395" cy="829945"/>
          </a:xfrm>
          <a:prstGeom prst="rect">
            <a:avLst/>
          </a:prstGeom>
          <a:noFill/>
        </p:spPr>
        <p:txBody>
          <a:bodyPr wrap="square" lIns="90170" rIns="90170" rtlCol="0">
            <a:spAutoFit/>
          </a:bodyPr>
          <a:lstStyle/>
          <a:p>
            <a:pPr algn="ctr" fontAlgn="auto">
              <a:lnSpc>
                <a:spcPct val="100000"/>
              </a:lnSpc>
            </a:pPr>
            <a:r>
              <a:rPr lang="en-US" altLang="zh-CN" sz="2400" spc="100">
                <a:solidFill>
                  <a:schemeClr val="bg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The Story of the Stone</a:t>
            </a:r>
          </a:p>
        </p:txBody>
      </p:sp>
      <p:pic>
        <p:nvPicPr>
          <p:cNvPr id="102" name="图片 101"/>
          <p:cNvPicPr/>
          <p:nvPr/>
        </p:nvPicPr>
        <p:blipFill>
          <a:blip r:embed="rId11"/>
          <a:stretch>
            <a:fillRect/>
          </a:stretch>
        </p:blipFill>
        <p:spPr>
          <a:xfrm>
            <a:off x="0" y="2095500"/>
            <a:ext cx="3238500" cy="4762500"/>
          </a:xfrm>
          <a:prstGeom prst="rect">
            <a:avLst/>
          </a:prstGeom>
          <a:noFill/>
          <a:ln w="9525">
            <a:noFill/>
          </a:ln>
          <a:effectLst>
            <a:softEdge rad="31750"/>
          </a:effectLst>
        </p:spPr>
      </p:pic>
      <p:sp>
        <p:nvSpPr>
          <p:cNvPr id="13" name="文本框 12"/>
          <p:cNvSpPr txBox="1"/>
          <p:nvPr/>
        </p:nvSpPr>
        <p:spPr>
          <a:xfrm>
            <a:off x="3579495" y="3757295"/>
            <a:ext cx="2144395" cy="829945"/>
          </a:xfrm>
          <a:prstGeom prst="rect">
            <a:avLst/>
          </a:prstGeom>
          <a:noFill/>
        </p:spPr>
        <p:txBody>
          <a:bodyPr wrap="square" lIns="90170" rIns="90170" rtlCol="0">
            <a:spAutoFit/>
          </a:bodyPr>
          <a:lstStyle/>
          <a:p>
            <a:pPr algn="ctr" fontAlgn="auto">
              <a:lnSpc>
                <a:spcPct val="100000"/>
              </a:lnSpc>
            </a:pPr>
            <a:r>
              <a:rPr lang="en-US" altLang="zh-CN" sz="2400" spc="100">
                <a:solidFill>
                  <a:schemeClr val="bg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The Journey to the West</a:t>
            </a:r>
          </a:p>
        </p:txBody>
      </p:sp>
      <p:pic>
        <p:nvPicPr>
          <p:cNvPr id="103" name="图片 102"/>
          <p:cNvPicPr/>
          <p:nvPr/>
        </p:nvPicPr>
        <p:blipFill>
          <a:blip r:embed="rId12" cstate="email">
            <a:extLst>
              <a:ext uri="{28A0092B-C50C-407E-A947-70E740481C1C}">
                <a14:useLocalDpi xmlns:a14="http://schemas.microsoft.com/office/drawing/2010/main"/>
              </a:ext>
            </a:extLst>
          </a:blip>
          <a:stretch>
            <a:fillRect/>
          </a:stretch>
        </p:blipFill>
        <p:spPr>
          <a:xfrm>
            <a:off x="5866765" y="1791970"/>
            <a:ext cx="3530600" cy="5074285"/>
          </a:xfrm>
          <a:prstGeom prst="rect">
            <a:avLst/>
          </a:prstGeom>
          <a:noFill/>
          <a:ln w="9525">
            <a:noFill/>
          </a:ln>
        </p:spPr>
      </p:pic>
      <p:sp>
        <p:nvSpPr>
          <p:cNvPr id="18" name="文本框 17"/>
          <p:cNvSpPr txBox="1"/>
          <p:nvPr/>
        </p:nvSpPr>
        <p:spPr>
          <a:xfrm>
            <a:off x="9418320" y="3709670"/>
            <a:ext cx="2362200" cy="829945"/>
          </a:xfrm>
          <a:prstGeom prst="rect">
            <a:avLst/>
          </a:prstGeom>
          <a:noFill/>
        </p:spPr>
        <p:txBody>
          <a:bodyPr wrap="square" lIns="90170" rIns="90170" rtlCol="0">
            <a:spAutoFit/>
          </a:bodyPr>
          <a:lstStyle/>
          <a:p>
            <a:pPr algn="ctr" fontAlgn="auto">
              <a:lnSpc>
                <a:spcPct val="100000"/>
              </a:lnSpc>
            </a:pPr>
            <a:r>
              <a:rPr lang="en-US" altLang="zh-CN" sz="2400" spc="100">
                <a:solidFill>
                  <a:schemeClr val="bg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Three Kingdoms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795" y="-12065"/>
            <a:ext cx="12320905" cy="6867525"/>
          </a:xfrm>
          <a:prstGeom prst="rect">
            <a:avLst/>
          </a:prstGeom>
        </p:spPr>
      </p:pic>
      <p:pic>
        <p:nvPicPr>
          <p:cNvPr id="2" name="图片 1" descr="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30480" y="4438015"/>
            <a:ext cx="9704070" cy="2427605"/>
          </a:xfrm>
          <a:prstGeom prst="rect">
            <a:avLst/>
          </a:prstGeom>
        </p:spPr>
      </p:pic>
      <p:grpSp>
        <p:nvGrpSpPr>
          <p:cNvPr id="7175" name="组合 11"/>
          <p:cNvGrpSpPr/>
          <p:nvPr/>
        </p:nvGrpSpPr>
        <p:grpSpPr>
          <a:xfrm>
            <a:off x="2331085" y="3539490"/>
            <a:ext cx="498475" cy="692150"/>
            <a:chOff x="2306" y="6450"/>
            <a:chExt cx="784" cy="1090"/>
          </a:xfrm>
        </p:grpSpPr>
        <p:pic>
          <p:nvPicPr>
            <p:cNvPr id="7176" name="图片 9" descr="image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306" y="6450"/>
              <a:ext cx="784" cy="1090"/>
            </a:xfrm>
            <a:prstGeom prst="rect">
              <a:avLst/>
            </a:prstGeom>
            <a:noFill/>
            <a:ln w="9525">
              <a:noFill/>
            </a:ln>
          </p:spPr>
        </p:pic>
        <p:sp>
          <p:nvSpPr>
            <p:cNvPr id="7177" name="文本框 10"/>
            <p:cNvSpPr txBox="1"/>
            <p:nvPr/>
          </p:nvSpPr>
          <p:spPr>
            <a:xfrm>
              <a:off x="2331" y="6562"/>
              <a:ext cx="723" cy="864"/>
            </a:xfrm>
            <a:prstGeom prst="rect">
              <a:avLst/>
            </a:prstGeom>
            <a:noFill/>
            <a:ln w="9525">
              <a:noFill/>
            </a:ln>
          </p:spPr>
          <p:txBody>
            <a:bodyPr vert="eaVert" wrap="none" anchor="t">
              <a:spAutoFit/>
            </a:bodyPr>
            <a:lstStyle/>
            <a:p>
              <a:r>
                <a:rPr lang="zh-CN" altLang="en-US">
                  <a:solidFill>
                    <a:schemeClr val="bg1"/>
                  </a:solidFill>
                  <a:latin typeface="禹卫书法行书繁体" panose="02000603000000000000" charset="-122"/>
                  <a:ea typeface="禹卫书法行书繁体" panose="02000603000000000000" charset="-122"/>
                </a:rPr>
                <a:t>水墨</a:t>
              </a:r>
            </a:p>
          </p:txBody>
        </p:sp>
      </p:grpSp>
      <p:sp>
        <p:nvSpPr>
          <p:cNvPr id="3" name="文本框 2">
            <a:extLst>
              <a:ext uri="{FF2B5EF4-FFF2-40B4-BE49-F238E27FC236}">
                <a16:creationId xmlns:a16="http://schemas.microsoft.com/office/drawing/2014/main" id="{4630B99B-2BAB-4E60-8A71-49C5531C6B13}"/>
              </a:ext>
            </a:extLst>
          </p:cNvPr>
          <p:cNvSpPr txBox="1"/>
          <p:nvPr/>
        </p:nvSpPr>
        <p:spPr>
          <a:xfrm>
            <a:off x="3648075" y="2406034"/>
            <a:ext cx="4044184" cy="1015663"/>
          </a:xfrm>
          <a:prstGeom prst="rect">
            <a:avLst/>
          </a:prstGeom>
          <a:noFill/>
        </p:spPr>
        <p:txBody>
          <a:bodyPr wrap="none" rtlCol="0">
            <a:spAutoFit/>
          </a:bodyPr>
          <a:lstStyle/>
          <a:p>
            <a:r>
              <a:rPr lang="en-US" altLang="zh-CN" sz="6000" b="1" dirty="0"/>
              <a:t>Thank You</a:t>
            </a:r>
            <a:endParaRPr lang="zh-CN" altLang="en-US" sz="6000" b="1" dirty="0"/>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grpSp>
        <p:nvGrpSpPr>
          <p:cNvPr id="4" name="组合 3"/>
          <p:cNvGrpSpPr/>
          <p:nvPr/>
        </p:nvGrpSpPr>
        <p:grpSpPr>
          <a:xfrm>
            <a:off x="802640" y="1416050"/>
            <a:ext cx="1592580" cy="1451610"/>
            <a:chOff x="3150" y="2230"/>
            <a:chExt cx="2508" cy="2286"/>
          </a:xfrm>
        </p:grpSpPr>
        <p:pic>
          <p:nvPicPr>
            <p:cNvPr id="3" name="图片 2" descr="预览图_千图网_编号32694835"/>
            <p:cNvPicPr>
              <a:picLocks noChangeAspect="1"/>
            </p:cNvPicPr>
            <p:nvPr/>
          </p:nvPicPr>
          <p:blipFill>
            <a:blip r:embed="rId4" cstate="email">
              <a:extLst>
                <a:ext uri="{28A0092B-C50C-407E-A947-70E740481C1C}">
                  <a14:useLocalDpi xmlns:a14="http://schemas.microsoft.com/office/drawing/2010/main"/>
                </a:ext>
              </a:extLst>
            </a:blip>
            <a:srcRect l="12938" t="39053" r="54013" b="33838"/>
            <a:stretch>
              <a:fillRect/>
            </a:stretch>
          </p:blipFill>
          <p:spPr>
            <a:xfrm rot="5400000" flipV="1">
              <a:off x="3261" y="2119"/>
              <a:ext cx="2286" cy="2508"/>
            </a:xfrm>
            <a:prstGeom prst="rect">
              <a:avLst/>
            </a:prstGeom>
          </p:spPr>
        </p:pic>
        <p:sp>
          <p:nvSpPr>
            <p:cNvPr id="9" name="文本框 8"/>
            <p:cNvSpPr txBox="1"/>
            <p:nvPr/>
          </p:nvSpPr>
          <p:spPr>
            <a:xfrm>
              <a:off x="4087" y="2816"/>
              <a:ext cx="1099" cy="1115"/>
            </a:xfrm>
            <a:prstGeom prst="rect">
              <a:avLst/>
            </a:prstGeom>
            <a:noFill/>
          </p:spPr>
          <p:txBody>
            <a:bodyPr wrap="none" rtlCol="0">
              <a:spAutoFit/>
            </a:bodyPr>
            <a:lstStyle/>
            <a:p>
              <a:r>
                <a:rPr lang="en-US" altLang="zh-CN" sz="4000" dirty="0">
                  <a:solidFill>
                    <a:schemeClr val="tx1">
                      <a:lumMod val="75000"/>
                      <a:lumOff val="25000"/>
                    </a:schemeClr>
                  </a:solidFill>
                  <a:latin typeface="禹卫书法行书繁体" panose="02000603000000000000" charset="-122"/>
                  <a:ea typeface="禹卫书法行书繁体" panose="02000603000000000000" charset="-122"/>
                </a:rPr>
                <a:t>Ⅰ</a:t>
              </a:r>
              <a:endParaRPr lang="zh-CN" altLang="en-US" sz="4000" dirty="0">
                <a:solidFill>
                  <a:schemeClr val="tx1">
                    <a:lumMod val="75000"/>
                    <a:lumOff val="25000"/>
                  </a:schemeClr>
                </a:solidFill>
                <a:latin typeface="禹卫书法行书繁体" panose="02000603000000000000" charset="-122"/>
                <a:ea typeface="禹卫书法行书繁体" panose="02000603000000000000" charset="-122"/>
              </a:endParaRPr>
            </a:p>
          </p:txBody>
        </p:sp>
      </p:grpSp>
      <p:grpSp>
        <p:nvGrpSpPr>
          <p:cNvPr id="5" name="组合 4"/>
          <p:cNvGrpSpPr/>
          <p:nvPr/>
        </p:nvGrpSpPr>
        <p:grpSpPr>
          <a:xfrm>
            <a:off x="3768725" y="1416050"/>
            <a:ext cx="1592580" cy="1451610"/>
            <a:chOff x="3150" y="2230"/>
            <a:chExt cx="2508" cy="2286"/>
          </a:xfrm>
        </p:grpSpPr>
        <p:pic>
          <p:nvPicPr>
            <p:cNvPr id="6" name="图片 5" descr="预览图_千图网_编号32694835"/>
            <p:cNvPicPr>
              <a:picLocks noChangeAspect="1"/>
            </p:cNvPicPr>
            <p:nvPr/>
          </p:nvPicPr>
          <p:blipFill>
            <a:blip r:embed="rId4" cstate="email">
              <a:extLst>
                <a:ext uri="{28A0092B-C50C-407E-A947-70E740481C1C}">
                  <a14:useLocalDpi xmlns:a14="http://schemas.microsoft.com/office/drawing/2010/main"/>
                </a:ext>
              </a:extLst>
            </a:blip>
            <a:srcRect l="12938" t="39053" r="54013" b="33838"/>
            <a:stretch>
              <a:fillRect/>
            </a:stretch>
          </p:blipFill>
          <p:spPr>
            <a:xfrm rot="5400000" flipV="1">
              <a:off x="3261" y="2119"/>
              <a:ext cx="2286" cy="2508"/>
            </a:xfrm>
            <a:prstGeom prst="rect">
              <a:avLst/>
            </a:prstGeom>
          </p:spPr>
        </p:pic>
        <p:sp>
          <p:nvSpPr>
            <p:cNvPr id="8" name="文本框 7"/>
            <p:cNvSpPr txBox="1"/>
            <p:nvPr/>
          </p:nvSpPr>
          <p:spPr>
            <a:xfrm>
              <a:off x="4087" y="2816"/>
              <a:ext cx="1099" cy="1115"/>
            </a:xfrm>
            <a:prstGeom prst="rect">
              <a:avLst/>
            </a:prstGeom>
            <a:noFill/>
          </p:spPr>
          <p:txBody>
            <a:bodyPr wrap="none" rtlCol="0">
              <a:spAutoFit/>
            </a:bodyPr>
            <a:lstStyle/>
            <a:p>
              <a:r>
                <a:rPr lang="en-US" altLang="zh-CN" sz="4000" dirty="0">
                  <a:solidFill>
                    <a:schemeClr val="tx1">
                      <a:lumMod val="75000"/>
                      <a:lumOff val="25000"/>
                    </a:schemeClr>
                  </a:solidFill>
                  <a:latin typeface="禹卫书法行书繁体" panose="02000603000000000000" charset="-122"/>
                  <a:ea typeface="禹卫书法行书繁体" panose="02000603000000000000" charset="-122"/>
                </a:rPr>
                <a:t>Ⅱ</a:t>
              </a:r>
              <a:endParaRPr lang="zh-CN" altLang="en-US" sz="4000" dirty="0">
                <a:solidFill>
                  <a:schemeClr val="tx1">
                    <a:lumMod val="75000"/>
                    <a:lumOff val="25000"/>
                  </a:schemeClr>
                </a:solidFill>
                <a:latin typeface="禹卫书法行书繁体" panose="02000603000000000000" charset="-122"/>
                <a:ea typeface="禹卫书法行书繁体" panose="02000603000000000000" charset="-122"/>
              </a:endParaRPr>
            </a:p>
          </p:txBody>
        </p:sp>
      </p:grpSp>
      <p:grpSp>
        <p:nvGrpSpPr>
          <p:cNvPr id="12" name="组合 11"/>
          <p:cNvGrpSpPr/>
          <p:nvPr/>
        </p:nvGrpSpPr>
        <p:grpSpPr>
          <a:xfrm>
            <a:off x="6734810" y="1416050"/>
            <a:ext cx="1592580" cy="1451610"/>
            <a:chOff x="3150" y="2230"/>
            <a:chExt cx="2508" cy="2286"/>
          </a:xfrm>
        </p:grpSpPr>
        <p:pic>
          <p:nvPicPr>
            <p:cNvPr id="13" name="图片 12" descr="预览图_千图网_编号32694835"/>
            <p:cNvPicPr>
              <a:picLocks noChangeAspect="1"/>
            </p:cNvPicPr>
            <p:nvPr/>
          </p:nvPicPr>
          <p:blipFill>
            <a:blip r:embed="rId4" cstate="email">
              <a:extLst>
                <a:ext uri="{28A0092B-C50C-407E-A947-70E740481C1C}">
                  <a14:useLocalDpi xmlns:a14="http://schemas.microsoft.com/office/drawing/2010/main"/>
                </a:ext>
              </a:extLst>
            </a:blip>
            <a:srcRect l="12938" t="39053" r="54013" b="33838"/>
            <a:stretch>
              <a:fillRect/>
            </a:stretch>
          </p:blipFill>
          <p:spPr>
            <a:xfrm rot="5400000" flipV="1">
              <a:off x="3261" y="2119"/>
              <a:ext cx="2286" cy="2508"/>
            </a:xfrm>
            <a:prstGeom prst="rect">
              <a:avLst/>
            </a:prstGeom>
          </p:spPr>
        </p:pic>
        <p:sp>
          <p:nvSpPr>
            <p:cNvPr id="15" name="文本框 14"/>
            <p:cNvSpPr txBox="1"/>
            <p:nvPr/>
          </p:nvSpPr>
          <p:spPr>
            <a:xfrm>
              <a:off x="4087" y="2816"/>
              <a:ext cx="1099" cy="1115"/>
            </a:xfrm>
            <a:prstGeom prst="rect">
              <a:avLst/>
            </a:prstGeom>
            <a:noFill/>
          </p:spPr>
          <p:txBody>
            <a:bodyPr wrap="none" rtlCol="0">
              <a:spAutoFit/>
            </a:bodyPr>
            <a:lstStyle/>
            <a:p>
              <a:r>
                <a:rPr lang="en-US" altLang="zh-CN" sz="4000" dirty="0">
                  <a:solidFill>
                    <a:schemeClr val="tx1">
                      <a:lumMod val="75000"/>
                      <a:lumOff val="25000"/>
                    </a:schemeClr>
                  </a:solidFill>
                  <a:latin typeface="禹卫书法行书繁体" panose="02000603000000000000" charset="-122"/>
                  <a:ea typeface="禹卫书法行书繁体" panose="02000603000000000000" charset="-122"/>
                </a:rPr>
                <a:t>Ⅲ</a:t>
              </a:r>
              <a:endParaRPr lang="zh-CN" altLang="en-US" sz="4000" dirty="0">
                <a:solidFill>
                  <a:schemeClr val="tx1">
                    <a:lumMod val="75000"/>
                    <a:lumOff val="25000"/>
                  </a:schemeClr>
                </a:solidFill>
                <a:latin typeface="禹卫书法行书繁体" panose="02000603000000000000" charset="-122"/>
                <a:ea typeface="禹卫书法行书繁体" panose="02000603000000000000" charset="-122"/>
              </a:endParaRPr>
            </a:p>
          </p:txBody>
        </p:sp>
      </p:grpSp>
      <p:grpSp>
        <p:nvGrpSpPr>
          <p:cNvPr id="17" name="组合 16"/>
          <p:cNvGrpSpPr/>
          <p:nvPr/>
        </p:nvGrpSpPr>
        <p:grpSpPr>
          <a:xfrm>
            <a:off x="9796780" y="1416050"/>
            <a:ext cx="1592580" cy="1451610"/>
            <a:chOff x="3150" y="2230"/>
            <a:chExt cx="2508" cy="2286"/>
          </a:xfrm>
        </p:grpSpPr>
        <p:pic>
          <p:nvPicPr>
            <p:cNvPr id="18" name="图片 17" descr="预览图_千图网_编号32694835"/>
            <p:cNvPicPr>
              <a:picLocks noChangeAspect="1"/>
            </p:cNvPicPr>
            <p:nvPr/>
          </p:nvPicPr>
          <p:blipFill>
            <a:blip r:embed="rId4" cstate="email">
              <a:extLst>
                <a:ext uri="{28A0092B-C50C-407E-A947-70E740481C1C}">
                  <a14:useLocalDpi xmlns:a14="http://schemas.microsoft.com/office/drawing/2010/main"/>
                </a:ext>
              </a:extLst>
            </a:blip>
            <a:srcRect l="12938" t="39053" r="54013" b="33838"/>
            <a:stretch>
              <a:fillRect/>
            </a:stretch>
          </p:blipFill>
          <p:spPr>
            <a:xfrm rot="5400000" flipV="1">
              <a:off x="3261" y="2119"/>
              <a:ext cx="2286" cy="2508"/>
            </a:xfrm>
            <a:prstGeom prst="rect">
              <a:avLst/>
            </a:prstGeom>
          </p:spPr>
        </p:pic>
        <p:sp>
          <p:nvSpPr>
            <p:cNvPr id="20" name="文本框 19"/>
            <p:cNvSpPr txBox="1"/>
            <p:nvPr/>
          </p:nvSpPr>
          <p:spPr>
            <a:xfrm>
              <a:off x="4087" y="2816"/>
              <a:ext cx="1099" cy="1115"/>
            </a:xfrm>
            <a:prstGeom prst="rect">
              <a:avLst/>
            </a:prstGeom>
            <a:noFill/>
          </p:spPr>
          <p:txBody>
            <a:bodyPr wrap="none" rtlCol="0">
              <a:spAutoFit/>
            </a:bodyPr>
            <a:lstStyle/>
            <a:p>
              <a:r>
                <a:rPr lang="en-US" altLang="zh-CN" sz="4000" dirty="0">
                  <a:solidFill>
                    <a:schemeClr val="tx1">
                      <a:lumMod val="75000"/>
                      <a:lumOff val="25000"/>
                    </a:schemeClr>
                  </a:solidFill>
                  <a:latin typeface="禹卫书法行书繁体" panose="02000603000000000000" charset="-122"/>
                  <a:ea typeface="禹卫书法行书繁体" panose="02000603000000000000" charset="-122"/>
                </a:rPr>
                <a:t>Ⅳ</a:t>
              </a:r>
              <a:endParaRPr lang="zh-CN" altLang="en-US" sz="4000" dirty="0">
                <a:solidFill>
                  <a:schemeClr val="tx1">
                    <a:lumMod val="75000"/>
                    <a:lumOff val="25000"/>
                  </a:schemeClr>
                </a:solidFill>
                <a:latin typeface="禹卫书法行书繁体" panose="02000603000000000000" charset="-122"/>
                <a:ea typeface="禹卫书法行书繁体" panose="02000603000000000000" charset="-122"/>
              </a:endParaRPr>
            </a:p>
          </p:txBody>
        </p:sp>
      </p:grpSp>
      <p:sp>
        <p:nvSpPr>
          <p:cNvPr id="22" name="文本框 21">
            <a:extLst>
              <a:ext uri="{FF2B5EF4-FFF2-40B4-BE49-F238E27FC236}">
                <a16:creationId xmlns:a16="http://schemas.microsoft.com/office/drawing/2014/main" id="{20884251-D7D6-4713-82F0-7E7689D96C02}"/>
              </a:ext>
            </a:extLst>
          </p:cNvPr>
          <p:cNvSpPr txBox="1"/>
          <p:nvPr/>
        </p:nvSpPr>
        <p:spPr>
          <a:xfrm>
            <a:off x="307518" y="3105834"/>
            <a:ext cx="3018775" cy="646331"/>
          </a:xfrm>
          <a:prstGeom prst="rect">
            <a:avLst/>
          </a:prstGeom>
          <a:noFill/>
        </p:spPr>
        <p:txBody>
          <a:bodyPr wrap="none" rtlCol="0">
            <a:spAutoFit/>
          </a:bodyPr>
          <a:lstStyle/>
          <a:p>
            <a:r>
              <a:rPr lang="en-US" altLang="zh-CN" dirty="0"/>
              <a:t>       Late Qing Dynasty </a:t>
            </a:r>
          </a:p>
          <a:p>
            <a:r>
              <a:rPr lang="en-US" altLang="zh-CN" dirty="0"/>
              <a:t>and early Republic of China</a:t>
            </a:r>
            <a:endParaRPr lang="zh-CN" altLang="en-US" dirty="0"/>
          </a:p>
        </p:txBody>
      </p:sp>
      <p:sp>
        <p:nvSpPr>
          <p:cNvPr id="23" name="文本框 22">
            <a:extLst>
              <a:ext uri="{FF2B5EF4-FFF2-40B4-BE49-F238E27FC236}">
                <a16:creationId xmlns:a16="http://schemas.microsoft.com/office/drawing/2014/main" id="{BEF8543B-A6D6-4CC9-AEC0-14E19327621E}"/>
              </a:ext>
            </a:extLst>
          </p:cNvPr>
          <p:cNvSpPr txBox="1"/>
          <p:nvPr/>
        </p:nvSpPr>
        <p:spPr>
          <a:xfrm>
            <a:off x="3738225" y="3127613"/>
            <a:ext cx="2005677" cy="646331"/>
          </a:xfrm>
          <a:prstGeom prst="rect">
            <a:avLst/>
          </a:prstGeom>
          <a:noFill/>
        </p:spPr>
        <p:txBody>
          <a:bodyPr wrap="none" rtlCol="0">
            <a:spAutoFit/>
          </a:bodyPr>
          <a:lstStyle/>
          <a:p>
            <a:r>
              <a:rPr lang="en-US" altLang="zh-CN" dirty="0"/>
              <a:t>New Democratic </a:t>
            </a:r>
          </a:p>
          <a:p>
            <a:r>
              <a:rPr lang="en-US" altLang="zh-CN" dirty="0"/>
              <a:t>Revolution Period</a:t>
            </a:r>
            <a:endParaRPr lang="zh-CN" altLang="en-US" dirty="0"/>
          </a:p>
        </p:txBody>
      </p:sp>
      <p:sp>
        <p:nvSpPr>
          <p:cNvPr id="24" name="文本框 23">
            <a:extLst>
              <a:ext uri="{FF2B5EF4-FFF2-40B4-BE49-F238E27FC236}">
                <a16:creationId xmlns:a16="http://schemas.microsoft.com/office/drawing/2014/main" id="{8AD39442-C185-4E5C-A661-792792DDFA6E}"/>
              </a:ext>
            </a:extLst>
          </p:cNvPr>
          <p:cNvSpPr txBox="1"/>
          <p:nvPr/>
        </p:nvSpPr>
        <p:spPr>
          <a:xfrm>
            <a:off x="6215971" y="3143250"/>
            <a:ext cx="2890535" cy="369332"/>
          </a:xfrm>
          <a:prstGeom prst="rect">
            <a:avLst/>
          </a:prstGeom>
          <a:noFill/>
        </p:spPr>
        <p:txBody>
          <a:bodyPr wrap="none" rtlCol="0">
            <a:spAutoFit/>
          </a:bodyPr>
          <a:lstStyle/>
          <a:p>
            <a:r>
              <a:rPr lang="en-US" altLang="zh-CN" dirty="0"/>
              <a:t>Early Period of New China</a:t>
            </a:r>
            <a:endParaRPr lang="zh-CN" altLang="en-US" dirty="0"/>
          </a:p>
        </p:txBody>
      </p:sp>
      <p:sp>
        <p:nvSpPr>
          <p:cNvPr id="25" name="文本框 24">
            <a:extLst>
              <a:ext uri="{FF2B5EF4-FFF2-40B4-BE49-F238E27FC236}">
                <a16:creationId xmlns:a16="http://schemas.microsoft.com/office/drawing/2014/main" id="{1F5B1398-E10E-4308-9A7C-10D00658D027}"/>
              </a:ext>
            </a:extLst>
          </p:cNvPr>
          <p:cNvSpPr txBox="1"/>
          <p:nvPr/>
        </p:nvSpPr>
        <p:spPr>
          <a:xfrm>
            <a:off x="9429899" y="3118088"/>
            <a:ext cx="2518638" cy="369332"/>
          </a:xfrm>
          <a:prstGeom prst="rect">
            <a:avLst/>
          </a:prstGeom>
          <a:noFill/>
        </p:spPr>
        <p:txBody>
          <a:bodyPr wrap="none" rtlCol="0">
            <a:spAutoFit/>
          </a:bodyPr>
          <a:lstStyle/>
          <a:p>
            <a:r>
              <a:rPr lang="en-US" altLang="zh-CN" dirty="0"/>
              <a:t> the Contemporary Era</a:t>
            </a:r>
            <a:endParaRPr lang="zh-CN" alt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4" name="图片 3" descr="预览图_千图网_编号334341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510" y="-8890"/>
            <a:ext cx="2555240" cy="6214745"/>
          </a:xfrm>
          <a:prstGeom prst="rect">
            <a:avLst/>
          </a:prstGeom>
        </p:spPr>
      </p:pic>
      <p:sp>
        <p:nvSpPr>
          <p:cNvPr id="76" name="文本框 75"/>
          <p:cNvSpPr txBox="1"/>
          <p:nvPr/>
        </p:nvSpPr>
        <p:spPr>
          <a:xfrm>
            <a:off x="3551453" y="2353617"/>
            <a:ext cx="12887324" cy="3079048"/>
          </a:xfrm>
          <a:prstGeom prst="rect">
            <a:avLst/>
          </a:prstGeom>
          <a:noFill/>
        </p:spPr>
        <p:txBody>
          <a:bodyPr wrap="square" lIns="90170" rIns="90170" rtlCol="0">
            <a:spAutoFit/>
          </a:bodyPr>
          <a:lstStyle/>
          <a:p>
            <a:r>
              <a:rPr lang="en-US" altLang="zh-CN" sz="4400" dirty="0">
                <a:latin typeface="+mj-ea"/>
                <a:ea typeface="+mj-ea"/>
              </a:rPr>
              <a:t>Late Qing Dynasty </a:t>
            </a:r>
            <a:r>
              <a:rPr lang="en-US" altLang="zh-CN" sz="4400" dirty="0"/>
              <a:t>and </a:t>
            </a:r>
          </a:p>
          <a:p>
            <a:r>
              <a:rPr lang="en-US" altLang="zh-CN" sz="4400" dirty="0"/>
              <a:t>early Republic of China</a:t>
            </a:r>
          </a:p>
          <a:p>
            <a:r>
              <a:rPr lang="zh-CN" altLang="en-US" sz="4400" dirty="0"/>
              <a:t>   （</a:t>
            </a:r>
            <a:r>
              <a:rPr lang="en-US" altLang="zh-CN" sz="4400" dirty="0"/>
              <a:t>1840s~1920s</a:t>
            </a:r>
            <a:r>
              <a:rPr lang="zh-CN" altLang="en-US" sz="4400" dirty="0"/>
              <a:t>）</a:t>
            </a:r>
          </a:p>
          <a:p>
            <a:endParaRPr lang="zh-CN" altLang="en-US" sz="4400" dirty="0">
              <a:latin typeface="+mj-ea"/>
              <a:ea typeface="+mj-ea"/>
            </a:endParaRPr>
          </a:p>
          <a:p>
            <a:pPr algn="l">
              <a:lnSpc>
                <a:spcPct val="170000"/>
              </a:lnSpc>
            </a:pPr>
            <a:endParaRPr lang="zh-CN" altLang="en-US" sz="1200" spc="100" dirty="0">
              <a:solidFill>
                <a:schemeClr val="tx1"/>
              </a:solidFill>
              <a:uFillTx/>
              <a:latin typeface="华文新魏" panose="02010800040101010101" charset="-122"/>
              <a:ea typeface="华文新魏" panose="02010800040101010101"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sp>
        <p:nvSpPr>
          <p:cNvPr id="3" name="文本框 2">
            <a:extLst>
              <a:ext uri="{FF2B5EF4-FFF2-40B4-BE49-F238E27FC236}">
                <a16:creationId xmlns:a16="http://schemas.microsoft.com/office/drawing/2014/main" id="{949EEF99-CD55-41FF-9D21-16FE454D2A37}"/>
              </a:ext>
            </a:extLst>
          </p:cNvPr>
          <p:cNvSpPr txBox="1"/>
          <p:nvPr/>
        </p:nvSpPr>
        <p:spPr>
          <a:xfrm>
            <a:off x="383812" y="328494"/>
            <a:ext cx="8842229" cy="584775"/>
          </a:xfrm>
          <a:prstGeom prst="rect">
            <a:avLst/>
          </a:prstGeom>
          <a:noFill/>
        </p:spPr>
        <p:txBody>
          <a:bodyPr wrap="none" rtlCol="0">
            <a:spAutoFit/>
          </a:bodyPr>
          <a:lstStyle/>
          <a:p>
            <a:r>
              <a:rPr lang="en-US" altLang="zh-CN" sz="3200" dirty="0"/>
              <a:t>Translation of Western Social Science Classics </a:t>
            </a:r>
            <a:endParaRPr lang="zh-CN" altLang="en-US" sz="3200" dirty="0"/>
          </a:p>
        </p:txBody>
      </p:sp>
      <p:sp>
        <p:nvSpPr>
          <p:cNvPr id="24" name="文本框 23">
            <a:extLst>
              <a:ext uri="{FF2B5EF4-FFF2-40B4-BE49-F238E27FC236}">
                <a16:creationId xmlns:a16="http://schemas.microsoft.com/office/drawing/2014/main" id="{71BC3D31-C3B1-40CF-BD54-D78116590541}"/>
              </a:ext>
            </a:extLst>
          </p:cNvPr>
          <p:cNvSpPr txBox="1"/>
          <p:nvPr/>
        </p:nvSpPr>
        <p:spPr>
          <a:xfrm>
            <a:off x="823158" y="3262640"/>
            <a:ext cx="2433295" cy="523220"/>
          </a:xfrm>
          <a:prstGeom prst="rect">
            <a:avLst/>
          </a:prstGeom>
          <a:noFill/>
        </p:spPr>
        <p:txBody>
          <a:bodyPr wrap="none" rtlCol="0">
            <a:spAutoFit/>
          </a:bodyPr>
          <a:lstStyle/>
          <a:p>
            <a:r>
              <a:rPr lang="en-US" altLang="zh-CN" sz="2400" dirty="0"/>
              <a:t>Yan Fu</a:t>
            </a:r>
            <a:r>
              <a:rPr lang="zh-CN" altLang="en-US" sz="2800" dirty="0"/>
              <a:t>（</a:t>
            </a:r>
            <a:r>
              <a:rPr lang="zh-CN" altLang="en-US" sz="2000" dirty="0"/>
              <a:t>严复</a:t>
            </a:r>
            <a:r>
              <a:rPr lang="zh-CN" altLang="en-US" sz="2400" dirty="0"/>
              <a:t>）</a:t>
            </a:r>
            <a:r>
              <a:rPr lang="en-US" altLang="zh-CN" sz="2800" dirty="0"/>
              <a:t> </a:t>
            </a:r>
            <a:endParaRPr lang="zh-CN" altLang="en-US" sz="2800" dirty="0"/>
          </a:p>
        </p:txBody>
      </p:sp>
      <p:sp>
        <p:nvSpPr>
          <p:cNvPr id="4" name="文本框 3">
            <a:extLst>
              <a:ext uri="{FF2B5EF4-FFF2-40B4-BE49-F238E27FC236}">
                <a16:creationId xmlns:a16="http://schemas.microsoft.com/office/drawing/2014/main" id="{7F55C70E-E8BD-4C28-AEDA-1B7DD8B7A0AF}"/>
              </a:ext>
            </a:extLst>
          </p:cNvPr>
          <p:cNvSpPr txBox="1"/>
          <p:nvPr/>
        </p:nvSpPr>
        <p:spPr>
          <a:xfrm>
            <a:off x="579434" y="6006286"/>
            <a:ext cx="3414717" cy="523220"/>
          </a:xfrm>
          <a:prstGeom prst="rect">
            <a:avLst/>
          </a:prstGeom>
          <a:noFill/>
        </p:spPr>
        <p:txBody>
          <a:bodyPr wrap="none" rtlCol="0">
            <a:spAutoFit/>
          </a:bodyPr>
          <a:lstStyle/>
          <a:p>
            <a:r>
              <a:rPr lang="en-US" altLang="zh-CN" sz="2800" dirty="0"/>
              <a:t>Ma </a:t>
            </a:r>
            <a:r>
              <a:rPr lang="en-US" altLang="zh-CN" sz="2800" dirty="0" err="1"/>
              <a:t>Junwu</a:t>
            </a:r>
            <a:r>
              <a:rPr lang="zh-CN" altLang="en-US" sz="2800" dirty="0"/>
              <a:t>（</a:t>
            </a:r>
            <a:r>
              <a:rPr lang="zh-CN" altLang="en-US" sz="2400" dirty="0"/>
              <a:t>马君武）</a:t>
            </a:r>
          </a:p>
        </p:txBody>
      </p:sp>
      <p:pic>
        <p:nvPicPr>
          <p:cNvPr id="6" name="图片 5">
            <a:extLst>
              <a:ext uri="{FF2B5EF4-FFF2-40B4-BE49-F238E27FC236}">
                <a16:creationId xmlns:a16="http://schemas.microsoft.com/office/drawing/2014/main" id="{C0B4DB87-6E7A-454F-A3AB-FB9B022086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3259" y="1518615"/>
            <a:ext cx="1509468" cy="1815136"/>
          </a:xfrm>
          <a:prstGeom prst="ellipse">
            <a:avLst/>
          </a:prstGeom>
          <a:ln>
            <a:noFill/>
          </a:ln>
          <a:effectLst>
            <a:softEdge rad="112500"/>
          </a:effectLst>
        </p:spPr>
      </p:pic>
      <p:pic>
        <p:nvPicPr>
          <p:cNvPr id="8" name="图片 7">
            <a:extLst>
              <a:ext uri="{FF2B5EF4-FFF2-40B4-BE49-F238E27FC236}">
                <a16:creationId xmlns:a16="http://schemas.microsoft.com/office/drawing/2014/main" id="{02BC4A55-D242-4832-AD5F-C8FBB05A11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1243" y="4134262"/>
            <a:ext cx="1333500" cy="1887028"/>
          </a:xfrm>
          <a:prstGeom prst="ellipse">
            <a:avLst/>
          </a:prstGeom>
          <a:ln>
            <a:noFill/>
          </a:ln>
          <a:effectLst>
            <a:softEdge rad="112500"/>
          </a:effectLst>
        </p:spPr>
      </p:pic>
      <p:sp>
        <p:nvSpPr>
          <p:cNvPr id="9" name="文本框 8">
            <a:extLst>
              <a:ext uri="{FF2B5EF4-FFF2-40B4-BE49-F238E27FC236}">
                <a16:creationId xmlns:a16="http://schemas.microsoft.com/office/drawing/2014/main" id="{BAEE477A-3E3D-4436-8FE1-B93568E718E1}"/>
              </a:ext>
            </a:extLst>
          </p:cNvPr>
          <p:cNvSpPr txBox="1"/>
          <p:nvPr/>
        </p:nvSpPr>
        <p:spPr>
          <a:xfrm>
            <a:off x="4775481" y="2490281"/>
            <a:ext cx="3932487" cy="707886"/>
          </a:xfrm>
          <a:prstGeom prst="rect">
            <a:avLst/>
          </a:prstGeom>
          <a:noFill/>
        </p:spPr>
        <p:txBody>
          <a:bodyPr wrap="none" rtlCol="0">
            <a:spAutoFit/>
          </a:bodyPr>
          <a:lstStyle/>
          <a:p>
            <a:r>
              <a:rPr lang="en-US" altLang="zh-CN" sz="2000" i="1" dirty="0"/>
              <a:t>Evolution and</a:t>
            </a:r>
            <a:r>
              <a:rPr lang="zh-CN" altLang="en-US" sz="2000" i="1" dirty="0"/>
              <a:t> </a:t>
            </a:r>
            <a:r>
              <a:rPr lang="en-US" altLang="zh-CN" sz="2000" i="1" dirty="0"/>
              <a:t>Ethics  </a:t>
            </a:r>
            <a:r>
              <a:rPr lang="en-US" altLang="zh-CN" sz="2000" dirty="0"/>
              <a:t>《</a:t>
            </a:r>
            <a:r>
              <a:rPr lang="zh-CN" altLang="en-US" sz="2000" dirty="0"/>
              <a:t>天演论</a:t>
            </a:r>
            <a:r>
              <a:rPr lang="en-US" altLang="zh-CN" sz="2000" dirty="0"/>
              <a:t>》</a:t>
            </a:r>
          </a:p>
          <a:p>
            <a:r>
              <a:rPr lang="en-US" altLang="zh-CN" sz="2000" i="1" dirty="0"/>
              <a:t>The Wealth of Nations</a:t>
            </a:r>
            <a:r>
              <a:rPr lang="zh-CN" altLang="en-US" sz="2000" i="1" dirty="0"/>
              <a:t>  </a:t>
            </a:r>
            <a:r>
              <a:rPr lang="en-US" altLang="zh-CN" sz="2000" dirty="0"/>
              <a:t>《</a:t>
            </a:r>
            <a:r>
              <a:rPr lang="zh-CN" altLang="en-US" sz="2000" dirty="0"/>
              <a:t>原富</a:t>
            </a:r>
            <a:r>
              <a:rPr lang="en-US" altLang="zh-CN" sz="2000" dirty="0"/>
              <a:t>》</a:t>
            </a:r>
            <a:endParaRPr lang="zh-CN" altLang="en-US" sz="2000" dirty="0"/>
          </a:p>
        </p:txBody>
      </p:sp>
      <p:sp>
        <p:nvSpPr>
          <p:cNvPr id="10" name="文本框 9">
            <a:extLst>
              <a:ext uri="{FF2B5EF4-FFF2-40B4-BE49-F238E27FC236}">
                <a16:creationId xmlns:a16="http://schemas.microsoft.com/office/drawing/2014/main" id="{3B5220DC-C165-406D-AF91-9AE883DC782A}"/>
              </a:ext>
            </a:extLst>
          </p:cNvPr>
          <p:cNvSpPr txBox="1"/>
          <p:nvPr/>
        </p:nvSpPr>
        <p:spPr>
          <a:xfrm>
            <a:off x="4514527" y="4986278"/>
            <a:ext cx="5019675" cy="677108"/>
          </a:xfrm>
          <a:prstGeom prst="rect">
            <a:avLst/>
          </a:prstGeom>
          <a:noFill/>
        </p:spPr>
        <p:txBody>
          <a:bodyPr wrap="square" rtlCol="0">
            <a:spAutoFit/>
          </a:bodyPr>
          <a:lstStyle/>
          <a:p>
            <a:r>
              <a:rPr lang="en-US" altLang="zh-CN" sz="2000" i="1" dirty="0"/>
              <a:t>Principles of Sociology  </a:t>
            </a:r>
            <a:r>
              <a:rPr lang="en-US" altLang="zh-CN" sz="2000" dirty="0"/>
              <a:t>《</a:t>
            </a:r>
            <a:r>
              <a:rPr lang="zh-CN" altLang="en-US" sz="2000" dirty="0"/>
              <a:t>社会学原理</a:t>
            </a:r>
            <a:r>
              <a:rPr lang="en-US" altLang="zh-CN" sz="2000" dirty="0"/>
              <a:t>》</a:t>
            </a:r>
          </a:p>
          <a:p>
            <a:endParaRPr lang="zh-CN"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4" name="图片 3" descr="预览图_千图网_编号334341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510" y="-8890"/>
            <a:ext cx="2555240" cy="6214745"/>
          </a:xfrm>
          <a:prstGeom prst="rect">
            <a:avLst/>
          </a:prstGeom>
        </p:spPr>
      </p:pic>
      <p:sp>
        <p:nvSpPr>
          <p:cNvPr id="76" name="文本框 75"/>
          <p:cNvSpPr txBox="1"/>
          <p:nvPr/>
        </p:nvSpPr>
        <p:spPr>
          <a:xfrm>
            <a:off x="2352675" y="2400935"/>
            <a:ext cx="11477625" cy="3657668"/>
          </a:xfrm>
          <a:prstGeom prst="rect">
            <a:avLst/>
          </a:prstGeom>
          <a:noFill/>
        </p:spPr>
        <p:txBody>
          <a:bodyPr wrap="square" lIns="90170" rIns="90170" rtlCol="0">
            <a:spAutoFit/>
          </a:bodyPr>
          <a:lstStyle/>
          <a:p>
            <a:r>
              <a:rPr lang="en-US" altLang="zh-CN" sz="4400" dirty="0"/>
              <a:t>New Democratic Revolution Period</a:t>
            </a:r>
          </a:p>
          <a:p>
            <a:r>
              <a:rPr lang="en-US" altLang="zh-CN" sz="4400" dirty="0"/>
              <a:t>               (1919~1949)</a:t>
            </a:r>
          </a:p>
          <a:p>
            <a:endParaRPr lang="zh-CN" altLang="en-US" sz="4400" dirty="0"/>
          </a:p>
          <a:p>
            <a:pPr>
              <a:lnSpc>
                <a:spcPct val="170000"/>
              </a:lnSpc>
            </a:pPr>
            <a:endParaRPr lang="zh-CN" altLang="en-US" sz="4800" dirty="0">
              <a:latin typeface="+mj-ea"/>
              <a:ea typeface="+mj-ea"/>
            </a:endParaRPr>
          </a:p>
          <a:p>
            <a:pPr algn="l">
              <a:lnSpc>
                <a:spcPct val="170000"/>
              </a:lnSpc>
            </a:pPr>
            <a:endParaRPr lang="zh-CN" altLang="en-US" sz="1200" spc="100" dirty="0">
              <a:solidFill>
                <a:schemeClr val="tx1"/>
              </a:solidFill>
              <a:uFillTx/>
              <a:latin typeface="华文新魏" panose="02010800040101010101" charset="-122"/>
              <a:ea typeface="华文新魏" panose="02010800040101010101" charset="-122"/>
            </a:endParaRPr>
          </a:p>
        </p:txBody>
      </p:sp>
    </p:spTree>
    <p:custDataLst>
      <p:tags r:id="rId1"/>
    </p:custDataLst>
    <p:extLst>
      <p:ext uri="{BB962C8B-B14F-4D97-AF65-F5344CB8AC3E}">
        <p14:creationId xmlns:p14="http://schemas.microsoft.com/office/powerpoint/2010/main" val="177893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4" name="图片 3" descr="image26"/>
          <p:cNvPicPr>
            <a:picLocks noChangeAspect="1"/>
          </p:cNvPicPr>
          <p:nvPr/>
        </p:nvPicPr>
        <p:blipFill>
          <a:blip r:embed="rId4" cstate="email">
            <a:extLst>
              <a:ext uri="{28A0092B-C50C-407E-A947-70E740481C1C}">
                <a14:useLocalDpi xmlns:a14="http://schemas.microsoft.com/office/drawing/2010/main"/>
              </a:ext>
            </a:extLst>
          </a:blip>
          <a:srcRect r="37381"/>
          <a:stretch>
            <a:fillRect/>
          </a:stretch>
        </p:blipFill>
        <p:spPr>
          <a:xfrm rot="3540000">
            <a:off x="5145405" y="1326515"/>
            <a:ext cx="1129665" cy="1018540"/>
          </a:xfrm>
          <a:prstGeom prst="rect">
            <a:avLst/>
          </a:prstGeom>
        </p:spPr>
      </p:pic>
      <p:pic>
        <p:nvPicPr>
          <p:cNvPr id="9" name="图片 8" descr="image26"/>
          <p:cNvPicPr>
            <a:picLocks noChangeAspect="1"/>
          </p:cNvPicPr>
          <p:nvPr/>
        </p:nvPicPr>
        <p:blipFill>
          <a:blip r:embed="rId4" cstate="email">
            <a:extLst>
              <a:ext uri="{28A0092B-C50C-407E-A947-70E740481C1C}">
                <a14:useLocalDpi xmlns:a14="http://schemas.microsoft.com/office/drawing/2010/main"/>
              </a:ext>
            </a:extLst>
          </a:blip>
          <a:srcRect r="37381"/>
          <a:stretch>
            <a:fillRect/>
          </a:stretch>
        </p:blipFill>
        <p:spPr>
          <a:xfrm rot="3540000">
            <a:off x="5145405" y="2977515"/>
            <a:ext cx="1129665" cy="1018540"/>
          </a:xfrm>
          <a:prstGeom prst="rect">
            <a:avLst/>
          </a:prstGeom>
        </p:spPr>
      </p:pic>
      <p:pic>
        <p:nvPicPr>
          <p:cNvPr id="13" name="图片 12" descr="image26"/>
          <p:cNvPicPr>
            <a:picLocks noChangeAspect="1"/>
          </p:cNvPicPr>
          <p:nvPr/>
        </p:nvPicPr>
        <p:blipFill>
          <a:blip r:embed="rId4" cstate="email">
            <a:extLst>
              <a:ext uri="{28A0092B-C50C-407E-A947-70E740481C1C}">
                <a14:useLocalDpi xmlns:a14="http://schemas.microsoft.com/office/drawing/2010/main"/>
              </a:ext>
            </a:extLst>
          </a:blip>
          <a:srcRect r="37381"/>
          <a:stretch>
            <a:fillRect/>
          </a:stretch>
        </p:blipFill>
        <p:spPr>
          <a:xfrm rot="3540000">
            <a:off x="5145405" y="4628515"/>
            <a:ext cx="1129665" cy="1018540"/>
          </a:xfrm>
          <a:prstGeom prst="rect">
            <a:avLst/>
          </a:prstGeom>
        </p:spPr>
      </p:pic>
      <p:pic>
        <p:nvPicPr>
          <p:cNvPr id="15" name="图片 14" descr="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1275" y="1604645"/>
            <a:ext cx="4334510" cy="3071495"/>
          </a:xfrm>
          <a:prstGeom prst="rect">
            <a:avLst/>
          </a:prstGeom>
        </p:spPr>
      </p:pic>
      <p:sp>
        <p:nvSpPr>
          <p:cNvPr id="2" name="文本框 1">
            <a:extLst>
              <a:ext uri="{FF2B5EF4-FFF2-40B4-BE49-F238E27FC236}">
                <a16:creationId xmlns:a16="http://schemas.microsoft.com/office/drawing/2014/main" id="{9B72FD9B-82E1-4CE6-BA92-6B4E2EB30D58}"/>
              </a:ext>
            </a:extLst>
          </p:cNvPr>
          <p:cNvSpPr txBox="1"/>
          <p:nvPr/>
        </p:nvSpPr>
        <p:spPr>
          <a:xfrm>
            <a:off x="428625" y="609940"/>
            <a:ext cx="5467907" cy="584775"/>
          </a:xfrm>
          <a:prstGeom prst="rect">
            <a:avLst/>
          </a:prstGeom>
          <a:noFill/>
        </p:spPr>
        <p:txBody>
          <a:bodyPr wrap="none" rtlCol="0">
            <a:spAutoFit/>
          </a:bodyPr>
          <a:lstStyle/>
          <a:p>
            <a:r>
              <a:rPr lang="en-US" altLang="zh-CN" sz="3200" dirty="0"/>
              <a:t>Translation of  Marxist Works</a:t>
            </a:r>
            <a:endParaRPr lang="zh-CN" altLang="en-US" sz="3200" dirty="0"/>
          </a:p>
        </p:txBody>
      </p:sp>
      <p:sp>
        <p:nvSpPr>
          <p:cNvPr id="5" name="文本框 4">
            <a:extLst>
              <a:ext uri="{FF2B5EF4-FFF2-40B4-BE49-F238E27FC236}">
                <a16:creationId xmlns:a16="http://schemas.microsoft.com/office/drawing/2014/main" id="{0A08A25E-743C-4378-8572-CCB338E15A09}"/>
              </a:ext>
            </a:extLst>
          </p:cNvPr>
          <p:cNvSpPr txBox="1"/>
          <p:nvPr/>
        </p:nvSpPr>
        <p:spPr>
          <a:xfrm>
            <a:off x="6217280" y="1601027"/>
            <a:ext cx="5410455" cy="1569660"/>
          </a:xfrm>
          <a:prstGeom prst="rect">
            <a:avLst/>
          </a:prstGeom>
          <a:noFill/>
        </p:spPr>
        <p:txBody>
          <a:bodyPr wrap="none" rtlCol="0">
            <a:spAutoFit/>
          </a:bodyPr>
          <a:lstStyle/>
          <a:p>
            <a:r>
              <a:rPr lang="en-US" altLang="zh-CN" sz="2400" i="1" dirty="0"/>
              <a:t>The Materialist Conception of History  </a:t>
            </a:r>
            <a:endParaRPr lang="en-US" altLang="zh-CN" sz="2400" dirty="0"/>
          </a:p>
          <a:p>
            <a:r>
              <a:rPr lang="en-US" altLang="zh-CN" sz="2400" dirty="0"/>
              <a:t>       </a:t>
            </a:r>
            <a:r>
              <a:rPr lang="en-US" altLang="zh-CN" sz="2000" dirty="0"/>
              <a:t>《</a:t>
            </a:r>
            <a:r>
              <a:rPr lang="zh-CN" altLang="en-US" sz="2000" dirty="0"/>
              <a:t>唯物史观</a:t>
            </a:r>
            <a:r>
              <a:rPr lang="en-US" altLang="zh-CN" sz="2000" dirty="0"/>
              <a:t>》                                </a:t>
            </a:r>
          </a:p>
          <a:p>
            <a:br>
              <a:rPr lang="en-US" altLang="zh-CN" sz="2400" dirty="0"/>
            </a:br>
            <a:endParaRPr lang="zh-CN" altLang="en-US" sz="2400" dirty="0"/>
          </a:p>
        </p:txBody>
      </p:sp>
      <p:sp>
        <p:nvSpPr>
          <p:cNvPr id="16" name="文本框 15">
            <a:extLst>
              <a:ext uri="{FF2B5EF4-FFF2-40B4-BE49-F238E27FC236}">
                <a16:creationId xmlns:a16="http://schemas.microsoft.com/office/drawing/2014/main" id="{CF8A5493-6160-42AD-A6AD-7DF8E409511E}"/>
              </a:ext>
            </a:extLst>
          </p:cNvPr>
          <p:cNvSpPr txBox="1"/>
          <p:nvPr/>
        </p:nvSpPr>
        <p:spPr>
          <a:xfrm>
            <a:off x="6308550" y="4736180"/>
            <a:ext cx="3778599" cy="1077218"/>
          </a:xfrm>
          <a:prstGeom prst="rect">
            <a:avLst/>
          </a:prstGeom>
          <a:noFill/>
        </p:spPr>
        <p:txBody>
          <a:bodyPr wrap="none" rtlCol="0">
            <a:spAutoFit/>
          </a:bodyPr>
          <a:lstStyle/>
          <a:p>
            <a:r>
              <a:rPr lang="en-US" altLang="zh-CN" sz="2400" i="1" dirty="0"/>
              <a:t>The Communist Manifesto</a:t>
            </a:r>
          </a:p>
          <a:p>
            <a:r>
              <a:rPr lang="en-US" altLang="zh-CN" sz="2000" dirty="0"/>
              <a:t>       《</a:t>
            </a:r>
            <a:r>
              <a:rPr lang="zh-CN" altLang="en-US" sz="2000" dirty="0"/>
              <a:t>共产党宣言</a:t>
            </a:r>
            <a:r>
              <a:rPr lang="en-US" altLang="zh-CN" sz="2000" dirty="0"/>
              <a:t>》</a:t>
            </a:r>
            <a:br>
              <a:rPr lang="en-US" altLang="zh-CN" sz="2000" dirty="0"/>
            </a:br>
            <a:endParaRPr lang="zh-CN" altLang="en-US" sz="2000" dirty="0"/>
          </a:p>
        </p:txBody>
      </p:sp>
      <p:sp>
        <p:nvSpPr>
          <p:cNvPr id="17" name="文本框 16">
            <a:extLst>
              <a:ext uri="{FF2B5EF4-FFF2-40B4-BE49-F238E27FC236}">
                <a16:creationId xmlns:a16="http://schemas.microsoft.com/office/drawing/2014/main" id="{4EF3A642-0C46-41D4-A013-07ECAD8E57DD}"/>
              </a:ext>
            </a:extLst>
          </p:cNvPr>
          <p:cNvSpPr txBox="1"/>
          <p:nvPr/>
        </p:nvSpPr>
        <p:spPr>
          <a:xfrm>
            <a:off x="6217280" y="3235067"/>
            <a:ext cx="960519" cy="1077218"/>
          </a:xfrm>
          <a:prstGeom prst="rect">
            <a:avLst/>
          </a:prstGeom>
          <a:noFill/>
        </p:spPr>
        <p:txBody>
          <a:bodyPr wrap="none" rtlCol="0">
            <a:spAutoFit/>
          </a:bodyPr>
          <a:lstStyle/>
          <a:p>
            <a:endParaRPr lang="en-US" altLang="zh-CN" sz="2400" i="1" dirty="0"/>
          </a:p>
          <a:p>
            <a:r>
              <a:rPr lang="en-US" altLang="zh-CN" sz="2000" dirty="0"/>
              <a:t>           </a:t>
            </a:r>
            <a:br>
              <a:rPr lang="en-US" altLang="zh-CN" sz="2000" dirty="0"/>
            </a:br>
            <a:endParaRPr lang="zh-CN" altLang="en-US" sz="2000" dirty="0"/>
          </a:p>
        </p:txBody>
      </p:sp>
      <p:sp>
        <p:nvSpPr>
          <p:cNvPr id="19" name="文本框 18">
            <a:extLst>
              <a:ext uri="{FF2B5EF4-FFF2-40B4-BE49-F238E27FC236}">
                <a16:creationId xmlns:a16="http://schemas.microsoft.com/office/drawing/2014/main" id="{636CF002-1D94-4554-B2BF-D5FA22CBED92}"/>
              </a:ext>
            </a:extLst>
          </p:cNvPr>
          <p:cNvSpPr txBox="1"/>
          <p:nvPr/>
        </p:nvSpPr>
        <p:spPr>
          <a:xfrm>
            <a:off x="6388582" y="3242402"/>
            <a:ext cx="2855269" cy="1077218"/>
          </a:xfrm>
          <a:prstGeom prst="rect">
            <a:avLst/>
          </a:prstGeom>
          <a:noFill/>
        </p:spPr>
        <p:txBody>
          <a:bodyPr wrap="none" rtlCol="0">
            <a:spAutoFit/>
          </a:bodyPr>
          <a:lstStyle/>
          <a:p>
            <a:r>
              <a:rPr lang="en-US" altLang="zh-CN" sz="2400" i="1" dirty="0"/>
              <a:t>Dialectics of Nature</a:t>
            </a:r>
          </a:p>
          <a:p>
            <a:r>
              <a:rPr lang="en-US" altLang="zh-CN" sz="2000" dirty="0"/>
              <a:t>     《</a:t>
            </a:r>
            <a:r>
              <a:rPr lang="zh-CN" altLang="en-US" sz="2000" dirty="0"/>
              <a:t>自然辩证法</a:t>
            </a:r>
            <a:r>
              <a:rPr lang="en-US" altLang="zh-CN" sz="2000" dirty="0"/>
              <a:t>》</a:t>
            </a:r>
            <a:br>
              <a:rPr lang="en-US" altLang="zh-CN" sz="2000" dirty="0"/>
            </a:br>
            <a:endParaRPr lang="zh-CN" altLang="en-US" sz="2000"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4" name="图片 3" descr="预览图_千图网_编号334341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510" y="-8890"/>
            <a:ext cx="2555240" cy="6214745"/>
          </a:xfrm>
          <a:prstGeom prst="rect">
            <a:avLst/>
          </a:prstGeom>
        </p:spPr>
      </p:pic>
      <p:sp>
        <p:nvSpPr>
          <p:cNvPr id="76" name="文本框 75"/>
          <p:cNvSpPr txBox="1"/>
          <p:nvPr/>
        </p:nvSpPr>
        <p:spPr>
          <a:xfrm>
            <a:off x="2324100" y="2600960"/>
            <a:ext cx="11477625" cy="2365006"/>
          </a:xfrm>
          <a:prstGeom prst="rect">
            <a:avLst/>
          </a:prstGeom>
          <a:noFill/>
        </p:spPr>
        <p:txBody>
          <a:bodyPr wrap="square" lIns="90170" rIns="90170" rtlCol="0">
            <a:spAutoFit/>
          </a:bodyPr>
          <a:lstStyle/>
          <a:p>
            <a:endParaRPr lang="zh-CN" altLang="en-US" sz="4800" dirty="0"/>
          </a:p>
          <a:p>
            <a:pPr>
              <a:lnSpc>
                <a:spcPct val="170000"/>
              </a:lnSpc>
            </a:pPr>
            <a:endParaRPr lang="zh-CN" altLang="en-US" sz="4800" dirty="0">
              <a:latin typeface="+mj-ea"/>
              <a:ea typeface="+mj-ea"/>
            </a:endParaRPr>
          </a:p>
          <a:p>
            <a:pPr algn="l">
              <a:lnSpc>
                <a:spcPct val="170000"/>
              </a:lnSpc>
            </a:pPr>
            <a:endParaRPr lang="zh-CN" altLang="en-US" sz="1200" spc="100" dirty="0">
              <a:solidFill>
                <a:schemeClr val="tx1"/>
              </a:solidFill>
              <a:uFillTx/>
              <a:latin typeface="华文新魏" panose="02010800040101010101" charset="-122"/>
              <a:ea typeface="华文新魏" panose="02010800040101010101" charset="-122"/>
            </a:endParaRPr>
          </a:p>
        </p:txBody>
      </p:sp>
      <p:sp>
        <p:nvSpPr>
          <p:cNvPr id="6" name="文本框 5">
            <a:extLst>
              <a:ext uri="{FF2B5EF4-FFF2-40B4-BE49-F238E27FC236}">
                <a16:creationId xmlns:a16="http://schemas.microsoft.com/office/drawing/2014/main" id="{07AA9E33-829D-4AEE-8962-7B4A438434EA}"/>
              </a:ext>
            </a:extLst>
          </p:cNvPr>
          <p:cNvSpPr txBox="1"/>
          <p:nvPr/>
        </p:nvSpPr>
        <p:spPr>
          <a:xfrm>
            <a:off x="3426619" y="2713761"/>
            <a:ext cx="6910386" cy="1446550"/>
          </a:xfrm>
          <a:prstGeom prst="rect">
            <a:avLst/>
          </a:prstGeom>
          <a:noFill/>
        </p:spPr>
        <p:txBody>
          <a:bodyPr wrap="square">
            <a:spAutoFit/>
          </a:bodyPr>
          <a:lstStyle/>
          <a:p>
            <a:r>
              <a:rPr lang="en-US" altLang="zh-CN" sz="4400" dirty="0"/>
              <a:t>Early Period of New China</a:t>
            </a:r>
          </a:p>
          <a:p>
            <a:r>
              <a:rPr lang="zh-CN" altLang="en-US" sz="4400" dirty="0"/>
              <a:t>     （</a:t>
            </a:r>
            <a:r>
              <a:rPr lang="en-US" altLang="zh-CN" sz="4400" dirty="0"/>
              <a:t>1949~1965</a:t>
            </a:r>
            <a:r>
              <a:rPr lang="zh-CN" altLang="en-US" sz="4400" dirty="0"/>
              <a:t>）</a:t>
            </a:r>
          </a:p>
        </p:txBody>
      </p:sp>
    </p:spTree>
    <p:custDataLst>
      <p:tags r:id="rId1"/>
    </p:custDataLst>
    <p:extLst>
      <p:ext uri="{BB962C8B-B14F-4D97-AF65-F5344CB8AC3E}">
        <p14:creationId xmlns:p14="http://schemas.microsoft.com/office/powerpoint/2010/main" val="261729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0" y="5869305"/>
            <a:ext cx="3985895" cy="996950"/>
          </a:xfrm>
          <a:prstGeom prst="rect">
            <a:avLst/>
          </a:prstGeom>
        </p:spPr>
      </p:pic>
      <p:pic>
        <p:nvPicPr>
          <p:cNvPr id="3" name="图片 2" descr="timg (11)"/>
          <p:cNvPicPr>
            <a:picLocks noChangeAspect="1"/>
          </p:cNvPicPr>
          <p:nvPr/>
        </p:nvPicPr>
        <p:blipFill>
          <a:blip r:embed="rId4" cstate="email">
            <a:clrChange>
              <a:clrFrom>
                <a:srgbClr val="FBFAFF">
                  <a:alpha val="100000"/>
                </a:srgbClr>
              </a:clrFrom>
              <a:clrTo>
                <a:srgbClr val="FBFAFF">
                  <a:alpha val="100000"/>
                  <a:alpha val="0"/>
                </a:srgbClr>
              </a:clrTo>
            </a:clrChange>
            <a:extLst>
              <a:ext uri="{28A0092B-C50C-407E-A947-70E740481C1C}">
                <a14:useLocalDpi xmlns:a14="http://schemas.microsoft.com/office/drawing/2010/main"/>
              </a:ext>
            </a:extLst>
          </a:blip>
          <a:srcRect/>
          <a:stretch>
            <a:fillRect/>
          </a:stretch>
        </p:blipFill>
        <p:spPr>
          <a:xfrm>
            <a:off x="8532495" y="-176530"/>
            <a:ext cx="4530725" cy="3472180"/>
          </a:xfrm>
          <a:prstGeom prst="rect">
            <a:avLst/>
          </a:prstGeom>
        </p:spPr>
      </p:pic>
      <p:sp>
        <p:nvSpPr>
          <p:cNvPr id="6" name="文本框 5">
            <a:extLst>
              <a:ext uri="{FF2B5EF4-FFF2-40B4-BE49-F238E27FC236}">
                <a16:creationId xmlns:a16="http://schemas.microsoft.com/office/drawing/2014/main" id="{38810FC3-3E41-4B4D-B9F1-CF3700000C9A}"/>
              </a:ext>
            </a:extLst>
          </p:cNvPr>
          <p:cNvSpPr txBox="1"/>
          <p:nvPr/>
        </p:nvSpPr>
        <p:spPr>
          <a:xfrm>
            <a:off x="381000" y="482342"/>
            <a:ext cx="7429406" cy="1077218"/>
          </a:xfrm>
          <a:prstGeom prst="rect">
            <a:avLst/>
          </a:prstGeom>
          <a:noFill/>
        </p:spPr>
        <p:txBody>
          <a:bodyPr wrap="none" rtlCol="0">
            <a:spAutoFit/>
          </a:bodyPr>
          <a:lstStyle/>
          <a:p>
            <a:r>
              <a:rPr lang="en-US" altLang="zh-CN" dirty="0"/>
              <a:t> </a:t>
            </a:r>
            <a:r>
              <a:rPr lang="en-US" altLang="zh-CN" sz="3200" dirty="0"/>
              <a:t>Translation of Russian-Soviet Literature</a:t>
            </a:r>
            <a:br>
              <a:rPr lang="en-US" altLang="zh-CN" sz="3200" dirty="0"/>
            </a:br>
            <a:endParaRPr lang="zh-CN" altLang="en-US" sz="3200" dirty="0"/>
          </a:p>
        </p:txBody>
      </p:sp>
      <p:sp>
        <p:nvSpPr>
          <p:cNvPr id="7" name="文本框 6">
            <a:extLst>
              <a:ext uri="{FF2B5EF4-FFF2-40B4-BE49-F238E27FC236}">
                <a16:creationId xmlns:a16="http://schemas.microsoft.com/office/drawing/2014/main" id="{67BC89EC-0048-4C05-9690-790647C33D1B}"/>
              </a:ext>
            </a:extLst>
          </p:cNvPr>
          <p:cNvSpPr txBox="1"/>
          <p:nvPr/>
        </p:nvSpPr>
        <p:spPr>
          <a:xfrm>
            <a:off x="733425" y="1857375"/>
            <a:ext cx="8704755" cy="4524315"/>
          </a:xfrm>
          <a:prstGeom prst="rect">
            <a:avLst/>
          </a:prstGeom>
          <a:noFill/>
        </p:spPr>
        <p:txBody>
          <a:bodyPr wrap="none" rtlCol="0">
            <a:spAutoFit/>
          </a:bodyPr>
          <a:lstStyle/>
          <a:p>
            <a:r>
              <a:rPr lang="en-US" altLang="zh-CN" sz="2800" dirty="0"/>
              <a:t>Maxim Gorky                  </a:t>
            </a:r>
            <a:r>
              <a:rPr lang="en-US" altLang="zh-CN" sz="2800" i="1" dirty="0"/>
              <a:t>My</a:t>
            </a:r>
            <a:r>
              <a:rPr lang="en-US" altLang="zh-CN" sz="2800" dirty="0"/>
              <a:t> </a:t>
            </a:r>
            <a:r>
              <a:rPr lang="en-US" altLang="zh-CN" sz="2800" i="1" dirty="0"/>
              <a:t>Childhood </a:t>
            </a:r>
            <a:r>
              <a:rPr lang="en-US" altLang="zh-CN" sz="2000" dirty="0"/>
              <a:t>《</a:t>
            </a:r>
            <a:r>
              <a:rPr lang="zh-CN" altLang="en-US" sz="2000" dirty="0"/>
              <a:t>童年</a:t>
            </a:r>
            <a:r>
              <a:rPr lang="en-US" altLang="zh-CN" sz="2000" dirty="0"/>
              <a:t>》       </a:t>
            </a:r>
          </a:p>
          <a:p>
            <a:r>
              <a:rPr lang="zh-CN" altLang="en-US" dirty="0"/>
              <a:t>  马克西姆</a:t>
            </a:r>
            <a:r>
              <a:rPr lang="en-US" altLang="zh-CN" dirty="0"/>
              <a:t>·</a:t>
            </a:r>
            <a:r>
              <a:rPr lang="zh-CN" altLang="en-US" dirty="0"/>
              <a:t>高尔基                                 </a:t>
            </a:r>
            <a:r>
              <a:rPr lang="en-US" altLang="zh-CN" sz="2800" i="1" dirty="0"/>
              <a:t>My Universities </a:t>
            </a:r>
            <a:r>
              <a:rPr lang="en-US" altLang="zh-CN" sz="2000" dirty="0"/>
              <a:t>《</a:t>
            </a:r>
            <a:r>
              <a:rPr lang="zh-CN" altLang="en-US" sz="2000" dirty="0"/>
              <a:t>我的大学</a:t>
            </a:r>
            <a:r>
              <a:rPr lang="en-US" altLang="zh-CN" sz="2000" dirty="0"/>
              <a:t>》</a:t>
            </a:r>
          </a:p>
          <a:p>
            <a:r>
              <a:rPr lang="en-US" altLang="zh-CN" sz="2800" dirty="0"/>
              <a:t>                                        </a:t>
            </a:r>
            <a:r>
              <a:rPr lang="en-US" altLang="zh-CN" sz="2800" i="1" dirty="0"/>
              <a:t>In the World </a:t>
            </a:r>
            <a:r>
              <a:rPr lang="en-US" altLang="zh-CN" sz="2000" dirty="0"/>
              <a:t>《</a:t>
            </a:r>
            <a:r>
              <a:rPr lang="zh-CN" altLang="en-US" sz="2000" dirty="0"/>
              <a:t>在人间</a:t>
            </a:r>
            <a:r>
              <a:rPr lang="en-US" altLang="zh-CN" sz="2000" dirty="0"/>
              <a:t>》</a:t>
            </a:r>
          </a:p>
          <a:p>
            <a:endParaRPr lang="en-US" altLang="zh-CN" sz="2800" dirty="0"/>
          </a:p>
          <a:p>
            <a:endParaRPr lang="en-US" altLang="zh-CN" sz="2800" dirty="0"/>
          </a:p>
          <a:p>
            <a:r>
              <a:rPr lang="en-US" altLang="zh-CN" sz="2800" dirty="0"/>
              <a:t>Leo Tolstoy                    </a:t>
            </a:r>
            <a:r>
              <a:rPr lang="en-US" altLang="zh-CN" sz="2800" i="1" dirty="0"/>
              <a:t>War and Peace </a:t>
            </a:r>
            <a:r>
              <a:rPr lang="en-US" altLang="zh-CN" sz="2000" dirty="0"/>
              <a:t>《</a:t>
            </a:r>
            <a:r>
              <a:rPr lang="zh-CN" altLang="en-US" sz="2000" dirty="0"/>
              <a:t>战争与和平</a:t>
            </a:r>
            <a:r>
              <a:rPr lang="en-US" altLang="zh-CN" sz="2000" dirty="0"/>
              <a:t>》     </a:t>
            </a:r>
            <a:br>
              <a:rPr lang="en-US" altLang="zh-CN" sz="2800" dirty="0"/>
            </a:br>
            <a:r>
              <a:rPr lang="en-US" altLang="zh-CN" sz="2800" dirty="0"/>
              <a:t> </a:t>
            </a:r>
            <a:r>
              <a:rPr lang="zh-CN" altLang="en-US" dirty="0"/>
              <a:t>列夫</a:t>
            </a:r>
            <a:r>
              <a:rPr lang="en-US" altLang="zh-CN" dirty="0"/>
              <a:t>·</a:t>
            </a:r>
            <a:r>
              <a:rPr lang="zh-CN" altLang="en-US" dirty="0"/>
              <a:t>托尔斯泰                                   </a:t>
            </a:r>
            <a:r>
              <a:rPr lang="en-US" altLang="zh-CN" sz="2800" i="1" dirty="0"/>
              <a:t>Anna Karenina  </a:t>
            </a:r>
            <a:r>
              <a:rPr lang="en-US" altLang="zh-CN" sz="2000" dirty="0"/>
              <a:t>《</a:t>
            </a:r>
            <a:r>
              <a:rPr lang="zh-CN" altLang="en-US" sz="2000" dirty="0"/>
              <a:t>安娜</a:t>
            </a:r>
            <a:r>
              <a:rPr lang="en-US" altLang="zh-CN" sz="2000" dirty="0"/>
              <a:t>·</a:t>
            </a:r>
            <a:r>
              <a:rPr lang="zh-CN" altLang="en-US" sz="2000" dirty="0"/>
              <a:t>卡列尼娜</a:t>
            </a:r>
            <a:r>
              <a:rPr lang="en-US" altLang="zh-CN" sz="2000" dirty="0"/>
              <a:t>》</a:t>
            </a:r>
            <a:br>
              <a:rPr lang="en-US" altLang="zh-CN" sz="1400" dirty="0"/>
            </a:br>
            <a:endParaRPr lang="en-US" altLang="zh-CN" dirty="0"/>
          </a:p>
          <a:p>
            <a:endParaRPr lang="en-US" altLang="zh-CN" sz="2800" dirty="0"/>
          </a:p>
          <a:p>
            <a:r>
              <a:rPr lang="en-US" altLang="zh-CN" sz="2800" dirty="0"/>
              <a:t>                                       </a:t>
            </a:r>
            <a:br>
              <a:rPr lang="zh-CN" altLang="en-US" dirty="0"/>
            </a:br>
            <a:endParaRPr lang="zh-CN" alt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7.xml><?xml version="1.0" encoding="utf-8"?>
<p:tagLst xmlns:a="http://schemas.openxmlformats.org/drawingml/2006/main" xmlns:r="http://schemas.openxmlformats.org/officeDocument/2006/relationships" xmlns:p="http://schemas.openxmlformats.org/presentationml/2006/main">
  <p:tag name="KSO_WM_UNIT_TABLE_BEAUTIFY" val="smartTable{73668090-fd09-408c-851c-03238c48e76d}"/>
  <p:tag name="TABLE_ENDDRAG_ORIGIN_RECT" val="644*242"/>
  <p:tag name="TABLE_ENDDRAG_RECT" val="288*251*644*242"/>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84,&quot;width&quot;:4920}"/>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1457</Words>
  <Application>Microsoft Office PowerPoint</Application>
  <PresentationFormat>宽屏</PresentationFormat>
  <Paragraphs>148</Paragraphs>
  <Slides>27</Slides>
  <Notes>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华文新魏</vt:lpstr>
      <vt:lpstr>微软雅黑</vt:lpstr>
      <vt:lpstr>禹卫书法行书繁体</vt:lpstr>
      <vt:lpstr>arial</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旻丰 张</cp:lastModifiedBy>
  <cp:revision>61</cp:revision>
  <dcterms:created xsi:type="dcterms:W3CDTF">2019-04-11T05:59:00Z</dcterms:created>
  <dcterms:modified xsi:type="dcterms:W3CDTF">2022-04-15T06:56:11Z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2052-11.1.0.8642</vt:lpwstr>
  </property>
</Properties>
</file>