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6"/>
  </p:notesMasterIdLst>
  <p:sldIdLst>
    <p:sldId id="269" r:id="rId2"/>
    <p:sldId id="270" r:id="rId3"/>
    <p:sldId id="271" r:id="rId4"/>
    <p:sldId id="272" r:id="rId5"/>
    <p:sldId id="273" r:id="rId6"/>
    <p:sldId id="274" r:id="rId7"/>
    <p:sldId id="275" r:id="rId8"/>
    <p:sldId id="276" r:id="rId9"/>
    <p:sldId id="277" r:id="rId10"/>
    <p:sldId id="278" r:id="rId11"/>
    <p:sldId id="279" r:id="rId12"/>
    <p:sldId id="263" r:id="rId13"/>
    <p:sldId id="264" r:id="rId14"/>
    <p:sldId id="265" r:id="rId15"/>
    <p:sldId id="266" r:id="rId16"/>
    <p:sldId id="267" r:id="rId17"/>
    <p:sldId id="268" r:id="rId18"/>
    <p:sldId id="256" r:id="rId19"/>
    <p:sldId id="257" r:id="rId20"/>
    <p:sldId id="258" r:id="rId21"/>
    <p:sldId id="259" r:id="rId22"/>
    <p:sldId id="262" r:id="rId23"/>
    <p:sldId id="260" r:id="rId24"/>
    <p:sldId id="261"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1129AB-3DB1-4EEA-B802-F85136B24C70}" type="datetimeFigureOut">
              <a:rPr lang="zh-CN" altLang="en-US" smtClean="0"/>
              <a:pPr/>
              <a:t>2016/5/12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F108BF-06A5-489B-AA28-BAF125CC4552}"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40F108BF-06A5-489B-AA28-BAF125CC4552}" type="slidenum">
              <a:rPr lang="zh-CN" altLang="en-US" smtClean="0"/>
              <a:pPr/>
              <a:t>23</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Ref idx="1003">
        <a:schemeClr val="bg2"/>
      </p:bgRef>
    </p:bg>
    <p:spTree>
      <p:nvGrpSpPr>
        <p:cNvPr id="1" name=""/>
        <p:cNvGrpSpPr/>
        <p:nvPr/>
      </p:nvGrpSpPr>
      <p:grpSpPr>
        <a:xfrm>
          <a:off x="0" y="0"/>
          <a:ext cx="0" cy="0"/>
          <a:chOff x="0" y="0"/>
          <a:chExt cx="0" cy="0"/>
        </a:xfrm>
      </p:grpSpPr>
      <p:pic>
        <p:nvPicPr>
          <p:cNvPr id="9" name="图片 8"/>
          <p:cNvPicPr>
            <a:picLocks noChangeAspect="1"/>
          </p:cNvPicPr>
          <p:nvPr/>
        </p:nvPicPr>
        <p:blipFill>
          <a:blip r:embed="rId2" cstate="print">
            <a:duotone>
              <a:schemeClr val="bg2"/>
              <a:srgbClr val="FFF1C1"/>
            </a:duotone>
            <a:lum bright="-10000" contrast="-40000"/>
          </a:blip>
          <a:stretch>
            <a:fillRect/>
          </a:stretch>
        </p:blipFill>
        <p:spPr>
          <a:xfrm>
            <a:off x="1" y="5214950"/>
            <a:ext cx="1472173" cy="1643050"/>
          </a:xfrm>
          <a:prstGeom prst="rect">
            <a:avLst/>
          </a:prstGeom>
          <a:noFill/>
          <a:ln>
            <a:noFill/>
          </a:ln>
        </p:spPr>
      </p:pic>
      <p:sp>
        <p:nvSpPr>
          <p:cNvPr id="2" name="标题 1"/>
          <p:cNvSpPr>
            <a:spLocks noGrp="1"/>
          </p:cNvSpPr>
          <p:nvPr>
            <p:ph type="ctrTitle"/>
          </p:nvPr>
        </p:nvSpPr>
        <p:spPr>
          <a:xfrm>
            <a:off x="685800" y="1214422"/>
            <a:ext cx="7772400" cy="1470025"/>
          </a:xfrm>
        </p:spPr>
        <p:txBody>
          <a:bodyPr/>
          <a:lstStyle>
            <a:lvl1pPr algn="ctr">
              <a:defRPr sz="4800"/>
            </a:lvl1pPr>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521733" y="2759581"/>
            <a:ext cx="6100534" cy="1740989"/>
          </a:xfrm>
        </p:spPr>
        <p:txBody>
          <a:bodyPr anchor="t"/>
          <a:lstStyle>
            <a:lvl1pPr marL="0" indent="0" algn="ctr">
              <a:buNone/>
              <a:defRPr lang="zh-CN" altLang="en-US" dirty="0">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A8BDB633-EBA8-46B2-9A4C-7136AB0F87C1}" type="datetimeFigureOut">
              <a:rPr lang="zh-CN" altLang="en-US" smtClean="0"/>
              <a:pPr/>
              <a:t>2016/5/12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4939D-A694-4CD3-9BBB-9061E11E4846}"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lgn="r">
              <a:defRPr/>
            </a:lvl1p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500176"/>
            <a:ext cx="8229600" cy="4714907"/>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A8BDB633-EBA8-46B2-9A4C-7136AB0F87C1}" type="datetimeFigureOut">
              <a:rPr lang="zh-CN" altLang="en-US" smtClean="0"/>
              <a:pPr/>
              <a:t>2016/5/12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4939D-A694-4CD3-9BBB-9061E11E4846}" type="slidenum">
              <a:rPr lang="zh-CN" altLang="en-US" smtClean="0"/>
              <a:pPr/>
              <a:t>‹#›</a:t>
            </a:fld>
            <a:endParaRPr lang="zh-CN" altLang="en-US"/>
          </a:p>
        </p:txBody>
      </p:sp>
      <p:pic>
        <p:nvPicPr>
          <p:cNvPr id="8" name="图片 7"/>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竖排标题 1"/>
          <p:cNvSpPr>
            <a:spLocks noGrp="1"/>
          </p:cNvSpPr>
          <p:nvPr>
            <p:ph type="title" orient="vert"/>
          </p:nvPr>
        </p:nvSpPr>
        <p:spPr>
          <a:xfrm>
            <a:off x="7286644" y="274638"/>
            <a:ext cx="1400156" cy="5940444"/>
          </a:xfrm>
        </p:spPr>
        <p:txBody>
          <a:bodyPr vert="eaVert"/>
          <a:lstStyle>
            <a:lvl1pPr algn="ctr">
              <a:defRPr>
                <a:effectLst>
                  <a:outerShdw dist="50800" dir="18900000" algn="tl" rotWithShape="0">
                    <a:srgbClr val="000000">
                      <a:alpha val="75000"/>
                    </a:srgbClr>
                  </a:outerShdw>
                </a:effectLst>
              </a:defRPr>
            </a:lvl1p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758006" cy="5940444"/>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A8BDB633-EBA8-46B2-9A4C-7136AB0F87C1}" type="datetimeFigureOut">
              <a:rPr lang="zh-CN" altLang="en-US" smtClean="0"/>
              <a:pPr/>
              <a:t>2016/5/12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4939D-A694-4CD3-9BBB-9061E11E4846}" type="slidenum">
              <a:rPr lang="zh-CN" altLang="en-US" smtClean="0"/>
              <a:pPr/>
              <a:t>‹#›</a:t>
            </a:fld>
            <a:endParaRPr lang="zh-CN" altLang="en-US"/>
          </a:p>
        </p:txBody>
      </p:sp>
      <p:pic>
        <p:nvPicPr>
          <p:cNvPr id="8" name="图片 7"/>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lgn="l">
              <a:defRPr/>
            </a:lvl1p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A8BDB633-EBA8-46B2-9A4C-7136AB0F87C1}" type="datetimeFigureOut">
              <a:rPr lang="zh-CN" altLang="en-US" smtClean="0"/>
              <a:pPr/>
              <a:t>2016/5/12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4939D-A694-4CD3-9BBB-9061E11E4846}" type="slidenum">
              <a:rPr lang="zh-CN" altLang="en-US" smtClean="0"/>
              <a:pPr/>
              <a:t>‹#›</a:t>
            </a:fld>
            <a:endParaRPr lang="zh-CN" altLang="en-US"/>
          </a:p>
        </p:txBody>
      </p:sp>
      <p:pic>
        <p:nvPicPr>
          <p:cNvPr id="8" name="图片 7"/>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3">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722313" y="4143369"/>
            <a:ext cx="7772400" cy="1362075"/>
          </a:xfrm>
        </p:spPr>
        <p:txBody>
          <a:bodyPr anchor="t"/>
          <a:lstStyle>
            <a:lvl1pPr algn="l">
              <a:defRPr sz="4000" b="1"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2643182"/>
            <a:ext cx="7772400" cy="1500187"/>
          </a:xfrm>
        </p:spPr>
        <p:txBody>
          <a:bodyPr anchor="b"/>
          <a:lstStyle>
            <a:lvl1pPr marL="0" indent="0">
              <a:buNone/>
              <a:defRPr lang="zh-CN" altLang="en-US" sz="2800" smtClean="0">
                <a:effectLst/>
              </a:defRPr>
            </a:lvl1pPr>
            <a:lvl2pPr marL="457200" indent="0">
              <a:buNone/>
              <a:defRPr lang="zh-CN" altLang="en-US" sz="2400" smtClean="0">
                <a:effectLst/>
              </a:defRPr>
            </a:lvl2pPr>
            <a:lvl3pPr marL="914400" indent="0">
              <a:buNone/>
              <a:defRPr lang="zh-CN" altLang="en-US" sz="2000" smtClean="0">
                <a:effectLst/>
              </a:defRPr>
            </a:lvl3pPr>
            <a:lvl4pPr marL="1371600" indent="0">
              <a:buNone/>
              <a:defRPr lang="zh-CN" altLang="en-US" sz="1600" smtClean="0">
                <a:effectLst/>
              </a:defRPr>
            </a:lvl4pPr>
            <a:lvl5pPr marL="1828800" indent="0">
              <a:buNone/>
              <a:defRPr lang="zh-CN" altLang="en-US" sz="1400" dirty="0" smtClean="0">
                <a:effectLst/>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A8BDB633-EBA8-46B2-9A4C-7136AB0F87C1}" type="datetimeFigureOut">
              <a:rPr lang="zh-CN" altLang="en-US" smtClean="0"/>
              <a:pPr/>
              <a:t>2016/5/12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94939D-A694-4CD3-9BBB-9061E11E4846}" type="slidenum">
              <a:rPr lang="zh-CN" altLang="en-US" smtClean="0"/>
              <a:pPr/>
              <a:t>‹#›</a:t>
            </a:fld>
            <a:endParaRPr lang="zh-CN" altLang="en-US"/>
          </a:p>
        </p:txBody>
      </p:sp>
      <p:pic>
        <p:nvPicPr>
          <p:cNvPr id="7" name="图片 6"/>
          <p:cNvPicPr>
            <a:picLocks noChangeAspect="1"/>
          </p:cNvPicPr>
          <p:nvPr/>
        </p:nvPicPr>
        <p:blipFill>
          <a:blip r:embed="rId2" cstate="print">
            <a:duotone>
              <a:schemeClr val="bg2"/>
              <a:srgbClr val="FFF1C1"/>
            </a:duotone>
            <a:lum bright="-10000" contrast="-30000"/>
          </a:blip>
          <a:stretch>
            <a:fillRect/>
          </a:stretch>
        </p:blipFill>
        <p:spPr>
          <a:xfrm>
            <a:off x="7480636" y="0"/>
            <a:ext cx="1663364" cy="2357430"/>
          </a:xfrm>
          <a:prstGeom prst="rect">
            <a:avLst/>
          </a:prstGeom>
          <a:noFill/>
          <a:ln>
            <a:noFill/>
          </a:ln>
        </p:spPr>
      </p:pic>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0" y="0"/>
            <a:ext cx="6552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A8BDB633-EBA8-46B2-9A4C-7136AB0F87C1}" type="datetimeFigureOut">
              <a:rPr lang="zh-CN" altLang="en-US" smtClean="0"/>
              <a:pPr/>
              <a:t>2016/5/12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94939D-A694-4CD3-9BBB-9061E11E4846}" type="slidenum">
              <a:rPr lang="zh-CN" altLang="en-US" smtClean="0"/>
              <a:pPr/>
              <a:t>‹#›</a:t>
            </a:fld>
            <a:endParaRPr lang="zh-CN" altLang="en-US"/>
          </a:p>
        </p:txBody>
      </p:sp>
      <p:pic>
        <p:nvPicPr>
          <p:cNvPr id="9" name="图片 8"/>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0" y="0"/>
            <a:ext cx="6408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A8BDB633-EBA8-46B2-9A4C-7136AB0F87C1}" type="datetimeFigureOut">
              <a:rPr lang="zh-CN" altLang="en-US" smtClean="0"/>
              <a:pPr/>
              <a:t>2016/5/12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B94939D-A694-4CD3-9BBB-9061E11E4846}" type="slidenum">
              <a:rPr lang="zh-CN" altLang="en-US" smtClean="0"/>
              <a:pPr/>
              <a:t>‹#›</a:t>
            </a:fld>
            <a:endParaRPr lang="zh-CN" altLang="en-US"/>
          </a:p>
        </p:txBody>
      </p:sp>
      <p:pic>
        <p:nvPicPr>
          <p:cNvPr id="11" name="图片 10"/>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A8BDB633-EBA8-46B2-9A4C-7136AB0F87C1}" type="datetimeFigureOut">
              <a:rPr lang="zh-CN" altLang="en-US" smtClean="0"/>
              <a:pPr/>
              <a:t>2016/5/12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B94939D-A694-4CD3-9BBB-9061E11E4846}" type="slidenum">
              <a:rPr lang="zh-CN" altLang="en-US" smtClean="0"/>
              <a:pPr/>
              <a:t>‹#›</a:t>
            </a:fld>
            <a:endParaRPr lang="zh-CN" altLang="en-US"/>
          </a:p>
        </p:txBody>
      </p:sp>
      <p:pic>
        <p:nvPicPr>
          <p:cNvPr id="7" name="图片 6"/>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矩形 4"/>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日期占位符 1"/>
          <p:cNvSpPr>
            <a:spLocks noGrp="1"/>
          </p:cNvSpPr>
          <p:nvPr>
            <p:ph type="dt" sz="half" idx="10"/>
          </p:nvPr>
        </p:nvSpPr>
        <p:spPr/>
        <p:txBody>
          <a:bodyPr/>
          <a:lstStyle/>
          <a:p>
            <a:fld id="{A8BDB633-EBA8-46B2-9A4C-7136AB0F87C1}" type="datetimeFigureOut">
              <a:rPr lang="zh-CN" altLang="en-US" smtClean="0"/>
              <a:pPr/>
              <a:t>2016/5/12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B94939D-A694-4CD3-9BBB-9061E11E4846}" type="slidenum">
              <a:rPr lang="zh-CN" altLang="en-US" smtClean="0"/>
              <a:pPr/>
              <a:t>‹#›</a:t>
            </a:fld>
            <a:endParaRPr lang="zh-CN" altLang="en-US"/>
          </a:p>
        </p:txBody>
      </p:sp>
      <p:pic>
        <p:nvPicPr>
          <p:cNvPr id="6" name="图片 5"/>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0" y="0"/>
            <a:ext cx="6732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461175" y="5357826"/>
            <a:ext cx="8226225" cy="768028"/>
          </a:xfrm>
        </p:spPr>
        <p:txBody>
          <a:bodyPr anchor="ctr"/>
          <a:lstStyle>
            <a:lvl1pPr algn="ctr">
              <a:defRPr lang="zh-CN" altLang="en-US" sz="3600" b="0" kern="12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460382" y="428604"/>
            <a:ext cx="5111750" cy="48577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5679086" y="1357298"/>
            <a:ext cx="3008313" cy="392909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A8BDB633-EBA8-46B2-9A4C-7136AB0F87C1}" type="datetimeFigureOut">
              <a:rPr lang="zh-CN" altLang="en-US" smtClean="0"/>
              <a:pPr/>
              <a:t>2016/5/12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94939D-A694-4CD3-9BBB-9061E11E4846}" type="slidenum">
              <a:rPr lang="zh-CN" altLang="en-US" smtClean="0"/>
              <a:pPr/>
              <a:t>‹#›</a:t>
            </a:fld>
            <a:endParaRPr lang="zh-CN" altLang="en-US"/>
          </a:p>
        </p:txBody>
      </p:sp>
      <p:pic>
        <p:nvPicPr>
          <p:cNvPr id="9" name="图片 8"/>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矩形 7"/>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695298" y="214290"/>
            <a:ext cx="7448602" cy="781052"/>
          </a:xfrm>
        </p:spPr>
        <p:txBody>
          <a:bodyPr anchor="ctr"/>
          <a:lstStyle>
            <a:lvl1pPr algn="ctr" rtl="0">
              <a:spcBef>
                <a:spcPct val="0"/>
              </a:spcBef>
              <a:buNone/>
              <a:defRPr sz="3600" b="0" kern="1200" spc="5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681015" y="1000108"/>
            <a:ext cx="7452360" cy="5214974"/>
          </a:xfrm>
          <a:prstGeom prst="snip2DiagRect">
            <a:avLst>
              <a:gd name="adj1" fmla="val 0"/>
              <a:gd name="adj2" fmla="val 17946"/>
            </a:avLst>
          </a:prstGeom>
        </p:spPr>
        <p:style>
          <a:lnRef idx="2">
            <a:schemeClr val="accent1"/>
          </a:lnRef>
          <a:fillRef idx="1">
            <a:schemeClr val="lt1"/>
          </a:fillRef>
          <a:effectRef idx="0">
            <a:schemeClr val="accent1"/>
          </a:effectRef>
          <a:fontRef idx="minor">
            <a:schemeClr val="dk1"/>
          </a:fontRef>
        </p:style>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4953000" y="6243633"/>
            <a:ext cx="3180375" cy="614367"/>
          </a:xfrm>
        </p:spPr>
        <p:txBody>
          <a:bodyPr anchor="t"/>
          <a:lstStyle>
            <a:lvl1pPr marL="0" indent="0" algn="r">
              <a:buNone/>
              <a:defRPr sz="1400"/>
            </a:lvl1pPr>
            <a:lvl2pPr marL="457200" indent="0" algn="r">
              <a:buNone/>
              <a:defRPr sz="1200"/>
            </a:lvl2pPr>
            <a:lvl3pPr marL="914400" indent="0" algn="r">
              <a:buNone/>
              <a:defRPr sz="1000"/>
            </a:lvl3pPr>
            <a:lvl4pPr marL="1371600" indent="0" algn="r">
              <a:buNone/>
              <a:defRPr sz="900"/>
            </a:lvl4pPr>
            <a:lvl5pPr marL="1828800" indent="0" algn="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a:xfrm>
            <a:off x="609600" y="6492878"/>
            <a:ext cx="1676384" cy="365125"/>
          </a:xfrm>
        </p:spPr>
        <p:txBody>
          <a:bodyPr/>
          <a:lstStyle/>
          <a:p>
            <a:fld id="{A8BDB633-EBA8-46B2-9A4C-7136AB0F87C1}" type="datetimeFigureOut">
              <a:rPr lang="zh-CN" altLang="en-US" smtClean="0"/>
              <a:pPr/>
              <a:t>2016/5/12</a:t>
            </a:fld>
            <a:endParaRPr lang="zh-CN" altLang="en-US"/>
          </a:p>
        </p:txBody>
      </p:sp>
      <p:sp>
        <p:nvSpPr>
          <p:cNvPr id="6" name="页脚占位符 5"/>
          <p:cNvSpPr>
            <a:spLocks noGrp="1"/>
          </p:cNvSpPr>
          <p:nvPr>
            <p:ph type="ftr" sz="quarter" idx="11"/>
          </p:nvPr>
        </p:nvSpPr>
        <p:spPr>
          <a:xfrm>
            <a:off x="2285984" y="6492876"/>
            <a:ext cx="2643206" cy="365125"/>
          </a:xfrm>
        </p:spPr>
        <p:txBody>
          <a:bodyPr/>
          <a:lstStyle/>
          <a:p>
            <a:endParaRPr lang="zh-CN" altLang="en-US"/>
          </a:p>
        </p:txBody>
      </p:sp>
      <p:sp>
        <p:nvSpPr>
          <p:cNvPr id="7" name="灯片编号占位符 6"/>
          <p:cNvSpPr>
            <a:spLocks noGrp="1"/>
          </p:cNvSpPr>
          <p:nvPr>
            <p:ph type="sldNum" sz="quarter" idx="12"/>
          </p:nvPr>
        </p:nvSpPr>
        <p:spPr>
          <a:xfrm>
            <a:off x="683073" y="5347005"/>
            <a:ext cx="871200" cy="871200"/>
          </a:xfrm>
          <a:prstGeom prst="rtTriangle">
            <a:avLst/>
          </a:prstGeom>
          <a:noFill/>
        </p:spPr>
        <p:style>
          <a:lnRef idx="2">
            <a:schemeClr val="accent1"/>
          </a:lnRef>
          <a:fillRef idx="1">
            <a:schemeClr val="lt1"/>
          </a:fillRef>
          <a:effectRef idx="0">
            <a:schemeClr val="accent1"/>
          </a:effectRef>
          <a:fontRef idx="minor">
            <a:schemeClr val="dk1"/>
          </a:fontRef>
        </p:style>
        <p:txBody>
          <a:bodyPr/>
          <a:lstStyle/>
          <a:p>
            <a:fld id="{7B94939D-A694-4CD3-9BBB-9061E11E4846}" type="slidenum">
              <a:rPr lang="zh-CN" altLang="en-US" smtClean="0"/>
              <a:pPr/>
              <a:t>‹#›</a:t>
            </a:fld>
            <a:endParaRPr lang="zh-CN" altLang="en-US"/>
          </a:p>
        </p:txBody>
      </p:sp>
      <p:pic>
        <p:nvPicPr>
          <p:cNvPr id="9" name="图片 8"/>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7776000" cy="1143000"/>
          </a:xfrm>
          <a:prstGeom prst="rect">
            <a:avLst/>
          </a:prstGeom>
        </p:spPr>
        <p:txBody>
          <a:bodyPr vert="horz" rtlCol="0" anchor="ctr">
            <a:normAutofit/>
            <a:scene3d>
              <a:camera prst="orthographicFront"/>
              <a:lightRig rig="soft" dir="t"/>
            </a:scene3d>
            <a:sp3d prstMaterial="matte">
              <a:bevelT w="12700" h="12700"/>
            </a:sp3d>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274320" rtlCol="0" anchor="ctr"/>
          <a:lstStyle>
            <a:lvl1pPr algn="l" eaLnBrk="1" latinLnBrk="0" hangingPunct="1">
              <a:defRPr kumimoji="0" sz="1200">
                <a:solidFill>
                  <a:schemeClr val="tx1"/>
                </a:solidFill>
              </a:defRPr>
            </a:lvl1pPr>
          </a:lstStyle>
          <a:p>
            <a:fld id="{A8BDB633-EBA8-46B2-9A4C-7136AB0F87C1}" type="datetimeFigureOut">
              <a:rPr lang="zh-CN" altLang="en-US" smtClean="0"/>
              <a:pPr/>
              <a:t>2016/5/12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1"/>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45720" tIns="45720" rIns="45720" rtlCol="0" anchor="ctr"/>
          <a:lstStyle>
            <a:lvl1pPr algn="r" eaLnBrk="1" latinLnBrk="0" hangingPunct="1">
              <a:defRPr kumimoji="0" sz="1200">
                <a:solidFill>
                  <a:schemeClr val="tx1"/>
                </a:solidFill>
              </a:defRPr>
            </a:lvl1pPr>
          </a:lstStyle>
          <a:p>
            <a:fld id="{7B94939D-A694-4CD3-9BBB-9061E11E4846}" type="slidenum">
              <a:rPr lang="zh-CN" altLang="en-US" smtClean="0"/>
              <a:pPr/>
              <a:t>‹#›</a:t>
            </a:fld>
            <a:endParaRPr lang="zh-CN" alt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lang="zh-CN" altLang="en-US" sz="4400" b="0" kern="12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6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2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en-US" altLang="zh-CN" sz="8000" dirty="0" smtClean="0"/>
              <a:t>Wang </a:t>
            </a:r>
            <a:r>
              <a:rPr lang="en-US" altLang="zh-CN" sz="8000" dirty="0" err="1" smtClean="0"/>
              <a:t>Shuo</a:t>
            </a:r>
            <a:endParaRPr lang="zh-CN" altLang="en-US" sz="8000" dirty="0"/>
          </a:p>
        </p:txBody>
      </p:sp>
      <p:sp>
        <p:nvSpPr>
          <p:cNvPr id="3" name="副标题 2"/>
          <p:cNvSpPr>
            <a:spLocks noGrp="1"/>
          </p:cNvSpPr>
          <p:nvPr>
            <p:ph type="subTitle" idx="1"/>
          </p:nvPr>
        </p:nvSpPr>
        <p:spPr/>
        <p:txBody>
          <a:bodyPr/>
          <a:lstStyle/>
          <a:p>
            <a:r>
              <a:rPr lang="en-US" altLang="zh-CN" dirty="0" smtClean="0"/>
              <a:t>Hooligan literature</a:t>
            </a:r>
            <a:endParaRPr lang="zh-CN" altLang="en-US" dirty="0"/>
          </a:p>
        </p:txBody>
      </p:sp>
    </p:spTree>
    <p:extLst>
      <p:ext uri="{BB962C8B-B14F-4D97-AF65-F5344CB8AC3E}">
        <p14:creationId xmlns:p14="http://schemas.microsoft.com/office/powerpoint/2010/main" xmlns="" val="2378162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57200" y="500042"/>
            <a:ext cx="8229600" cy="6357958"/>
          </a:xfrm>
        </p:spPr>
        <p:txBody>
          <a:bodyPr>
            <a:noAutofit/>
          </a:bodyPr>
          <a:lstStyle/>
          <a:p>
            <a:r>
              <a:rPr lang="zh-CN" altLang="en-US" sz="2400" dirty="0" smtClean="0"/>
              <a:t>    “</a:t>
            </a:r>
            <a:r>
              <a:rPr lang="zh-CN" altLang="en-US" sz="2400" dirty="0"/>
              <a:t>你还是去交通队一趟，警察说什么你就听着，别自尊心那么强，就当你还小，你爸</a:t>
            </a:r>
            <a:r>
              <a:rPr lang="zh-CN" altLang="en-US" sz="2400" dirty="0" smtClean="0"/>
              <a:t>爸骂</a:t>
            </a:r>
            <a:r>
              <a:rPr lang="zh-CN" altLang="en-US" sz="2400" dirty="0"/>
              <a:t>你一顿。替他们想想，马路上一天天站着，除了电线杆再没第三个这么倒霉的，钱也不</a:t>
            </a:r>
            <a:r>
              <a:rPr lang="zh-CN" altLang="en-US" sz="2400" dirty="0" smtClean="0"/>
              <a:t>多挣</a:t>
            </a:r>
            <a:r>
              <a:rPr lang="zh-CN" altLang="en-US" sz="2400" dirty="0"/>
              <a:t>，再不让人家得词训训也太不人道了。他训够你自然就把自行车还给你了，毕竟是维持</a:t>
            </a:r>
            <a:r>
              <a:rPr lang="zh-CN" altLang="en-US" sz="2400" dirty="0" smtClean="0"/>
              <a:t>秩序</a:t>
            </a:r>
            <a:r>
              <a:rPr lang="zh-CN" altLang="en-US" sz="2400" dirty="0"/>
              <a:t>不是盗车集团。”</a:t>
            </a:r>
          </a:p>
          <a:p>
            <a:endParaRPr lang="zh-CN" altLang="en-US" sz="2400" dirty="0"/>
          </a:p>
          <a:p>
            <a:r>
              <a:rPr lang="zh-CN" altLang="en-US" sz="2400" dirty="0"/>
              <a:t>    ＊＊＊</a:t>
            </a:r>
          </a:p>
          <a:p>
            <a:endParaRPr lang="zh-CN" altLang="en-US" sz="2400" dirty="0"/>
          </a:p>
          <a:p>
            <a:r>
              <a:rPr lang="zh-CN" altLang="en-US" sz="2400" dirty="0"/>
              <a:t>    “实事求是地讲，人民生活水平是提高了，过去您没觉着肉贵那是过去您压根不怎么</a:t>
            </a:r>
            <a:r>
              <a:rPr lang="zh-CN" altLang="en-US" sz="2400" dirty="0" smtClean="0"/>
              <a:t>买肉</a:t>
            </a:r>
            <a:r>
              <a:rPr lang="zh-CN" altLang="en-US" sz="2400" dirty="0"/>
              <a:t>，割二毛钱肥膘就全家饺子了。要是肉价还是前两年那价，国家就是把全国变成大猪圈</a:t>
            </a:r>
            <a:r>
              <a:rPr lang="zh-CN" altLang="en-US" sz="2400" dirty="0" smtClean="0"/>
              <a:t>也不</a:t>
            </a:r>
            <a:r>
              <a:rPr lang="zh-CN" altLang="en-US" sz="2400" dirty="0"/>
              <a:t>够您狠吃的。”</a:t>
            </a:r>
          </a:p>
          <a:p>
            <a:endParaRPr lang="zh-CN" altLang="en-US" sz="2400" dirty="0"/>
          </a:p>
          <a:p>
            <a:r>
              <a:rPr lang="zh-CN" altLang="en-US" sz="2400" dirty="0"/>
              <a:t>    </a:t>
            </a:r>
          </a:p>
        </p:txBody>
      </p:sp>
    </p:spTree>
    <p:extLst>
      <p:ext uri="{BB962C8B-B14F-4D97-AF65-F5344CB8AC3E}">
        <p14:creationId xmlns:p14="http://schemas.microsoft.com/office/powerpoint/2010/main" xmlns="" val="4022027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776000" cy="296842"/>
          </a:xfrm>
        </p:spPr>
        <p:txBody>
          <a:bodyPr>
            <a:normAutofit fontScale="90000"/>
          </a:bodyPr>
          <a:lstStyle/>
          <a:p>
            <a:endParaRPr lang="zh-CN" altLang="en-US" dirty="0"/>
          </a:p>
        </p:txBody>
      </p:sp>
      <p:sp>
        <p:nvSpPr>
          <p:cNvPr id="3" name="内容占位符 2"/>
          <p:cNvSpPr>
            <a:spLocks noGrp="1"/>
          </p:cNvSpPr>
          <p:nvPr>
            <p:ph idx="1"/>
          </p:nvPr>
        </p:nvSpPr>
        <p:spPr>
          <a:xfrm>
            <a:off x="457200" y="714356"/>
            <a:ext cx="8229600" cy="5643602"/>
          </a:xfrm>
        </p:spPr>
        <p:txBody>
          <a:bodyPr>
            <a:normAutofit fontScale="70000" lnSpcReduction="20000"/>
          </a:bodyPr>
          <a:lstStyle/>
          <a:p>
            <a:r>
              <a:rPr lang="zh-CN" altLang="en-US" dirty="0" smtClean="0"/>
              <a:t>＊＊＊</a:t>
            </a:r>
          </a:p>
          <a:p>
            <a:endParaRPr lang="zh-CN" altLang="en-US" dirty="0" smtClean="0"/>
          </a:p>
          <a:p>
            <a:r>
              <a:rPr lang="zh-CN" altLang="en-US" dirty="0" smtClean="0"/>
              <a:t>    “您瞅着您媳妇就晕那就去吃些丸药‘六味地黄’‘金匮肾气’‘龟龄集’之类的抵挡</a:t>
            </a:r>
          </a:p>
          <a:p>
            <a:r>
              <a:rPr lang="zh-CN" altLang="en-US" dirty="0" smtClean="0"/>
              <a:t>一阵，再不成就晚上熬粥时给你媳妇那碗里放点安眠药让她吃饱了就犯困看唐老鸭都睁不开</a:t>
            </a:r>
          </a:p>
          <a:p>
            <a:r>
              <a:rPr lang="zh-CN" altLang="en-US" dirty="0" smtClean="0"/>
              <a:t>眼不洗脚就上床没心思干别的最多打打呼噜不至于危及您下半生健康。”</a:t>
            </a:r>
          </a:p>
          <a:p>
            <a:endParaRPr lang="zh-CN" altLang="en-US" dirty="0" smtClean="0"/>
          </a:p>
          <a:p>
            <a:r>
              <a:rPr lang="zh-CN" altLang="en-US" dirty="0" smtClean="0"/>
              <a:t>    ＊＊＊</a:t>
            </a:r>
          </a:p>
          <a:p>
            <a:endParaRPr lang="zh-CN" altLang="en-US" dirty="0" smtClean="0"/>
          </a:p>
          <a:p>
            <a:r>
              <a:rPr lang="zh-CN" altLang="en-US" dirty="0" smtClean="0"/>
              <a:t>    “不要过早上床熬得不顶了再去睡内裤要宽松买俩铁球一手攥一个黎明即起跑上十公里</a:t>
            </a:r>
          </a:p>
          <a:p>
            <a:r>
              <a:rPr lang="zh-CN" altLang="en-US" dirty="0" smtClean="0"/>
              <a:t>室内不要挂电影明星画片意念刚开始飘忽就去想河马想刘英俊实在不由自主就当自己是老山</a:t>
            </a:r>
          </a:p>
          <a:p>
            <a:r>
              <a:rPr lang="zh-CN" altLang="en-US" dirty="0" smtClean="0"/>
              <a:t>前线一人坚守阵地守得住光荣守不住也光荣。”</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500042"/>
            <a:ext cx="7958166" cy="5286412"/>
          </a:xfrm>
        </p:spPr>
        <p:txBody>
          <a:bodyPr>
            <a:normAutofit/>
          </a:bodyPr>
          <a:lstStyle/>
          <a:p>
            <a:r>
              <a:rPr lang="en-US" altLang="zh-CN" sz="4800" dirty="0" smtClean="0">
                <a:solidFill>
                  <a:srgbClr val="FF0000"/>
                </a:solidFill>
              </a:rPr>
              <a:t>Criticisms</a:t>
            </a:r>
            <a:br>
              <a:rPr lang="en-US" altLang="zh-CN" sz="4800" dirty="0" smtClean="0">
                <a:solidFill>
                  <a:srgbClr val="FF0000"/>
                </a:solidFill>
              </a:rPr>
            </a:br>
            <a:r>
              <a:rPr lang="en-US" altLang="zh-CN" sz="4800" dirty="0" smtClean="0">
                <a:solidFill>
                  <a:srgbClr val="FF0000"/>
                </a:solidFill>
              </a:rPr>
              <a:t>about </a:t>
            </a:r>
            <a:br>
              <a:rPr lang="en-US" altLang="zh-CN" sz="4800" dirty="0" smtClean="0">
                <a:solidFill>
                  <a:srgbClr val="FF0000"/>
                </a:solidFill>
              </a:rPr>
            </a:br>
            <a:r>
              <a:rPr lang="en-US" altLang="zh-CN" sz="4800" dirty="0" smtClean="0">
                <a:solidFill>
                  <a:srgbClr val="FF0000"/>
                </a:solidFill>
              </a:rPr>
              <a:t>Wang </a:t>
            </a:r>
            <a:r>
              <a:rPr lang="en-US" altLang="zh-CN" sz="4800" dirty="0" err="1" smtClean="0">
                <a:solidFill>
                  <a:srgbClr val="FF0000"/>
                </a:solidFill>
              </a:rPr>
              <a:t>Shuo’s</a:t>
            </a:r>
            <a:r>
              <a:rPr lang="en-US" altLang="zh-CN" sz="4800" dirty="0" smtClean="0">
                <a:solidFill>
                  <a:srgbClr val="FF0000"/>
                </a:solidFill>
              </a:rPr>
              <a:t/>
            </a:r>
            <a:br>
              <a:rPr lang="en-US" altLang="zh-CN" sz="4800" dirty="0" smtClean="0">
                <a:solidFill>
                  <a:srgbClr val="FF0000"/>
                </a:solidFill>
              </a:rPr>
            </a:br>
            <a:r>
              <a:rPr lang="en-US" altLang="zh-CN" sz="4800" dirty="0">
                <a:solidFill>
                  <a:srgbClr val="FF0000"/>
                </a:solidFill>
              </a:rPr>
              <a:t>H</a:t>
            </a:r>
            <a:r>
              <a:rPr lang="en-US" altLang="zh-CN" sz="4800" dirty="0" smtClean="0">
                <a:solidFill>
                  <a:srgbClr val="FF0000"/>
                </a:solidFill>
              </a:rPr>
              <a:t>ooligan Literature</a:t>
            </a:r>
            <a:br>
              <a:rPr lang="en-US" altLang="zh-CN" sz="4800" dirty="0" smtClean="0">
                <a:solidFill>
                  <a:srgbClr val="FF0000"/>
                </a:solidFill>
              </a:rPr>
            </a:br>
            <a:endParaRPr lang="zh-CN" altLang="en-US" sz="4800" dirty="0">
              <a:solidFill>
                <a:srgbClr val="FF0000"/>
              </a:solidFill>
            </a:endParaRPr>
          </a:p>
        </p:txBody>
      </p:sp>
      <p:sp>
        <p:nvSpPr>
          <p:cNvPr id="3" name="副标题 2"/>
          <p:cNvSpPr>
            <a:spLocks noGrp="1"/>
          </p:cNvSpPr>
          <p:nvPr>
            <p:ph type="subTitle" idx="1"/>
          </p:nvPr>
        </p:nvSpPr>
        <p:spPr>
          <a:xfrm>
            <a:off x="1371600" y="5429264"/>
            <a:ext cx="6400800" cy="209536"/>
          </a:xfrm>
        </p:spPr>
        <p:txBody>
          <a:bodyPr>
            <a:normAutofit fontScale="25000" lnSpcReduction="20000"/>
          </a:bodyPr>
          <a:lstStyle/>
          <a:p>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a:xfrm>
            <a:off x="3571868" y="1142984"/>
            <a:ext cx="4572032" cy="1571636"/>
          </a:xfrm>
        </p:spPr>
        <p:txBody>
          <a:bodyPr>
            <a:normAutofit/>
          </a:bodyPr>
          <a:lstStyle/>
          <a:p>
            <a:r>
              <a:rPr lang="zh-CN" altLang="en-US" sz="2800" b="1" dirty="0" smtClean="0">
                <a:solidFill>
                  <a:srgbClr val="FF0000"/>
                </a:solidFill>
                <a:latin typeface="楷体" pitchFamily="49" charset="-122"/>
                <a:ea typeface="楷体" pitchFamily="49" charset="-122"/>
              </a:rPr>
              <a:t>王蒙</a:t>
            </a:r>
            <a:r>
              <a:rPr lang="en-US" altLang="zh-CN" sz="2800" b="1" dirty="0" smtClean="0">
                <a:solidFill>
                  <a:srgbClr val="FF0000"/>
                </a:solidFill>
                <a:latin typeface="楷体" pitchFamily="49" charset="-122"/>
                <a:ea typeface="楷体" pitchFamily="49" charset="-122"/>
              </a:rPr>
              <a:t>《</a:t>
            </a:r>
            <a:r>
              <a:rPr lang="zh-CN" altLang="en-US" sz="2800" b="1" dirty="0" smtClean="0">
                <a:solidFill>
                  <a:srgbClr val="FF0000"/>
                </a:solidFill>
                <a:latin typeface="楷体" pitchFamily="49" charset="-122"/>
                <a:ea typeface="楷体" pitchFamily="49" charset="-122"/>
              </a:rPr>
              <a:t>躲避崇高</a:t>
            </a:r>
            <a:r>
              <a:rPr lang="en-US" altLang="zh-CN" sz="2800" b="1" dirty="0" smtClean="0">
                <a:solidFill>
                  <a:srgbClr val="FF0000"/>
                </a:solidFill>
                <a:latin typeface="楷体" pitchFamily="49" charset="-122"/>
                <a:ea typeface="楷体" pitchFamily="49" charset="-122"/>
              </a:rPr>
              <a:t>》</a:t>
            </a:r>
            <a:r>
              <a:rPr lang="zh-CN" altLang="en-US" sz="2800" dirty="0" smtClean="0">
                <a:solidFill>
                  <a:schemeClr val="tx1"/>
                </a:solidFill>
                <a:latin typeface="楷体" pitchFamily="49" charset="-122"/>
                <a:ea typeface="楷体" pitchFamily="49" charset="-122"/>
              </a:rPr>
              <a:t>：</a:t>
            </a:r>
            <a:r>
              <a:rPr lang="en-US" altLang="zh-CN" sz="2800" dirty="0" smtClean="0">
                <a:solidFill>
                  <a:schemeClr val="tx1"/>
                </a:solidFill>
                <a:latin typeface="楷体" pitchFamily="49" charset="-122"/>
                <a:ea typeface="楷体" pitchFamily="49" charset="-122"/>
              </a:rPr>
              <a:t/>
            </a:r>
            <a:br>
              <a:rPr lang="en-US" altLang="zh-CN" sz="2800" dirty="0" smtClean="0">
                <a:solidFill>
                  <a:schemeClr val="tx1"/>
                </a:solidFill>
                <a:latin typeface="楷体" pitchFamily="49" charset="-122"/>
                <a:ea typeface="楷体" pitchFamily="49" charset="-122"/>
              </a:rPr>
            </a:br>
            <a:r>
              <a:rPr lang="zh-CN" altLang="en-US" sz="2800" dirty="0" smtClean="0">
                <a:solidFill>
                  <a:schemeClr val="tx1"/>
                </a:solidFill>
                <a:latin typeface="楷体" pitchFamily="49" charset="-122"/>
                <a:ea typeface="楷体" pitchFamily="49" charset="-122"/>
              </a:rPr>
              <a:t>他撕破了一些伪崇高的假面</a:t>
            </a:r>
            <a:endParaRPr lang="zh-CN" altLang="en-US" sz="2800" b="1" dirty="0">
              <a:solidFill>
                <a:schemeClr val="tx1"/>
              </a:solidFill>
              <a:latin typeface="楷体" pitchFamily="49" charset="-122"/>
              <a:ea typeface="楷体" pitchFamily="49" charset="-122"/>
            </a:endParaRPr>
          </a:p>
        </p:txBody>
      </p:sp>
      <p:sp>
        <p:nvSpPr>
          <p:cNvPr id="7" name="副标题 6"/>
          <p:cNvSpPr>
            <a:spLocks noGrp="1"/>
          </p:cNvSpPr>
          <p:nvPr>
            <p:ph type="body" idx="1"/>
          </p:nvPr>
        </p:nvSpPr>
        <p:spPr>
          <a:xfrm>
            <a:off x="642910" y="4429132"/>
            <a:ext cx="5357850" cy="1500198"/>
          </a:xfrm>
        </p:spPr>
        <p:txBody>
          <a:bodyPr>
            <a:normAutofit/>
          </a:bodyPr>
          <a:lstStyle/>
          <a:p>
            <a:r>
              <a:rPr lang="zh-CN" altLang="en-US" sz="2400" b="1" dirty="0" smtClean="0">
                <a:solidFill>
                  <a:srgbClr val="FF0000"/>
                </a:solidFill>
                <a:latin typeface="楷体" pitchFamily="49" charset="-122"/>
                <a:ea typeface="楷体" pitchFamily="49" charset="-122"/>
              </a:rPr>
              <a:t>余开伟</a:t>
            </a:r>
            <a:r>
              <a:rPr lang="en-US" altLang="zh-CN" sz="2400" b="1" dirty="0" smtClean="0">
                <a:solidFill>
                  <a:srgbClr val="FF0000"/>
                </a:solidFill>
                <a:latin typeface="楷体" pitchFamily="49" charset="-122"/>
                <a:ea typeface="楷体" pitchFamily="49" charset="-122"/>
              </a:rPr>
              <a:t>《</a:t>
            </a:r>
            <a:r>
              <a:rPr lang="zh-CN" altLang="en-US" sz="2400" b="1" dirty="0" smtClean="0">
                <a:solidFill>
                  <a:srgbClr val="FF0000"/>
                </a:solidFill>
                <a:latin typeface="楷体" pitchFamily="49" charset="-122"/>
                <a:ea typeface="楷体" pitchFamily="49" charset="-122"/>
              </a:rPr>
              <a:t>王蒙是否转向</a:t>
            </a:r>
            <a:endParaRPr lang="en-US" altLang="zh-CN" sz="2400" b="1" dirty="0" smtClean="0">
              <a:solidFill>
                <a:srgbClr val="FF0000"/>
              </a:solidFill>
              <a:latin typeface="楷体" pitchFamily="49" charset="-122"/>
              <a:ea typeface="楷体" pitchFamily="49" charset="-122"/>
            </a:endParaRPr>
          </a:p>
          <a:p>
            <a:r>
              <a:rPr lang="en-US" altLang="zh-CN" sz="2400" b="1" dirty="0" smtClean="0">
                <a:solidFill>
                  <a:srgbClr val="FF0000"/>
                </a:solidFill>
                <a:latin typeface="楷体" pitchFamily="49" charset="-122"/>
                <a:ea typeface="楷体" pitchFamily="49" charset="-122"/>
              </a:rPr>
              <a:t>——</a:t>
            </a:r>
            <a:r>
              <a:rPr lang="zh-CN" altLang="en-US" sz="2400" b="1" dirty="0" smtClean="0">
                <a:solidFill>
                  <a:srgbClr val="FF0000"/>
                </a:solidFill>
                <a:latin typeface="楷体" pitchFamily="49" charset="-122"/>
                <a:ea typeface="楷体" pitchFamily="49" charset="-122"/>
              </a:rPr>
              <a:t>对</a:t>
            </a:r>
            <a:r>
              <a:rPr lang="en-US" altLang="zh-CN" sz="2400" b="1" dirty="0" smtClean="0">
                <a:solidFill>
                  <a:srgbClr val="FF0000"/>
                </a:solidFill>
                <a:latin typeface="楷体" pitchFamily="49" charset="-122"/>
                <a:ea typeface="楷体" pitchFamily="49" charset="-122"/>
              </a:rPr>
              <a:t>〈</a:t>
            </a:r>
            <a:r>
              <a:rPr lang="zh-CN" altLang="en-US" sz="2400" b="1" dirty="0" smtClean="0">
                <a:solidFill>
                  <a:srgbClr val="FF0000"/>
                </a:solidFill>
                <a:latin typeface="楷体" pitchFamily="49" charset="-122"/>
                <a:ea typeface="楷体" pitchFamily="49" charset="-122"/>
              </a:rPr>
              <a:t>躲避崇高</a:t>
            </a:r>
            <a:r>
              <a:rPr lang="en-US" altLang="zh-CN" sz="2400" b="1" dirty="0" smtClean="0">
                <a:solidFill>
                  <a:srgbClr val="FF0000"/>
                </a:solidFill>
                <a:latin typeface="楷体" pitchFamily="49" charset="-122"/>
                <a:ea typeface="楷体" pitchFamily="49" charset="-122"/>
              </a:rPr>
              <a:t>〉</a:t>
            </a:r>
            <a:r>
              <a:rPr lang="zh-CN" altLang="en-US" sz="2400" b="1" dirty="0" smtClean="0">
                <a:solidFill>
                  <a:srgbClr val="FF0000"/>
                </a:solidFill>
                <a:latin typeface="楷体" pitchFamily="49" charset="-122"/>
                <a:ea typeface="楷体" pitchFamily="49" charset="-122"/>
              </a:rPr>
              <a:t>一文的质疑</a:t>
            </a:r>
            <a:r>
              <a:rPr lang="en-US" altLang="zh-CN" sz="2400" b="1" dirty="0" smtClean="0">
                <a:solidFill>
                  <a:srgbClr val="FF0000"/>
                </a:solidFill>
                <a:latin typeface="楷体" pitchFamily="49" charset="-122"/>
                <a:ea typeface="楷体" pitchFamily="49" charset="-122"/>
              </a:rPr>
              <a:t>》</a:t>
            </a:r>
            <a:r>
              <a:rPr lang="zh-CN" altLang="en-US" sz="2400" b="1" dirty="0" smtClean="0">
                <a:solidFill>
                  <a:schemeClr val="tx1"/>
                </a:solidFill>
                <a:latin typeface="楷体" pitchFamily="49" charset="-122"/>
                <a:ea typeface="楷体" pitchFamily="49" charset="-122"/>
              </a:rPr>
              <a:t>：</a:t>
            </a:r>
            <a:r>
              <a:rPr lang="zh-CN" altLang="en-US" sz="2400" dirty="0" smtClean="0">
                <a:solidFill>
                  <a:schemeClr val="tx1"/>
                </a:solidFill>
                <a:latin typeface="楷体" pitchFamily="49" charset="-122"/>
                <a:ea typeface="楷体" pitchFamily="49" charset="-122"/>
              </a:rPr>
              <a:t>叛卖崇高，趋向丑恶、庸俗和卑下</a:t>
            </a:r>
            <a:endParaRPr lang="zh-CN" altLang="en-US" sz="2400" dirty="0">
              <a:solidFill>
                <a:schemeClr val="tx1"/>
              </a:solidFill>
              <a:latin typeface="楷体" pitchFamily="49" charset="-122"/>
              <a:ea typeface="楷体" pitchFamily="49" charset="-122"/>
            </a:endParaRPr>
          </a:p>
        </p:txBody>
      </p:sp>
      <p:pic>
        <p:nvPicPr>
          <p:cNvPr id="4" name="内容占位符 3" descr="p3_b.jpg"/>
          <p:cNvPicPr>
            <a:picLocks noGrp="1" noChangeAspect="1"/>
          </p:cNvPicPr>
          <p:nvPr>
            <p:ph idx="4294967295"/>
          </p:nvPr>
        </p:nvPicPr>
        <p:blipFill>
          <a:blip r:embed="rId2" cstate="print"/>
          <a:stretch>
            <a:fillRect/>
          </a:stretch>
        </p:blipFill>
        <p:spPr>
          <a:xfrm>
            <a:off x="571472" y="571480"/>
            <a:ext cx="2428875" cy="3000375"/>
          </a:xfrm>
        </p:spPr>
      </p:pic>
      <p:pic>
        <p:nvPicPr>
          <p:cNvPr id="5" name="图片 4" descr="u=4083039794,1407110607&amp;fm=15&amp;gp=0.jpg"/>
          <p:cNvPicPr>
            <a:picLocks noChangeAspect="1"/>
          </p:cNvPicPr>
          <p:nvPr/>
        </p:nvPicPr>
        <p:blipFill>
          <a:blip r:embed="rId3" cstate="print"/>
          <a:stretch>
            <a:fillRect/>
          </a:stretch>
        </p:blipFill>
        <p:spPr>
          <a:xfrm>
            <a:off x="6500826" y="3643314"/>
            <a:ext cx="2143140" cy="2786082"/>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85786" y="3929066"/>
            <a:ext cx="5064133" cy="2357454"/>
          </a:xfrm>
        </p:spPr>
        <p:txBody>
          <a:bodyPr>
            <a:normAutofit/>
          </a:bodyPr>
          <a:lstStyle/>
          <a:p>
            <a:r>
              <a:rPr lang="zh-CN" altLang="en-US" sz="2400" b="1" dirty="0" smtClean="0">
                <a:solidFill>
                  <a:srgbClr val="FF0000"/>
                </a:solidFill>
                <a:latin typeface="楷体" pitchFamily="49" charset="-122"/>
                <a:ea typeface="楷体" pitchFamily="49" charset="-122"/>
              </a:rPr>
              <a:t>葛红兵</a:t>
            </a:r>
            <a:r>
              <a:rPr lang="en-US" altLang="zh-CN" sz="2400" b="1" dirty="0" smtClean="0">
                <a:solidFill>
                  <a:srgbClr val="FF0000"/>
                </a:solidFill>
                <a:latin typeface="楷体" pitchFamily="49" charset="-122"/>
                <a:ea typeface="楷体" pitchFamily="49" charset="-122"/>
              </a:rPr>
              <a:t>《</a:t>
            </a:r>
            <a:r>
              <a:rPr lang="zh-CN" altLang="en-US" sz="2400" b="1" dirty="0" smtClean="0">
                <a:solidFill>
                  <a:srgbClr val="FF0000"/>
                </a:solidFill>
                <a:latin typeface="楷体" pitchFamily="49" charset="-122"/>
                <a:ea typeface="楷体" pitchFamily="49" charset="-122"/>
              </a:rPr>
              <a:t>别忘了，</a:t>
            </a:r>
            <a:r>
              <a:rPr lang="zh-CN" altLang="zh-CN" sz="2400" b="1" dirty="0" smtClean="0">
                <a:solidFill>
                  <a:srgbClr val="FF0000"/>
                </a:solidFill>
                <a:latin typeface="楷体" pitchFamily="49" charset="-122"/>
                <a:ea typeface="楷体" pitchFamily="49" charset="-122"/>
              </a:rPr>
              <a:t>王</a:t>
            </a:r>
            <a:r>
              <a:rPr lang="zh-CN" altLang="zh-CN" sz="2400" b="1" dirty="0">
                <a:solidFill>
                  <a:srgbClr val="FF0000"/>
                </a:solidFill>
                <a:latin typeface="楷体" pitchFamily="49" charset="-122"/>
                <a:ea typeface="楷体" pitchFamily="49" charset="-122"/>
              </a:rPr>
              <a:t>朔只有一个——与王彬彬的王朔批判商</a:t>
            </a:r>
            <a:r>
              <a:rPr lang="zh-CN" altLang="zh-CN" sz="2400" b="1" dirty="0" smtClean="0">
                <a:solidFill>
                  <a:srgbClr val="FF0000"/>
                </a:solidFill>
                <a:latin typeface="楷体" pitchFamily="49" charset="-122"/>
                <a:ea typeface="楷体" pitchFamily="49" charset="-122"/>
              </a:rPr>
              <a:t>榷</a:t>
            </a:r>
            <a:r>
              <a:rPr lang="en-US" altLang="zh-CN" sz="2400" b="1" dirty="0" smtClean="0">
                <a:solidFill>
                  <a:srgbClr val="FF0000"/>
                </a:solidFill>
                <a:latin typeface="楷体" pitchFamily="49" charset="-122"/>
                <a:ea typeface="楷体" pitchFamily="49" charset="-122"/>
              </a:rPr>
              <a:t>》</a:t>
            </a:r>
            <a:r>
              <a:rPr lang="zh-CN" altLang="en-US" sz="2400" b="1" dirty="0" smtClean="0">
                <a:solidFill>
                  <a:schemeClr val="tx1"/>
                </a:solidFill>
                <a:latin typeface="楷体" pitchFamily="49" charset="-122"/>
                <a:ea typeface="楷体" pitchFamily="49" charset="-122"/>
              </a:rPr>
              <a:t>：</a:t>
            </a:r>
            <a:r>
              <a:rPr lang="en-US" altLang="zh-CN" sz="2400" dirty="0" smtClean="0">
                <a:solidFill>
                  <a:schemeClr val="tx1"/>
                </a:solidFill>
                <a:latin typeface="楷体" pitchFamily="49" charset="-122"/>
                <a:ea typeface="楷体" pitchFamily="49" charset="-122"/>
              </a:rPr>
              <a:t/>
            </a:r>
            <a:br>
              <a:rPr lang="en-US" altLang="zh-CN" sz="2400" dirty="0" smtClean="0">
                <a:solidFill>
                  <a:schemeClr val="tx1"/>
                </a:solidFill>
                <a:latin typeface="楷体" pitchFamily="49" charset="-122"/>
                <a:ea typeface="楷体" pitchFamily="49" charset="-122"/>
              </a:rPr>
            </a:br>
            <a:r>
              <a:rPr lang="zh-CN" altLang="zh-CN" sz="2400" dirty="0" smtClean="0">
                <a:solidFill>
                  <a:schemeClr val="tx1"/>
                </a:solidFill>
                <a:latin typeface="楷体" pitchFamily="49" charset="-122"/>
                <a:ea typeface="楷体" pitchFamily="49" charset="-122"/>
              </a:rPr>
              <a:t>“</a:t>
            </a:r>
            <a:r>
              <a:rPr lang="zh-CN" altLang="zh-CN" sz="2400" dirty="0">
                <a:solidFill>
                  <a:schemeClr val="tx1"/>
                </a:solidFill>
                <a:latin typeface="楷体" pitchFamily="49" charset="-122"/>
                <a:ea typeface="楷体" pitchFamily="49" charset="-122"/>
              </a:rPr>
              <a:t>流氓”是英雄的化名。</a:t>
            </a:r>
            <a:r>
              <a:rPr lang="zh-CN" altLang="zh-CN" sz="2400" dirty="0"/>
              <a:t/>
            </a:r>
            <a:br>
              <a:rPr lang="zh-CN" altLang="zh-CN" sz="2400" dirty="0"/>
            </a:br>
            <a:r>
              <a:rPr lang="zh-CN" altLang="zh-CN" sz="2400" dirty="0"/>
              <a:t/>
            </a:r>
            <a:br>
              <a:rPr lang="zh-CN" altLang="zh-CN" sz="2400" dirty="0"/>
            </a:br>
            <a:endParaRPr lang="zh-CN" altLang="en-US" sz="2400" dirty="0"/>
          </a:p>
        </p:txBody>
      </p:sp>
      <p:sp>
        <p:nvSpPr>
          <p:cNvPr id="3" name="文本占位符 2"/>
          <p:cNvSpPr>
            <a:spLocks noGrp="1"/>
          </p:cNvSpPr>
          <p:nvPr>
            <p:ph type="body" idx="1"/>
          </p:nvPr>
        </p:nvSpPr>
        <p:spPr>
          <a:xfrm>
            <a:off x="3571868" y="1357298"/>
            <a:ext cx="5143536" cy="1428760"/>
          </a:xfrm>
        </p:spPr>
        <p:txBody>
          <a:bodyPr>
            <a:normAutofit/>
          </a:bodyPr>
          <a:lstStyle/>
          <a:p>
            <a:r>
              <a:rPr lang="zh-CN" altLang="en-US" sz="2400" b="1" dirty="0" smtClean="0">
                <a:solidFill>
                  <a:srgbClr val="FF0000"/>
                </a:solidFill>
                <a:latin typeface="楷体" pitchFamily="49" charset="-122"/>
                <a:ea typeface="楷体" pitchFamily="49" charset="-122"/>
              </a:rPr>
              <a:t>王彬彬</a:t>
            </a:r>
            <a:r>
              <a:rPr lang="en-US" altLang="zh-CN" sz="2400" b="1" dirty="0" smtClean="0">
                <a:solidFill>
                  <a:srgbClr val="FF0000"/>
                </a:solidFill>
                <a:latin typeface="楷体" pitchFamily="49" charset="-122"/>
                <a:ea typeface="楷体" pitchFamily="49" charset="-122"/>
              </a:rPr>
              <a:t>《</a:t>
            </a:r>
            <a:r>
              <a:rPr lang="zh-CN" altLang="en-US" sz="2400" b="1" dirty="0" smtClean="0">
                <a:solidFill>
                  <a:srgbClr val="FF0000"/>
                </a:solidFill>
                <a:latin typeface="楷体" pitchFamily="49" charset="-122"/>
                <a:ea typeface="楷体" pitchFamily="49" charset="-122"/>
              </a:rPr>
              <a:t>中国流氓文化之王朔正传</a:t>
            </a:r>
            <a:r>
              <a:rPr lang="en-US" altLang="zh-CN" sz="2400" b="1" dirty="0" smtClean="0">
                <a:solidFill>
                  <a:srgbClr val="FF0000"/>
                </a:solidFill>
                <a:latin typeface="楷体" pitchFamily="49" charset="-122"/>
                <a:ea typeface="楷体" pitchFamily="49" charset="-122"/>
              </a:rPr>
              <a:t>》</a:t>
            </a:r>
            <a:r>
              <a:rPr lang="zh-CN" altLang="en-US" sz="2400" b="1" dirty="0" smtClean="0">
                <a:solidFill>
                  <a:schemeClr val="tx1"/>
                </a:solidFill>
                <a:latin typeface="楷体" pitchFamily="49" charset="-122"/>
                <a:ea typeface="楷体" pitchFamily="49" charset="-122"/>
              </a:rPr>
              <a:t>：</a:t>
            </a:r>
            <a:r>
              <a:rPr lang="zh-CN" altLang="en-US" sz="2400" dirty="0" smtClean="0">
                <a:solidFill>
                  <a:schemeClr val="tx1"/>
                </a:solidFill>
                <a:latin typeface="楷体" pitchFamily="49" charset="-122"/>
                <a:ea typeface="楷体" pitchFamily="49" charset="-122"/>
              </a:rPr>
              <a:t>王朔是“大院文化”的继承者</a:t>
            </a:r>
            <a:endParaRPr lang="zh-CN" altLang="en-US" sz="2400" dirty="0">
              <a:solidFill>
                <a:schemeClr val="tx1"/>
              </a:solidFill>
              <a:latin typeface="楷体" pitchFamily="49" charset="-122"/>
              <a:ea typeface="楷体" pitchFamily="49" charset="-122"/>
            </a:endParaRPr>
          </a:p>
        </p:txBody>
      </p:sp>
      <p:pic>
        <p:nvPicPr>
          <p:cNvPr id="4" name="图片 3" descr="U3875P843DT20120809154815.jpg"/>
          <p:cNvPicPr>
            <a:picLocks noChangeAspect="1"/>
          </p:cNvPicPr>
          <p:nvPr/>
        </p:nvPicPr>
        <p:blipFill>
          <a:blip r:embed="rId2" cstate="print"/>
          <a:stretch>
            <a:fillRect/>
          </a:stretch>
        </p:blipFill>
        <p:spPr>
          <a:xfrm>
            <a:off x="642910" y="571480"/>
            <a:ext cx="2786082" cy="2857520"/>
          </a:xfrm>
          <a:prstGeom prst="rect">
            <a:avLst/>
          </a:prstGeom>
        </p:spPr>
      </p:pic>
      <p:pic>
        <p:nvPicPr>
          <p:cNvPr id="5" name="图片 4" descr="download.jpg"/>
          <p:cNvPicPr>
            <a:picLocks noChangeAspect="1"/>
          </p:cNvPicPr>
          <p:nvPr/>
        </p:nvPicPr>
        <p:blipFill>
          <a:blip r:embed="rId3" cstate="print"/>
          <a:stretch>
            <a:fillRect/>
          </a:stretch>
        </p:blipFill>
        <p:spPr>
          <a:xfrm>
            <a:off x="6072198" y="3500438"/>
            <a:ext cx="2357454" cy="285752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571472" y="274638"/>
            <a:ext cx="8115328" cy="1011222"/>
          </a:xfrm>
        </p:spPr>
        <p:txBody>
          <a:bodyPr>
            <a:normAutofit/>
          </a:bodyPr>
          <a:lstStyle/>
          <a:p>
            <a:r>
              <a:rPr lang="en-US" altLang="zh-CN" sz="4800" dirty="0" smtClean="0">
                <a:solidFill>
                  <a:srgbClr val="FF0000"/>
                </a:solidFill>
              </a:rPr>
              <a:t>bones </a:t>
            </a:r>
            <a:r>
              <a:rPr lang="en-US" altLang="zh-CN" sz="4800" dirty="0">
                <a:solidFill>
                  <a:srgbClr val="FF0000"/>
                </a:solidFill>
              </a:rPr>
              <a:t>of </a:t>
            </a:r>
            <a:r>
              <a:rPr lang="en-US" altLang="zh-CN" sz="4800" dirty="0" smtClean="0">
                <a:solidFill>
                  <a:srgbClr val="FF0000"/>
                </a:solidFill>
              </a:rPr>
              <a:t>contentions</a:t>
            </a:r>
            <a:endParaRPr lang="zh-CN" altLang="en-US" sz="4800" dirty="0">
              <a:solidFill>
                <a:srgbClr val="FF0000"/>
              </a:solidFill>
            </a:endParaRPr>
          </a:p>
        </p:txBody>
      </p:sp>
      <p:sp>
        <p:nvSpPr>
          <p:cNvPr id="5" name="内容占位符 4"/>
          <p:cNvSpPr>
            <a:spLocks noGrp="1"/>
          </p:cNvSpPr>
          <p:nvPr>
            <p:ph idx="1"/>
          </p:nvPr>
        </p:nvSpPr>
        <p:spPr>
          <a:xfrm>
            <a:off x="214282" y="1643050"/>
            <a:ext cx="8643998" cy="4500594"/>
          </a:xfrm>
        </p:spPr>
        <p:txBody>
          <a:bodyPr>
            <a:normAutofit fontScale="92500"/>
          </a:bodyPr>
          <a:lstStyle/>
          <a:p>
            <a:pPr>
              <a:buClrTx/>
              <a:buFont typeface="Arial" pitchFamily="34" charset="0"/>
              <a:buChar char="•"/>
            </a:pPr>
            <a:r>
              <a:rPr lang="en-US" altLang="zh-CN" dirty="0" smtClean="0"/>
              <a:t>fight </a:t>
            </a:r>
            <a:r>
              <a:rPr lang="en-US" altLang="zh-CN" dirty="0"/>
              <a:t>with fake sublimity  </a:t>
            </a:r>
            <a:r>
              <a:rPr lang="en-US" altLang="zh-CN" dirty="0">
                <a:solidFill>
                  <a:srgbClr val="FF0000"/>
                </a:solidFill>
              </a:rPr>
              <a:t>VS </a:t>
            </a:r>
            <a:r>
              <a:rPr lang="en-US" altLang="zh-CN" dirty="0"/>
              <a:t> </a:t>
            </a:r>
            <a:r>
              <a:rPr lang="en-US" altLang="zh-CN" dirty="0" smtClean="0"/>
              <a:t>lost </a:t>
            </a:r>
            <a:r>
              <a:rPr lang="en-US" altLang="zh-CN" dirty="0"/>
              <a:t>in nihilism</a:t>
            </a:r>
            <a:endParaRPr lang="zh-CN" altLang="zh-CN" dirty="0"/>
          </a:p>
          <a:p>
            <a:endParaRPr lang="en-US" altLang="zh-CN" dirty="0" smtClean="0"/>
          </a:p>
          <a:p>
            <a:pPr>
              <a:buClr>
                <a:schemeClr val="tx1"/>
              </a:buClr>
              <a:buFont typeface="Arial" pitchFamily="34" charset="0"/>
              <a:buChar char="•"/>
            </a:pPr>
            <a:r>
              <a:rPr lang="en-US" altLang="zh-CN" dirty="0" smtClean="0"/>
              <a:t>deep </a:t>
            </a:r>
            <a:r>
              <a:rPr lang="en-US" altLang="zh-CN" dirty="0"/>
              <a:t>irony  </a:t>
            </a:r>
            <a:r>
              <a:rPr lang="en-US" altLang="zh-CN" dirty="0">
                <a:solidFill>
                  <a:srgbClr val="FF0000"/>
                </a:solidFill>
              </a:rPr>
              <a:t>VS</a:t>
            </a:r>
            <a:r>
              <a:rPr lang="en-US" altLang="zh-CN" dirty="0"/>
              <a:t>  blasphemous joke</a:t>
            </a:r>
            <a:endParaRPr lang="zh-CN" altLang="zh-CN" dirty="0"/>
          </a:p>
          <a:p>
            <a:pPr>
              <a:buClr>
                <a:schemeClr val="tx1"/>
              </a:buClr>
              <a:buNone/>
            </a:pPr>
            <a:endParaRPr lang="en-US" altLang="zh-CN" dirty="0" smtClean="0"/>
          </a:p>
          <a:p>
            <a:pPr>
              <a:buClr>
                <a:schemeClr val="tx1"/>
              </a:buClr>
              <a:buFont typeface="Arial" pitchFamily="34" charset="0"/>
              <a:buChar char="•"/>
            </a:pPr>
            <a:r>
              <a:rPr lang="en-US" altLang="zh-CN" dirty="0" smtClean="0"/>
              <a:t>civilian</a:t>
            </a:r>
            <a:r>
              <a:rPr lang="en-US" altLang="zh-CN" dirty="0"/>
              <a:t> consciousness  </a:t>
            </a:r>
            <a:r>
              <a:rPr lang="en-US" altLang="zh-CN" dirty="0">
                <a:solidFill>
                  <a:srgbClr val="FF0000"/>
                </a:solidFill>
              </a:rPr>
              <a:t>VS</a:t>
            </a:r>
            <a:r>
              <a:rPr lang="en-US" altLang="zh-CN" dirty="0"/>
              <a:t>  </a:t>
            </a:r>
            <a:r>
              <a:rPr lang="en-US" altLang="zh-CN" dirty="0" smtClean="0"/>
              <a:t>privileged</a:t>
            </a:r>
            <a:r>
              <a:rPr lang="zh-CN" altLang="zh-CN" dirty="0" smtClean="0"/>
              <a:t> class </a:t>
            </a:r>
            <a:r>
              <a:rPr lang="en-US" altLang="zh-CN" dirty="0" smtClean="0"/>
              <a:t>mentality</a:t>
            </a:r>
            <a:endParaRPr lang="zh-CN" altLang="zh-CN" dirty="0"/>
          </a:p>
          <a:p>
            <a:endParaRPr lang="en-US" altLang="zh-CN" dirty="0" smtClean="0"/>
          </a:p>
          <a:p>
            <a:pPr>
              <a:buClr>
                <a:schemeClr val="tx1"/>
              </a:buClr>
              <a:buFont typeface="Arial" pitchFamily="34" charset="0"/>
              <a:buChar char="•"/>
            </a:pPr>
            <a:r>
              <a:rPr lang="en-US" altLang="zh-CN" dirty="0" smtClean="0"/>
              <a:t>deep </a:t>
            </a:r>
            <a:r>
              <a:rPr lang="en-US" altLang="zh-CN" dirty="0"/>
              <a:t>sorrow </a:t>
            </a:r>
            <a:r>
              <a:rPr lang="en-US" altLang="zh-CN" dirty="0" smtClean="0"/>
              <a:t>  </a:t>
            </a:r>
            <a:r>
              <a:rPr lang="en-US" altLang="zh-CN" dirty="0" smtClean="0">
                <a:solidFill>
                  <a:srgbClr val="FF0000"/>
                </a:solidFill>
              </a:rPr>
              <a:t>VS </a:t>
            </a:r>
            <a:r>
              <a:rPr lang="en-US" altLang="zh-CN" dirty="0" smtClean="0"/>
              <a:t> </a:t>
            </a:r>
            <a:r>
              <a:rPr lang="en-US" altLang="zh-CN" dirty="0"/>
              <a:t>shallow happiness</a:t>
            </a:r>
            <a:endParaRPr lang="zh-CN" altLang="zh-C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slide(fromBottom)">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slide(fromBottom)">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slide(fromBottom)">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slide(fromBottom)">
                                      <p:cBhvr>
                                        <p:cTn id="2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smtClean="0"/>
              <a:t>Western perspective</a:t>
            </a:r>
            <a:endParaRPr lang="zh-CN" altLang="en-US" dirty="0"/>
          </a:p>
        </p:txBody>
      </p:sp>
      <p:sp>
        <p:nvSpPr>
          <p:cNvPr id="3" name="内容占位符 2"/>
          <p:cNvSpPr>
            <a:spLocks noGrp="1"/>
          </p:cNvSpPr>
          <p:nvPr>
            <p:ph idx="1"/>
          </p:nvPr>
        </p:nvSpPr>
        <p:spPr>
          <a:xfrm>
            <a:off x="457200" y="1714488"/>
            <a:ext cx="8229600" cy="4411675"/>
          </a:xfrm>
        </p:spPr>
        <p:txBody>
          <a:bodyPr/>
          <a:lstStyle/>
          <a:p>
            <a:r>
              <a:rPr lang="en-US" altLang="zh-CN" dirty="0" smtClean="0"/>
              <a:t>Wang </a:t>
            </a:r>
            <a:r>
              <a:rPr lang="en-US" altLang="zh-CN" dirty="0" err="1" smtClean="0"/>
              <a:t>Shuo</a:t>
            </a:r>
            <a:r>
              <a:rPr lang="en-US" altLang="zh-CN" dirty="0" smtClean="0"/>
              <a:t>,  may be depicted as a bastard child of the Cultural Revolution and postmodernism, one who manifests the  ambivalent and indeterminate condition of a China stuck in the so-called era of reform from the late 1970s to the 1990s.</a:t>
            </a:r>
            <a:endParaRPr lang="zh-CN" altLang="zh-CN" dirty="0" smtClean="0"/>
          </a:p>
          <a:p>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776000" cy="654032"/>
          </a:xfrm>
        </p:spPr>
        <p:txBody>
          <a:bodyPr>
            <a:normAutofit fontScale="90000"/>
          </a:bodyPr>
          <a:lstStyle/>
          <a:p>
            <a:endParaRPr lang="zh-CN" altLang="en-US" dirty="0"/>
          </a:p>
        </p:txBody>
      </p:sp>
      <p:sp>
        <p:nvSpPr>
          <p:cNvPr id="3" name="内容占位符 2"/>
          <p:cNvSpPr>
            <a:spLocks noGrp="1"/>
          </p:cNvSpPr>
          <p:nvPr>
            <p:ph idx="1"/>
          </p:nvPr>
        </p:nvSpPr>
        <p:spPr>
          <a:xfrm>
            <a:off x="457200" y="1142984"/>
            <a:ext cx="8229600" cy="5429288"/>
          </a:xfrm>
        </p:spPr>
        <p:txBody>
          <a:bodyPr>
            <a:normAutofit lnSpcReduction="10000"/>
          </a:bodyPr>
          <a:lstStyle/>
          <a:p>
            <a:r>
              <a:rPr lang="en-US" altLang="zh-CN" dirty="0" smtClean="0"/>
              <a:t>While both the present and the hooligan are, by definition, fluid  and mutable, by tracing and locating different historical presents—or different historical moments of the present—of the formation and development of Wang </a:t>
            </a:r>
            <a:r>
              <a:rPr lang="en-US" altLang="zh-CN" dirty="0" err="1" smtClean="0"/>
              <a:t>Shuo’s</a:t>
            </a:r>
            <a:r>
              <a:rPr lang="en-US" altLang="zh-CN" dirty="0" smtClean="0"/>
              <a:t> hooligan protagonists, we may nevertheless find that Wang </a:t>
            </a:r>
            <a:r>
              <a:rPr lang="en-US" altLang="zh-CN" dirty="0" err="1" smtClean="0"/>
              <a:t>Shuo</a:t>
            </a:r>
            <a:r>
              <a:rPr lang="en-US" altLang="zh-CN" dirty="0" smtClean="0"/>
              <a:t> has been, from the very beginning of his career, a faithful embodiment of the zeitgeist of China’s reform era.</a:t>
            </a:r>
            <a:endParaRPr lang="zh-CN" altLang="zh-CN" dirty="0" smtClean="0"/>
          </a:p>
          <a:p>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en-US" altLang="zh-CN" dirty="0" err="1" smtClean="0">
                <a:solidFill>
                  <a:srgbClr val="FFFF00"/>
                </a:solidFill>
              </a:rPr>
              <a:t>Feng</a:t>
            </a:r>
            <a:r>
              <a:rPr lang="en-US" altLang="zh-CN" dirty="0" smtClean="0">
                <a:solidFill>
                  <a:srgbClr val="FFFF00"/>
                </a:solidFill>
              </a:rPr>
              <a:t> </a:t>
            </a:r>
            <a:r>
              <a:rPr lang="en-US" altLang="zh-CN" dirty="0" err="1" smtClean="0">
                <a:solidFill>
                  <a:srgbClr val="FFFF00"/>
                </a:solidFill>
              </a:rPr>
              <a:t>Xiaogang</a:t>
            </a:r>
            <a:r>
              <a:rPr lang="en-US" altLang="zh-CN" dirty="0" smtClean="0">
                <a:solidFill>
                  <a:srgbClr val="FFFF00"/>
                </a:solidFill>
              </a:rPr>
              <a:t> &amp; Wang </a:t>
            </a:r>
            <a:r>
              <a:rPr lang="en-US" altLang="zh-CN" dirty="0" err="1" smtClean="0">
                <a:solidFill>
                  <a:srgbClr val="FFFF00"/>
                </a:solidFill>
              </a:rPr>
              <a:t>Shuo</a:t>
            </a:r>
            <a:endParaRPr lang="zh-CN" altLang="en-US" dirty="0">
              <a:solidFill>
                <a:srgbClr val="FFFF00"/>
              </a:solidFill>
            </a:endParaRPr>
          </a:p>
        </p:txBody>
      </p:sp>
      <p:sp>
        <p:nvSpPr>
          <p:cNvPr id="3" name="副标题 2"/>
          <p:cNvSpPr>
            <a:spLocks noGrp="1"/>
          </p:cNvSpPr>
          <p:nvPr>
            <p:ph type="subTitle" idx="1"/>
          </p:nvPr>
        </p:nvSpPr>
        <p:spPr/>
        <p:txBody>
          <a:bodyPr/>
          <a:lstStyle/>
          <a:p>
            <a:r>
              <a:rPr lang="en-US" altLang="zh-CN" dirty="0" smtClean="0"/>
              <a:t>By</a:t>
            </a:r>
          </a:p>
          <a:p>
            <a:r>
              <a:rPr lang="en-US" altLang="zh-CN" dirty="0" smtClean="0"/>
              <a:t>KE  ZIYE</a:t>
            </a:r>
            <a:endParaRPr lang="zh-CN"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274638"/>
            <a:ext cx="8572560" cy="1439850"/>
          </a:xfrm>
        </p:spPr>
        <p:txBody>
          <a:bodyPr>
            <a:noAutofit/>
          </a:bodyPr>
          <a:lstStyle/>
          <a:p>
            <a:r>
              <a:rPr lang="en-US" altLang="zh-CN" sz="3600" dirty="0" smtClean="0">
                <a:solidFill>
                  <a:srgbClr val="FFFF00"/>
                </a:solidFill>
              </a:rPr>
              <a:t>Wang </a:t>
            </a:r>
            <a:r>
              <a:rPr lang="en-US" altLang="zh-CN" sz="3600" dirty="0" err="1" smtClean="0">
                <a:solidFill>
                  <a:srgbClr val="FFFF00"/>
                </a:solidFill>
              </a:rPr>
              <a:t>Shuo’s</a:t>
            </a:r>
            <a:r>
              <a:rPr lang="en-US" altLang="zh-CN" sz="3600" dirty="0" smtClean="0">
                <a:solidFill>
                  <a:srgbClr val="FFFF00"/>
                </a:solidFill>
              </a:rPr>
              <a:t> friend is a famous director</a:t>
            </a:r>
            <a:endParaRPr lang="zh-CN" altLang="en-US" sz="3600" dirty="0">
              <a:solidFill>
                <a:srgbClr val="FFFF00"/>
              </a:solidFill>
            </a:endParaRPr>
          </a:p>
        </p:txBody>
      </p:sp>
      <p:sp>
        <p:nvSpPr>
          <p:cNvPr id="3" name="内容占位符 2"/>
          <p:cNvSpPr>
            <a:spLocks noGrp="1"/>
          </p:cNvSpPr>
          <p:nvPr>
            <p:ph idx="1"/>
          </p:nvPr>
        </p:nvSpPr>
        <p:spPr>
          <a:xfrm>
            <a:off x="457200" y="1600200"/>
            <a:ext cx="8901146" cy="4525963"/>
          </a:xfrm>
        </p:spPr>
        <p:txBody>
          <a:bodyPr>
            <a:normAutofit fontScale="92500"/>
          </a:bodyPr>
          <a:lstStyle/>
          <a:p>
            <a:r>
              <a:rPr lang="en-US" altLang="zh-CN" dirty="0" err="1" smtClean="0"/>
              <a:t>Feng</a:t>
            </a:r>
            <a:r>
              <a:rPr lang="en-US" altLang="zh-CN" dirty="0" smtClean="0"/>
              <a:t>  </a:t>
            </a:r>
            <a:r>
              <a:rPr lang="en-US" altLang="zh-CN" dirty="0" err="1" smtClean="0"/>
              <a:t>Xiaogang</a:t>
            </a:r>
            <a:endParaRPr lang="en-US" altLang="zh-CN" dirty="0" smtClean="0"/>
          </a:p>
          <a:p>
            <a:r>
              <a:rPr lang="en-US" altLang="zh-CN" dirty="0" smtClean="0"/>
              <a:t>&lt;Dream Factory&gt;    (《</a:t>
            </a:r>
            <a:r>
              <a:rPr lang="zh-CN" altLang="en-US" dirty="0" smtClean="0"/>
              <a:t>甲方乙方</a:t>
            </a:r>
            <a:r>
              <a:rPr lang="en-US" altLang="zh-CN" dirty="0" smtClean="0"/>
              <a:t>》) · · ·Director</a:t>
            </a:r>
          </a:p>
          <a:p>
            <a:r>
              <a:rPr lang="en-US" altLang="zh-CN" dirty="0" smtClean="0">
                <a:solidFill>
                  <a:srgbClr val="FFFF00"/>
                </a:solidFill>
              </a:rPr>
              <a:t>&lt;Personal Tailor&gt; (《</a:t>
            </a:r>
            <a:r>
              <a:rPr lang="zh-CN" altLang="en-US" dirty="0" smtClean="0">
                <a:solidFill>
                  <a:srgbClr val="FFFF00"/>
                </a:solidFill>
              </a:rPr>
              <a:t>私人订制</a:t>
            </a:r>
            <a:r>
              <a:rPr lang="en-US" altLang="zh-CN" dirty="0" smtClean="0">
                <a:solidFill>
                  <a:srgbClr val="FFFF00"/>
                </a:solidFill>
              </a:rPr>
              <a:t>》) </a:t>
            </a:r>
            <a:r>
              <a:rPr lang="en-US" altLang="zh-CN" dirty="0" smtClean="0"/>
              <a:t>· · ·Director</a:t>
            </a:r>
          </a:p>
          <a:p>
            <a:r>
              <a:rPr lang="en-US" altLang="zh-CN" dirty="0" smtClean="0">
                <a:solidFill>
                  <a:srgbClr val="FFFF00"/>
                </a:solidFill>
              </a:rPr>
              <a:t>&lt;If You Are The One </a:t>
            </a:r>
            <a:r>
              <a:rPr lang="zh-CN" altLang="en-US" dirty="0" smtClean="0">
                <a:solidFill>
                  <a:srgbClr val="FFFF00"/>
                </a:solidFill>
              </a:rPr>
              <a:t>（</a:t>
            </a:r>
            <a:r>
              <a:rPr lang="en-US" altLang="zh-CN" dirty="0" smtClean="0">
                <a:solidFill>
                  <a:srgbClr val="FFFF00"/>
                </a:solidFill>
              </a:rPr>
              <a:t>II</a:t>
            </a:r>
            <a:r>
              <a:rPr lang="zh-CN" altLang="en-US" dirty="0" smtClean="0">
                <a:solidFill>
                  <a:srgbClr val="FFFF00"/>
                </a:solidFill>
              </a:rPr>
              <a:t>）</a:t>
            </a:r>
            <a:r>
              <a:rPr lang="en-US" altLang="zh-CN" dirty="0" smtClean="0">
                <a:solidFill>
                  <a:srgbClr val="FFFF00"/>
                </a:solidFill>
              </a:rPr>
              <a:t>&gt;</a:t>
            </a:r>
          </a:p>
          <a:p>
            <a:pPr>
              <a:buNone/>
            </a:pPr>
            <a:r>
              <a:rPr lang="en-US" altLang="zh-CN" dirty="0" smtClean="0">
                <a:solidFill>
                  <a:srgbClr val="FFFF00"/>
                </a:solidFill>
              </a:rPr>
              <a:t>(《</a:t>
            </a:r>
            <a:r>
              <a:rPr lang="zh-CN" altLang="en-US" dirty="0" smtClean="0">
                <a:solidFill>
                  <a:srgbClr val="FFFF00"/>
                </a:solidFill>
              </a:rPr>
              <a:t>非诚勿扰</a:t>
            </a:r>
            <a:r>
              <a:rPr lang="en-US" altLang="zh-CN" dirty="0" smtClean="0">
                <a:solidFill>
                  <a:srgbClr val="FFFF00"/>
                </a:solidFill>
              </a:rPr>
              <a:t>2》) </a:t>
            </a:r>
            <a:r>
              <a:rPr lang="en-US" altLang="zh-CN" dirty="0" smtClean="0"/>
              <a:t>· · ·Director</a:t>
            </a:r>
          </a:p>
          <a:p>
            <a:r>
              <a:rPr lang="en-US" altLang="zh-CN" dirty="0" smtClean="0"/>
              <a:t>&lt;Mr. Six&gt;</a:t>
            </a:r>
            <a:r>
              <a:rPr lang="zh-CN" altLang="en-US" dirty="0" smtClean="0"/>
              <a:t>（</a:t>
            </a:r>
            <a:r>
              <a:rPr lang="en-US" altLang="zh-CN" dirty="0" smtClean="0"/>
              <a:t>《</a:t>
            </a:r>
            <a:r>
              <a:rPr lang="zh-CN" altLang="en-US" dirty="0" smtClean="0"/>
              <a:t>老炮儿</a:t>
            </a:r>
            <a:r>
              <a:rPr lang="en-US" altLang="zh-CN" dirty="0" smtClean="0"/>
              <a:t>》</a:t>
            </a:r>
            <a:r>
              <a:rPr lang="zh-CN" altLang="en-US" dirty="0" smtClean="0"/>
              <a:t>）</a:t>
            </a:r>
            <a:endParaRPr lang="en-US" altLang="zh-CN" dirty="0" smtClean="0"/>
          </a:p>
          <a:p>
            <a:pPr>
              <a:buNone/>
            </a:pPr>
            <a:r>
              <a:rPr lang="en-US" altLang="zh-CN" dirty="0" smtClean="0"/>
              <a:t>    · · ·Main Actor</a:t>
            </a:r>
            <a:endParaRPr lang="zh-CN" altLang="en-US" dirty="0"/>
          </a:p>
        </p:txBody>
      </p:sp>
      <p:pic>
        <p:nvPicPr>
          <p:cNvPr id="1026" name="Picture 2"/>
          <p:cNvPicPr>
            <a:picLocks noChangeAspect="1" noChangeArrowheads="1"/>
          </p:cNvPicPr>
          <p:nvPr/>
        </p:nvPicPr>
        <p:blipFill>
          <a:blip r:embed="rId2" cstate="print"/>
          <a:srcRect/>
          <a:stretch>
            <a:fillRect/>
          </a:stretch>
        </p:blipFill>
        <p:spPr bwMode="auto">
          <a:xfrm>
            <a:off x="6500826" y="3714752"/>
            <a:ext cx="2444749" cy="297748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r>
              <a:rPr lang="en-US" altLang="zh-CN" dirty="0"/>
              <a:t>Wang </a:t>
            </a:r>
            <a:r>
              <a:rPr lang="en-US" altLang="zh-CN" dirty="0" err="1"/>
              <a:t>Shuo</a:t>
            </a:r>
            <a:r>
              <a:rPr lang="en-US" altLang="zh-CN" dirty="0"/>
              <a:t>, as a very special writer of in 80,90s last century, has great effect in current circle of literature and art in China. He is drawn from a generation that experienced the hardships of the Cultural Revolution. His works are characterized by an underlying clue of his growing experience, from which we can see how the memories of Wang </a:t>
            </a:r>
            <a:r>
              <a:rPr lang="en-US" altLang="zh-CN" dirty="0" err="1"/>
              <a:t>Shuo</a:t>
            </a:r>
            <a:r>
              <a:rPr lang="en-US" altLang="zh-CN" dirty="0"/>
              <a:t> marks his works.</a:t>
            </a:r>
            <a:endParaRPr lang="zh-CN" altLang="en-US" dirty="0"/>
          </a:p>
        </p:txBody>
      </p:sp>
    </p:spTree>
    <p:extLst>
      <p:ext uri="{BB962C8B-B14F-4D97-AF65-F5344CB8AC3E}">
        <p14:creationId xmlns:p14="http://schemas.microsoft.com/office/powerpoint/2010/main" xmlns="" val="20076413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solidFill>
                  <a:srgbClr val="FFFF00"/>
                </a:solidFill>
              </a:rPr>
              <a:t>Why we became Good Friends?</a:t>
            </a:r>
            <a:endParaRPr lang="zh-CN" altLang="en-US" dirty="0">
              <a:solidFill>
                <a:srgbClr val="FFFF00"/>
              </a:solidFill>
            </a:endParaRPr>
          </a:p>
        </p:txBody>
      </p:sp>
      <p:sp>
        <p:nvSpPr>
          <p:cNvPr id="3" name="内容占位符 2"/>
          <p:cNvSpPr>
            <a:spLocks noGrp="1"/>
          </p:cNvSpPr>
          <p:nvPr>
            <p:ph idx="1"/>
          </p:nvPr>
        </p:nvSpPr>
        <p:spPr>
          <a:xfrm>
            <a:off x="457200" y="1600200"/>
            <a:ext cx="8686800" cy="4525963"/>
          </a:xfrm>
        </p:spPr>
        <p:txBody>
          <a:bodyPr/>
          <a:lstStyle/>
          <a:p>
            <a:r>
              <a:rPr lang="en-US" altLang="zh-CN" dirty="0" smtClean="0"/>
              <a:t>Both grew up in Beijing</a:t>
            </a:r>
          </a:p>
          <a:p>
            <a:r>
              <a:rPr lang="en-US" altLang="zh-CN" dirty="0" smtClean="0"/>
              <a:t>Both in the army (before)</a:t>
            </a:r>
          </a:p>
          <a:p>
            <a:endParaRPr lang="en-US" altLang="zh-CN" dirty="0" smtClean="0"/>
          </a:p>
          <a:p>
            <a:r>
              <a:rPr lang="en-US" altLang="zh-CN" dirty="0" smtClean="0"/>
              <a:t>Both focus on the conflicts between the modern city and the trouble shooters</a:t>
            </a:r>
          </a:p>
          <a:p>
            <a:pPr>
              <a:buNone/>
            </a:pPr>
            <a:endParaRPr lang="en-US" altLang="zh-CN" dirty="0" smtClean="0"/>
          </a:p>
          <a:p>
            <a:r>
              <a:rPr lang="en-US" altLang="zh-CN" sz="2400" dirty="0" smtClean="0">
                <a:solidFill>
                  <a:srgbClr val="FFC000"/>
                </a:solidFill>
              </a:rPr>
              <a:t>&lt;The Trouble Shooters&gt;</a:t>
            </a:r>
            <a:r>
              <a:rPr lang="en-US" altLang="zh-CN" sz="2400" dirty="0" smtClean="0">
                <a:solidFill>
                  <a:srgbClr val="FFC000"/>
                </a:solidFill>
                <a:sym typeface="Wingdings" pitchFamily="2" charset="2"/>
              </a:rPr>
              <a:t>&lt;Dream Factory&gt;&lt;Personal Tailor&gt;</a:t>
            </a:r>
            <a:endParaRPr lang="zh-CN" altLang="en-US" sz="2400" dirty="0">
              <a:solidFill>
                <a:srgbClr val="FFC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solidFill>
                  <a:srgbClr val="FFFF00"/>
                </a:solidFill>
              </a:rPr>
              <a:t>Lives of the trouble shooters</a:t>
            </a:r>
            <a:endParaRPr lang="zh-CN" altLang="en-US" dirty="0">
              <a:solidFill>
                <a:srgbClr val="FFFF00"/>
              </a:solidFill>
            </a:endParaRPr>
          </a:p>
        </p:txBody>
      </p:sp>
      <p:pic>
        <p:nvPicPr>
          <p:cNvPr id="10" name="内容占位符 9" descr="私人订制.jpg"/>
          <p:cNvPicPr>
            <a:picLocks noGrp="1" noChangeAspect="1"/>
          </p:cNvPicPr>
          <p:nvPr>
            <p:ph idx="1"/>
          </p:nvPr>
        </p:nvPicPr>
        <p:blipFill>
          <a:blip r:embed="rId2" cstate="print"/>
          <a:stretch>
            <a:fillRect/>
          </a:stretch>
        </p:blipFill>
        <p:spPr>
          <a:xfrm>
            <a:off x="3108960" y="2144109"/>
            <a:ext cx="2926080" cy="3438144"/>
          </a:xfrm>
        </p:spPr>
      </p:pic>
      <p:pic>
        <p:nvPicPr>
          <p:cNvPr id="2050" name="Picture 2"/>
          <p:cNvPicPr>
            <a:picLocks noChangeAspect="1" noChangeArrowheads="1"/>
          </p:cNvPicPr>
          <p:nvPr/>
        </p:nvPicPr>
        <p:blipFill>
          <a:blip r:embed="rId3" cstate="print"/>
          <a:srcRect/>
          <a:stretch>
            <a:fillRect/>
          </a:stretch>
        </p:blipFill>
        <p:spPr bwMode="auto">
          <a:xfrm>
            <a:off x="571472" y="1663461"/>
            <a:ext cx="2428892" cy="3469845"/>
          </a:xfrm>
          <a:prstGeom prst="rect">
            <a:avLst/>
          </a:prstGeom>
          <a:noFill/>
          <a:ln w="9525">
            <a:noFill/>
            <a:miter lim="800000"/>
            <a:headEnd/>
            <a:tailEnd/>
          </a:ln>
          <a:effectLst/>
        </p:spPr>
      </p:pic>
      <p:pic>
        <p:nvPicPr>
          <p:cNvPr id="2051" name="Picture 3"/>
          <p:cNvPicPr>
            <a:picLocks noChangeAspect="1" noChangeArrowheads="1"/>
          </p:cNvPicPr>
          <p:nvPr/>
        </p:nvPicPr>
        <p:blipFill>
          <a:blip r:embed="rId4" cstate="print"/>
          <a:srcRect/>
          <a:stretch>
            <a:fillRect/>
          </a:stretch>
        </p:blipFill>
        <p:spPr bwMode="auto">
          <a:xfrm>
            <a:off x="3286116" y="4357694"/>
            <a:ext cx="4503731" cy="226107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5" name="内容占位符 4"/>
          <p:cNvSpPr>
            <a:spLocks noGrp="1"/>
          </p:cNvSpPr>
          <p:nvPr>
            <p:ph idx="1"/>
          </p:nvPr>
        </p:nvSpPr>
        <p:spPr/>
        <p:txBody>
          <a:bodyPr/>
          <a:lstStyle/>
          <a:p>
            <a:endParaRPr lang="zh-CN" altLang="en-US" dirty="0"/>
          </a:p>
        </p:txBody>
      </p:sp>
      <p:pic>
        <p:nvPicPr>
          <p:cNvPr id="1026" name="Picture 2"/>
          <p:cNvPicPr>
            <a:picLocks noChangeAspect="1" noChangeArrowheads="1"/>
          </p:cNvPicPr>
          <p:nvPr/>
        </p:nvPicPr>
        <p:blipFill>
          <a:blip r:embed="rId2" cstate="print"/>
          <a:srcRect/>
          <a:stretch>
            <a:fillRect/>
          </a:stretch>
        </p:blipFill>
        <p:spPr bwMode="auto">
          <a:xfrm>
            <a:off x="1785918" y="1571612"/>
            <a:ext cx="5338784" cy="35629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043890" cy="1143000"/>
          </a:xfrm>
        </p:spPr>
        <p:txBody>
          <a:bodyPr>
            <a:normAutofit/>
          </a:bodyPr>
          <a:lstStyle/>
          <a:p>
            <a:r>
              <a:rPr lang="en-US" altLang="zh-CN" dirty="0" smtClean="0">
                <a:solidFill>
                  <a:srgbClr val="FFFF00"/>
                </a:solidFill>
              </a:rPr>
              <a:t>What do you think?</a:t>
            </a:r>
            <a:endParaRPr lang="zh-CN" altLang="en-US" dirty="0">
              <a:solidFill>
                <a:srgbClr val="FFFF00"/>
              </a:solidFill>
            </a:endParaRPr>
          </a:p>
        </p:txBody>
      </p:sp>
      <p:sp>
        <p:nvSpPr>
          <p:cNvPr id="3" name="内容占位符 2"/>
          <p:cNvSpPr>
            <a:spLocks noGrp="1"/>
          </p:cNvSpPr>
          <p:nvPr>
            <p:ph idx="1"/>
          </p:nvPr>
        </p:nvSpPr>
        <p:spPr>
          <a:xfrm>
            <a:off x="457200" y="1600200"/>
            <a:ext cx="8686800" cy="4525963"/>
          </a:xfrm>
        </p:spPr>
        <p:txBody>
          <a:bodyPr/>
          <a:lstStyle/>
          <a:p>
            <a:r>
              <a:rPr lang="en-US" altLang="zh-CN" dirty="0" smtClean="0"/>
              <a:t>Will the trouble shooters change their lifestyles</a:t>
            </a:r>
            <a:r>
              <a:rPr lang="zh-CN" altLang="en-US" dirty="0" smtClean="0"/>
              <a:t>？</a:t>
            </a:r>
            <a:endParaRPr lang="en-US" altLang="zh-CN" dirty="0" smtClean="0"/>
          </a:p>
          <a:p>
            <a:r>
              <a:rPr lang="en-US" altLang="zh-CN" dirty="0" smtClean="0"/>
              <a:t>Will one of us be a trouble shooter one day</a:t>
            </a:r>
            <a:r>
              <a:rPr lang="zh-CN" altLang="en-US" dirty="0" smtClean="0"/>
              <a:t>？</a:t>
            </a:r>
            <a:endParaRPr lang="en-US" altLang="zh-CN" dirty="0" smtClean="0"/>
          </a:p>
          <a:p>
            <a:r>
              <a:rPr lang="en-US" altLang="zh-CN" dirty="0" smtClean="0"/>
              <a:t>What will the life be like  in the future in Beijing</a:t>
            </a:r>
            <a:r>
              <a:rPr lang="zh-CN" altLang="en-US" dirty="0" smtClean="0"/>
              <a:t>？</a:t>
            </a:r>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85786" y="2071678"/>
            <a:ext cx="7776000" cy="1143000"/>
          </a:xfrm>
        </p:spPr>
        <p:txBody>
          <a:bodyPr/>
          <a:lstStyle/>
          <a:p>
            <a:pPr algn="ctr"/>
            <a:r>
              <a:rPr lang="en-US" altLang="zh-CN" dirty="0" smtClean="0">
                <a:solidFill>
                  <a:srgbClr val="FFFF00"/>
                </a:solidFill>
              </a:rPr>
              <a:t>Thank you</a:t>
            </a:r>
            <a:r>
              <a:rPr dirty="0" smtClean="0">
                <a:solidFill>
                  <a:srgbClr val="FFFF00"/>
                </a:solidFill>
              </a:rPr>
              <a:t>！！！</a:t>
            </a:r>
            <a:endParaRPr lang="zh-CN" altLang="en-US" dirty="0">
              <a:solidFill>
                <a:srgbClr val="FFFF00"/>
              </a:solidFill>
            </a:endParaRPr>
          </a:p>
        </p:txBody>
      </p:sp>
      <p:sp>
        <p:nvSpPr>
          <p:cNvPr id="3" name="内容占位符 2"/>
          <p:cNvSpPr>
            <a:spLocks noGrp="1"/>
          </p:cNvSpPr>
          <p:nvPr>
            <p:ph idx="1"/>
          </p:nvPr>
        </p:nvSpPr>
        <p:spPr/>
        <p:txBody>
          <a:bodyPr/>
          <a:lstStyle/>
          <a:p>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describe life </a:t>
            </a:r>
            <a:r>
              <a:rPr lang="en-US" altLang="zh-CN" dirty="0" smtClean="0"/>
              <a:t>with reality</a:t>
            </a:r>
            <a:br>
              <a:rPr lang="en-US" altLang="zh-CN" dirty="0" smtClean="0"/>
            </a:br>
            <a:r>
              <a:rPr lang="en-US" altLang="zh-CN" dirty="0" smtClean="0"/>
              <a:t>(in his vision) </a:t>
            </a:r>
            <a:endParaRPr lang="zh-CN" altLang="en-US" dirty="0"/>
          </a:p>
        </p:txBody>
      </p:sp>
      <p:sp>
        <p:nvSpPr>
          <p:cNvPr id="3" name="内容占位符 2"/>
          <p:cNvSpPr>
            <a:spLocks noGrp="1"/>
          </p:cNvSpPr>
          <p:nvPr>
            <p:ph idx="1"/>
          </p:nvPr>
        </p:nvSpPr>
        <p:spPr/>
        <p:txBody>
          <a:bodyPr>
            <a:normAutofit fontScale="92500" lnSpcReduction="10000"/>
          </a:bodyPr>
          <a:lstStyle/>
          <a:p>
            <a:r>
              <a:rPr lang="zh-CN" altLang="zh-CN" dirty="0"/>
              <a:t>原来我一直轻视自己，认为自己的生活无聊、空洞、没意义，我认为应该过那种更有意义的生活，或者乃至在小说中描写更有意义的生活。我现在才觉得，我这个生活无比重要，不能轻视，就是我自己过的这个。我就把这个写出来就可以啦，我的生活才是我的根基，是我写作的原点，对我来说这么写就是表示我与伪生活的决裂，与那种按某种道理做人的生活的告别。</a:t>
            </a:r>
          </a:p>
          <a:p>
            <a:r>
              <a:rPr lang="en-US" altLang="zh-CN" sz="2600" i="1" dirty="0" smtClean="0"/>
              <a:t>——</a:t>
            </a:r>
            <a:r>
              <a:rPr lang="zh-CN" altLang="zh-CN" sz="2600" i="1" dirty="0" smtClean="0"/>
              <a:t>王</a:t>
            </a:r>
            <a:r>
              <a:rPr lang="zh-CN" altLang="zh-CN" sz="2600" i="1" dirty="0"/>
              <a:t>朔</a:t>
            </a:r>
            <a:r>
              <a:rPr lang="en-US" altLang="zh-CN" sz="2600" i="1" dirty="0"/>
              <a:t>.</a:t>
            </a:r>
            <a:r>
              <a:rPr lang="zh-CN" altLang="zh-CN" sz="2600" i="1" dirty="0"/>
              <a:t>写作与伪生活</a:t>
            </a:r>
            <a:r>
              <a:rPr lang="en-US" altLang="zh-CN" sz="2600" i="1" dirty="0"/>
              <a:t>.[M].</a:t>
            </a:r>
            <a:r>
              <a:rPr lang="zh-CN" altLang="zh-CN" sz="2600" i="1" dirty="0"/>
              <a:t>美人赠我蒙汗药，长江文艺出版社，</a:t>
            </a:r>
            <a:r>
              <a:rPr lang="en-US" altLang="zh-CN" sz="2600" i="1" dirty="0"/>
              <a:t>2000.(8)</a:t>
            </a:r>
            <a:r>
              <a:rPr lang="zh-CN" altLang="zh-CN" sz="2600" i="1" dirty="0"/>
              <a:t>：</a:t>
            </a:r>
            <a:r>
              <a:rPr lang="en-US" altLang="zh-CN" sz="2600" i="1" dirty="0"/>
              <a:t>9.</a:t>
            </a:r>
            <a:endParaRPr lang="zh-CN" altLang="zh-CN" sz="2600" dirty="0"/>
          </a:p>
          <a:p>
            <a:endParaRPr lang="zh-CN" altLang="en-US" dirty="0"/>
          </a:p>
        </p:txBody>
      </p:sp>
    </p:spTree>
    <p:extLst>
      <p:ext uri="{BB962C8B-B14F-4D97-AF65-F5344CB8AC3E}">
        <p14:creationId xmlns:p14="http://schemas.microsoft.com/office/powerpoint/2010/main" xmlns="" val="2237888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a:t>describe life with reality</a:t>
            </a:r>
            <a:br>
              <a:rPr lang="en-US" altLang="zh-CN" dirty="0"/>
            </a:br>
            <a:r>
              <a:rPr lang="en-US" altLang="zh-CN" dirty="0"/>
              <a:t>(in his vision) </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a:t>This is Wang </a:t>
            </a:r>
            <a:r>
              <a:rPr lang="en-US" altLang="zh-CN" dirty="0" err="1"/>
              <a:t>Shuo’s</a:t>
            </a:r>
            <a:r>
              <a:rPr lang="en-US" altLang="zh-CN" dirty="0"/>
              <a:t> attitude and belief about writing, and life itself(in his novels). Wang </a:t>
            </a:r>
            <a:r>
              <a:rPr lang="en-US" altLang="zh-CN" dirty="0" err="1"/>
              <a:t>Shuo's</a:t>
            </a:r>
            <a:r>
              <a:rPr lang="en-US" altLang="zh-CN" dirty="0"/>
              <a:t> novels were famous of their subverting. They subverted love, order and all traditional value norm, and the writing style is not diverse, the content is not abundant, the thought is not profound. Life is not always so terrible or perfect, and Wang’s characters know this all too well. They don’t take life too seriously. They travel light, just like Wang </a:t>
            </a:r>
            <a:r>
              <a:rPr lang="en-US" altLang="zh-CN" dirty="0" err="1"/>
              <a:t>Shuo</a:t>
            </a:r>
            <a:r>
              <a:rPr lang="en-US" altLang="zh-CN" dirty="0"/>
              <a:t> himself.</a:t>
            </a:r>
            <a:endParaRPr lang="zh-CN" altLang="zh-CN" dirty="0"/>
          </a:p>
          <a:p>
            <a:endParaRPr lang="zh-CN" altLang="en-US" dirty="0"/>
          </a:p>
        </p:txBody>
      </p:sp>
    </p:spTree>
    <p:extLst>
      <p:ext uri="{BB962C8B-B14F-4D97-AF65-F5344CB8AC3E}">
        <p14:creationId xmlns:p14="http://schemas.microsoft.com/office/powerpoint/2010/main" xmlns="" val="1127607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Verbal</a:t>
            </a:r>
            <a:r>
              <a:rPr lang="en-US" altLang="zh-CN" dirty="0"/>
              <a:t> </a:t>
            </a:r>
            <a:r>
              <a:rPr lang="en-US" altLang="zh-CN" dirty="0" smtClean="0"/>
              <a:t>Features</a:t>
            </a:r>
            <a:endParaRPr lang="zh-CN" altLang="en-US" dirty="0"/>
          </a:p>
        </p:txBody>
      </p:sp>
      <p:sp>
        <p:nvSpPr>
          <p:cNvPr id="3" name="内容占位符 2"/>
          <p:cNvSpPr>
            <a:spLocks noGrp="1"/>
          </p:cNvSpPr>
          <p:nvPr>
            <p:ph idx="1"/>
          </p:nvPr>
        </p:nvSpPr>
        <p:spPr/>
        <p:txBody>
          <a:bodyPr>
            <a:normAutofit fontScale="92500" lnSpcReduction="10000"/>
          </a:bodyPr>
          <a:lstStyle/>
          <a:p>
            <a:r>
              <a:rPr lang="en-US" altLang="zh-CN" dirty="0"/>
              <a:t>Wang's verbal features lie In his creation of language system </a:t>
            </a:r>
            <a:r>
              <a:rPr lang="en-US" altLang="zh-CN" dirty="0" smtClean="0"/>
              <a:t>in which</a:t>
            </a:r>
            <a:r>
              <a:rPr lang="en-US" altLang="zh-CN" dirty="0"/>
              <a:t> elegant</a:t>
            </a:r>
            <a:r>
              <a:rPr lang="en-US" altLang="zh-CN" dirty="0" smtClean="0"/>
              <a:t>, common</a:t>
            </a:r>
            <a:r>
              <a:rPr lang="en-US" altLang="zh-CN" dirty="0"/>
              <a:t>, ruffian languages are Integrated</a:t>
            </a:r>
            <a:r>
              <a:rPr lang="en-US" altLang="zh-CN" dirty="0" smtClean="0"/>
              <a:t>. Ridicule </a:t>
            </a:r>
            <a:r>
              <a:rPr lang="en-US" altLang="zh-CN" dirty="0"/>
              <a:t>is Wang </a:t>
            </a:r>
            <a:r>
              <a:rPr lang="en-US" altLang="zh-CN" dirty="0" err="1"/>
              <a:t>Shuo’s</a:t>
            </a:r>
            <a:r>
              <a:rPr lang="en-US" altLang="zh-CN" dirty="0"/>
              <a:t> special feature language type. In his novels character has filled the comedy color, at the same time also has the tragedy, therefore on these characters displays is humorous is the black humor.</a:t>
            </a:r>
            <a:endParaRPr lang="zh-CN" altLang="zh-CN" dirty="0"/>
          </a:p>
          <a:p>
            <a:endParaRPr lang="zh-CN" altLang="en-US" dirty="0"/>
          </a:p>
        </p:txBody>
      </p:sp>
    </p:spTree>
    <p:extLst>
      <p:ext uri="{BB962C8B-B14F-4D97-AF65-F5344CB8AC3E}">
        <p14:creationId xmlns:p14="http://schemas.microsoft.com/office/powerpoint/2010/main" xmlns="" val="2256770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nvPr>
        </p:nvSpPr>
        <p:spPr/>
        <p:txBody>
          <a:bodyPr>
            <a:normAutofit fontScale="90000"/>
          </a:bodyPr>
          <a:lstStyle/>
          <a:p>
            <a:r>
              <a:rPr lang="en-US" altLang="zh-CN" b="1" dirty="0"/>
              <a:t>&lt;Vicious Animals </a:t>
            </a:r>
            <a:r>
              <a:rPr lang="en-US" altLang="zh-CN" b="1" dirty="0" smtClean="0"/>
              <a:t>&gt;</a:t>
            </a:r>
            <a:br>
              <a:rPr lang="en-US" altLang="zh-CN" b="1" dirty="0" smtClean="0"/>
            </a:br>
            <a:r>
              <a:rPr lang="en-US" altLang="zh-CN" b="1" dirty="0" smtClean="0"/>
              <a:t>(&lt;</a:t>
            </a:r>
            <a:r>
              <a:rPr lang="en-US" altLang="zh-CN" b="1" dirty="0"/>
              <a:t>ferocious animals</a:t>
            </a:r>
            <a:r>
              <a:rPr lang="en-US" altLang="zh-CN" b="1" dirty="0" smtClean="0"/>
              <a:t>&gt;)</a:t>
            </a:r>
            <a:r>
              <a:rPr lang="zh-CN" altLang="zh-CN" dirty="0"/>
              <a:t/>
            </a:r>
            <a:br>
              <a:rPr lang="zh-CN" altLang="zh-CN" dirty="0"/>
            </a:br>
            <a:endParaRPr lang="zh-CN" altLang="en-US" dirty="0"/>
          </a:p>
        </p:txBody>
      </p:sp>
      <p:sp>
        <p:nvSpPr>
          <p:cNvPr id="8" name="内容占位符 7"/>
          <p:cNvSpPr>
            <a:spLocks noGrp="1"/>
          </p:cNvSpPr>
          <p:nvPr>
            <p:ph idx="1"/>
          </p:nvPr>
        </p:nvSpPr>
        <p:spPr/>
        <p:txBody>
          <a:bodyPr/>
          <a:lstStyle/>
          <a:p>
            <a:endParaRPr lang="zh-CN" altLang="en-US" dirty="0"/>
          </a:p>
        </p:txBody>
      </p:sp>
      <p:pic>
        <p:nvPicPr>
          <p:cNvPr id="1026" name="Picture 2" descr="http://img4.duitang.com/uploads/item/201411/04/20141104233318_sMtzX.jpe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411760" y="1196752"/>
            <a:ext cx="3971910" cy="512943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044939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55000" lnSpcReduction="20000"/>
          </a:bodyPr>
          <a:lstStyle/>
          <a:p>
            <a:r>
              <a:rPr lang="zh-CN" altLang="zh-CN" dirty="0"/>
              <a:t>汪若海还没说话，方方一声不吭地从人群中挤上来，用手里的砖朝这孩子的颅顶使劲一拍，大家同时把手里的砖头一起砸下去，并抡起钢丝锁没头脑地一通乱抽。</a:t>
            </a:r>
          </a:p>
          <a:p>
            <a:r>
              <a:rPr lang="zh-CN" altLang="zh-CN" dirty="0"/>
              <a:t>高洋松开手，那孩子贴着墙根瘫倒在地。我不声不响地用手中的砖头在他身上一通乱砸，直到大家都散开跑走，仍没歇手，最后把那块已经粘上血腥的砖头垂直拍在他的后脑勺上，才跑了。他们已经骑上自行车，乱箭般嗖嗖地消遁于昏暗的街头。</a:t>
            </a:r>
          </a:p>
          <a:p>
            <a:r>
              <a:rPr lang="zh-CN" altLang="zh-CN" dirty="0"/>
              <a:t>只记得我在街上没命地跑，路边一些面相凶恶的赤矛大汉瞪着我。路灯昏黄的光晕下，一地赭红的完全粉碎的砖头屑；</a:t>
            </a:r>
          </a:p>
          <a:p>
            <a:r>
              <a:rPr lang="zh-CN" altLang="zh-CN" dirty="0"/>
              <a:t>那同学软绵绵地脸朝下俯卧在黑黢黢的墙根，形若一段短短的焦炭。似乎还有他在一群人紧紧追赶下近乎痉挛抽搐的奔跑姿态和格外惨白的脸庞以及黑洞般绝望的两只睚眦欲裂的眼睛，实际上我当时根本不可能从另一个方向迎面看到他的表情。我们兴高采烈地回到院里，下车后便开始竟相夸耀。我的英勇无畏有目共睹，大家纷纷过来拍着我的肩膀称赞我：“别人都撤了你还在那儿打，手够黑的。”</a:t>
            </a:r>
          </a:p>
          <a:p>
            <a:r>
              <a:rPr lang="zh-CN" altLang="zh-CN" dirty="0"/>
              <a:t>我骄傲地挺着胸脯笑着，一边吹嘘着一边偷眼去瞧笑眯眯望着我的于北蓓。大家找出</a:t>
            </a:r>
            <a:r>
              <a:rPr lang="zh-CN" altLang="zh-CN" dirty="0" smtClean="0"/>
              <a:t>半盒</a:t>
            </a:r>
            <a:r>
              <a:rPr lang="zh-CN" altLang="zh-CN" dirty="0"/>
              <a:t>皱巴巴的烟分了抽。按照我们吹嘘的战绩，那个挨打的孩子必死无疑。</a:t>
            </a:r>
          </a:p>
          <a:p>
            <a:endParaRPr lang="zh-CN" altLang="en-US" dirty="0"/>
          </a:p>
        </p:txBody>
      </p:sp>
    </p:spTree>
    <p:extLst>
      <p:ext uri="{BB962C8B-B14F-4D97-AF65-F5344CB8AC3E}">
        <p14:creationId xmlns:p14="http://schemas.microsoft.com/office/powerpoint/2010/main" xmlns="" val="1560304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03255" y="404664"/>
            <a:ext cx="8229600" cy="1143000"/>
          </a:xfrm>
        </p:spPr>
        <p:txBody>
          <a:bodyPr>
            <a:normAutofit fontScale="90000"/>
          </a:bodyPr>
          <a:lstStyle/>
          <a:p>
            <a:r>
              <a:rPr lang="en-US" altLang="zh-CN" dirty="0"/>
              <a:t>&lt;Masters of Mischief, or The Operators</a:t>
            </a:r>
            <a:r>
              <a:rPr lang="en-US" altLang="zh-CN" dirty="0" smtClean="0"/>
              <a:t>&gt;</a:t>
            </a:r>
            <a:br>
              <a:rPr lang="en-US" altLang="zh-CN" dirty="0" smtClean="0"/>
            </a:br>
            <a:r>
              <a:rPr lang="en-US" altLang="zh-CN" dirty="0" smtClean="0"/>
              <a:t>(&lt; </a:t>
            </a:r>
            <a:r>
              <a:rPr lang="en-US" altLang="zh-CN" dirty="0"/>
              <a:t>The Troubleshooters&gt;)</a:t>
            </a:r>
            <a:endParaRPr lang="zh-CN" altLang="en-US" dirty="0"/>
          </a:p>
        </p:txBody>
      </p:sp>
      <p:sp>
        <p:nvSpPr>
          <p:cNvPr id="4" name="AutoShape 2" descr="http://img3.douban.com/view/photo/raw/public/p844853480.jpg"/>
          <p:cNvSpPr>
            <a:spLocks noChangeAspect="1" noChangeArrowheads="1"/>
          </p:cNvSpPr>
          <p:nvPr/>
        </p:nvSpPr>
        <p:spPr bwMode="auto">
          <a:xfrm>
            <a:off x="63500" y="-136525"/>
            <a:ext cx="7620000" cy="38481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5" name="AutoShape 4" descr="http://img3.douban.com/view/photo/raw/public/p844853480.jpg"/>
          <p:cNvSpPr>
            <a:spLocks noChangeAspect="1" noChangeArrowheads="1"/>
          </p:cNvSpPr>
          <p:nvPr/>
        </p:nvSpPr>
        <p:spPr bwMode="auto">
          <a:xfrm>
            <a:off x="215900" y="15875"/>
            <a:ext cx="7620000" cy="38481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6" name="AutoShape 6" descr="http://img3.douban.com/view/photo/raw/public/p844853480.jpg"/>
          <p:cNvSpPr>
            <a:spLocks noChangeAspect="1" noChangeArrowheads="1"/>
          </p:cNvSpPr>
          <p:nvPr/>
        </p:nvSpPr>
        <p:spPr bwMode="auto">
          <a:xfrm>
            <a:off x="368300" y="168275"/>
            <a:ext cx="7620000" cy="38481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
        <p:nvSpPr>
          <p:cNvPr id="8" name="AutoShape 8" descr="http://img3.douban.com/view/photo/raw/public/p844853480.jpg"/>
          <p:cNvSpPr>
            <a:spLocks noChangeAspect="1" noChangeArrowheads="1"/>
          </p:cNvSpPr>
          <p:nvPr/>
        </p:nvSpPr>
        <p:spPr bwMode="auto">
          <a:xfrm>
            <a:off x="520700" y="320675"/>
            <a:ext cx="7620000" cy="38481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pic>
        <p:nvPicPr>
          <p:cNvPr id="9" name="Picture 4" descr="https://img3.doubanio.com/view/photo/photo/public/p844853480.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20700" y="2060696"/>
            <a:ext cx="8270226" cy="417646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51260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457200" y="1071546"/>
            <a:ext cx="8229600" cy="5643602"/>
          </a:xfrm>
        </p:spPr>
        <p:txBody>
          <a:bodyPr>
            <a:noAutofit/>
          </a:bodyPr>
          <a:lstStyle/>
          <a:p>
            <a:r>
              <a:rPr lang="zh-CN" altLang="en-US" sz="2400" dirty="0" smtClean="0"/>
              <a:t>     天气</a:t>
            </a:r>
            <a:r>
              <a:rPr lang="zh-CN" altLang="en-US" sz="2400" dirty="0"/>
              <a:t>越来越热了，强烈的阳光劲射每条马路、街角，繁茂起来的街树在热风中摇曳翻</a:t>
            </a:r>
          </a:p>
          <a:p>
            <a:r>
              <a:rPr lang="zh-CN" altLang="en-US" sz="2400" dirty="0"/>
              <a:t>滚，绿得刺目，已经有人穿着短裤汗衫上街了，蝉鸣终日不绝于耳。</a:t>
            </a:r>
          </a:p>
          <a:p>
            <a:endParaRPr lang="zh-CN" altLang="en-US" sz="2400" dirty="0"/>
          </a:p>
          <a:p>
            <a:r>
              <a:rPr lang="zh-CN" altLang="en-US" sz="2400" dirty="0"/>
              <a:t>    “三Ｔ”公司办公室里，敞开的窗户吹进来的热风使每张办公桌上都落满灰尘，人们淌</a:t>
            </a:r>
          </a:p>
          <a:p>
            <a:r>
              <a:rPr lang="zh-CN" altLang="en-US" sz="2400" dirty="0"/>
              <a:t>着汗把胳膊压在桌子上相互交谈。</a:t>
            </a:r>
          </a:p>
          <a:p>
            <a:endParaRPr lang="zh-CN" altLang="en-US" sz="2400" dirty="0"/>
          </a:p>
          <a:p>
            <a:r>
              <a:rPr lang="zh-CN" altLang="en-US" sz="2400" dirty="0"/>
              <a:t>    “您说怎么办呀？我爱她她不爱我，可她明明该爱我因为我值得她爱她却死活也明白不</a:t>
            </a:r>
          </a:p>
          <a:p>
            <a:r>
              <a:rPr lang="zh-CN" altLang="en-US" sz="2400" dirty="0"/>
              <a:t>过来这个道理说什么全不管用现在的人怎么都这样男的不干活女的不让喇。”</a:t>
            </a:r>
          </a:p>
          <a:p>
            <a:endParaRPr lang="zh-CN" altLang="en-US" sz="2400" dirty="0"/>
          </a:p>
          <a:p>
            <a:r>
              <a:rPr lang="zh-CN" altLang="en-US" sz="2400" dirty="0"/>
              <a:t>    “不破不立，破字当头，立也就在其中了。”</a:t>
            </a:r>
          </a:p>
          <a:p>
            <a:endParaRPr lang="zh-CN" altLang="en-US" sz="2400" dirty="0"/>
          </a:p>
          <a:p>
            <a:r>
              <a:rPr lang="zh-CN" altLang="en-US" sz="2400" dirty="0"/>
              <a:t>    ＊＊＊</a:t>
            </a:r>
          </a:p>
          <a:p>
            <a:endParaRPr lang="zh-CN" altLang="en-US" sz="2400" dirty="0"/>
          </a:p>
          <a:p>
            <a:r>
              <a:rPr lang="zh-CN" altLang="en-US" sz="2400" dirty="0"/>
              <a:t>    “我们不能派人去打那个不让你调走的领导的儿子，那不象话，我们是体面人。我建议</a:t>
            </a:r>
          </a:p>
          <a:p>
            <a:r>
              <a:rPr lang="zh-CN" altLang="en-US" sz="2400" dirty="0"/>
              <a:t>您还是去找领导好好谈谈，到他家去，耐心地、和颜悦色地谈。不要拎点心匣子，那太俗气</a:t>
            </a:r>
          </a:p>
          <a:p>
            <a:r>
              <a:rPr lang="zh-CN" altLang="en-US" sz="2400" dirty="0"/>
              <a:t>也不一定管事，带着铺盖卷去，象去自己家一样，吃饭跟着吃，睡觉也跟着睡，象戏里说的</a:t>
            </a:r>
          </a:p>
          <a:p>
            <a:r>
              <a:rPr lang="zh-CN" altLang="en-US" sz="2400" dirty="0"/>
              <a:t>一样：‘在沙家浜扎下来了。’</a:t>
            </a:r>
            <a:r>
              <a:rPr lang="zh-CN" altLang="en-US" sz="2400" dirty="0" smtClean="0"/>
              <a:t>”</a:t>
            </a:r>
            <a:endParaRPr lang="zh-CN" altLang="en-US" sz="2400" dirty="0"/>
          </a:p>
        </p:txBody>
      </p:sp>
      <p:sp>
        <p:nvSpPr>
          <p:cNvPr id="4" name="AutoShape 2" descr="http://img3.douban.com/view/photo/raw/public/p844853480.jpg"/>
          <p:cNvSpPr>
            <a:spLocks noChangeAspect="1" noChangeArrowheads="1"/>
          </p:cNvSpPr>
          <p:nvPr/>
        </p:nvSpPr>
        <p:spPr bwMode="auto">
          <a:xfrm>
            <a:off x="63500" y="-136525"/>
            <a:ext cx="7620000" cy="384810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Tree>
    <p:extLst>
      <p:ext uri="{BB962C8B-B14F-4D97-AF65-F5344CB8AC3E}">
        <p14:creationId xmlns:p14="http://schemas.microsoft.com/office/powerpoint/2010/main" xmlns="" val="33470178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凤舞九天">
  <a:themeElements>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fontScheme name="凤舞九天">
      <a:majorFont>
        <a:latin typeface="Footlight MT Light"/>
        <a:ea typeface=""/>
        <a:cs typeface=""/>
        <a:font script="Jpan" typeface="ＭＳ Ｐゴシック"/>
        <a:font script="Hang" typeface="맑은 고딕"/>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oudy Old Style"/>
        <a:ea typeface=""/>
        <a:cs typeface=""/>
        <a:font script="Jpan" typeface="ＭＳ Ｐ明朝"/>
        <a:font script="Hang" typeface="HY견명조"/>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凤舞九天">
      <a:fillStyleLst>
        <a:solidFill>
          <a:schemeClr val="phClr">
            <a:tint val="100000"/>
            <a:shade val="100000"/>
            <a:hueMod val="100000"/>
            <a:satMod val="100000"/>
          </a:schemeClr>
        </a:solidFill>
        <a:gradFill rotWithShape="1">
          <a:gsLst>
            <a:gs pos="0">
              <a:schemeClr val="phClr">
                <a:tint val="65000"/>
                <a:satMod val="180000"/>
              </a:schemeClr>
            </a:gs>
            <a:gs pos="50000">
              <a:schemeClr val="phClr">
                <a:tint val="40000"/>
                <a:satMod val="175000"/>
              </a:schemeClr>
            </a:gs>
            <a:gs pos="100000">
              <a:schemeClr val="phClr">
                <a:tint val="65000"/>
                <a:satMod val="180000"/>
              </a:schemeClr>
            </a:gs>
          </a:gsLst>
          <a:lin ang="0" scaled="1"/>
        </a:gradFill>
        <a:gradFill rotWithShape="1">
          <a:gsLst>
            <a:gs pos="0">
              <a:schemeClr val="phClr">
                <a:shade val="38000"/>
                <a:satMod val="150000"/>
              </a:schemeClr>
            </a:gs>
            <a:gs pos="50000">
              <a:schemeClr val="phClr">
                <a:shade val="100000"/>
                <a:satMod val="100000"/>
              </a:schemeClr>
            </a:gs>
            <a:gs pos="100000">
              <a:schemeClr val="phClr">
                <a:shade val="38000"/>
                <a:satMod val="150000"/>
              </a:schemeClr>
            </a:gs>
          </a:gsLst>
          <a:lin ang="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tint val="100000"/>
            <a:shade val="100000"/>
            <a:hueMod val="100000"/>
            <a:satMod val="100000"/>
          </a:schemeClr>
        </a:solidFill>
        <a:gradFill rotWithShape="1">
          <a:gsLst>
            <a:gs pos="0">
              <a:schemeClr val="phClr">
                <a:tint val="80000"/>
                <a:satMod val="400000"/>
              </a:schemeClr>
            </a:gs>
            <a:gs pos="25000">
              <a:schemeClr val="phClr">
                <a:tint val="83000"/>
                <a:satMod val="300000"/>
              </a:schemeClr>
            </a:gs>
            <a:gs pos="100000">
              <a:schemeClr val="phClr">
                <a:shade val="15000"/>
                <a:satMod val="300000"/>
              </a:schemeClr>
            </a:gs>
          </a:gsLst>
          <a:path path="circle">
            <a:fillToRect l="10000" t="180000" r="10000" b="50000"/>
          </a:path>
        </a:gradFill>
        <a:blipFill>
          <a:blip xmlns:r="http://schemas.openxmlformats.org/officeDocument/2006/relationships" r:embed="rId1">
            <a:duotone>
              <a:schemeClr val="phClr">
                <a:tint val="100000"/>
                <a:shade val="70000"/>
                <a:hueMod val="100000"/>
                <a:satMod val="100000"/>
              </a:schemeClr>
              <a:schemeClr val="phClr">
                <a:tint val="90000"/>
                <a:shade val="100000"/>
                <a:hueMod val="100000"/>
                <a:satMod val="100000"/>
              </a:schemeClr>
            </a:duotone>
          </a:blip>
          <a:tile tx="0" ty="0" sx="50000" sy="50000" flip="x"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Phoenix</Template>
  <TotalTime>1515</TotalTime>
  <Words>2041</Words>
  <Application>Microsoft Office PowerPoint</Application>
  <PresentationFormat>全屏显示(4:3)</PresentationFormat>
  <Paragraphs>94</Paragraphs>
  <Slides>24</Slides>
  <Notes>1</Notes>
  <HiddenSlides>0</HiddenSlides>
  <MMClips>0</MMClips>
  <ScaleCrop>false</ScaleCrop>
  <HeadingPairs>
    <vt:vector size="4" baseType="variant">
      <vt:variant>
        <vt:lpstr>主题</vt:lpstr>
      </vt:variant>
      <vt:variant>
        <vt:i4>1</vt:i4>
      </vt:variant>
      <vt:variant>
        <vt:lpstr>幻灯片标题</vt:lpstr>
      </vt:variant>
      <vt:variant>
        <vt:i4>24</vt:i4>
      </vt:variant>
    </vt:vector>
  </HeadingPairs>
  <TitlesOfParts>
    <vt:vector size="25" baseType="lpstr">
      <vt:lpstr>凤舞九天</vt:lpstr>
      <vt:lpstr>Wang Shuo</vt:lpstr>
      <vt:lpstr>幻灯片 2</vt:lpstr>
      <vt:lpstr>describe life with reality (in his vision) </vt:lpstr>
      <vt:lpstr>describe life with reality (in his vision) </vt:lpstr>
      <vt:lpstr>Verbal Features</vt:lpstr>
      <vt:lpstr>&lt;Vicious Animals &gt; (&lt;ferocious animals&gt;) </vt:lpstr>
      <vt:lpstr>幻灯片 7</vt:lpstr>
      <vt:lpstr>&lt;Masters of Mischief, or The Operators&gt; (&lt; The Troubleshooters&gt;)</vt:lpstr>
      <vt:lpstr>幻灯片 9</vt:lpstr>
      <vt:lpstr>幻灯片 10</vt:lpstr>
      <vt:lpstr>幻灯片 11</vt:lpstr>
      <vt:lpstr>Criticisms about  Wang Shuo’s Hooligan Literature </vt:lpstr>
      <vt:lpstr>王蒙《躲避崇高》： 他撕破了一些伪崇高的假面</vt:lpstr>
      <vt:lpstr>葛红兵《别忘了，王朔只有一个——与王彬彬的王朔批判商榷》： “流氓”是英雄的化名。  </vt:lpstr>
      <vt:lpstr>bones of contentions</vt:lpstr>
      <vt:lpstr>Western perspective</vt:lpstr>
      <vt:lpstr>幻灯片 17</vt:lpstr>
      <vt:lpstr>Feng Xiaogang &amp; Wang Shuo</vt:lpstr>
      <vt:lpstr>Wang Shuo’s friend is a famous director</vt:lpstr>
      <vt:lpstr>Why we became Good Friends?</vt:lpstr>
      <vt:lpstr>Lives of the trouble shooters</vt:lpstr>
      <vt:lpstr>幻灯片 22</vt:lpstr>
      <vt:lpstr>What do you think?</vt:lpstr>
      <vt:lpstr>Thank you！！！</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Feng Xiaogang &amp; Wang Shuo</dc:title>
  <dc:creator>kzy</dc:creator>
  <cp:lastModifiedBy>dell</cp:lastModifiedBy>
  <cp:revision>43</cp:revision>
  <dcterms:created xsi:type="dcterms:W3CDTF">2016-05-09T15:22:40Z</dcterms:created>
  <dcterms:modified xsi:type="dcterms:W3CDTF">2016-05-11T23:19:53Z</dcterms:modified>
</cp:coreProperties>
</file>