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17"/>
  </p:notesMasterIdLst>
  <p:sldIdLst>
    <p:sldId id="256" r:id="rId2"/>
    <p:sldId id="456" r:id="rId3"/>
    <p:sldId id="552" r:id="rId4"/>
    <p:sldId id="553" r:id="rId5"/>
    <p:sldId id="551" r:id="rId6"/>
    <p:sldId id="490" r:id="rId7"/>
    <p:sldId id="558" r:id="rId8"/>
    <p:sldId id="565" r:id="rId9"/>
    <p:sldId id="566" r:id="rId10"/>
    <p:sldId id="567" r:id="rId11"/>
    <p:sldId id="568" r:id="rId12"/>
    <p:sldId id="569" r:id="rId13"/>
    <p:sldId id="548" r:id="rId14"/>
    <p:sldId id="443" r:id="rId15"/>
    <p:sldId id="403"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5270DE-ED47-B15B-F92F-6822E5B1BDE0}" name="YOUTIANWEI" initials="Y" userId="S::youtianwei@nju.edu.cn::a8789220-4209-4046-835c-d58dea991e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0642" autoAdjust="0"/>
  </p:normalViewPr>
  <p:slideViewPr>
    <p:cSldViewPr>
      <p:cViewPr varScale="1">
        <p:scale>
          <a:sx n="87" d="100"/>
          <a:sy n="87" d="100"/>
        </p:scale>
        <p:origin x="135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08.12.2023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15</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08.12.2023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08.12.2023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08.12.2023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08.12.2023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08.12.2023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08.12.2023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martin@woesler.d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yw.hwxnet.com/" TargetMode="External"/><Relationship Id="rId2" Type="http://schemas.openxmlformats.org/officeDocument/2006/relationships/hyperlink" Target="http://www.acmuller.net/con-dao/analect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4012431"/>
          </a:xfrm>
        </p:spPr>
        <p:txBody>
          <a:bodyPr>
            <a:noAutofit/>
          </a:bodyPr>
          <a:lstStyle/>
          <a:p>
            <a:r>
              <a:rPr lang="zh-CN" altLang="de-DE" sz="9600" b="1" dirty="0">
                <a:latin typeface="KaiTi" panose="02010609060101010101" pitchFamily="49" charset="-122"/>
                <a:ea typeface="KaiTi" panose="02010609060101010101" pitchFamily="49" charset="-122"/>
              </a:rPr>
              <a:t>中国文學</a:t>
            </a:r>
            <a:r>
              <a:rPr lang="de-DE" altLang="zh-CN" sz="9600" b="1" dirty="0">
                <a:latin typeface="KaiTi" panose="02010609060101010101" pitchFamily="49" charset="-122"/>
                <a:ea typeface="KaiTi" panose="02010609060101010101" pitchFamily="49" charset="-122"/>
              </a:rPr>
              <a:t>-</a:t>
            </a:r>
            <a:r>
              <a:rPr lang="zh-CN" altLang="de-DE" sz="9600" b="1" dirty="0">
                <a:latin typeface="KaiTi" panose="02010609060101010101" pitchFamily="49" charset="-122"/>
                <a:ea typeface="KaiTi" panose="02010609060101010101" pitchFamily="49" charset="-122"/>
              </a:rPr>
              <a:t>散文</a:t>
            </a:r>
            <a:br>
              <a:rPr lang="de-DE" altLang="zh-CN" sz="59500" b="1" dirty="0">
                <a:latin typeface="KaiTi" panose="02010609060101010101" pitchFamily="49" charset="-122"/>
                <a:ea typeface="KaiTi" panose="02010609060101010101" pitchFamily="49" charset="-122"/>
              </a:rPr>
            </a:br>
            <a:r>
              <a:rPr lang="zh-CN" altLang="de-DE" sz="4800" b="1" dirty="0"/>
              <a:t>研究生课（大三）</a:t>
            </a:r>
            <a:br>
              <a:rPr lang="de-DE" altLang="zh-CN" sz="4800" b="1" i="1" dirty="0"/>
            </a:br>
            <a:r>
              <a:rPr lang="de-DE" sz="3200" b="1" i="0" dirty="0" err="1">
                <a:solidFill>
                  <a:srgbClr val="000000"/>
                </a:solidFill>
                <a:effectLst/>
                <a:latin typeface="Arial" panose="020B0604020202020204" pitchFamily="34" charset="0"/>
              </a:rPr>
              <a:t>Prose</a:t>
            </a:r>
            <a:br>
              <a:rPr lang="de-DE" altLang="zh-CN" sz="4800" b="1" dirty="0"/>
            </a:br>
            <a:r>
              <a:rPr lang="de-DE" altLang="zh-CN" sz="2800" b="1" dirty="0" err="1"/>
              <a:t>for</a:t>
            </a:r>
            <a:r>
              <a:rPr lang="de-DE" altLang="zh-CN" sz="2800" b="1" dirty="0"/>
              <a:t> </a:t>
            </a:r>
            <a:r>
              <a:rPr lang="de-DE" altLang="zh-CN" sz="2800" b="1" dirty="0" err="1"/>
              <a:t>third</a:t>
            </a:r>
            <a:r>
              <a:rPr lang="de-DE" altLang="zh-CN" sz="2800" b="1" dirty="0"/>
              <a:t> </a:t>
            </a:r>
            <a:r>
              <a:rPr lang="de-DE" altLang="zh-CN" sz="2800" b="1" dirty="0" err="1"/>
              <a:t>year</a:t>
            </a:r>
            <a:r>
              <a:rPr lang="de-DE" altLang="zh-CN" sz="2800" b="1" dirty="0"/>
              <a:t> Bachelor </a:t>
            </a:r>
            <a:r>
              <a:rPr lang="de-DE" altLang="zh-CN" sz="2800" b="1" dirty="0" err="1"/>
              <a:t>Students</a:t>
            </a:r>
            <a:br>
              <a:rPr lang="de-DE" altLang="zh-CN" sz="2800" b="1" dirty="0"/>
            </a:br>
            <a:r>
              <a:rPr lang="zh-CN" altLang="de-DE" sz="2400" b="1" dirty="0"/>
              <a:t>第</a:t>
            </a:r>
            <a:r>
              <a:rPr lang="de-DE" altLang="zh-CN" sz="2400" b="1" dirty="0"/>
              <a:t>6</a:t>
            </a:r>
            <a:r>
              <a:rPr lang="zh-CN" altLang="de-DE" sz="2400" b="1" dirty="0"/>
              <a:t>周 </a:t>
            </a:r>
            <a:r>
              <a:rPr lang="de-DE" altLang="zh-CN" sz="2400" b="1" dirty="0"/>
              <a:t>Session 6</a:t>
            </a:r>
            <a:endParaRPr lang="de-DE" sz="24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4365104"/>
            <a:ext cx="8280920" cy="2376264"/>
          </a:xfrm>
        </p:spPr>
        <p:txBody>
          <a:bodyPr>
            <a:noAutofit/>
          </a:bodyPr>
          <a:lstStyle/>
          <a:p>
            <a:r>
              <a:rPr lang="zh-CN" altLang="de-DE" sz="1800" dirty="0">
                <a:solidFill>
                  <a:srgbClr val="000000"/>
                </a:solidFill>
                <a:effectLst/>
                <a:latin typeface="Calibri" panose="020F0502020204030204" pitchFamily="34" charset="0"/>
              </a:rPr>
              <a:t>教室 </a:t>
            </a:r>
            <a:r>
              <a:rPr lang="en-US" sz="1800" dirty="0">
                <a:solidFill>
                  <a:srgbClr val="000000"/>
                </a:solidFill>
                <a:effectLst/>
                <a:latin typeface="Calibri" panose="020F0502020204030204" pitchFamily="34" charset="0"/>
              </a:rPr>
              <a:t>Classroom 424</a:t>
            </a:r>
          </a:p>
          <a:p>
            <a:endParaRPr lang="en-US" sz="1800" dirty="0">
              <a:solidFill>
                <a:srgbClr val="000000"/>
              </a:solidFill>
              <a:effectLst/>
              <a:latin typeface="Calibri" panose="020F0502020204030204" pitchFamily="34" charset="0"/>
            </a:endParaRPr>
          </a:p>
          <a:p>
            <a:r>
              <a:rPr lang="zh-CN" altLang="de-DE" sz="1800" dirty="0">
                <a:solidFill>
                  <a:schemeClr val="tx1"/>
                </a:solidFill>
                <a:latin typeface="Arial" panose="020B0604020202020204" pitchFamily="34" charset="0"/>
                <a:ea typeface="楷体" panose="02010609060101010101" pitchFamily="49" charset="-122"/>
                <a:cs typeface="Arial" panose="020B0604020202020204" pitchFamily="34" charset="0"/>
              </a:rPr>
              <a:t>助教：</a:t>
            </a:r>
            <a:r>
              <a:rPr lang="zh-CN" altLang="de-DE" sz="1800" dirty="0">
                <a:solidFill>
                  <a:schemeClr val="tx1"/>
                </a:solidFill>
                <a:latin typeface="Arial" panose="020B0604020202020204" pitchFamily="34" charset="0"/>
                <a:cs typeface="Arial" panose="020B0604020202020204" pitchFamily="34" charset="0"/>
              </a:rPr>
              <a:t>周佳琪 </a:t>
            </a:r>
            <a:r>
              <a:rPr lang="de-DE" altLang="zh-CN" sz="1800" dirty="0">
                <a:solidFill>
                  <a:schemeClr val="tx1"/>
                </a:solidFill>
                <a:latin typeface="Arial" panose="020B0604020202020204" pitchFamily="34" charset="0"/>
                <a:cs typeface="Arial" panose="020B0604020202020204" pitchFamily="34" charset="0"/>
              </a:rPr>
              <a:t>Katarzyna</a:t>
            </a:r>
            <a:endParaRPr lang="de-DE" altLang="zh-CN" sz="1800" dirty="0">
              <a:solidFill>
                <a:schemeClr val="tx1"/>
              </a:solidFill>
              <a:latin typeface="楷体" panose="02010609060101010101" pitchFamily="49" charset="-122"/>
              <a:ea typeface="楷体" panose="02010609060101010101" pitchFamily="49" charset="-122"/>
            </a:endParaRPr>
          </a:p>
          <a:p>
            <a:r>
              <a:rPr lang="zh-CN" altLang="en-US" sz="1800" dirty="0">
                <a:solidFill>
                  <a:schemeClr val="tx1"/>
                </a:solidFill>
                <a:latin typeface="楷体" panose="02010609060101010101" pitchFamily="49" charset="-122"/>
                <a:ea typeface="楷体" panose="02010609060101010101" pitchFamily="49" charset="-122"/>
              </a:rPr>
              <a:t>吴漠</a:t>
            </a:r>
            <a:r>
              <a:rPr lang="zh-CN" altLang="de-DE" sz="1800" dirty="0">
                <a:solidFill>
                  <a:schemeClr val="tx1"/>
                </a:solidFill>
                <a:latin typeface="楷体" panose="02010609060101010101" pitchFamily="49" charset="-122"/>
                <a:ea typeface="楷体" panose="02010609060101010101" pitchFamily="49" charset="-122"/>
              </a:rPr>
              <a:t>汀助理教授</a:t>
            </a:r>
            <a:r>
              <a:rPr lang="zh-CN" altLang="de-DE" sz="18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Assistant</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Woesler</a:t>
            </a:r>
            <a:endParaRPr lang="de-DE" sz="18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1800" b="0" i="0" dirty="0">
                <a:solidFill>
                  <a:srgbClr val="000000"/>
                </a:solidFill>
                <a:effectLst/>
                <a:latin typeface="Arial" panose="020B0604020202020204" pitchFamily="34" charset="0"/>
              </a:rPr>
              <a:t>篤 信 好 學</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泰伯</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Konzokov</a:t>
            </a:r>
            <a:endParaRPr lang="de-DE" altLang="zh-TW" sz="1800" b="0" i="0" dirty="0">
              <a:solidFill>
                <a:srgbClr val="000000"/>
              </a:solidFill>
              <a:effectLst/>
              <a:latin typeface="Arial" panose="020B0604020202020204" pitchFamily="34" charset="0"/>
            </a:endParaRPr>
          </a:p>
          <a:p>
            <a:pPr marL="0" indent="0" algn="l">
              <a:buNone/>
            </a:pP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説明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孔子告訴弟子：出仕還是隱居，贫賤還是富貴， 一切皆以“善 道”焉凖則。</a:t>
            </a:r>
          </a:p>
          <a:p>
            <a:pPr marL="0" indent="0" algn="l">
              <a:buNone/>
            </a:pPr>
            <a:r>
              <a:rPr lang="de-DE" altLang="zh-TW" sz="1800" b="0" i="0" dirty="0">
                <a:solidFill>
                  <a:srgbClr val="000000"/>
                </a:solidFill>
                <a:effectLst/>
                <a:latin typeface="Arial" panose="020B0604020202020204" pitchFamily="34" charset="0"/>
              </a:rPr>
              <a:t>[8-13] </a:t>
            </a:r>
            <a:r>
              <a:rPr lang="zh-TW" altLang="de-DE" sz="1800" b="0" i="0" dirty="0">
                <a:solidFill>
                  <a:srgbClr val="000000"/>
                </a:solidFill>
                <a:effectLst/>
                <a:latin typeface="Arial" panose="020B0604020202020204" pitchFamily="34" charset="0"/>
              </a:rPr>
              <a:t>子曰：“篤信好學①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守死善道”。危邦不入，亂邦不 居⑤。天下有道則見，無道則隠④。邦有道，貧且賤焉，取 也⑤</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邦無道，富且貴焉，恥也。”</a:t>
            </a:r>
          </a:p>
          <a:p>
            <a:pPr marL="0" indent="0" algn="l">
              <a:buNone/>
            </a:pPr>
            <a:r>
              <a:rPr lang="en-US" sz="1800" b="1" i="0" dirty="0">
                <a:solidFill>
                  <a:srgbClr val="CC0000"/>
                </a:solidFill>
                <a:effectLst/>
                <a:latin typeface="Times New Roman" panose="02020603050405020304" pitchFamily="18" charset="0"/>
              </a:rPr>
              <a:t>[8:13]</a:t>
            </a:r>
            <a:r>
              <a:rPr lang="en-US" sz="1800" b="0" i="0" dirty="0">
                <a:solidFill>
                  <a:srgbClr val="000000"/>
                </a:solidFill>
                <a:effectLst/>
                <a:latin typeface="Times New Roman" panose="02020603050405020304" pitchFamily="18" charset="0"/>
              </a:rPr>
              <a:t> The Master said: “Be of unwavering good faith and love learning. Be steadfast unto death in pursuit of the good Way. Do not enter a state which is in peril, nor reside in one which people have rebelled. When the Way prevails in the world, show yourself. When it does not, then hide. When the Way prevails in your own state, to be poor and obscure is a disgrace. But when the Way does not prevail in your own state, to be rich and honored is a disgrace.”</a:t>
            </a:r>
            <a:endParaRPr lang="de-DE" altLang="zh-TW" sz="1800" b="0" i="0" dirty="0">
              <a:solidFill>
                <a:srgbClr val="000000"/>
              </a:solidFill>
              <a:effectLst/>
              <a:latin typeface="Arial" panose="020B0604020202020204" pitchFamily="34" charset="0"/>
            </a:endParaRPr>
          </a:p>
          <a:p>
            <a:pPr marL="0" indent="0" algn="l">
              <a:buNone/>
            </a:pPr>
            <a:r>
              <a:rPr lang="zh-TW" altLang="de-DE" sz="1800" b="0" i="0" dirty="0">
                <a:solidFill>
                  <a:srgbClr val="000000"/>
                </a:solidFill>
                <a:effectLst/>
                <a:latin typeface="Arial" panose="020B0604020202020204" pitchFamily="34" charset="0"/>
              </a:rPr>
              <a:t>① 篤</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dǔ</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信：真誠堅定地相信。篤：忠誠；厚實。</a:t>
            </a:r>
          </a:p>
          <a:p>
            <a:pPr marL="0" indent="0" algn="l">
              <a:buNone/>
            </a:pPr>
            <a:r>
              <a:rPr lang="zh-TW" altLang="de-DE" sz="1800" b="0" i="0" dirty="0">
                <a:solidFill>
                  <a:srgbClr val="000000"/>
                </a:solidFill>
                <a:effectLst/>
                <a:latin typeface="Arial" panose="020B0604020202020204" pitchFamily="34" charset="0"/>
              </a:rPr>
              <a:t>② 至死堅守真理。守死：堅持到死而不改變。善道：使所學的道達 到完美。善：完善。</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参朱熹</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論語集注</a:t>
            </a:r>
            <a:r>
              <a:rPr lang="de-DE" altLang="zh-TW" sz="1800" b="0" i="0" dirty="0">
                <a:solidFill>
                  <a:srgbClr val="000000"/>
                </a:solidFill>
                <a:effectLst/>
                <a:latin typeface="Arial" panose="020B0604020202020204" pitchFamily="34" charset="0"/>
              </a:rPr>
              <a:t>》)</a:t>
            </a:r>
          </a:p>
          <a:p>
            <a:pPr marL="0" indent="0" algn="l">
              <a:buNone/>
            </a:pPr>
            <a:r>
              <a:rPr lang="de-DE" altLang="zh-TW" sz="1800" b="0" i="0" dirty="0">
                <a:solidFill>
                  <a:srgbClr val="000000"/>
                </a:solidFill>
                <a:effectLst/>
                <a:latin typeface="Arial" panose="020B0604020202020204" pitchFamily="34" charset="0"/>
              </a:rPr>
              <a:t>③ </a:t>
            </a:r>
            <a:r>
              <a:rPr lang="zh-TW" altLang="de-DE" sz="1800" b="0" i="0" dirty="0">
                <a:solidFill>
                  <a:srgbClr val="000000"/>
                </a:solidFill>
                <a:effectLst/>
                <a:latin typeface="Arial" panose="020B0604020202020204" pitchFamily="34" charset="0"/>
              </a:rPr>
              <a:t>危邦：即將有危難的國家。亂邦：已經發生動亂的國家。</a:t>
            </a:r>
          </a:p>
          <a:p>
            <a:pPr marL="0" indent="0" algn="l">
              <a:buNone/>
            </a:pPr>
            <a:r>
              <a:rPr lang="zh-TW" altLang="de-DE" sz="1800" b="0" i="0" dirty="0">
                <a:solidFill>
                  <a:srgbClr val="000000"/>
                </a:solidFill>
                <a:effectLst/>
                <a:latin typeface="Arial" panose="020B0604020202020204" pitchFamily="34" charset="0"/>
              </a:rPr>
              <a:t>④ 有道：指政治清明。見</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xiàn</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現身，指出來做官。這個意思後寫 作“現”。隱：隱居。</a:t>
            </a:r>
          </a:p>
          <a:p>
            <a:pPr marL="0" indent="0" algn="l">
              <a:buNone/>
            </a:pPr>
            <a:r>
              <a:rPr lang="zh-TW" altLang="de-DE" sz="1800" b="0" i="0" dirty="0">
                <a:solidFill>
                  <a:srgbClr val="000000"/>
                </a:solidFill>
                <a:effectLst/>
                <a:latin typeface="Arial" panose="020B0604020202020204" pitchFamily="34" charset="0"/>
              </a:rPr>
              <a:t>⑤ 恥</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恥辱。</a:t>
            </a:r>
          </a:p>
        </p:txBody>
      </p:sp>
    </p:spTree>
    <p:extLst>
      <p:ext uri="{BB962C8B-B14F-4D97-AF65-F5344CB8AC3E}">
        <p14:creationId xmlns:p14="http://schemas.microsoft.com/office/powerpoint/2010/main" val="2506262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Autofit/>
          </a:bodyPr>
          <a:lstStyle/>
          <a:p>
            <a:pPr marL="0" indent="0" algn="l">
              <a:buNone/>
            </a:pPr>
            <a:r>
              <a:rPr lang="zh-TW" altLang="de-DE" sz="1100" b="0" i="0" dirty="0">
                <a:solidFill>
                  <a:srgbClr val="000000"/>
                </a:solidFill>
                <a:effectLst/>
                <a:latin typeface="Arial" panose="020B0604020202020204" pitchFamily="34" charset="0"/>
              </a:rPr>
              <a:t>顔淵問仁</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顏淵</a:t>
            </a:r>
            <a:r>
              <a:rPr lang="de-DE" altLang="zh-TW" sz="1100" b="0" i="0" dirty="0">
                <a:solidFill>
                  <a:srgbClr val="000000"/>
                </a:solidFill>
                <a:effectLst/>
                <a:latin typeface="Arial" panose="020B0604020202020204" pitchFamily="34" charset="0"/>
              </a:rPr>
              <a:t>》)</a:t>
            </a:r>
          </a:p>
          <a:p>
            <a:pPr marL="0" indent="0" algn="l">
              <a:buNone/>
            </a:pP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説明</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本章關述“仁”和“禮”的關係。孔子認焉自我約束、依禮而行 是仁的基本要求。</a:t>
            </a:r>
          </a:p>
          <a:p>
            <a:pPr marL="0" indent="0" algn="l">
              <a:buNone/>
            </a:pPr>
            <a:r>
              <a:rPr lang="de-DE" altLang="zh-CN" sz="1100" b="0" i="0" dirty="0">
                <a:solidFill>
                  <a:srgbClr val="000000"/>
                </a:solidFill>
                <a:effectLst/>
                <a:latin typeface="ＭＳ 明朝" panose="02020609040205080304" pitchFamily="49" charset="-128"/>
                <a:ea typeface="ＭＳ 明朝" panose="02020609040205080304" pitchFamily="49" charset="-128"/>
              </a:rPr>
              <a:t>[12-1] </a:t>
            </a:r>
            <a:r>
              <a:rPr lang="zh-TW" altLang="de-DE" sz="1100" b="0" i="0" dirty="0">
                <a:solidFill>
                  <a:srgbClr val="000000"/>
                </a:solidFill>
                <a:effectLst/>
                <a:latin typeface="Arial" panose="020B0604020202020204" pitchFamily="34" charset="0"/>
              </a:rPr>
              <a:t>顔淵問仁。子曰：“克己復禮馬仁①。 一 日克己復禮，天 下歸仁焉②。馬仁由己，而由人乎哉③</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顔淵曰：“請問其 目④。”子曰：“非禮勿視，非禮勿聽，非禮勿言，非禮勿動。” 顔淵曰：“回雖不敏，請事斯語矣⑤。”</a:t>
            </a:r>
            <a:endParaRPr lang="zh-CN" altLang="de-DE" sz="1100" b="0" i="0" dirty="0">
              <a:solidFill>
                <a:srgbClr val="000000"/>
              </a:solidFill>
              <a:effectLst/>
              <a:latin typeface="ＭＳ 明朝" panose="02020609040205080304" pitchFamily="49" charset="-128"/>
              <a:ea typeface="ＭＳ 明朝" panose="02020609040205080304" pitchFamily="49" charset="-128"/>
            </a:endParaRPr>
          </a:p>
          <a:p>
            <a:pPr marL="0" indent="0" algn="l">
              <a:buNone/>
            </a:pPr>
            <a:r>
              <a:rPr lang="de-DE" altLang="zh-CN" sz="1100" b="1" i="0" dirty="0">
                <a:solidFill>
                  <a:srgbClr val="CC0000"/>
                </a:solidFill>
                <a:effectLst/>
                <a:latin typeface="Times New Roman" panose="02020603050405020304" pitchFamily="18" charset="0"/>
              </a:rPr>
              <a:t>[12:1]</a:t>
            </a:r>
            <a:r>
              <a:rPr lang="zh-CN" altLang="de-DE" sz="1100" b="0" i="0" dirty="0">
                <a:solidFill>
                  <a:srgbClr val="000000"/>
                </a:solidFill>
                <a:effectLst/>
                <a:latin typeface="Times New Roman" panose="02020603050405020304" pitchFamily="18" charset="0"/>
              </a:rPr>
              <a:t> </a:t>
            </a:r>
            <a:r>
              <a:rPr lang="de-DE" sz="1100" b="0" i="0" dirty="0">
                <a:solidFill>
                  <a:srgbClr val="000000"/>
                </a:solidFill>
                <a:effectLst/>
                <a:latin typeface="Times New Roman" panose="02020603050405020304" pitchFamily="18" charset="0"/>
              </a:rPr>
              <a:t>Yan Yuan asked </a:t>
            </a:r>
            <a:r>
              <a:rPr lang="de-DE" sz="1100" b="0" i="0" dirty="0" err="1">
                <a:solidFill>
                  <a:srgbClr val="000000"/>
                </a:solidFill>
                <a:effectLst/>
                <a:latin typeface="Times New Roman" panose="02020603050405020304" pitchFamily="18" charset="0"/>
              </a:rPr>
              <a:t>about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meaning</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1" dirty="0" err="1">
                <a:solidFill>
                  <a:srgbClr val="000000"/>
                </a:solidFill>
                <a:effectLst/>
                <a:latin typeface="Times New Roman" panose="02020603050405020304" pitchFamily="18" charset="0"/>
              </a:rPr>
              <a:t>humaneness</a:t>
            </a:r>
            <a:r>
              <a:rPr lang="de-DE" sz="1100" b="0" i="0" dirty="0">
                <a:solidFill>
                  <a:srgbClr val="000000"/>
                </a:solidFill>
                <a:effectLst/>
                <a:latin typeface="Times New Roman" panose="02020603050405020304" pitchFamily="18" charset="0"/>
              </a:rPr>
              <a:t>. The Master </a:t>
            </a:r>
            <a:r>
              <a:rPr lang="de-DE" sz="1100" b="0" i="0" dirty="0" err="1">
                <a:solidFill>
                  <a:srgbClr val="000000"/>
                </a:solidFill>
                <a:effectLst/>
                <a:latin typeface="Times New Roman" panose="02020603050405020304" pitchFamily="18" charset="0"/>
              </a:rPr>
              <a:t>said</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completely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overcome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selfishness</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keep</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propriety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1" dirty="0" err="1">
                <a:solidFill>
                  <a:srgbClr val="000000"/>
                </a:solidFill>
                <a:effectLst/>
                <a:latin typeface="Times New Roman" panose="02020603050405020304" pitchFamily="18" charset="0"/>
              </a:rPr>
              <a:t>humaneness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for</a:t>
            </a:r>
            <a:r>
              <a:rPr lang="de-DE" sz="1100" b="0" i="0" dirty="0">
                <a:solidFill>
                  <a:srgbClr val="000000"/>
                </a:solidFill>
                <a:effectLst/>
                <a:latin typeface="Times New Roman" panose="02020603050405020304" pitchFamily="18" charset="0"/>
              </a:rPr>
              <a:t> a full </a:t>
            </a:r>
            <a:r>
              <a:rPr lang="de-DE" sz="1100" b="0" i="0" dirty="0" err="1">
                <a:solidFill>
                  <a:srgbClr val="000000"/>
                </a:solidFill>
                <a:effectLst/>
                <a:latin typeface="Times New Roman" panose="02020603050405020304" pitchFamily="18" charset="0"/>
              </a:rPr>
              <a:t>day</a:t>
            </a:r>
            <a:r>
              <a:rPr lang="de-DE" sz="1100" b="0" i="0" dirty="0">
                <a:solidFill>
                  <a:srgbClr val="000000"/>
                </a:solidFill>
                <a:effectLst/>
                <a:latin typeface="Times New Roman" panose="02020603050405020304" pitchFamily="18" charset="0"/>
              </a:rPr>
              <a:t> you </a:t>
            </a:r>
            <a:r>
              <a:rPr lang="de-DE" sz="1100" b="0" i="0" dirty="0" err="1">
                <a:solidFill>
                  <a:srgbClr val="000000"/>
                </a:solidFill>
                <a:effectLst/>
                <a:latin typeface="Times New Roman" panose="02020603050405020304" pitchFamily="18" charset="0"/>
              </a:rPr>
              <a:t>can</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overcome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selfishness</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keep</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propriety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everyone</a:t>
            </a:r>
            <a:r>
              <a:rPr lang="de-DE" sz="1100" b="0" i="0" dirty="0">
                <a:solidFill>
                  <a:srgbClr val="000000"/>
                </a:solidFill>
                <a:effectLst/>
                <a:latin typeface="Times New Roman" panose="02020603050405020304" pitchFamily="18" charset="0"/>
              </a:rPr>
              <a:t> in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 will </a:t>
            </a:r>
            <a:r>
              <a:rPr lang="de-DE" sz="1100" b="0" i="0" dirty="0" err="1">
                <a:solidFill>
                  <a:srgbClr val="000000"/>
                </a:solidFill>
                <a:effectLst/>
                <a:latin typeface="Times New Roman" panose="02020603050405020304" pitchFamily="18" charset="0"/>
              </a:rPr>
              <a:t>return</a:t>
            </a:r>
            <a:r>
              <a:rPr lang="de-DE" sz="1100" b="0" i="0" dirty="0">
                <a:solidFill>
                  <a:srgbClr val="000000"/>
                </a:solidFill>
                <a:effectLst/>
                <a:latin typeface="Times New Roman" panose="02020603050405020304" pitchFamily="18" charset="0"/>
              </a:rPr>
              <a:t> to </a:t>
            </a:r>
            <a:r>
              <a:rPr lang="de-DE" sz="1100" b="0" i="1" dirty="0" err="1">
                <a:solidFill>
                  <a:srgbClr val="000000"/>
                </a:solidFill>
                <a:effectLst/>
                <a:latin typeface="Times New Roman" panose="02020603050405020304" pitchFamily="18" charset="0"/>
              </a:rPr>
              <a:t>humaneness</a:t>
            </a:r>
            <a:r>
              <a:rPr lang="de-DE" sz="1100" b="0" i="0" dirty="0">
                <a:solidFill>
                  <a:srgbClr val="000000"/>
                </a:solidFill>
                <a:effectLst/>
                <a:latin typeface="Times New Roman" panose="02020603050405020304" pitchFamily="18" charset="0"/>
              </a:rPr>
              <a:t>. Does </a:t>
            </a:r>
            <a:r>
              <a:rPr lang="de-DE" sz="1100" b="0" i="1" dirty="0" err="1">
                <a:solidFill>
                  <a:srgbClr val="000000"/>
                </a:solidFill>
                <a:effectLst/>
                <a:latin typeface="Times New Roman" panose="02020603050405020304" pitchFamily="18" charset="0"/>
              </a:rPr>
              <a:t>humaneness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come</a:t>
            </a:r>
            <a:r>
              <a:rPr lang="de-DE" sz="1100" b="0" i="0" dirty="0">
                <a:solidFill>
                  <a:srgbClr val="000000"/>
                </a:solidFill>
                <a:effectLst/>
                <a:latin typeface="Times New Roman" panose="02020603050405020304" pitchFamily="18" charset="0"/>
              </a:rPr>
              <a:t> from </a:t>
            </a:r>
            <a:r>
              <a:rPr lang="de-DE" sz="1100" b="0" i="0" dirty="0" err="1">
                <a:solidFill>
                  <a:srgbClr val="000000"/>
                </a:solidFill>
                <a:effectLst/>
                <a:latin typeface="Times New Roman" panose="02020603050405020304" pitchFamily="18" charset="0"/>
              </a:rPr>
              <a:t>oneself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or</a:t>
            </a:r>
            <a:r>
              <a:rPr lang="de-DE" sz="1100" b="0" i="0" dirty="0">
                <a:solidFill>
                  <a:srgbClr val="000000"/>
                </a:solidFill>
                <a:effectLst/>
                <a:latin typeface="Times New Roman" panose="02020603050405020304" pitchFamily="18" charset="0"/>
              </a:rPr>
              <a:t> from others?”</a:t>
            </a:r>
          </a:p>
          <a:p>
            <a:pPr marL="0" indent="0" algn="l">
              <a:buNone/>
            </a:pPr>
            <a:r>
              <a:rPr lang="de-DE" sz="1100" b="0" i="0" dirty="0">
                <a:solidFill>
                  <a:srgbClr val="000000"/>
                </a:solidFill>
                <a:effectLst/>
                <a:latin typeface="Times New Roman" panose="02020603050405020304" pitchFamily="18" charset="0"/>
              </a:rPr>
              <a:t>[</a:t>
            </a:r>
            <a:r>
              <a:rPr lang="de-DE" sz="1100" b="0" i="1" dirty="0">
                <a:solidFill>
                  <a:srgbClr val="000000"/>
                </a:solidFill>
                <a:effectLst/>
                <a:latin typeface="Times New Roman" panose="02020603050405020304" pitchFamily="18" charset="0"/>
              </a:rPr>
              <a:t>Comment</a:t>
            </a:r>
            <a:r>
              <a:rPr lang="de-DE" sz="1100" b="0" i="0" dirty="0">
                <a:solidFill>
                  <a:srgbClr val="000000"/>
                </a:solidFill>
                <a:effectLst/>
                <a:latin typeface="Times New Roman" panose="02020603050405020304" pitchFamily="18" charset="0"/>
              </a:rPr>
              <a:t>] This </a:t>
            </a:r>
            <a:r>
              <a:rPr lang="de-DE" sz="1100" b="0" i="0" dirty="0" err="1">
                <a:solidFill>
                  <a:srgbClr val="000000"/>
                </a:solidFill>
                <a:effectLst/>
                <a:latin typeface="Times New Roman" panose="02020603050405020304" pitchFamily="18" charset="0"/>
              </a:rPr>
              <a:t>passage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has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always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provided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problems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for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translators</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commentators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Virtually</a:t>
            </a:r>
            <a:r>
              <a:rPr lang="de-DE" sz="1100" b="0" i="0" dirty="0">
                <a:solidFill>
                  <a:srgbClr val="000000"/>
                </a:solidFill>
                <a:effectLst/>
                <a:latin typeface="Times New Roman" panose="02020603050405020304" pitchFamily="18" charset="0"/>
              </a:rPr>
              <a:t> all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modern English </a:t>
            </a:r>
            <a:r>
              <a:rPr lang="de-DE" sz="1100" b="0" i="0" dirty="0" err="1">
                <a:solidFill>
                  <a:srgbClr val="000000"/>
                </a:solidFill>
                <a:effectLst/>
                <a:latin typeface="Times New Roman" panose="02020603050405020304" pitchFamily="18" charset="0"/>
              </a:rPr>
              <a:t>translators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either</a:t>
            </a:r>
            <a:r>
              <a:rPr lang="de-DE" sz="1100" b="0" i="0" dirty="0">
                <a:solidFill>
                  <a:srgbClr val="000000"/>
                </a:solidFill>
                <a:effectLst/>
                <a:latin typeface="Times New Roman" panose="02020603050405020304" pitchFamily="18" charset="0"/>
              </a:rPr>
              <a:t> alter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grammar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sentence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reinterpret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it</a:t>
            </a:r>
            <a:r>
              <a:rPr lang="de-DE" sz="1100" b="0" i="0" dirty="0">
                <a:solidFill>
                  <a:srgbClr val="000000"/>
                </a:solidFill>
                <a:effectLst/>
                <a:latin typeface="Times New Roman" panose="02020603050405020304" pitchFamily="18" charset="0"/>
              </a:rPr>
              <a:t> and in such a </a:t>
            </a:r>
            <a:r>
              <a:rPr lang="de-DE" sz="1100" b="0" i="0" dirty="0" err="1">
                <a:solidFill>
                  <a:srgbClr val="000000"/>
                </a:solidFill>
                <a:effectLst/>
                <a:latin typeface="Times New Roman" panose="02020603050405020304" pitchFamily="18" charset="0"/>
              </a:rPr>
              <a:t>way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as</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disallow</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possibility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power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mind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 </a:t>
            </a:r>
            <a:r>
              <a:rPr lang="de-DE" sz="1100" b="0" i="0" dirty="0" err="1">
                <a:solidFill>
                  <a:srgbClr val="000000"/>
                </a:solidFill>
                <a:effectLst/>
                <a:latin typeface="Times New Roman" panose="02020603050405020304" pitchFamily="18" charset="0"/>
              </a:rPr>
              <a:t>single</a:t>
            </a:r>
            <a:r>
              <a:rPr lang="de-DE" sz="1100" b="0" i="0" dirty="0">
                <a:solidFill>
                  <a:srgbClr val="000000"/>
                </a:solidFill>
                <a:effectLst/>
                <a:latin typeface="Times New Roman" panose="02020603050405020304" pitchFamily="18" charset="0"/>
              </a:rPr>
              <a:t> individual to bring </a:t>
            </a:r>
            <a:r>
              <a:rPr lang="de-DE" sz="1100" b="0" i="0" dirty="0" err="1">
                <a:solidFill>
                  <a:srgbClr val="000000"/>
                </a:solidFill>
                <a:effectLst/>
                <a:latin typeface="Times New Roman" panose="02020603050405020304" pitchFamily="18" charset="0"/>
              </a:rPr>
              <a:t>peace</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 I.e., </a:t>
            </a:r>
            <a:r>
              <a:rPr lang="de-DE" sz="1100" b="0" i="0" dirty="0" err="1">
                <a:solidFill>
                  <a:srgbClr val="000000"/>
                </a:solidFill>
                <a:effectLst/>
                <a:latin typeface="Times New Roman" panose="02020603050405020304" pitchFamily="18" charset="0"/>
              </a:rPr>
              <a:t>we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are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expected</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acknowledge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 </a:t>
            </a:r>
            <a:r>
              <a:rPr lang="de-DE" sz="1100" b="0" i="0" dirty="0" err="1">
                <a:solidFill>
                  <a:srgbClr val="000000"/>
                </a:solidFill>
                <a:effectLst/>
                <a:latin typeface="Times New Roman" panose="02020603050405020304" pitchFamily="18" charset="0"/>
              </a:rPr>
              <a:t>single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person</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obviously</a:t>
            </a:r>
            <a:r>
              <a:rPr lang="de-DE" sz="1100" b="0" i="0" dirty="0">
                <a:solidFill>
                  <a:srgbClr val="000000"/>
                </a:solidFill>
                <a:effectLst/>
                <a:latin typeface="Times New Roman" panose="02020603050405020304" pitchFamily="18" charset="0"/>
              </a:rPr>
              <a:t> does not have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power to </a:t>
            </a:r>
            <a:r>
              <a:rPr lang="de-DE" sz="1100" b="0" i="0" dirty="0" err="1">
                <a:solidFill>
                  <a:srgbClr val="000000"/>
                </a:solidFill>
                <a:effectLst/>
                <a:latin typeface="Times New Roman" panose="02020603050405020304" pitchFamily="18" charset="0"/>
              </a:rPr>
              <a:t>influence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whole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 and only </a:t>
            </a:r>
            <a:r>
              <a:rPr lang="de-DE" sz="1100" b="0" i="0" dirty="0" err="1">
                <a:solidFill>
                  <a:srgbClr val="000000"/>
                </a:solidFill>
                <a:effectLst/>
                <a:latin typeface="Times New Roman" panose="02020603050405020304" pitchFamily="18" charset="0"/>
              </a:rPr>
              <a:t>one</a:t>
            </a:r>
            <a:r>
              <a:rPr lang="de-DE" sz="1100" b="0" i="0" dirty="0">
                <a:solidFill>
                  <a:srgbClr val="000000"/>
                </a:solidFill>
                <a:effectLst/>
                <a:latin typeface="Times New Roman" panose="02020603050405020304" pitchFamily="18" charset="0"/>
              </a:rPr>
              <a:t> in a </a:t>
            </a:r>
            <a:r>
              <a:rPr lang="de-DE" sz="1100" b="0" i="0" dirty="0" err="1">
                <a:solidFill>
                  <a:srgbClr val="000000"/>
                </a:solidFill>
                <a:effectLst/>
                <a:latin typeface="Times New Roman" panose="02020603050405020304" pitchFamily="18" charset="0"/>
              </a:rPr>
              <a:t>position</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political</a:t>
            </a:r>
            <a:r>
              <a:rPr lang="de-DE" sz="1100" b="0" i="0" dirty="0">
                <a:solidFill>
                  <a:srgbClr val="000000"/>
                </a:solidFill>
                <a:effectLst/>
                <a:latin typeface="Times New Roman" panose="02020603050405020304" pitchFamily="18" charset="0"/>
              </a:rPr>
              <a:t> power </a:t>
            </a:r>
            <a:r>
              <a:rPr lang="de-DE" sz="1100" b="0" i="0" dirty="0" err="1">
                <a:solidFill>
                  <a:srgbClr val="000000"/>
                </a:solidFill>
                <a:effectLst/>
                <a:latin typeface="Times New Roman" panose="02020603050405020304" pitchFamily="18" charset="0"/>
              </a:rPr>
              <a:t>can</a:t>
            </a:r>
            <a:r>
              <a:rPr lang="de-DE" sz="1100" b="0" i="0" dirty="0">
                <a:solidFill>
                  <a:srgbClr val="000000"/>
                </a:solidFill>
                <a:effectLst/>
                <a:latin typeface="Times New Roman" panose="02020603050405020304" pitchFamily="18" charset="0"/>
              </a:rPr>
              <a:t> do so. For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reason</a:t>
            </a:r>
            <a:r>
              <a:rPr lang="de-DE" sz="1100" b="0" i="0" dirty="0">
                <a:solidFill>
                  <a:srgbClr val="000000"/>
                </a:solidFill>
                <a:effectLst/>
                <a:latin typeface="Times New Roman" panose="02020603050405020304" pitchFamily="18" charset="0"/>
              </a:rPr>
              <a:t>, I </a:t>
            </a:r>
            <a:r>
              <a:rPr lang="de-DE" sz="1100" b="0" i="0" dirty="0" err="1">
                <a:solidFill>
                  <a:srgbClr val="000000"/>
                </a:solidFill>
                <a:effectLst/>
                <a:latin typeface="Times New Roman" panose="02020603050405020304" pitchFamily="18" charset="0"/>
              </a:rPr>
              <a:t>hesitate</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rewrite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text</a:t>
            </a:r>
            <a:r>
              <a:rPr lang="de-DE" sz="1100" b="0" i="0" dirty="0">
                <a:solidFill>
                  <a:srgbClr val="000000"/>
                </a:solidFill>
                <a:effectLst/>
                <a:latin typeface="Times New Roman" panose="02020603050405020304" pitchFamily="18" charset="0"/>
              </a:rPr>
              <a:t> in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case</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try</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think</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further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what Confucius </a:t>
            </a:r>
            <a:r>
              <a:rPr lang="de-DE" sz="1100" b="0" i="0" dirty="0" err="1">
                <a:solidFill>
                  <a:srgbClr val="000000"/>
                </a:solidFill>
                <a:effectLst/>
                <a:latin typeface="Times New Roman" panose="02020603050405020304" pitchFamily="18" charset="0"/>
              </a:rPr>
              <a:t>meant</a:t>
            </a:r>
            <a:r>
              <a:rPr lang="de-DE" sz="1100" b="0" i="0" dirty="0">
                <a:solidFill>
                  <a:srgbClr val="000000"/>
                </a:solidFill>
                <a:effectLst/>
                <a:latin typeface="Times New Roman" panose="02020603050405020304" pitchFamily="18" charset="0"/>
              </a:rPr>
              <a:t>.</a:t>
            </a:r>
          </a:p>
          <a:p>
            <a:pPr marL="0" indent="0" algn="l">
              <a:buNone/>
            </a:pPr>
            <a:r>
              <a:rPr lang="de-DE" sz="1100" b="0" i="0" dirty="0">
                <a:solidFill>
                  <a:srgbClr val="000000"/>
                </a:solidFill>
                <a:effectLst/>
                <a:latin typeface="Times New Roman" panose="02020603050405020304" pitchFamily="18" charset="0"/>
              </a:rPr>
              <a:t>For </a:t>
            </a:r>
            <a:r>
              <a:rPr lang="de-DE" sz="1100" b="0" i="0" dirty="0" err="1">
                <a:solidFill>
                  <a:srgbClr val="000000"/>
                </a:solidFill>
                <a:effectLst/>
                <a:latin typeface="Times New Roman" panose="02020603050405020304" pitchFamily="18" charset="0"/>
              </a:rPr>
              <a:t>instance</a:t>
            </a:r>
            <a:r>
              <a:rPr lang="de-DE" sz="1100" b="0" i="0" dirty="0">
                <a:solidFill>
                  <a:srgbClr val="000000"/>
                </a:solidFill>
                <a:effectLst/>
                <a:latin typeface="Times New Roman" panose="02020603050405020304" pitchFamily="18" charset="0"/>
              </a:rPr>
              <a:t>, do </a:t>
            </a:r>
            <a:r>
              <a:rPr lang="de-DE" sz="1100" b="0" i="0" dirty="0" err="1">
                <a:solidFill>
                  <a:srgbClr val="000000"/>
                </a:solidFill>
                <a:effectLst/>
                <a:latin typeface="Times New Roman" panose="02020603050405020304" pitchFamily="18" charset="0"/>
              </a:rPr>
              <a:t>we</a:t>
            </a:r>
            <a:r>
              <a:rPr lang="de-DE" sz="1100" b="0" i="0" dirty="0">
                <a:solidFill>
                  <a:srgbClr val="000000"/>
                </a:solidFill>
                <a:effectLst/>
                <a:latin typeface="Times New Roman" panose="02020603050405020304" pitchFamily="18" charset="0"/>
              </a:rPr>
              <a:t> really know what </a:t>
            </a:r>
            <a:r>
              <a:rPr lang="de-DE" sz="1100" b="0" i="0" dirty="0" err="1">
                <a:solidFill>
                  <a:srgbClr val="000000"/>
                </a:solidFill>
                <a:effectLst/>
                <a:latin typeface="Times New Roman" panose="02020603050405020304" pitchFamily="18" charset="0"/>
              </a:rPr>
              <a:t>it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like to “</a:t>
            </a:r>
            <a:r>
              <a:rPr lang="de-DE" sz="1100" b="0" i="0" dirty="0" err="1">
                <a:solidFill>
                  <a:srgbClr val="000000"/>
                </a:solidFill>
                <a:effectLst/>
                <a:latin typeface="Times New Roman" panose="02020603050405020304" pitchFamily="18" charset="0"/>
              </a:rPr>
              <a:t>completely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overcome</a:t>
            </a:r>
            <a:r>
              <a:rPr lang="de-DE" sz="1100" b="0" i="0" dirty="0">
                <a:solidFill>
                  <a:srgbClr val="000000"/>
                </a:solidFill>
                <a:effectLst/>
                <a:latin typeface="Times New Roman" panose="02020603050405020304" pitchFamily="18" charset="0"/>
              </a:rPr>
              <a:t> our </a:t>
            </a:r>
            <a:r>
              <a:rPr lang="de-DE" sz="1100" b="0" i="0" dirty="0" err="1">
                <a:solidFill>
                  <a:srgbClr val="000000"/>
                </a:solidFill>
                <a:effectLst/>
                <a:latin typeface="Times New Roman" panose="02020603050405020304" pitchFamily="18" charset="0"/>
              </a:rPr>
              <a:t>selfishness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for</a:t>
            </a:r>
            <a:r>
              <a:rPr lang="de-DE" sz="1100" b="0" i="0" dirty="0">
                <a:solidFill>
                  <a:srgbClr val="000000"/>
                </a:solidFill>
                <a:effectLst/>
                <a:latin typeface="Times New Roman" panose="02020603050405020304" pitchFamily="18" charset="0"/>
              </a:rPr>
              <a:t> a </a:t>
            </a:r>
            <a:r>
              <a:rPr lang="de-DE" sz="1100" b="0" i="1" dirty="0">
                <a:solidFill>
                  <a:srgbClr val="000000"/>
                </a:solidFill>
                <a:effectLst/>
                <a:latin typeface="Times New Roman" panose="02020603050405020304" pitchFamily="18" charset="0"/>
              </a:rPr>
              <a:t>full </a:t>
            </a:r>
            <a:r>
              <a:rPr lang="de-DE" sz="1100" b="0" i="1" dirty="0" err="1">
                <a:solidFill>
                  <a:srgbClr val="000000"/>
                </a:solidFill>
                <a:effectLst/>
                <a:latin typeface="Times New Roman" panose="02020603050405020304" pitchFamily="18" charset="0"/>
              </a:rPr>
              <a:t>day</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be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perfectly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guided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by</a:t>
            </a:r>
            <a:r>
              <a:rPr lang="de-DE" sz="1100" b="0" i="0" dirty="0">
                <a:solidFill>
                  <a:srgbClr val="000000"/>
                </a:solidFill>
                <a:effectLst/>
                <a:latin typeface="Times New Roman" panose="02020603050405020304" pitchFamily="18" charset="0"/>
              </a:rPr>
              <a:t> proper </a:t>
            </a:r>
            <a:r>
              <a:rPr lang="de-DE" sz="1100" b="0" i="0" dirty="0" err="1">
                <a:solidFill>
                  <a:srgbClr val="000000"/>
                </a:solidFill>
                <a:effectLst/>
                <a:latin typeface="Times New Roman" panose="02020603050405020304" pitchFamily="18" charset="0"/>
              </a:rPr>
              <a:t>action</a:t>
            </a:r>
            <a:r>
              <a:rPr lang="de-DE" sz="1100" b="0" i="0" dirty="0">
                <a:solidFill>
                  <a:srgbClr val="000000"/>
                </a:solidFill>
                <a:effectLst/>
                <a:latin typeface="Times New Roman" panose="02020603050405020304" pitchFamily="18" charset="0"/>
              </a:rPr>
              <a:t>? I </a:t>
            </a:r>
            <a:r>
              <a:rPr lang="de-DE" sz="1100" b="0" i="0" dirty="0" err="1">
                <a:solidFill>
                  <a:srgbClr val="000000"/>
                </a:solidFill>
                <a:effectLst/>
                <a:latin typeface="Times New Roman" panose="02020603050405020304" pitchFamily="18" charset="0"/>
              </a:rPr>
              <a:t>would</a:t>
            </a:r>
            <a:r>
              <a:rPr lang="de-DE" sz="1100" b="0" i="0" dirty="0">
                <a:solidFill>
                  <a:srgbClr val="000000"/>
                </a:solidFill>
                <a:effectLst/>
                <a:latin typeface="Times New Roman" panose="02020603050405020304" pitchFamily="18" charset="0"/>
              </a:rPr>
              <a:t> like to suggest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perhaps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we</a:t>
            </a:r>
            <a:r>
              <a:rPr lang="de-DE" sz="1100" b="0" i="0" dirty="0">
                <a:solidFill>
                  <a:srgbClr val="000000"/>
                </a:solidFill>
                <a:effectLst/>
                <a:latin typeface="Times New Roman" panose="02020603050405020304" pitchFamily="18" charset="0"/>
              </a:rPr>
              <a:t> do not know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level</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spiritual </a:t>
            </a:r>
            <a:r>
              <a:rPr lang="de-DE" sz="1100" b="0" i="0" dirty="0" err="1">
                <a:solidFill>
                  <a:srgbClr val="000000"/>
                </a:solidFill>
                <a:effectLst/>
                <a:latin typeface="Times New Roman" panose="02020603050405020304" pitchFamily="18" charset="0"/>
              </a:rPr>
              <a:t>influence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may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be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brought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about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by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actualization</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one's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inner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perfection</a:t>
            </a:r>
            <a:r>
              <a:rPr lang="de-DE" sz="1100" b="0" i="0" dirty="0">
                <a:solidFill>
                  <a:srgbClr val="000000"/>
                </a:solidFill>
                <a:effectLst/>
                <a:latin typeface="Times New Roman" panose="02020603050405020304" pitchFamily="18" charset="0"/>
              </a:rPr>
              <a:t>. Also, in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case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 </a:t>
            </a:r>
            <a:r>
              <a:rPr lang="de-DE" sz="1100" b="0" i="0" dirty="0" err="1">
                <a:solidFill>
                  <a:srgbClr val="000000"/>
                </a:solidFill>
                <a:effectLst/>
                <a:latin typeface="Times New Roman" panose="02020603050405020304" pitchFamily="18" charset="0"/>
              </a:rPr>
              <a:t>ruler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can</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political</a:t>
            </a:r>
            <a:r>
              <a:rPr lang="de-DE" sz="1100" b="0" i="0" dirty="0">
                <a:solidFill>
                  <a:srgbClr val="000000"/>
                </a:solidFill>
                <a:effectLst/>
                <a:latin typeface="Times New Roman" panose="02020603050405020304" pitchFamily="18" charset="0"/>
              </a:rPr>
              <a:t> power in </a:t>
            </a:r>
            <a:r>
              <a:rPr lang="de-DE" sz="1100" b="0" i="0" dirty="0" err="1">
                <a:solidFill>
                  <a:srgbClr val="000000"/>
                </a:solidFill>
                <a:effectLst/>
                <a:latin typeface="Times New Roman" panose="02020603050405020304" pitchFamily="18" charset="0"/>
              </a:rPr>
              <a:t>itself</a:t>
            </a:r>
            <a:r>
              <a:rPr lang="de-DE" sz="1100" b="0" i="0" dirty="0">
                <a:solidFill>
                  <a:srgbClr val="000000"/>
                </a:solidFill>
                <a:effectLst/>
                <a:latin typeface="Times New Roman" panose="02020603050405020304" pitchFamily="18" charset="0"/>
              </a:rPr>
              <a:t> make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people</a:t>
            </a:r>
            <a:r>
              <a:rPr lang="de-DE" sz="1100" b="0" i="0" dirty="0">
                <a:solidFill>
                  <a:srgbClr val="000000"/>
                </a:solidFill>
                <a:effectLst/>
                <a:latin typeface="Times New Roman" panose="02020603050405020304" pitchFamily="18" charset="0"/>
              </a:rPr>
              <a:t> become good? </a:t>
            </a:r>
            <a:r>
              <a:rPr lang="de-DE" sz="1100" b="0" i="0" dirty="0" err="1">
                <a:solidFill>
                  <a:srgbClr val="000000"/>
                </a:solidFill>
                <a:effectLst/>
                <a:latin typeface="Times New Roman" panose="02020603050405020304" pitchFamily="18" charset="0"/>
              </a:rPr>
              <a:t>It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doubtful</a:t>
            </a:r>
            <a:r>
              <a:rPr lang="de-DE" sz="1100" b="0" i="0" dirty="0">
                <a:solidFill>
                  <a:srgbClr val="000000"/>
                </a:solidFill>
                <a:effectLst/>
                <a:latin typeface="Times New Roman" panose="02020603050405020304" pitchFamily="18" charset="0"/>
              </a:rPr>
              <a:t>.</a:t>
            </a:r>
          </a:p>
          <a:p>
            <a:pPr marL="0" indent="0" algn="l">
              <a:buNone/>
            </a:pPr>
            <a:r>
              <a:rPr lang="de-DE" sz="1100" b="0" i="0" dirty="0">
                <a:solidFill>
                  <a:srgbClr val="000000"/>
                </a:solidFill>
                <a:effectLst/>
                <a:latin typeface="Times New Roman" panose="02020603050405020304" pitchFamily="18" charset="0"/>
              </a:rPr>
              <a:t>This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an important </a:t>
            </a:r>
            <a:r>
              <a:rPr lang="de-DE" sz="1100" b="0" i="0" dirty="0" err="1">
                <a:solidFill>
                  <a:srgbClr val="000000"/>
                </a:solidFill>
                <a:effectLst/>
                <a:latin typeface="Times New Roman" panose="02020603050405020304" pitchFamily="18" charset="0"/>
              </a:rPr>
              <a:t>passage</a:t>
            </a:r>
            <a:r>
              <a:rPr lang="de-DE" sz="1100" b="0" i="0" dirty="0">
                <a:solidFill>
                  <a:srgbClr val="000000"/>
                </a:solidFill>
                <a:effectLst/>
                <a:latin typeface="Times New Roman" panose="02020603050405020304" pitchFamily="18" charset="0"/>
              </a:rPr>
              <a:t> in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shows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very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clearly</a:t>
            </a:r>
            <a:r>
              <a:rPr lang="de-DE" sz="1100" b="0" i="0" dirty="0">
                <a:solidFill>
                  <a:srgbClr val="000000"/>
                </a:solidFill>
                <a:effectLst/>
                <a:latin typeface="Times New Roman" panose="02020603050405020304" pitchFamily="18" charset="0"/>
              </a:rPr>
              <a:t> a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-view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common</a:t>
            </a:r>
            <a:r>
              <a:rPr lang="de-DE" sz="1100" b="0" i="0" dirty="0">
                <a:solidFill>
                  <a:srgbClr val="000000"/>
                </a:solidFill>
                <a:effectLst/>
                <a:latin typeface="Times New Roman" panose="02020603050405020304" pitchFamily="18" charset="0"/>
              </a:rPr>
              <a:t> to all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philosophers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whose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works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are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contained</a:t>
            </a:r>
            <a:r>
              <a:rPr lang="de-DE" sz="1100" b="0" i="0" dirty="0">
                <a:solidFill>
                  <a:srgbClr val="000000"/>
                </a:solidFill>
                <a:effectLst/>
                <a:latin typeface="Times New Roman" panose="02020603050405020304" pitchFamily="18" charset="0"/>
              </a:rPr>
              <a:t> in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volume</a:t>
            </a:r>
            <a:r>
              <a:rPr lang="de-DE" sz="1100" b="0" i="0" dirty="0">
                <a:solidFill>
                  <a:srgbClr val="000000"/>
                </a:solidFill>
                <a:effectLst/>
                <a:latin typeface="Times New Roman" panose="02020603050405020304" pitchFamily="18" charset="0"/>
              </a:rPr>
              <a:t>: a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 not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isolated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monads</a:t>
            </a:r>
            <a:r>
              <a:rPr lang="de-DE" sz="1100" b="0" i="0" dirty="0">
                <a:solidFill>
                  <a:srgbClr val="000000"/>
                </a:solidFill>
                <a:effectLst/>
                <a:latin typeface="Times New Roman" panose="02020603050405020304" pitchFamily="18" charset="0"/>
              </a:rPr>
              <a:t>, but a </a:t>
            </a:r>
            <a:r>
              <a:rPr lang="de-DE" sz="1100" b="0" i="0" dirty="0" err="1">
                <a:solidFill>
                  <a:srgbClr val="000000"/>
                </a:solidFill>
                <a:effectLst/>
                <a:latin typeface="Times New Roman" panose="02020603050405020304" pitchFamily="18" charset="0"/>
              </a:rPr>
              <a:t>world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that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much</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more</a:t>
            </a:r>
            <a:r>
              <a:rPr lang="de-DE" sz="1100" b="0" i="0" dirty="0">
                <a:solidFill>
                  <a:srgbClr val="000000"/>
                </a:solidFill>
                <a:effectLst/>
                <a:latin typeface="Times New Roman" panose="02020603050405020304" pitchFamily="18" charset="0"/>
              </a:rPr>
              <a:t> transparent, </a:t>
            </a:r>
            <a:r>
              <a:rPr lang="de-DE" sz="1100" b="0" i="0" dirty="0" err="1">
                <a:solidFill>
                  <a:srgbClr val="000000"/>
                </a:solidFill>
                <a:effectLst/>
                <a:latin typeface="Times New Roman" panose="02020603050405020304" pitchFamily="18" charset="0"/>
              </a:rPr>
              <a:t>unified</a:t>
            </a:r>
            <a:r>
              <a:rPr lang="de-DE" sz="1100" b="0" i="0" dirty="0">
                <a:solidFill>
                  <a:srgbClr val="000000"/>
                </a:solidFill>
                <a:effectLst/>
                <a:latin typeface="Times New Roman" panose="02020603050405020304" pitchFamily="18" charset="0"/>
              </a:rPr>
              <a:t> and </a:t>
            </a:r>
            <a:r>
              <a:rPr lang="de-DE" sz="1100" b="0" i="0" dirty="0" err="1">
                <a:solidFill>
                  <a:srgbClr val="000000"/>
                </a:solidFill>
                <a:effectLst/>
                <a:latin typeface="Times New Roman" panose="02020603050405020304" pitchFamily="18" charset="0"/>
              </a:rPr>
              <a:t>connected</a:t>
            </a:r>
            <a:r>
              <a:rPr lang="de-DE" sz="1100" b="0" i="0" dirty="0">
                <a:solidFill>
                  <a:srgbClr val="000000"/>
                </a:solidFill>
                <a:effectLst/>
                <a:latin typeface="Times New Roman" panose="02020603050405020304" pitchFamily="18" charset="0"/>
              </a:rPr>
              <a:t> than </a:t>
            </a:r>
            <a:r>
              <a:rPr lang="de-DE" sz="1100" b="0" i="0" dirty="0" err="1">
                <a:solidFill>
                  <a:srgbClr val="000000"/>
                </a:solidFill>
                <a:effectLst/>
                <a:latin typeface="Times New Roman" panose="02020603050405020304" pitchFamily="18" charset="0"/>
              </a:rPr>
              <a:t>we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of</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modernity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perceive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We</a:t>
            </a:r>
            <a:r>
              <a:rPr lang="de-DE" sz="1100" b="0" i="0" dirty="0">
                <a:solidFill>
                  <a:srgbClr val="000000"/>
                </a:solidFill>
                <a:effectLst/>
                <a:latin typeface="Times New Roman" panose="02020603050405020304" pitchFamily="18" charset="0"/>
              </a:rPr>
              <a:t> now </a:t>
            </a:r>
            <a:r>
              <a:rPr lang="de-DE" sz="1100" b="0" i="0" dirty="0" err="1">
                <a:solidFill>
                  <a:srgbClr val="000000"/>
                </a:solidFill>
                <a:effectLst/>
                <a:latin typeface="Times New Roman" panose="02020603050405020304" pitchFamily="18" charset="0"/>
              </a:rPr>
              <a:t>return</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the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text</a:t>
            </a:r>
            <a:r>
              <a:rPr lang="de-DE" sz="1100" b="0" i="0" dirty="0">
                <a:solidFill>
                  <a:srgbClr val="000000"/>
                </a:solidFill>
                <a:effectLst/>
                <a:latin typeface="Times New Roman" panose="02020603050405020304" pitchFamily="18" charset="0"/>
              </a:rPr>
              <a:t>.</a:t>
            </a:r>
          </a:p>
          <a:p>
            <a:pPr marL="0" indent="0" algn="l">
              <a:buNone/>
            </a:pPr>
            <a:r>
              <a:rPr lang="de-DE" sz="1100" b="0" i="0" dirty="0">
                <a:solidFill>
                  <a:srgbClr val="000000"/>
                </a:solidFill>
                <a:effectLst/>
                <a:latin typeface="Times New Roman" panose="02020603050405020304" pitchFamily="18" charset="0"/>
              </a:rPr>
              <a:t>Yan Yuan asked: “May I ask in </a:t>
            </a:r>
            <a:r>
              <a:rPr lang="de-DE" sz="1100" b="0" i="0" dirty="0" err="1">
                <a:solidFill>
                  <a:srgbClr val="000000"/>
                </a:solidFill>
                <a:effectLst/>
                <a:latin typeface="Times New Roman" panose="02020603050405020304" pitchFamily="18" charset="0"/>
              </a:rPr>
              <a:t>further</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detail</a:t>
            </a:r>
            <a:r>
              <a:rPr lang="de-DE" sz="1100" b="0" i="0" dirty="0">
                <a:solidFill>
                  <a:srgbClr val="000000"/>
                </a:solidFill>
                <a:effectLst/>
                <a:latin typeface="Times New Roman" panose="02020603050405020304" pitchFamily="18" charset="0"/>
              </a:rPr>
              <a:t> how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be</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brought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about</a:t>
            </a:r>
            <a:r>
              <a:rPr lang="de-DE" sz="1100" b="0" i="0" dirty="0">
                <a:solidFill>
                  <a:srgbClr val="000000"/>
                </a:solidFill>
                <a:effectLst/>
                <a:latin typeface="Times New Roman" panose="02020603050405020304" pitchFamily="18" charset="0"/>
              </a:rPr>
              <a:t>?” Confucius </a:t>
            </a:r>
            <a:r>
              <a:rPr lang="de-DE" sz="1100" b="0" i="0" dirty="0" err="1">
                <a:solidFill>
                  <a:srgbClr val="000000"/>
                </a:solidFill>
                <a:effectLst/>
                <a:latin typeface="Times New Roman" panose="02020603050405020304" pitchFamily="18" charset="0"/>
              </a:rPr>
              <a:t>said</a:t>
            </a:r>
            <a:r>
              <a:rPr lang="de-DE" sz="1100" b="0" i="0" dirty="0">
                <a:solidFill>
                  <a:srgbClr val="000000"/>
                </a:solidFill>
                <a:effectLst/>
                <a:latin typeface="Times New Roman" panose="02020603050405020304" pitchFamily="18" charset="0"/>
              </a:rPr>
              <a:t>, “Do not </a:t>
            </a:r>
            <a:r>
              <a:rPr lang="de-DE" sz="1100" b="0" i="0" dirty="0" err="1">
                <a:solidFill>
                  <a:srgbClr val="000000"/>
                </a:solidFill>
                <a:effectLst/>
                <a:latin typeface="Times New Roman" panose="02020603050405020304" pitchFamily="18" charset="0"/>
              </a:rPr>
              <a:t>watch</a:t>
            </a:r>
            <a:r>
              <a:rPr lang="de-DE" sz="1100" b="0" i="0" dirty="0">
                <a:solidFill>
                  <a:srgbClr val="000000"/>
                </a:solidFill>
                <a:effectLst/>
                <a:latin typeface="Times New Roman" panose="02020603050405020304" pitchFamily="18" charset="0"/>
              </a:rPr>
              <a:t> what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improper</a:t>
            </a:r>
            <a:r>
              <a:rPr lang="de-DE" sz="1100" b="0" i="0" dirty="0">
                <a:solidFill>
                  <a:srgbClr val="000000"/>
                </a:solidFill>
                <a:effectLst/>
                <a:latin typeface="Times New Roman" panose="02020603050405020304" pitchFamily="18" charset="0"/>
              </a:rPr>
              <a:t>; do not listen to what </a:t>
            </a:r>
            <a:r>
              <a:rPr lang="de-DE" sz="1100" b="0" i="0" dirty="0" err="1">
                <a:solidFill>
                  <a:srgbClr val="000000"/>
                </a:solidFill>
                <a:effectLst/>
                <a:latin typeface="Times New Roman" panose="02020603050405020304" pitchFamily="18" charset="0"/>
              </a:rPr>
              <a:t>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improper</a:t>
            </a:r>
            <a:r>
              <a:rPr lang="de-DE" sz="1100" b="0" i="0" dirty="0">
                <a:solidFill>
                  <a:srgbClr val="000000"/>
                </a:solidFill>
                <a:effectLst/>
                <a:latin typeface="Times New Roman" panose="02020603050405020304" pitchFamily="18" charset="0"/>
              </a:rPr>
              <a:t>; do not </a:t>
            </a:r>
            <a:r>
              <a:rPr lang="de-DE" sz="1100" b="0" i="0" dirty="0" err="1">
                <a:solidFill>
                  <a:srgbClr val="000000"/>
                </a:solidFill>
                <a:effectLst/>
                <a:latin typeface="Times New Roman" panose="02020603050405020304" pitchFamily="18" charset="0"/>
              </a:rPr>
              <a:t>speak</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improperly</a:t>
            </a:r>
            <a:r>
              <a:rPr lang="de-DE" sz="1100" b="0" i="0" dirty="0">
                <a:solidFill>
                  <a:srgbClr val="000000"/>
                </a:solidFill>
                <a:effectLst/>
                <a:latin typeface="Times New Roman" panose="02020603050405020304" pitchFamily="18" charset="0"/>
              </a:rPr>
              <a:t> and do not </a:t>
            </a:r>
            <a:r>
              <a:rPr lang="de-DE" sz="1100" b="0" i="0" dirty="0" err="1">
                <a:solidFill>
                  <a:srgbClr val="000000"/>
                </a:solidFill>
                <a:effectLst/>
                <a:latin typeface="Times New Roman" panose="02020603050405020304" pitchFamily="18" charset="0"/>
              </a:rPr>
              <a:t>act</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improperly</a:t>
            </a:r>
            <a:r>
              <a:rPr lang="de-DE" sz="1100" b="0" i="0" dirty="0">
                <a:solidFill>
                  <a:srgbClr val="000000"/>
                </a:solidFill>
                <a:effectLst/>
                <a:latin typeface="Times New Roman" panose="02020603050405020304" pitchFamily="18" charset="0"/>
              </a:rPr>
              <a:t>.” Yan Yuan </a:t>
            </a:r>
            <a:r>
              <a:rPr lang="de-DE" sz="1100" b="0" i="0" dirty="0" err="1">
                <a:solidFill>
                  <a:srgbClr val="000000"/>
                </a:solidFill>
                <a:effectLst/>
                <a:latin typeface="Times New Roman" panose="02020603050405020304" pitchFamily="18" charset="0"/>
              </a:rPr>
              <a:t>said</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Although</a:t>
            </a:r>
            <a:r>
              <a:rPr lang="de-DE" sz="1100" b="0" i="0" dirty="0">
                <a:solidFill>
                  <a:srgbClr val="000000"/>
                </a:solidFill>
                <a:effectLst/>
                <a:latin typeface="Times New Roman" panose="02020603050405020304" pitchFamily="18" charset="0"/>
              </a:rPr>
              <a:t> I am not so </a:t>
            </a:r>
            <a:r>
              <a:rPr lang="de-DE" sz="1100" b="0" i="0" dirty="0" err="1">
                <a:solidFill>
                  <a:srgbClr val="000000"/>
                </a:solidFill>
                <a:effectLst/>
                <a:latin typeface="Times New Roman" panose="02020603050405020304" pitchFamily="18" charset="0"/>
              </a:rPr>
              <a:t>perspicacious</a:t>
            </a:r>
            <a:r>
              <a:rPr lang="de-DE" sz="1100" b="0" i="0" dirty="0">
                <a:solidFill>
                  <a:srgbClr val="000000"/>
                </a:solidFill>
                <a:effectLst/>
                <a:latin typeface="Times New Roman" panose="02020603050405020304" pitchFamily="18" charset="0"/>
              </a:rPr>
              <a:t>, I will </a:t>
            </a:r>
            <a:r>
              <a:rPr lang="de-DE" sz="1100" b="0" i="0" dirty="0" err="1">
                <a:solidFill>
                  <a:srgbClr val="000000"/>
                </a:solidFill>
                <a:effectLst/>
                <a:latin typeface="Times New Roman" panose="02020603050405020304" pitchFamily="18" charset="0"/>
              </a:rPr>
              <a:t>apply</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myself</a:t>
            </a:r>
            <a:r>
              <a:rPr lang="de-DE" sz="1100" b="0" i="0" dirty="0">
                <a:solidFill>
                  <a:srgbClr val="000000"/>
                </a:solidFill>
                <a:effectLst/>
                <a:latin typeface="Times New Roman" panose="02020603050405020304" pitchFamily="18" charset="0"/>
              </a:rPr>
              <a:t> to </a:t>
            </a:r>
            <a:r>
              <a:rPr lang="de-DE" sz="1100" b="0" i="0" dirty="0" err="1">
                <a:solidFill>
                  <a:srgbClr val="000000"/>
                </a:solidFill>
                <a:effectLst/>
                <a:latin typeface="Times New Roman" panose="02020603050405020304" pitchFamily="18" charset="0"/>
              </a:rPr>
              <a:t>this</a:t>
            </a:r>
            <a:r>
              <a:rPr lang="de-DE" sz="1100" b="0" i="0" dirty="0">
                <a:solidFill>
                  <a:srgbClr val="000000"/>
                </a:solidFill>
                <a:effectLst/>
                <a:latin typeface="Times New Roman" panose="02020603050405020304" pitchFamily="18" charset="0"/>
              </a:rPr>
              <a:t> </a:t>
            </a:r>
            <a:r>
              <a:rPr lang="de-DE" sz="1100" b="0" i="0" dirty="0" err="1">
                <a:solidFill>
                  <a:srgbClr val="000000"/>
                </a:solidFill>
                <a:effectLst/>
                <a:latin typeface="Times New Roman" panose="02020603050405020304" pitchFamily="18" charset="0"/>
              </a:rPr>
              <a:t>teaching</a:t>
            </a:r>
            <a:r>
              <a:rPr lang="de-DE" sz="1100" b="0" i="0" dirty="0">
                <a:solidFill>
                  <a:srgbClr val="000000"/>
                </a:solidFill>
                <a:effectLst/>
                <a:latin typeface="Times New Roman" panose="02020603050405020304" pitchFamily="18" charset="0"/>
              </a:rPr>
              <a:t>.”</a:t>
            </a:r>
          </a:p>
          <a:p>
            <a:pPr marL="0" indent="0">
              <a:buNone/>
            </a:pPr>
            <a:r>
              <a:rPr lang="zh-TW" altLang="de-DE" sz="1100" b="0" i="0" dirty="0">
                <a:solidFill>
                  <a:srgbClr val="000000"/>
                </a:solidFill>
                <a:effectLst/>
                <a:latin typeface="Arial" panose="020B0604020202020204" pitchFamily="34" charset="0"/>
              </a:rPr>
              <a:t>① 克己復禮：約束自己，使自己的行焉復歸於禮的要求。克：抑制</a:t>
            </a:r>
          </a:p>
          <a:p>
            <a:pPr marL="0" indent="0">
              <a:buNone/>
            </a:pP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自己的私欲</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。復：返回，回歸。禮：指當時社會的典章制度、行 為凖則、道德规範。</a:t>
            </a:r>
          </a:p>
          <a:p>
            <a:pPr marL="0" indent="0">
              <a:buNone/>
            </a:pPr>
            <a:r>
              <a:rPr lang="zh-TW" altLang="de-DE" sz="1100" b="0" i="0" dirty="0">
                <a:solidFill>
                  <a:srgbClr val="000000"/>
                </a:solidFill>
                <a:effectLst/>
                <a:latin typeface="Arial" panose="020B0604020202020204" pitchFamily="34" charset="0"/>
              </a:rPr>
              <a:t>② 一 日： 一旦。歸仁：歸附於仁德。 一説“歸”是稱許的意思。“歸 仁”就是天下人鑽許他有仁德</a:t>
            </a:r>
          </a:p>
          <a:p>
            <a:pPr marL="0" indent="0">
              <a:buNone/>
            </a:pPr>
            <a:r>
              <a:rPr lang="zh-TW" altLang="de-DE" sz="1100" b="0" i="0" dirty="0">
                <a:solidFill>
                  <a:srgbClr val="000000"/>
                </a:solidFill>
                <a:effectLst/>
                <a:latin typeface="Arial" panose="020B0604020202020204" pitchFamily="34" charset="0"/>
              </a:rPr>
              <a:t>③ 實行仁德，完全在於自己，難道還在於别人嗎</a:t>
            </a:r>
            <a:r>
              <a:rPr lang="de-DE" altLang="zh-TW" sz="1100" b="0" i="0" dirty="0">
                <a:solidFill>
                  <a:srgbClr val="000000"/>
                </a:solidFill>
                <a:effectLst/>
                <a:latin typeface="Arial" panose="020B0604020202020204" pitchFamily="34" charset="0"/>
              </a:rPr>
              <a:t>?</a:t>
            </a:r>
          </a:p>
          <a:p>
            <a:pPr marL="0" indent="0">
              <a:buNone/>
            </a:pPr>
            <a:r>
              <a:rPr lang="de-DE" altLang="zh-TW" sz="1100" b="0" i="0" dirty="0">
                <a:solidFill>
                  <a:srgbClr val="000000"/>
                </a:solidFill>
                <a:effectLst/>
                <a:latin typeface="Arial" panose="020B0604020202020204" pitchFamily="34" charset="0"/>
              </a:rPr>
              <a:t>④ </a:t>
            </a:r>
            <a:r>
              <a:rPr lang="zh-TW" altLang="de-DE" sz="1100" b="0" i="0" dirty="0">
                <a:solidFill>
                  <a:srgbClr val="000000"/>
                </a:solidFill>
                <a:effectLst/>
                <a:latin typeface="Arial" panose="020B0604020202020204" pitchFamily="34" charset="0"/>
              </a:rPr>
              <a:t>目：條目，細則。</a:t>
            </a:r>
          </a:p>
          <a:p>
            <a:pPr marL="0" indent="0">
              <a:buNone/>
            </a:pPr>
            <a:r>
              <a:rPr lang="zh-TW" altLang="de-DE" sz="1100" b="0" i="0" dirty="0">
                <a:solidFill>
                  <a:srgbClr val="000000"/>
                </a:solidFill>
                <a:effectLst/>
                <a:latin typeface="Arial" panose="020B0604020202020204" pitchFamily="34" charset="0"/>
              </a:rPr>
              <a:t>⑤ 敏：聰慧。事：從事，照著</a:t>
            </a:r>
            <a:r>
              <a:rPr lang="de-DE" altLang="zh-TW" sz="1100" b="0" i="0" dirty="0">
                <a:solidFill>
                  <a:srgbClr val="000000"/>
                </a:solidFill>
                <a:effectLst/>
                <a:latin typeface="Arial" panose="020B0604020202020204" pitchFamily="34" charset="0"/>
              </a:rPr>
              <a:t>……</a:t>
            </a:r>
            <a:r>
              <a:rPr lang="zh-TW" altLang="de-DE" sz="1100" b="0" i="0" dirty="0">
                <a:solidFill>
                  <a:srgbClr val="000000"/>
                </a:solidFill>
                <a:effectLst/>
                <a:latin typeface="Arial" panose="020B0604020202020204" pitchFamily="34" charset="0"/>
              </a:rPr>
              <a:t>做。斯：這，指示代詞。</a:t>
            </a:r>
          </a:p>
        </p:txBody>
      </p:sp>
    </p:spTree>
    <p:extLst>
      <p:ext uri="{BB962C8B-B14F-4D97-AF65-F5344CB8AC3E}">
        <p14:creationId xmlns:p14="http://schemas.microsoft.com/office/powerpoint/2010/main" val="2759244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1800" b="0" i="0" dirty="0">
                <a:solidFill>
                  <a:srgbClr val="000000"/>
                </a:solidFill>
                <a:effectLst/>
                <a:latin typeface="Arial" panose="020B0604020202020204" pitchFamily="34" charset="0"/>
              </a:rPr>
              <a:t>齊景公問政於孔子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顏淵</a:t>
            </a:r>
            <a:r>
              <a:rPr lang="de-DE" altLang="zh-TW" sz="1800" b="0" i="0" dirty="0">
                <a:solidFill>
                  <a:srgbClr val="000000"/>
                </a:solidFill>
                <a:effectLst/>
                <a:latin typeface="Arial" panose="020B0604020202020204" pitchFamily="34" charset="0"/>
              </a:rPr>
              <a:t>》)</a:t>
            </a:r>
          </a:p>
          <a:p>
            <a:pPr marL="0" indent="0" algn="l">
              <a:buNone/>
            </a:pP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説明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孔子的政治理想是君臣父子各正其位，各守其分，以禮治 天下。</a:t>
            </a:r>
          </a:p>
          <a:p>
            <a:pPr marL="0" indent="0" algn="l">
              <a:buNone/>
            </a:pPr>
            <a:r>
              <a:rPr lang="de-DE" altLang="zh-CN" sz="1800" b="0" i="0" dirty="0">
                <a:solidFill>
                  <a:srgbClr val="000000"/>
                </a:solidFill>
                <a:effectLst/>
                <a:latin typeface="ＭＳ 明朝" panose="02020609040205080304" pitchFamily="49" charset="-128"/>
                <a:ea typeface="ＭＳ 明朝" panose="02020609040205080304" pitchFamily="49" charset="-128"/>
              </a:rPr>
              <a:t>[12-11]</a:t>
            </a:r>
            <a:r>
              <a:rPr lang="zh-TW" altLang="de-DE" sz="1800" b="0" i="0" dirty="0">
                <a:solidFill>
                  <a:srgbClr val="000000"/>
                </a:solidFill>
                <a:effectLst/>
                <a:latin typeface="Arial" panose="020B0604020202020204" pitchFamily="34" charset="0"/>
              </a:rPr>
              <a:t>齊景公問政於孔子①。孔子對曰：“君君，臣臣，父父，子 子①。”公曰：“善哉</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信如君不君③</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臣不臣，父不父，子不子， 雖有粟④</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吾得而食諸⑤</a:t>
            </a:r>
            <a:r>
              <a:rPr lang="de-DE" altLang="zh-TW" sz="1800" b="0" i="0" dirty="0">
                <a:solidFill>
                  <a:srgbClr val="000000"/>
                </a:solidFill>
                <a:effectLst/>
                <a:latin typeface="Arial" panose="020B0604020202020204" pitchFamily="34" charset="0"/>
              </a:rPr>
              <a:t>?”</a:t>
            </a:r>
          </a:p>
          <a:p>
            <a:pPr marL="0" indent="0" algn="l">
              <a:buNone/>
            </a:pPr>
            <a:r>
              <a:rPr lang="de-DE" altLang="zh-CN" sz="1800" b="1" i="0" dirty="0">
                <a:solidFill>
                  <a:srgbClr val="CC0000"/>
                </a:solidFill>
                <a:effectLst/>
                <a:latin typeface="Times New Roman" panose="02020603050405020304" pitchFamily="18" charset="0"/>
              </a:rPr>
              <a:t>[12:11]</a:t>
            </a:r>
            <a:r>
              <a:rPr lang="zh-CN" altLang="de-DE" sz="1800" b="0" i="0" dirty="0">
                <a:solidFill>
                  <a:srgbClr val="000000"/>
                </a:solidFill>
                <a:effectLst/>
                <a:latin typeface="Times New Roman" panose="02020603050405020304" pitchFamily="18" charset="0"/>
              </a:rPr>
              <a:t> </a:t>
            </a:r>
            <a:r>
              <a:rPr lang="de-DE" sz="1800" b="0" i="0" dirty="0">
                <a:solidFill>
                  <a:srgbClr val="000000"/>
                </a:solidFill>
                <a:effectLst/>
                <a:latin typeface="Times New Roman" panose="02020603050405020304" pitchFamily="18" charset="0"/>
              </a:rPr>
              <a:t>Duke Jing </a:t>
            </a:r>
            <a:r>
              <a:rPr lang="de-DE" sz="1800" b="0" i="0" dirty="0" err="1">
                <a:solidFill>
                  <a:srgbClr val="000000"/>
                </a:solidFill>
                <a:effectLst/>
                <a:latin typeface="Times New Roman" panose="02020603050405020304" pitchFamily="18" charset="0"/>
              </a:rPr>
              <a:t>of</a:t>
            </a:r>
            <a:r>
              <a:rPr lang="de-DE" sz="1800" b="0" i="0" dirty="0">
                <a:solidFill>
                  <a:srgbClr val="000000"/>
                </a:solidFill>
                <a:effectLst/>
                <a:latin typeface="Times New Roman" panose="02020603050405020304" pitchFamily="18" charset="0"/>
              </a:rPr>
              <a:t> Qi asked Confucius </a:t>
            </a:r>
            <a:r>
              <a:rPr lang="de-DE" sz="1800" b="0" i="0" dirty="0" err="1">
                <a:solidFill>
                  <a:srgbClr val="000000"/>
                </a:solidFill>
                <a:effectLst/>
                <a:latin typeface="Times New Roman" panose="02020603050405020304" pitchFamily="18" charset="0"/>
              </a:rPr>
              <a:t>about</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government</a:t>
            </a:r>
            <a:r>
              <a:rPr lang="de-DE" sz="1800" b="0" i="0" dirty="0">
                <a:solidFill>
                  <a:srgbClr val="000000"/>
                </a:solidFill>
                <a:effectLst/>
                <a:latin typeface="Times New Roman" panose="02020603050405020304" pitchFamily="18" charset="0"/>
              </a:rPr>
              <a:t>. Confucius </a:t>
            </a:r>
            <a:r>
              <a:rPr lang="de-DE" sz="1800" b="0" i="0" dirty="0" err="1">
                <a:solidFill>
                  <a:srgbClr val="000000"/>
                </a:solidFill>
                <a:effectLst/>
                <a:latin typeface="Times New Roman" panose="02020603050405020304" pitchFamily="18" charset="0"/>
              </a:rPr>
              <a:t>replied</a:t>
            </a:r>
            <a:r>
              <a:rPr lang="de-DE" sz="1800" b="0" i="0" dirty="0">
                <a:solidFill>
                  <a:srgbClr val="000000"/>
                </a:solidFill>
                <a:effectLst/>
                <a:latin typeface="Times New Roman" panose="02020603050405020304" pitchFamily="18" charset="0"/>
              </a:rPr>
              <a:t>: “Let </a:t>
            </a:r>
            <a:r>
              <a:rPr lang="de-DE" sz="1800" b="0" i="0" dirty="0" err="1">
                <a:solidFill>
                  <a:srgbClr val="000000"/>
                </a:solidFill>
                <a:effectLst/>
                <a:latin typeface="Times New Roman" panose="02020603050405020304" pitchFamily="18" charset="0"/>
              </a:rPr>
              <a:t>the</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ruler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be</a:t>
            </a:r>
            <a:r>
              <a:rPr lang="de-DE" sz="1800" b="0" i="0" dirty="0">
                <a:solidFill>
                  <a:srgbClr val="000000"/>
                </a:solidFill>
                <a:effectLst/>
                <a:latin typeface="Times New Roman" panose="02020603050405020304" pitchFamily="18" charset="0"/>
              </a:rPr>
              <a:t> a </a:t>
            </a:r>
            <a:r>
              <a:rPr lang="de-DE" sz="1800" b="0" i="0" dirty="0" err="1">
                <a:solidFill>
                  <a:srgbClr val="000000"/>
                </a:solidFill>
                <a:effectLst/>
                <a:latin typeface="Times New Roman" panose="02020603050405020304" pitchFamily="18" charset="0"/>
              </a:rPr>
              <a:t>ruler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minister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be</a:t>
            </a:r>
            <a:r>
              <a:rPr lang="de-DE" sz="1800" b="0" i="0" dirty="0">
                <a:solidFill>
                  <a:srgbClr val="000000"/>
                </a:solidFill>
                <a:effectLst/>
                <a:latin typeface="Times New Roman" panose="02020603050405020304" pitchFamily="18" charset="0"/>
              </a:rPr>
              <a:t> a </a:t>
            </a:r>
            <a:r>
              <a:rPr lang="de-DE" sz="1800" b="0" i="0" dirty="0" err="1">
                <a:solidFill>
                  <a:srgbClr val="000000"/>
                </a:solidFill>
                <a:effectLst/>
                <a:latin typeface="Times New Roman" panose="02020603050405020304" pitchFamily="18" charset="0"/>
              </a:rPr>
              <a:t>minister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father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be</a:t>
            </a:r>
            <a:r>
              <a:rPr lang="de-DE" sz="1800" b="0" i="0" dirty="0">
                <a:solidFill>
                  <a:srgbClr val="000000"/>
                </a:solidFill>
                <a:effectLst/>
                <a:latin typeface="Times New Roman" panose="02020603050405020304" pitchFamily="18" charset="0"/>
              </a:rPr>
              <a:t> a </a:t>
            </a:r>
            <a:r>
              <a:rPr lang="de-DE" sz="1800" b="0" i="0" dirty="0" err="1">
                <a:solidFill>
                  <a:srgbClr val="000000"/>
                </a:solidFill>
                <a:effectLst/>
                <a:latin typeface="Times New Roman" panose="02020603050405020304" pitchFamily="18" charset="0"/>
              </a:rPr>
              <a:t>father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son</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be</a:t>
            </a:r>
            <a:r>
              <a:rPr lang="de-DE" sz="1800" b="0" i="0" dirty="0">
                <a:solidFill>
                  <a:srgbClr val="000000"/>
                </a:solidFill>
                <a:effectLst/>
                <a:latin typeface="Times New Roman" panose="02020603050405020304" pitchFamily="18" charset="0"/>
              </a:rPr>
              <a:t> a </a:t>
            </a:r>
            <a:r>
              <a:rPr lang="de-DE" sz="1800" b="0" i="0" dirty="0" err="1">
                <a:solidFill>
                  <a:srgbClr val="000000"/>
                </a:solidFill>
                <a:effectLst/>
                <a:latin typeface="Times New Roman" panose="02020603050405020304" pitchFamily="18" charset="0"/>
              </a:rPr>
              <a:t>son</a:t>
            </a:r>
            <a:r>
              <a:rPr lang="de-DE" sz="1800" b="0" i="0" dirty="0">
                <a:solidFill>
                  <a:srgbClr val="000000"/>
                </a:solidFill>
                <a:effectLst/>
                <a:latin typeface="Times New Roman" panose="02020603050405020304" pitchFamily="18" charset="0"/>
              </a:rPr>
              <a:t>.”The Duke </a:t>
            </a:r>
            <a:r>
              <a:rPr lang="de-DE" sz="1800" b="0" i="0" dirty="0" err="1">
                <a:solidFill>
                  <a:srgbClr val="000000"/>
                </a:solidFill>
                <a:effectLst/>
                <a:latin typeface="Times New Roman" panose="02020603050405020304" pitchFamily="18" charset="0"/>
              </a:rPr>
              <a:t>said</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Excellent</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Indeed</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if</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the</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ruler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is</a:t>
            </a:r>
            <a:r>
              <a:rPr lang="de-DE" sz="1800" b="0" i="0" dirty="0">
                <a:solidFill>
                  <a:srgbClr val="000000"/>
                </a:solidFill>
                <a:effectLst/>
                <a:latin typeface="Times New Roman" panose="02020603050405020304" pitchFamily="18" charset="0"/>
              </a:rPr>
              <a:t> not a </a:t>
            </a:r>
            <a:r>
              <a:rPr lang="de-DE" sz="1800" b="0" i="0" dirty="0" err="1">
                <a:solidFill>
                  <a:srgbClr val="000000"/>
                </a:solidFill>
                <a:effectLst/>
                <a:latin typeface="Times New Roman" panose="02020603050405020304" pitchFamily="18" charset="0"/>
              </a:rPr>
              <a:t>ruler</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the</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ministers</a:t>
            </a:r>
            <a:r>
              <a:rPr lang="de-DE" sz="1800" b="0" i="0" dirty="0">
                <a:solidFill>
                  <a:srgbClr val="000000"/>
                </a:solidFill>
                <a:effectLst/>
                <a:latin typeface="Times New Roman" panose="02020603050405020304" pitchFamily="18" charset="0"/>
              </a:rPr>
              <a:t> not </a:t>
            </a:r>
            <a:r>
              <a:rPr lang="de-DE" sz="1800" b="0" i="0" dirty="0" err="1">
                <a:solidFill>
                  <a:srgbClr val="000000"/>
                </a:solidFill>
                <a:effectLst/>
                <a:latin typeface="Times New Roman" panose="02020603050405020304" pitchFamily="18" charset="0"/>
              </a:rPr>
              <a:t>ministers</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fathers</a:t>
            </a:r>
            <a:r>
              <a:rPr lang="de-DE" sz="1800" b="0" i="0" dirty="0">
                <a:solidFill>
                  <a:srgbClr val="000000"/>
                </a:solidFill>
                <a:effectLst/>
                <a:latin typeface="Times New Roman" panose="02020603050405020304" pitchFamily="18" charset="0"/>
              </a:rPr>
              <a:t> not </a:t>
            </a:r>
            <a:r>
              <a:rPr lang="de-DE" sz="1800" b="0" i="0" dirty="0" err="1">
                <a:solidFill>
                  <a:srgbClr val="000000"/>
                </a:solidFill>
                <a:effectLst/>
                <a:latin typeface="Times New Roman" panose="02020603050405020304" pitchFamily="18" charset="0"/>
              </a:rPr>
              <a:t>fathers</a:t>
            </a:r>
            <a:r>
              <a:rPr lang="de-DE" sz="1800" b="0" i="0" dirty="0">
                <a:solidFill>
                  <a:srgbClr val="000000"/>
                </a:solidFill>
                <a:effectLst/>
                <a:latin typeface="Times New Roman" panose="02020603050405020304" pitchFamily="18" charset="0"/>
              </a:rPr>
              <a:t> and </a:t>
            </a:r>
            <a:r>
              <a:rPr lang="de-DE" sz="1800" b="0" i="0" dirty="0" err="1">
                <a:solidFill>
                  <a:srgbClr val="000000"/>
                </a:solidFill>
                <a:effectLst/>
                <a:latin typeface="Times New Roman" panose="02020603050405020304" pitchFamily="18" charset="0"/>
              </a:rPr>
              <a:t>sons</a:t>
            </a:r>
            <a:r>
              <a:rPr lang="de-DE" sz="1800" b="0" i="0" dirty="0">
                <a:solidFill>
                  <a:srgbClr val="000000"/>
                </a:solidFill>
                <a:effectLst/>
                <a:latin typeface="Times New Roman" panose="02020603050405020304" pitchFamily="18" charset="0"/>
              </a:rPr>
              <a:t> not </a:t>
            </a:r>
            <a:r>
              <a:rPr lang="de-DE" sz="1800" b="0" i="0" dirty="0" err="1">
                <a:solidFill>
                  <a:srgbClr val="000000"/>
                </a:solidFill>
                <a:effectLst/>
                <a:latin typeface="Times New Roman" panose="02020603050405020304" pitchFamily="18" charset="0"/>
              </a:rPr>
              <a:t>sons</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even</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if</a:t>
            </a:r>
            <a:r>
              <a:rPr lang="de-DE" sz="1800" b="0" i="0" dirty="0">
                <a:solidFill>
                  <a:srgbClr val="000000"/>
                </a:solidFill>
                <a:effectLst/>
                <a:latin typeface="Times New Roman" panose="02020603050405020304" pitchFamily="18" charset="0"/>
              </a:rPr>
              <a:t> I have </a:t>
            </a:r>
            <a:r>
              <a:rPr lang="de-DE" sz="1800" b="0" i="0" dirty="0" err="1">
                <a:solidFill>
                  <a:srgbClr val="000000"/>
                </a:solidFill>
                <a:effectLst/>
                <a:latin typeface="Times New Roman" panose="02020603050405020304" pitchFamily="18" charset="0"/>
              </a:rPr>
              <a:t>food</a:t>
            </a:r>
            <a:r>
              <a:rPr lang="de-DE" sz="1800" b="0" i="0" dirty="0">
                <a:solidFill>
                  <a:srgbClr val="000000"/>
                </a:solidFill>
                <a:effectLst/>
                <a:latin typeface="Times New Roman" panose="02020603050405020304" pitchFamily="18" charset="0"/>
              </a:rPr>
              <a:t>, how </a:t>
            </a:r>
            <a:r>
              <a:rPr lang="de-DE" sz="1800" b="0" i="0" dirty="0" err="1">
                <a:solidFill>
                  <a:srgbClr val="000000"/>
                </a:solidFill>
                <a:effectLst/>
                <a:latin typeface="Times New Roman" panose="02020603050405020304" pitchFamily="18" charset="0"/>
              </a:rPr>
              <a:t>can</a:t>
            </a:r>
            <a:r>
              <a:rPr lang="de-DE" sz="1800" b="0" i="0" dirty="0">
                <a:solidFill>
                  <a:srgbClr val="000000"/>
                </a:solidFill>
                <a:effectLst/>
                <a:latin typeface="Times New Roman" panose="02020603050405020304" pitchFamily="18" charset="0"/>
              </a:rPr>
              <a:t> I </a:t>
            </a:r>
            <a:r>
              <a:rPr lang="de-DE" sz="1800" b="0" i="0" dirty="0" err="1">
                <a:solidFill>
                  <a:srgbClr val="000000"/>
                </a:solidFill>
                <a:effectLst/>
                <a:latin typeface="Times New Roman" panose="02020603050405020304" pitchFamily="18" charset="0"/>
              </a:rPr>
              <a:t>eat</a:t>
            </a:r>
            <a:r>
              <a:rPr lang="de-DE" sz="1800" b="0" i="0" dirty="0">
                <a:solidFill>
                  <a:srgbClr val="000000"/>
                </a:solidFill>
                <a:effectLst/>
                <a:latin typeface="Times New Roman" panose="02020603050405020304" pitchFamily="18" charset="0"/>
              </a:rPr>
              <a:t> </a:t>
            </a:r>
            <a:r>
              <a:rPr lang="de-DE" sz="1800" b="0" i="0" dirty="0" err="1">
                <a:solidFill>
                  <a:srgbClr val="000000"/>
                </a:solidFill>
                <a:effectLst/>
                <a:latin typeface="Times New Roman" panose="02020603050405020304" pitchFamily="18" charset="0"/>
              </a:rPr>
              <a:t>it</a:t>
            </a:r>
            <a:r>
              <a:rPr lang="de-DE" sz="1800" b="0" i="0" dirty="0">
                <a:solidFill>
                  <a:srgbClr val="000000"/>
                </a:solidFill>
                <a:effectLst/>
                <a:latin typeface="Times New Roman" panose="02020603050405020304" pitchFamily="18" charset="0"/>
              </a:rPr>
              <a:t>?”</a:t>
            </a:r>
          </a:p>
          <a:p>
            <a:pPr marL="0" indent="0" algn="l">
              <a:buNone/>
            </a:pPr>
            <a:r>
              <a:rPr lang="de-DE" altLang="zh-TW" sz="1800" b="0" i="0" dirty="0">
                <a:solidFill>
                  <a:srgbClr val="000000"/>
                </a:solidFill>
                <a:effectLst/>
                <a:latin typeface="Arial" panose="020B0604020202020204" pitchFamily="34" charset="0"/>
              </a:rPr>
              <a:t>① </a:t>
            </a:r>
            <a:r>
              <a:rPr lang="zh-TW" altLang="de-DE" sz="1800" b="0" i="0" dirty="0">
                <a:solidFill>
                  <a:srgbClr val="000000"/>
                </a:solidFill>
                <a:effectLst/>
                <a:latin typeface="Arial" panose="020B0604020202020204" pitchFamily="34" charset="0"/>
              </a:rPr>
              <a:t>齊景公：姜姓，名杵臼，齊國國君，公元前五四七一前四九</a:t>
            </a:r>
            <a:r>
              <a:rPr lang="de-DE" altLang="zh-TW" sz="1800" b="0" i="0" dirty="0">
                <a:solidFill>
                  <a:srgbClr val="000000"/>
                </a:solidFill>
                <a:effectLst/>
                <a:latin typeface="Arial" panose="020B0604020202020204" pitchFamily="34" charset="0"/>
              </a:rPr>
              <a:t>0</a:t>
            </a:r>
            <a:r>
              <a:rPr lang="zh-TW" altLang="de-DE" sz="1800" b="0" i="0" dirty="0">
                <a:solidFill>
                  <a:srgbClr val="000000"/>
                </a:solidFill>
                <a:effectLst/>
                <a:latin typeface="Arial" panose="020B0604020202020204" pitchFamily="34" charset="0"/>
              </a:rPr>
              <a:t>年在 位。政：政事，管理國家的事。</a:t>
            </a:r>
          </a:p>
          <a:p>
            <a:pPr marL="0" indent="0" algn="l">
              <a:buNone/>
            </a:pPr>
            <a:r>
              <a:rPr lang="zh-TW" altLang="de-DE" sz="1800" b="0" i="0" dirty="0">
                <a:solidFill>
                  <a:srgbClr val="000000"/>
                </a:solidFill>
                <a:effectLst/>
                <a:latin typeface="Arial" panose="020B0604020202020204" pitchFamily="34" charset="0"/>
              </a:rPr>
              <a:t>② 君主要像君主</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盡君道</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臣子要像臣子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盡臣道</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父親要像父親 </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盡父道</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兒子要像兒子</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盡子道</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。後面的“君”“臣”“父”“子”都 是動詞。</a:t>
            </a:r>
          </a:p>
          <a:p>
            <a:pPr marL="0" indent="0" algn="l">
              <a:buNone/>
            </a:pPr>
            <a:r>
              <a:rPr lang="zh-TW" altLang="de-DE" sz="1800" b="0" i="0" dirty="0">
                <a:solidFill>
                  <a:srgbClr val="000000"/>
                </a:solidFill>
                <a:effectLst/>
                <a:latin typeface="Arial" panose="020B0604020202020204" pitchFamily="34" charset="0"/>
              </a:rPr>
              <a:t>③ 信如：如果真的。</a:t>
            </a:r>
          </a:p>
          <a:p>
            <a:pPr marL="0" indent="0" algn="l">
              <a:buNone/>
            </a:pPr>
            <a:r>
              <a:rPr lang="zh-TW" altLang="de-DE" sz="1800" b="0" i="0" dirty="0">
                <a:solidFill>
                  <a:srgbClr val="000000"/>
                </a:solidFill>
                <a:effectLst/>
                <a:latin typeface="Arial" panose="020B0604020202020204" pitchFamily="34" charset="0"/>
              </a:rPr>
              <a:t>④ 雖：即使。粟</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sù</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縠子，去皮後稱小米。泛指糧食。</a:t>
            </a:r>
          </a:p>
          <a:p>
            <a:pPr marL="0" indent="0" algn="l">
              <a:buNone/>
            </a:pPr>
            <a:r>
              <a:rPr lang="zh-TW" altLang="de-DE" sz="1800" b="0" i="0" dirty="0">
                <a:solidFill>
                  <a:srgbClr val="000000"/>
                </a:solidFill>
                <a:effectLst/>
                <a:latin typeface="Arial" panose="020B0604020202020204" pitchFamily="34" charset="0"/>
              </a:rPr>
              <a:t>⑤ 我能吃得著嗎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諸：“之乎”的合音。</a:t>
            </a:r>
          </a:p>
        </p:txBody>
      </p:sp>
    </p:spTree>
    <p:extLst>
      <p:ext uri="{BB962C8B-B14F-4D97-AF65-F5344CB8AC3E}">
        <p14:creationId xmlns:p14="http://schemas.microsoft.com/office/powerpoint/2010/main" val="565185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fontScale="90000"/>
          </a:bodyPr>
          <a:lstStyle/>
          <a:p>
            <a:pPr eaLnBrk="1" hangingPunct="1"/>
            <a:r>
              <a:rPr lang="de-DE" dirty="0" err="1">
                <a:latin typeface="Calibri" panose="020F0502020204030204" pitchFamily="34" charset="0"/>
                <a:ea typeface="KaiTi" panose="02010609060101010101" pitchFamily="49" charset="-122"/>
                <a:cs typeface="Calibri" panose="020F0502020204030204" pitchFamily="34" charset="0"/>
              </a:rPr>
              <a:t>Preparation</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for</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this</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afternoon</a:t>
            </a:r>
            <a:r>
              <a:rPr lang="de-DE" dirty="0">
                <a:latin typeface="Calibri" panose="020F0502020204030204" pitchFamily="34" charset="0"/>
                <a:ea typeface="KaiTi" panose="02010609060101010101" pitchFamily="49" charset="-122"/>
                <a:cs typeface="Calibri" panose="020F0502020204030204" pitchFamily="34" charset="0"/>
              </a:rPr>
              <a:t> and </a:t>
            </a:r>
            <a:r>
              <a:rPr lang="de-DE" dirty="0" err="1">
                <a:latin typeface="Calibri" panose="020F0502020204030204" pitchFamily="34" charset="0"/>
                <a:ea typeface="KaiTi" panose="02010609060101010101" pitchFamily="49" charset="-122"/>
                <a:cs typeface="Calibri" panose="020F0502020204030204" pitchFamily="34" charset="0"/>
              </a:rPr>
              <a:t>next</a:t>
            </a:r>
            <a:r>
              <a:rPr lang="de-DE" dirty="0">
                <a:latin typeface="Calibri" panose="020F0502020204030204" pitchFamily="34" charset="0"/>
                <a:ea typeface="KaiTi" panose="02010609060101010101" pitchFamily="49" charset="-122"/>
                <a:cs typeface="Calibri" panose="020F0502020204030204" pitchFamily="34" charset="0"/>
              </a:rPr>
              <a:t> </a:t>
            </a:r>
            <a:r>
              <a:rPr lang="de-DE" dirty="0" err="1">
                <a:latin typeface="Calibri" panose="020F0502020204030204" pitchFamily="34" charset="0"/>
                <a:ea typeface="KaiTi" panose="02010609060101010101" pitchFamily="49" charset="-122"/>
                <a:cs typeface="Calibri" panose="020F0502020204030204" pitchFamily="34" charset="0"/>
              </a:rPr>
              <a:t>week</a:t>
            </a:r>
            <a:r>
              <a:rPr lang="de-DE" dirty="0">
                <a:latin typeface="Calibri" panose="020F0502020204030204" pitchFamily="34" charset="0"/>
                <a:ea typeface="KaiTi" panose="02010609060101010101" pitchFamily="49" charset="-122"/>
                <a:cs typeface="Calibri" panose="020F0502020204030204" pitchFamily="34" charset="0"/>
              </a:rPr>
              <a:t> </a:t>
            </a:r>
            <a:r>
              <a:rPr lang="zh-CN" altLang="de-DE" dirty="0">
                <a:latin typeface="Calibri" panose="020F0502020204030204" pitchFamily="34" charset="0"/>
                <a:ea typeface="KaiTi" panose="02010609060101010101" pitchFamily="49" charset="-122"/>
                <a:cs typeface="Calibri" panose="020F0502020204030204" pitchFamily="34" charset="0"/>
              </a:rPr>
              <a:t>下午和</a:t>
            </a:r>
            <a:r>
              <a:rPr lang="de-DE" dirty="0" err="1">
                <a:latin typeface="Calibri" panose="020F0502020204030204" pitchFamily="34" charset="0"/>
                <a:ea typeface="KaiTi" panose="02010609060101010101" pitchFamily="49" charset="-122"/>
                <a:cs typeface="Calibri" panose="020F0502020204030204" pitchFamily="34" charset="0"/>
              </a:rPr>
              <a:t>下週的課前預習</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97500"/>
          </a:bodyPr>
          <a:lstStyle/>
          <a:p>
            <a:pPr marL="0" indent="0" algn="l">
              <a:buNone/>
            </a:pPr>
            <a:r>
              <a:rPr lang="de-DE" sz="2400" b="0" i="0" dirty="0">
                <a:solidFill>
                  <a:srgbClr val="000000"/>
                </a:solidFill>
                <a:effectLst/>
                <a:latin typeface="Arial" panose="020B0604020202020204" pitchFamily="34" charset="0"/>
              </a:rPr>
              <a:t>7 </a:t>
            </a:r>
            <a:r>
              <a:rPr lang="de-DE" sz="2400" b="0" i="0" dirty="0" err="1">
                <a:solidFill>
                  <a:srgbClr val="000000"/>
                </a:solidFill>
                <a:effectLst/>
                <a:latin typeface="Arial" panose="020B0604020202020204" pitchFamily="34" charset="0"/>
              </a:rPr>
              <a:t>Dec</a:t>
            </a:r>
            <a:r>
              <a:rPr lang="de-DE" sz="2400" b="0" i="0" dirty="0">
                <a:solidFill>
                  <a:srgbClr val="000000"/>
                </a:solidFill>
                <a:effectLst/>
                <a:latin typeface="Arial" panose="020B0604020202020204" pitchFamily="34" charset="0"/>
              </a:rPr>
              <a:t> 8 13:15-14:45 The </a:t>
            </a:r>
            <a:r>
              <a:rPr lang="de-DE" sz="2400" b="0" i="0" dirty="0" err="1">
                <a:solidFill>
                  <a:srgbClr val="000000"/>
                </a:solidFill>
                <a:effectLst/>
                <a:latin typeface="Arial" panose="020B0604020202020204" pitchFamily="34" charset="0"/>
              </a:rPr>
              <a:t>Analects</a:t>
            </a:r>
            <a:r>
              <a:rPr lang="de-DE" sz="2400" b="0" i="0" dirty="0">
                <a:solidFill>
                  <a:srgbClr val="000000"/>
                </a:solidFill>
                <a:effectLst/>
                <a:latin typeface="Arial" panose="020B0604020202020204" pitchFamily="34" charset="0"/>
              </a:rPr>
              <a:t> V </a:t>
            </a:r>
            <a:r>
              <a:rPr lang="zh-CN" altLang="de-DE" sz="2400" b="0" i="0" dirty="0">
                <a:solidFill>
                  <a:srgbClr val="000000"/>
                </a:solidFill>
                <a:effectLst/>
                <a:latin typeface="Arial" panose="020B0604020202020204" pitchFamily="34" charset="0"/>
              </a:rPr>
              <a:t>朱清月 </a:t>
            </a:r>
            <a:r>
              <a:rPr lang="de-DE" sz="2400" b="0" i="0" dirty="0">
                <a:solidFill>
                  <a:srgbClr val="000000"/>
                </a:solidFill>
                <a:effectLst/>
                <a:latin typeface="Arial" panose="020B0604020202020204" pitchFamily="34" charset="0"/>
              </a:rPr>
              <a:t>Zhu </a:t>
            </a:r>
            <a:r>
              <a:rPr lang="de-DE" sz="2400" b="0" i="0" dirty="0" err="1">
                <a:solidFill>
                  <a:srgbClr val="000000"/>
                </a:solidFill>
                <a:effectLst/>
                <a:latin typeface="Arial" panose="020B0604020202020204" pitchFamily="34" charset="0"/>
              </a:rPr>
              <a:t>Qingyue</a:t>
            </a:r>
            <a:r>
              <a:rPr lang="de-DE" sz="2400" b="0" i="0" dirty="0">
                <a:solidFill>
                  <a:srgbClr val="000000"/>
                </a:solidFill>
                <a:effectLst/>
                <a:latin typeface="Arial" panose="020B0604020202020204" pitchFamily="34" charset="0"/>
              </a:rPr>
              <a:t> Julia </a:t>
            </a:r>
            <a:r>
              <a:rPr lang="de-DE" sz="2400" b="0" i="0" dirty="0" err="1">
                <a:solidFill>
                  <a:srgbClr val="000000"/>
                </a:solidFill>
                <a:effectLst/>
                <a:latin typeface="Arial" panose="020B0604020202020204" pitchFamily="34" charset="0"/>
              </a:rPr>
              <a:t>Czuban</a:t>
            </a:r>
            <a:endParaRPr lang="de-DE" sz="24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74147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latin typeface="Arial" panose="020B0604020202020204" pitchFamily="34" charset="0"/>
                <a:cs typeface="Arial" panose="020B0604020202020204" pitchFamily="34" charset="0"/>
              </a:rPr>
              <a:t>隨時隨地</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de-DE" altLang="zh-CN" sz="2400" dirty="0" err="1">
                <a:latin typeface="Arial" panose="020B0604020202020204" pitchFamily="34" charset="0"/>
                <a:ea typeface="楷体" panose="02010609060101010101" pitchFamily="49" charset="-122"/>
                <a:cs typeface="Arial" panose="020B0604020202020204" pitchFamily="34" charset="0"/>
              </a:rPr>
              <a:t>Assistant</a:t>
            </a:r>
            <a:r>
              <a:rPr lang="de-DE" altLang="zh-CN" sz="2400" dirty="0">
                <a:latin typeface="Arial" panose="020B0604020202020204" pitchFamily="34" charset="0"/>
                <a:ea typeface="楷体" panose="02010609060101010101" pitchFamily="49" charset="-122"/>
                <a:cs typeface="Arial" panose="020B0604020202020204" pitchFamily="34" charset="0"/>
              </a:rPr>
              <a:t> Professor (</a:t>
            </a:r>
            <a:r>
              <a:rPr lang="de-DE" altLang="zh-CN" sz="2400" dirty="0" err="1">
                <a:latin typeface="Arial" panose="020B0604020202020204" pitchFamily="34" charset="0"/>
                <a:ea typeface="楷体" panose="02010609060101010101" pitchFamily="49" charset="-122"/>
                <a:cs typeface="Arial" panose="020B0604020202020204" pitchFamily="34" charset="0"/>
              </a:rPr>
              <a:t>Adiunkt</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rPr>
              <a:t>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吴漠汀助理教授</a:t>
            </a:r>
            <a:br>
              <a:rPr lang="de-DE" altLang="zh-CN" sz="2400" dirty="0">
                <a:latin typeface="Arial" panose="020B0604020202020204" pitchFamily="34" charset="0"/>
                <a:ea typeface="楷体" panose="02010609060101010101" pitchFamily="49" charset="-122"/>
                <a:cs typeface="Arial" panose="020B0604020202020204" pitchFamily="34" charset="0"/>
              </a:rPr>
            </a:b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p>
          <a:p>
            <a:pPr marL="0" indent="0" algn="ctr">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+49 178 </a:t>
            </a:r>
            <a:r>
              <a:rPr lang="de-DE" altLang="zh-CN" sz="2400" dirty="0">
                <a:latin typeface="Arial" panose="020B0604020202020204" pitchFamily="34" charset="0"/>
                <a:ea typeface="楷体" panose="02010609060101010101" pitchFamily="49" charset="-122"/>
                <a:cs typeface="Arial" panose="020B0604020202020204" pitchFamily="34" charset="0"/>
              </a:rPr>
              <a:t>2073538, +48 152 664204</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hlinkClick r:id="rId2"/>
              </a:rPr>
              <a:t>martin@woesler.de</a:t>
            </a:r>
            <a:r>
              <a:rPr lang="en-US" altLang="zh-CN" sz="2400" dirty="0">
                <a:latin typeface="Arial" panose="020B0604020202020204" pitchFamily="34" charset="0"/>
                <a:ea typeface="楷体" panose="02010609060101010101" pitchFamily="49" charset="-122"/>
                <a:cs typeface="Arial" panose="020B0604020202020204" pitchFamily="34" charset="0"/>
              </a:rPr>
              <a:t>, martin.woesler@amu.edu.pl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學生</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周佳琪 </a:t>
            </a:r>
            <a:r>
              <a:rPr lang="de-DE" altLang="zh-CN" sz="2900" dirty="0">
                <a:latin typeface="Arial" panose="020B0604020202020204" pitchFamily="34" charset="0"/>
                <a:cs typeface="Arial" panose="020B0604020202020204" pitchFamily="34" charset="0"/>
              </a:rPr>
              <a:t>Katarzyna </a:t>
            </a:r>
            <a:r>
              <a:rPr lang="de-DE" altLang="zh-CN" sz="2900" dirty="0" err="1">
                <a:latin typeface="Arial" panose="020B0604020202020204" pitchFamily="34" charset="0"/>
                <a:cs typeface="Arial" panose="020B0604020202020204" pitchFamily="34" charset="0"/>
              </a:rPr>
              <a:t>Gutorow</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對亞洲感興趣</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安伊人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Kozenko</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柯欣怡 </a:t>
            </a:r>
            <a:r>
              <a:rPr lang="de-DE" altLang="zh-CN" sz="2900" dirty="0">
                <a:latin typeface="Arial" panose="020B0604020202020204" pitchFamily="34" charset="0"/>
                <a:cs typeface="Arial" panose="020B0604020202020204" pitchFamily="34" charset="0"/>
              </a:rPr>
              <a:t>Ke </a:t>
            </a:r>
            <a:r>
              <a:rPr lang="de-DE" altLang="zh-CN" sz="2900" dirty="0" err="1">
                <a:latin typeface="Arial" panose="020B0604020202020204" pitchFamily="34" charset="0"/>
                <a:cs typeface="Arial" panose="020B0604020202020204" pitchFamily="34" charset="0"/>
              </a:rPr>
              <a:t>Xinyi</a:t>
            </a:r>
            <a:r>
              <a:rPr lang="de-DE" altLang="zh-CN" sz="2900" dirty="0">
                <a:latin typeface="Arial" panose="020B0604020202020204" pitchFamily="34" charset="0"/>
                <a:cs typeface="Arial" panose="020B0604020202020204" pitchFamily="34" charset="0"/>
              </a:rPr>
              <a:t> Weronika </a:t>
            </a:r>
            <a:r>
              <a:rPr lang="de-DE" altLang="zh-CN" sz="2900" dirty="0" err="1">
                <a:latin typeface="Arial" panose="020B0604020202020204" pitchFamily="34" charset="0"/>
                <a:cs typeface="Arial" panose="020B0604020202020204" pitchFamily="34" charset="0"/>
              </a:rPr>
              <a:t>Krzysztofa</a:t>
            </a:r>
            <a:r>
              <a:rPr lang="de-DE" altLang="zh-CN" sz="2900" dirty="0">
                <a:latin typeface="Arial" panose="020B0604020202020204" pitchFamily="34" charset="0"/>
                <a:cs typeface="Arial" panose="020B0604020202020204" pitchFamily="34" charset="0"/>
              </a:rPr>
              <a:t> Kata </a:t>
            </a:r>
            <a:r>
              <a:rPr lang="zh-CN" altLang="de-DE" sz="2900" dirty="0">
                <a:latin typeface="Arial" panose="020B0604020202020204" pitchFamily="34" charset="0"/>
                <a:cs typeface="Arial" panose="020B0604020202020204" pitchFamily="34" charset="0"/>
              </a:rPr>
              <a:t>喜歡中文、筆譯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皮娜莉 </a:t>
            </a:r>
            <a:r>
              <a:rPr lang="de-DE" altLang="zh-CN" sz="2900" dirty="0">
                <a:latin typeface="Arial" panose="020B0604020202020204" pitchFamily="34" charset="0"/>
                <a:cs typeface="Arial" panose="020B0604020202020204" pitchFamily="34" charset="0"/>
              </a:rPr>
              <a:t>Natalia </a:t>
            </a:r>
            <a:r>
              <a:rPr lang="de-DE" altLang="zh-CN" sz="2900" dirty="0" err="1">
                <a:latin typeface="Arial" panose="020B0604020202020204" pitchFamily="34" charset="0"/>
                <a:cs typeface="Arial" panose="020B0604020202020204" pitchFamily="34" charset="0"/>
              </a:rPr>
              <a:t>Piasecka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喜歡中國文化、閲讀中文的小説，筆譯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高志尚 </a:t>
            </a:r>
            <a:r>
              <a:rPr lang="de-DE" altLang="zh-CN" sz="2900" dirty="0">
                <a:latin typeface="Arial" panose="020B0604020202020204" pitchFamily="34" charset="0"/>
                <a:cs typeface="Arial" panose="020B0604020202020204" pitchFamily="34" charset="0"/>
              </a:rPr>
              <a:t>Gao </a:t>
            </a:r>
            <a:r>
              <a:rPr lang="de-DE" altLang="zh-CN" sz="2900" dirty="0" err="1">
                <a:latin typeface="Arial" panose="020B0604020202020204" pitchFamily="34" charset="0"/>
                <a:cs typeface="Arial" panose="020B0604020202020204" pitchFamily="34" charset="0"/>
              </a:rPr>
              <a:t>Zhishang</a:t>
            </a:r>
            <a:r>
              <a:rPr lang="de-DE" altLang="zh-CN" sz="2900" dirty="0">
                <a:latin typeface="Arial" panose="020B0604020202020204" pitchFamily="34" charset="0"/>
                <a:cs typeface="Arial" panose="020B0604020202020204" pitchFamily="34" charset="0"/>
              </a:rPr>
              <a:t> Marcin Paszek </a:t>
            </a:r>
            <a:r>
              <a:rPr lang="zh-CN" altLang="de-DE" sz="2900" dirty="0">
                <a:latin typeface="Arial" panose="020B0604020202020204" pitchFamily="34" charset="0"/>
                <a:cs typeface="Arial" panose="020B0604020202020204" pitchFamily="34" charset="0"/>
              </a:rPr>
              <a:t>對台灣文化感興趣（英語、俄語、德語、日語、波斯語） </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靜香 </a:t>
            </a:r>
            <a:r>
              <a:rPr lang="de-DE" altLang="zh-CN" sz="2900" dirty="0">
                <a:latin typeface="Arial" panose="020B0604020202020204" pitchFamily="34" charset="0"/>
                <a:cs typeface="Arial" panose="020B0604020202020204" pitchFamily="34" charset="0"/>
              </a:rPr>
              <a:t>Jing Xiang </a:t>
            </a:r>
            <a:r>
              <a:rPr lang="de-DE" altLang="zh-CN" sz="2900" dirty="0" err="1">
                <a:latin typeface="Arial" panose="020B0604020202020204" pitchFamily="34" charset="0"/>
                <a:cs typeface="Arial" panose="020B0604020202020204" pitchFamily="34" charset="0"/>
              </a:rPr>
              <a:t>Anastasiia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Yarosevych</a:t>
            </a:r>
            <a:r>
              <a:rPr lang="de-DE" altLang="zh-CN" sz="2900" dirty="0">
                <a:latin typeface="Arial" panose="020B0604020202020204" pitchFamily="34" charset="0"/>
                <a:cs typeface="Arial" panose="020B0604020202020204" pitchFamily="34" charset="0"/>
              </a:rPr>
              <a:t> Marketing </a:t>
            </a:r>
            <a:r>
              <a:rPr lang="zh-CN" altLang="de-DE" sz="2900" dirty="0">
                <a:latin typeface="Arial" panose="020B0604020202020204" pitchFamily="34" charset="0"/>
                <a:cs typeface="Arial" panose="020B0604020202020204" pitchFamily="34" charset="0"/>
              </a:rPr>
              <a:t>市場營銷</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129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0000" lnSpcReduction="100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范乐</a:t>
            </a:r>
            <a:r>
              <a:rPr lang="de-DE" altLang="zh-CN" sz="2900" dirty="0">
                <a:latin typeface="Arial" panose="020B0604020202020204" pitchFamily="34" charset="0"/>
                <a:cs typeface="Arial" panose="020B0604020202020204" pitchFamily="34" charset="0"/>
              </a:rPr>
              <a:t> Fan Yue Alicja </a:t>
            </a:r>
            <a:r>
              <a:rPr lang="de-DE" altLang="zh-CN" sz="2900" dirty="0" err="1">
                <a:latin typeface="Arial" panose="020B0604020202020204" pitchFamily="34" charset="0"/>
                <a:cs typeface="Arial" panose="020B0604020202020204" pitchFamily="34" charset="0"/>
              </a:rPr>
              <a:t>Jacheć</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要掙錢，翻译 </a:t>
            </a:r>
            <a:r>
              <a:rPr lang="de-DE" altLang="zh-CN" sz="2900" dirty="0" err="1">
                <a:latin typeface="Arial" panose="020B0604020202020204" pitchFamily="34" charset="0"/>
                <a:cs typeface="Arial" panose="020B0604020202020204" pitchFamily="34" charset="0"/>
              </a:rPr>
              <a:t>WikiAdmin</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范洁宁 </a:t>
            </a:r>
            <a:r>
              <a:rPr lang="de-DE" altLang="zh-CN" sz="2900" dirty="0">
                <a:latin typeface="Arial" panose="020B0604020202020204" pitchFamily="34" charset="0"/>
                <a:cs typeface="Arial" panose="020B0604020202020204" pitchFamily="34" charset="0"/>
              </a:rPr>
              <a:t>Fan </a:t>
            </a:r>
            <a:r>
              <a:rPr lang="de-DE" altLang="zh-CN" sz="2900" dirty="0" err="1">
                <a:latin typeface="Arial" panose="020B0604020202020204" pitchFamily="34" charset="0"/>
                <a:cs typeface="Arial" panose="020B0604020202020204" pitchFamily="34" charset="0"/>
              </a:rPr>
              <a:t>Jiening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Vladyslava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Bunii</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想去台灣或者大陸留學，希望儅口譯的翻譯</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江小敏</a:t>
            </a:r>
            <a:r>
              <a:rPr lang="de-DE" altLang="zh-CN" sz="2900" dirty="0">
                <a:latin typeface="Arial" panose="020B0604020202020204" pitchFamily="34" charset="0"/>
                <a:cs typeface="Arial" panose="020B0604020202020204" pitchFamily="34" charset="0"/>
              </a:rPr>
              <a:t> Jiang </a:t>
            </a:r>
            <a:r>
              <a:rPr lang="de-DE" altLang="zh-CN" sz="2900" dirty="0" err="1">
                <a:latin typeface="Arial" panose="020B0604020202020204" pitchFamily="34" charset="0"/>
                <a:cs typeface="Arial" panose="020B0604020202020204" pitchFamily="34" charset="0"/>
              </a:rPr>
              <a:t>Xiaomin</a:t>
            </a:r>
            <a:r>
              <a:rPr lang="de-DE" altLang="zh-CN" sz="2900" dirty="0">
                <a:latin typeface="Arial" panose="020B0604020202020204" pitchFamily="34" charset="0"/>
                <a:cs typeface="Arial" panose="020B0604020202020204" pitchFamily="34" charset="0"/>
              </a:rPr>
              <a:t> Anastasiya </a:t>
            </a:r>
            <a:r>
              <a:rPr lang="de-DE" altLang="zh-CN" sz="2900" dirty="0" err="1">
                <a:latin typeface="Arial" panose="020B0604020202020204" pitchFamily="34" charset="0"/>
                <a:cs typeface="Arial" panose="020B0604020202020204" pitchFamily="34" charset="0"/>
              </a:rPr>
              <a:t>Ihnatovich</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外語、喜歡中國文化，想去中國留學 </a:t>
            </a:r>
            <a:r>
              <a:rPr lang="de-DE" altLang="zh-CN" sz="2900" dirty="0">
                <a:latin typeface="Arial" panose="020B0604020202020204" pitchFamily="34" charset="0"/>
                <a:cs typeface="Arial" panose="020B0604020202020204" pitchFamily="34" charset="0"/>
              </a:rPr>
              <a:t>TA</a:t>
            </a:r>
          </a:p>
          <a:p>
            <a:pPr eaLnBrk="1" hangingPunct="1"/>
            <a:r>
              <a:rPr lang="zh-CN" altLang="de-DE" sz="2900" dirty="0">
                <a:latin typeface="Arial" panose="020B0604020202020204" pitchFamily="34" charset="0"/>
                <a:cs typeface="Arial" panose="020B0604020202020204" pitchFamily="34" charset="0"/>
              </a:rPr>
              <a:t>安然 </a:t>
            </a:r>
            <a:r>
              <a:rPr lang="de-DE" altLang="zh-CN" sz="2900" dirty="0">
                <a:latin typeface="Arial" panose="020B0604020202020204" pitchFamily="34" charset="0"/>
                <a:cs typeface="Arial" panose="020B0604020202020204" pitchFamily="34" charset="0"/>
              </a:rPr>
              <a:t>An Ran </a:t>
            </a:r>
            <a:r>
              <a:rPr lang="de-DE" altLang="zh-CN" sz="2900" dirty="0" err="1">
                <a:latin typeface="Arial" panose="020B0604020202020204" pitchFamily="34" charset="0"/>
                <a:cs typeface="Arial" panose="020B0604020202020204" pitchFamily="34" charset="0"/>
              </a:rPr>
              <a:t>Veranika</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Anisimava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想去大陸還是台灣留學，想學習業務（</a:t>
            </a:r>
            <a:r>
              <a:rPr lang="de-DE" altLang="zh-CN" sz="2900" dirty="0">
                <a:latin typeface="Arial" panose="020B0604020202020204" pitchFamily="34" charset="0"/>
                <a:cs typeface="Arial" panose="020B0604020202020204" pitchFamily="34" charset="0"/>
              </a:rPr>
              <a:t>Business</a:t>
            </a:r>
            <a:r>
              <a:rPr lang="zh-CN" altLang="de-DE" sz="2900" dirty="0">
                <a:latin typeface="Arial" panose="020B0604020202020204" pitchFamily="34" charset="0"/>
                <a:cs typeface="Arial" panose="020B0604020202020204" pitchFamily="34" charset="0"/>
              </a:rPr>
              <a:t>）</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張一菲 </a:t>
            </a:r>
            <a:r>
              <a:rPr lang="de-DE" altLang="zh-CN" sz="2900" dirty="0">
                <a:latin typeface="Arial" panose="020B0604020202020204" pitchFamily="34" charset="0"/>
                <a:cs typeface="Arial" panose="020B0604020202020204" pitchFamily="34" charset="0"/>
              </a:rPr>
              <a:t>Zhang </a:t>
            </a:r>
            <a:r>
              <a:rPr lang="de-DE" altLang="zh-CN" sz="2900" dirty="0" err="1">
                <a:latin typeface="Arial" panose="020B0604020202020204" pitchFamily="34" charset="0"/>
                <a:cs typeface="Arial" panose="020B0604020202020204" pitchFamily="34" charset="0"/>
              </a:rPr>
              <a:t>Yifei</a:t>
            </a:r>
            <a:r>
              <a:rPr lang="de-DE" altLang="zh-CN" sz="2900" dirty="0">
                <a:latin typeface="Arial" panose="020B0604020202020204" pitchFamily="34" charset="0"/>
                <a:cs typeface="Arial" panose="020B0604020202020204" pitchFamily="34" charset="0"/>
              </a:rPr>
              <a:t> Agnieszka </a:t>
            </a:r>
            <a:r>
              <a:rPr lang="de-DE" altLang="zh-CN" sz="2900" dirty="0" err="1">
                <a:latin typeface="Arial" panose="020B0604020202020204" pitchFamily="34" charset="0"/>
                <a:cs typeface="Arial" panose="020B0604020202020204" pitchFamily="34" charset="0"/>
              </a:rPr>
              <a:t>Żmidzińska</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從小對中國感興趣（中國武俠電視劇）</a:t>
            </a:r>
            <a:r>
              <a:rPr lang="de-DE" altLang="zh-CN" sz="2900" dirty="0">
                <a:latin typeface="Arial" panose="020B0604020202020204" pitchFamily="34" charset="0"/>
                <a:cs typeface="Arial" panose="020B0604020202020204" pitchFamily="34" charset="0"/>
              </a:rPr>
              <a:t>The Legend </a:t>
            </a:r>
            <a:r>
              <a:rPr lang="de-DE" altLang="zh-CN" sz="2900" dirty="0" err="1">
                <a:latin typeface="Arial" panose="020B0604020202020204" pitchFamily="34" charset="0"/>
                <a:cs typeface="Arial" panose="020B0604020202020204" pitchFamily="34" charset="0"/>
              </a:rPr>
              <a:t>of</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Nezha</a:t>
            </a:r>
            <a:r>
              <a:rPr lang="zh-CN" altLang="de-DE" sz="2900" dirty="0">
                <a:latin typeface="Arial" panose="020B0604020202020204" pitchFamily="34" charset="0"/>
                <a:cs typeface="Arial" panose="020B0604020202020204" pitchFamily="34" charset="0"/>
              </a:rPr>
              <a:t>，以後有可能要儅老師</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16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a:t>
            </a:r>
            <a:r>
              <a:rPr lang="de-DE" altLang="zh-CN" dirty="0" err="1">
                <a:solidFill>
                  <a:srgbClr val="0E5772"/>
                </a:solidFill>
                <a:latin typeface="Arial" panose="020B0604020202020204" pitchFamily="34" charset="0"/>
                <a:cs typeface="Arial" panose="020B0604020202020204" pitchFamily="34" charset="0"/>
              </a:rPr>
              <a:t>tudents</a:t>
            </a:r>
            <a:r>
              <a:rPr lang="de-DE"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同学</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a:bodyPr>
          <a:lstStyle/>
          <a:p>
            <a:pPr eaLnBrk="1" hangingPunct="1"/>
            <a:r>
              <a:rPr lang="de-DE" altLang="zh-CN" sz="2900" dirty="0">
                <a:latin typeface="Arial" panose="020B0604020202020204" pitchFamily="34" charset="0"/>
                <a:cs typeface="Arial" panose="020B0604020202020204" pitchFamily="34" charset="0"/>
              </a:rPr>
              <a:t>(Later also </a:t>
            </a:r>
            <a:r>
              <a:rPr lang="de-DE" altLang="zh-CN" sz="2900" dirty="0" err="1">
                <a:latin typeface="Arial" panose="020B0604020202020204" pitchFamily="34" charset="0"/>
                <a:cs typeface="Arial" panose="020B0604020202020204" pitchFamily="34" charset="0"/>
              </a:rPr>
              <a:t>introduce</a:t>
            </a:r>
            <a:r>
              <a:rPr lang="de-DE" altLang="zh-CN" sz="2900" dirty="0">
                <a:latin typeface="Arial" panose="020B0604020202020204" pitchFamily="34" charset="0"/>
                <a:cs typeface="Arial" panose="020B0604020202020204" pitchFamily="34" charset="0"/>
              </a:rPr>
              <a:t> yourself </a:t>
            </a:r>
            <a:r>
              <a:rPr lang="de-DE" altLang="zh-CN" sz="2900" dirty="0" err="1">
                <a:latin typeface="Arial" panose="020B0604020202020204" pitchFamily="34" charset="0"/>
                <a:cs typeface="Arial" panose="020B0604020202020204" pitchFamily="34" charset="0"/>
              </a:rPr>
              <a:t>shortly</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during</a:t>
            </a:r>
            <a:r>
              <a:rPr lang="de-DE" altLang="zh-CN" sz="2900" dirty="0">
                <a:latin typeface="Arial" panose="020B0604020202020204" pitchFamily="34" charset="0"/>
                <a:cs typeface="Arial" panose="020B0604020202020204" pitchFamily="34" charset="0"/>
              </a:rPr>
              <a:t> </a:t>
            </a:r>
            <a:r>
              <a:rPr lang="de-DE" altLang="zh-CN" sz="2900" dirty="0" err="1">
                <a:latin typeface="Arial" panose="020B0604020202020204" pitchFamily="34" charset="0"/>
                <a:cs typeface="Arial" panose="020B0604020202020204" pitchFamily="34" charset="0"/>
              </a:rPr>
              <a:t>the</a:t>
            </a:r>
            <a:r>
              <a:rPr lang="de-DE" altLang="zh-CN" sz="2900" dirty="0">
                <a:latin typeface="Arial" panose="020B0604020202020204" pitchFamily="34" charset="0"/>
                <a:cs typeface="Arial" panose="020B0604020202020204" pitchFamily="34" charset="0"/>
              </a:rPr>
              <a:t> Wiki </a:t>
            </a:r>
            <a:r>
              <a:rPr lang="de-DE" altLang="zh-CN" sz="2900" dirty="0" err="1">
                <a:latin typeface="Arial" panose="020B0604020202020204" pitchFamily="34" charset="0"/>
                <a:cs typeface="Arial" panose="020B0604020202020204" pitchFamily="34" charset="0"/>
              </a:rPr>
              <a:t>Registraion</a:t>
            </a:r>
            <a:r>
              <a:rPr lang="de-DE" altLang="zh-CN" sz="2900" dirty="0">
                <a:latin typeface="Arial" panose="020B0604020202020204" pitchFamily="34" charset="0"/>
                <a:cs typeface="Arial" panose="020B0604020202020204" pitchFamily="34" charset="0"/>
              </a:rPr>
              <a:t>.)</a:t>
            </a:r>
          </a:p>
          <a:p>
            <a:pPr eaLnBrk="1" hangingPunct="1"/>
            <a:r>
              <a:rPr lang="zh-CN" altLang="de-DE" sz="2900" dirty="0">
                <a:latin typeface="Arial" panose="020B0604020202020204" pitchFamily="34" charset="0"/>
                <a:cs typeface="Arial" panose="020B0604020202020204" pitchFamily="34" charset="0"/>
              </a:rPr>
              <a:t>彭小希</a:t>
            </a:r>
            <a:r>
              <a:rPr lang="de-DE" altLang="zh-CN" sz="2900" dirty="0">
                <a:latin typeface="Arial" panose="020B0604020202020204" pitchFamily="34" charset="0"/>
                <a:cs typeface="Arial" panose="020B0604020202020204" pitchFamily="34" charset="0"/>
              </a:rPr>
              <a:t> Peng </a:t>
            </a:r>
            <a:r>
              <a:rPr lang="de-DE" altLang="zh-CN" sz="2900" dirty="0" err="1">
                <a:latin typeface="Arial" panose="020B0604020202020204" pitchFamily="34" charset="0"/>
                <a:cs typeface="Arial" panose="020B0604020202020204" pitchFamily="34" charset="0"/>
              </a:rPr>
              <a:t>Xiaoxi</a:t>
            </a:r>
            <a:r>
              <a:rPr lang="de-DE" altLang="zh-CN" sz="2900" dirty="0">
                <a:latin typeface="Arial" panose="020B0604020202020204" pitchFamily="34" charset="0"/>
                <a:cs typeface="Arial" panose="020B0604020202020204" pitchFamily="34" charset="0"/>
              </a:rPr>
              <a:t> Zofia </a:t>
            </a:r>
            <a:r>
              <a:rPr lang="de-DE" altLang="zh-CN" sz="2900" dirty="0" err="1">
                <a:latin typeface="Arial" panose="020B0604020202020204" pitchFamily="34" charset="0"/>
                <a:cs typeface="Arial" panose="020B0604020202020204" pitchFamily="34" charset="0"/>
              </a:rPr>
              <a:t>Pieróg</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中國社會感興趣，英文學術論文，社會科學</a:t>
            </a:r>
            <a:endParaRPr lang="de-DE" altLang="zh-CN" sz="2900" dirty="0">
              <a:latin typeface="Arial" panose="020B0604020202020204" pitchFamily="34" charset="0"/>
              <a:cs typeface="Arial" panose="020B0604020202020204" pitchFamily="34" charset="0"/>
            </a:endParaRPr>
          </a:p>
          <a:p>
            <a:pPr eaLnBrk="1" hangingPunct="1"/>
            <a:r>
              <a:rPr lang="zh-CN" altLang="de-DE" sz="2900" dirty="0">
                <a:latin typeface="Arial" panose="020B0604020202020204" pitchFamily="34" charset="0"/>
                <a:cs typeface="Arial" panose="020B0604020202020204" pitchFamily="34" charset="0"/>
              </a:rPr>
              <a:t>朱清月 </a:t>
            </a:r>
            <a:r>
              <a:rPr lang="de-DE" altLang="zh-CN" sz="2900" dirty="0">
                <a:latin typeface="Arial" panose="020B0604020202020204" pitchFamily="34" charset="0"/>
                <a:cs typeface="Arial" panose="020B0604020202020204" pitchFamily="34" charset="0"/>
              </a:rPr>
              <a:t>Zhu </a:t>
            </a:r>
            <a:r>
              <a:rPr lang="de-DE" altLang="zh-CN" sz="2900" dirty="0" err="1">
                <a:latin typeface="Arial" panose="020B0604020202020204" pitchFamily="34" charset="0"/>
                <a:cs typeface="Arial" panose="020B0604020202020204" pitchFamily="34" charset="0"/>
              </a:rPr>
              <a:t>Qingyue</a:t>
            </a:r>
            <a:r>
              <a:rPr lang="de-DE" altLang="zh-CN" sz="2900" dirty="0">
                <a:latin typeface="Arial" panose="020B0604020202020204" pitchFamily="34" charset="0"/>
                <a:cs typeface="Arial" panose="020B0604020202020204" pitchFamily="34" charset="0"/>
              </a:rPr>
              <a:t> Julia </a:t>
            </a:r>
            <a:r>
              <a:rPr lang="de-DE" altLang="zh-CN" sz="2900" dirty="0" err="1">
                <a:latin typeface="Arial" panose="020B0604020202020204" pitchFamily="34" charset="0"/>
                <a:cs typeface="Arial" panose="020B0604020202020204" pitchFamily="34" charset="0"/>
              </a:rPr>
              <a:t>Czuban</a:t>
            </a:r>
            <a:r>
              <a:rPr lang="de-DE" altLang="zh-CN" sz="2900" dirty="0">
                <a:latin typeface="Arial" panose="020B0604020202020204" pitchFamily="34" charset="0"/>
                <a:cs typeface="Arial" panose="020B0604020202020204" pitchFamily="34" charset="0"/>
              </a:rPr>
              <a:t> </a:t>
            </a:r>
            <a:r>
              <a:rPr lang="zh-CN" altLang="de-DE" sz="2900" dirty="0">
                <a:latin typeface="Arial" panose="020B0604020202020204" pitchFamily="34" charset="0"/>
                <a:cs typeface="Arial" panose="020B0604020202020204" pitchFamily="34" charset="0"/>
              </a:rPr>
              <a:t>喜歡學外語，聽説漢語很難，要挑戰，以後要當翻譯，對中國社會感興趣</a:t>
            </a:r>
            <a:endParaRPr lang="de-DE" altLang="zh-CN" sz="2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6222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主题</a:t>
            </a:r>
            <a:r>
              <a:rPr lang="de-DE" altLang="zh-CN" dirty="0">
                <a:solidFill>
                  <a:srgbClr val="0E5772"/>
                </a:solidFill>
                <a:latin typeface="Arial" panose="020B0604020202020204" pitchFamily="34" charset="0"/>
                <a:cs typeface="Arial" panose="020B0604020202020204" pitchFamily="34" charset="0"/>
              </a:rPr>
              <a:t> Topics</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7500" lnSpcReduction="10000"/>
          </a:bodyPr>
          <a:lstStyle/>
          <a:p>
            <a:pPr marL="0" indent="0" algn="l">
              <a:buNone/>
            </a:pPr>
            <a:r>
              <a:rPr lang="de-DE" sz="1800" b="0" i="0" dirty="0">
                <a:solidFill>
                  <a:srgbClr val="000000"/>
                </a:solidFill>
                <a:effectLst/>
                <a:latin typeface="Arial" panose="020B0604020202020204" pitchFamily="34" charset="0"/>
              </a:rPr>
              <a:t>1 Oct 6, 2023 8:00-9:30 424 Organizational </a:t>
            </a:r>
            <a:r>
              <a:rPr lang="de-DE" sz="1800" b="0" i="0" dirty="0" err="1">
                <a:solidFill>
                  <a:srgbClr val="000000"/>
                </a:solidFill>
                <a:effectLst/>
                <a:latin typeface="Arial" panose="020B0604020202020204" pitchFamily="34" charset="0"/>
              </a:rPr>
              <a:t>things</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2 Oct 13 8:00-9:30 Self-</a:t>
            </a:r>
            <a:r>
              <a:rPr lang="de-DE" sz="1800" b="0" i="0" dirty="0" err="1">
                <a:solidFill>
                  <a:srgbClr val="000000"/>
                </a:solidFill>
                <a:effectLst/>
                <a:latin typeface="Arial" panose="020B0604020202020204" pitchFamily="34" charset="0"/>
              </a:rPr>
              <a:t>introduction</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3 Oct 27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I Antoni Semmler </a:t>
            </a:r>
            <a:r>
              <a:rPr lang="zh-CN" altLang="de-DE" sz="1800" b="0" i="0" dirty="0">
                <a:solidFill>
                  <a:srgbClr val="000000"/>
                </a:solidFill>
                <a:effectLst/>
                <a:latin typeface="Arial" panose="020B0604020202020204" pitchFamily="34" charset="0"/>
              </a:rPr>
              <a:t>宋天源</a:t>
            </a:r>
          </a:p>
          <a:p>
            <a:pPr marL="0" indent="0" algn="l">
              <a:buNone/>
            </a:pPr>
            <a:r>
              <a:rPr lang="de-DE" altLang="zh-CN" sz="1800" b="0" i="0" dirty="0">
                <a:effectLst/>
                <a:latin typeface="Arial" panose="020B0604020202020204" pitchFamily="34" charset="0"/>
              </a:rPr>
              <a:t>4 </a:t>
            </a:r>
            <a:r>
              <a:rPr lang="de-DE" sz="1800" b="0" i="0" dirty="0" err="1">
                <a:effectLst/>
                <a:latin typeface="Arial" panose="020B0604020202020204" pitchFamily="34" charset="0"/>
              </a:rPr>
              <a:t>Dec</a:t>
            </a:r>
            <a:r>
              <a:rPr lang="de-DE" sz="1800" b="0" i="0" dirty="0">
                <a:effectLst/>
                <a:latin typeface="Arial" panose="020B0604020202020204" pitchFamily="34" charset="0"/>
              </a:rPr>
              <a:t> 1 8:00-9:30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 </a:t>
            </a:r>
            <a:r>
              <a:rPr lang="zh-CN" altLang="de-DE" sz="1800" b="0" i="0" dirty="0">
                <a:effectLst/>
                <a:latin typeface="Arial" panose="020B0604020202020204" pitchFamily="34" charset="0"/>
              </a:rPr>
              <a:t>高志尚 </a:t>
            </a:r>
            <a:r>
              <a:rPr lang="de-DE" sz="1800" b="0" i="0" dirty="0">
                <a:effectLst/>
                <a:latin typeface="Arial" panose="020B0604020202020204" pitchFamily="34" charset="0"/>
              </a:rPr>
              <a:t>Gao </a:t>
            </a:r>
            <a:r>
              <a:rPr lang="de-DE" sz="1800" b="0" i="0" dirty="0" err="1">
                <a:effectLst/>
                <a:latin typeface="Arial" panose="020B0604020202020204" pitchFamily="34" charset="0"/>
              </a:rPr>
              <a:t>Zhishang</a:t>
            </a:r>
            <a:r>
              <a:rPr lang="de-DE" sz="1800" b="0" i="0" dirty="0">
                <a:effectLst/>
                <a:latin typeface="Arial" panose="020B0604020202020204" pitchFamily="34" charset="0"/>
              </a:rPr>
              <a:t> Marcin Paszek</a:t>
            </a:r>
          </a:p>
          <a:p>
            <a:pPr marL="0" indent="0" algn="l">
              <a:buNone/>
            </a:pPr>
            <a:r>
              <a:rPr lang="de-DE" sz="1800" b="0" i="0" dirty="0">
                <a:effectLst/>
                <a:latin typeface="Arial" panose="020B0604020202020204" pitchFamily="34" charset="0"/>
              </a:rPr>
              <a:t>5 </a:t>
            </a:r>
            <a:r>
              <a:rPr lang="de-DE" sz="1800" b="0" i="0" dirty="0" err="1">
                <a:effectLst/>
                <a:latin typeface="Arial" panose="020B0604020202020204" pitchFamily="34" charset="0"/>
              </a:rPr>
              <a:t>Dec</a:t>
            </a:r>
            <a:r>
              <a:rPr lang="de-DE" sz="1800" b="0" i="0" dirty="0">
                <a:effectLst/>
                <a:latin typeface="Arial" panose="020B0604020202020204" pitchFamily="34" charset="0"/>
              </a:rPr>
              <a:t> 1 13:15-14:45 The </a:t>
            </a:r>
            <a:r>
              <a:rPr lang="de-DE" sz="1800" b="0" i="0" dirty="0" err="1">
                <a:effectLst/>
                <a:latin typeface="Arial" panose="020B0604020202020204" pitchFamily="34" charset="0"/>
              </a:rPr>
              <a:t>Analects</a:t>
            </a:r>
            <a:r>
              <a:rPr lang="de-DE" sz="1800" b="0" i="0" dirty="0">
                <a:effectLst/>
                <a:latin typeface="Arial" panose="020B0604020202020204" pitchFamily="34" charset="0"/>
              </a:rPr>
              <a:t> III </a:t>
            </a:r>
            <a:r>
              <a:rPr lang="zh-CN" altLang="de-DE" sz="1800" b="0" i="0" dirty="0">
                <a:effectLst/>
                <a:latin typeface="Arial" panose="020B0604020202020204" pitchFamily="34" charset="0"/>
              </a:rPr>
              <a:t>成敏娜 </a:t>
            </a:r>
            <a:r>
              <a:rPr lang="de-DE" sz="1800" b="0" i="0" dirty="0" err="1">
                <a:effectLst/>
                <a:latin typeface="Arial" panose="020B0604020202020204" pitchFamily="34" charset="0"/>
              </a:rPr>
              <a:t>Marysia</a:t>
            </a:r>
            <a:r>
              <a:rPr lang="de-DE" sz="1800" b="0" i="0" dirty="0">
                <a:effectLst/>
                <a:latin typeface="Arial" panose="020B0604020202020204" pitchFamily="34" charset="0"/>
              </a:rPr>
              <a:t> </a:t>
            </a:r>
            <a:r>
              <a:rPr lang="de-DE" sz="1800" b="0" i="0" dirty="0" err="1">
                <a:effectLst/>
                <a:latin typeface="Arial" panose="020B0604020202020204" pitchFamily="34" charset="0"/>
              </a:rPr>
              <a:t>Wojciechowska</a:t>
            </a:r>
            <a:endParaRPr lang="de-DE" sz="1800" b="0" i="0" dirty="0">
              <a:effectLst/>
              <a:latin typeface="Arial" panose="020B0604020202020204" pitchFamily="34" charset="0"/>
            </a:endParaRPr>
          </a:p>
          <a:p>
            <a:pPr marL="0" indent="0" algn="l">
              <a:buNone/>
            </a:pPr>
            <a:r>
              <a:rPr lang="de-DE" sz="1800" b="0" i="0" dirty="0">
                <a:solidFill>
                  <a:srgbClr val="FF0000"/>
                </a:solidFill>
                <a:effectLst/>
                <a:latin typeface="Arial" panose="020B0604020202020204" pitchFamily="34" charset="0"/>
              </a:rPr>
              <a:t>6 </a:t>
            </a:r>
            <a:r>
              <a:rPr lang="de-DE" sz="1800" b="0" i="0" dirty="0" err="1">
                <a:solidFill>
                  <a:srgbClr val="FF0000"/>
                </a:solidFill>
                <a:effectLst/>
                <a:latin typeface="Arial" panose="020B0604020202020204" pitchFamily="34" charset="0"/>
              </a:rPr>
              <a:t>Dec</a:t>
            </a:r>
            <a:r>
              <a:rPr lang="de-DE" sz="1800" b="0" i="0" dirty="0">
                <a:solidFill>
                  <a:srgbClr val="FF0000"/>
                </a:solidFill>
                <a:effectLst/>
                <a:latin typeface="Arial" panose="020B0604020202020204" pitchFamily="34" charset="0"/>
              </a:rPr>
              <a:t> 8 8:00-9:30 The </a:t>
            </a:r>
            <a:r>
              <a:rPr lang="de-DE" sz="1800" b="0" i="0" dirty="0" err="1">
                <a:solidFill>
                  <a:srgbClr val="FF0000"/>
                </a:solidFill>
                <a:effectLst/>
                <a:latin typeface="Arial" panose="020B0604020202020204" pitchFamily="34" charset="0"/>
              </a:rPr>
              <a:t>Analects</a:t>
            </a:r>
            <a:r>
              <a:rPr lang="de-DE" sz="1800" b="0" i="0" dirty="0">
                <a:solidFill>
                  <a:srgbClr val="FF0000"/>
                </a:solidFill>
                <a:effectLst/>
                <a:latin typeface="Arial" panose="020B0604020202020204" pitchFamily="34" charset="0"/>
              </a:rPr>
              <a:t> IV </a:t>
            </a:r>
            <a:r>
              <a:rPr lang="zh-CN" altLang="de-DE" sz="1800" b="0" i="0" dirty="0">
                <a:solidFill>
                  <a:srgbClr val="FF0000"/>
                </a:solidFill>
                <a:effectLst/>
                <a:latin typeface="Arial" panose="020B0604020202020204" pitchFamily="34" charset="0"/>
              </a:rPr>
              <a:t>靜香 </a:t>
            </a:r>
            <a:r>
              <a:rPr lang="de-DE" sz="1800" b="0" i="0" dirty="0">
                <a:solidFill>
                  <a:srgbClr val="FF0000"/>
                </a:solidFill>
                <a:effectLst/>
                <a:latin typeface="Arial" panose="020B0604020202020204" pitchFamily="34" charset="0"/>
              </a:rPr>
              <a:t>Jing Xiang </a:t>
            </a:r>
            <a:r>
              <a:rPr lang="de-DE" sz="1800" b="0" i="0" dirty="0" err="1">
                <a:solidFill>
                  <a:srgbClr val="FF0000"/>
                </a:solidFill>
                <a:effectLst/>
                <a:latin typeface="Arial" panose="020B0604020202020204" pitchFamily="34" charset="0"/>
              </a:rPr>
              <a:t>Anastasiia</a:t>
            </a:r>
            <a:r>
              <a:rPr lang="de-DE" sz="1800" b="0" i="0" dirty="0">
                <a:solidFill>
                  <a:srgbClr val="FF0000"/>
                </a:solidFill>
                <a:effectLst/>
                <a:latin typeface="Arial" panose="020B0604020202020204" pitchFamily="34" charset="0"/>
              </a:rPr>
              <a:t> </a:t>
            </a:r>
            <a:r>
              <a:rPr lang="de-DE" sz="1800" b="0" i="0" dirty="0" err="1">
                <a:solidFill>
                  <a:srgbClr val="FF0000"/>
                </a:solidFill>
                <a:effectLst/>
                <a:latin typeface="Arial" panose="020B0604020202020204" pitchFamily="34" charset="0"/>
              </a:rPr>
              <a:t>Yarosevych</a:t>
            </a:r>
            <a:r>
              <a:rPr lang="de-DE" sz="1800" b="0" i="0" dirty="0">
                <a:solidFill>
                  <a:srgbClr val="FF0000"/>
                </a:solidFill>
                <a:effectLst/>
                <a:latin typeface="Arial" panose="020B0604020202020204" pitchFamily="34" charset="0"/>
              </a:rPr>
              <a:t>, </a:t>
            </a:r>
            <a:r>
              <a:rPr lang="zh-CN" altLang="de-DE" sz="1800" b="0" i="0" dirty="0">
                <a:solidFill>
                  <a:srgbClr val="FF0000"/>
                </a:solidFill>
                <a:effectLst/>
                <a:latin typeface="Arial" panose="020B0604020202020204" pitchFamily="34" charset="0"/>
              </a:rPr>
              <a:t>安伊人 </a:t>
            </a:r>
            <a:r>
              <a:rPr lang="de-DE" sz="1800" b="0" i="0" dirty="0" err="1">
                <a:solidFill>
                  <a:srgbClr val="FF0000"/>
                </a:solidFill>
                <a:effectLst/>
                <a:latin typeface="Arial" panose="020B0604020202020204" pitchFamily="34" charset="0"/>
              </a:rPr>
              <a:t>Anastasiia</a:t>
            </a:r>
            <a:r>
              <a:rPr lang="de-DE" sz="1800" b="0" i="0" dirty="0">
                <a:solidFill>
                  <a:srgbClr val="FF0000"/>
                </a:solidFill>
                <a:effectLst/>
                <a:latin typeface="Arial" panose="020B0604020202020204" pitchFamily="34" charset="0"/>
              </a:rPr>
              <a:t> </a:t>
            </a:r>
            <a:r>
              <a:rPr lang="de-DE" sz="1800" b="0" i="0" dirty="0" err="1">
                <a:solidFill>
                  <a:srgbClr val="FF0000"/>
                </a:solidFill>
                <a:effectLst/>
                <a:latin typeface="Arial" panose="020B0604020202020204" pitchFamily="34" charset="0"/>
              </a:rPr>
              <a:t>Kozenko</a:t>
            </a:r>
            <a:r>
              <a:rPr lang="de-DE" sz="1800" b="0" i="0" dirty="0">
                <a:solidFill>
                  <a:srgbClr val="FF0000"/>
                </a:solidFill>
                <a:effectLst/>
                <a:latin typeface="Arial" panose="020B0604020202020204" pitchFamily="34" charset="0"/>
              </a:rPr>
              <a:t>,</a:t>
            </a:r>
          </a:p>
          <a:p>
            <a:pPr marL="0" indent="0" algn="l">
              <a:buNone/>
            </a:pPr>
            <a:r>
              <a:rPr lang="de-DE" sz="1800" b="0" i="0" dirty="0">
                <a:solidFill>
                  <a:srgbClr val="000000"/>
                </a:solidFill>
                <a:effectLst/>
                <a:latin typeface="Arial" panose="020B0604020202020204" pitchFamily="34" charset="0"/>
              </a:rPr>
              <a:t>7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8 13:15-14:45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V </a:t>
            </a:r>
            <a:r>
              <a:rPr lang="zh-CN" altLang="de-DE" sz="1800" b="0" i="0" dirty="0">
                <a:solidFill>
                  <a:srgbClr val="000000"/>
                </a:solidFill>
                <a:effectLst/>
                <a:latin typeface="Arial" panose="020B0604020202020204" pitchFamily="34" charset="0"/>
              </a:rPr>
              <a:t>朱清月 </a:t>
            </a:r>
            <a:r>
              <a:rPr lang="de-DE" sz="1800" b="0" i="0" dirty="0">
                <a:solidFill>
                  <a:srgbClr val="000000"/>
                </a:solidFill>
                <a:effectLst/>
                <a:latin typeface="Arial" panose="020B0604020202020204" pitchFamily="34" charset="0"/>
              </a:rPr>
              <a:t>Zhu </a:t>
            </a:r>
            <a:r>
              <a:rPr lang="de-DE" sz="1800" b="0" i="0" dirty="0" err="1">
                <a:solidFill>
                  <a:srgbClr val="000000"/>
                </a:solidFill>
                <a:effectLst/>
                <a:latin typeface="Arial" panose="020B0604020202020204" pitchFamily="34" charset="0"/>
              </a:rPr>
              <a:t>Qingyue</a:t>
            </a:r>
            <a:r>
              <a:rPr lang="de-DE" sz="1800" b="0" i="0" dirty="0">
                <a:solidFill>
                  <a:srgbClr val="000000"/>
                </a:solidFill>
                <a:effectLst/>
                <a:latin typeface="Arial" panose="020B0604020202020204" pitchFamily="34" charset="0"/>
              </a:rPr>
              <a:t> Julia </a:t>
            </a:r>
            <a:r>
              <a:rPr lang="de-DE" sz="1800" b="0" i="0" dirty="0" err="1">
                <a:solidFill>
                  <a:srgbClr val="000000"/>
                </a:solidFill>
                <a:effectLst/>
                <a:latin typeface="Arial" panose="020B0604020202020204" pitchFamily="34" charset="0"/>
              </a:rPr>
              <a:t>Czuban</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8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VI </a:t>
            </a:r>
            <a:r>
              <a:rPr lang="zh-CN" altLang="de-DE" sz="1800" b="0" i="0" dirty="0">
                <a:solidFill>
                  <a:srgbClr val="000000"/>
                </a:solidFill>
                <a:effectLst/>
                <a:latin typeface="Arial" panose="020B0604020202020204" pitchFamily="34" charset="0"/>
              </a:rPr>
              <a:t>皮娜莉 </a:t>
            </a:r>
            <a:r>
              <a:rPr lang="de-DE" sz="1800" b="0" i="0" dirty="0">
                <a:solidFill>
                  <a:srgbClr val="000000"/>
                </a:solidFill>
                <a:effectLst/>
                <a:latin typeface="Arial" panose="020B0604020202020204" pitchFamily="34" charset="0"/>
              </a:rPr>
              <a:t>Natalia </a:t>
            </a:r>
            <a:r>
              <a:rPr lang="de-DE" sz="1800" b="0" i="0" dirty="0" err="1">
                <a:solidFill>
                  <a:srgbClr val="000000"/>
                </a:solidFill>
                <a:effectLst/>
                <a:latin typeface="Arial" panose="020B0604020202020204" pitchFamily="34" charset="0"/>
              </a:rPr>
              <a:t>Piasecka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9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15 13:15-14:45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 </a:t>
            </a:r>
            <a:r>
              <a:rPr lang="zh-CN" altLang="de-DE" sz="1800" b="0" i="0" dirty="0">
                <a:solidFill>
                  <a:srgbClr val="000000"/>
                </a:solidFill>
                <a:effectLst/>
                <a:latin typeface="Arial" panose="020B0604020202020204" pitchFamily="34" charset="0"/>
              </a:rPr>
              <a:t>马诗慧 </a:t>
            </a:r>
            <a:r>
              <a:rPr lang="de-DE" sz="1800" b="0" i="0" dirty="0">
                <a:solidFill>
                  <a:srgbClr val="000000"/>
                </a:solidFill>
                <a:effectLst/>
                <a:latin typeface="Arial" panose="020B0604020202020204" pitchFamily="34" charset="0"/>
              </a:rPr>
              <a:t>Martyna </a:t>
            </a:r>
            <a:r>
              <a:rPr lang="de-DE" sz="1800" b="0" i="0" dirty="0" err="1">
                <a:solidFill>
                  <a:srgbClr val="000000"/>
                </a:solidFill>
                <a:effectLst/>
                <a:latin typeface="Arial" panose="020B0604020202020204" pitchFamily="34" charset="0"/>
              </a:rPr>
              <a:t>Maciejewska</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柯欣怡 </a:t>
            </a:r>
            <a:r>
              <a:rPr lang="de-DE" sz="1800" b="0" i="0" dirty="0">
                <a:solidFill>
                  <a:srgbClr val="000000"/>
                </a:solidFill>
                <a:effectLst/>
                <a:latin typeface="Arial" panose="020B0604020202020204" pitchFamily="34" charset="0"/>
              </a:rPr>
              <a:t>Ke </a:t>
            </a:r>
            <a:r>
              <a:rPr lang="de-DE" sz="1800" b="0" i="0" dirty="0" err="1">
                <a:solidFill>
                  <a:srgbClr val="000000"/>
                </a:solidFill>
                <a:effectLst/>
                <a:latin typeface="Arial" panose="020B0604020202020204" pitchFamily="34" charset="0"/>
              </a:rPr>
              <a:t>Xinyi</a:t>
            </a:r>
            <a:r>
              <a:rPr lang="de-DE" sz="1800" b="0" i="0" dirty="0">
                <a:solidFill>
                  <a:srgbClr val="000000"/>
                </a:solidFill>
                <a:effectLst/>
                <a:latin typeface="Arial" panose="020B0604020202020204" pitchFamily="34" charset="0"/>
              </a:rPr>
              <a:t> Weronika </a:t>
            </a:r>
            <a:r>
              <a:rPr lang="de-DE" sz="1800" b="0" i="0" dirty="0" err="1">
                <a:solidFill>
                  <a:srgbClr val="000000"/>
                </a:solidFill>
                <a:effectLst/>
                <a:latin typeface="Arial" panose="020B0604020202020204" pitchFamily="34" charset="0"/>
              </a:rPr>
              <a:t>Krzysztofa</a:t>
            </a:r>
            <a:r>
              <a:rPr lang="de-DE" sz="1800" b="0" i="0" dirty="0">
                <a:solidFill>
                  <a:srgbClr val="000000"/>
                </a:solidFill>
                <a:effectLst/>
                <a:latin typeface="Arial" panose="020B0604020202020204" pitchFamily="34" charset="0"/>
              </a:rPr>
              <a:t> Kata</a:t>
            </a:r>
          </a:p>
          <a:p>
            <a:pPr marL="0" indent="0" algn="l">
              <a:buNone/>
            </a:pPr>
            <a:r>
              <a:rPr lang="de-DE" sz="1800" b="0" i="0" dirty="0">
                <a:effectLst/>
                <a:latin typeface="Arial" panose="020B0604020202020204" pitchFamily="34" charset="0"/>
              </a:rPr>
              <a:t>10 </a:t>
            </a:r>
            <a:r>
              <a:rPr lang="de-DE" sz="1800" b="0" i="0" dirty="0" err="1">
                <a:effectLst/>
                <a:latin typeface="Arial" panose="020B0604020202020204" pitchFamily="34" charset="0"/>
              </a:rPr>
              <a:t>Dec</a:t>
            </a:r>
            <a:r>
              <a:rPr lang="de-DE" sz="1800" b="0" i="0" dirty="0">
                <a:effectLst/>
                <a:latin typeface="Arial" panose="020B0604020202020204" pitchFamily="34" charset="0"/>
              </a:rPr>
              <a:t> 16 8:00-9:30 Book </a:t>
            </a:r>
            <a:r>
              <a:rPr lang="de-DE" sz="1800" b="0" i="0" dirty="0" err="1">
                <a:effectLst/>
                <a:latin typeface="Arial" panose="020B0604020202020204" pitchFamily="34" charset="0"/>
              </a:rPr>
              <a:t>of</a:t>
            </a:r>
            <a:r>
              <a:rPr lang="de-DE" sz="1800" b="0" i="0" dirty="0">
                <a:effectLst/>
                <a:latin typeface="Arial" panose="020B0604020202020204" pitchFamily="34" charset="0"/>
              </a:rPr>
              <a:t> </a:t>
            </a:r>
            <a:r>
              <a:rPr lang="de-DE" sz="1800" b="0" i="0" dirty="0" err="1">
                <a:effectLst/>
                <a:latin typeface="Arial" panose="020B0604020202020204" pitchFamily="34" charset="0"/>
              </a:rPr>
              <a:t>Rites</a:t>
            </a:r>
            <a:r>
              <a:rPr lang="de-DE" sz="1800" b="0" i="0" dirty="0">
                <a:effectLst/>
                <a:latin typeface="Arial" panose="020B0604020202020204" pitchFamily="34" charset="0"/>
              </a:rPr>
              <a:t> II</a:t>
            </a:r>
          </a:p>
          <a:p>
            <a:pPr marL="0" indent="0" algn="l">
              <a:buNone/>
            </a:pPr>
            <a:r>
              <a:rPr lang="de-DE" sz="1800" b="0" i="0" dirty="0">
                <a:solidFill>
                  <a:srgbClr val="000000"/>
                </a:solidFill>
                <a:effectLst/>
                <a:latin typeface="Arial" panose="020B0604020202020204" pitchFamily="34" charset="0"/>
              </a:rPr>
              <a:t>11 Jan 12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III </a:t>
            </a:r>
            <a:r>
              <a:rPr lang="zh-CN" altLang="de-DE" sz="1800" b="0" i="0" dirty="0">
                <a:solidFill>
                  <a:srgbClr val="000000"/>
                </a:solidFill>
                <a:effectLst/>
                <a:latin typeface="Arial" panose="020B0604020202020204" pitchFamily="34" charset="0"/>
              </a:rPr>
              <a:t>江小敏 </a:t>
            </a:r>
            <a:r>
              <a:rPr lang="de-DE" sz="1800" b="0" i="0" dirty="0">
                <a:solidFill>
                  <a:srgbClr val="000000"/>
                </a:solidFill>
                <a:effectLst/>
                <a:latin typeface="Arial" panose="020B0604020202020204" pitchFamily="34" charset="0"/>
              </a:rPr>
              <a:t>Jiang </a:t>
            </a:r>
            <a:r>
              <a:rPr lang="de-DE" sz="1800" b="0" i="0" dirty="0" err="1">
                <a:solidFill>
                  <a:srgbClr val="000000"/>
                </a:solidFill>
                <a:effectLst/>
                <a:latin typeface="Arial" panose="020B0604020202020204" pitchFamily="34" charset="0"/>
              </a:rPr>
              <a:t>Xiaomin</a:t>
            </a:r>
            <a:r>
              <a:rPr lang="de-DE" sz="1800" b="0" i="0" dirty="0">
                <a:solidFill>
                  <a:srgbClr val="000000"/>
                </a:solidFill>
                <a:effectLst/>
                <a:latin typeface="Arial" panose="020B0604020202020204" pitchFamily="34" charset="0"/>
              </a:rPr>
              <a:t> Anastasiya </a:t>
            </a:r>
            <a:r>
              <a:rPr lang="de-DE" sz="1800" b="0" i="0" dirty="0" err="1">
                <a:solidFill>
                  <a:srgbClr val="000000"/>
                </a:solidFill>
                <a:effectLst/>
                <a:latin typeface="Arial" panose="020B0604020202020204" pitchFamily="34" charset="0"/>
              </a:rPr>
              <a:t>Ihnatovich</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12 Jan 19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IV </a:t>
            </a:r>
            <a:r>
              <a:rPr lang="zh-CN" altLang="de-DE" sz="1800" b="0" i="0" dirty="0">
                <a:solidFill>
                  <a:srgbClr val="000000"/>
                </a:solidFill>
                <a:effectLst/>
                <a:latin typeface="Arial" panose="020B0604020202020204" pitchFamily="34" charset="0"/>
              </a:rPr>
              <a:t>張一菲 </a:t>
            </a:r>
            <a:r>
              <a:rPr lang="de-DE" sz="1800" b="0" i="0" dirty="0">
                <a:solidFill>
                  <a:srgbClr val="000000"/>
                </a:solidFill>
                <a:effectLst/>
                <a:latin typeface="Arial" panose="020B0604020202020204" pitchFamily="34" charset="0"/>
              </a:rPr>
              <a:t>Zhang </a:t>
            </a:r>
            <a:r>
              <a:rPr lang="de-DE" sz="1800" b="0" i="0" dirty="0" err="1">
                <a:solidFill>
                  <a:srgbClr val="000000"/>
                </a:solidFill>
                <a:effectLst/>
                <a:latin typeface="Arial" panose="020B0604020202020204" pitchFamily="34" charset="0"/>
              </a:rPr>
              <a:t>Yifei</a:t>
            </a:r>
            <a:r>
              <a:rPr lang="de-DE" sz="1800" b="0" i="0" dirty="0">
                <a:solidFill>
                  <a:srgbClr val="000000"/>
                </a:solidFill>
                <a:effectLst/>
                <a:latin typeface="Arial" panose="020B0604020202020204" pitchFamily="34" charset="0"/>
              </a:rPr>
              <a:t> Agnieszka </a:t>
            </a:r>
            <a:r>
              <a:rPr lang="de-DE" sz="1800" b="0" i="0" dirty="0" err="1">
                <a:solidFill>
                  <a:srgbClr val="000000"/>
                </a:solidFill>
                <a:effectLst/>
                <a:latin typeface="Arial" panose="020B0604020202020204" pitchFamily="34" charset="0"/>
              </a:rPr>
              <a:t>Żmidzińska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13 Jan 26 8:00-9:30 Book </a:t>
            </a:r>
            <a:r>
              <a:rPr lang="de-DE" sz="1800" b="0" i="0" dirty="0" err="1">
                <a:solidFill>
                  <a:srgbClr val="000000"/>
                </a:solidFill>
                <a:effectLst/>
                <a:latin typeface="Arial" panose="020B0604020202020204" pitchFamily="34" charset="0"/>
              </a:rPr>
              <a:t>of</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Rites</a:t>
            </a:r>
            <a:r>
              <a:rPr lang="de-DE" sz="1800" b="0" i="0" dirty="0">
                <a:solidFill>
                  <a:srgbClr val="000000"/>
                </a:solidFill>
                <a:effectLst/>
                <a:latin typeface="Arial" panose="020B0604020202020204" pitchFamily="34" charset="0"/>
              </a:rPr>
              <a:t> V </a:t>
            </a:r>
            <a:r>
              <a:rPr lang="zh-CN" altLang="de-DE" sz="1800" b="0" i="0" dirty="0">
                <a:solidFill>
                  <a:srgbClr val="000000"/>
                </a:solidFill>
                <a:effectLst/>
                <a:latin typeface="Arial" panose="020B0604020202020204" pitchFamily="34" charset="0"/>
              </a:rPr>
              <a:t>安然 </a:t>
            </a:r>
            <a:r>
              <a:rPr lang="de-DE" sz="1800" b="0" i="0" dirty="0">
                <a:solidFill>
                  <a:srgbClr val="000000"/>
                </a:solidFill>
                <a:effectLst/>
                <a:latin typeface="Arial" panose="020B0604020202020204" pitchFamily="34" charset="0"/>
              </a:rPr>
              <a:t>An Ran </a:t>
            </a:r>
            <a:r>
              <a:rPr lang="de-DE" sz="1800" b="0" i="0" dirty="0" err="1">
                <a:solidFill>
                  <a:srgbClr val="000000"/>
                </a:solidFill>
                <a:effectLst/>
                <a:latin typeface="Arial" panose="020B0604020202020204" pitchFamily="34" charset="0"/>
              </a:rPr>
              <a:t>Veranika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Anisimava</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14 Feb 2 8:00-9:30 Selected Readings </a:t>
            </a:r>
            <a:r>
              <a:rPr lang="zh-CN" altLang="de-DE" sz="1800" b="0" i="0" dirty="0">
                <a:solidFill>
                  <a:srgbClr val="000000"/>
                </a:solidFill>
                <a:effectLst/>
                <a:latin typeface="Arial" panose="020B0604020202020204" pitchFamily="34" charset="0"/>
              </a:rPr>
              <a:t>欧阳 </a:t>
            </a:r>
            <a:r>
              <a:rPr lang="de-DE" sz="1800" b="0" i="0" dirty="0">
                <a:solidFill>
                  <a:srgbClr val="000000"/>
                </a:solidFill>
                <a:effectLst/>
                <a:latin typeface="Arial" panose="020B0604020202020204" pitchFamily="34" charset="0"/>
              </a:rPr>
              <a:t>Aleksandra </a:t>
            </a:r>
            <a:r>
              <a:rPr lang="de-DE" sz="1800" b="0" i="0" dirty="0" err="1">
                <a:solidFill>
                  <a:srgbClr val="000000"/>
                </a:solidFill>
                <a:effectLst/>
                <a:latin typeface="Arial" panose="020B0604020202020204" pitchFamily="34" charset="0"/>
              </a:rPr>
              <a:t>Ksel</a:t>
            </a:r>
            <a:endParaRPr lang="de-DE" sz="1800" b="0" i="0" dirty="0">
              <a:solidFill>
                <a:srgbClr val="000000"/>
              </a:solidFill>
              <a:effectLst/>
              <a:latin typeface="Arial" panose="020B0604020202020204" pitchFamily="34" charset="0"/>
            </a:endParaRPr>
          </a:p>
          <a:p>
            <a:pPr marL="0" indent="0" algn="l">
              <a:buNone/>
            </a:pPr>
            <a:r>
              <a:rPr lang="de-DE" sz="1800" b="0" i="0" dirty="0">
                <a:solidFill>
                  <a:srgbClr val="000000"/>
                </a:solidFill>
                <a:effectLst/>
                <a:latin typeface="Arial" panose="020B0604020202020204" pitchFamily="34" charset="0"/>
              </a:rPr>
              <a:t>15 Feb 9 Final Paper (</a:t>
            </a:r>
            <a:r>
              <a:rPr lang="de-DE" sz="1800" b="0" i="0" dirty="0" err="1">
                <a:solidFill>
                  <a:srgbClr val="000000"/>
                </a:solidFill>
                <a:effectLst/>
                <a:latin typeface="Arial" panose="020B0604020202020204" pitchFamily="34" charset="0"/>
              </a:rPr>
              <a:t>homework</a:t>
            </a:r>
            <a:r>
              <a:rPr lang="de-DE" sz="18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202401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a:bodyPr>
          <a:lstStyle/>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#Please check </a:t>
            </a:r>
            <a:r>
              <a:rPr lang="de-DE" altLang="zh-CN" sz="1800" dirty="0" err="1">
                <a:latin typeface="Arial" panose="020B0604020202020204" pitchFamily="34" charset="0"/>
                <a:cs typeface="Arial" panose="020B0604020202020204" pitchFamily="34" charset="0"/>
                <a:sym typeface="+mn-ea"/>
              </a:rPr>
              <a:t>homework</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of</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fellow</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student</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beneath</a:t>
            </a: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r>
              <a:rPr lang="de-DE" altLang="zh-CN" sz="1800" dirty="0">
                <a:latin typeface="Arial" panose="020B0604020202020204" pitchFamily="34" charset="0"/>
                <a:cs typeface="Arial" panose="020B0604020202020204" pitchFamily="34" charset="0"/>
                <a:sym typeface="+mn-ea"/>
              </a:rPr>
              <a:t>When there </a:t>
            </a:r>
            <a:r>
              <a:rPr lang="de-DE" altLang="zh-CN" sz="1800" dirty="0" err="1">
                <a:latin typeface="Arial" panose="020B0604020202020204" pitchFamily="34" charset="0"/>
                <a:cs typeface="Arial" panose="020B0604020202020204" pitchFamily="34" charset="0"/>
                <a:sym typeface="+mn-ea"/>
              </a:rPr>
              <a:t>are</a:t>
            </a:r>
            <a:r>
              <a:rPr lang="de-DE" altLang="zh-CN" sz="1800" dirty="0">
                <a:latin typeface="Arial" panose="020B0604020202020204" pitchFamily="34" charset="0"/>
                <a:cs typeface="Arial" panose="020B0604020202020204" pitchFamily="34" charset="0"/>
                <a:sym typeface="+mn-ea"/>
              </a:rPr>
              <a:t> 2 </a:t>
            </a:r>
            <a:r>
              <a:rPr lang="de-DE" altLang="zh-CN" sz="1800" dirty="0" err="1">
                <a:latin typeface="Arial" panose="020B0604020202020204" pitchFamily="34" charset="0"/>
                <a:cs typeface="Arial" panose="020B0604020202020204" pitchFamily="34" charset="0"/>
                <a:sym typeface="+mn-ea"/>
              </a:rPr>
              <a:t>students</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for</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one</a:t>
            </a:r>
            <a:r>
              <a:rPr lang="zh-CN" altLang="de-DE"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presentation</a:t>
            </a:r>
            <a:r>
              <a:rPr lang="de-DE" altLang="zh-CN" sz="1800" dirty="0">
                <a:latin typeface="Arial" panose="020B0604020202020204" pitchFamily="34" charset="0"/>
                <a:cs typeface="Arial" panose="020B0604020202020204" pitchFamily="34" charset="0"/>
                <a:sym typeface="+mn-ea"/>
              </a:rPr>
              <a:t>, please divide </a:t>
            </a:r>
            <a:r>
              <a:rPr lang="de-DE" altLang="zh-CN" sz="1800" dirty="0" err="1">
                <a:latin typeface="Arial" panose="020B0604020202020204" pitchFamily="34" charset="0"/>
                <a:cs typeface="Arial" panose="020B0604020202020204" pitchFamily="34" charset="0"/>
                <a:sym typeface="+mn-ea"/>
              </a:rPr>
              <a:t>the</a:t>
            </a:r>
            <a:r>
              <a:rPr lang="de-DE" altLang="zh-CN" sz="1800" dirty="0">
                <a:latin typeface="Arial" panose="020B0604020202020204" pitchFamily="34" charset="0"/>
                <a:cs typeface="Arial" panose="020B0604020202020204" pitchFamily="34" charset="0"/>
                <a:sym typeface="+mn-ea"/>
              </a:rPr>
              <a:t> </a:t>
            </a:r>
            <a:r>
              <a:rPr lang="de-DE" altLang="zh-CN" sz="1800" dirty="0" err="1">
                <a:latin typeface="Arial" panose="020B0604020202020204" pitchFamily="34" charset="0"/>
                <a:cs typeface="Arial" panose="020B0604020202020204" pitchFamily="34" charset="0"/>
                <a:sym typeface="+mn-ea"/>
              </a:rPr>
              <a:t>texts</a:t>
            </a:r>
            <a:r>
              <a:rPr lang="de-DE" altLang="zh-CN" sz="1800" dirty="0">
                <a:latin typeface="Arial" panose="020B0604020202020204" pitchFamily="34" charset="0"/>
                <a:cs typeface="Arial" panose="020B0604020202020204" pitchFamily="34" charset="0"/>
                <a:sym typeface="+mn-ea"/>
              </a:rPr>
              <a:t>.</a:t>
            </a: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a:buNone/>
            </a:pPr>
            <a:r>
              <a:rPr lang="de-DE" altLang="zh-CN" sz="1800" dirty="0">
                <a:latin typeface="Arial" panose="020B0604020202020204" pitchFamily="34" charset="0"/>
                <a:cs typeface="Arial" panose="020B0604020202020204" pitchFamily="34" charset="0"/>
                <a:sym typeface="+mn-ea"/>
              </a:rPr>
              <a:t>Tools: </a:t>
            </a:r>
          </a:p>
          <a:p>
            <a:pPr>
              <a:buNone/>
            </a:pPr>
            <a:endParaRPr lang="de-DE" sz="1800" b="0" i="0" dirty="0">
              <a:solidFill>
                <a:srgbClr val="000000"/>
              </a:solidFill>
              <a:effectLst/>
              <a:latin typeface="Arial" panose="020B0604020202020204" pitchFamily="34" charset="0"/>
              <a:cs typeface="Arial" panose="020B0604020202020204" pitchFamily="34" charset="0"/>
              <a:sym typeface="+mn-ea"/>
            </a:endParaRPr>
          </a:p>
          <a:p>
            <a:pPr>
              <a:buNone/>
            </a:pPr>
            <a:r>
              <a:rPr lang="de-DE" sz="1800" dirty="0" err="1">
                <a:solidFill>
                  <a:srgbClr val="000000"/>
                </a:solidFill>
                <a:latin typeface="Arial" panose="020B0604020202020204" pitchFamily="34" charset="0"/>
                <a:cs typeface="Arial" panose="020B0604020202020204" pitchFamily="34" charset="0"/>
                <a:sym typeface="+mn-ea"/>
              </a:rPr>
              <a:t>Fulltext</a:t>
            </a:r>
            <a:r>
              <a:rPr lang="de-DE" sz="1800" dirty="0">
                <a:solidFill>
                  <a:srgbClr val="000000"/>
                </a:solidFill>
                <a:latin typeface="Arial" panose="020B0604020202020204" pitchFamily="34" charset="0"/>
                <a:cs typeface="Arial" panose="020B0604020202020204" pitchFamily="34" charset="0"/>
                <a:sym typeface="+mn-ea"/>
              </a:rPr>
              <a:t> &amp; English </a:t>
            </a:r>
            <a:r>
              <a:rPr lang="de-DE" sz="1800" dirty="0" err="1">
                <a:solidFill>
                  <a:srgbClr val="000000"/>
                </a:solidFill>
                <a:latin typeface="Arial" panose="020B0604020202020204" pitchFamily="34" charset="0"/>
                <a:cs typeface="Arial" panose="020B0604020202020204" pitchFamily="34" charset="0"/>
                <a:sym typeface="+mn-ea"/>
              </a:rPr>
              <a:t>translation</a:t>
            </a:r>
            <a:r>
              <a:rPr lang="de-DE" sz="1800" dirty="0">
                <a:solidFill>
                  <a:srgbClr val="000000"/>
                </a:solidFill>
                <a:latin typeface="Arial" panose="020B0604020202020204" pitchFamily="34" charset="0"/>
                <a:cs typeface="Arial" panose="020B0604020202020204" pitchFamily="34" charset="0"/>
                <a:sym typeface="+mn-ea"/>
              </a:rPr>
              <a:t>: </a:t>
            </a:r>
            <a:r>
              <a:rPr lang="en-US" sz="1800" b="0" i="0" dirty="0">
                <a:solidFill>
                  <a:srgbClr val="000000"/>
                </a:solidFill>
                <a:effectLst/>
                <a:latin typeface="Times New Roman" panose="02020603050405020304" pitchFamily="18" charset="0"/>
                <a:hlinkClick r:id="rId2"/>
              </a:rPr>
              <a:t>http://www.acmuller.net/con-dao/analects.html</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r>
              <a:rPr lang="en-US" sz="1800" b="0" i="0" dirty="0" err="1">
                <a:solidFill>
                  <a:srgbClr val="000000"/>
                </a:solidFill>
                <a:effectLst/>
                <a:latin typeface="Times New Roman" panose="02020603050405020304" pitchFamily="18" charset="0"/>
              </a:rPr>
              <a:t>Wenyanwen</a:t>
            </a:r>
            <a:r>
              <a:rPr lang="en-US" sz="1800" b="0" i="0" dirty="0">
                <a:solidFill>
                  <a:srgbClr val="000000"/>
                </a:solidFill>
                <a:effectLst/>
                <a:latin typeface="Times New Roman" panose="02020603050405020304" pitchFamily="18" charset="0"/>
              </a:rPr>
              <a:t> </a:t>
            </a:r>
            <a:r>
              <a:rPr lang="en-US" sz="1800" b="0" i="0" dirty="0" err="1">
                <a:solidFill>
                  <a:srgbClr val="000000"/>
                </a:solidFill>
                <a:effectLst/>
                <a:latin typeface="Times New Roman" panose="02020603050405020304" pitchFamily="18" charset="0"/>
              </a:rPr>
              <a:t>Zidian</a:t>
            </a:r>
            <a:r>
              <a:rPr lang="en-US" sz="1800" b="0" i="0" dirty="0">
                <a:solidFill>
                  <a:srgbClr val="000000"/>
                </a:solidFill>
                <a:effectLst/>
                <a:latin typeface="Times New Roman" panose="02020603050405020304" pitchFamily="18" charset="0"/>
              </a:rPr>
              <a:t>: </a:t>
            </a:r>
            <a:r>
              <a:rPr lang="en-US" sz="1800" b="0" i="0" dirty="0">
                <a:solidFill>
                  <a:srgbClr val="000000"/>
                </a:solidFill>
                <a:effectLst/>
                <a:latin typeface="Times New Roman" panose="02020603050405020304" pitchFamily="18" charset="0"/>
                <a:hlinkClick r:id="rId3"/>
              </a:rPr>
              <a:t>https://wyw.hwxnet.com/</a:t>
            </a:r>
            <a:endParaRPr lang="en-US" sz="1800" b="0" i="0" dirty="0">
              <a:solidFill>
                <a:srgbClr val="000000"/>
              </a:solidFill>
              <a:effectLst/>
              <a:latin typeface="Times New Roman" panose="02020603050405020304" pitchFamily="18" charset="0"/>
            </a:endParaRPr>
          </a:p>
          <a:p>
            <a:pPr>
              <a:buNone/>
            </a:pPr>
            <a:endParaRPr lang="en-US" sz="1800" dirty="0">
              <a:solidFill>
                <a:srgbClr val="000000"/>
              </a:solidFill>
              <a:latin typeface="Times New Roman" panose="02020603050405020304" pitchFamily="18" charset="0"/>
            </a:endParaRPr>
          </a:p>
          <a:p>
            <a:pPr>
              <a:buNone/>
            </a:pPr>
            <a:endParaRPr lang="en-US" sz="1800" b="0" i="0" dirty="0">
              <a:solidFill>
                <a:srgbClr val="000000"/>
              </a:solidFill>
              <a:effectLst/>
              <a:latin typeface="Times New Roman" panose="02020603050405020304" pitchFamily="18" charset="0"/>
            </a:endParaRPr>
          </a:p>
          <a:p>
            <a:pPr>
              <a:buNone/>
            </a:pPr>
            <a:r>
              <a:rPr lang="en-US" sz="1800" dirty="0">
                <a:solidFill>
                  <a:srgbClr val="000000"/>
                </a:solidFill>
                <a:latin typeface="Times New Roman" panose="02020603050405020304" pitchFamily="18" charset="0"/>
              </a:rPr>
              <a:t>Presenter today: </a:t>
            </a:r>
            <a:r>
              <a:rPr lang="de-DE" sz="1800" b="0" i="0" dirty="0">
                <a:solidFill>
                  <a:srgbClr val="000000"/>
                </a:solidFill>
                <a:effectLst/>
                <a:latin typeface="Arial" panose="020B0604020202020204" pitchFamily="34" charset="0"/>
              </a:rPr>
              <a:t>6 </a:t>
            </a:r>
            <a:r>
              <a:rPr lang="de-DE" sz="1800" b="0" i="0" dirty="0" err="1">
                <a:solidFill>
                  <a:srgbClr val="000000"/>
                </a:solidFill>
                <a:effectLst/>
                <a:latin typeface="Arial" panose="020B0604020202020204" pitchFamily="34" charset="0"/>
              </a:rPr>
              <a:t>Dec</a:t>
            </a:r>
            <a:r>
              <a:rPr lang="de-DE" sz="1800" b="0" i="0" dirty="0">
                <a:solidFill>
                  <a:srgbClr val="000000"/>
                </a:solidFill>
                <a:effectLst/>
                <a:latin typeface="Arial" panose="020B0604020202020204" pitchFamily="34" charset="0"/>
              </a:rPr>
              <a:t> 8 8:00-9:30 The </a:t>
            </a:r>
            <a:r>
              <a:rPr lang="de-DE" sz="1800" b="0" i="0" dirty="0" err="1">
                <a:solidFill>
                  <a:srgbClr val="000000"/>
                </a:solidFill>
                <a:effectLst/>
                <a:latin typeface="Arial" panose="020B0604020202020204" pitchFamily="34" charset="0"/>
              </a:rPr>
              <a:t>Analects</a:t>
            </a:r>
            <a:r>
              <a:rPr lang="de-DE" sz="1800" b="0" i="0" dirty="0">
                <a:solidFill>
                  <a:srgbClr val="000000"/>
                </a:solidFill>
                <a:effectLst/>
                <a:latin typeface="Arial" panose="020B0604020202020204" pitchFamily="34" charset="0"/>
              </a:rPr>
              <a:t> IV </a:t>
            </a:r>
            <a:r>
              <a:rPr lang="zh-CN" altLang="de-DE" sz="1800" b="0" i="0" dirty="0">
                <a:solidFill>
                  <a:srgbClr val="000000"/>
                </a:solidFill>
                <a:effectLst/>
                <a:latin typeface="Arial" panose="020B0604020202020204" pitchFamily="34" charset="0"/>
              </a:rPr>
              <a:t>靜香 </a:t>
            </a:r>
            <a:r>
              <a:rPr lang="de-DE" sz="1800" b="0" i="0" dirty="0">
                <a:solidFill>
                  <a:srgbClr val="000000"/>
                </a:solidFill>
                <a:effectLst/>
                <a:latin typeface="Arial" panose="020B0604020202020204" pitchFamily="34" charset="0"/>
              </a:rPr>
              <a:t>Jing Xiang </a:t>
            </a:r>
            <a:r>
              <a:rPr lang="de-DE" sz="1800" b="0" i="0" dirty="0" err="1">
                <a:solidFill>
                  <a:srgbClr val="000000"/>
                </a:solidFill>
                <a:effectLst/>
                <a:latin typeface="Arial" panose="020B0604020202020204" pitchFamily="34" charset="0"/>
              </a:rPr>
              <a:t>Anastasiia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Yarosevych</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安伊人 </a:t>
            </a:r>
            <a:r>
              <a:rPr lang="de-DE" sz="1800" b="0" i="0" dirty="0" err="1">
                <a:solidFill>
                  <a:srgbClr val="000000"/>
                </a:solidFill>
                <a:effectLst/>
                <a:latin typeface="Arial" panose="020B0604020202020204" pitchFamily="34" charset="0"/>
              </a:rPr>
              <a:t>Anastasiia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Kozenko</a:t>
            </a:r>
            <a:r>
              <a:rPr lang="de-DE" sz="1800" b="0" i="0">
                <a:solidFill>
                  <a:srgbClr val="000000"/>
                </a:solidFill>
                <a:effectLst/>
                <a:latin typeface="Arial" panose="020B0604020202020204" pitchFamily="34" charset="0"/>
              </a:rPr>
              <a:t>,</a:t>
            </a:r>
            <a:endParaRPr lang="en-US" sz="1800" b="0" i="0" dirty="0">
              <a:solidFill>
                <a:srgbClr val="000000"/>
              </a:solidFill>
              <a:effectLst/>
              <a:latin typeface="Times New Roman" panose="02020603050405020304" pitchFamily="18" charset="0"/>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endParaRPr lang="de-DE" altLang="zh-CN" sz="1800" dirty="0">
              <a:latin typeface="Arial" panose="020B0604020202020204" pitchFamily="34" charset="0"/>
              <a:cs typeface="Arial" panose="020B0604020202020204" pitchFamily="34" charset="0"/>
              <a:sym typeface="+mn-ea"/>
            </a:endParaRPr>
          </a:p>
        </p:txBody>
      </p:sp>
    </p:spTree>
    <p:extLst>
      <p:ext uri="{BB962C8B-B14F-4D97-AF65-F5344CB8AC3E}">
        <p14:creationId xmlns:p14="http://schemas.microsoft.com/office/powerpoint/2010/main" val="1778693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de-DE" altLang="zh-TW" sz="1800" b="0" i="0" dirty="0">
                <a:solidFill>
                  <a:srgbClr val="000000"/>
                </a:solidFill>
                <a:effectLst/>
                <a:latin typeface="Arial" panose="020B0604020202020204" pitchFamily="34" charset="0"/>
              </a:rPr>
              <a:t>[6-11] </a:t>
            </a:r>
            <a:r>
              <a:rPr lang="zh-TW" altLang="de-DE" sz="1800" b="0" i="0" dirty="0">
                <a:solidFill>
                  <a:srgbClr val="000000"/>
                </a:solidFill>
                <a:effectLst/>
                <a:latin typeface="Arial" panose="020B0604020202020204" pitchFamily="34" charset="0"/>
              </a:rPr>
              <a:t>賢哉回也</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雍也</a:t>
            </a:r>
            <a:r>
              <a:rPr lang="de-DE" altLang="zh-TW" sz="1800" b="0" i="0" dirty="0">
                <a:solidFill>
                  <a:srgbClr val="000000"/>
                </a:solidFill>
                <a:effectLst/>
                <a:latin typeface="Arial" panose="020B0604020202020204" pitchFamily="34" charset="0"/>
              </a:rPr>
              <a:t>》)</a:t>
            </a:r>
          </a:p>
          <a:p>
            <a:pPr marL="0" indent="0" algn="l">
              <a:buNone/>
            </a:pP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説明</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這是孔子對顔回安貧樂道的鑽揚。</a:t>
            </a:r>
          </a:p>
          <a:p>
            <a:pPr marL="0" indent="0" algn="l">
              <a:buNone/>
            </a:pPr>
            <a:r>
              <a:rPr lang="zh-TW" altLang="de-DE" sz="1800" b="0" i="0" dirty="0">
                <a:solidFill>
                  <a:srgbClr val="000000"/>
                </a:solidFill>
                <a:effectLst/>
                <a:latin typeface="Arial" panose="020B0604020202020204" pitchFamily="34" charset="0"/>
              </a:rPr>
              <a:t>子曰：“賢哉，回也</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一簟食①</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一瓢飲②</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在陋巷②</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人不 堪其憂④</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回也不改其樂。賢哉，回也</a:t>
            </a:r>
            <a:r>
              <a:rPr lang="de-DE" altLang="zh-TW" sz="1800" b="0" i="0" dirty="0">
                <a:solidFill>
                  <a:srgbClr val="000000"/>
                </a:solidFill>
                <a:effectLst/>
                <a:latin typeface="Arial" panose="020B0604020202020204" pitchFamily="34" charset="0"/>
              </a:rPr>
              <a:t>!”</a:t>
            </a:r>
          </a:p>
          <a:p>
            <a:pPr marL="0" indent="0" algn="l">
              <a:buNone/>
            </a:pPr>
            <a:r>
              <a:rPr lang="en-US" sz="1800" b="0" i="0" dirty="0">
                <a:solidFill>
                  <a:srgbClr val="000000"/>
                </a:solidFill>
                <a:effectLst/>
                <a:latin typeface="Times New Roman" panose="02020603050405020304" pitchFamily="18" charset="0"/>
              </a:rPr>
              <a:t>The Master said: “Hui was indeed a worthy! With a single bamboo bowl of rice and gourd-cup of water he lived in a back alley. Others could not have endured his misery, but Hui never changed from his happy disposition. Hui was a </a:t>
            </a:r>
            <a:r>
              <a:rPr lang="en-US" sz="1800" b="0" i="1" dirty="0">
                <a:solidFill>
                  <a:srgbClr val="000000"/>
                </a:solidFill>
                <a:effectLst/>
                <a:latin typeface="Times New Roman" panose="02020603050405020304" pitchFamily="18" charset="0"/>
              </a:rPr>
              <a:t>worthy</a:t>
            </a:r>
            <a:r>
              <a:rPr lang="en-US" sz="1800" b="0" i="0" dirty="0">
                <a:solidFill>
                  <a:srgbClr val="000000"/>
                </a:solidFill>
                <a:effectLst/>
                <a:latin typeface="Times New Roman" panose="02020603050405020304" pitchFamily="18" charset="0"/>
              </a:rPr>
              <a:t> indeed!”</a:t>
            </a:r>
          </a:p>
          <a:p>
            <a:pPr marL="0" indent="0" algn="l">
              <a:buNone/>
            </a:pPr>
            <a:r>
              <a:rPr lang="en-US" sz="1800" b="0" i="1" dirty="0">
                <a:solidFill>
                  <a:srgbClr val="000000"/>
                </a:solidFill>
                <a:effectLst/>
                <a:latin typeface="Times New Roman" panose="02020603050405020304" pitchFamily="18" charset="0"/>
              </a:rPr>
              <a:t>Comment</a:t>
            </a:r>
            <a:r>
              <a:rPr lang="en-US" sz="1800" b="0" i="0" dirty="0">
                <a:solidFill>
                  <a:srgbClr val="000000"/>
                </a:solidFill>
                <a:effectLst/>
                <a:latin typeface="Times New Roman" panose="02020603050405020304" pitchFamily="18" charset="0"/>
              </a:rPr>
              <a:t> In Confucian and Daoist thought, the term </a:t>
            </a:r>
            <a:r>
              <a:rPr lang="en-US" sz="1800" b="0" i="1" dirty="0" err="1">
                <a:solidFill>
                  <a:srgbClr val="000000"/>
                </a:solidFill>
                <a:effectLst/>
                <a:latin typeface="Times New Roman" panose="02020603050405020304" pitchFamily="18" charset="0"/>
              </a:rPr>
              <a:t>xian</a:t>
            </a:r>
            <a:r>
              <a:rPr lang="en-US" sz="1800" b="0" i="0" dirty="0">
                <a:solidFill>
                  <a:srgbClr val="000000"/>
                </a:solidFill>
                <a:effectLst/>
                <a:latin typeface="Times New Roman" panose="02020603050405020304" pitchFamily="18" charset="0"/>
              </a:rPr>
              <a:t> (“worthy”) means “good, kind, intelligent, courageous,” etc. But it is also a technical term for a person of a high level of moral and intellectual advancement. Generally speaking, it indicates someone who is “almost perfect” but who is not a “divine being,” a sage.</a:t>
            </a:r>
          </a:p>
          <a:p>
            <a:pPr marL="0" indent="0" algn="l">
              <a:buNone/>
            </a:pPr>
            <a:r>
              <a:rPr lang="de-DE" altLang="zh-TW" sz="1800" b="0" i="0" dirty="0">
                <a:solidFill>
                  <a:srgbClr val="000000"/>
                </a:solidFill>
                <a:effectLst/>
                <a:latin typeface="Arial" panose="020B0604020202020204" pitchFamily="34" charset="0"/>
              </a:rPr>
              <a:t>① </a:t>
            </a:r>
            <a:r>
              <a:rPr lang="zh-TW" altLang="de-DE" sz="1800" b="0" i="0" dirty="0">
                <a:solidFill>
                  <a:srgbClr val="000000"/>
                </a:solidFill>
                <a:effectLst/>
                <a:latin typeface="Arial" panose="020B0604020202020204" pitchFamily="34" charset="0"/>
              </a:rPr>
              <a:t>簞 </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dān</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古代盛飯的竹器，圓形。</a:t>
            </a:r>
          </a:p>
          <a:p>
            <a:pPr marL="0" indent="0" algn="l">
              <a:buNone/>
            </a:pPr>
            <a:r>
              <a:rPr lang="zh-TW" altLang="de-DE" sz="1800" b="0" i="0" dirty="0">
                <a:solidFill>
                  <a:srgbClr val="000000"/>
                </a:solidFill>
                <a:effectLst/>
                <a:latin typeface="Arial" panose="020B0604020202020204" pitchFamily="34" charset="0"/>
              </a:rPr>
              <a:t>② 瓢</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piáo</a:t>
            </a:r>
            <a:r>
              <a:rPr lang="de-DE" altLang="zh-TW" sz="1800" b="0" i="0" dirty="0">
                <a:solidFill>
                  <a:srgbClr val="000000"/>
                </a:solidFill>
                <a:effectLst/>
                <a:latin typeface="Arial" panose="020B0604020202020204" pitchFamily="34" charset="0"/>
              </a:rPr>
              <a:t>): </a:t>
            </a:r>
            <a:r>
              <a:rPr lang="zh-TW" altLang="de-DE" sz="1800" b="0" i="0" dirty="0">
                <a:solidFill>
                  <a:srgbClr val="000000"/>
                </a:solidFill>
                <a:effectLst/>
                <a:latin typeface="Arial" panose="020B0604020202020204" pitchFamily="34" charset="0"/>
              </a:rPr>
              <a:t>用葫蘆製成的舀水的器具。飲：用作名詞，這裹指水。</a:t>
            </a:r>
          </a:p>
          <a:p>
            <a:pPr marL="0" indent="0" algn="l">
              <a:buNone/>
            </a:pPr>
            <a:r>
              <a:rPr lang="zh-TW" altLang="de-DE" sz="1800" b="0" i="0" dirty="0">
                <a:solidFill>
                  <a:srgbClr val="000000"/>
                </a:solidFill>
                <a:effectLst/>
                <a:latin typeface="Arial" panose="020B0604020202020204" pitchFamily="34" charset="0"/>
              </a:rPr>
              <a:t>③ 陋</a:t>
            </a:r>
            <a:r>
              <a:rPr lang="de-DE" altLang="zh-TW" sz="1800" b="0" i="0" dirty="0">
                <a:solidFill>
                  <a:srgbClr val="000000"/>
                </a:solidFill>
                <a:effectLst/>
                <a:latin typeface="Arial" panose="020B0604020202020204" pitchFamily="34" charset="0"/>
              </a:rPr>
              <a:t>(</a:t>
            </a:r>
            <a:r>
              <a:rPr lang="de-DE" altLang="zh-TW" sz="1800" b="0" i="0" dirty="0" err="1">
                <a:solidFill>
                  <a:srgbClr val="000000"/>
                </a:solidFill>
                <a:effectLst/>
                <a:latin typeface="Arial" panose="020B0604020202020204" pitchFamily="34" charset="0"/>
              </a:rPr>
              <a:t>lòu</a:t>
            </a:r>
            <a:r>
              <a:rPr lang="de-DE" altLang="zh-TW" sz="1800" b="0" i="0" dirty="0">
                <a:solidFill>
                  <a:srgbClr val="000000"/>
                </a:solidFill>
                <a:effectLst/>
                <a:latin typeface="Arial" panose="020B0604020202020204" pitchFamily="34" charset="0"/>
              </a:rPr>
              <a:t>)</a:t>
            </a:r>
            <a:r>
              <a:rPr lang="zh-TW" altLang="de-DE" sz="1800" b="0" i="0" dirty="0">
                <a:solidFill>
                  <a:srgbClr val="000000"/>
                </a:solidFill>
                <a:effectLst/>
                <a:latin typeface="Arial" panose="020B0604020202020204" pitchFamily="34" charset="0"/>
              </a:rPr>
              <a:t>巷：狭小的巷子。 一説狭小的居室。</a:t>
            </a:r>
          </a:p>
          <a:p>
            <a:pPr marL="0" indent="0" algn="l">
              <a:buNone/>
            </a:pPr>
            <a:r>
              <a:rPr lang="zh-TW" altLang="de-DE" sz="1800" b="0" i="0" dirty="0">
                <a:solidFill>
                  <a:srgbClr val="000000"/>
                </a:solidFill>
                <a:effectLst/>
                <a:latin typeface="Arial" panose="020B0604020202020204" pitchFamily="34" charset="0"/>
              </a:rPr>
              <a:t>④ 不堪：承受不了。憂：憂愁。</a:t>
            </a:r>
          </a:p>
          <a:p>
            <a:pPr marL="0" indent="0">
              <a:lnSpc>
                <a:spcPct val="150000"/>
              </a:lnSpc>
              <a:buNone/>
            </a:pPr>
            <a:r>
              <a:rPr lang="en-US" sz="1800" b="0" i="0" dirty="0">
                <a:solidFill>
                  <a:srgbClr val="000000"/>
                </a:solidFill>
                <a:effectLst/>
                <a:latin typeface="Times New Roman" panose="02020603050405020304" pitchFamily="18" charset="0"/>
              </a:rPr>
              <a:t>http://www.acmuller.net/con-dao/analects.html</a:t>
            </a:r>
          </a:p>
        </p:txBody>
      </p:sp>
    </p:spTree>
    <p:extLst>
      <p:ext uri="{BB962C8B-B14F-4D97-AF65-F5344CB8AC3E}">
        <p14:creationId xmlns:p14="http://schemas.microsoft.com/office/powerpoint/2010/main" val="353373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a:bodyPr>
          <a:lstStyle/>
          <a:p>
            <a:pPr marL="0" indent="0" algn="l">
              <a:buNone/>
            </a:pPr>
            <a:r>
              <a:rPr lang="zh-TW" altLang="de-DE" sz="1400" b="0" i="0" dirty="0">
                <a:solidFill>
                  <a:srgbClr val="000000"/>
                </a:solidFill>
                <a:effectLst/>
                <a:latin typeface="Arial" panose="020B0604020202020204" pitchFamily="34" charset="0"/>
              </a:rPr>
              <a:t>如有博施於民而能濟衆</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雍也</a:t>
            </a:r>
            <a:r>
              <a:rPr lang="de-DE" altLang="zh-TW" sz="1400" b="0" i="0" dirty="0">
                <a:solidFill>
                  <a:srgbClr val="000000"/>
                </a:solidFill>
                <a:effectLst/>
                <a:latin typeface="Arial" panose="020B0604020202020204" pitchFamily="34" charset="0"/>
              </a:rPr>
              <a:t>》) </a:t>
            </a:r>
            <a:r>
              <a:rPr lang="de-DE" altLang="zh-TW" sz="1400" b="0" i="0" dirty="0" err="1">
                <a:solidFill>
                  <a:srgbClr val="000000"/>
                </a:solidFill>
                <a:effectLst/>
                <a:latin typeface="Arial" panose="020B0604020202020204" pitchFamily="34" charset="0"/>
              </a:rPr>
              <a:t>Anastasiia</a:t>
            </a:r>
            <a:r>
              <a:rPr lang="de-DE" altLang="zh-TW" sz="1400" b="0" i="0" dirty="0">
                <a:solidFill>
                  <a:srgbClr val="000000"/>
                </a:solidFill>
                <a:effectLst/>
                <a:latin typeface="Arial" panose="020B0604020202020204" pitchFamily="34" charset="0"/>
              </a:rPr>
              <a:t> </a:t>
            </a:r>
            <a:r>
              <a:rPr lang="de-DE" altLang="zh-TW" sz="1400" b="0" i="0" dirty="0" err="1">
                <a:solidFill>
                  <a:srgbClr val="000000"/>
                </a:solidFill>
                <a:effectLst/>
                <a:latin typeface="Arial" panose="020B0604020202020204" pitchFamily="34" charset="0"/>
              </a:rPr>
              <a:t>Kozenko</a:t>
            </a:r>
            <a:endParaRPr lang="de-DE" altLang="zh-TW" sz="1400" b="0" i="0" dirty="0">
              <a:solidFill>
                <a:srgbClr val="000000"/>
              </a:solidFill>
              <a:effectLst/>
              <a:latin typeface="Arial" panose="020B0604020202020204" pitchFamily="34" charset="0"/>
            </a:endParaRPr>
          </a:p>
          <a:p>
            <a:pPr marL="0" indent="0" algn="l">
              <a:buNone/>
            </a:pP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説明</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孔子告訴子貢，踐行仁道不必捨近求遠，正確的途徑在於“近 取譬”</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推己及人。</a:t>
            </a:r>
          </a:p>
          <a:p>
            <a:pPr marL="0" indent="0" algn="l">
              <a:buNone/>
            </a:pPr>
            <a:r>
              <a:rPr lang="zh-TW" altLang="de-DE" sz="1400" b="0" i="0" dirty="0">
                <a:solidFill>
                  <a:srgbClr val="000000"/>
                </a:solidFill>
                <a:effectLst/>
                <a:latin typeface="Arial" panose="020B0604020202020204" pitchFamily="34" charset="0"/>
              </a:rPr>
              <a:t>子貢曰①</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如有博施於民而能濟衆②</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何如</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可謂仁 乎</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子曰：“何事於仁③</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必也聖乎④</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堯舜其猶病諸⑤</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夫</a:t>
            </a:r>
          </a:p>
          <a:p>
            <a:pPr marL="0" indent="0" algn="l">
              <a:buNone/>
            </a:pPr>
            <a:r>
              <a:rPr lang="zh-TW" altLang="de-DE" sz="1400" b="0" i="0" dirty="0">
                <a:solidFill>
                  <a:srgbClr val="000000"/>
                </a:solidFill>
                <a:effectLst/>
                <a:latin typeface="Arial" panose="020B0604020202020204" pitchFamily="34" charset="0"/>
              </a:rPr>
              <a:t>仁者，已欲立而立人，已欲達而達人⑥。能近取譬”</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可謂仁 之方也已⑥。”</a:t>
            </a:r>
          </a:p>
          <a:p>
            <a:pPr marL="0" indent="0" algn="l">
              <a:buNone/>
            </a:pPr>
            <a:r>
              <a:rPr lang="en-US" sz="1400" b="0" i="0" dirty="0">
                <a:solidFill>
                  <a:srgbClr val="000000"/>
                </a:solidFill>
                <a:effectLst/>
                <a:latin typeface="Times New Roman" panose="02020603050405020304" pitchFamily="18" charset="0"/>
              </a:rPr>
              <a:t>Zi Gong asked: “Suppose there were a ruler who benefited the people far and wide and was capable of bringing salvation to the multitude, what would you think of him? Might he be called humane?”</a:t>
            </a:r>
          </a:p>
          <a:p>
            <a:pPr marL="0" indent="0" algn="l">
              <a:buNone/>
            </a:pPr>
            <a:r>
              <a:rPr lang="en-US" sz="1400" b="0" i="0" dirty="0">
                <a:solidFill>
                  <a:srgbClr val="000000"/>
                </a:solidFill>
                <a:effectLst/>
                <a:latin typeface="Times New Roman" panose="02020603050405020304" pitchFamily="18" charset="0"/>
              </a:rPr>
              <a:t>The Master said, “Why only humane? He would undoubtedly be a sage. Even Yao and Shun would have had to strive to achieve this. Now the </a:t>
            </a:r>
            <a:r>
              <a:rPr lang="en-US" sz="1400" b="0" i="1" dirty="0">
                <a:solidFill>
                  <a:srgbClr val="000000"/>
                </a:solidFill>
                <a:effectLst/>
                <a:latin typeface="Times New Roman" panose="02020603050405020304" pitchFamily="18" charset="0"/>
              </a:rPr>
              <a:t>ren</a:t>
            </a:r>
            <a:r>
              <a:rPr lang="en-US" sz="1400" b="0" i="0" dirty="0">
                <a:solidFill>
                  <a:srgbClr val="000000"/>
                </a:solidFill>
                <a:effectLst/>
                <a:latin typeface="Times New Roman" panose="02020603050405020304" pitchFamily="18" charset="0"/>
              </a:rPr>
              <a:t> man, wishing himself to be established, sees that others are established, and, wishing himself to be successful, sees that others are successful. To be able to take one's own feelings as a guide may be called the art of </a:t>
            </a:r>
            <a:r>
              <a:rPr lang="en-US" sz="1400" b="0" i="1" dirty="0">
                <a:solidFill>
                  <a:srgbClr val="000000"/>
                </a:solidFill>
                <a:effectLst/>
                <a:latin typeface="Times New Roman" panose="02020603050405020304" pitchFamily="18" charset="0"/>
              </a:rPr>
              <a:t>ren</a:t>
            </a:r>
            <a:r>
              <a:rPr lang="en-US" sz="1400" b="0" i="0" dirty="0">
                <a:solidFill>
                  <a:srgbClr val="000000"/>
                </a:solidFill>
                <a:effectLst/>
                <a:latin typeface="Times New Roman" panose="02020603050405020304" pitchFamily="18" charset="0"/>
              </a:rPr>
              <a:t>.”</a:t>
            </a:r>
          </a:p>
          <a:p>
            <a:pPr marL="0" indent="0">
              <a:buNone/>
            </a:pPr>
            <a:r>
              <a:rPr lang="zh-TW" altLang="de-DE" sz="1400" b="0" i="0" dirty="0">
                <a:solidFill>
                  <a:srgbClr val="000000"/>
                </a:solidFill>
                <a:effectLst/>
                <a:latin typeface="Arial" panose="020B0604020202020204" pitchFamily="34" charset="0"/>
              </a:rPr>
              <a:t>① 子貢</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前</a:t>
            </a:r>
            <a:r>
              <a:rPr lang="de-DE" altLang="zh-TW" sz="1400" b="0" i="0" dirty="0">
                <a:solidFill>
                  <a:srgbClr val="000000"/>
                </a:solidFill>
                <a:effectLst/>
                <a:latin typeface="Arial" panose="020B0604020202020204" pitchFamily="34" charset="0"/>
              </a:rPr>
              <a:t>520—</a:t>
            </a:r>
            <a:r>
              <a:rPr lang="zh-TW" altLang="de-DE" sz="1400" b="0" i="0" dirty="0">
                <a:solidFill>
                  <a:srgbClr val="000000"/>
                </a:solidFill>
                <a:effectLst/>
                <a:latin typeface="Arial" panose="020B0604020202020204" pitchFamily="34" charset="0"/>
              </a:rPr>
              <a:t>前</a:t>
            </a:r>
            <a:r>
              <a:rPr lang="de-DE" altLang="zh-TW" sz="1400" b="0" i="0" dirty="0">
                <a:solidFill>
                  <a:srgbClr val="000000"/>
                </a:solidFill>
                <a:effectLst/>
                <a:latin typeface="Arial" panose="020B0604020202020204" pitchFamily="34" charset="0"/>
              </a:rPr>
              <a:t>456):</a:t>
            </a:r>
            <a:r>
              <a:rPr lang="zh-TW" altLang="de-DE" sz="1400" b="0" i="0" dirty="0">
                <a:solidFill>
                  <a:srgbClr val="000000"/>
                </a:solidFill>
                <a:effectLst/>
                <a:latin typeface="Arial" panose="020B0604020202020204" pitchFamily="34" charset="0"/>
              </a:rPr>
              <a:t>姓端木，名賜，字子貢，孔子的學生。</a:t>
            </a:r>
          </a:p>
          <a:p>
            <a:pPr marL="0" indent="0" algn="l">
              <a:buNone/>
            </a:pPr>
            <a:r>
              <a:rPr lang="zh-TW" altLang="de-DE" sz="1400" b="0" i="0" dirty="0">
                <a:solidFill>
                  <a:srgbClr val="000000"/>
                </a:solidFill>
                <a:effectLst/>
                <a:latin typeface="Arial" panose="020B0604020202020204" pitchFamily="34" charset="0"/>
              </a:rPr>
              <a:t>② 博施：廣泛地施輿恩惠。濟：救助。</a:t>
            </a:r>
          </a:p>
          <a:p>
            <a:pPr marL="0" indent="0" algn="l">
              <a:buNone/>
            </a:pPr>
            <a:r>
              <a:rPr lang="zh-TW" altLang="de-DE" sz="1400" b="0" i="0" dirty="0">
                <a:solidFill>
                  <a:srgbClr val="000000"/>
                </a:solidFill>
                <a:effectLst/>
                <a:latin typeface="Arial" panose="020B0604020202020204" pitchFamily="34" charset="0"/>
              </a:rPr>
              <a:t>③ 何止於仁</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從朱熹</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集注</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a:t>
            </a:r>
          </a:p>
          <a:p>
            <a:pPr marL="0" indent="0" algn="l">
              <a:buNone/>
            </a:pPr>
            <a:r>
              <a:rPr lang="zh-TW" altLang="de-DE" sz="1400" b="0" i="0" dirty="0">
                <a:solidFill>
                  <a:srgbClr val="000000"/>
                </a:solidFill>
                <a:effectLst/>
                <a:latin typeface="Arial" panose="020B0604020202020204" pitchFamily="34" charset="0"/>
              </a:rPr>
              <a:t>④ 那一定是聖德了。</a:t>
            </a:r>
          </a:p>
          <a:p>
            <a:pPr marL="0" indent="0" algn="l">
              <a:buNone/>
            </a:pPr>
            <a:r>
              <a:rPr lang="zh-TW" altLang="de-DE" sz="1400" b="0" i="0" dirty="0">
                <a:solidFill>
                  <a:srgbClr val="000000"/>
                </a:solidFill>
                <a:effectLst/>
                <a:latin typeface="Arial" panose="020B0604020202020204" pitchFamily="34" charset="0"/>
              </a:rPr>
              <a:t>⑤ 堯和舜大概對此都感到不易呢</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堯舜：傳説中上古的兩位賢明的 帝王，是孔子心目中的聖人。其：語氣副詞，表示推测。病：難，感 到不易。諸：“之”“乎”的合音。“之”代“博施於民而能濟衆”。</a:t>
            </a:r>
          </a:p>
          <a:p>
            <a:pPr marL="0" indent="0" algn="l">
              <a:buNone/>
            </a:pPr>
            <a:r>
              <a:rPr lang="zh-TW" altLang="de-DE" sz="1400" b="0" i="0" dirty="0">
                <a:solidFill>
                  <a:srgbClr val="000000"/>
                </a:solidFill>
                <a:effectLst/>
                <a:latin typeface="Arial" panose="020B0604020202020204" pitchFamily="34" charset="0"/>
              </a:rPr>
              <a:t>⑥ 夫</a:t>
            </a:r>
            <a:r>
              <a:rPr lang="de-DE" altLang="zh-TW" sz="1400" b="0" i="0" dirty="0">
                <a:solidFill>
                  <a:srgbClr val="000000"/>
                </a:solidFill>
                <a:effectLst/>
                <a:latin typeface="Arial" panose="020B0604020202020204" pitchFamily="34" charset="0"/>
              </a:rPr>
              <a:t>(</a:t>
            </a:r>
            <a:r>
              <a:rPr lang="de-DE" altLang="zh-TW" sz="1400" b="0" i="0" dirty="0" err="1">
                <a:solidFill>
                  <a:srgbClr val="000000"/>
                </a:solidFill>
                <a:effectLst/>
                <a:latin typeface="Arial" panose="020B0604020202020204" pitchFamily="34" charset="0"/>
              </a:rPr>
              <a:t>fú</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句首語氣詞，表示要發議論。己欲立而立人：自己想要成 功，也要使别人成功。立：有所成就。己欲達而達人：自己想要顯 達，也要使别人顯達。達：得志而有地位。這是説推己及人</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由自 己推想到别人</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是仁。</a:t>
            </a:r>
          </a:p>
          <a:p>
            <a:pPr marL="0" indent="0" algn="l">
              <a:buNone/>
            </a:pPr>
            <a:r>
              <a:rPr lang="zh-TW" altLang="de-DE" sz="1400" b="0" i="0" dirty="0">
                <a:solidFill>
                  <a:srgbClr val="000000"/>
                </a:solidFill>
                <a:effectLst/>
                <a:latin typeface="Arial" panose="020B0604020202020204" pitchFamily="34" charset="0"/>
              </a:rPr>
              <a:t>⑦ 就近拿自身的所欲</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欲立”“欲達”</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作比</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而推及他人</a:t>
            </a:r>
            <a:r>
              <a:rPr lang="de-DE" altLang="zh-TW" sz="1400" b="0" i="0" dirty="0">
                <a:solidFill>
                  <a:srgbClr val="000000"/>
                </a:solidFill>
                <a:effectLst/>
                <a:latin typeface="Arial" panose="020B0604020202020204" pitchFamily="34" charset="0"/>
              </a:rPr>
              <a:t>)</a:t>
            </a:r>
            <a:r>
              <a:rPr lang="zh-TW" altLang="de-DE" sz="1400" b="0" i="0" dirty="0">
                <a:solidFill>
                  <a:srgbClr val="000000"/>
                </a:solidFill>
                <a:effectLst/>
                <a:latin typeface="Arial" panose="020B0604020202020204" pitchFamily="34" charset="0"/>
              </a:rPr>
              <a:t>。近：指自 身。取：尋取。譬：比喻。</a:t>
            </a:r>
          </a:p>
          <a:p>
            <a:pPr marL="0" indent="0" algn="l">
              <a:buNone/>
            </a:pPr>
            <a:r>
              <a:rPr lang="zh-TW" altLang="de-DE" sz="1400" b="0" i="0" dirty="0">
                <a:solidFill>
                  <a:srgbClr val="000000"/>
                </a:solidFill>
                <a:effectLst/>
                <a:latin typeface="Arial" panose="020B0604020202020204" pitchFamily="34" charset="0"/>
              </a:rPr>
              <a:t>⑧ 方：方法。指正確的途徑。</a:t>
            </a:r>
          </a:p>
        </p:txBody>
      </p:sp>
    </p:spTree>
    <p:extLst>
      <p:ext uri="{BB962C8B-B14F-4D97-AF65-F5344CB8AC3E}">
        <p14:creationId xmlns:p14="http://schemas.microsoft.com/office/powerpoint/2010/main" val="1506305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zh-CN" altLang="de-DE" dirty="0">
                <a:solidFill>
                  <a:srgbClr val="0E5772"/>
                </a:solidFill>
                <a:latin typeface="Arial" panose="020B0604020202020204" pitchFamily="34" charset="0"/>
                <a:cs typeface="Arial" panose="020B0604020202020204" pitchFamily="34" charset="0"/>
              </a:rPr>
              <a:t>第</a:t>
            </a:r>
            <a:r>
              <a:rPr lang="de-DE" altLang="zh-CN" dirty="0">
                <a:solidFill>
                  <a:srgbClr val="0E5772"/>
                </a:solidFill>
                <a:latin typeface="Arial" panose="020B0604020202020204" pitchFamily="34" charset="0"/>
                <a:cs typeface="Arial" panose="020B0604020202020204" pitchFamily="34" charset="0"/>
              </a:rPr>
              <a:t>6</a:t>
            </a:r>
            <a:r>
              <a:rPr lang="zh-CN" altLang="de-DE" dirty="0">
                <a:solidFill>
                  <a:srgbClr val="0E5772"/>
                </a:solidFill>
                <a:latin typeface="Arial" panose="020B0604020202020204" pitchFamily="34" charset="0"/>
                <a:cs typeface="Arial" panose="020B0604020202020204" pitchFamily="34" charset="0"/>
              </a:rPr>
              <a:t>周 </a:t>
            </a:r>
            <a:r>
              <a:rPr lang="de-DE" altLang="zh-CN" dirty="0">
                <a:solidFill>
                  <a:srgbClr val="0E5772"/>
                </a:solidFill>
                <a:latin typeface="Arial" panose="020B0604020202020204" pitchFamily="34" charset="0"/>
                <a:cs typeface="Arial" panose="020B0604020202020204" pitchFamily="34" charset="0"/>
              </a:rPr>
              <a:t>Session 6</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628800"/>
            <a:ext cx="8629650" cy="5438095"/>
          </a:xfrm>
        </p:spPr>
        <p:txBody>
          <a:bodyPr>
            <a:normAutofit lnSpcReduction="10000"/>
          </a:bodyPr>
          <a:lstStyle/>
          <a:p>
            <a:pPr marL="0" indent="0" algn="l">
              <a:lnSpc>
                <a:spcPct val="120000"/>
              </a:lnSpc>
              <a:buNone/>
            </a:pPr>
            <a:r>
              <a:rPr lang="zh-TW" altLang="de-DE" sz="2000" b="0" i="0" dirty="0">
                <a:solidFill>
                  <a:srgbClr val="000000"/>
                </a:solidFill>
                <a:effectLst/>
                <a:latin typeface="Arial" panose="020B0604020202020204" pitchFamily="34" charset="0"/>
              </a:rPr>
              <a:t>士不可以不弘毅</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泰伯</a:t>
            </a:r>
            <a:r>
              <a:rPr lang="de-DE" altLang="zh-TW" sz="2000" b="0" i="0" dirty="0">
                <a:solidFill>
                  <a:srgbClr val="000000"/>
                </a:solidFill>
                <a:effectLst/>
                <a:latin typeface="Arial" panose="020B0604020202020204" pitchFamily="34" charset="0"/>
              </a:rPr>
              <a:t>》)</a:t>
            </a:r>
          </a:p>
          <a:p>
            <a:pPr marL="0" indent="0" algn="l">
              <a:lnSpc>
                <a:spcPct val="120000"/>
              </a:lnSpc>
              <a:buNone/>
            </a:pP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説明</a:t>
            </a:r>
            <a:r>
              <a:rPr lang="de-DE" altLang="zh-TW" sz="2000" b="0" i="0" dirty="0">
                <a:solidFill>
                  <a:srgbClr val="000000"/>
                </a:solidFill>
                <a:effectLst/>
                <a:latin typeface="Arial" panose="020B0604020202020204" pitchFamily="34" charset="0"/>
              </a:rPr>
              <a:t>】 </a:t>
            </a:r>
            <a:r>
              <a:rPr lang="zh-TW" altLang="de-DE" sz="2000" b="0" i="0" dirty="0">
                <a:solidFill>
                  <a:srgbClr val="000000"/>
                </a:solidFill>
                <a:effectLst/>
                <a:latin typeface="Arial" panose="020B0604020202020204" pitchFamily="34" charset="0"/>
              </a:rPr>
              <a:t>一個士人以踐行仁德作焉自己的責任，任重而道遠，必須具備 “弘毅”的品格素養。</a:t>
            </a:r>
          </a:p>
          <a:p>
            <a:pPr marL="0" indent="0" algn="l">
              <a:lnSpc>
                <a:spcPct val="120000"/>
              </a:lnSpc>
              <a:buNone/>
            </a:pPr>
            <a:r>
              <a:rPr lang="de-DE" altLang="zh-TW" sz="2000" b="0" i="0" dirty="0">
                <a:solidFill>
                  <a:srgbClr val="000000"/>
                </a:solidFill>
                <a:effectLst/>
                <a:latin typeface="Arial" panose="020B0604020202020204" pitchFamily="34" charset="0"/>
              </a:rPr>
              <a:t>[8-7] </a:t>
            </a:r>
            <a:r>
              <a:rPr lang="zh-TW" altLang="de-DE" sz="2000" b="0" i="0" dirty="0">
                <a:solidFill>
                  <a:srgbClr val="000000"/>
                </a:solidFill>
                <a:effectLst/>
                <a:latin typeface="Arial" panose="020B0604020202020204" pitchFamily="34" charset="0"/>
              </a:rPr>
              <a:t>曾子曰：“士不可以不弘毅①</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任重而道逮”。仁以為已 任，不亦重乎③</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死而後已④</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不亦遠乎</a:t>
            </a:r>
            <a:r>
              <a:rPr lang="de-DE" altLang="zh-TW" sz="2000" b="0" i="0" dirty="0">
                <a:solidFill>
                  <a:srgbClr val="000000"/>
                </a:solidFill>
                <a:effectLst/>
                <a:latin typeface="Arial" panose="020B0604020202020204" pitchFamily="34" charset="0"/>
              </a:rPr>
              <a:t>?”</a:t>
            </a:r>
          </a:p>
          <a:p>
            <a:pPr marL="0" indent="0" algn="l">
              <a:lnSpc>
                <a:spcPct val="120000"/>
              </a:lnSpc>
              <a:buNone/>
            </a:pPr>
            <a:r>
              <a:rPr lang="en-US" sz="2000" b="0" i="0" dirty="0" err="1">
                <a:solidFill>
                  <a:srgbClr val="000000"/>
                </a:solidFill>
                <a:effectLst/>
                <a:latin typeface="Times New Roman" panose="02020603050405020304" pitchFamily="18" charset="0"/>
              </a:rPr>
              <a:t>Ceng</a:t>
            </a:r>
            <a:r>
              <a:rPr lang="en-US" sz="2000" b="0" i="0" dirty="0">
                <a:solidFill>
                  <a:srgbClr val="000000"/>
                </a:solidFill>
                <a:effectLst/>
                <a:latin typeface="Times New Roman" panose="02020603050405020304" pitchFamily="18" charset="0"/>
              </a:rPr>
              <a:t> Zi said: “To be called a </a:t>
            </a:r>
            <a:r>
              <a:rPr lang="en-US" sz="2000" b="0" i="1" dirty="0" err="1">
                <a:solidFill>
                  <a:srgbClr val="000000"/>
                </a:solidFill>
                <a:effectLst/>
                <a:latin typeface="Times New Roman" panose="02020603050405020304" pitchFamily="18" charset="0"/>
              </a:rPr>
              <a:t>shi</a:t>
            </a:r>
            <a:r>
              <a:rPr lang="en-US" sz="2000" b="0" i="0" dirty="0">
                <a:solidFill>
                  <a:srgbClr val="000000"/>
                </a:solidFill>
                <a:effectLst/>
                <a:latin typeface="Times New Roman" panose="02020603050405020304" pitchFamily="18" charset="0"/>
              </a:rPr>
              <a:t> you must be open-minded as well as resolute, since your burden is heavy and your course is long. If you take </a:t>
            </a:r>
            <a:r>
              <a:rPr lang="en-US" sz="2000" b="0" i="1" dirty="0">
                <a:solidFill>
                  <a:srgbClr val="000000"/>
                </a:solidFill>
                <a:effectLst/>
                <a:latin typeface="Times New Roman" panose="02020603050405020304" pitchFamily="18" charset="0"/>
              </a:rPr>
              <a:t>ren</a:t>
            </a:r>
            <a:r>
              <a:rPr lang="en-US" sz="2000" b="0" i="0" dirty="0">
                <a:solidFill>
                  <a:srgbClr val="000000"/>
                </a:solidFill>
                <a:effectLst/>
                <a:latin typeface="Times New Roman" panose="02020603050405020304" pitchFamily="18" charset="0"/>
              </a:rPr>
              <a:t> as your burden, is it not heavy? If you continue to death, is it not long?”</a:t>
            </a:r>
            <a:endParaRPr lang="de-DE" altLang="zh-TW" sz="2000" b="0" i="0" dirty="0">
              <a:solidFill>
                <a:srgbClr val="000000"/>
              </a:solidFill>
              <a:effectLst/>
              <a:latin typeface="Arial" panose="020B0604020202020204" pitchFamily="34" charset="0"/>
            </a:endParaRPr>
          </a:p>
          <a:p>
            <a:pPr marL="0" indent="0" algn="l">
              <a:lnSpc>
                <a:spcPct val="120000"/>
              </a:lnSpc>
              <a:buNone/>
            </a:pPr>
            <a:r>
              <a:rPr lang="de-DE" altLang="zh-TW" sz="2000" b="0" i="0" dirty="0">
                <a:solidFill>
                  <a:srgbClr val="000000"/>
                </a:solidFill>
                <a:effectLst/>
                <a:latin typeface="Arial" panose="020B0604020202020204" pitchFamily="34" charset="0"/>
              </a:rPr>
              <a:t>① </a:t>
            </a:r>
            <a:r>
              <a:rPr lang="zh-TW" altLang="de-DE" sz="2000" b="0" i="0" dirty="0">
                <a:solidFill>
                  <a:srgbClr val="000000"/>
                </a:solidFill>
                <a:effectLst/>
                <a:latin typeface="Arial" panose="020B0604020202020204" pitchFamily="34" charset="0"/>
              </a:rPr>
              <a:t>曾子</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前</a:t>
            </a:r>
            <a:r>
              <a:rPr lang="de-DE" altLang="zh-TW" sz="2000" b="0" i="0" dirty="0">
                <a:solidFill>
                  <a:srgbClr val="000000"/>
                </a:solidFill>
                <a:effectLst/>
                <a:latin typeface="Arial" panose="020B0604020202020204" pitchFamily="34" charset="0"/>
              </a:rPr>
              <a:t>505</a:t>
            </a:r>
            <a:r>
              <a:rPr lang="zh-TW" altLang="de-DE" sz="2000" b="0" i="0" dirty="0">
                <a:solidFill>
                  <a:srgbClr val="000000"/>
                </a:solidFill>
                <a:effectLst/>
                <a:latin typeface="Arial" panose="020B0604020202020204" pitchFamily="34" charset="0"/>
              </a:rPr>
              <a:t>一前</a:t>
            </a:r>
            <a:r>
              <a:rPr lang="de-DE" altLang="zh-TW" sz="2000" b="0" i="0" dirty="0">
                <a:solidFill>
                  <a:srgbClr val="000000"/>
                </a:solidFill>
                <a:effectLst/>
                <a:latin typeface="Arial" panose="020B0604020202020204" pitchFamily="34" charset="0"/>
              </a:rPr>
              <a:t>436):</a:t>
            </a:r>
            <a:r>
              <a:rPr lang="zh-TW" altLang="de-DE" sz="2000" b="0" i="0" dirty="0">
                <a:solidFill>
                  <a:srgbClr val="000000"/>
                </a:solidFill>
                <a:effectLst/>
                <a:latin typeface="Arial" panose="020B0604020202020204" pitchFamily="34" charset="0"/>
              </a:rPr>
              <a:t>名参，字子舆，鲁國人。孔子的學生。弘： 大。指抱負遠大。毅：意志堅强。</a:t>
            </a:r>
          </a:p>
          <a:p>
            <a:pPr marL="0" indent="0" algn="l">
              <a:lnSpc>
                <a:spcPct val="120000"/>
              </a:lnSpc>
              <a:buNone/>
            </a:pPr>
            <a:r>
              <a:rPr lang="zh-TW" altLang="de-DE" sz="2000" b="0" i="0" dirty="0">
                <a:solidFill>
                  <a:srgbClr val="000000"/>
                </a:solidFill>
                <a:effectLst/>
                <a:latin typeface="Arial" panose="020B0604020202020204" pitchFamily="34" charset="0"/>
              </a:rPr>
              <a:t>② 任：負擔</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名詞</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。這裹指肩負的責任。</a:t>
            </a:r>
          </a:p>
          <a:p>
            <a:pPr marL="0" indent="0" algn="l">
              <a:lnSpc>
                <a:spcPct val="120000"/>
              </a:lnSpc>
              <a:buNone/>
            </a:pPr>
            <a:r>
              <a:rPr lang="zh-TW" altLang="de-DE" sz="2000" b="0" i="0" dirty="0">
                <a:solidFill>
                  <a:srgbClr val="000000"/>
                </a:solidFill>
                <a:effectLst/>
                <a:latin typeface="Arial" panose="020B0604020202020204" pitchFamily="34" charset="0"/>
              </a:rPr>
              <a:t>③ 以踐行仁德作焉自己的貴任，不是很重嗎</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仁”作介詞“以”前置 賓語。不亦</a:t>
            </a:r>
            <a:r>
              <a:rPr lang="de-DE" altLang="zh-TW" sz="2000" b="0" i="0" dirty="0">
                <a:solidFill>
                  <a:srgbClr val="000000"/>
                </a:solidFill>
                <a:effectLst/>
                <a:latin typeface="Arial" panose="020B0604020202020204" pitchFamily="34" charset="0"/>
              </a:rPr>
              <a:t>……</a:t>
            </a:r>
            <a:r>
              <a:rPr lang="zh-TW" altLang="de-DE" sz="2000" b="0" i="0" dirty="0">
                <a:solidFill>
                  <a:srgbClr val="000000"/>
                </a:solidFill>
                <a:effectLst/>
                <a:latin typeface="Arial" panose="020B0604020202020204" pitchFamily="34" charset="0"/>
              </a:rPr>
              <a:t>乎： 一種固定格式，表示反問語氣。</a:t>
            </a:r>
          </a:p>
          <a:p>
            <a:pPr marL="0" indent="0" algn="l">
              <a:lnSpc>
                <a:spcPct val="120000"/>
              </a:lnSpc>
              <a:buNone/>
            </a:pPr>
            <a:r>
              <a:rPr lang="zh-TW" altLang="de-DE" sz="2000" b="0" i="0" dirty="0">
                <a:solidFill>
                  <a:srgbClr val="000000"/>
                </a:solidFill>
                <a:effectLst/>
                <a:latin typeface="Arial" panose="020B0604020202020204" pitchFamily="34" charset="0"/>
              </a:rPr>
              <a:t>④ 已：止。</a:t>
            </a:r>
            <a:endParaRPr lang="zh-TW" altLang="de-DE"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997586549"/>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3359</Words>
  <Application>Microsoft Office PowerPoint</Application>
  <PresentationFormat>Bildschirmpräsentation (4:3)</PresentationFormat>
  <Paragraphs>131</Paragraphs>
  <Slides>15</Slides>
  <Notes>2</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15</vt:i4>
      </vt:variant>
    </vt:vector>
  </HeadingPairs>
  <TitlesOfParts>
    <vt:vector size="24" baseType="lpstr">
      <vt:lpstr>KaiTi</vt:lpstr>
      <vt:lpstr>KaiTi</vt:lpstr>
      <vt:lpstr>ＭＳ 明朝</vt:lpstr>
      <vt:lpstr>Arial</vt:lpstr>
      <vt:lpstr>Calibri</vt:lpstr>
      <vt:lpstr>Corbel</vt:lpstr>
      <vt:lpstr>Garamond</vt:lpstr>
      <vt:lpstr>Times New Roman</vt:lpstr>
      <vt:lpstr>Larissa-Design</vt:lpstr>
      <vt:lpstr>中国文學-散文 研究生课（大三） Prose for third year Bachelor Students 第6周 Session 6</vt:lpstr>
      <vt:lpstr>Students 學生</vt:lpstr>
      <vt:lpstr>Students 同学</vt:lpstr>
      <vt:lpstr>Students 同学</vt:lpstr>
      <vt:lpstr>主题 Topics</vt:lpstr>
      <vt:lpstr>第6周 Session 6</vt:lpstr>
      <vt:lpstr>第6周 Session 6</vt:lpstr>
      <vt:lpstr>第6周 Session 6</vt:lpstr>
      <vt:lpstr>第6周 Session 6</vt:lpstr>
      <vt:lpstr>第6周 Session 6</vt:lpstr>
      <vt:lpstr>第6周 Session 6</vt:lpstr>
      <vt:lpstr>第6周 Session 6</vt:lpstr>
      <vt:lpstr>Preparation for this afternoon and next week 下午和下週的課前預習</vt:lpstr>
      <vt:lpstr>Always here for you! 隨時隨地为你们服务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cp:lastModifiedBy>
  <cp:revision>782</cp:revision>
  <dcterms:created xsi:type="dcterms:W3CDTF">2010-06-18T15:32:00Z</dcterms:created>
  <dcterms:modified xsi:type="dcterms:W3CDTF">2023-12-08T08:48:21Z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