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12"/>
  </p:notesMasterIdLst>
  <p:sldIdLst>
    <p:sldId id="267" r:id="rId2"/>
    <p:sldId id="256" r:id="rId3"/>
    <p:sldId id="257" r:id="rId4"/>
    <p:sldId id="258" r:id="rId5"/>
    <p:sldId id="263" r:id="rId6"/>
    <p:sldId id="262" r:id="rId7"/>
    <p:sldId id="265" r:id="rId8"/>
    <p:sldId id="259" r:id="rId9"/>
    <p:sldId id="260" r:id="rId10"/>
    <p:sldId id="261" r:id="rId11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5E1B43-5100-4279-A593-3A8610F74626}" type="datetimeFigureOut">
              <a:rPr lang="de-DE" smtClean="0"/>
              <a:t>16.03.2020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B0AC79-0FD2-4267-ADA1-FEAF9891A69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33815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6A6C2-3F77-47AE-A308-E8BA5ECFF85F}" type="slidenum">
              <a:rPr lang="de-DE" smtClean="0"/>
              <a:t>1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  <a:lum bright="-10000" contrast="-40000"/>
          </a:blip>
          <a:stretch>
            <a:fillRect/>
          </a:stretch>
        </p:blipFill>
        <p:spPr>
          <a:xfrm>
            <a:off x="1" y="5214950"/>
            <a:ext cx="1472173" cy="16430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214422"/>
            <a:ext cx="7772400" cy="1470025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1733" y="2759581"/>
            <a:ext cx="6100534" cy="1740989"/>
          </a:xfrm>
        </p:spPr>
        <p:txBody>
          <a:bodyPr anchor="t"/>
          <a:lstStyle>
            <a:lvl1pPr marL="0" indent="0" algn="ctr">
              <a:buNone/>
              <a:defRPr lang="zh-CN" altLang="en-US" dirty="0"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CN" altLang="en-US"/>
              <a:t>单击此处编辑母版副标题样式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2D84E-2C9B-461F-8AAD-83F5AC4DD726}" type="datetimeFigureOut">
              <a:rPr lang="zh-CN" altLang="en-US" smtClean="0"/>
              <a:pPr/>
              <a:t>2020/3/16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46FA9-363F-45F2-A005-B55921FE7EF5}" type="slidenum">
              <a:rPr lang="zh-CN" altLang="en-US" smtClean="0"/>
              <a:pPr/>
              <a:t>‹Nr.›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00176"/>
            <a:ext cx="8229600" cy="4714907"/>
          </a:xfrm>
        </p:spPr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2D84E-2C9B-461F-8AAD-83F5AC4DD726}" type="datetimeFigureOut">
              <a:rPr lang="zh-CN" altLang="en-US" smtClean="0"/>
              <a:pPr/>
              <a:t>2020/3/16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46FA9-363F-45F2-A005-B55921FE7EF5}" type="slidenum">
              <a:rPr lang="zh-CN" altLang="en-US" smtClean="0"/>
              <a:pPr/>
              <a:t>‹Nr.›</a:t>
            </a:fld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286644" y="274638"/>
            <a:ext cx="1400156" cy="5940444"/>
          </a:xfrm>
        </p:spPr>
        <p:txBody>
          <a:bodyPr vert="eaVert"/>
          <a:lstStyle>
            <a:lvl1pPr algn="ctr">
              <a:defRPr>
                <a:effectLst>
                  <a:outerShdw dist="50800" dir="18900000" algn="tl" rotWithShape="0">
                    <a:srgbClr val="000000">
                      <a:alpha val="75000"/>
                    </a:srgbClr>
                  </a:outerShdw>
                </a:effectLst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758006" cy="5940444"/>
          </a:xfrm>
        </p:spPr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2D84E-2C9B-461F-8AAD-83F5AC4DD726}" type="datetimeFigureOut">
              <a:rPr lang="zh-CN" altLang="en-US" smtClean="0"/>
              <a:pPr/>
              <a:t>2020/3/16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46FA9-363F-45F2-A005-B55921FE7EF5}" type="slidenum">
              <a:rPr lang="zh-CN" altLang="en-US" smtClean="0"/>
              <a:pPr/>
              <a:t>‹Nr.›</a:t>
            </a:fld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2D84E-2C9B-461F-8AAD-83F5AC4DD726}" type="datetimeFigureOut">
              <a:rPr lang="zh-CN" altLang="en-US" smtClean="0"/>
              <a:pPr/>
              <a:t>2020/3/16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46FA9-363F-45F2-A005-B55921FE7EF5}" type="slidenum">
              <a:rPr lang="zh-CN" altLang="en-US" smtClean="0"/>
              <a:pPr/>
              <a:t>‹Nr.›</a:t>
            </a:fld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143369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643182"/>
            <a:ext cx="7772400" cy="1500187"/>
          </a:xfrm>
        </p:spPr>
        <p:txBody>
          <a:bodyPr anchor="b"/>
          <a:lstStyle>
            <a:lvl1pPr marL="0" indent="0">
              <a:buNone/>
              <a:defRPr lang="zh-CN" altLang="en-US" sz="2800" smtClean="0">
                <a:effectLst/>
              </a:defRPr>
            </a:lvl1pPr>
            <a:lvl2pPr marL="457200" indent="0">
              <a:buNone/>
              <a:defRPr lang="zh-CN" altLang="en-US" sz="2400" smtClean="0">
                <a:effectLst/>
              </a:defRPr>
            </a:lvl2pPr>
            <a:lvl3pPr marL="914400" indent="0">
              <a:buNone/>
              <a:defRPr lang="zh-CN" altLang="en-US" sz="2000" smtClean="0">
                <a:effectLst/>
              </a:defRPr>
            </a:lvl3pPr>
            <a:lvl4pPr marL="1371600" indent="0">
              <a:buNone/>
              <a:defRPr lang="zh-CN" altLang="en-US" sz="1600" smtClean="0">
                <a:effectLst/>
              </a:defRPr>
            </a:lvl4pPr>
            <a:lvl5pPr marL="1828800" indent="0">
              <a:buNone/>
              <a:defRPr lang="zh-CN" altLang="en-US" sz="1400" dirty="0" smtClean="0">
                <a:effectLst/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2D84E-2C9B-461F-8AAD-83F5AC4DD726}" type="datetimeFigureOut">
              <a:rPr lang="zh-CN" altLang="en-US" smtClean="0"/>
              <a:pPr/>
              <a:t>2020/3/16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46FA9-363F-45F2-A005-B55921FE7EF5}" type="slidenum">
              <a:rPr lang="zh-CN" altLang="en-US" smtClean="0"/>
              <a:pPr/>
              <a:t>‹Nr.›</a:t>
            </a:fld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  <a:lum bright="-10000" contrast="-30000"/>
          </a:blip>
          <a:stretch>
            <a:fillRect/>
          </a:stretch>
        </p:blipFill>
        <p:spPr>
          <a:xfrm>
            <a:off x="7480636" y="0"/>
            <a:ext cx="1663364" cy="2357430"/>
          </a:xfrm>
          <a:prstGeom prst="rect">
            <a:avLst/>
          </a:prstGeom>
          <a:noFill/>
          <a:ln>
            <a:noFill/>
          </a:ln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6552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2D84E-2C9B-461F-8AAD-83F5AC4DD726}" type="datetimeFigureOut">
              <a:rPr lang="zh-CN" altLang="en-US" smtClean="0"/>
              <a:pPr/>
              <a:t>2020/3/16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46FA9-363F-45F2-A005-B55921FE7EF5}" type="slidenum">
              <a:rPr lang="zh-CN" altLang="en-US" smtClean="0"/>
              <a:pPr/>
              <a:t>‹Nr.›</a:t>
            </a:fld>
            <a:endParaRPr lang="zh-CN" altLang="en-US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0" y="0"/>
            <a:ext cx="6408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2D84E-2C9B-461F-8AAD-83F5AC4DD726}" type="datetimeFigureOut">
              <a:rPr lang="zh-CN" altLang="en-US" smtClean="0"/>
              <a:pPr/>
              <a:t>2020/3/16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46FA9-363F-45F2-A005-B55921FE7EF5}" type="slidenum">
              <a:rPr lang="zh-CN" altLang="en-US" smtClean="0"/>
              <a:pPr/>
              <a:t>‹Nr.›</a:t>
            </a:fld>
            <a:endParaRPr lang="zh-CN" altLang="en-US"/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2D84E-2C9B-461F-8AAD-83F5AC4DD726}" type="datetimeFigureOut">
              <a:rPr lang="zh-CN" altLang="en-US" smtClean="0"/>
              <a:pPr/>
              <a:t>2020/3/16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46FA9-363F-45F2-A005-B55921FE7EF5}" type="slidenum">
              <a:rPr lang="zh-CN" altLang="en-US" smtClean="0"/>
              <a:pPr/>
              <a:t>‹Nr.›</a:t>
            </a:fld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2D84E-2C9B-461F-8AAD-83F5AC4DD726}" type="datetimeFigureOut">
              <a:rPr lang="zh-CN" altLang="en-US" smtClean="0"/>
              <a:pPr/>
              <a:t>2020/3/16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46FA9-363F-45F2-A005-B55921FE7EF5}" type="slidenum">
              <a:rPr lang="zh-CN" altLang="en-US" smtClean="0"/>
              <a:pPr/>
              <a:t>‹Nr.›</a:t>
            </a:fld>
            <a:endParaRPr lang="zh-CN" altLang="en-US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6732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1175" y="5357826"/>
            <a:ext cx="8226225" cy="768028"/>
          </a:xfrm>
        </p:spPr>
        <p:txBody>
          <a:bodyPr anchor="ctr"/>
          <a:lstStyle>
            <a:lvl1pPr algn="ctr">
              <a:defRPr lang="zh-CN" altLang="en-US" sz="3600" b="0" kern="1200" spc="50" dirty="0">
                <a:ln w="12700">
                  <a:noFill/>
                  <a:prstDash val="solid"/>
                </a:ln>
                <a:solidFill>
                  <a:schemeClr val="accent4"/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0382" y="428604"/>
            <a:ext cx="5111750" cy="48577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679086" y="1357298"/>
            <a:ext cx="3008313" cy="392909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2D84E-2C9B-461F-8AAD-83F5AC4DD726}" type="datetimeFigureOut">
              <a:rPr lang="zh-CN" altLang="en-US" smtClean="0"/>
              <a:pPr/>
              <a:t>2020/3/16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46FA9-363F-45F2-A005-B55921FE7EF5}" type="slidenum">
              <a:rPr lang="zh-CN" altLang="en-US" smtClean="0"/>
              <a:pPr/>
              <a:t>‹Nr.›</a:t>
            </a:fld>
            <a:endParaRPr lang="zh-CN" altLang="en-US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5298" y="214290"/>
            <a:ext cx="7448602" cy="781052"/>
          </a:xfrm>
        </p:spPr>
        <p:txBody>
          <a:bodyPr anchor="ctr"/>
          <a:lstStyle>
            <a:lvl1pPr algn="ctr" rtl="0">
              <a:spcBef>
                <a:spcPct val="0"/>
              </a:spcBef>
              <a:buNone/>
              <a:defRPr sz="3600" b="0" kern="1200" spc="50">
                <a:ln w="12700">
                  <a:noFill/>
                  <a:prstDash val="solid"/>
                </a:ln>
                <a:solidFill>
                  <a:schemeClr val="accent4"/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681015" y="1000108"/>
            <a:ext cx="7452360" cy="5214974"/>
          </a:xfrm>
          <a:prstGeom prst="snip2DiagRect">
            <a:avLst>
              <a:gd name="adj1" fmla="val 0"/>
              <a:gd name="adj2" fmla="val 17946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CN" altLang="en-US"/>
              <a:t>单击图标添加图片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0" y="6243633"/>
            <a:ext cx="3180375" cy="614367"/>
          </a:xfrm>
        </p:spPr>
        <p:txBody>
          <a:bodyPr anchor="t"/>
          <a:lstStyle>
            <a:lvl1pPr marL="0" indent="0" algn="r">
              <a:buNone/>
              <a:defRPr sz="1400"/>
            </a:lvl1pPr>
            <a:lvl2pPr marL="457200" indent="0" algn="r">
              <a:buNone/>
              <a:defRPr sz="1200"/>
            </a:lvl2pPr>
            <a:lvl3pPr marL="914400" indent="0" algn="r">
              <a:buNone/>
              <a:defRPr sz="1000"/>
            </a:lvl3pPr>
            <a:lvl4pPr marL="1371600" indent="0" algn="r">
              <a:buNone/>
              <a:defRPr sz="900"/>
            </a:lvl4pPr>
            <a:lvl5pPr marL="1828800" indent="0" algn="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09600" y="6492878"/>
            <a:ext cx="1676384" cy="365125"/>
          </a:xfrm>
        </p:spPr>
        <p:txBody>
          <a:bodyPr/>
          <a:lstStyle/>
          <a:p>
            <a:fld id="{9F62D84E-2C9B-461F-8AAD-83F5AC4DD726}" type="datetimeFigureOut">
              <a:rPr lang="zh-CN" altLang="en-US" smtClean="0"/>
              <a:pPr/>
              <a:t>2020/3/16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2285984" y="6492876"/>
            <a:ext cx="2643206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83073" y="5347005"/>
            <a:ext cx="871200" cy="871200"/>
          </a:xfrm>
          <a:prstGeom prst="rtTriangl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fld id="{BAC46FA9-363F-45F2-A005-B55921FE7EF5}" type="slidenum">
              <a:rPr lang="zh-CN" altLang="en-US" smtClean="0"/>
              <a:pPr/>
              <a:t>‹Nr.›</a:t>
            </a:fld>
            <a:endParaRPr lang="zh-CN" altLang="en-US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760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matte">
              <a:bevelT w="12700" h="12700"/>
            </a:sp3d>
          </a:bodyPr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  <a:p>
            <a:pPr lvl="1" eaLnBrk="1" latinLnBrk="0" hangingPunct="1"/>
            <a:r>
              <a:rPr kumimoji="0" lang="zh-CN" altLang="en-US"/>
              <a:t>第二级</a:t>
            </a:r>
          </a:p>
          <a:p>
            <a:pPr lvl="2" eaLnBrk="1" latinLnBrk="0" hangingPunct="1"/>
            <a:r>
              <a:rPr kumimoji="0" lang="zh-CN" altLang="en-US"/>
              <a:t>第三级</a:t>
            </a:r>
          </a:p>
          <a:p>
            <a:pPr lvl="3" eaLnBrk="1" latinLnBrk="0" hangingPunct="1"/>
            <a:r>
              <a:rPr kumimoji="0" lang="zh-CN" altLang="en-US"/>
              <a:t>第四级</a:t>
            </a:r>
          </a:p>
          <a:p>
            <a:pPr lvl="4" eaLnBrk="1" latinLnBrk="0" hangingPunct="1"/>
            <a:r>
              <a:rPr kumimoji="0"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274320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9F62D84E-2C9B-461F-8AAD-83F5AC4DD726}" type="datetimeFigureOut">
              <a:rPr lang="zh-CN" altLang="en-US" smtClean="0"/>
              <a:pPr/>
              <a:t>2020/3/16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45720" tIns="45720" rIns="45720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AC46FA9-363F-45F2-A005-B55921FE7EF5}" type="slidenum">
              <a:rPr lang="zh-CN" altLang="en-US" smtClean="0"/>
              <a:pPr/>
              <a:t>‹Nr.›</a:t>
            </a:fld>
            <a:endParaRPr lang="zh-CN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lang="zh-CN" altLang="en-US" sz="4400" b="0" kern="1200" spc="50" dirty="0">
          <a:ln w="12700">
            <a:noFill/>
            <a:prstDash val="solid"/>
          </a:ln>
          <a:solidFill>
            <a:schemeClr val="accent4"/>
          </a:solidFill>
          <a:effectLst>
            <a:outerShdw blurRad="38100" dist="20320" dir="27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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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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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5" Type="http://schemas.openxmlformats.org/officeDocument/2006/relationships/slide" Target="slide8.xml"/><Relationship Id="rId4" Type="http://schemas.openxmlformats.org/officeDocument/2006/relationships/slide" Target="slide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95536" y="136649"/>
            <a:ext cx="8352928" cy="3508375"/>
          </a:xfrm>
        </p:spPr>
        <p:txBody>
          <a:bodyPr>
            <a:noAutofit/>
          </a:bodyPr>
          <a:lstStyle/>
          <a:p>
            <a:r>
              <a:rPr lang="zh-CN" altLang="de-DE" sz="9600" b="1" dirty="0"/>
              <a:t>中国文化基础</a:t>
            </a:r>
            <a:br>
              <a:rPr lang="de-DE" altLang="zh-CN" sz="59500" b="1" dirty="0">
                <a:latin typeface="楷体" panose="02010609060101010101" pitchFamily="49" charset="-122"/>
                <a:ea typeface="楷体" panose="02010609060101010101" pitchFamily="49" charset="-122"/>
              </a:rPr>
            </a:br>
            <a:r>
              <a:rPr lang="de-DE" altLang="zh-CN" sz="4800" b="1" i="1" dirty="0"/>
              <a:t>Basics in Chinese Culture</a:t>
            </a:r>
            <a:br>
              <a:rPr lang="de-DE" altLang="zh-CN" sz="4800" b="1" i="1" dirty="0"/>
            </a:br>
            <a:r>
              <a:rPr lang="de-DE" altLang="zh-CN" sz="2800" b="1" i="1" dirty="0" err="1"/>
              <a:t>for</a:t>
            </a:r>
            <a:r>
              <a:rPr lang="de-DE" altLang="zh-CN" sz="2800" b="1" i="1" dirty="0"/>
              <a:t> Bachelor </a:t>
            </a:r>
            <a:r>
              <a:rPr lang="de-DE" altLang="zh-CN" sz="2800" b="1" i="1" dirty="0" err="1"/>
              <a:t>Students</a:t>
            </a:r>
            <a:r>
              <a:rPr lang="de-DE" altLang="zh-CN" sz="2800" b="1" i="1" dirty="0"/>
              <a:t> </a:t>
            </a:r>
            <a:r>
              <a:rPr lang="de-DE" altLang="zh-CN" sz="2800" b="1" i="1" dirty="0" err="1"/>
              <a:t>of</a:t>
            </a:r>
            <a:r>
              <a:rPr lang="de-DE" altLang="zh-CN" sz="2800" b="1" i="1" dirty="0"/>
              <a:t> Translation</a:t>
            </a:r>
            <a:endParaRPr lang="de-DE" sz="2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95536" y="3717032"/>
            <a:ext cx="8280920" cy="3024336"/>
          </a:xfrm>
        </p:spPr>
        <p:txBody>
          <a:bodyPr>
            <a:noAutofit/>
          </a:bodyPr>
          <a:lstStyle/>
          <a:p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湖南师范大学 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2020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24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日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-6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8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日</a:t>
            </a:r>
            <a:b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</a:br>
            <a:r>
              <a:rPr lang="zh-CN" altLang="de-DE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中国语言文化 周一</a:t>
            </a:r>
            <a:r>
              <a:rPr lang="de-DE" altLang="zh-CN"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16:30-18:15</a:t>
            </a:r>
            <a:r>
              <a:rPr lang="zh-CN" altLang="de-DE"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，</a:t>
            </a:r>
            <a:endParaRPr lang="de-DE" altLang="zh-CN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zh-CN" altLang="de-DE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上课地点</a:t>
            </a:r>
            <a:r>
              <a:rPr lang="de-DE" altLang="zh-CN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2-3</a:t>
            </a:r>
            <a:r>
              <a:rPr lang="zh-CN" altLang="de-DE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月份在綫、</a:t>
            </a:r>
            <a:r>
              <a:rPr lang="de-DE" altLang="zh-CN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4-6</a:t>
            </a:r>
            <a:r>
              <a:rPr lang="zh-CN" altLang="de-DE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月份外院大楼</a:t>
            </a:r>
            <a:r>
              <a:rPr lang="de-DE" altLang="zh-CN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515</a:t>
            </a:r>
            <a:r>
              <a:rPr lang="zh-CN" altLang="de-DE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报告厅</a:t>
            </a:r>
            <a:endParaRPr lang="de-DE" altLang="zh-CN" sz="2400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de-DE" altLang="zh-CN" sz="2400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吴漠汀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特聘</a:t>
            </a:r>
            <a:r>
              <a:rPr lang="zh-CN" altLang="en-US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教授</a:t>
            </a:r>
            <a:r>
              <a:rPr lang="zh-CN" altLang="de-DE" sz="2400" dirty="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de-DE" altLang="zh-CN" sz="2400" dirty="0" err="1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Distinguished</a:t>
            </a:r>
            <a:r>
              <a:rPr lang="de-DE" altLang="zh-CN" sz="2400" dirty="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Professor Dr. Martin </a:t>
            </a:r>
            <a:r>
              <a:rPr lang="de-DE" altLang="zh-CN" sz="2400" dirty="0" err="1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Woesler</a:t>
            </a:r>
            <a:endParaRPr lang="de-DE" sz="2400" dirty="0">
              <a:solidFill>
                <a:schemeClr val="tx1"/>
              </a:solidFill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  <a:p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湖南师范大学外国学院 </a:t>
            </a:r>
            <a:r>
              <a:rPr lang="de-DE" altLang="zh-CN" sz="1800" dirty="0" err="1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Foreign</a:t>
            </a:r>
            <a:r>
              <a:rPr lang="de-DE" altLang="zh-CN" sz="1800" dirty="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Studies College, Hunan Normal University</a:t>
            </a:r>
            <a:endParaRPr lang="de-DE" altLang="zh-CN" sz="2400" dirty="0">
              <a:solidFill>
                <a:schemeClr val="tx1"/>
              </a:solidFill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C903A2E4-6116-4E9F-9DC3-0C188D7EE2B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51" y="-9894"/>
            <a:ext cx="1351550" cy="918614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200" b="1" dirty="0"/>
              <a:t>Questions concerning Section D, Unit One</a:t>
            </a:r>
            <a:endParaRPr lang="zh-CN" altLang="en-US" sz="32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1. Why has environmental protection been taken as a national policy of China? How serious is air and water pollution now in China?</a:t>
            </a:r>
            <a:endParaRPr lang="zh-CN" altLang="en-US" sz="2800" dirty="0"/>
          </a:p>
          <a:p>
            <a:r>
              <a:rPr lang="en-US" sz="2800" dirty="0"/>
              <a:t>2. What measures has China taken against pollution?</a:t>
            </a:r>
            <a:endParaRPr lang="zh-CN" alt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642919"/>
            <a:ext cx="7772400" cy="1000131"/>
          </a:xfrm>
        </p:spPr>
        <p:txBody>
          <a:bodyPr>
            <a:normAutofit/>
          </a:bodyPr>
          <a:lstStyle/>
          <a:p>
            <a:r>
              <a:rPr lang="en-US" altLang="zh-CN" sz="3600" b="1" dirty="0"/>
              <a:t>Traditional Chinese Culture</a:t>
            </a:r>
            <a:endParaRPr lang="zh-CN" altLang="en-US" sz="3600" b="1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642910" y="1857364"/>
            <a:ext cx="8072494" cy="4429156"/>
          </a:xfrm>
        </p:spPr>
        <p:txBody>
          <a:bodyPr>
            <a:normAutofit/>
          </a:bodyPr>
          <a:lstStyle/>
          <a:p>
            <a:pPr algn="just"/>
            <a:r>
              <a:rPr lang="en-US" altLang="zh-CN" sz="2800" b="1" dirty="0"/>
              <a:t>About Chinese culture around the world</a:t>
            </a:r>
            <a:r>
              <a:rPr lang="en-US" altLang="zh-CN" sz="2800" dirty="0"/>
              <a:t>: the importance</a:t>
            </a:r>
          </a:p>
          <a:p>
            <a:pPr algn="just"/>
            <a:r>
              <a:rPr lang="en-US" altLang="zh-CN" sz="2800" b="1" dirty="0"/>
              <a:t>About the course</a:t>
            </a:r>
            <a:r>
              <a:rPr lang="en-US" altLang="zh-CN" sz="2800" dirty="0"/>
              <a:t>: the contents </a:t>
            </a:r>
          </a:p>
          <a:p>
            <a:pPr algn="just"/>
            <a:r>
              <a:rPr lang="en-US" altLang="zh-CN" sz="2800" b="1" dirty="0"/>
              <a:t>About the studying</a:t>
            </a:r>
            <a:r>
              <a:rPr lang="en-US" altLang="zh-CN" sz="2800" dirty="0"/>
              <a:t>: preview the unit; answer questions; interpret the text; discuss and translate.</a:t>
            </a:r>
          </a:p>
          <a:p>
            <a:pPr algn="just"/>
            <a:r>
              <a:rPr lang="en-US" altLang="zh-CN" sz="2800" b="1" dirty="0"/>
              <a:t>About homework</a:t>
            </a:r>
            <a:r>
              <a:rPr lang="en-US" altLang="zh-CN" sz="2800" dirty="0"/>
              <a:t>: find 1 sentence </a:t>
            </a:r>
            <a:r>
              <a:rPr lang="de-DE" altLang="zh-CN" sz="2800" dirty="0" err="1"/>
              <a:t>for</a:t>
            </a:r>
            <a:r>
              <a:rPr lang="de-DE" altLang="zh-CN" sz="2800" dirty="0"/>
              <a:t> </a:t>
            </a:r>
            <a:r>
              <a:rPr lang="de-DE" altLang="zh-CN" sz="2800" dirty="0" err="1"/>
              <a:t>each</a:t>
            </a:r>
            <a:r>
              <a:rPr lang="de-DE" altLang="zh-CN" sz="2800" dirty="0"/>
              <a:t> </a:t>
            </a:r>
            <a:r>
              <a:rPr lang="de-DE" altLang="zh-CN" sz="2800" dirty="0" err="1"/>
              <a:t>topic</a:t>
            </a:r>
            <a:r>
              <a:rPr lang="de-DE" altLang="zh-CN" sz="2800" dirty="0"/>
              <a:t> in </a:t>
            </a:r>
            <a:r>
              <a:rPr lang="de-DE" altLang="zh-CN" sz="2800" dirty="0" err="1"/>
              <a:t>the</a:t>
            </a:r>
            <a:r>
              <a:rPr lang="de-DE" altLang="zh-CN" sz="2800" dirty="0"/>
              <a:t> </a:t>
            </a:r>
            <a:r>
              <a:rPr lang="de-DE" altLang="zh-CN" sz="2800" dirty="0" err="1"/>
              <a:t>internet</a:t>
            </a:r>
            <a:r>
              <a:rPr lang="de-DE" altLang="zh-CN" sz="2800" dirty="0"/>
              <a:t> and </a:t>
            </a:r>
            <a:r>
              <a:rPr lang="de-DE" altLang="zh-CN" sz="2800" dirty="0" err="1"/>
              <a:t>submit</a:t>
            </a:r>
            <a:r>
              <a:rPr lang="de-DE" altLang="zh-CN" sz="2800" dirty="0"/>
              <a:t> </a:t>
            </a:r>
            <a:r>
              <a:rPr lang="de-DE" altLang="zh-CN" sz="2800" dirty="0" err="1"/>
              <a:t>it</a:t>
            </a:r>
            <a:r>
              <a:rPr lang="de-DE" altLang="zh-CN" sz="2800" dirty="0"/>
              <a:t> </a:t>
            </a:r>
            <a:r>
              <a:rPr lang="de-DE" altLang="zh-CN" sz="2800" dirty="0" err="1"/>
              <a:t>with</a:t>
            </a:r>
            <a:r>
              <a:rPr lang="de-DE" altLang="zh-CN" sz="2800" dirty="0"/>
              <a:t> </a:t>
            </a:r>
            <a:r>
              <a:rPr lang="de-DE" altLang="zh-CN" sz="2800" dirty="0" err="1"/>
              <a:t>its</a:t>
            </a:r>
            <a:r>
              <a:rPr lang="de-DE" altLang="zh-CN" sz="2800" dirty="0"/>
              <a:t> English </a:t>
            </a:r>
            <a:r>
              <a:rPr lang="de-DE" altLang="zh-CN" sz="2800" dirty="0" err="1"/>
              <a:t>translation</a:t>
            </a:r>
            <a:endParaRPr lang="en-US" altLang="zh-CN" sz="2800" dirty="0"/>
          </a:p>
          <a:p>
            <a:pPr algn="just"/>
            <a:r>
              <a:rPr lang="en-US" altLang="zh-CN" sz="2800" b="1" dirty="0"/>
              <a:t>About grading</a:t>
            </a:r>
            <a:r>
              <a:rPr lang="en-US" altLang="zh-CN" sz="2800" dirty="0"/>
              <a:t>: 30% from homework; 10% from classroom performance; 70% from the final test</a:t>
            </a:r>
            <a:endParaRPr lang="zh-CN" altLang="en-US" sz="2800" dirty="0"/>
          </a:p>
        </p:txBody>
      </p:sp>
    </p:spTree>
  </p:cSld>
  <p:clrMapOvr>
    <a:masterClrMapping/>
  </p:clrMapOvr>
  <p:transition>
    <p:pull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CN" sz="3200" b="1" dirty="0"/>
              <a:t>About the teaching</a:t>
            </a:r>
            <a:endParaRPr lang="zh-CN" altLang="en-US" sz="32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800" dirty="0"/>
              <a:t>1. Tell students to answer the questions after each section and see if they have previewed the text and how well they’ve mastered it.</a:t>
            </a:r>
          </a:p>
          <a:p>
            <a:r>
              <a:rPr lang="en-US" altLang="zh-CN" sz="2800" dirty="0"/>
              <a:t>2. Interpret cultural phenomena and terms and expressions of high frequency in the text.</a:t>
            </a:r>
          </a:p>
          <a:p>
            <a:r>
              <a:rPr lang="en-US" altLang="zh-CN" sz="2800" dirty="0"/>
              <a:t>3. Introduce related topics and invite students to comment.</a:t>
            </a:r>
          </a:p>
          <a:p>
            <a:r>
              <a:rPr lang="en-US" altLang="zh-CN" sz="2800" dirty="0"/>
              <a:t>4. Grade students’ homework.</a:t>
            </a:r>
          </a:p>
          <a:p>
            <a:r>
              <a:rPr lang="en-US" altLang="zh-CN" sz="2800" dirty="0"/>
              <a:t>5. Grade students’ final exam. </a:t>
            </a:r>
            <a:endParaRPr lang="zh-CN" altLang="en-US" sz="2800" dirty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CN" sz="3200" b="1" dirty="0"/>
              <a:t>Questions concerning Section A, Unit One</a:t>
            </a:r>
            <a:endParaRPr lang="zh-CN" altLang="en-US" sz="32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1. How large is China? </a:t>
            </a:r>
            <a:endParaRPr lang="zh-CN" altLang="en-US" sz="2800" dirty="0"/>
          </a:p>
          <a:p>
            <a:r>
              <a:rPr lang="en-US" sz="2800" dirty="0"/>
              <a:t>2. What are the countries that China borders? </a:t>
            </a:r>
            <a:endParaRPr lang="zh-CN" altLang="en-US" sz="2800" dirty="0"/>
          </a:p>
          <a:p>
            <a:r>
              <a:rPr lang="en-US" sz="2800" dirty="0"/>
              <a:t>3. What do you know about China’s coastline? </a:t>
            </a:r>
            <a:endParaRPr lang="zh-CN" altLang="en-US" sz="2800" dirty="0"/>
          </a:p>
          <a:p>
            <a:r>
              <a:rPr lang="en-US" sz="2800" dirty="0"/>
              <a:t>4. What’s China’s climate like? </a:t>
            </a:r>
            <a:endParaRPr lang="zh-CN" altLang="en-US" sz="2800" dirty="0"/>
          </a:p>
          <a:p>
            <a:r>
              <a:rPr lang="en-US" sz="2800" dirty="0"/>
              <a:t>5. What’s China’s general land surface like? </a:t>
            </a:r>
            <a:endParaRPr lang="zh-CN" altLang="en-US" sz="2800" dirty="0"/>
          </a:p>
          <a:p>
            <a:r>
              <a:rPr lang="en-US" sz="2800" dirty="0"/>
              <a:t>6. What do you know about China’s vegetation and animal life?         </a:t>
            </a:r>
            <a:endParaRPr lang="zh-CN" altLang="en-US" sz="2800" dirty="0"/>
          </a:p>
        </p:txBody>
      </p:sp>
      <p:sp>
        <p:nvSpPr>
          <p:cNvPr id="4" name="Action Button: Forward or Next 3">
            <a:hlinkClick r:id="rId2" action="ppaction://hlinksldjump" highlightClick="1"/>
          </p:cNvPr>
          <p:cNvSpPr/>
          <p:nvPr/>
        </p:nvSpPr>
        <p:spPr>
          <a:xfrm>
            <a:off x="5055081" y="1772816"/>
            <a:ext cx="525031" cy="351489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5" name="Action Button: Forward or Next 4">
            <a:hlinkClick r:id="rId3" action="ppaction://hlinksldjump" highlightClick="1"/>
          </p:cNvPr>
          <p:cNvSpPr/>
          <p:nvPr/>
        </p:nvSpPr>
        <p:spPr>
          <a:xfrm>
            <a:off x="7695584" y="2256130"/>
            <a:ext cx="560264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6" name="Action Button: Forward or Next 5">
            <a:hlinkClick r:id="rId4" action="ppaction://hlinksldjump" highlightClick="1"/>
          </p:cNvPr>
          <p:cNvSpPr/>
          <p:nvPr/>
        </p:nvSpPr>
        <p:spPr>
          <a:xfrm>
            <a:off x="7006986" y="3861048"/>
            <a:ext cx="504056" cy="309869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7" name="Curved Right Arrow 6">
            <a:hlinkClick r:id="rId5" action="ppaction://hlinksldjump"/>
          </p:cNvPr>
          <p:cNvSpPr/>
          <p:nvPr/>
        </p:nvSpPr>
        <p:spPr>
          <a:xfrm>
            <a:off x="7524328" y="5733256"/>
            <a:ext cx="731520" cy="93610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dirty="0"/>
              <a:t>How large is China?</a:t>
            </a:r>
            <a:endParaRPr lang="zh-CN" altLang="en-US" dirty="0"/>
          </a:p>
        </p:txBody>
      </p:sp>
      <p:pic>
        <p:nvPicPr>
          <p:cNvPr id="2051" name="Picture 3" descr="E:\中国文化及旅游\20090423_5d937d83e089d8c0ca89wIB30iBT8Xcc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714487"/>
            <a:ext cx="6215106" cy="4486529"/>
          </a:xfrm>
          <a:prstGeom prst="rect">
            <a:avLst/>
          </a:prstGeom>
          <a:noFill/>
        </p:spPr>
      </p:pic>
      <p:sp>
        <p:nvSpPr>
          <p:cNvPr id="3" name="Action Button: Home 2">
            <a:hlinkClick r:id="rId3" action="ppaction://hlinksldjump" highlightClick="1"/>
          </p:cNvPr>
          <p:cNvSpPr/>
          <p:nvPr/>
        </p:nvSpPr>
        <p:spPr>
          <a:xfrm>
            <a:off x="7884368" y="5661248"/>
            <a:ext cx="936104" cy="64807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altLang="zh-CN" dirty="0"/>
              <a:t>How many countries border China?</a:t>
            </a:r>
            <a:endParaRPr lang="zh-CN" altLang="en-US" dirty="0"/>
          </a:p>
        </p:txBody>
      </p:sp>
      <p:pic>
        <p:nvPicPr>
          <p:cNvPr id="1026" name="Picture 2" descr="E:\%E4%B8%AD%E5%9C%8B%E8%88%87%E9%84%B0%E8%BF%91%E5%9C%8B%E5%AE%B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500174"/>
            <a:ext cx="6000792" cy="4908790"/>
          </a:xfrm>
          <a:prstGeom prst="rect">
            <a:avLst/>
          </a:prstGeom>
          <a:noFill/>
        </p:spPr>
      </p:pic>
      <p:sp>
        <p:nvSpPr>
          <p:cNvPr id="3" name="Action Button: Home 2">
            <a:hlinkClick r:id="rId3" action="ppaction://hlinksldjump" highlightClick="1"/>
          </p:cNvPr>
          <p:cNvSpPr/>
          <p:nvPr/>
        </p:nvSpPr>
        <p:spPr>
          <a:xfrm>
            <a:off x="7668344" y="5716104"/>
            <a:ext cx="1042416" cy="59321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CN" sz="3600" dirty="0"/>
              <a:t>What is China’s land surface like?</a:t>
            </a:r>
            <a:endParaRPr lang="zh-CN" altLang="en-US" sz="3600" dirty="0"/>
          </a:p>
        </p:txBody>
      </p:sp>
      <p:pic>
        <p:nvPicPr>
          <p:cNvPr id="4098" name="Picture 2" descr="E:\中国文化及旅游\20140416143840_204010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60470" y="1600200"/>
            <a:ext cx="6823060" cy="4525963"/>
          </a:xfrm>
          <a:prstGeom prst="rect">
            <a:avLst/>
          </a:prstGeom>
          <a:noFill/>
        </p:spPr>
      </p:pic>
      <p:sp>
        <p:nvSpPr>
          <p:cNvPr id="3" name="Action Button: Home 2">
            <a:hlinkClick r:id="rId3" action="ppaction://hlinksldjump" highlightClick="1"/>
          </p:cNvPr>
          <p:cNvSpPr/>
          <p:nvPr/>
        </p:nvSpPr>
        <p:spPr>
          <a:xfrm>
            <a:off x="8101584" y="5819261"/>
            <a:ext cx="790896" cy="52120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200" b="1" dirty="0"/>
              <a:t>Questions concerning Section B, Unit One</a:t>
            </a:r>
            <a:endParaRPr lang="zh-CN" altLang="en-US" sz="32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1. When did New China begin to open to the outside world? </a:t>
            </a:r>
            <a:endParaRPr lang="zh-CN" altLang="en-US" dirty="0"/>
          </a:p>
          <a:p>
            <a:r>
              <a:rPr lang="en-US" dirty="0"/>
              <a:t>2. What changes have taken place in China’s economy? </a:t>
            </a:r>
            <a:endParaRPr lang="zh-CN" altLang="en-US" dirty="0"/>
          </a:p>
          <a:p>
            <a:r>
              <a:rPr lang="en-US" dirty="0"/>
              <a:t>3. How many special economic zones of China can you name? </a:t>
            </a:r>
            <a:endParaRPr lang="zh-CN" altLang="en-US" dirty="0"/>
          </a:p>
          <a:p>
            <a:r>
              <a:rPr lang="en-US" dirty="0"/>
              <a:t>4. What progress has been made in China’s economy? </a:t>
            </a:r>
            <a:endParaRPr lang="zh-CN" altLang="en-US" dirty="0"/>
          </a:p>
          <a:p>
            <a:r>
              <a:rPr lang="en-US" dirty="0"/>
              <a:t>5. What problems are there with the economic development? </a:t>
            </a:r>
            <a:endParaRPr lang="zh-CN" altLang="en-US" dirty="0"/>
          </a:p>
          <a:p>
            <a:r>
              <a:rPr lang="en-US" dirty="0"/>
              <a:t>6. How shall we adapt state enterprises to the situation? </a:t>
            </a:r>
            <a:endParaRPr lang="zh-CN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200" b="1" dirty="0"/>
              <a:t>Questions concerning Section C, Unit One</a:t>
            </a:r>
            <a:endParaRPr lang="zh-CN" altLang="en-US" sz="32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1. What do you think of Confucius’ saying---“nothing is lofty except schooling?”</a:t>
            </a:r>
            <a:endParaRPr lang="zh-CN" altLang="en-US" sz="2800" dirty="0"/>
          </a:p>
          <a:p>
            <a:r>
              <a:rPr lang="en-US" sz="2800" dirty="0"/>
              <a:t>2. What do you know about China’s educational system? </a:t>
            </a:r>
            <a:endParaRPr lang="zh-CN" altLang="en-US" sz="2800" dirty="0"/>
          </a:p>
          <a:p>
            <a:r>
              <a:rPr lang="en-US" sz="2800" dirty="0"/>
              <a:t>3. What do you think of the Hope Project? </a:t>
            </a:r>
            <a:endParaRPr lang="zh-CN" altLang="en-US" sz="2800" dirty="0"/>
          </a:p>
          <a:p>
            <a:r>
              <a:rPr lang="en-US" sz="2800" dirty="0"/>
              <a:t>4. What do you know about China’s adult education? </a:t>
            </a:r>
            <a:endParaRPr lang="zh-CN" altLang="en-US" sz="2800" dirty="0"/>
          </a:p>
          <a:p>
            <a:r>
              <a:rPr lang="en-US" sz="2800" dirty="0"/>
              <a:t>5. What progress has been made in traditional Chinese medicine recently? </a:t>
            </a:r>
            <a:endParaRPr lang="zh-CN" altLang="en-US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凤舞九天">
  <a:themeElements>
    <a:clrScheme name="凤舞九天">
      <a:dk1>
        <a:sysClr val="windowText" lastClr="000000"/>
      </a:dk1>
      <a:lt1>
        <a:sysClr val="window" lastClr="FFFFFF"/>
      </a:lt1>
      <a:dk2>
        <a:srgbClr val="004646"/>
      </a:dk2>
      <a:lt2>
        <a:srgbClr val="E1F0FF"/>
      </a:lt2>
      <a:accent1>
        <a:srgbClr val="50742F"/>
      </a:accent1>
      <a:accent2>
        <a:srgbClr val="268868"/>
      </a:accent2>
      <a:accent3>
        <a:srgbClr val="33BD56"/>
      </a:accent3>
      <a:accent4>
        <a:srgbClr val="4BC5B9"/>
      </a:accent4>
      <a:accent5>
        <a:srgbClr val="3163CA"/>
      </a:accent5>
      <a:accent6>
        <a:srgbClr val="4B14AA"/>
      </a:accent6>
      <a:hlink>
        <a:srgbClr val="D9BE02"/>
      </a:hlink>
      <a:folHlink>
        <a:srgbClr val="F900F9"/>
      </a:folHlink>
    </a:clrScheme>
    <a:fontScheme name="凤舞九天">
      <a:majorFont>
        <a:latin typeface="Footlight MT Light"/>
        <a:ea typeface=""/>
        <a:cs typeface=""/>
        <a:font script="Jpan" typeface="ＭＳ Ｐゴシック"/>
        <a:font script="Hang" typeface="맑은 고딕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oudy Old Style"/>
        <a:ea typeface=""/>
        <a:cs typeface=""/>
        <a:font script="Jpan" typeface="ＭＳ Ｐ明朝"/>
        <a:font script="Hang" typeface="HY견명조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凤舞九天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atMod val="180000"/>
              </a:schemeClr>
            </a:gs>
            <a:gs pos="50000">
              <a:schemeClr val="phClr">
                <a:tint val="40000"/>
                <a:satMod val="175000"/>
              </a:schemeClr>
            </a:gs>
            <a:gs pos="100000">
              <a:schemeClr val="phClr">
                <a:tint val="65000"/>
                <a:satMod val="180000"/>
              </a:schemeClr>
            </a:gs>
          </a:gsLst>
          <a:lin ang="0" scaled="1"/>
        </a:gradFill>
        <a:gradFill rotWithShape="1">
          <a:gsLst>
            <a:gs pos="0">
              <a:schemeClr val="phClr">
                <a:shade val="38000"/>
                <a:satMod val="150000"/>
              </a:schemeClr>
            </a:gs>
            <a:gs pos="50000">
              <a:schemeClr val="phClr">
                <a:shade val="100000"/>
                <a:satMod val="100000"/>
              </a:schemeClr>
            </a:gs>
            <a:gs pos="100000">
              <a:schemeClr val="phClr">
                <a:shade val="38000"/>
                <a:satMod val="150000"/>
              </a:schemeClr>
            </a:gs>
          </a:gsLst>
          <a:lin ang="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</a:effectStyle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</a:effectStyle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00000"/>
              </a:schemeClr>
            </a:gs>
            <a:gs pos="100000">
              <a:schemeClr val="phClr">
                <a:shade val="15000"/>
                <a:satMod val="300000"/>
              </a:schemeClr>
            </a:gs>
          </a:gsLst>
          <a:path path="circle">
            <a:fillToRect l="10000" t="180000" r="1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tile tx="0" ty="0" sx="50000" sy="5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Phoenix</Template>
  <TotalTime>0</TotalTime>
  <Words>517</Words>
  <Application>Microsoft Office PowerPoint</Application>
  <PresentationFormat>Bildschirmpräsentation (4:3)</PresentationFormat>
  <Paragraphs>45</Paragraphs>
  <Slides>10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7" baseType="lpstr">
      <vt:lpstr>楷体</vt:lpstr>
      <vt:lpstr>Arial</vt:lpstr>
      <vt:lpstr>Calibri</vt:lpstr>
      <vt:lpstr>Footlight MT Light</vt:lpstr>
      <vt:lpstr>Goudy Old Style</vt:lpstr>
      <vt:lpstr>Wingdings 2</vt:lpstr>
      <vt:lpstr>凤舞九天</vt:lpstr>
      <vt:lpstr>中国文化基础 Basics in Chinese Culture for Bachelor Students of Translation</vt:lpstr>
      <vt:lpstr>Traditional Chinese Culture</vt:lpstr>
      <vt:lpstr>About the teaching</vt:lpstr>
      <vt:lpstr>Questions concerning Section A, Unit One</vt:lpstr>
      <vt:lpstr>How large is China?</vt:lpstr>
      <vt:lpstr>How many countries border China?</vt:lpstr>
      <vt:lpstr>What is China’s land surface like?</vt:lpstr>
      <vt:lpstr>Questions concerning Section B, Unit One</vt:lpstr>
      <vt:lpstr>Questions concerning Section C, Unit One</vt:lpstr>
      <vt:lpstr>Questions concerning Section D, Unit One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读议写（5）——中国传统文化</dc:title>
  <dc:creator>Microsoft</dc:creator>
  <cp:lastModifiedBy>User</cp:lastModifiedBy>
  <cp:revision>20</cp:revision>
  <dcterms:created xsi:type="dcterms:W3CDTF">2014-05-22T02:29:26Z</dcterms:created>
  <dcterms:modified xsi:type="dcterms:W3CDTF">2020-03-16T08:24:48Z</dcterms:modified>
</cp:coreProperties>
</file>