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2" r:id="rId4"/>
    <p:sldId id="257" r:id="rId5"/>
    <p:sldId id="258" r:id="rId6"/>
    <p:sldId id="259" r:id="rId7"/>
    <p:sldId id="263" r:id="rId8"/>
    <p:sldId id="264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5914BB-D14A-4C5A-8E2A-CF19C19BC384}" type="datetimeFigureOut">
              <a:rPr lang="de-DE" smtClean="0"/>
              <a:t>19.06.2013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0B883-DBD5-453F-BAC3-E4FEFE6975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2276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0B883-DBD5-453F-BAC3-E4FEFE697530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5185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0B883-DBD5-453F-BAC3-E4FEFE69753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9694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0B883-DBD5-453F-BAC3-E4FEFE697530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3295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0B883-DBD5-453F-BAC3-E4FEFE697530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3799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0B883-DBD5-453F-BAC3-E4FEFE697530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2665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0B883-DBD5-453F-BAC3-E4FEFE697530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32956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0B883-DBD5-453F-BAC3-E4FEFE697530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30624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0B883-DBD5-453F-BAC3-E4FEFE69753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68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 durch Klicken hinzufügen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19.06.2013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19.06.2013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19.06.2013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19.06.2013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19.06.2013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19.06.2013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0D42-C9CD-4801-B293-61D1F53EC57E}" type="datetimeFigureOut">
              <a:rPr lang="de-DE" smtClean="0"/>
              <a:t>19.06.2013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makes</a:t>
            </a:r>
            <a:r>
              <a:rPr lang="de-DE" dirty="0" smtClean="0"/>
              <a:t> </a:t>
            </a:r>
            <a:r>
              <a:rPr lang="de-DE" dirty="0" err="1" smtClean="0"/>
              <a:t>us</a:t>
            </a:r>
            <a:r>
              <a:rPr lang="de-DE" dirty="0" smtClean="0"/>
              <a:t> different </a:t>
            </a:r>
            <a:br>
              <a:rPr lang="de-DE" dirty="0" smtClean="0"/>
            </a:b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similar</a:t>
            </a: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err="1" smtClean="0"/>
              <a:t>Minkov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89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Minkovs</a:t>
            </a:r>
            <a:r>
              <a:rPr lang="de-DE" dirty="0" smtClean="0"/>
              <a:t> </a:t>
            </a:r>
            <a:r>
              <a:rPr lang="de-DE" dirty="0" err="1"/>
              <a:t>b</a:t>
            </a:r>
            <a:r>
              <a:rPr lang="de-DE" dirty="0" err="1" smtClean="0"/>
              <a:t>eliefs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3845024"/>
          </a:xfrm>
        </p:spPr>
        <p:txBody>
          <a:bodyPr/>
          <a:lstStyle/>
          <a:p>
            <a:r>
              <a:rPr lang="de-DE" sz="3000" dirty="0" smtClean="0"/>
              <a:t>Different human </a:t>
            </a:r>
            <a:r>
              <a:rPr lang="de-DE" sz="3000" dirty="0" err="1" smtClean="0"/>
              <a:t>populations</a:t>
            </a:r>
            <a:r>
              <a:rPr lang="de-DE" sz="3000" dirty="0" smtClean="0"/>
              <a:t> </a:t>
            </a:r>
            <a:r>
              <a:rPr lang="de-DE" sz="3000" dirty="0" err="1" smtClean="0"/>
              <a:t>have</a:t>
            </a:r>
            <a:r>
              <a:rPr lang="de-DE" sz="3000" dirty="0" smtClean="0"/>
              <a:t> different </a:t>
            </a:r>
            <a:r>
              <a:rPr lang="de-DE" sz="3000" dirty="0" err="1" smtClean="0"/>
              <a:t>values</a:t>
            </a:r>
            <a:r>
              <a:rPr lang="de-DE" sz="3000" dirty="0" smtClean="0"/>
              <a:t> </a:t>
            </a:r>
            <a:r>
              <a:rPr lang="de-DE" sz="3000" dirty="0" err="1" smtClean="0"/>
              <a:t>and</a:t>
            </a:r>
            <a:r>
              <a:rPr lang="de-DE" sz="3000" dirty="0" smtClean="0"/>
              <a:t> </a:t>
            </a:r>
            <a:r>
              <a:rPr lang="de-DE" sz="3000" dirty="0" err="1" smtClean="0"/>
              <a:t>beliefs</a:t>
            </a:r>
            <a:r>
              <a:rPr lang="de-DE" sz="3000" dirty="0" smtClean="0"/>
              <a:t> – </a:t>
            </a:r>
            <a:r>
              <a:rPr lang="de-DE" sz="3000" dirty="0" err="1" smtClean="0"/>
              <a:t>origin</a:t>
            </a:r>
            <a:r>
              <a:rPr lang="de-DE" sz="3000" dirty="0" smtClean="0"/>
              <a:t> </a:t>
            </a:r>
            <a:r>
              <a:rPr lang="de-DE" sz="3000" dirty="0" err="1" smtClean="0"/>
              <a:t>is</a:t>
            </a:r>
            <a:r>
              <a:rPr lang="de-DE" sz="3000" dirty="0" smtClean="0"/>
              <a:t> </a:t>
            </a:r>
            <a:r>
              <a:rPr lang="de-DE" sz="3000" dirty="0" err="1" smtClean="0"/>
              <a:t>often</a:t>
            </a:r>
            <a:r>
              <a:rPr lang="de-DE" sz="3000" dirty="0" smtClean="0"/>
              <a:t> </a:t>
            </a:r>
            <a:r>
              <a:rPr lang="de-DE" sz="3000" dirty="0" err="1" smtClean="0"/>
              <a:t>misunderstood</a:t>
            </a:r>
            <a:endParaRPr lang="de-DE" sz="3000" dirty="0" smtClean="0"/>
          </a:p>
          <a:p>
            <a:r>
              <a:rPr lang="de-DE" sz="3000" dirty="0" err="1" smtClean="0"/>
              <a:t>Rationality</a:t>
            </a:r>
            <a:r>
              <a:rPr lang="de-DE" sz="3000" dirty="0" smtClean="0"/>
              <a:t> </a:t>
            </a:r>
            <a:r>
              <a:rPr lang="de-DE" sz="3000" dirty="0" err="1" smtClean="0"/>
              <a:t>of</a:t>
            </a:r>
            <a:r>
              <a:rPr lang="de-DE" sz="3000" dirty="0" smtClean="0"/>
              <a:t> </a:t>
            </a:r>
            <a:r>
              <a:rPr lang="de-DE" sz="3000" dirty="0" err="1" smtClean="0"/>
              <a:t>cultural</a:t>
            </a:r>
            <a:r>
              <a:rPr lang="de-DE" sz="3000" dirty="0" smtClean="0"/>
              <a:t> </a:t>
            </a:r>
            <a:r>
              <a:rPr lang="de-DE" sz="3000" dirty="0" err="1" smtClean="0"/>
              <a:t>values</a:t>
            </a:r>
            <a:r>
              <a:rPr lang="de-DE" sz="3000" dirty="0" smtClean="0"/>
              <a:t> </a:t>
            </a:r>
            <a:r>
              <a:rPr lang="de-DE" sz="3000" dirty="0" err="1" smtClean="0"/>
              <a:t>is</a:t>
            </a:r>
            <a:r>
              <a:rPr lang="de-DE" sz="3000" dirty="0" smtClean="0"/>
              <a:t> </a:t>
            </a:r>
            <a:r>
              <a:rPr lang="de-DE" sz="3000" dirty="0" err="1" smtClean="0"/>
              <a:t>culture-specific</a:t>
            </a:r>
            <a:endParaRPr lang="de-DE" sz="3000" dirty="0" smtClean="0"/>
          </a:p>
          <a:p>
            <a:r>
              <a:rPr lang="de-DE" sz="3000" dirty="0" smtClean="0"/>
              <a:t>Cultural </a:t>
            </a:r>
            <a:r>
              <a:rPr lang="de-DE" sz="3000" dirty="0" err="1" smtClean="0"/>
              <a:t>differences</a:t>
            </a:r>
            <a:r>
              <a:rPr lang="de-DE" sz="3000" dirty="0" smtClean="0"/>
              <a:t> </a:t>
            </a:r>
            <a:r>
              <a:rPr lang="de-DE" sz="3000" dirty="0" err="1" smtClean="0"/>
              <a:t>have</a:t>
            </a:r>
            <a:r>
              <a:rPr lang="de-DE" sz="3000" dirty="0" smtClean="0"/>
              <a:t> a </a:t>
            </a:r>
            <a:r>
              <a:rPr lang="de-DE" sz="3000" dirty="0" err="1" smtClean="0"/>
              <a:t>biological</a:t>
            </a:r>
            <a:r>
              <a:rPr lang="de-DE" sz="3000" dirty="0" smtClean="0"/>
              <a:t> </a:t>
            </a:r>
            <a:r>
              <a:rPr lang="de-DE" sz="3000" dirty="0" err="1" smtClean="0"/>
              <a:t>element</a:t>
            </a:r>
            <a:r>
              <a:rPr lang="de-DE" sz="3000" dirty="0" smtClean="0"/>
              <a:t> – </a:t>
            </a:r>
            <a:r>
              <a:rPr lang="de-DE" sz="3000" dirty="0" err="1" smtClean="0"/>
              <a:t>resilience</a:t>
            </a:r>
            <a:endParaRPr lang="de-DE" sz="3000" dirty="0" smtClean="0"/>
          </a:p>
          <a:p>
            <a:r>
              <a:rPr lang="de-DE" sz="3000" dirty="0" smtClean="0"/>
              <a:t>Cultural </a:t>
            </a:r>
            <a:r>
              <a:rPr lang="de-DE" sz="3000" dirty="0" err="1" smtClean="0"/>
              <a:t>adjustment</a:t>
            </a:r>
            <a:r>
              <a:rPr lang="de-DE" sz="3000" dirty="0" smtClean="0"/>
              <a:t> – mutual </a:t>
            </a:r>
            <a:r>
              <a:rPr lang="de-DE" sz="3000" dirty="0" err="1" smtClean="0"/>
              <a:t>understanding</a:t>
            </a:r>
            <a:endParaRPr lang="de-DE" sz="3000" dirty="0" smtClean="0"/>
          </a:p>
          <a:p>
            <a:r>
              <a:rPr lang="de-DE" sz="3000" dirty="0" err="1" smtClean="0"/>
              <a:t>You</a:t>
            </a:r>
            <a:r>
              <a:rPr lang="de-DE" sz="3000" dirty="0" smtClean="0"/>
              <a:t> </a:t>
            </a:r>
            <a:r>
              <a:rPr lang="de-DE" sz="3000" dirty="0" err="1" smtClean="0"/>
              <a:t>can´t</a:t>
            </a:r>
            <a:r>
              <a:rPr lang="de-DE" sz="3000" dirty="0" smtClean="0"/>
              <a:t> </a:t>
            </a:r>
            <a:r>
              <a:rPr lang="de-DE" sz="3000" dirty="0" err="1" smtClean="0"/>
              <a:t>create</a:t>
            </a:r>
            <a:r>
              <a:rPr lang="de-DE" sz="3000" dirty="0" smtClean="0"/>
              <a:t> </a:t>
            </a:r>
            <a:r>
              <a:rPr lang="de-DE" sz="3000" dirty="0" err="1" smtClean="0"/>
              <a:t>culture</a:t>
            </a:r>
            <a:r>
              <a:rPr lang="de-DE" sz="3000" dirty="0" smtClean="0"/>
              <a:t>, </a:t>
            </a:r>
            <a:r>
              <a:rPr lang="de-DE" sz="3000" dirty="0" err="1" smtClean="0"/>
              <a:t>you</a:t>
            </a:r>
            <a:r>
              <a:rPr lang="de-DE" sz="3000" dirty="0" smtClean="0"/>
              <a:t> </a:t>
            </a:r>
            <a:r>
              <a:rPr lang="de-DE" sz="3000" dirty="0" err="1" smtClean="0"/>
              <a:t>have</a:t>
            </a:r>
            <a:r>
              <a:rPr lang="de-DE" sz="3000" dirty="0" smtClean="0"/>
              <a:t> </a:t>
            </a:r>
            <a:r>
              <a:rPr lang="de-DE" sz="3000" dirty="0" err="1" smtClean="0"/>
              <a:t>to</a:t>
            </a:r>
            <a:r>
              <a:rPr lang="de-DE" sz="3000" dirty="0" smtClean="0"/>
              <a:t> </a:t>
            </a:r>
            <a:r>
              <a:rPr lang="de-DE" sz="3000" dirty="0" err="1" smtClean="0"/>
              <a:t>discover</a:t>
            </a:r>
            <a:r>
              <a:rPr lang="de-DE" sz="3000" dirty="0" smtClean="0"/>
              <a:t> </a:t>
            </a:r>
            <a:r>
              <a:rPr lang="de-DE" sz="3000" dirty="0" err="1" smtClean="0"/>
              <a:t>it</a:t>
            </a:r>
            <a:endParaRPr lang="de-DE" sz="3000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517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culture</a:t>
            </a: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r>
              <a:rPr lang="de-DE" dirty="0" smtClean="0"/>
              <a:t>„A </a:t>
            </a:r>
            <a:r>
              <a:rPr lang="de-DE" dirty="0" err="1" smtClean="0"/>
              <a:t>particular</a:t>
            </a:r>
            <a:r>
              <a:rPr lang="de-DE" dirty="0" smtClean="0"/>
              <a:t> </a:t>
            </a:r>
            <a:r>
              <a:rPr lang="de-DE" dirty="0" err="1" smtClean="0"/>
              <a:t>social</a:t>
            </a:r>
            <a:r>
              <a:rPr lang="de-DE" dirty="0" smtClean="0"/>
              <a:t> </a:t>
            </a:r>
            <a:r>
              <a:rPr lang="de-DE" dirty="0" err="1" smtClean="0"/>
              <a:t>phenomen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a </a:t>
            </a:r>
            <a:r>
              <a:rPr lang="de-DE" dirty="0" err="1" smtClean="0"/>
              <a:t>cultural</a:t>
            </a:r>
            <a:r>
              <a:rPr lang="de-DE" dirty="0" smtClean="0"/>
              <a:t> </a:t>
            </a:r>
            <a:r>
              <a:rPr lang="de-DE" dirty="0" err="1" smtClean="0"/>
              <a:t>component</a:t>
            </a:r>
            <a:r>
              <a:rPr lang="de-DE" dirty="0" smtClean="0"/>
              <a:t>,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in </a:t>
            </a:r>
            <a:r>
              <a:rPr lang="de-DE" dirty="0" err="1" smtClean="0"/>
              <a:t>mind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a durable </a:t>
            </a:r>
            <a:r>
              <a:rPr lang="de-DE" dirty="0" err="1" smtClean="0"/>
              <a:t>pattern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thinking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behaviour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</a:t>
            </a:r>
            <a:r>
              <a:rPr lang="de-DE" dirty="0" err="1" smtClean="0"/>
              <a:t>particular</a:t>
            </a:r>
            <a:r>
              <a:rPr lang="de-DE" dirty="0" smtClean="0"/>
              <a:t> human </a:t>
            </a:r>
            <a:r>
              <a:rPr lang="de-DE" dirty="0" err="1" smtClean="0"/>
              <a:t>population</a:t>
            </a:r>
            <a:r>
              <a:rPr lang="de-DE" dirty="0" smtClean="0"/>
              <a:t>, </a:t>
            </a:r>
            <a:r>
              <a:rPr lang="de-DE" dirty="0" err="1" smtClean="0"/>
              <a:t>shared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many</a:t>
            </a:r>
            <a:r>
              <a:rPr lang="de-DE" dirty="0" smtClean="0"/>
              <a:t>, but not all,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its</a:t>
            </a:r>
            <a:r>
              <a:rPr lang="de-DE" dirty="0"/>
              <a:t> </a:t>
            </a:r>
            <a:r>
              <a:rPr lang="de-DE" dirty="0" err="1" smtClean="0"/>
              <a:t>members</a:t>
            </a:r>
            <a:r>
              <a:rPr lang="de-DE" dirty="0" smtClean="0"/>
              <a:t>.“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9239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</a:t>
            </a:r>
            <a:r>
              <a:rPr lang="de-DE" dirty="0" smtClean="0"/>
              <a:t> Cultural </a:t>
            </a:r>
            <a:r>
              <a:rPr lang="de-DE" dirty="0" err="1" smtClean="0"/>
              <a:t>dimensions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endParaRPr lang="de-DE" sz="3600" dirty="0" smtClean="0"/>
          </a:p>
          <a:p>
            <a:pPr marL="1314450" lvl="2" indent="-514350">
              <a:buAutoNum type="arabicPeriod"/>
            </a:pPr>
            <a:r>
              <a:rPr lang="de-DE" sz="3600" dirty="0" err="1" smtClean="0"/>
              <a:t>Exclusions</a:t>
            </a:r>
            <a:r>
              <a:rPr lang="de-DE" sz="3600" dirty="0" smtClean="0"/>
              <a:t> </a:t>
            </a:r>
            <a:r>
              <a:rPr lang="de-DE" sz="3600" dirty="0" err="1" smtClean="0"/>
              <a:t>vs</a:t>
            </a:r>
            <a:r>
              <a:rPr lang="de-DE" sz="3600" dirty="0" smtClean="0"/>
              <a:t>  </a:t>
            </a:r>
            <a:r>
              <a:rPr lang="de-DE" sz="3600" dirty="0" err="1" smtClean="0"/>
              <a:t>Universalism</a:t>
            </a:r>
            <a:endParaRPr lang="de-DE" sz="3600" dirty="0" smtClean="0"/>
          </a:p>
          <a:p>
            <a:pPr marL="1314450" lvl="2" indent="-514350">
              <a:buAutoNum type="arabicPeriod"/>
            </a:pPr>
            <a:r>
              <a:rPr lang="de-DE" sz="3600" dirty="0" err="1" smtClean="0"/>
              <a:t>Indulgence</a:t>
            </a:r>
            <a:r>
              <a:rPr lang="de-DE" sz="3600" dirty="0" smtClean="0"/>
              <a:t> </a:t>
            </a:r>
            <a:r>
              <a:rPr lang="de-DE" sz="3600" dirty="0" err="1" smtClean="0"/>
              <a:t>vs</a:t>
            </a:r>
            <a:r>
              <a:rPr lang="de-DE" sz="3600" dirty="0" smtClean="0"/>
              <a:t> Restraint</a:t>
            </a:r>
          </a:p>
          <a:p>
            <a:pPr marL="1314450" lvl="2" indent="-514350">
              <a:buAutoNum type="arabicPeriod"/>
            </a:pPr>
            <a:r>
              <a:rPr lang="de-DE" sz="3600" dirty="0" err="1" smtClean="0"/>
              <a:t>Monumentalism</a:t>
            </a:r>
            <a:r>
              <a:rPr lang="de-DE" sz="3600" dirty="0" smtClean="0"/>
              <a:t> </a:t>
            </a:r>
            <a:r>
              <a:rPr lang="de-DE" sz="3600" dirty="0" err="1" smtClean="0"/>
              <a:t>vs</a:t>
            </a:r>
            <a:r>
              <a:rPr lang="de-DE" sz="3600" dirty="0" smtClean="0"/>
              <a:t> </a:t>
            </a:r>
            <a:r>
              <a:rPr lang="de-DE" sz="3600" dirty="0" err="1" smtClean="0"/>
              <a:t>Flexumility</a:t>
            </a:r>
            <a:endParaRPr lang="de-DE" sz="3600" dirty="0"/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sz="2000" dirty="0" smtClean="0"/>
              <a:t>(</a:t>
            </a:r>
            <a:r>
              <a:rPr lang="de-DE" sz="2000" dirty="0" err="1" smtClean="0"/>
              <a:t>based</a:t>
            </a:r>
            <a:r>
              <a:rPr lang="de-DE" sz="2000" dirty="0" smtClean="0"/>
              <a:t> on </a:t>
            </a:r>
            <a:r>
              <a:rPr lang="de-DE" sz="2000" dirty="0" err="1" smtClean="0"/>
              <a:t>the</a:t>
            </a:r>
            <a:r>
              <a:rPr lang="de-DE" sz="2000" dirty="0" smtClean="0"/>
              <a:t> World Values Survey </a:t>
            </a:r>
            <a:r>
              <a:rPr lang="de-DE" sz="2000" dirty="0" err="1" smtClean="0"/>
              <a:t>compared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</a:t>
            </a:r>
            <a:r>
              <a:rPr lang="de-DE" sz="2000" dirty="0" err="1" smtClean="0"/>
              <a:t>other</a:t>
            </a:r>
            <a:r>
              <a:rPr lang="de-DE" sz="2000" dirty="0" smtClean="0"/>
              <a:t> </a:t>
            </a:r>
            <a:r>
              <a:rPr lang="de-DE" sz="2000" dirty="0" err="1" smtClean="0"/>
              <a:t>cross-cultural</a:t>
            </a:r>
            <a:r>
              <a:rPr lang="de-DE" sz="2000" dirty="0" smtClean="0"/>
              <a:t> </a:t>
            </a:r>
            <a:r>
              <a:rPr lang="de-DE" sz="2000" dirty="0" err="1" smtClean="0"/>
              <a:t>data</a:t>
            </a:r>
            <a:r>
              <a:rPr lang="de-DE" sz="2000" dirty="0" smtClean="0"/>
              <a:t>)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32622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47218" y="303001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/>
              <a:t>Exclusionism</a:t>
            </a:r>
            <a:endParaRPr lang="de-DE" b="1" dirty="0"/>
          </a:p>
        </p:txBody>
      </p:sp>
      <p:sp>
        <p:nvSpPr>
          <p:cNvPr id="5" name="Textfeld 4"/>
          <p:cNvSpPr txBox="1"/>
          <p:nvPr/>
        </p:nvSpPr>
        <p:spPr>
          <a:xfrm>
            <a:off x="443060" y="669370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= </a:t>
            </a:r>
            <a:r>
              <a:rPr lang="de-DE" dirty="0" err="1" smtClean="0"/>
              <a:t>to</a:t>
            </a:r>
            <a:r>
              <a:rPr lang="de-DE" dirty="0" smtClean="0"/>
              <a:t>  </a:t>
            </a:r>
            <a:r>
              <a:rPr lang="de-DE" dirty="0" err="1" smtClean="0"/>
              <a:t>treat</a:t>
            </a:r>
            <a:r>
              <a:rPr lang="de-DE" dirty="0" smtClean="0"/>
              <a:t> </a:t>
            </a:r>
            <a:r>
              <a:rPr lang="de-DE" dirty="0" err="1" smtClean="0"/>
              <a:t>people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basis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their</a:t>
            </a:r>
            <a:r>
              <a:rPr lang="de-DE" dirty="0" smtClean="0"/>
              <a:t> </a:t>
            </a:r>
            <a:r>
              <a:rPr lang="de-DE" dirty="0" err="1" smtClean="0"/>
              <a:t>group</a:t>
            </a:r>
            <a:r>
              <a:rPr lang="de-DE" dirty="0" smtClean="0"/>
              <a:t> </a:t>
            </a:r>
            <a:r>
              <a:rPr lang="de-DE" dirty="0" err="1" smtClean="0"/>
              <a:t>affiliation</a:t>
            </a:r>
            <a:r>
              <a:rPr lang="de-DE" dirty="0" smtClean="0"/>
              <a:t> – </a:t>
            </a:r>
            <a:r>
              <a:rPr lang="de-DE" dirty="0" err="1" smtClean="0"/>
              <a:t>eg</a:t>
            </a:r>
            <a:r>
              <a:rPr lang="de-DE" dirty="0" smtClean="0"/>
              <a:t>. </a:t>
            </a:r>
            <a:r>
              <a:rPr lang="de-DE" dirty="0" err="1" smtClean="0"/>
              <a:t>Africa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442937" y="105160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/>
              <a:t>Universalism</a:t>
            </a:r>
            <a:endParaRPr lang="de-DE" b="1" dirty="0"/>
          </a:p>
        </p:txBody>
      </p:sp>
      <p:sp>
        <p:nvSpPr>
          <p:cNvPr id="7" name="Textfeld 6"/>
          <p:cNvSpPr txBox="1"/>
          <p:nvPr/>
        </p:nvSpPr>
        <p:spPr>
          <a:xfrm>
            <a:off x="454359" y="1420936"/>
            <a:ext cx="7401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=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treat</a:t>
            </a:r>
            <a:r>
              <a:rPr lang="de-DE" dirty="0" smtClean="0"/>
              <a:t> </a:t>
            </a:r>
            <a:r>
              <a:rPr lang="de-DE" dirty="0" err="1" smtClean="0"/>
              <a:t>people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individuals</a:t>
            </a:r>
            <a:r>
              <a:rPr lang="de-DE" dirty="0" smtClean="0"/>
              <a:t> </a:t>
            </a:r>
            <a:r>
              <a:rPr lang="de-DE" dirty="0" smtClean="0"/>
              <a:t>– </a:t>
            </a:r>
            <a:r>
              <a:rPr lang="de-DE" dirty="0" err="1" smtClean="0"/>
              <a:t>eg</a:t>
            </a:r>
            <a:r>
              <a:rPr lang="de-DE" dirty="0" smtClean="0"/>
              <a:t>. </a:t>
            </a:r>
            <a:r>
              <a:rPr lang="de-DE" dirty="0" err="1" smtClean="0"/>
              <a:t>Northwestern</a:t>
            </a:r>
            <a:r>
              <a:rPr lang="de-DE" dirty="0" smtClean="0"/>
              <a:t> Europe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473993" y="2272519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/>
              <a:t>Indulgence</a:t>
            </a:r>
            <a:endParaRPr lang="de-DE" b="1" dirty="0"/>
          </a:p>
        </p:txBody>
      </p:sp>
      <p:sp>
        <p:nvSpPr>
          <p:cNvPr id="9" name="Textfeld 8"/>
          <p:cNvSpPr txBox="1"/>
          <p:nvPr/>
        </p:nvSpPr>
        <p:spPr>
          <a:xfrm>
            <a:off x="483222" y="263901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= </a:t>
            </a:r>
            <a:r>
              <a:rPr lang="de-DE" dirty="0" err="1" smtClean="0"/>
              <a:t>tendency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/>
              <a:t> </a:t>
            </a:r>
            <a:r>
              <a:rPr lang="de-DE" dirty="0" err="1" smtClean="0"/>
              <a:t>allow</a:t>
            </a:r>
            <a:r>
              <a:rPr lang="de-DE" dirty="0" smtClean="0"/>
              <a:t> </a:t>
            </a:r>
            <a:r>
              <a:rPr lang="de-DE" dirty="0" err="1" smtClean="0"/>
              <a:t>free</a:t>
            </a:r>
            <a:r>
              <a:rPr lang="de-DE" dirty="0" smtClean="0"/>
              <a:t> </a:t>
            </a:r>
            <a:r>
              <a:rPr lang="de-DE" dirty="0" err="1" smtClean="0"/>
              <a:t>gratifications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desires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feelings</a:t>
            </a:r>
            <a:r>
              <a:rPr lang="de-DE" dirty="0" smtClean="0"/>
              <a:t>; </a:t>
            </a:r>
            <a:r>
              <a:rPr lang="de-DE" dirty="0" err="1" smtClean="0"/>
              <a:t>boosts</a:t>
            </a:r>
            <a:r>
              <a:rPr lang="de-DE" dirty="0" smtClean="0"/>
              <a:t> </a:t>
            </a:r>
            <a:r>
              <a:rPr lang="de-DE" dirty="0" err="1" smtClean="0"/>
              <a:t>haapiness</a:t>
            </a:r>
            <a:r>
              <a:rPr lang="de-DE" dirty="0" smtClean="0"/>
              <a:t>; </a:t>
            </a:r>
            <a:r>
              <a:rPr lang="de-DE" dirty="0"/>
              <a:t> </a:t>
            </a:r>
            <a:r>
              <a:rPr lang="de-DE" dirty="0" smtClean="0"/>
              <a:t>  </a:t>
            </a:r>
          </a:p>
          <a:p>
            <a:r>
              <a:rPr lang="de-DE" dirty="0"/>
              <a:t> </a:t>
            </a:r>
            <a:r>
              <a:rPr lang="de-DE" dirty="0" smtClean="0"/>
              <a:t>  </a:t>
            </a:r>
            <a:r>
              <a:rPr lang="de-DE" dirty="0" smtClean="0"/>
              <a:t>- </a:t>
            </a:r>
            <a:r>
              <a:rPr lang="de-DE" dirty="0" err="1" smtClean="0"/>
              <a:t>eg</a:t>
            </a:r>
            <a:r>
              <a:rPr lang="de-DE" dirty="0" smtClean="0"/>
              <a:t>. West </a:t>
            </a:r>
            <a:r>
              <a:rPr lang="de-DE" dirty="0" err="1" smtClean="0"/>
              <a:t>Africa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515595" y="3285345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Restraint</a:t>
            </a:r>
            <a:endParaRPr lang="de-DE" b="1" dirty="0"/>
          </a:p>
        </p:txBody>
      </p:sp>
      <p:sp>
        <p:nvSpPr>
          <p:cNvPr id="11" name="Textfeld 10"/>
          <p:cNvSpPr txBox="1"/>
          <p:nvPr/>
        </p:nvSpPr>
        <p:spPr>
          <a:xfrm>
            <a:off x="491680" y="364502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= </a:t>
            </a:r>
            <a:r>
              <a:rPr lang="de-DE" dirty="0" err="1" smtClean="0"/>
              <a:t>opposite</a:t>
            </a:r>
            <a:r>
              <a:rPr lang="de-DE" dirty="0" smtClean="0"/>
              <a:t>; </a:t>
            </a:r>
            <a:r>
              <a:rPr lang="de-DE" dirty="0" err="1" smtClean="0"/>
              <a:t>depresses</a:t>
            </a:r>
            <a:r>
              <a:rPr lang="de-DE" dirty="0" smtClean="0"/>
              <a:t> </a:t>
            </a:r>
            <a:r>
              <a:rPr lang="de-DE" dirty="0" err="1" smtClean="0"/>
              <a:t>happiness</a:t>
            </a:r>
            <a:r>
              <a:rPr lang="de-DE" dirty="0" smtClean="0"/>
              <a:t>; </a:t>
            </a:r>
            <a:r>
              <a:rPr lang="de-DE" dirty="0" err="1" smtClean="0"/>
              <a:t>makes</a:t>
            </a:r>
            <a:r>
              <a:rPr lang="de-DE" dirty="0" smtClean="0"/>
              <a:t> </a:t>
            </a:r>
            <a:r>
              <a:rPr lang="de-DE" dirty="0" err="1" smtClean="0"/>
              <a:t>people</a:t>
            </a:r>
            <a:r>
              <a:rPr lang="de-DE" dirty="0" smtClean="0"/>
              <a:t> </a:t>
            </a:r>
            <a:r>
              <a:rPr lang="de-DE" dirty="0" err="1" smtClean="0"/>
              <a:t>feal</a:t>
            </a:r>
            <a:r>
              <a:rPr lang="de-DE" dirty="0" smtClean="0"/>
              <a:t> </a:t>
            </a:r>
            <a:r>
              <a:rPr lang="de-DE" dirty="0" err="1" smtClean="0"/>
              <a:t>unhealty</a:t>
            </a:r>
            <a:r>
              <a:rPr lang="de-DE" dirty="0"/>
              <a:t> </a:t>
            </a:r>
            <a:r>
              <a:rPr lang="de-DE" dirty="0" smtClean="0"/>
              <a:t>– </a:t>
            </a:r>
            <a:r>
              <a:rPr lang="de-DE" dirty="0" err="1" smtClean="0"/>
              <a:t>eg</a:t>
            </a:r>
            <a:r>
              <a:rPr lang="de-DE" dirty="0"/>
              <a:t>.</a:t>
            </a:r>
            <a:r>
              <a:rPr lang="de-DE" dirty="0" smtClean="0"/>
              <a:t> </a:t>
            </a:r>
            <a:r>
              <a:rPr lang="de-DE" dirty="0" smtClean="0"/>
              <a:t>South </a:t>
            </a:r>
            <a:r>
              <a:rPr lang="de-DE" dirty="0" err="1" smtClean="0"/>
              <a:t>Asia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>
            <a:off x="515595" y="4518210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/>
              <a:t>Monumentalism</a:t>
            </a:r>
            <a:endParaRPr lang="de-DE" b="1" dirty="0"/>
          </a:p>
        </p:txBody>
      </p:sp>
      <p:sp>
        <p:nvSpPr>
          <p:cNvPr id="13" name="Textfeld 12"/>
          <p:cNvSpPr txBox="1"/>
          <p:nvPr/>
        </p:nvSpPr>
        <p:spPr>
          <a:xfrm>
            <a:off x="491680" y="4887542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= human </a:t>
            </a:r>
            <a:r>
              <a:rPr lang="de-DE" dirty="0" err="1" smtClean="0"/>
              <a:t>self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very</a:t>
            </a:r>
            <a:r>
              <a:rPr lang="de-DE" dirty="0" smtClean="0"/>
              <a:t> </a:t>
            </a:r>
            <a:r>
              <a:rPr lang="de-DE" dirty="0" err="1" smtClean="0"/>
              <a:t>proud</a:t>
            </a:r>
            <a:r>
              <a:rPr lang="de-DE" dirty="0" smtClean="0"/>
              <a:t> </a:t>
            </a:r>
            <a:r>
              <a:rPr lang="de-DE" dirty="0" smtClean="0"/>
              <a:t>– </a:t>
            </a:r>
            <a:r>
              <a:rPr lang="de-DE" dirty="0" err="1" smtClean="0"/>
              <a:t>eg</a:t>
            </a:r>
            <a:r>
              <a:rPr lang="de-DE" dirty="0" smtClean="0"/>
              <a:t>. </a:t>
            </a:r>
            <a:r>
              <a:rPr lang="de-DE" dirty="0" smtClean="0"/>
              <a:t>The </a:t>
            </a:r>
            <a:r>
              <a:rPr lang="de-DE" dirty="0" err="1" smtClean="0"/>
              <a:t>Arab</a:t>
            </a:r>
            <a:r>
              <a:rPr lang="de-DE" dirty="0" smtClean="0"/>
              <a:t> World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529307" y="5458828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/>
              <a:t>Flexumility</a:t>
            </a:r>
            <a:r>
              <a:rPr lang="de-DE" b="1" dirty="0" smtClean="0"/>
              <a:t> </a:t>
            </a:r>
            <a:r>
              <a:rPr lang="de-DE" dirty="0" smtClean="0"/>
              <a:t>(= </a:t>
            </a:r>
            <a:r>
              <a:rPr lang="de-DE" dirty="0" err="1" smtClean="0"/>
              <a:t>self-flexibility</a:t>
            </a:r>
            <a:r>
              <a:rPr lang="de-DE" dirty="0" smtClean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humility</a:t>
            </a:r>
            <a:r>
              <a:rPr lang="de-DE" dirty="0" smtClean="0"/>
              <a:t>)</a:t>
            </a:r>
            <a:endParaRPr lang="de-DE" b="1" dirty="0"/>
          </a:p>
        </p:txBody>
      </p:sp>
      <p:sp>
        <p:nvSpPr>
          <p:cNvPr id="15" name="Textfeld 14"/>
          <p:cNvSpPr txBox="1"/>
          <p:nvPr/>
        </p:nvSpPr>
        <p:spPr>
          <a:xfrm>
            <a:off x="509997" y="5805920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= </a:t>
            </a:r>
            <a:r>
              <a:rPr lang="de-DE" dirty="0" err="1" smtClean="0"/>
              <a:t>very</a:t>
            </a:r>
            <a:r>
              <a:rPr lang="de-DE" dirty="0" smtClean="0"/>
              <a:t> </a:t>
            </a:r>
            <a:r>
              <a:rPr lang="de-DE" dirty="0" err="1" smtClean="0"/>
              <a:t>opposite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proud</a:t>
            </a:r>
            <a:r>
              <a:rPr lang="de-DE" dirty="0"/>
              <a:t> </a:t>
            </a:r>
            <a:r>
              <a:rPr lang="de-DE" dirty="0" smtClean="0"/>
              <a:t>– </a:t>
            </a:r>
            <a:r>
              <a:rPr lang="de-DE" dirty="0" err="1" smtClean="0"/>
              <a:t>eg</a:t>
            </a:r>
            <a:r>
              <a:rPr lang="de-DE" dirty="0" smtClean="0"/>
              <a:t>.</a:t>
            </a:r>
            <a:r>
              <a:rPr lang="de-DE" dirty="0" smtClean="0"/>
              <a:t> </a:t>
            </a:r>
            <a:r>
              <a:rPr lang="de-DE" dirty="0" smtClean="0"/>
              <a:t>East </a:t>
            </a:r>
            <a:r>
              <a:rPr lang="de-DE" dirty="0" err="1" smtClean="0"/>
              <a:t>Asia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1147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/>
              <a:t>B</a:t>
            </a:r>
            <a:r>
              <a:rPr lang="de-DE" dirty="0" smtClean="0"/>
              <a:t>lood </a:t>
            </a:r>
            <a:r>
              <a:rPr lang="de-DE" dirty="0" err="1"/>
              <a:t>T</a:t>
            </a:r>
            <a:r>
              <a:rPr lang="de-DE" dirty="0" err="1" smtClean="0"/>
              <a:t>hicker</a:t>
            </a:r>
            <a:r>
              <a:rPr lang="de-DE" dirty="0" smtClean="0"/>
              <a:t> </a:t>
            </a:r>
            <a:r>
              <a:rPr lang="de-DE" dirty="0" err="1"/>
              <a:t>T</a:t>
            </a:r>
            <a:r>
              <a:rPr lang="de-DE" dirty="0" err="1" smtClean="0"/>
              <a:t>han</a:t>
            </a:r>
            <a:r>
              <a:rPr lang="de-DE" dirty="0" smtClean="0"/>
              <a:t> </a:t>
            </a:r>
            <a:r>
              <a:rPr lang="de-DE" dirty="0" err="1"/>
              <a:t>W</a:t>
            </a:r>
            <a:r>
              <a:rPr lang="de-DE" dirty="0" err="1" smtClean="0"/>
              <a:t>ater</a:t>
            </a:r>
            <a:r>
              <a:rPr lang="de-DE" dirty="0" smtClean="0"/>
              <a:t>?</a:t>
            </a:r>
            <a:br>
              <a:rPr lang="de-DE" dirty="0" smtClean="0"/>
            </a:br>
            <a:r>
              <a:rPr lang="de-DE" sz="2000" dirty="0" err="1" smtClean="0"/>
              <a:t>Exclusionism</a:t>
            </a:r>
            <a:r>
              <a:rPr lang="de-DE" sz="2000" dirty="0" smtClean="0"/>
              <a:t> </a:t>
            </a:r>
            <a:r>
              <a:rPr lang="de-DE" sz="2000" dirty="0" err="1" smtClean="0"/>
              <a:t>vs</a:t>
            </a:r>
            <a:r>
              <a:rPr lang="de-DE" sz="2000" dirty="0" smtClean="0"/>
              <a:t> </a:t>
            </a:r>
            <a:r>
              <a:rPr lang="de-DE" sz="2000" dirty="0" err="1" smtClean="0"/>
              <a:t>Universalism</a:t>
            </a:r>
            <a:endParaRPr lang="de-DE" sz="2000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In-group </a:t>
            </a:r>
            <a:r>
              <a:rPr lang="de-DE" dirty="0" err="1" smtClean="0"/>
              <a:t>persons</a:t>
            </a:r>
            <a:r>
              <a:rPr lang="de-DE" dirty="0" smtClean="0"/>
              <a:t> – </a:t>
            </a:r>
            <a:r>
              <a:rPr lang="de-DE" dirty="0" err="1" smtClean="0"/>
              <a:t>blood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thicker</a:t>
            </a:r>
            <a:r>
              <a:rPr lang="de-DE" dirty="0" smtClean="0"/>
              <a:t> </a:t>
            </a:r>
            <a:r>
              <a:rPr lang="de-DE" dirty="0" err="1" smtClean="0"/>
              <a:t>than</a:t>
            </a:r>
            <a:r>
              <a:rPr lang="de-DE" dirty="0" smtClean="0"/>
              <a:t> </a:t>
            </a:r>
            <a:r>
              <a:rPr lang="de-DE" dirty="0" err="1" smtClean="0"/>
              <a:t>water</a:t>
            </a:r>
            <a:endParaRPr lang="de-DE" dirty="0" smtClean="0"/>
          </a:p>
          <a:p>
            <a:pPr marL="0" indent="0">
              <a:buNone/>
            </a:pPr>
            <a:r>
              <a:rPr lang="de-DE" sz="2600" dirty="0" err="1" smtClean="0"/>
              <a:t>Very</a:t>
            </a:r>
            <a:r>
              <a:rPr lang="de-DE" sz="2600" dirty="0" smtClean="0"/>
              <a:t> </a:t>
            </a:r>
            <a:r>
              <a:rPr lang="de-DE" sz="2600" dirty="0" err="1" smtClean="0"/>
              <a:t>considerate</a:t>
            </a:r>
            <a:r>
              <a:rPr lang="de-DE" sz="2600" dirty="0" smtClean="0"/>
              <a:t> </a:t>
            </a:r>
            <a:r>
              <a:rPr lang="de-DE" sz="2600" dirty="0" err="1" smtClean="0"/>
              <a:t>within</a:t>
            </a:r>
            <a:r>
              <a:rPr lang="de-DE" sz="2600" dirty="0" smtClean="0"/>
              <a:t> </a:t>
            </a:r>
            <a:r>
              <a:rPr lang="de-DE" sz="2600" dirty="0" err="1" smtClean="0"/>
              <a:t>the</a:t>
            </a:r>
            <a:r>
              <a:rPr lang="de-DE" sz="2600" dirty="0" smtClean="0"/>
              <a:t> </a:t>
            </a:r>
            <a:r>
              <a:rPr lang="de-DE" sz="2600" dirty="0" err="1" smtClean="0"/>
              <a:t>group</a:t>
            </a:r>
            <a:r>
              <a:rPr lang="de-DE" sz="2600" dirty="0" smtClean="0"/>
              <a:t>, but </a:t>
            </a:r>
            <a:r>
              <a:rPr lang="de-DE" sz="2600" dirty="0" err="1" smtClean="0"/>
              <a:t>oblivious</a:t>
            </a:r>
            <a:r>
              <a:rPr lang="de-DE" sz="2600" dirty="0" smtClean="0"/>
              <a:t> </a:t>
            </a:r>
            <a:r>
              <a:rPr lang="de-DE" sz="2600" dirty="0" err="1" smtClean="0"/>
              <a:t>towards</a:t>
            </a:r>
            <a:r>
              <a:rPr lang="de-DE" sz="2600" dirty="0" smtClean="0"/>
              <a:t> </a:t>
            </a:r>
            <a:r>
              <a:rPr lang="de-DE" sz="2600" dirty="0" err="1" smtClean="0"/>
              <a:t>strangers</a:t>
            </a:r>
            <a:r>
              <a:rPr lang="de-DE" sz="2600" dirty="0" smtClean="0"/>
              <a:t>; </a:t>
            </a:r>
            <a:r>
              <a:rPr lang="de-DE" sz="2600" dirty="0" err="1" smtClean="0"/>
              <a:t>eg</a:t>
            </a:r>
            <a:r>
              <a:rPr lang="de-DE" sz="2600" dirty="0" smtClean="0"/>
              <a:t>. Drivers; </a:t>
            </a:r>
            <a:r>
              <a:rPr lang="de-DE" sz="2600" dirty="0" err="1" smtClean="0"/>
              <a:t>long</a:t>
            </a:r>
            <a:r>
              <a:rPr lang="de-DE" sz="2600" dirty="0" smtClean="0"/>
              <a:t> </a:t>
            </a:r>
            <a:r>
              <a:rPr lang="de-DE" sz="2600" dirty="0" err="1" smtClean="0"/>
              <a:t>term</a:t>
            </a:r>
            <a:r>
              <a:rPr lang="de-DE" sz="2600" dirty="0" smtClean="0"/>
              <a:t> </a:t>
            </a:r>
            <a:r>
              <a:rPr lang="de-DE" sz="2600" dirty="0" err="1" smtClean="0"/>
              <a:t>thinking</a:t>
            </a:r>
            <a:endParaRPr lang="de-DE" sz="2600" dirty="0" smtClean="0"/>
          </a:p>
          <a:p>
            <a:r>
              <a:rPr lang="de-DE" dirty="0" smtClean="0"/>
              <a:t>Out-group </a:t>
            </a:r>
            <a:r>
              <a:rPr lang="de-DE" dirty="0" err="1" smtClean="0"/>
              <a:t>persons</a:t>
            </a:r>
            <a:r>
              <a:rPr lang="de-DE" dirty="0" smtClean="0"/>
              <a:t> </a:t>
            </a:r>
          </a:p>
          <a:p>
            <a:pPr marL="0" indent="0">
              <a:buNone/>
            </a:pPr>
            <a:r>
              <a:rPr lang="de-DE" sz="2600" dirty="0" err="1" smtClean="0"/>
              <a:t>Everyone</a:t>
            </a:r>
            <a:r>
              <a:rPr lang="de-DE" sz="2600" dirty="0" smtClean="0"/>
              <a:t> </a:t>
            </a:r>
            <a:r>
              <a:rPr lang="de-DE" sz="2600" dirty="0" err="1" smtClean="0"/>
              <a:t>deserves</a:t>
            </a:r>
            <a:r>
              <a:rPr lang="de-DE" sz="2600" dirty="0" smtClean="0"/>
              <a:t> </a:t>
            </a:r>
            <a:r>
              <a:rPr lang="de-DE" sz="2600" dirty="0" err="1" smtClean="0"/>
              <a:t>the</a:t>
            </a:r>
            <a:r>
              <a:rPr lang="de-DE" sz="2600" dirty="0" smtClean="0"/>
              <a:t> same </a:t>
            </a:r>
            <a:r>
              <a:rPr lang="de-DE" sz="2600" dirty="0" err="1" smtClean="0"/>
              <a:t>treatment</a:t>
            </a:r>
            <a:r>
              <a:rPr lang="de-DE" sz="2600" dirty="0" smtClean="0"/>
              <a:t>; </a:t>
            </a:r>
            <a:r>
              <a:rPr lang="de-DE" sz="2600" dirty="0" err="1" smtClean="0"/>
              <a:t>short</a:t>
            </a:r>
            <a:r>
              <a:rPr lang="de-DE" sz="2600" dirty="0" smtClean="0"/>
              <a:t> </a:t>
            </a:r>
            <a:r>
              <a:rPr lang="de-DE" sz="2600" dirty="0" err="1" smtClean="0"/>
              <a:t>term</a:t>
            </a:r>
            <a:r>
              <a:rPr lang="de-DE" sz="2600" dirty="0" smtClean="0"/>
              <a:t> </a:t>
            </a:r>
            <a:r>
              <a:rPr lang="de-DE" sz="2600" dirty="0" err="1" smtClean="0"/>
              <a:t>thinking</a:t>
            </a:r>
            <a:endParaRPr lang="de-DE" sz="2600" dirty="0" smtClean="0"/>
          </a:p>
          <a:p>
            <a:endParaRPr lang="de-DE" sz="2600" dirty="0" smtClean="0"/>
          </a:p>
          <a:p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about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distribution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favours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privilegs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 smtClean="0"/>
              <a:t>„West,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those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rest</a:t>
            </a:r>
            <a:r>
              <a:rPr lang="de-DE" dirty="0" smtClean="0"/>
              <a:t>…“ ?</a:t>
            </a:r>
          </a:p>
          <a:p>
            <a:pPr marL="0" indent="0" algn="ctr">
              <a:buNone/>
            </a:pPr>
            <a:r>
              <a:rPr lang="de-DE" dirty="0" err="1" smtClean="0"/>
              <a:t>No</a:t>
            </a:r>
            <a:r>
              <a:rPr lang="de-DE" dirty="0" smtClean="0"/>
              <a:t>. More </a:t>
            </a:r>
            <a:r>
              <a:rPr lang="de-DE" dirty="0" err="1" smtClean="0"/>
              <a:t>about</a:t>
            </a:r>
            <a:r>
              <a:rPr lang="de-DE" dirty="0" smtClean="0"/>
              <a:t> </a:t>
            </a:r>
            <a:r>
              <a:rPr lang="de-DE" dirty="0" err="1" smtClean="0"/>
              <a:t>collectivists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individualists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3623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Don´t</a:t>
            </a:r>
            <a:r>
              <a:rPr lang="de-DE" dirty="0" smtClean="0"/>
              <a:t> </a:t>
            </a:r>
            <a:r>
              <a:rPr lang="de-DE" dirty="0" err="1" smtClean="0"/>
              <a:t>worry</a:t>
            </a:r>
            <a:r>
              <a:rPr lang="de-DE" dirty="0" smtClean="0"/>
              <a:t>, </a:t>
            </a:r>
            <a:r>
              <a:rPr lang="de-DE" dirty="0" err="1" smtClean="0"/>
              <a:t>Be</a:t>
            </a:r>
            <a:r>
              <a:rPr lang="de-DE" dirty="0" smtClean="0"/>
              <a:t> Happy!</a:t>
            </a:r>
            <a:br>
              <a:rPr lang="de-DE" dirty="0" smtClean="0"/>
            </a:br>
            <a:r>
              <a:rPr lang="de-DE" sz="2200" dirty="0" err="1" smtClean="0"/>
              <a:t>Indulgence</a:t>
            </a:r>
            <a:r>
              <a:rPr lang="de-DE" sz="2200" dirty="0" smtClean="0"/>
              <a:t> </a:t>
            </a:r>
            <a:r>
              <a:rPr lang="de-DE" sz="2200" dirty="0" err="1"/>
              <a:t>vs</a:t>
            </a:r>
            <a:r>
              <a:rPr lang="de-DE" sz="2200" dirty="0"/>
              <a:t> </a:t>
            </a:r>
            <a:r>
              <a:rPr lang="de-DE" sz="2200" dirty="0" smtClean="0"/>
              <a:t>Restraint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e-DE" dirty="0" smtClean="0"/>
              <a:t>Different </a:t>
            </a:r>
            <a:r>
              <a:rPr lang="de-DE" dirty="0" err="1" smtClean="0"/>
              <a:t>societies</a:t>
            </a:r>
            <a:r>
              <a:rPr lang="de-DE" dirty="0" smtClean="0"/>
              <a:t> – </a:t>
            </a:r>
            <a:r>
              <a:rPr lang="de-DE" dirty="0" err="1" smtClean="0"/>
              <a:t>differ</a:t>
            </a:r>
            <a:r>
              <a:rPr lang="de-DE" dirty="0" smtClean="0"/>
              <a:t> in </a:t>
            </a:r>
            <a:r>
              <a:rPr lang="de-DE" dirty="0" err="1" smtClean="0"/>
              <a:t>happiness</a:t>
            </a:r>
            <a:r>
              <a:rPr lang="de-DE" dirty="0" smtClean="0"/>
              <a:t> </a:t>
            </a:r>
            <a:r>
              <a:rPr lang="de-DE" dirty="0"/>
              <a:t> 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       „</a:t>
            </a:r>
            <a:r>
              <a:rPr lang="de-DE" dirty="0" err="1"/>
              <a:t>subjective</a:t>
            </a:r>
            <a:r>
              <a:rPr lang="de-DE" dirty="0"/>
              <a:t> well-</a:t>
            </a:r>
            <a:r>
              <a:rPr lang="de-DE" dirty="0" err="1"/>
              <a:t>being</a:t>
            </a:r>
            <a:r>
              <a:rPr lang="de-DE" dirty="0" smtClean="0"/>
              <a:t>“ (SWB)</a:t>
            </a:r>
          </a:p>
          <a:p>
            <a:r>
              <a:rPr lang="de-DE" dirty="0" smtClean="0"/>
              <a:t>Link </a:t>
            </a:r>
            <a:r>
              <a:rPr lang="de-DE" dirty="0" err="1" smtClean="0"/>
              <a:t>btw</a:t>
            </a:r>
            <a:r>
              <a:rPr lang="de-DE" dirty="0" smtClean="0"/>
              <a:t>. </a:t>
            </a:r>
            <a:r>
              <a:rPr lang="de-DE" dirty="0" err="1" smtClean="0"/>
              <a:t>Indiviualism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SWB</a:t>
            </a:r>
          </a:p>
          <a:p>
            <a:r>
              <a:rPr lang="de-DE" dirty="0" err="1" smtClean="0"/>
              <a:t>Very</a:t>
            </a:r>
            <a:r>
              <a:rPr lang="de-DE" dirty="0" smtClean="0"/>
              <a:t> happy: Nigeria, </a:t>
            </a:r>
            <a:r>
              <a:rPr lang="de-DE" dirty="0" err="1" smtClean="0"/>
              <a:t>Tanzania</a:t>
            </a:r>
            <a:r>
              <a:rPr lang="de-DE" dirty="0" smtClean="0"/>
              <a:t> (but </a:t>
            </a:r>
            <a:r>
              <a:rPr lang="de-DE" dirty="0" err="1" smtClean="0"/>
              <a:t>low</a:t>
            </a:r>
            <a:r>
              <a:rPr lang="de-DE" dirty="0" smtClean="0"/>
              <a:t> </a:t>
            </a:r>
            <a:r>
              <a:rPr lang="de-DE" dirty="0" err="1" smtClean="0"/>
              <a:t>life</a:t>
            </a:r>
            <a:r>
              <a:rPr lang="de-DE" dirty="0" smtClean="0"/>
              <a:t> </a:t>
            </a:r>
            <a:r>
              <a:rPr lang="de-DE" dirty="0" err="1" smtClean="0"/>
              <a:t>satisfaction</a:t>
            </a:r>
            <a:r>
              <a:rPr lang="de-DE" dirty="0" smtClean="0"/>
              <a:t>);                             Not so happy: Eastern Europe, China</a:t>
            </a:r>
          </a:p>
          <a:p>
            <a:r>
              <a:rPr lang="de-DE" dirty="0" err="1" smtClean="0"/>
              <a:t>Westernization</a:t>
            </a:r>
            <a:r>
              <a:rPr lang="de-DE" dirty="0" smtClean="0"/>
              <a:t> </a:t>
            </a:r>
            <a:r>
              <a:rPr lang="de-DE" dirty="0" err="1" smtClean="0"/>
              <a:t>create</a:t>
            </a:r>
            <a:r>
              <a:rPr lang="de-DE" dirty="0" smtClean="0"/>
              <a:t> </a:t>
            </a:r>
            <a:r>
              <a:rPr lang="de-DE" dirty="0" err="1" smtClean="0"/>
              <a:t>higer</a:t>
            </a:r>
            <a:r>
              <a:rPr lang="de-DE" dirty="0" smtClean="0"/>
              <a:t> </a:t>
            </a:r>
            <a:r>
              <a:rPr lang="de-DE" dirty="0" err="1" smtClean="0"/>
              <a:t>life</a:t>
            </a:r>
            <a:r>
              <a:rPr lang="de-DE" dirty="0" smtClean="0"/>
              <a:t> </a:t>
            </a:r>
            <a:r>
              <a:rPr lang="de-DE" dirty="0" err="1" smtClean="0"/>
              <a:t>satisfaction</a:t>
            </a:r>
            <a:r>
              <a:rPr lang="de-DE" dirty="0" smtClean="0"/>
              <a:t> but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little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do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happiness</a:t>
            </a:r>
            <a:endParaRPr lang="de-DE" dirty="0" smtClean="0"/>
          </a:p>
          <a:p>
            <a:r>
              <a:rPr lang="de-DE" dirty="0" err="1" smtClean="0"/>
              <a:t>Happiness</a:t>
            </a:r>
            <a:r>
              <a:rPr lang="de-DE" dirty="0" smtClean="0"/>
              <a:t> </a:t>
            </a:r>
            <a:r>
              <a:rPr lang="de-DE" dirty="0" err="1" smtClean="0"/>
              <a:t>comes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life</a:t>
            </a:r>
            <a:r>
              <a:rPr lang="de-DE" dirty="0" smtClean="0"/>
              <a:t> </a:t>
            </a:r>
            <a:r>
              <a:rPr lang="de-DE" dirty="0" err="1" smtClean="0"/>
              <a:t>control</a:t>
            </a:r>
            <a:r>
              <a:rPr lang="de-DE" dirty="0" smtClean="0"/>
              <a:t>, sense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freedom</a:t>
            </a:r>
            <a:r>
              <a:rPr lang="de-DE" dirty="0" smtClean="0"/>
              <a:t>,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lesiure</a:t>
            </a:r>
            <a:endParaRPr lang="de-DE" dirty="0" smtClean="0"/>
          </a:p>
          <a:p>
            <a:r>
              <a:rPr lang="de-DE" dirty="0" err="1" smtClean="0"/>
              <a:t>Restrained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sociol</a:t>
            </a:r>
            <a:r>
              <a:rPr lang="de-DE" dirty="0" smtClean="0"/>
              <a:t> </a:t>
            </a:r>
            <a:r>
              <a:rPr lang="de-DE" dirty="0" err="1" smtClean="0"/>
              <a:t>norms</a:t>
            </a:r>
            <a:endParaRPr lang="de-DE" dirty="0" smtClean="0"/>
          </a:p>
          <a:p>
            <a:r>
              <a:rPr lang="de-DE" dirty="0" smtClean="0"/>
              <a:t>High Score </a:t>
            </a:r>
            <a:r>
              <a:rPr lang="de-DE" dirty="0" err="1" smtClean="0"/>
              <a:t>Indulgence</a:t>
            </a:r>
            <a:r>
              <a:rPr lang="de-DE" dirty="0" smtClean="0"/>
              <a:t>: Nigeria, Ghana (435); </a:t>
            </a:r>
            <a:r>
              <a:rPr lang="de-DE" dirty="0" err="1" smtClean="0"/>
              <a:t>very</a:t>
            </a:r>
            <a:r>
              <a:rPr lang="de-DE" dirty="0" smtClean="0"/>
              <a:t> </a:t>
            </a:r>
            <a:r>
              <a:rPr lang="de-DE" dirty="0" err="1" smtClean="0"/>
              <a:t>low</a:t>
            </a:r>
            <a:r>
              <a:rPr lang="de-DE" dirty="0" smtClean="0"/>
              <a:t> Pakistan (0); Germany (W) (152)</a:t>
            </a:r>
          </a:p>
          <a:p>
            <a:r>
              <a:rPr lang="de-DE" dirty="0" smtClean="0"/>
              <a:t>Quality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life</a:t>
            </a:r>
            <a:r>
              <a:rPr lang="de-DE" dirty="0" smtClean="0"/>
              <a:t> (Rich) </a:t>
            </a:r>
            <a:r>
              <a:rPr lang="de-DE" dirty="0" err="1" smtClean="0"/>
              <a:t>vs</a:t>
            </a:r>
            <a:r>
              <a:rPr lang="de-DE" dirty="0" smtClean="0"/>
              <a:t> </a:t>
            </a:r>
            <a:r>
              <a:rPr lang="de-DE" dirty="0" err="1" smtClean="0"/>
              <a:t>survival</a:t>
            </a:r>
            <a:r>
              <a:rPr lang="de-DE" dirty="0" smtClean="0"/>
              <a:t> (Poor); High </a:t>
            </a:r>
            <a:r>
              <a:rPr lang="de-DE" dirty="0" err="1" smtClean="0"/>
              <a:t>Indulgance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beeing</a:t>
            </a:r>
            <a:r>
              <a:rPr lang="de-DE" dirty="0" smtClean="0"/>
              <a:t> </a:t>
            </a:r>
            <a:r>
              <a:rPr lang="de-DE" dirty="0" err="1" smtClean="0"/>
              <a:t>poor</a:t>
            </a:r>
            <a:endParaRPr lang="de-DE" dirty="0" smtClean="0"/>
          </a:p>
          <a:p>
            <a:r>
              <a:rPr lang="de-DE" dirty="0" err="1" smtClean="0"/>
              <a:t>Wealth</a:t>
            </a:r>
            <a:r>
              <a:rPr lang="de-DE" dirty="0" smtClean="0"/>
              <a:t> </a:t>
            </a:r>
            <a:r>
              <a:rPr lang="de-DE" dirty="0" err="1" smtClean="0"/>
              <a:t>promotes</a:t>
            </a:r>
            <a:r>
              <a:rPr lang="de-DE" dirty="0" smtClean="0"/>
              <a:t> </a:t>
            </a:r>
            <a:r>
              <a:rPr lang="de-DE" dirty="0" err="1" smtClean="0"/>
              <a:t>both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b="1" dirty="0" smtClean="0"/>
              <a:t>-&gt; </a:t>
            </a:r>
            <a:r>
              <a:rPr lang="de-DE" b="1" dirty="0" err="1"/>
              <a:t>I</a:t>
            </a:r>
            <a:r>
              <a:rPr lang="de-DE" b="1" dirty="0" err="1" smtClean="0"/>
              <a:t>ndulgance</a:t>
            </a:r>
            <a:r>
              <a:rPr lang="de-DE" b="1" dirty="0" smtClean="0"/>
              <a:t> </a:t>
            </a:r>
            <a:r>
              <a:rPr lang="de-DE" b="1" dirty="0" err="1" smtClean="0"/>
              <a:t>stands</a:t>
            </a:r>
            <a:r>
              <a:rPr lang="de-DE" b="1" dirty="0" smtClean="0"/>
              <a:t> </a:t>
            </a:r>
            <a:r>
              <a:rPr lang="de-DE" b="1" dirty="0" err="1" smtClean="0"/>
              <a:t>for</a:t>
            </a:r>
            <a:r>
              <a:rPr lang="de-DE" b="1" dirty="0" smtClean="0"/>
              <a:t> </a:t>
            </a:r>
            <a:r>
              <a:rPr lang="de-DE" b="1" dirty="0" err="1" smtClean="0"/>
              <a:t>freedom</a:t>
            </a:r>
            <a:r>
              <a:rPr lang="de-DE" b="1" dirty="0" smtClean="0"/>
              <a:t> </a:t>
            </a:r>
            <a:r>
              <a:rPr lang="de-DE" b="1" dirty="0" err="1" smtClean="0"/>
              <a:t>of</a:t>
            </a:r>
            <a:r>
              <a:rPr lang="de-DE" b="1" dirty="0" smtClean="0"/>
              <a:t> </a:t>
            </a:r>
            <a:r>
              <a:rPr lang="de-DE" b="1" dirty="0" err="1" smtClean="0"/>
              <a:t>action</a:t>
            </a:r>
            <a:r>
              <a:rPr lang="de-DE" b="1" dirty="0" smtClean="0"/>
              <a:t>!</a:t>
            </a:r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4367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Pride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Prejudice</a:t>
            </a:r>
            <a:r>
              <a:rPr lang="de-DE" dirty="0"/>
              <a:t/>
            </a:r>
            <a:br>
              <a:rPr lang="de-DE" dirty="0"/>
            </a:br>
            <a:r>
              <a:rPr lang="de-DE" sz="2000" dirty="0" err="1" smtClean="0"/>
              <a:t>Monumentalism</a:t>
            </a:r>
            <a:r>
              <a:rPr lang="de-DE" sz="2000" dirty="0" smtClean="0"/>
              <a:t> </a:t>
            </a:r>
            <a:r>
              <a:rPr lang="de-DE" sz="2000" dirty="0" err="1" smtClean="0"/>
              <a:t>vs</a:t>
            </a:r>
            <a:r>
              <a:rPr lang="de-DE" sz="2000" dirty="0" smtClean="0"/>
              <a:t> </a:t>
            </a:r>
            <a:r>
              <a:rPr lang="de-DE" sz="2000" dirty="0" err="1" smtClean="0"/>
              <a:t>Flexumility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/>
              <a:t>P</a:t>
            </a:r>
            <a:r>
              <a:rPr lang="de-DE" dirty="0" smtClean="0"/>
              <a:t>ositive </a:t>
            </a:r>
            <a:r>
              <a:rPr lang="de-DE" dirty="0" err="1" smtClean="0"/>
              <a:t>self-regard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positive </a:t>
            </a:r>
            <a:r>
              <a:rPr lang="de-DE" dirty="0" err="1" smtClean="0"/>
              <a:t>information</a:t>
            </a:r>
            <a:r>
              <a:rPr lang="de-DE" dirty="0" smtClean="0"/>
              <a:t> </a:t>
            </a:r>
            <a:r>
              <a:rPr lang="de-DE" dirty="0" err="1" smtClean="0"/>
              <a:t>about</a:t>
            </a:r>
            <a:r>
              <a:rPr lang="de-DE" dirty="0" smtClean="0"/>
              <a:t> </a:t>
            </a:r>
            <a:r>
              <a:rPr lang="de-DE" dirty="0" err="1" smtClean="0"/>
              <a:t>oneself</a:t>
            </a:r>
            <a:r>
              <a:rPr lang="de-DE" dirty="0" smtClean="0"/>
              <a:t> (Western)</a:t>
            </a:r>
          </a:p>
          <a:p>
            <a:r>
              <a:rPr lang="de-DE" dirty="0" err="1" smtClean="0"/>
              <a:t>Self-affacement</a:t>
            </a:r>
            <a:r>
              <a:rPr lang="de-DE" dirty="0" smtClean="0"/>
              <a:t>; „</a:t>
            </a:r>
            <a:r>
              <a:rPr lang="de-DE" dirty="0" err="1" smtClean="0"/>
              <a:t>meat</a:t>
            </a:r>
            <a:r>
              <a:rPr lang="de-DE" dirty="0" smtClean="0"/>
              <a:t> </a:t>
            </a:r>
            <a:r>
              <a:rPr lang="de-DE" dirty="0" err="1" smtClean="0"/>
              <a:t>eating</a:t>
            </a:r>
            <a:r>
              <a:rPr lang="de-DE" dirty="0" smtClean="0"/>
              <a:t> </a:t>
            </a:r>
            <a:r>
              <a:rPr lang="de-DE" dirty="0" err="1" smtClean="0"/>
              <a:t>vegetarians</a:t>
            </a:r>
            <a:r>
              <a:rPr lang="de-DE" dirty="0" smtClean="0"/>
              <a:t>“; paradoxes „happy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sad</a:t>
            </a:r>
            <a:r>
              <a:rPr lang="de-DE" dirty="0" smtClean="0"/>
              <a:t>“ – mix </a:t>
            </a:r>
            <a:r>
              <a:rPr lang="de-DE" dirty="0" err="1" smtClean="0"/>
              <a:t>feelings</a:t>
            </a:r>
            <a:r>
              <a:rPr lang="de-DE" dirty="0"/>
              <a:t> </a:t>
            </a:r>
            <a:r>
              <a:rPr lang="de-DE" dirty="0" smtClean="0"/>
              <a:t>(East </a:t>
            </a:r>
            <a:r>
              <a:rPr lang="de-DE" dirty="0" err="1" smtClean="0"/>
              <a:t>Asians</a:t>
            </a:r>
            <a:r>
              <a:rPr lang="de-DE" dirty="0" smtClean="0"/>
              <a:t>)</a:t>
            </a:r>
          </a:p>
          <a:p>
            <a:r>
              <a:rPr lang="de-DE" dirty="0" err="1" smtClean="0"/>
              <a:t>Self-stability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Self-consistency</a:t>
            </a:r>
            <a:r>
              <a:rPr lang="de-DE" dirty="0" smtClean="0"/>
              <a:t> </a:t>
            </a:r>
            <a:r>
              <a:rPr lang="de-DE" dirty="0" err="1" smtClean="0"/>
              <a:t>vs</a:t>
            </a:r>
            <a:r>
              <a:rPr lang="de-DE" dirty="0" smtClean="0"/>
              <a:t> </a:t>
            </a:r>
            <a:r>
              <a:rPr lang="de-DE" dirty="0" err="1" smtClean="0"/>
              <a:t>self-flexibilty</a:t>
            </a:r>
            <a:endParaRPr lang="de-DE" dirty="0" smtClean="0"/>
          </a:p>
          <a:p>
            <a:r>
              <a:rPr lang="de-DE" dirty="0" err="1" smtClean="0"/>
              <a:t>Self-enhancement</a:t>
            </a:r>
            <a:r>
              <a:rPr lang="de-DE" dirty="0" smtClean="0"/>
              <a:t> </a:t>
            </a:r>
            <a:r>
              <a:rPr lang="de-DE" dirty="0" err="1" smtClean="0"/>
              <a:t>correlates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self-stability</a:t>
            </a:r>
            <a:r>
              <a:rPr lang="de-DE" dirty="0" smtClean="0"/>
              <a:t>/</a:t>
            </a:r>
            <a:r>
              <a:rPr lang="de-DE" dirty="0" err="1" smtClean="0"/>
              <a:t>self-consistency</a:t>
            </a:r>
            <a:r>
              <a:rPr lang="de-DE" dirty="0" smtClean="0"/>
              <a:t>; „</a:t>
            </a:r>
            <a:r>
              <a:rPr lang="de-DE" dirty="0" err="1" smtClean="0"/>
              <a:t>stable</a:t>
            </a:r>
            <a:r>
              <a:rPr lang="de-DE" dirty="0" smtClean="0"/>
              <a:t> </a:t>
            </a:r>
            <a:r>
              <a:rPr lang="de-DE" dirty="0" err="1" smtClean="0"/>
              <a:t>selves</a:t>
            </a:r>
            <a:r>
              <a:rPr lang="de-DE" dirty="0" smtClean="0"/>
              <a:t>“; </a:t>
            </a:r>
            <a:r>
              <a:rPr lang="de-DE" dirty="0" err="1" smtClean="0"/>
              <a:t>pride</a:t>
            </a:r>
            <a:endParaRPr lang="de-DE" dirty="0" smtClean="0"/>
          </a:p>
          <a:p>
            <a:r>
              <a:rPr lang="de-DE" dirty="0" err="1" smtClean="0"/>
              <a:t>Monumetalism</a:t>
            </a:r>
            <a:r>
              <a:rPr lang="de-DE" dirty="0" smtClean="0"/>
              <a:t>: </a:t>
            </a:r>
            <a:r>
              <a:rPr lang="de-DE" dirty="0" err="1" smtClean="0"/>
              <a:t>very</a:t>
            </a:r>
            <a:r>
              <a:rPr lang="de-DE" dirty="0" smtClean="0"/>
              <a:t> high </a:t>
            </a:r>
            <a:r>
              <a:rPr lang="de-DE" dirty="0" err="1" smtClean="0"/>
              <a:t>Morocco</a:t>
            </a:r>
            <a:r>
              <a:rPr lang="de-DE" dirty="0" smtClean="0"/>
              <a:t>, Egypt;                Low: Japan, China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b="1" dirty="0" smtClean="0"/>
              <a:t>-&gt; Pride </a:t>
            </a:r>
            <a:r>
              <a:rPr lang="de-DE" b="1" dirty="0" err="1" smtClean="0"/>
              <a:t>vs</a:t>
            </a:r>
            <a:r>
              <a:rPr lang="de-DE" b="1" dirty="0" smtClean="0"/>
              <a:t> </a:t>
            </a:r>
            <a:r>
              <a:rPr lang="de-DE" b="1" dirty="0" err="1" smtClean="0"/>
              <a:t>Humility</a:t>
            </a:r>
            <a:endParaRPr lang="de-DE" b="1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435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476</Words>
  <Application>Microsoft Office PowerPoint</Application>
  <PresentationFormat>Bildschirmpräsentation (4:3)</PresentationFormat>
  <Paragraphs>71</Paragraphs>
  <Slides>8</Slides>
  <Notes>8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Larissa-Design</vt:lpstr>
      <vt:lpstr>What makes us different  and similar?</vt:lpstr>
      <vt:lpstr>Minkovs beliefs</vt:lpstr>
      <vt:lpstr>What is culture?</vt:lpstr>
      <vt:lpstr>3 Cultural dimensions </vt:lpstr>
      <vt:lpstr>PowerPoint-Präsentation</vt:lpstr>
      <vt:lpstr>Is Blood Thicker Than Water? Exclusionism vs Universalism</vt:lpstr>
      <vt:lpstr> Don´t worry, Be Happy! Indulgence vs Restraint </vt:lpstr>
      <vt:lpstr>Pride and Prejudice Monumentalism vs Flexumility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makes us different  and similar?</dc:title>
  <dc:creator>Dennis</dc:creator>
  <cp:lastModifiedBy>Dennis Ortmann</cp:lastModifiedBy>
  <cp:revision>21</cp:revision>
  <dcterms:created xsi:type="dcterms:W3CDTF">2013-06-19T07:49:50Z</dcterms:created>
  <dcterms:modified xsi:type="dcterms:W3CDTF">2013-06-19T10:49:15Z</dcterms:modified>
</cp:coreProperties>
</file>