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87"/>
  </p:notesMasterIdLst>
  <p:sldIdLst>
    <p:sldId id="256" r:id="rId2"/>
    <p:sldId id="490" r:id="rId3"/>
    <p:sldId id="529" r:id="rId4"/>
    <p:sldId id="530" r:id="rId5"/>
    <p:sldId id="531" r:id="rId6"/>
    <p:sldId id="546" r:id="rId7"/>
    <p:sldId id="547" r:id="rId8"/>
    <p:sldId id="548" r:id="rId9"/>
    <p:sldId id="549" r:id="rId10"/>
    <p:sldId id="551" r:id="rId11"/>
    <p:sldId id="552" r:id="rId12"/>
    <p:sldId id="553" r:id="rId13"/>
    <p:sldId id="533" r:id="rId14"/>
    <p:sldId id="534" r:id="rId15"/>
    <p:sldId id="535" r:id="rId16"/>
    <p:sldId id="536" r:id="rId17"/>
    <p:sldId id="554" r:id="rId18"/>
    <p:sldId id="555" r:id="rId19"/>
    <p:sldId id="556" r:id="rId20"/>
    <p:sldId id="557" r:id="rId21"/>
    <p:sldId id="559" r:id="rId22"/>
    <p:sldId id="558" r:id="rId23"/>
    <p:sldId id="560" r:id="rId24"/>
    <p:sldId id="561" r:id="rId25"/>
    <p:sldId id="439" r:id="rId26"/>
    <p:sldId id="537" r:id="rId27"/>
    <p:sldId id="538" r:id="rId28"/>
    <p:sldId id="408" r:id="rId29"/>
    <p:sldId id="539" r:id="rId30"/>
    <p:sldId id="425" r:id="rId31"/>
    <p:sldId id="540" r:id="rId32"/>
    <p:sldId id="410" r:id="rId33"/>
    <p:sldId id="541" r:id="rId34"/>
    <p:sldId id="542" r:id="rId35"/>
    <p:sldId id="420" r:id="rId36"/>
    <p:sldId id="543" r:id="rId37"/>
    <p:sldId id="544" r:id="rId38"/>
    <p:sldId id="545" r:id="rId39"/>
    <p:sldId id="422" r:id="rId40"/>
    <p:sldId id="423" r:id="rId41"/>
    <p:sldId id="424" r:id="rId42"/>
    <p:sldId id="430" r:id="rId43"/>
    <p:sldId id="426" r:id="rId44"/>
    <p:sldId id="427" r:id="rId45"/>
    <p:sldId id="428" r:id="rId46"/>
    <p:sldId id="429" r:id="rId47"/>
    <p:sldId id="434" r:id="rId48"/>
    <p:sldId id="433" r:id="rId49"/>
    <p:sldId id="431" r:id="rId50"/>
    <p:sldId id="438" r:id="rId51"/>
    <p:sldId id="437" r:id="rId52"/>
    <p:sldId id="435" r:id="rId53"/>
    <p:sldId id="436" r:id="rId54"/>
    <p:sldId id="378" r:id="rId55"/>
    <p:sldId id="440" r:id="rId56"/>
    <p:sldId id="441" r:id="rId57"/>
    <p:sldId id="442" r:id="rId58"/>
    <p:sldId id="505" r:id="rId59"/>
    <p:sldId id="444" r:id="rId60"/>
    <p:sldId id="445" r:id="rId61"/>
    <p:sldId id="446" r:id="rId62"/>
    <p:sldId id="447" r:id="rId63"/>
    <p:sldId id="448" r:id="rId64"/>
    <p:sldId id="449" r:id="rId65"/>
    <p:sldId id="450" r:id="rId66"/>
    <p:sldId id="451" r:id="rId67"/>
    <p:sldId id="409" r:id="rId68"/>
    <p:sldId id="562" r:id="rId69"/>
    <p:sldId id="563" r:id="rId70"/>
    <p:sldId id="564" r:id="rId71"/>
    <p:sldId id="565" r:id="rId72"/>
    <p:sldId id="368" r:id="rId73"/>
    <p:sldId id="385" r:id="rId74"/>
    <p:sldId id="407" r:id="rId75"/>
    <p:sldId id="411" r:id="rId76"/>
    <p:sldId id="412" r:id="rId77"/>
    <p:sldId id="413" r:id="rId78"/>
    <p:sldId id="414" r:id="rId79"/>
    <p:sldId id="415" r:id="rId80"/>
    <p:sldId id="416" r:id="rId81"/>
    <p:sldId id="417" r:id="rId82"/>
    <p:sldId id="418" r:id="rId83"/>
    <p:sldId id="487" r:id="rId84"/>
    <p:sldId id="443" r:id="rId85"/>
    <p:sldId id="403" r:id="rId8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42" autoAdjust="0"/>
  </p:normalViewPr>
  <p:slideViewPr>
    <p:cSldViewPr>
      <p:cViewPr varScale="1">
        <p:scale>
          <a:sx n="94" d="100"/>
          <a:sy n="94" d="100"/>
        </p:scale>
        <p:origin x="1166"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09.03.2021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09.03.2021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09.03.2021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09.03.2021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09.03.2021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09.03.2021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09.03.2021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09.03.2021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6.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2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slide" Target="slide6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6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slide" Target="slide49.xml"/></Relationships>
</file>

<file path=ppt/slides/_rels/slide6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76.xml"/><Relationship Id="rId7" Type="http://schemas.openxmlformats.org/officeDocument/2006/relationships/slide" Target="slide80.xml"/><Relationship Id="rId2" Type="http://schemas.openxmlformats.org/officeDocument/2006/relationships/slide" Target="slide75.xml"/><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78.xml"/><Relationship Id="rId4" Type="http://schemas.openxmlformats.org/officeDocument/2006/relationships/slide" Target="slide77.xml"/><Relationship Id="rId9" Type="http://schemas.openxmlformats.org/officeDocument/2006/relationships/slide" Target="slide82.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4" Type="http://schemas.openxmlformats.org/officeDocument/2006/relationships/slide" Target="slide72.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slide" Target="slide72.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slide" Target="slide72.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slide" Target="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slide" Target="slide72.xml"/></Relationships>
</file>

<file path=ppt/slides/_rels/slide8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t>中国文化基础</a:t>
            </a:r>
            <a:br>
              <a:rPr lang="de-DE" altLang="zh-CN" sz="59500" b="1" dirty="0">
                <a:latin typeface="楷体" panose="02010609060101010101" pitchFamily="49" charset="-122"/>
                <a:ea typeface="楷体" panose="02010609060101010101" pitchFamily="49" charset="-122"/>
              </a:rPr>
            </a:br>
            <a:r>
              <a:rPr lang="de-DE" altLang="zh-CN" sz="4800" b="1" i="1" dirty="0" err="1"/>
              <a:t>Foundation</a:t>
            </a:r>
            <a:r>
              <a:rPr lang="de-DE" altLang="zh-CN" sz="4800" b="1" i="1" dirty="0"/>
              <a:t> </a:t>
            </a:r>
            <a:r>
              <a:rPr lang="de-DE" altLang="zh-CN" sz="4800" b="1" i="1" dirty="0" err="1"/>
              <a:t>of</a:t>
            </a:r>
            <a:r>
              <a:rPr lang="de-DE" altLang="zh-CN" sz="4800" b="1" i="1" dirty="0"/>
              <a:t> Chinese Cultures</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16</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周三第七和第八节课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上课地点：在线</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助教：刘廷阳 </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Liu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Tingyang</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wiki</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助教：陈柯汝</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Chen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Keru</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p:txBody>
          <a:bodyPr>
            <a:noAutofit/>
          </a:bodyPr>
          <a:lstStyle/>
          <a:p>
            <a:pPr marL="0" indent="0" algn="just">
              <a:spcAft>
                <a:spcPts val="600"/>
              </a:spcAft>
              <a:buNone/>
            </a:pPr>
            <a:r>
              <a:rPr lang="en-US" sz="1400" b="1" kern="100" dirty="0" err="1">
                <a:effectLst/>
                <a:latin typeface="Arial" panose="020B0604020202020204" pitchFamily="34" charset="0"/>
                <a:ea typeface="Times New Roman" panose="02020603050405020304" pitchFamily="18" charset="0"/>
                <a:cs typeface="Arial" panose="020B0604020202020204" pitchFamily="34" charset="0"/>
              </a:rPr>
              <a:t>C.Milk</a:t>
            </a:r>
            <a:r>
              <a:rPr lang="en-US" sz="1400" b="1" kern="100" dirty="0">
                <a:effectLst/>
                <a:latin typeface="Arial" panose="020B0604020202020204" pitchFamily="34" charset="0"/>
                <a:ea typeface="Times New Roman" panose="02020603050405020304" pitchFamily="18" charset="0"/>
                <a:cs typeface="Arial" panose="020B0604020202020204" pitchFamily="34" charset="0"/>
              </a:rPr>
              <a:t> Tea and Health</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1.Advantages</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Drinking milk tea can quickly supplement sugar, increase body energy, mitigate fatigue and improve working efficiency.</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2.Disadvantages</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Drinking too much milk tea will increase the possibility of getting fat. It will also increase cholesterol, and even lead to hyperlipidemia and hyperglycemia, doing harm to liver and kidney, increasing risks of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angiocardiopathy</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thus affecting study and memory, and damaging normal gastrointestinal function. It will even cause cancer if drunk for a long time.</a:t>
            </a:r>
          </a:p>
          <a:p>
            <a:pPr marL="0" indent="0" algn="just">
              <a:spcAft>
                <a:spcPts val="600"/>
              </a:spcAft>
              <a:buNone/>
            </a:pPr>
            <a:endParaRPr lang="en-US" sz="1400" kern="100" dirty="0">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References</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1.</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李欣童</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2020</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）浅谈台湾奶茶文化的三十年变迁</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传播力研究</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,4(14)14-15</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2.</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《世界著名奶茶大全》</a:t>
            </a:r>
            <a:r>
              <a:rPr lang="zh-CN" sz="1400" kern="100" dirty="0">
                <a:effectLst/>
                <a:latin typeface="Arial" panose="020B0604020202020204" pitchFamily="34" charset="0"/>
                <a:ea typeface="Times New Roman" panose="02020603050405020304" pitchFamily="18" charset="0"/>
                <a:cs typeface="Arial" panose="020B0604020202020204" pitchFamily="34" charset="0"/>
              </a:rPr>
              <a:t> </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厨影美食</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3.</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《百度百科</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丝袜奶茶》</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4.</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茶颜悦色密码</a:t>
            </a:r>
            <a:r>
              <a:rPr lang="zh-CN" sz="1400" kern="100" dirty="0">
                <a:effectLst/>
                <a:latin typeface="Arial" panose="020B0604020202020204" pitchFamily="34" charset="0"/>
                <a:ea typeface="Times New Roman" panose="02020603050405020304" pitchFamily="18" charset="0"/>
                <a:cs typeface="Arial" panose="020B0604020202020204" pitchFamily="34" charset="0"/>
              </a:rPr>
              <a:t> </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2020</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）国企管理</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,(20)68.</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2963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a:xfrm>
            <a:off x="457200" y="1600200"/>
            <a:ext cx="3826768" cy="4525963"/>
          </a:xfrm>
        </p:spPr>
        <p:txBody>
          <a:bodyPr>
            <a:noAutofit/>
          </a:bodyPr>
          <a:lstStyle/>
          <a:p>
            <a:pPr marL="0" indent="0" algn="just">
              <a:spcBef>
                <a:spcPts val="0"/>
              </a:spcBef>
              <a:buNone/>
            </a:pPr>
            <a:r>
              <a:rPr lang="en-US" sz="2400" b="1" kern="100" dirty="0">
                <a:effectLst/>
                <a:latin typeface="Arial" panose="020B0604020202020204" pitchFamily="34" charset="0"/>
                <a:ea typeface="Times New Roman" panose="02020603050405020304" pitchFamily="18" charset="0"/>
                <a:cs typeface="Arial" panose="020B0604020202020204" pitchFamily="34" charset="0"/>
              </a:rPr>
              <a:t>Terms and Expressions</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endParaRPr lang="en-US" sz="2400" kern="1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Milk tea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奶茶</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Spice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香辛料</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Rudiment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雏形</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r>
              <a:rPr lang="en-US" sz="2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2400" kern="100" dirty="0">
                <a:effectLst/>
                <a:latin typeface="Arial" panose="020B0604020202020204" pitchFamily="34" charset="0"/>
                <a:ea typeface="Times New Roman" panose="02020603050405020304" pitchFamily="18" charset="0"/>
                <a:cs typeface="Arial" panose="020B0604020202020204" pitchFamily="34" charset="0"/>
              </a:rPr>
              <a:t>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茶颜悦色</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Black tea latte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幽兰拿铁</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Hong Kong-style milk tea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丝袜奶茶</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Cholesterol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胆固醇</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None/>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Hyperglycemia </a:t>
            </a:r>
            <a:r>
              <a:rPr lang="zh-CN" sz="2400" kern="100" dirty="0">
                <a:effectLst/>
                <a:latin typeface="Arial" panose="020B0604020202020204" pitchFamily="34" charset="0"/>
                <a:ea typeface="Microsoft YaHei" panose="020B0503020204020204" pitchFamily="34" charset="-122"/>
                <a:cs typeface="Arial" panose="020B0604020202020204" pitchFamily="34" charset="0"/>
              </a:rPr>
              <a:t>高血糖</a:t>
            </a: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p:txBody>
      </p:sp>
      <p:sp>
        <p:nvSpPr>
          <p:cNvPr id="4" name="Inhaltsplatzhalter 2">
            <a:extLst>
              <a:ext uri="{FF2B5EF4-FFF2-40B4-BE49-F238E27FC236}">
                <a16:creationId xmlns:a16="http://schemas.microsoft.com/office/drawing/2014/main" id="{8639CCF1-64B5-458B-9B1B-BCC8E4C66C02}"/>
              </a:ext>
            </a:extLst>
          </p:cNvPr>
          <p:cNvSpPr txBox="1">
            <a:spLocks/>
          </p:cNvSpPr>
          <p:nvPr/>
        </p:nvSpPr>
        <p:spPr>
          <a:xfrm>
            <a:off x="4499992" y="2348880"/>
            <a:ext cx="4392488" cy="38058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Mongolian Plateau </a:t>
            </a:r>
            <a:r>
              <a:rPr lang="zh-CN" sz="2400" kern="100" dirty="0">
                <a:latin typeface="Arial" panose="020B0604020202020204" pitchFamily="34" charset="0"/>
                <a:ea typeface="Microsoft YaHei" panose="020B0503020204020204" pitchFamily="34" charset="-122"/>
                <a:cs typeface="Arial" panose="020B0604020202020204" pitchFamily="34" charset="0"/>
              </a:rPr>
              <a:t>蒙古高原</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Maple sugar </a:t>
            </a:r>
            <a:r>
              <a:rPr lang="zh-CN" sz="2400" kern="100" dirty="0">
                <a:latin typeface="Arial" panose="020B0604020202020204" pitchFamily="34" charset="0"/>
                <a:ea typeface="Microsoft YaHei" panose="020B0503020204020204" pitchFamily="34" charset="-122"/>
                <a:cs typeface="Arial" panose="020B0604020202020204" pitchFamily="34" charset="0"/>
              </a:rPr>
              <a:t>枫糖</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Bubble tea </a:t>
            </a:r>
            <a:r>
              <a:rPr lang="zh-CN" sz="2400" kern="100" dirty="0">
                <a:latin typeface="Arial" panose="020B0604020202020204" pitchFamily="34" charset="0"/>
                <a:ea typeface="Microsoft YaHei" panose="020B0503020204020204" pitchFamily="34" charset="-122"/>
                <a:cs typeface="Arial" panose="020B0604020202020204" pitchFamily="34" charset="0"/>
              </a:rPr>
              <a:t>珍珠奶茶</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Internet celebrity city</a:t>
            </a:r>
            <a:r>
              <a:rPr lang="zh-CN" sz="2400" kern="100" dirty="0">
                <a:latin typeface="Arial" panose="020B0604020202020204" pitchFamily="34" charset="0"/>
                <a:ea typeface="Microsoft YaHei" panose="020B0503020204020204" pitchFamily="34" charset="-122"/>
                <a:cs typeface="Arial" panose="020B0604020202020204" pitchFamily="34" charset="0"/>
              </a:rPr>
              <a:t>网红城市</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Pecans </a:t>
            </a:r>
            <a:r>
              <a:rPr lang="zh-CN" sz="2400" kern="100" dirty="0">
                <a:latin typeface="Arial" panose="020B0604020202020204" pitchFamily="34" charset="0"/>
                <a:ea typeface="Microsoft YaHei" panose="020B0503020204020204" pitchFamily="34" charset="-122"/>
                <a:cs typeface="Arial" panose="020B0604020202020204" pitchFamily="34" charset="0"/>
              </a:rPr>
              <a:t>碧根果</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Masala Chai </a:t>
            </a:r>
            <a:r>
              <a:rPr lang="zh-CN" sz="2400" kern="100" dirty="0">
                <a:latin typeface="Arial" panose="020B0604020202020204" pitchFamily="34" charset="0"/>
                <a:ea typeface="Microsoft YaHei" panose="020B0503020204020204" pitchFamily="34" charset="-122"/>
                <a:cs typeface="Arial" panose="020B0604020202020204" pitchFamily="34" charset="0"/>
              </a:rPr>
              <a:t>马萨拉奶茶</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Hyperlipidemia </a:t>
            </a:r>
            <a:r>
              <a:rPr lang="zh-CN" sz="2400" kern="100" dirty="0">
                <a:latin typeface="Arial" panose="020B0604020202020204" pitchFamily="34" charset="0"/>
                <a:ea typeface="Microsoft YaHei" panose="020B0503020204020204" pitchFamily="34" charset="-122"/>
                <a:cs typeface="Arial" panose="020B0604020202020204" pitchFamily="34" charset="0"/>
              </a:rPr>
              <a:t>高血脂</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err="1">
                <a:latin typeface="Arial" panose="020B0604020202020204" pitchFamily="34" charset="0"/>
                <a:ea typeface="Times New Roman" panose="02020603050405020304" pitchFamily="18" charset="0"/>
                <a:cs typeface="Arial" panose="020B0604020202020204" pitchFamily="34" charset="0"/>
              </a:rPr>
              <a:t>Angiocardiopathy</a:t>
            </a:r>
            <a:r>
              <a:rPr lang="en-US" sz="2400" kern="100" dirty="0">
                <a:latin typeface="Arial" panose="020B0604020202020204" pitchFamily="34" charset="0"/>
                <a:ea typeface="Times New Roman" panose="02020603050405020304" pitchFamily="18" charset="0"/>
                <a:cs typeface="Arial" panose="020B0604020202020204" pitchFamily="34" charset="0"/>
              </a:rPr>
              <a:t> </a:t>
            </a:r>
            <a:r>
              <a:rPr lang="zh-CN" sz="2400" kern="100" dirty="0">
                <a:latin typeface="Arial" panose="020B0604020202020204" pitchFamily="34" charset="0"/>
                <a:ea typeface="Microsoft YaHei" panose="020B0503020204020204" pitchFamily="34" charset="-122"/>
                <a:cs typeface="Arial" panose="020B0604020202020204" pitchFamily="34" charset="0"/>
              </a:rPr>
              <a:t>心血管疾病</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r>
              <a:rPr lang="en-US" sz="2400" kern="100" dirty="0">
                <a:latin typeface="Arial" panose="020B0604020202020204" pitchFamily="34" charset="0"/>
                <a:ea typeface="Times New Roman" panose="02020603050405020304" pitchFamily="18" charset="0"/>
                <a:cs typeface="Arial" panose="020B0604020202020204" pitchFamily="34" charset="0"/>
              </a:rPr>
              <a:t>Gastrointestinal </a:t>
            </a:r>
            <a:r>
              <a:rPr lang="zh-CN" sz="2400" kern="100" dirty="0">
                <a:latin typeface="Arial" panose="020B0604020202020204" pitchFamily="34" charset="0"/>
                <a:ea typeface="Microsoft YaHei" panose="020B0503020204020204" pitchFamily="34" charset="-122"/>
                <a:cs typeface="Arial" panose="020B0604020202020204" pitchFamily="34" charset="0"/>
              </a:rPr>
              <a:t>肠胃的</a:t>
            </a: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lgn="just">
              <a:spcBef>
                <a:spcPts val="0"/>
              </a:spcBef>
              <a:buFont typeface="Arial" panose="020B0604020202020204" pitchFamily="34" charset="0"/>
              <a:buNone/>
            </a:pPr>
            <a:endParaRPr lang="de-DE" sz="2400" kern="100" dirty="0">
              <a:latin typeface="Arial" panose="020B0604020202020204" pitchFamily="34" charset="0"/>
              <a:ea typeface="SimSun" panose="02010600030101010101" pitchFamily="2" charset="-122"/>
              <a:cs typeface="Arial" panose="020B0604020202020204" pitchFamily="34" charset="0"/>
            </a:endParaRPr>
          </a:p>
          <a:p>
            <a:pPr marL="0" indent="0">
              <a:spcBef>
                <a:spcPts val="0"/>
              </a:spcBef>
              <a:buFont typeface="Arial" panose="020B0604020202020204" pitchFamily="34" charset="0"/>
              <a:buNone/>
            </a:pPr>
            <a:endParaRPr lang="de-D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65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a:xfrm>
            <a:off x="457200" y="1628800"/>
            <a:ext cx="8229600" cy="4525963"/>
          </a:xfrm>
        </p:spPr>
        <p:txBody>
          <a:bodyPr>
            <a:noAutofit/>
          </a:bodyPr>
          <a:lstStyle/>
          <a:p>
            <a:pPr marL="0" indent="0" algn="just">
              <a:spcAft>
                <a:spcPts val="600"/>
              </a:spcAft>
              <a:buNone/>
            </a:pPr>
            <a:r>
              <a:rPr lang="de-DE" sz="2400" b="1" kern="100" dirty="0">
                <a:effectLst/>
                <a:latin typeface="Arial" panose="020B0604020202020204" pitchFamily="34" charset="0"/>
                <a:ea typeface="SimSun" panose="02010600030101010101" pitchFamily="2" charset="-122"/>
                <a:cs typeface="Arial" panose="020B0604020202020204" pitchFamily="34" charset="0"/>
              </a:rPr>
              <a:t>Questions</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1.What is the origin of milk tea?</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2.Who promoted milk tea?</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3.What is the birth place of modern milk tea?</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4.What is Changsha’s most famous Internet celebrity milk tea shop’s name?</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5.Is Hong Kong-style milk tea produced with silk stockings?</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6.What are the advantages of drinking milk tea?</a:t>
            </a:r>
          </a:p>
          <a:p>
            <a:pPr marL="0" indent="0" algn="just">
              <a:spcAft>
                <a:spcPts val="600"/>
              </a:spcAft>
              <a:buNone/>
            </a:pPr>
            <a:r>
              <a:rPr lang="en-US" sz="2400" kern="100" dirty="0">
                <a:effectLst/>
                <a:latin typeface="Arial" panose="020B0604020202020204" pitchFamily="34" charset="0"/>
                <a:ea typeface="SimSun" panose="02010600030101010101" pitchFamily="2" charset="-122"/>
                <a:cs typeface="Arial" panose="020B0604020202020204" pitchFamily="34" charset="0"/>
              </a:rPr>
              <a:t>7.What are the disadvantages of drinking milk tea?</a:t>
            </a:r>
          </a:p>
          <a:p>
            <a:pPr marL="0" indent="0" algn="just">
              <a:spcAft>
                <a:spcPts val="600"/>
              </a:spcAft>
              <a:buNone/>
            </a:pPr>
            <a:endParaRPr lang="de-DE" sz="2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8627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pic>
        <p:nvPicPr>
          <p:cNvPr id="5" name="Grafik 4">
            <a:extLst>
              <a:ext uri="{FF2B5EF4-FFF2-40B4-BE49-F238E27FC236}">
                <a16:creationId xmlns:a16="http://schemas.microsoft.com/office/drawing/2014/main" id="{482CD2B1-28E7-4187-BF3B-591F82972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3" y="1714309"/>
            <a:ext cx="9193022" cy="5171075"/>
          </a:xfrm>
          <a:prstGeom prst="rect">
            <a:avLst/>
          </a:prstGeom>
        </p:spPr>
      </p:pic>
    </p:spTree>
    <p:extLst>
      <p:ext uri="{BB962C8B-B14F-4D97-AF65-F5344CB8AC3E}">
        <p14:creationId xmlns:p14="http://schemas.microsoft.com/office/powerpoint/2010/main" val="400106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pic>
        <p:nvPicPr>
          <p:cNvPr id="3" name="Grafik 2">
            <a:extLst>
              <a:ext uri="{FF2B5EF4-FFF2-40B4-BE49-F238E27FC236}">
                <a16:creationId xmlns:a16="http://schemas.microsoft.com/office/drawing/2014/main" id="{5E6031A0-DA03-47C7-A32B-CBCFE8063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 y="1184354"/>
            <a:ext cx="9156693" cy="6205085"/>
          </a:xfrm>
          <a:prstGeom prst="rect">
            <a:avLst/>
          </a:prstGeom>
        </p:spPr>
      </p:pic>
    </p:spTree>
    <p:extLst>
      <p:ext uri="{BB962C8B-B14F-4D97-AF65-F5344CB8AC3E}">
        <p14:creationId xmlns:p14="http://schemas.microsoft.com/office/powerpoint/2010/main" val="425176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pic>
        <p:nvPicPr>
          <p:cNvPr id="3" name="Grafik 2">
            <a:extLst>
              <a:ext uri="{FF2B5EF4-FFF2-40B4-BE49-F238E27FC236}">
                <a16:creationId xmlns:a16="http://schemas.microsoft.com/office/drawing/2014/main" id="{7DE16621-E828-4A7F-AAC4-E33B0E5E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2135"/>
            <a:ext cx="9144000" cy="5073249"/>
          </a:xfrm>
          <a:prstGeom prst="rect">
            <a:avLst/>
          </a:prstGeom>
        </p:spPr>
      </p:pic>
    </p:spTree>
    <p:extLst>
      <p:ext uri="{BB962C8B-B14F-4D97-AF65-F5344CB8AC3E}">
        <p14:creationId xmlns:p14="http://schemas.microsoft.com/office/powerpoint/2010/main" val="127944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pic>
        <p:nvPicPr>
          <p:cNvPr id="3" name="Grafik 2">
            <a:extLst>
              <a:ext uri="{FF2B5EF4-FFF2-40B4-BE49-F238E27FC236}">
                <a16:creationId xmlns:a16="http://schemas.microsoft.com/office/drawing/2014/main" id="{F97596B8-C864-4F9B-96BC-9A24B0C72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7409"/>
            <a:ext cx="9144000" cy="4807975"/>
          </a:xfrm>
          <a:prstGeom prst="rect">
            <a:avLst/>
          </a:prstGeom>
        </p:spPr>
      </p:pic>
    </p:spTree>
    <p:extLst>
      <p:ext uri="{BB962C8B-B14F-4D97-AF65-F5344CB8AC3E}">
        <p14:creationId xmlns:p14="http://schemas.microsoft.com/office/powerpoint/2010/main" val="362949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pic>
        <p:nvPicPr>
          <p:cNvPr id="4" name="Grafik 3">
            <a:extLst>
              <a:ext uri="{FF2B5EF4-FFF2-40B4-BE49-F238E27FC236}">
                <a16:creationId xmlns:a16="http://schemas.microsoft.com/office/drawing/2014/main" id="{77C1AEE1-1196-4F49-8BF3-B459244E1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15067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p:txBody>
          <a:bodyPr>
            <a:noAutofit/>
          </a:bodyPr>
          <a:lstStyle/>
          <a:p>
            <a:pPr marL="0" indent="0">
              <a:buNone/>
            </a:pPr>
            <a:r>
              <a:rPr lang="en-US" sz="1400" dirty="0"/>
              <a:t>1. A Brief Introduction About Chinese Cuisines</a:t>
            </a:r>
          </a:p>
          <a:p>
            <a:pPr marL="0" indent="0">
              <a:buNone/>
            </a:pPr>
            <a:r>
              <a:rPr lang="en-US" sz="1400" dirty="0"/>
              <a:t>As early as the Shang and Zhou dynasties, China's food culture began to take shape. At that time, Tai </a:t>
            </a:r>
            <a:r>
              <a:rPr lang="en-US" sz="1400" dirty="0" err="1"/>
              <a:t>Gongwang</a:t>
            </a:r>
            <a:r>
              <a:rPr lang="en-US" sz="1400" dirty="0"/>
              <a:t> was the most representative. In the Spring and Autumn Period and Warring States Period under the reign of Duke Huan of Qi, the flavors of North and South dishes showed differences. In the Tang and Song Dynasties, the southern cuisine and the northern cuisine formed their own systems. In the Southern Song Dynasty, sweet in south and salty in north was formed. At the beginning of the Qing Dynasty, Shandong Cuisine, Sichuan Cuisine, Cantonese Cuisine, and </a:t>
            </a:r>
            <a:r>
              <a:rPr lang="en-US" sz="1400" dirty="0" err="1"/>
              <a:t>Su</a:t>
            </a:r>
            <a:r>
              <a:rPr lang="en-US" sz="1400" dirty="0"/>
              <a:t> Cuisine became the most influential local dishes at that time, and they were called the "four major cuisines." By the end of the Qing Dynasty, four new local cuisines, Zhejiang Cuisine, Fujian Cuisine, Hunan Cuisine, and Anhui Cuisine, were differentiated and formed, which together constituted the "eight major cuisines" of traditional Chinese cuisine. (</a:t>
            </a:r>
            <a:r>
              <a:rPr lang="en-US" sz="1400" dirty="0" err="1"/>
              <a:t>Lv</a:t>
            </a:r>
            <a:r>
              <a:rPr lang="en-US" sz="1400" dirty="0"/>
              <a:t> </a:t>
            </a:r>
            <a:r>
              <a:rPr lang="en-US" sz="1400" dirty="0" err="1"/>
              <a:t>Xiaomin</a:t>
            </a:r>
            <a:r>
              <a:rPr lang="en-US" sz="1400" dirty="0"/>
              <a:t> 2009, 64)</a:t>
            </a:r>
          </a:p>
        </p:txBody>
      </p:sp>
      <p:pic>
        <p:nvPicPr>
          <p:cNvPr id="1026" name="Picture 2">
            <a:extLst>
              <a:ext uri="{FF2B5EF4-FFF2-40B4-BE49-F238E27FC236}">
                <a16:creationId xmlns:a16="http://schemas.microsoft.com/office/drawing/2014/main" id="{960FA613-6624-4F11-BB91-250521CB5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40166"/>
            <a:ext cx="4067944" cy="2714081"/>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a:extLst>
              <a:ext uri="{FF2B5EF4-FFF2-40B4-BE49-F238E27FC236}">
                <a16:creationId xmlns:a16="http://schemas.microsoft.com/office/drawing/2014/main" id="{F3763D7E-F520-4EA8-A3AE-94BE710B6BB4}"/>
              </a:ext>
            </a:extLst>
          </p:cNvPr>
          <p:cNvSpPr txBox="1">
            <a:spLocks/>
          </p:cNvSpPr>
          <p:nvPr/>
        </p:nvSpPr>
        <p:spPr>
          <a:xfrm>
            <a:off x="458316" y="4045743"/>
            <a:ext cx="4401716" cy="26236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t>2. The Classification of Chinese Cuisines</a:t>
            </a:r>
          </a:p>
          <a:p>
            <a:pPr marL="0" indent="0">
              <a:buFont typeface="Arial" panose="020B0604020202020204" pitchFamily="34" charset="0"/>
              <a:buNone/>
            </a:pPr>
            <a:r>
              <a:rPr lang="en-US" sz="1400" dirty="0"/>
              <a:t>China covers a large territory and has many nationalities, hence a variety of Chinese food with different but fantastic and mouthwatering flavors. Since China's local dishes have their own typical characteristics, generally, Chinese food can be roughly divided into eight regional cuisines, which has been widely accepted. (Shi </a:t>
            </a:r>
            <a:r>
              <a:rPr lang="en-US" sz="1400" dirty="0" err="1"/>
              <a:t>Hongmei</a:t>
            </a:r>
            <a:r>
              <a:rPr lang="en-US" sz="1400" dirty="0"/>
              <a:t> 2009, 34)</a:t>
            </a:r>
          </a:p>
          <a:p>
            <a:pPr marL="0" indent="0">
              <a:buFont typeface="Arial" panose="020B0604020202020204" pitchFamily="34" charset="0"/>
              <a:buNone/>
            </a:pPr>
            <a:r>
              <a:rPr lang="en-US" sz="1400" dirty="0"/>
              <a:t>Click [ https://wiki.ruhr-uni-bochum.de/uvu/index.php/File:Cuisines_-_Eight_Major_Cuisines_in_China.jpg]for original source.</a:t>
            </a:r>
          </a:p>
        </p:txBody>
      </p:sp>
    </p:spTree>
    <p:extLst>
      <p:ext uri="{BB962C8B-B14F-4D97-AF65-F5344CB8AC3E}">
        <p14:creationId xmlns:p14="http://schemas.microsoft.com/office/powerpoint/2010/main" val="274263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p:txBody>
          <a:bodyPr>
            <a:noAutofit/>
          </a:bodyPr>
          <a:lstStyle/>
          <a:p>
            <a:pPr marL="0" indent="0">
              <a:buNone/>
            </a:pPr>
            <a:r>
              <a:rPr lang="en-US" sz="1400" dirty="0"/>
              <a:t>2.1 Shandong Cuisine</a:t>
            </a:r>
          </a:p>
          <a:p>
            <a:pPr marL="0" indent="0">
              <a:buNone/>
            </a:pPr>
            <a:r>
              <a:rPr lang="en-US" sz="1400" dirty="0"/>
              <a:t>Consisting of Jinan Cuisine and </a:t>
            </a:r>
            <a:r>
              <a:rPr lang="en-US" sz="1400" dirty="0" err="1"/>
              <a:t>Jiaodong</a:t>
            </a:r>
            <a:r>
              <a:rPr lang="en-US" sz="1400" dirty="0"/>
              <a:t> Cuisine, Shandong Cuisine, clear, pure and not greasy, is characterized by its emphasis on aroma, freshness, crispness and tenderness. Shallot and garlic are usually used as seasonings so </a:t>
            </a:r>
            <a:r>
              <a:rPr lang="en-US" sz="1400" dirty="0" err="1"/>
              <a:t>Shangdong</a:t>
            </a:r>
            <a:r>
              <a:rPr lang="en-US" sz="1400" dirty="0"/>
              <a:t> dishes tastes pungent usually. Besides, Soups are given much emphasis in </a:t>
            </a:r>
            <a:r>
              <a:rPr lang="en-US" sz="1400" dirty="0" err="1"/>
              <a:t>Shangdong</a:t>
            </a:r>
            <a:r>
              <a:rPr lang="en-US" sz="1400" dirty="0"/>
              <a:t> dishes. Thin soup features clear and fresh while creamy soup looks thick and tastes strong. Jinan Cuisine is adept at deep-frying, grilling, frying and stir-frying while </a:t>
            </a:r>
            <a:r>
              <a:rPr lang="en-US" sz="1400" dirty="0" err="1"/>
              <a:t>Jiaodong</a:t>
            </a:r>
            <a:r>
              <a:rPr lang="en-US" sz="1400" dirty="0"/>
              <a:t> division is famous for cooking seafood with fresh and light taste. (Shi </a:t>
            </a:r>
            <a:r>
              <a:rPr lang="en-US" sz="1400" dirty="0" err="1"/>
              <a:t>Hongmei</a:t>
            </a:r>
            <a:r>
              <a:rPr lang="en-US" sz="1400" dirty="0"/>
              <a:t> 2009, 45)</a:t>
            </a:r>
          </a:p>
          <a:p>
            <a:pPr marL="0" indent="0">
              <a:buNone/>
            </a:pPr>
            <a:r>
              <a:rPr lang="en-US" sz="1400" dirty="0"/>
              <a:t>Click [ https://wiki.ruhr-uni-bochum.de/uvu/index.php/File:Cuisines_-_Eight_Major_Cuisines_in_China2.jpg]for original source.</a:t>
            </a:r>
          </a:p>
          <a:p>
            <a:pPr marL="0" indent="0">
              <a:buNone/>
            </a:pPr>
            <a:endParaRPr lang="en-US" sz="1400" dirty="0"/>
          </a:p>
          <a:p>
            <a:pPr marL="0" indent="0">
              <a:buNone/>
            </a:pPr>
            <a:r>
              <a:rPr lang="en-US" sz="1400" dirty="0"/>
              <a:t>2.2 Sichuan Cuisine</a:t>
            </a:r>
          </a:p>
          <a:p>
            <a:pPr marL="0" indent="0">
              <a:buNone/>
            </a:pPr>
            <a:r>
              <a:rPr lang="en-US" sz="1400" dirty="0"/>
              <a:t>Sichuan Cuisine, known often in the West as Szechuan Cuisine, is one of the most famous Chinese cuisines in the world. Characterized by its spicy and pungent flavor, Sichuan Cuisine, prolific of tastes, emphasizes on the use of chili. Pepper and prickly ash also never fail to accompany, producing typical and exciting tastes. Besides, garlic, ginger and fermented soybean are also used in the cooking process. Wild vegetables and animals are usually chosen as ingredients, while frying, frying without oil, pickling and braising are applied as basic cooking techniques. The major Sichuan dishes include Kung Pao Chicken and Bean Sauce Tofu. (Shi </a:t>
            </a:r>
            <a:r>
              <a:rPr lang="en-US" sz="1400" dirty="0" err="1"/>
              <a:t>Hongmei</a:t>
            </a:r>
            <a:r>
              <a:rPr lang="en-US" sz="1400" dirty="0"/>
              <a:t> 2009, 48)</a:t>
            </a:r>
          </a:p>
          <a:p>
            <a:pPr marL="0" indent="0">
              <a:buNone/>
            </a:pPr>
            <a:r>
              <a:rPr lang="en-US" sz="1400" dirty="0"/>
              <a:t>Click [ %5b%20https:/wiki.ruhr-uni-bochum.de/</a:t>
            </a:r>
            <a:r>
              <a:rPr lang="en-US" sz="1400" dirty="0" err="1"/>
              <a:t>uvu</a:t>
            </a:r>
            <a:r>
              <a:rPr lang="en-US" sz="1400" dirty="0"/>
              <a:t>/</a:t>
            </a:r>
            <a:r>
              <a:rPr lang="en-US" sz="1400" dirty="0" err="1"/>
              <a:t>index.php</a:t>
            </a:r>
            <a:r>
              <a:rPr lang="en-US" sz="1400" dirty="0"/>
              <a:t>/File:Cuisines_-_Eight_Major_Cuisines_in_China2.jpg%5d]for original source.</a:t>
            </a:r>
          </a:p>
        </p:txBody>
      </p:sp>
      <p:pic>
        <p:nvPicPr>
          <p:cNvPr id="2050" name="Picture 2">
            <a:extLst>
              <a:ext uri="{FF2B5EF4-FFF2-40B4-BE49-F238E27FC236}">
                <a16:creationId xmlns:a16="http://schemas.microsoft.com/office/drawing/2014/main" id="{922D78F7-25F0-4F66-89FF-D64612CE6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4001" y="5077206"/>
            <a:ext cx="183171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E11E5ED-778D-40C7-A9E0-8091F8C38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944" y="2217238"/>
            <a:ext cx="183477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7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Check: </a:t>
            </a:r>
            <a:r>
              <a:rPr lang="de-DE" altLang="zh-CN" sz="2200" b="1" dirty="0" err="1">
                <a:latin typeface="Arial" panose="020B0604020202020204" pitchFamily="34" charset="0"/>
                <a:cs typeface="Arial" panose="020B0604020202020204" pitchFamily="34" charset="0"/>
                <a:sym typeface="+mn-ea"/>
              </a:rPr>
              <a:t>Have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chosen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topics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read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3 </a:t>
            </a:r>
            <a:r>
              <a:rPr lang="de-DE" altLang="zh-CN" sz="2200" b="1" dirty="0" err="1">
                <a:latin typeface="Arial" panose="020B0604020202020204" pitchFamily="34" charset="0"/>
                <a:cs typeface="Arial" panose="020B0604020202020204" pitchFamily="34" charset="0"/>
                <a:sym typeface="+mn-ea"/>
              </a:rPr>
              <a:t>texts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taken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quiz</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made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homework</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taken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EU Survey? </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3 </a:t>
            </a:r>
            <a:r>
              <a:rPr lang="de-DE" altLang="zh-CN" sz="2200" b="1" dirty="0" err="1">
                <a:latin typeface="Arial" panose="020B0604020202020204" pitchFamily="34" charset="0"/>
                <a:cs typeface="Arial" panose="020B0604020202020204" pitchFamily="34" charset="0"/>
                <a:sym typeface="+mn-ea"/>
              </a:rPr>
              <a:t>Students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prepared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ppt</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Topic Ranking List: This </a:t>
            </a:r>
            <a:r>
              <a:rPr lang="de-DE" altLang="zh-CN" sz="2200" b="1" dirty="0" err="1">
                <a:latin typeface="Arial" panose="020B0604020202020204" pitchFamily="34" charset="0"/>
                <a:cs typeface="Arial" panose="020B0604020202020204" pitchFamily="34" charset="0"/>
                <a:sym typeface="+mn-ea"/>
              </a:rPr>
              <a:t>semesters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program</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p:txBody>
          <a:bodyPr>
            <a:noAutofit/>
          </a:bodyPr>
          <a:lstStyle/>
          <a:p>
            <a:pPr marL="0" indent="0">
              <a:buNone/>
            </a:pPr>
            <a:r>
              <a:rPr lang="en-US" sz="1400" dirty="0"/>
              <a:t>2.3 Guangdong Cuisine</a:t>
            </a:r>
          </a:p>
          <a:p>
            <a:pPr marL="0" indent="0">
              <a:buNone/>
            </a:pPr>
            <a:r>
              <a:rPr lang="en-US" sz="1400" dirty="0"/>
              <a:t>Tasting clear, light, crisp and fresh, Guangdong Cuisine, familiar to Westerners, usually chooses raptors and beasts to produce originative dishes. Its basic cooking techniques include roasting, stir-frying, sauteing, deep-frying, braising, stewing and steaming. Among them steaming and stir-frying are more commonly applied to preserve the natural flavor. Cantonese are known to have an adventurous palate, able to eat many different kinds of meats and vegetables, which originate from other parts of the world. It doesn't use much spice, just bringing out the natural flavor of the vegetables and meats. (Shi </a:t>
            </a:r>
            <a:r>
              <a:rPr lang="en-US" sz="1400" dirty="0" err="1"/>
              <a:t>Hongmei</a:t>
            </a:r>
            <a:r>
              <a:rPr lang="en-US" sz="1400" dirty="0"/>
              <a:t> 2009, 52)</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2.4 Fujian Cuisine</a:t>
            </a:r>
          </a:p>
          <a:p>
            <a:pPr marL="0" indent="0">
              <a:buNone/>
            </a:pPr>
            <a:r>
              <a:rPr lang="en-US" sz="1400" dirty="0"/>
              <a:t>Click  [ https://wiki.ruhr-uni-bochum.de/uvu/index.php/File:Cuisines_-_Eight_Major_Cuisines_in_China4.jpg]for original source.</a:t>
            </a:r>
          </a:p>
          <a:p>
            <a:pPr marL="0" indent="0">
              <a:buNone/>
            </a:pPr>
            <a:r>
              <a:rPr lang="en-US" sz="1400" dirty="0"/>
              <a:t>Consisting of Fuzhou Cuisine, Quanzhou Cuisine and Xiamen Cuisine, </a:t>
            </a:r>
            <a:br>
              <a:rPr lang="en-US" sz="1400" dirty="0"/>
            </a:br>
            <a:r>
              <a:rPr lang="en-US" sz="1400" dirty="0"/>
              <a:t>Fujian Cuisine is distinguished for its choice of seafood, beautiful color </a:t>
            </a:r>
            <a:br>
              <a:rPr lang="en-US" sz="1400" dirty="0"/>
            </a:br>
            <a:r>
              <a:rPr lang="en-US" sz="1400" dirty="0"/>
              <a:t>and magic taste of sweet, sour, salty and savory. The most distinct </a:t>
            </a:r>
            <a:br>
              <a:rPr lang="en-US" sz="1400" dirty="0"/>
            </a:br>
            <a:r>
              <a:rPr lang="en-US" sz="1400" dirty="0"/>
              <a:t>feature is their "pickled taste". (Shi </a:t>
            </a:r>
            <a:r>
              <a:rPr lang="en-US" sz="1400" dirty="0" err="1"/>
              <a:t>Hongmei</a:t>
            </a:r>
            <a:r>
              <a:rPr lang="en-US" sz="1400" dirty="0"/>
              <a:t> 2009, 55)</a:t>
            </a:r>
          </a:p>
          <a:p>
            <a:pPr marL="0" indent="0">
              <a:buNone/>
            </a:pPr>
            <a:endParaRPr lang="en-US" sz="1400" dirty="0"/>
          </a:p>
        </p:txBody>
      </p:sp>
      <p:pic>
        <p:nvPicPr>
          <p:cNvPr id="3074" name="Picture 2">
            <a:extLst>
              <a:ext uri="{FF2B5EF4-FFF2-40B4-BE49-F238E27FC236}">
                <a16:creationId xmlns:a16="http://schemas.microsoft.com/office/drawing/2014/main" id="{4D2D7A4A-A193-4753-AB5F-B0453E83E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285" y="5013176"/>
            <a:ext cx="2459716" cy="1844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1CC876-1F46-421F-BAE0-C0F2AF2E1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284" y="3068959"/>
            <a:ext cx="2459716" cy="156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1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a:xfrm>
            <a:off x="457200" y="1600200"/>
            <a:ext cx="7715200" cy="4525963"/>
          </a:xfrm>
        </p:spPr>
        <p:txBody>
          <a:bodyPr>
            <a:noAutofit/>
          </a:bodyPr>
          <a:lstStyle/>
          <a:p>
            <a:pPr marL="0" indent="0">
              <a:buNone/>
            </a:pPr>
            <a:r>
              <a:rPr lang="en-US" sz="1400" dirty="0"/>
              <a:t>2.5 Jiangsu Cuisine</a:t>
            </a:r>
          </a:p>
          <a:p>
            <a:pPr marL="0" indent="0">
              <a:buNone/>
            </a:pPr>
            <a:r>
              <a:rPr lang="en-US" sz="1400" dirty="0"/>
              <a:t>Jiangsu Cuisine, also called </a:t>
            </a:r>
            <a:r>
              <a:rPr lang="en-US" sz="1400" dirty="0" err="1"/>
              <a:t>Huaiyang</a:t>
            </a:r>
            <a:r>
              <a:rPr lang="en-US" sz="1400" dirty="0"/>
              <a:t> Cuisine, is popular in the lower reach of the Yangtze River. Aquatics as the main ingredients, it stresses the freshness of materials. Its carving techniques are delicate, of which the melon carving technique is especially well known. Cooking techniques consist of stewing, braising, roasting, simmering, etc. The flavor of </a:t>
            </a:r>
            <a:r>
              <a:rPr lang="en-US" sz="1400" dirty="0" err="1"/>
              <a:t>Huaiyang</a:t>
            </a:r>
            <a:r>
              <a:rPr lang="en-US" sz="1400" dirty="0"/>
              <a:t> Cuisine is light, fresh, sweet and delicate. Jiangsu Cuisine is well-known for its careful selection of ingredients, its methodology of meticulous preparation methodology, and its not-too-spicy, not-too-bland taste. (Shi </a:t>
            </a:r>
            <a:r>
              <a:rPr lang="en-US" sz="1400" dirty="0" err="1"/>
              <a:t>Hongmei</a:t>
            </a:r>
            <a:r>
              <a:rPr lang="en-US" sz="1400" dirty="0"/>
              <a:t> 2009, 58). Click [ http://k.sina.com.cn/article_6439974127_17fda34ef00100da0v.html]for original source.</a:t>
            </a:r>
          </a:p>
          <a:p>
            <a:pPr marL="0" indent="0">
              <a:buNone/>
            </a:pPr>
            <a:endParaRPr lang="en-US" sz="1400" dirty="0"/>
          </a:p>
          <a:p>
            <a:pPr marL="0" indent="0">
              <a:buNone/>
            </a:pPr>
            <a:r>
              <a:rPr lang="en-US" sz="1400" dirty="0"/>
              <a:t>2.6 Zhejiang Cuisine</a:t>
            </a:r>
          </a:p>
          <a:p>
            <a:pPr marL="0" indent="0">
              <a:buNone/>
            </a:pPr>
            <a:r>
              <a:rPr lang="en-US" sz="1400" dirty="0"/>
              <a:t>Comprising local cuisines of Hangzhou, Ningbo and Shaoxing, Zhejiang Cuisine, not greasy, wins its reputation for freshness, tenderness, softness, smoothness of its dishes with mellow fragrance. And Hangzhou Cuisine is the most famous one among the three. (Shi </a:t>
            </a:r>
            <a:r>
              <a:rPr lang="en-US" sz="1400" dirty="0" err="1"/>
              <a:t>Hongmei</a:t>
            </a:r>
            <a:r>
              <a:rPr lang="en-US" sz="1400" dirty="0"/>
              <a:t> 2009, 62)</a:t>
            </a:r>
          </a:p>
          <a:p>
            <a:pPr marL="0" indent="0">
              <a:buNone/>
            </a:pPr>
            <a:r>
              <a:rPr lang="en-US" sz="1400" dirty="0"/>
              <a:t>Click [ %5b%20http:/k.sina.com.cn/article_6439974127_17fda34ef00100da0v.html%5d]for original source.</a:t>
            </a:r>
          </a:p>
          <a:p>
            <a:pPr marL="0" indent="0">
              <a:buNone/>
            </a:pPr>
            <a:endParaRPr lang="en-US" sz="1400" dirty="0"/>
          </a:p>
          <a:p>
            <a:pPr marL="0" indent="0">
              <a:buNone/>
            </a:pPr>
            <a:r>
              <a:rPr lang="en-US" sz="1400" dirty="0"/>
              <a:t>2.7 Hunan Cuisine</a:t>
            </a:r>
          </a:p>
          <a:p>
            <a:pPr marL="0" indent="0">
              <a:buNone/>
            </a:pPr>
            <a:r>
              <a:rPr lang="en-US" sz="1400" dirty="0"/>
              <a:t>Hunan Cuisine consists of local cuisines of Xiangjiang Region, </a:t>
            </a:r>
            <a:r>
              <a:rPr lang="en-US" sz="1400" dirty="0" err="1"/>
              <a:t>Dongting</a:t>
            </a:r>
            <a:r>
              <a:rPr lang="en-US" sz="1400" dirty="0"/>
              <a:t> Lake and </a:t>
            </a:r>
            <a:r>
              <a:rPr lang="en-US" sz="1400" dirty="0" err="1"/>
              <a:t>Xiangxi</a:t>
            </a:r>
            <a:r>
              <a:rPr lang="en-US" sz="1400" dirty="0"/>
              <a:t> Coteau. It characterizes itself by thick and pungent flavor. Chili, pepper and shallot are usually necessities in this division. (Shi </a:t>
            </a:r>
            <a:r>
              <a:rPr lang="en-US" sz="1400" dirty="0" err="1"/>
              <a:t>Hongmei</a:t>
            </a:r>
            <a:r>
              <a:rPr lang="en-US" sz="1400" dirty="0"/>
              <a:t> 2009, 65)</a:t>
            </a:r>
          </a:p>
          <a:p>
            <a:pPr marL="0" indent="0">
              <a:buNone/>
            </a:pPr>
            <a:r>
              <a:rPr lang="en-US" sz="1400" dirty="0"/>
              <a:t>Click [ http://img.mp.itc.cn/upload/20170602/aa062f4f21f54de594cc451c9dd40ea2_th.jpg]for original source.</a:t>
            </a:r>
          </a:p>
        </p:txBody>
      </p:sp>
      <p:pic>
        <p:nvPicPr>
          <p:cNvPr id="4098" name="Picture 2">
            <a:extLst>
              <a:ext uri="{FF2B5EF4-FFF2-40B4-BE49-F238E27FC236}">
                <a16:creationId xmlns:a16="http://schemas.microsoft.com/office/drawing/2014/main" id="{43020851-C10F-4EC8-BDBD-5AC369523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347" y="2996952"/>
            <a:ext cx="1273324" cy="15237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7687928-7466-4998-8070-0B73AD904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770934"/>
            <a:ext cx="1331755" cy="10343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8A21C78-FFFA-4D5A-82DC-A892651503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114256"/>
            <a:ext cx="1115616" cy="74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9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p:txBody>
          <a:bodyPr>
            <a:noAutofit/>
          </a:bodyPr>
          <a:lstStyle/>
          <a:p>
            <a:pPr marL="0" indent="0">
              <a:buNone/>
            </a:pPr>
            <a:r>
              <a:rPr lang="en-US" sz="1400" dirty="0"/>
              <a:t>2.8 Anhui Cuisine</a:t>
            </a:r>
          </a:p>
          <a:p>
            <a:pPr marL="0" indent="0">
              <a:buNone/>
            </a:pPr>
            <a:r>
              <a:rPr lang="en-US" sz="1400" dirty="0"/>
              <a:t>Anhui Cuisine focuses much more on the temperature in cooking. Its major cooking methods are braising and stewing. Often hams and sugar will be added to improve taste and </a:t>
            </a:r>
            <a:r>
              <a:rPr lang="en-US" sz="1400" dirty="0" err="1"/>
              <a:t>flavour</a:t>
            </a:r>
            <a:r>
              <a:rPr lang="en-US" sz="1400" dirty="0"/>
              <a:t> of the dishes. (Shi </a:t>
            </a:r>
            <a:r>
              <a:rPr lang="en-US" sz="1400" dirty="0" err="1"/>
              <a:t>Hongmei</a:t>
            </a:r>
            <a:r>
              <a:rPr lang="en-US" sz="1400" dirty="0"/>
              <a:t> 2009, 68)</a:t>
            </a:r>
          </a:p>
          <a:p>
            <a:pPr marL="0" indent="0">
              <a:buNone/>
            </a:pPr>
            <a:r>
              <a:rPr lang="en-US" sz="1400" dirty="0"/>
              <a:t>Click [ %5b%20http:/img.mp.itc.cn/upload/20170602/aa062f4f21f54de594cc451c9dd40ea2_th.jpg%5d]for original source.</a:t>
            </a:r>
          </a:p>
          <a:p>
            <a:pPr marL="0" indent="0">
              <a:buNone/>
            </a:pPr>
            <a:endParaRPr lang="en-US" sz="1400" dirty="0"/>
          </a:p>
          <a:p>
            <a:pPr marL="0" indent="0">
              <a:buNone/>
            </a:pPr>
            <a:r>
              <a:rPr lang="en-US" sz="1400" dirty="0"/>
              <a:t>3. A Comparison of Chinese-Western Diet Culture</a:t>
            </a:r>
          </a:p>
          <a:p>
            <a:pPr marL="0" indent="0">
              <a:buNone/>
            </a:pPr>
            <a:r>
              <a:rPr lang="en-US" sz="1400" dirty="0"/>
              <a:t>Chinese and western cultures have always been two major factions in the world culture, and diet plays a very important role in the two cultures. The differences in cultures create the differences between Chinese and Western food cultures. So there are many differences between Chinese and Western food under the two different cultural backgrounds.(</a:t>
            </a:r>
            <a:r>
              <a:rPr lang="en-US" sz="1400" dirty="0" err="1"/>
              <a:t>Caihua</a:t>
            </a:r>
            <a:r>
              <a:rPr lang="en-US" sz="1400" dirty="0"/>
              <a:t> 2009, 56)</a:t>
            </a:r>
          </a:p>
          <a:p>
            <a:pPr marL="0" indent="0">
              <a:buNone/>
            </a:pPr>
            <a:r>
              <a:rPr lang="en-US" sz="1400" dirty="0"/>
              <a:t>Firstly, the western diet is mainly based on flour, with abundant raw materials, and its cooking method is simpler than that in China. But it also pays great attention to taste. Besides, western diet takes nutrition as the highest criterion, with special emphasis on the nutritional components of food. For example, whether the contents of protein, fat, carbohydrate, vitamins and various inorganic elements are properly matched, whether the heat supply is just right, whether these nutritional components can be fully absorbed by eaters and whether there are other side effects. (</a:t>
            </a:r>
            <a:r>
              <a:rPr lang="en-US" sz="1400" dirty="0" err="1"/>
              <a:t>Caihua</a:t>
            </a:r>
            <a:r>
              <a:rPr lang="en-US" sz="1400" dirty="0"/>
              <a:t> 2009, 55)</a:t>
            </a:r>
          </a:p>
        </p:txBody>
      </p:sp>
      <p:pic>
        <p:nvPicPr>
          <p:cNvPr id="5122" name="Picture 2">
            <a:extLst>
              <a:ext uri="{FF2B5EF4-FFF2-40B4-BE49-F238E27FC236}">
                <a16:creationId xmlns:a16="http://schemas.microsoft.com/office/drawing/2014/main" id="{5BE82A5A-F546-4E8B-8379-5C4373C29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3" y="2434431"/>
            <a:ext cx="1093253" cy="109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p:txBody>
          <a:bodyPr>
            <a:noAutofit/>
          </a:bodyPr>
          <a:lstStyle/>
          <a:p>
            <a:pPr marL="0" indent="0">
              <a:buNone/>
            </a:pPr>
            <a:r>
              <a:rPr lang="en-US" sz="1400" dirty="0"/>
              <a:t>However, Chinese cuisine pays more attention to the color, aroma and taste of dishes. The purpose of Chinese people's diet is not only to satisfy their hunger, but also to satisfy their desire for delicious food, which brings pleasure to both their body and mind. Compared with Chinese diet which pays attention to taste, western diet is a rational diet. Furthermore, westerners prefer cold dishes while Chinese like hot food. For Chinese, one should eat the food while it is still hot. What’s more, westerners believe that dishes are hunger-filled, so they specialize in "hard dishes" such as large pieces of meat and whole chickens; while Chinese mainly eat lots of vegetables and little meat. (</a:t>
            </a:r>
            <a:r>
              <a:rPr lang="en-US" sz="1400" dirty="0" err="1"/>
              <a:t>Caihua</a:t>
            </a:r>
            <a:r>
              <a:rPr lang="en-US" sz="1400" dirty="0"/>
              <a:t> 2009, 56)</a:t>
            </a:r>
          </a:p>
          <a:p>
            <a:pPr marL="0" indent="0">
              <a:buNone/>
            </a:pPr>
            <a:r>
              <a:rPr lang="en-US" sz="1400" dirty="0"/>
              <a:t>There are also differences in the names of dishes. Many Chinese dishes often contain a lot of historical and cultural information. For example, </a:t>
            </a:r>
            <a:r>
              <a:rPr lang="en-US" sz="1400" dirty="0" err="1"/>
              <a:t>Dongpo</a:t>
            </a:r>
            <a:r>
              <a:rPr lang="en-US" sz="1400" dirty="0"/>
              <a:t> Meat(Braised </a:t>
            </a:r>
            <a:r>
              <a:rPr lang="en-US" sz="1400" dirty="0" err="1"/>
              <a:t>Dongpo</a:t>
            </a:r>
            <a:r>
              <a:rPr lang="en-US" sz="1400" dirty="0"/>
              <a:t> Pork) is said to be cooked according to recipes handed down by </a:t>
            </a:r>
            <a:r>
              <a:rPr lang="en-US" sz="1400" dirty="0" err="1"/>
              <a:t>Su</a:t>
            </a:r>
            <a:r>
              <a:rPr lang="en-US" sz="1400" dirty="0"/>
              <a:t> </a:t>
            </a:r>
            <a:r>
              <a:rPr lang="en-US" sz="1400" dirty="0" err="1"/>
              <a:t>Dongpo</a:t>
            </a:r>
            <a:r>
              <a:rPr lang="en-US" sz="1400" dirty="0"/>
              <a:t>, a literary giant in Song Dynasty. Some dishes are also related to allusions and legends, for example, </a:t>
            </a:r>
            <a:r>
              <a:rPr lang="en-US" sz="1400" dirty="0" err="1"/>
              <a:t>Fotiaoqiang</a:t>
            </a:r>
            <a:r>
              <a:rPr lang="en-US" sz="1400" dirty="0"/>
              <a:t>(Buddha jumps over the wall) is a legend. In contrast, the names of western food are much simpler. For example, fried chicken legs, hamburgers and seafood soup are almost all named after the raw materials and cooking methods. (</a:t>
            </a:r>
            <a:r>
              <a:rPr lang="en-US" sz="1400" dirty="0" err="1"/>
              <a:t>Caihua</a:t>
            </a:r>
            <a:r>
              <a:rPr lang="en-US" sz="1400" dirty="0"/>
              <a:t> 2009, 57)</a:t>
            </a:r>
          </a:p>
          <a:p>
            <a:pPr marL="0" indent="0">
              <a:buNone/>
            </a:pPr>
            <a:endParaRPr lang="en-US" sz="1400" dirty="0"/>
          </a:p>
          <a:p>
            <a:pPr marL="0" indent="0">
              <a:buNone/>
            </a:pPr>
            <a:r>
              <a:rPr lang="en-US" sz="1400" dirty="0"/>
              <a:t>References</a:t>
            </a:r>
          </a:p>
          <a:p>
            <a:pPr marL="0" indent="0">
              <a:buNone/>
            </a:pPr>
            <a:r>
              <a:rPr lang="en-US" sz="1100" dirty="0"/>
              <a:t>Bi </a:t>
            </a:r>
            <a:r>
              <a:rPr lang="en-US" sz="1100" dirty="0" err="1"/>
              <a:t>Jiwan</a:t>
            </a:r>
            <a:r>
              <a:rPr lang="en-US" sz="1100" dirty="0"/>
              <a:t> </a:t>
            </a:r>
            <a:r>
              <a:rPr lang="zh-CN" altLang="de-DE" sz="1100" dirty="0"/>
              <a:t>毕继万</a:t>
            </a:r>
            <a:r>
              <a:rPr lang="de-DE" altLang="zh-CN" sz="1100" dirty="0"/>
              <a:t>. (1999). </a:t>
            </a:r>
            <a:r>
              <a:rPr lang="zh-CN" altLang="de-DE" sz="1100" dirty="0"/>
              <a:t>跨文化非语言交际 </a:t>
            </a:r>
            <a:r>
              <a:rPr lang="de-DE" altLang="zh-CN" sz="1100" dirty="0"/>
              <a:t>[</a:t>
            </a:r>
            <a:r>
              <a:rPr lang="en-US" sz="1100" dirty="0"/>
              <a:t>Cross-cultural Nonverbal Communication]. </a:t>
            </a:r>
            <a:r>
              <a:rPr lang="zh-CN" altLang="de-DE" sz="1100" dirty="0"/>
              <a:t>外语教学与研究出版社 </a:t>
            </a:r>
            <a:r>
              <a:rPr lang="en-US" sz="1100" dirty="0"/>
              <a:t>Foreign Language Teaching and Research Press 78-83.</a:t>
            </a:r>
          </a:p>
          <a:p>
            <a:pPr marL="0" indent="0">
              <a:buNone/>
            </a:pPr>
            <a:r>
              <a:rPr lang="en-US" sz="1100" dirty="0"/>
              <a:t>Cai Hua </a:t>
            </a:r>
            <a:r>
              <a:rPr lang="zh-CN" altLang="de-DE" sz="1100" dirty="0"/>
              <a:t>蔡华</a:t>
            </a:r>
            <a:r>
              <a:rPr lang="de-DE" altLang="zh-CN" sz="1100" dirty="0"/>
              <a:t>. (2009). </a:t>
            </a:r>
            <a:r>
              <a:rPr lang="zh-CN" altLang="de-DE" sz="1100" dirty="0"/>
              <a:t>试论中西饮食文化的差异 </a:t>
            </a:r>
            <a:r>
              <a:rPr lang="de-DE" altLang="zh-CN" sz="1100" dirty="0"/>
              <a:t>[</a:t>
            </a:r>
            <a:r>
              <a:rPr lang="en-US" sz="1100" dirty="0"/>
              <a:t>On the Differences between Chinese and Western Food Culture]. </a:t>
            </a:r>
            <a:r>
              <a:rPr lang="zh-CN" altLang="de-DE" sz="1100" dirty="0"/>
              <a:t>邵阳学院学报 </a:t>
            </a:r>
            <a:r>
              <a:rPr lang="en-US" sz="1100" dirty="0"/>
              <a:t>Journal of </a:t>
            </a:r>
            <a:r>
              <a:rPr lang="en-US" sz="1100" dirty="0" err="1"/>
              <a:t>Shaoyang</a:t>
            </a:r>
            <a:r>
              <a:rPr lang="en-US" sz="1100" dirty="0"/>
              <a:t> University 56-67.</a:t>
            </a:r>
          </a:p>
          <a:p>
            <a:pPr marL="0" indent="0">
              <a:buNone/>
            </a:pPr>
            <a:r>
              <a:rPr lang="en-US" sz="1100" dirty="0"/>
              <a:t>Du </a:t>
            </a:r>
            <a:r>
              <a:rPr lang="en-US" sz="1100" dirty="0" err="1"/>
              <a:t>Xuezeng</a:t>
            </a:r>
            <a:r>
              <a:rPr lang="en-US" sz="1100" dirty="0"/>
              <a:t> </a:t>
            </a:r>
            <a:r>
              <a:rPr lang="zh-CN" altLang="de-DE" sz="1100" dirty="0"/>
              <a:t>杜学增</a:t>
            </a:r>
            <a:r>
              <a:rPr lang="de-DE" altLang="zh-CN" sz="1100" dirty="0"/>
              <a:t>. (1999). </a:t>
            </a:r>
            <a:r>
              <a:rPr lang="zh-CN" altLang="de-DE" sz="1100" dirty="0"/>
              <a:t>中英文化习俗比较 </a:t>
            </a:r>
            <a:r>
              <a:rPr lang="de-DE" altLang="zh-CN" sz="1100" dirty="0"/>
              <a:t>[</a:t>
            </a:r>
            <a:r>
              <a:rPr lang="en-US" sz="1100" dirty="0"/>
              <a:t>Comparison of Chinese and English Cultural Customs]. </a:t>
            </a:r>
            <a:r>
              <a:rPr lang="zh-CN" altLang="de-DE" sz="1100" dirty="0"/>
              <a:t>外语教学与研究出版社 </a:t>
            </a:r>
            <a:r>
              <a:rPr lang="en-US" sz="1100" dirty="0"/>
              <a:t>Foreign Language Teaching and Research Press 212-217.</a:t>
            </a:r>
          </a:p>
          <a:p>
            <a:pPr marL="0" indent="0">
              <a:buNone/>
            </a:pPr>
            <a:r>
              <a:rPr lang="en-US" sz="1100" dirty="0" err="1"/>
              <a:t>Lv</a:t>
            </a:r>
            <a:r>
              <a:rPr lang="en-US" sz="1100" dirty="0"/>
              <a:t> Xiaomi, Ding Xiao, Dai </a:t>
            </a:r>
            <a:r>
              <a:rPr lang="en-US" sz="1100" dirty="0" err="1"/>
              <a:t>Yangyong</a:t>
            </a:r>
            <a:r>
              <a:rPr lang="en-US" sz="1100" dirty="0"/>
              <a:t> </a:t>
            </a:r>
            <a:r>
              <a:rPr lang="zh-CN" altLang="de-DE" sz="1100" dirty="0"/>
              <a:t>吕晓敏</a:t>
            </a:r>
            <a:r>
              <a:rPr lang="de-DE" altLang="zh-CN" sz="1100" dirty="0"/>
              <a:t>, </a:t>
            </a:r>
            <a:r>
              <a:rPr lang="zh-CN" altLang="de-DE" sz="1100" dirty="0"/>
              <a:t>丁骁</a:t>
            </a:r>
            <a:r>
              <a:rPr lang="de-DE" altLang="zh-CN" sz="1100" dirty="0"/>
              <a:t>, </a:t>
            </a:r>
            <a:r>
              <a:rPr lang="zh-CN" altLang="de-DE" sz="1100" dirty="0"/>
              <a:t>代养勇</a:t>
            </a:r>
            <a:r>
              <a:rPr lang="de-DE" altLang="zh-CN" sz="1100" dirty="0"/>
              <a:t>. (2008). </a:t>
            </a:r>
            <a:r>
              <a:rPr lang="zh-CN" altLang="de-DE" sz="1100" dirty="0"/>
              <a:t>中国八大菜系的形成历程和背景 </a:t>
            </a:r>
            <a:r>
              <a:rPr lang="de-DE" altLang="zh-CN" sz="1100" dirty="0"/>
              <a:t>[</a:t>
            </a:r>
            <a:r>
              <a:rPr lang="en-US" sz="1100" dirty="0"/>
              <a:t>The Formation Process and Background of Eight Major Cuisines in China ]. </a:t>
            </a:r>
            <a:r>
              <a:rPr lang="zh-CN" altLang="de-DE" sz="1100" dirty="0"/>
              <a:t>中国食物与营养 </a:t>
            </a:r>
            <a:r>
              <a:rPr lang="en-US" sz="1100" dirty="0"/>
              <a:t>Food and Nutrition in China (10) 62－64．</a:t>
            </a:r>
          </a:p>
          <a:p>
            <a:pPr marL="0" indent="0">
              <a:buNone/>
            </a:pPr>
            <a:r>
              <a:rPr lang="en-US" sz="1100" dirty="0"/>
              <a:t>Shi </a:t>
            </a:r>
            <a:r>
              <a:rPr lang="en-US" sz="1100" dirty="0" err="1"/>
              <a:t>Hongmei</a:t>
            </a:r>
            <a:r>
              <a:rPr lang="en-US" sz="1100" dirty="0"/>
              <a:t> </a:t>
            </a:r>
            <a:r>
              <a:rPr lang="zh-CN" altLang="de-DE" sz="1100" dirty="0"/>
              <a:t>史红梅</a:t>
            </a:r>
            <a:r>
              <a:rPr lang="de-DE" altLang="zh-CN" sz="1100" dirty="0"/>
              <a:t>. (2009). </a:t>
            </a:r>
            <a:r>
              <a:rPr lang="zh-CN" altLang="de-DE" sz="1100" dirty="0"/>
              <a:t>地理教学中我国地域饮食文化差异研究 </a:t>
            </a:r>
            <a:r>
              <a:rPr lang="de-DE" altLang="zh-CN" sz="1100" dirty="0"/>
              <a:t>[</a:t>
            </a:r>
            <a:r>
              <a:rPr lang="en-US" sz="1100" dirty="0"/>
              <a:t>Study on the Differences of Regional Diet Culture in Geography Teaching in China]. </a:t>
            </a:r>
            <a:r>
              <a:rPr lang="zh-CN" altLang="de-DE" sz="1100" dirty="0"/>
              <a:t>河北师范大学 </a:t>
            </a:r>
            <a:r>
              <a:rPr lang="en-US" sz="1100" dirty="0"/>
              <a:t>Hebei Normal University 34-68.</a:t>
            </a:r>
          </a:p>
          <a:p>
            <a:pPr marL="0" indent="0">
              <a:buNone/>
            </a:pPr>
            <a:endParaRPr lang="en-US" sz="1400" dirty="0"/>
          </a:p>
        </p:txBody>
      </p:sp>
    </p:spTree>
    <p:extLst>
      <p:ext uri="{BB962C8B-B14F-4D97-AF65-F5344CB8AC3E}">
        <p14:creationId xmlns:p14="http://schemas.microsoft.com/office/powerpoint/2010/main" val="292472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0BE6C-ED03-45BF-9132-EF7845577A12}"/>
              </a:ext>
            </a:extLst>
          </p:cNvPr>
          <p:cNvSpPr>
            <a:spLocks noGrp="1"/>
          </p:cNvSpPr>
          <p:nvPr>
            <p:ph type="title"/>
          </p:nvPr>
        </p:nvSpPr>
        <p:spPr/>
        <p:txBody>
          <a:bodyPr/>
          <a:lstStyle/>
          <a:p>
            <a:r>
              <a:rPr lang="de-DE" dirty="0"/>
              <a:t>Eight Major </a:t>
            </a:r>
            <a:r>
              <a:rPr lang="de-DE" dirty="0" err="1"/>
              <a:t>Cuisines</a:t>
            </a:r>
            <a:r>
              <a:rPr lang="de-DE" dirty="0"/>
              <a:t> </a:t>
            </a:r>
            <a:r>
              <a:rPr lang="de-DE" dirty="0" err="1"/>
              <a:t>of</a:t>
            </a:r>
            <a:r>
              <a:rPr lang="de-DE" dirty="0"/>
              <a:t> China</a:t>
            </a:r>
          </a:p>
        </p:txBody>
      </p:sp>
      <p:sp>
        <p:nvSpPr>
          <p:cNvPr id="3" name="Inhaltsplatzhalter 2">
            <a:extLst>
              <a:ext uri="{FF2B5EF4-FFF2-40B4-BE49-F238E27FC236}">
                <a16:creationId xmlns:a16="http://schemas.microsoft.com/office/drawing/2014/main" id="{0B5FC415-2CA2-4789-89C3-71FA7C6F4C00}"/>
              </a:ext>
            </a:extLst>
          </p:cNvPr>
          <p:cNvSpPr>
            <a:spLocks noGrp="1"/>
          </p:cNvSpPr>
          <p:nvPr>
            <p:ph idx="1"/>
          </p:nvPr>
        </p:nvSpPr>
        <p:spPr/>
        <p:txBody>
          <a:bodyPr>
            <a:noAutofit/>
          </a:bodyPr>
          <a:lstStyle/>
          <a:p>
            <a:pPr marL="0" indent="0" algn="just">
              <a:spcAft>
                <a:spcPts val="600"/>
              </a:spcAft>
              <a:buNone/>
            </a:pPr>
            <a:r>
              <a:rPr lang="en-US" sz="1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Terms and Expressions</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pot-stewed fowl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卤味</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stewing and simmering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炖，煨</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prickly ash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花椒</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fermented soybean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豆鼓</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Braised </a:t>
            </a:r>
            <a:r>
              <a:rPr lang="en-US" sz="16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Dongpo</a:t>
            </a: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Pork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东坡肉</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Buddha Jumps over the Wall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佛跳墙</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Kung Pao Chicken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宫保鸡丁</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Bean Sauce Tofu </a:t>
            </a:r>
            <a:r>
              <a:rPr 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rPr>
              <a:t>麻婆豆腐</a:t>
            </a:r>
            <a:endParaRPr lang="de-DE" altLang="zh-CN" sz="1600" kern="100" dirty="0">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p>
            <a:pPr marL="0" indent="0" algn="just">
              <a:spcAft>
                <a:spcPts val="600"/>
              </a:spcAft>
              <a:buNone/>
            </a:pP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Questions</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How many types of cuisines are there in china?</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What’s differences between Chinese and western diets?</a:t>
            </a:r>
            <a:endParaRPr lang="de-DE" sz="1600" kern="100" dirty="0">
              <a:effectLst/>
              <a:latin typeface="Arial" panose="020B0604020202020204" pitchFamily="34" charset="0"/>
              <a:ea typeface="SimSun" panose="02010600030101010101" pitchFamily="2" charset="-122"/>
              <a:cs typeface="Arial" panose="020B0604020202020204" pitchFamily="34" charset="0"/>
            </a:endParaRPr>
          </a:p>
          <a:p>
            <a:pPr marL="0" indent="0">
              <a:buNone/>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What is the origin of </a:t>
            </a:r>
            <a:r>
              <a:rPr lang="en-US" sz="16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Dongpo</a:t>
            </a: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Meat?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99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83481" y="2348880"/>
            <a:ext cx="6707187" cy="1143000"/>
          </a:xfrm>
        </p:spPr>
        <p:txBody>
          <a:bodyPr>
            <a:normAutofit fontScale="90000"/>
          </a:bodyPr>
          <a:lstStyle/>
          <a:p>
            <a:pPr eaLnBrk="1" hangingPunct="1"/>
            <a:r>
              <a:rPr lang="en-US" altLang="zh-CN" sz="3000" b="1" dirty="0">
                <a:latin typeface="Constantia" pitchFamily="18" charset="0"/>
              </a:rPr>
              <a:t>Unit 5 </a:t>
            </a:r>
            <a:br>
              <a:rPr lang="en-US" altLang="zh-CN" b="1" dirty="0">
                <a:latin typeface="Constantia" pitchFamily="18" charset="0"/>
              </a:rPr>
            </a:br>
            <a:r>
              <a:rPr lang="en-US" altLang="zh-CN" b="1" dirty="0">
                <a:latin typeface="Constantia" pitchFamily="18" charset="0"/>
              </a:rPr>
              <a:t>Cuisine</a:t>
            </a:r>
            <a:endParaRPr lang="zh-CN" altLang="zh-CN" b="1" dirty="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a:p>
          <a:p>
            <a:pPr eaLnBrk="1" hangingPunct="1">
              <a:buFontTx/>
              <a:buNone/>
            </a:pPr>
            <a:endParaRPr lang="en-US" altLang="zh-CN" dirty="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3094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683568" y="332656"/>
            <a:ext cx="7772400" cy="790575"/>
          </a:xfrm>
        </p:spPr>
        <p:txBody>
          <a:bodyPr>
            <a:normAutofit fontScale="90000"/>
          </a:bodyPr>
          <a:lstStyle/>
          <a:p>
            <a:pPr algn="ctr"/>
            <a:r>
              <a:rPr lang="en-US" altLang="zh-CN" sz="3200" b="1" dirty="0"/>
              <a:t>Questions Concerning Section A</a:t>
            </a:r>
            <a:br>
              <a:rPr lang="en-US" altLang="zh-CN" sz="3200" b="1" dirty="0"/>
            </a:br>
            <a:r>
              <a:rPr lang="en-US" altLang="zh-CN" sz="3200" b="1" dirty="0"/>
              <a:t>Distinct Regional Cuisine</a:t>
            </a:r>
          </a:p>
        </p:txBody>
      </p:sp>
      <p:sp>
        <p:nvSpPr>
          <p:cNvPr id="1089539" name="Rectangle 3"/>
          <p:cNvSpPr>
            <a:spLocks noGrp="1" noChangeArrowheads="1"/>
          </p:cNvSpPr>
          <p:nvPr>
            <p:ph idx="1"/>
          </p:nvPr>
        </p:nvSpPr>
        <p:spPr>
          <a:xfrm>
            <a:off x="251520" y="1124744"/>
            <a:ext cx="8587680" cy="5091906"/>
          </a:xfrm>
        </p:spPr>
        <p:txBody>
          <a:bodyPr>
            <a:normAutofit/>
          </a:bodyPr>
          <a:lstStyle/>
          <a:p>
            <a:pPr marL="0" indent="0">
              <a:buNone/>
            </a:pPr>
            <a:r>
              <a:rPr lang="en-US" altLang="zh-CN" sz="2800" dirty="0"/>
              <a:t>1. What are the 4 most popular regional cuisines of China? </a:t>
            </a:r>
          </a:p>
          <a:p>
            <a:pPr marL="0" indent="0">
              <a:buNone/>
            </a:pPr>
            <a:r>
              <a:rPr lang="en-US" altLang="zh-CN" sz="2800" dirty="0">
                <a:solidFill>
                  <a:schemeClr val="tx2"/>
                </a:solidFill>
              </a:rPr>
              <a:t>2. What school of China’s culinary art is perhaps the most popular? What is it famous for?  </a:t>
            </a:r>
          </a:p>
          <a:p>
            <a:pPr marL="0" indent="0">
              <a:buNone/>
            </a:pPr>
            <a:r>
              <a:rPr lang="en-US" altLang="zh-CN" sz="2800" dirty="0"/>
              <a:t>3. What dishes are typical of Sichuan cuisine? </a:t>
            </a:r>
          </a:p>
          <a:p>
            <a:pPr marL="0" indent="0">
              <a:buNone/>
            </a:pPr>
            <a:r>
              <a:rPr lang="en-US" altLang="zh-CN" sz="2800" dirty="0">
                <a:solidFill>
                  <a:schemeClr val="tx2"/>
                </a:solidFill>
              </a:rPr>
              <a:t>4. What do you know about Pock-marked Wife’s Bean Curd?</a:t>
            </a:r>
          </a:p>
          <a:p>
            <a:pPr marL="0" indent="0">
              <a:buNone/>
            </a:pPr>
            <a:r>
              <a:rPr lang="en-US" altLang="zh-CN" sz="2800" dirty="0">
                <a:solidFill>
                  <a:schemeClr val="tx2"/>
                </a:solidFill>
              </a:rPr>
              <a:t>5. What are the characteristics of Shandong Cuisine? </a:t>
            </a:r>
          </a:p>
        </p:txBody>
      </p:sp>
      <p:sp>
        <p:nvSpPr>
          <p:cNvPr id="2" name="Action Button: Forward or Next 1">
            <a:hlinkClick r:id="rId2" action="ppaction://hlinksldjump" highlightClick="1"/>
          </p:cNvPr>
          <p:cNvSpPr/>
          <p:nvPr/>
        </p:nvSpPr>
        <p:spPr>
          <a:xfrm>
            <a:off x="7185485" y="2619760"/>
            <a:ext cx="86409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7185485" y="4653136"/>
            <a:ext cx="86409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1619672" y="3670697"/>
            <a:ext cx="86409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8387" name="Rectangle 3"/>
          <p:cNvSpPr>
            <a:spLocks noGrp="1" noChangeArrowheads="1"/>
          </p:cNvSpPr>
          <p:nvPr>
            <p:ph idx="1"/>
          </p:nvPr>
        </p:nvSpPr>
        <p:spPr>
          <a:xfrm>
            <a:off x="0" y="980728"/>
            <a:ext cx="8892480" cy="5877272"/>
          </a:xfrm>
        </p:spPr>
        <p:txBody>
          <a:bodyPr>
            <a:normAutofit/>
          </a:bodyPr>
          <a:lstStyle/>
          <a:p>
            <a:pPr marL="0" indent="0">
              <a:lnSpc>
                <a:spcPct val="90000"/>
              </a:lnSpc>
              <a:buNone/>
            </a:pPr>
            <a:r>
              <a:rPr lang="en-US" altLang="zh-CN" sz="2800" dirty="0"/>
              <a:t>6. Why are small amounts of cooking oil used in </a:t>
            </a:r>
            <a:r>
              <a:rPr lang="en-US" altLang="zh-CN" sz="2800" dirty="0" err="1"/>
              <a:t>Shangdong</a:t>
            </a:r>
            <a:r>
              <a:rPr lang="en-US" altLang="zh-CN" sz="2800" dirty="0"/>
              <a:t> Cuisine? </a:t>
            </a:r>
          </a:p>
          <a:p>
            <a:pPr marL="0" indent="0">
              <a:lnSpc>
                <a:spcPct val="90000"/>
              </a:lnSpc>
              <a:buNone/>
            </a:pPr>
            <a:r>
              <a:rPr lang="en-GB" altLang="zh-CN" sz="2800" dirty="0">
                <a:solidFill>
                  <a:schemeClr val="tx2"/>
                </a:solidFill>
              </a:rPr>
              <a:t>7. What do you know about Beijing Roast Duck and Confucius Family Dishes? </a:t>
            </a:r>
          </a:p>
          <a:p>
            <a:pPr marL="0" indent="0">
              <a:lnSpc>
                <a:spcPct val="90000"/>
              </a:lnSpc>
              <a:buNone/>
            </a:pPr>
            <a:r>
              <a:rPr lang="en-GB" altLang="zh-CN" sz="2800" dirty="0">
                <a:solidFill>
                  <a:schemeClr val="tx2"/>
                </a:solidFill>
              </a:rPr>
              <a:t>8.Why must Guangdong dishes be lightly seasoned? What Guangdong dishes can you name?</a:t>
            </a:r>
          </a:p>
          <a:p>
            <a:pPr marL="0" indent="0">
              <a:lnSpc>
                <a:spcPct val="90000"/>
              </a:lnSpc>
              <a:buNone/>
            </a:pPr>
            <a:r>
              <a:rPr lang="en-GB" altLang="zh-CN" sz="2800" dirty="0">
                <a:solidFill>
                  <a:schemeClr val="tx2"/>
                </a:solidFill>
              </a:rPr>
              <a:t>9. What is the greatest characteristic of </a:t>
            </a:r>
            <a:r>
              <a:rPr lang="en-GB" altLang="zh-CN" sz="2800" dirty="0" err="1">
                <a:solidFill>
                  <a:schemeClr val="tx2"/>
                </a:solidFill>
              </a:rPr>
              <a:t>Huaiyang</a:t>
            </a:r>
            <a:r>
              <a:rPr lang="en-GB" altLang="zh-CN" sz="2800" dirty="0">
                <a:solidFill>
                  <a:schemeClr val="tx2"/>
                </a:solidFill>
              </a:rPr>
              <a:t> cuisine? What </a:t>
            </a:r>
            <a:r>
              <a:rPr lang="en-GB" altLang="zh-CN" sz="2800" dirty="0" err="1">
                <a:solidFill>
                  <a:schemeClr val="tx2"/>
                </a:solidFill>
              </a:rPr>
              <a:t>Huaiyang</a:t>
            </a:r>
            <a:r>
              <a:rPr lang="en-GB" altLang="zh-CN" sz="2800" dirty="0">
                <a:solidFill>
                  <a:schemeClr val="tx2"/>
                </a:solidFill>
              </a:rPr>
              <a:t> dishes can you name? </a:t>
            </a:r>
          </a:p>
          <a:p>
            <a:pPr marL="0" indent="0">
              <a:lnSpc>
                <a:spcPct val="90000"/>
              </a:lnSpc>
              <a:buNone/>
            </a:pPr>
            <a:r>
              <a:rPr lang="en-GB" altLang="zh-CN" sz="2800" dirty="0"/>
              <a:t>10. What other schools of China’s culinary art do you know?</a:t>
            </a:r>
          </a:p>
          <a:p>
            <a:pPr marL="0" indent="0">
              <a:lnSpc>
                <a:spcPct val="90000"/>
              </a:lnSpc>
              <a:buNone/>
            </a:pPr>
            <a:endParaRPr lang="en-US" altLang="zh-CN" sz="2800" dirty="0"/>
          </a:p>
        </p:txBody>
      </p:sp>
      <p:sp>
        <p:nvSpPr>
          <p:cNvPr id="2" name="Action Button: Forward or Next 1">
            <a:hlinkClick r:id="rId2" action="ppaction://hlinksldjump" highlightClick="1"/>
          </p:cNvPr>
          <p:cNvSpPr/>
          <p:nvPr/>
        </p:nvSpPr>
        <p:spPr>
          <a:xfrm>
            <a:off x="4441506" y="2204864"/>
            <a:ext cx="893339" cy="432048"/>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4" name="Action Button: Forward or Next 3">
            <a:hlinkClick r:id="rId3" action="ppaction://hlinksldjump" highlightClick="1"/>
          </p:cNvPr>
          <p:cNvSpPr/>
          <p:nvPr/>
        </p:nvSpPr>
        <p:spPr>
          <a:xfrm>
            <a:off x="6452576" y="3111385"/>
            <a:ext cx="893339" cy="432048"/>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6" name="Action Button: Forward or Next 5">
            <a:hlinkClick r:id="rId4" action="ppaction://hlinksldjump" highlightClick="1"/>
          </p:cNvPr>
          <p:cNvSpPr/>
          <p:nvPr/>
        </p:nvSpPr>
        <p:spPr>
          <a:xfrm>
            <a:off x="6012160" y="4005064"/>
            <a:ext cx="893339" cy="432048"/>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2" name="Rectangle 4"/>
          <p:cNvSpPr>
            <a:spLocks noGrp="1" noChangeArrowheads="1"/>
          </p:cNvSpPr>
          <p:nvPr>
            <p:ph type="title"/>
          </p:nvPr>
        </p:nvSpPr>
        <p:spPr>
          <a:xfrm>
            <a:off x="1042988" y="1052513"/>
            <a:ext cx="7772400" cy="720725"/>
          </a:xfrm>
        </p:spPr>
        <p:txBody>
          <a:bodyPr/>
          <a:lstStyle/>
          <a:p>
            <a:pPr algn="ctr"/>
            <a:r>
              <a:rPr lang="en-GB" altLang="zh-CN" sz="3200"/>
              <a:t>A culinary art competition</a:t>
            </a:r>
            <a:endParaRPr lang="en-US" altLang="zh-CN" sz="3200"/>
          </a:p>
        </p:txBody>
      </p:sp>
      <p:pic>
        <p:nvPicPr>
          <p:cNvPr id="1169413" name="Picture 5" descr="0b13bb49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89138"/>
            <a:ext cx="7200900" cy="425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6" name="Rectangle 4"/>
          <p:cNvSpPr>
            <a:spLocks noGrp="1" noChangeArrowheads="1"/>
          </p:cNvSpPr>
          <p:nvPr>
            <p:ph type="title"/>
          </p:nvPr>
        </p:nvSpPr>
        <p:spPr>
          <a:xfrm>
            <a:off x="1066800" y="838200"/>
            <a:ext cx="2857500" cy="1150938"/>
          </a:xfrm>
        </p:spPr>
        <p:txBody>
          <a:bodyPr/>
          <a:lstStyle/>
          <a:p>
            <a:r>
              <a:rPr lang="en-GB" altLang="zh-CN" sz="3200"/>
              <a:t>Chinese cuisine</a:t>
            </a:r>
            <a:endParaRPr lang="en-US" altLang="zh-CN" sz="3200"/>
          </a:p>
        </p:txBody>
      </p:sp>
      <p:pic>
        <p:nvPicPr>
          <p:cNvPr id="1175557" name="Picture 5" descr="饮食文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765175"/>
            <a:ext cx="4090987" cy="5772150"/>
          </a:xfrm>
          <a:prstGeom prst="rect">
            <a:avLst/>
          </a:prstGeom>
          <a:noFill/>
          <a:extLst>
            <a:ext uri="{909E8E84-426E-40DD-AFC4-6F175D3DCCD1}">
              <a14:hiddenFill xmlns:a14="http://schemas.microsoft.com/office/drawing/2010/main">
                <a:solidFill>
                  <a:srgbClr val="FFFFFF"/>
                </a:solidFill>
              </a14:hiddenFill>
            </a:ext>
          </a:extLst>
        </p:spPr>
      </p:pic>
      <p:pic>
        <p:nvPicPr>
          <p:cNvPr id="1175558" name="Picture 6" descr="200188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276475"/>
            <a:ext cx="3240087" cy="423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graphicFrame>
        <p:nvGraphicFramePr>
          <p:cNvPr id="4" name="Tabelle 3">
            <a:extLst>
              <a:ext uri="{FF2B5EF4-FFF2-40B4-BE49-F238E27FC236}">
                <a16:creationId xmlns:a16="http://schemas.microsoft.com/office/drawing/2014/main" id="{F0CCF6A7-A137-4C3B-8516-C4B333F392CC}"/>
              </a:ext>
            </a:extLst>
          </p:cNvPr>
          <p:cNvGraphicFramePr>
            <a:graphicFrameLocks noGrp="1"/>
          </p:cNvGraphicFramePr>
          <p:nvPr>
            <p:extLst>
              <p:ext uri="{D42A27DB-BD31-4B8C-83A1-F6EECF244321}">
                <p14:modId xmlns:p14="http://schemas.microsoft.com/office/powerpoint/2010/main" val="3287281393"/>
              </p:ext>
            </p:extLst>
          </p:nvPr>
        </p:nvGraphicFramePr>
        <p:xfrm>
          <a:off x="89500" y="1126344"/>
          <a:ext cx="8964999" cy="29016960"/>
        </p:xfrm>
        <a:graphic>
          <a:graphicData uri="http://schemas.openxmlformats.org/drawingml/2006/table">
            <a:tbl>
              <a:tblPr/>
              <a:tblGrid>
                <a:gridCol w="378044">
                  <a:extLst>
                    <a:ext uri="{9D8B030D-6E8A-4147-A177-3AD203B41FA5}">
                      <a16:colId xmlns:a16="http://schemas.microsoft.com/office/drawing/2014/main" val="3045843897"/>
                    </a:ext>
                  </a:extLst>
                </a:gridCol>
                <a:gridCol w="864096">
                  <a:extLst>
                    <a:ext uri="{9D8B030D-6E8A-4147-A177-3AD203B41FA5}">
                      <a16:colId xmlns:a16="http://schemas.microsoft.com/office/drawing/2014/main" val="241075143"/>
                    </a:ext>
                  </a:extLst>
                </a:gridCol>
                <a:gridCol w="5832648">
                  <a:extLst>
                    <a:ext uri="{9D8B030D-6E8A-4147-A177-3AD203B41FA5}">
                      <a16:colId xmlns:a16="http://schemas.microsoft.com/office/drawing/2014/main" val="3050210765"/>
                    </a:ext>
                  </a:extLst>
                </a:gridCol>
                <a:gridCol w="598881">
                  <a:extLst>
                    <a:ext uri="{9D8B030D-6E8A-4147-A177-3AD203B41FA5}">
                      <a16:colId xmlns:a16="http://schemas.microsoft.com/office/drawing/2014/main" val="1931049167"/>
                    </a:ext>
                  </a:extLst>
                </a:gridCol>
                <a:gridCol w="645665">
                  <a:extLst>
                    <a:ext uri="{9D8B030D-6E8A-4147-A177-3AD203B41FA5}">
                      <a16:colId xmlns:a16="http://schemas.microsoft.com/office/drawing/2014/main" val="2412937340"/>
                    </a:ext>
                  </a:extLst>
                </a:gridCol>
                <a:gridCol w="645665">
                  <a:extLst>
                    <a:ext uri="{9D8B030D-6E8A-4147-A177-3AD203B41FA5}">
                      <a16:colId xmlns:a16="http://schemas.microsoft.com/office/drawing/2014/main" val="3179490006"/>
                    </a:ext>
                  </a:extLst>
                </a:gridCol>
              </a:tblGrid>
              <a:tr h="58779">
                <a:tc>
                  <a:txBody>
                    <a:bodyPr/>
                    <a:lstStyle/>
                    <a:p>
                      <a:r>
                        <a:rPr lang="de-DE" sz="1400">
                          <a:effectLst/>
                        </a:rPr>
                        <a:t>Order</a:t>
                      </a:r>
                    </a:p>
                  </a:txBody>
                  <a:tcPr marL="0" marR="0" marT="0" marB="0" anchor="ctr">
                    <a:lnL>
                      <a:noFill/>
                    </a:lnL>
                    <a:lnR>
                      <a:noFill/>
                    </a:lnR>
                    <a:lnT>
                      <a:noFill/>
                    </a:lnT>
                    <a:lnB>
                      <a:noFill/>
                    </a:lnB>
                    <a:solidFill>
                      <a:srgbClr val="FFFFFF"/>
                    </a:solidFill>
                  </a:tcPr>
                </a:tc>
                <a:tc>
                  <a:txBody>
                    <a:bodyPr/>
                    <a:lstStyle/>
                    <a:p>
                      <a:r>
                        <a:rPr lang="de-DE" sz="1400">
                          <a:effectLst/>
                        </a:rPr>
                        <a:t>Date</a:t>
                      </a:r>
                    </a:p>
                  </a:txBody>
                  <a:tcPr marL="0" marR="0" marT="0" marB="0" anchor="ctr">
                    <a:lnL>
                      <a:noFill/>
                    </a:lnL>
                    <a:lnR>
                      <a:noFill/>
                    </a:lnR>
                    <a:lnT>
                      <a:noFill/>
                    </a:lnT>
                    <a:lnB>
                      <a:noFill/>
                    </a:lnB>
                    <a:solidFill>
                      <a:srgbClr val="FFFFFF"/>
                    </a:solidFill>
                  </a:tcPr>
                </a:tc>
                <a:tc>
                  <a:txBody>
                    <a:bodyPr/>
                    <a:lstStyle/>
                    <a:p>
                      <a:r>
                        <a:rPr lang="de-DE" sz="1400" dirty="0">
                          <a:effectLst/>
                        </a:rPr>
                        <a:t>Topic</a:t>
                      </a:r>
                    </a:p>
                  </a:txBody>
                  <a:tcPr marL="0" marR="0" marT="0" marB="0" anchor="ctr">
                    <a:lnL>
                      <a:noFill/>
                    </a:lnL>
                    <a:lnR>
                      <a:noFill/>
                    </a:lnR>
                    <a:lnT>
                      <a:noFill/>
                    </a:lnT>
                    <a:lnB>
                      <a:noFill/>
                    </a:lnB>
                    <a:solidFill>
                      <a:srgbClr val="FFFFFF"/>
                    </a:solidFill>
                  </a:tcPr>
                </a:tc>
                <a:tc>
                  <a:txBody>
                    <a:bodyPr/>
                    <a:lstStyle/>
                    <a:p>
                      <a:r>
                        <a:rPr lang="de-DE" sz="1400">
                          <a:effectLst/>
                        </a:rPr>
                        <a:t>Chapter</a:t>
                      </a:r>
                    </a:p>
                  </a:txBody>
                  <a:tcPr marL="0" marR="0" marT="0" marB="0" anchor="ctr">
                    <a:lnL>
                      <a:noFill/>
                    </a:lnL>
                    <a:lnR>
                      <a:noFill/>
                    </a:lnR>
                    <a:lnT>
                      <a:noFill/>
                    </a:lnT>
                    <a:lnB>
                      <a:noFill/>
                    </a:lnB>
                    <a:solidFill>
                      <a:srgbClr val="FFFFFF"/>
                    </a:solidFill>
                  </a:tcPr>
                </a:tc>
                <a:tc>
                  <a:txBody>
                    <a:bodyPr/>
                    <a:lstStyle/>
                    <a:p>
                      <a:r>
                        <a:rPr lang="de-DE" sz="1400">
                          <a:effectLst/>
                        </a:rPr>
                        <a:t>Points</a:t>
                      </a:r>
                    </a:p>
                  </a:txBody>
                  <a:tcPr marL="0" marR="0" marT="0" marB="0" anchor="ctr">
                    <a:lnL>
                      <a:noFill/>
                    </a:lnL>
                    <a:lnR>
                      <a:noFill/>
                    </a:lnR>
                    <a:lnT>
                      <a:noFill/>
                    </a:lnT>
                    <a:lnB>
                      <a:noFill/>
                    </a:lnB>
                    <a:solidFill>
                      <a:srgbClr val="FFFFFF"/>
                    </a:solidFill>
                  </a:tcPr>
                </a:tc>
                <a:tc>
                  <a:txBody>
                    <a:bodyPr/>
                    <a:lstStyle/>
                    <a:p>
                      <a:r>
                        <a:rPr lang="de-DE" sz="1400">
                          <a:effectLst/>
                        </a:rPr>
                        <a:t>Popularity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126752"/>
                  </a:ext>
                </a:extLst>
              </a:tr>
              <a:tr h="44084">
                <a:tc>
                  <a:txBody>
                    <a:bodyPr/>
                    <a:lstStyle/>
                    <a:p>
                      <a:pPr algn="r"/>
                      <a:r>
                        <a:rPr lang="de-DE" sz="1400">
                          <a:effectLst/>
                        </a:rPr>
                        <a:t>1</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de-DE" sz="1400" dirty="0" err="1">
                          <a:effectLst/>
                        </a:rPr>
                        <a:t>Beverages</a:t>
                      </a:r>
                      <a:r>
                        <a:rPr lang="de-DE" sz="1400" dirty="0">
                          <a:effectLst/>
                        </a:rPr>
                        <a:t>: Milk Tea</a:t>
                      </a:r>
                    </a:p>
                  </a:txBody>
                  <a:tcPr marL="0" marR="0" marT="0" marB="0" anchor="ctr">
                    <a:lnL>
                      <a:noFill/>
                    </a:lnL>
                    <a:lnR>
                      <a:noFill/>
                    </a:lnR>
                    <a:lnT>
                      <a:noFill/>
                    </a:lnT>
                    <a:lnB>
                      <a:noFill/>
                    </a:lnB>
                    <a:solidFill>
                      <a:srgbClr val="FFFFFF"/>
                    </a:solidFill>
                  </a:tcPr>
                </a:tc>
                <a:tc>
                  <a:txBody>
                    <a:bodyPr/>
                    <a:lstStyle/>
                    <a:p>
                      <a:r>
                        <a:rPr lang="en-US" sz="1400">
                          <a:effectLst/>
                        </a:rPr>
                        <a:t>21</a:t>
                      </a:r>
                    </a:p>
                  </a:txBody>
                  <a:tcPr marL="0" marR="0" marT="0" marB="0" anchor="ctr">
                    <a:lnL>
                      <a:noFill/>
                    </a:lnL>
                    <a:lnR>
                      <a:noFill/>
                    </a:lnR>
                    <a:lnT>
                      <a:noFill/>
                    </a:lnT>
                    <a:lnB>
                      <a:noFill/>
                    </a:lnB>
                    <a:solidFill>
                      <a:srgbClr val="FFFFFF"/>
                    </a:solidFill>
                  </a:tcPr>
                </a:tc>
                <a:tc>
                  <a:txBody>
                    <a:bodyPr/>
                    <a:lstStyle/>
                    <a:p>
                      <a:pPr algn="r"/>
                      <a:r>
                        <a:rPr lang="de-DE" sz="1400">
                          <a:effectLst/>
                        </a:rPr>
                        <a:t>474</a:t>
                      </a:r>
                    </a:p>
                  </a:txBody>
                  <a:tcPr marL="0" marR="0" marT="0" marB="0" anchor="ctr">
                    <a:lnL>
                      <a:noFill/>
                    </a:lnL>
                    <a:lnR>
                      <a:noFill/>
                    </a:lnR>
                    <a:lnT>
                      <a:noFill/>
                    </a:lnT>
                    <a:lnB>
                      <a:noFill/>
                    </a:lnB>
                    <a:solidFill>
                      <a:srgbClr val="FFFFFF"/>
                    </a:solidFill>
                  </a:tcPr>
                </a:tc>
                <a:tc>
                  <a:txBody>
                    <a:bodyPr/>
                    <a:lstStyle/>
                    <a:p>
                      <a:pPr algn="r"/>
                      <a:r>
                        <a:rPr lang="de-DE" sz="1400">
                          <a:effectLst/>
                        </a:rPr>
                        <a:t>79%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5187818"/>
                  </a:ext>
                </a:extLst>
              </a:tr>
              <a:tr h="44084">
                <a:tc>
                  <a:txBody>
                    <a:bodyPr/>
                    <a:lstStyle/>
                    <a:p>
                      <a:pPr algn="r"/>
                      <a:r>
                        <a:rPr lang="de-DE" sz="1400">
                          <a:effectLst/>
                        </a:rPr>
                        <a:t>2</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en-US" sz="1400" dirty="0">
                          <a:effectLst/>
                        </a:rPr>
                        <a:t>Traditional Cuisine: Eight Major Cuisines in China</a:t>
                      </a:r>
                    </a:p>
                  </a:txBody>
                  <a:tcPr marL="0" marR="0" marT="0" marB="0" anchor="ctr">
                    <a:lnL>
                      <a:noFill/>
                    </a:lnL>
                    <a:lnR>
                      <a:noFill/>
                    </a:lnR>
                    <a:lnT>
                      <a:noFill/>
                    </a:lnT>
                    <a:lnB>
                      <a:noFill/>
                    </a:lnB>
                    <a:solidFill>
                      <a:srgbClr val="FFFFFF"/>
                    </a:solidFill>
                  </a:tcPr>
                </a:tc>
                <a:tc>
                  <a:txBody>
                    <a:bodyPr/>
                    <a:lstStyle/>
                    <a:p>
                      <a:r>
                        <a:rPr lang="en-US" sz="1400">
                          <a:effectLst/>
                        </a:rPr>
                        <a:t>28</a:t>
                      </a:r>
                    </a:p>
                  </a:txBody>
                  <a:tcPr marL="0" marR="0" marT="0" marB="0" anchor="ctr">
                    <a:lnL>
                      <a:noFill/>
                    </a:lnL>
                    <a:lnR>
                      <a:noFill/>
                    </a:lnR>
                    <a:lnT>
                      <a:noFill/>
                    </a:lnT>
                    <a:lnB>
                      <a:noFill/>
                    </a:lnB>
                    <a:solidFill>
                      <a:srgbClr val="FFFFFF"/>
                    </a:solidFill>
                  </a:tcPr>
                </a:tc>
                <a:tc>
                  <a:txBody>
                    <a:bodyPr/>
                    <a:lstStyle/>
                    <a:p>
                      <a:pPr algn="r"/>
                      <a:r>
                        <a:rPr lang="de-DE" sz="1400">
                          <a:effectLst/>
                        </a:rPr>
                        <a:t>468</a:t>
                      </a:r>
                    </a:p>
                  </a:txBody>
                  <a:tcPr marL="0" marR="0" marT="0" marB="0" anchor="ctr">
                    <a:lnL>
                      <a:noFill/>
                    </a:lnL>
                    <a:lnR>
                      <a:noFill/>
                    </a:lnR>
                    <a:lnT>
                      <a:noFill/>
                    </a:lnT>
                    <a:lnB>
                      <a:noFill/>
                    </a:lnB>
                    <a:solidFill>
                      <a:srgbClr val="FFFFFF"/>
                    </a:solidFill>
                  </a:tcPr>
                </a:tc>
                <a:tc>
                  <a:txBody>
                    <a:bodyPr/>
                    <a:lstStyle/>
                    <a:p>
                      <a:pPr algn="r"/>
                      <a:r>
                        <a:rPr lang="de-DE" sz="1400">
                          <a:effectLst/>
                        </a:rPr>
                        <a:t>78%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23843639"/>
                  </a:ext>
                </a:extLst>
              </a:tr>
              <a:tr h="44084">
                <a:tc>
                  <a:txBody>
                    <a:bodyPr/>
                    <a:lstStyle/>
                    <a:p>
                      <a:pPr algn="r"/>
                      <a:r>
                        <a:rPr lang="de-DE" sz="1400">
                          <a:effectLst/>
                        </a:rPr>
                        <a:t>3</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de-DE" sz="1400" dirty="0" err="1">
                          <a:effectLst/>
                        </a:rPr>
                        <a:t>Beverages</a:t>
                      </a:r>
                      <a:r>
                        <a:rPr lang="de-DE" sz="1400" dirty="0">
                          <a:effectLst/>
                        </a:rPr>
                        <a:t>: Tea</a:t>
                      </a:r>
                    </a:p>
                  </a:txBody>
                  <a:tcPr marL="0" marR="0" marT="0" marB="0" anchor="ctr">
                    <a:lnL>
                      <a:noFill/>
                    </a:lnL>
                    <a:lnR>
                      <a:noFill/>
                    </a:lnR>
                    <a:lnT>
                      <a:noFill/>
                    </a:lnT>
                    <a:lnB>
                      <a:noFill/>
                    </a:lnB>
                    <a:solidFill>
                      <a:srgbClr val="FFFFFF"/>
                    </a:solidFill>
                  </a:tcPr>
                </a:tc>
                <a:tc>
                  <a:txBody>
                    <a:bodyPr/>
                    <a:lstStyle/>
                    <a:p>
                      <a:r>
                        <a:rPr lang="en-US" sz="1400">
                          <a:effectLst/>
                        </a:rPr>
                        <a:t>20</a:t>
                      </a:r>
                    </a:p>
                  </a:txBody>
                  <a:tcPr marL="0" marR="0" marT="0" marB="0" anchor="ctr">
                    <a:lnL>
                      <a:noFill/>
                    </a:lnL>
                    <a:lnR>
                      <a:noFill/>
                    </a:lnR>
                    <a:lnT>
                      <a:noFill/>
                    </a:lnT>
                    <a:lnB>
                      <a:noFill/>
                    </a:lnB>
                    <a:solidFill>
                      <a:srgbClr val="FFFFFF"/>
                    </a:solidFill>
                  </a:tcPr>
                </a:tc>
                <a:tc>
                  <a:txBody>
                    <a:bodyPr/>
                    <a:lstStyle/>
                    <a:p>
                      <a:pPr algn="r"/>
                      <a:r>
                        <a:rPr lang="de-DE" sz="1400">
                          <a:effectLst/>
                        </a:rPr>
                        <a:t>451</a:t>
                      </a:r>
                    </a:p>
                  </a:txBody>
                  <a:tcPr marL="0" marR="0" marT="0" marB="0" anchor="ctr">
                    <a:lnL>
                      <a:noFill/>
                    </a:lnL>
                    <a:lnR>
                      <a:noFill/>
                    </a:lnR>
                    <a:lnT>
                      <a:noFill/>
                    </a:lnT>
                    <a:lnB>
                      <a:noFill/>
                    </a:lnB>
                    <a:solidFill>
                      <a:srgbClr val="FFFFFF"/>
                    </a:solidFill>
                  </a:tcPr>
                </a:tc>
                <a:tc>
                  <a:txBody>
                    <a:bodyPr/>
                    <a:lstStyle/>
                    <a:p>
                      <a:pPr algn="r"/>
                      <a:r>
                        <a:rPr lang="de-DE" sz="1400">
                          <a:effectLst/>
                        </a:rPr>
                        <a:t>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6743284"/>
                  </a:ext>
                </a:extLst>
              </a:tr>
              <a:tr h="44084">
                <a:tc>
                  <a:txBody>
                    <a:bodyPr/>
                    <a:lstStyle/>
                    <a:p>
                      <a:pPr algn="r"/>
                      <a:r>
                        <a:rPr lang="de-DE" sz="1400">
                          <a:effectLst/>
                        </a:rPr>
                        <a:t>4</a:t>
                      </a:r>
                    </a:p>
                  </a:txBody>
                  <a:tcPr marL="0" marR="0" marT="0" marB="0" anchor="ctr">
                    <a:lnL>
                      <a:noFill/>
                    </a:lnL>
                    <a:lnR>
                      <a:noFill/>
                    </a:lnR>
                    <a:lnT>
                      <a:noFill/>
                    </a:lnT>
                    <a:lnB>
                      <a:noFill/>
                    </a:lnB>
                    <a:solidFill>
                      <a:srgbClr val="FFFFFF"/>
                    </a:solidFill>
                  </a:tcPr>
                </a:tc>
                <a:tc>
                  <a:txBody>
                    <a:bodyPr/>
                    <a:lstStyle/>
                    <a:p>
                      <a:pPr algn="r"/>
                      <a:r>
                        <a:rPr lang="de-DE" sz="1400">
                          <a:effectLst/>
                        </a:rPr>
                        <a:t>17.03.2021</a:t>
                      </a:r>
                    </a:p>
                  </a:txBody>
                  <a:tcPr marL="0" marR="0" marT="0" marB="0" anchor="ctr">
                    <a:lnL>
                      <a:noFill/>
                    </a:lnL>
                    <a:lnR>
                      <a:noFill/>
                    </a:lnR>
                    <a:lnT>
                      <a:noFill/>
                    </a:lnT>
                    <a:lnB>
                      <a:noFill/>
                    </a:lnB>
                    <a:solidFill>
                      <a:srgbClr val="FFFFFF"/>
                    </a:solidFill>
                  </a:tcPr>
                </a:tc>
                <a:tc>
                  <a:txBody>
                    <a:bodyPr/>
                    <a:lstStyle/>
                    <a:p>
                      <a:r>
                        <a:rPr lang="en-US" sz="1400" dirty="0">
                          <a:effectLst/>
                        </a:rPr>
                        <a:t>Architecture: Architecture and Gardens, The Forbidden City </a:t>
                      </a:r>
                    </a:p>
                  </a:txBody>
                  <a:tcPr marL="0" marR="0" marT="0" marB="0" anchor="ctr">
                    <a:lnL>
                      <a:noFill/>
                    </a:lnL>
                    <a:lnR>
                      <a:noFill/>
                    </a:lnR>
                    <a:lnT>
                      <a:noFill/>
                    </a:lnT>
                    <a:lnB>
                      <a:noFill/>
                    </a:lnB>
                    <a:solidFill>
                      <a:srgbClr val="FFFFFF"/>
                    </a:solidFill>
                  </a:tcPr>
                </a:tc>
                <a:tc>
                  <a:txBody>
                    <a:bodyPr/>
                    <a:lstStyle/>
                    <a:p>
                      <a:r>
                        <a:rPr lang="en-US" sz="1400">
                          <a:effectLst/>
                        </a:rPr>
                        <a:t>36</a:t>
                      </a:r>
                    </a:p>
                  </a:txBody>
                  <a:tcPr marL="0" marR="0" marT="0" marB="0" anchor="ctr">
                    <a:lnL>
                      <a:noFill/>
                    </a:lnL>
                    <a:lnR>
                      <a:noFill/>
                    </a:lnR>
                    <a:lnT>
                      <a:noFill/>
                    </a:lnT>
                    <a:lnB>
                      <a:noFill/>
                    </a:lnB>
                    <a:solidFill>
                      <a:srgbClr val="FFFFFF"/>
                    </a:solidFill>
                  </a:tcPr>
                </a:tc>
                <a:tc>
                  <a:txBody>
                    <a:bodyPr/>
                    <a:lstStyle/>
                    <a:p>
                      <a:pPr algn="r"/>
                      <a:r>
                        <a:rPr lang="de-DE" sz="1400">
                          <a:effectLst/>
                        </a:rPr>
                        <a:t>433</a:t>
                      </a:r>
                    </a:p>
                  </a:txBody>
                  <a:tcPr marL="0" marR="0" marT="0" marB="0" anchor="ctr">
                    <a:lnL>
                      <a:noFill/>
                    </a:lnL>
                    <a:lnR>
                      <a:noFill/>
                    </a:lnR>
                    <a:lnT>
                      <a:noFill/>
                    </a:lnT>
                    <a:lnB>
                      <a:noFill/>
                    </a:lnB>
                    <a:solidFill>
                      <a:srgbClr val="FFFFFF"/>
                    </a:solidFill>
                  </a:tcPr>
                </a:tc>
                <a:tc>
                  <a:txBody>
                    <a:bodyPr/>
                    <a:lstStyle/>
                    <a:p>
                      <a:pPr algn="r"/>
                      <a:r>
                        <a:rPr lang="de-DE" sz="1400">
                          <a:effectLst/>
                        </a:rPr>
                        <a:t>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1266059"/>
                  </a:ext>
                </a:extLst>
              </a:tr>
              <a:tr h="44084">
                <a:tc>
                  <a:txBody>
                    <a:bodyPr/>
                    <a:lstStyle/>
                    <a:p>
                      <a:pPr algn="r"/>
                      <a:r>
                        <a:rPr lang="de-DE" sz="1400">
                          <a:effectLst/>
                        </a:rPr>
                        <a:t>5</a:t>
                      </a:r>
                    </a:p>
                  </a:txBody>
                  <a:tcPr marL="0" marR="0" marT="0" marB="0" anchor="ctr">
                    <a:lnL>
                      <a:noFill/>
                    </a:lnL>
                    <a:lnR>
                      <a:noFill/>
                    </a:lnR>
                    <a:lnT>
                      <a:noFill/>
                    </a:lnT>
                    <a:lnB>
                      <a:noFill/>
                    </a:lnB>
                    <a:solidFill>
                      <a:srgbClr val="FFFFFF"/>
                    </a:solidFill>
                  </a:tcPr>
                </a:tc>
                <a:tc>
                  <a:txBody>
                    <a:bodyPr/>
                    <a:lstStyle/>
                    <a:p>
                      <a:pPr algn="r"/>
                      <a:r>
                        <a:rPr lang="de-DE" sz="1400">
                          <a:effectLst/>
                        </a:rPr>
                        <a:t>17.03.2021</a:t>
                      </a:r>
                    </a:p>
                  </a:txBody>
                  <a:tcPr marL="0" marR="0" marT="0" marB="0" anchor="ctr">
                    <a:lnL>
                      <a:noFill/>
                    </a:lnL>
                    <a:lnR>
                      <a:noFill/>
                    </a:lnR>
                    <a:lnT>
                      <a:noFill/>
                    </a:lnT>
                    <a:lnB>
                      <a:noFill/>
                    </a:lnB>
                    <a:solidFill>
                      <a:srgbClr val="FFFFFF"/>
                    </a:solidFill>
                  </a:tcPr>
                </a:tc>
                <a:tc>
                  <a:txBody>
                    <a:bodyPr/>
                    <a:lstStyle/>
                    <a:p>
                      <a:r>
                        <a:rPr lang="de-DE" sz="1400" dirty="0">
                          <a:effectLst/>
                        </a:rPr>
                        <a:t>Traditional Festivals</a:t>
                      </a:r>
                    </a:p>
                  </a:txBody>
                  <a:tcPr marL="0" marR="0" marT="0" marB="0" anchor="ctr">
                    <a:lnL>
                      <a:noFill/>
                    </a:lnL>
                    <a:lnR>
                      <a:noFill/>
                    </a:lnR>
                    <a:lnT>
                      <a:noFill/>
                    </a:lnT>
                    <a:lnB>
                      <a:noFill/>
                    </a:lnB>
                    <a:solidFill>
                      <a:srgbClr val="FFFFFF"/>
                    </a:solidFill>
                  </a:tcPr>
                </a:tc>
                <a:tc>
                  <a:txBody>
                    <a:bodyPr/>
                    <a:lstStyle/>
                    <a:p>
                      <a:r>
                        <a:rPr lang="en-US" sz="1400">
                          <a:effectLst/>
                        </a:rPr>
                        <a:t>2</a:t>
                      </a:r>
                    </a:p>
                  </a:txBody>
                  <a:tcPr marL="0" marR="0" marT="0" marB="0" anchor="ctr">
                    <a:lnL>
                      <a:noFill/>
                    </a:lnL>
                    <a:lnR>
                      <a:noFill/>
                    </a:lnR>
                    <a:lnT>
                      <a:noFill/>
                    </a:lnT>
                    <a:lnB>
                      <a:noFill/>
                    </a:lnB>
                    <a:solidFill>
                      <a:srgbClr val="FFFFFF"/>
                    </a:solidFill>
                  </a:tcPr>
                </a:tc>
                <a:tc>
                  <a:txBody>
                    <a:bodyPr/>
                    <a:lstStyle/>
                    <a:p>
                      <a:pPr algn="r"/>
                      <a:r>
                        <a:rPr lang="de-DE" sz="1400">
                          <a:effectLst/>
                        </a:rPr>
                        <a:t>432</a:t>
                      </a:r>
                    </a:p>
                  </a:txBody>
                  <a:tcPr marL="0" marR="0" marT="0" marB="0" anchor="ctr">
                    <a:lnL>
                      <a:noFill/>
                    </a:lnL>
                    <a:lnR>
                      <a:noFill/>
                    </a:lnR>
                    <a:lnT>
                      <a:noFill/>
                    </a:lnT>
                    <a:lnB>
                      <a:noFill/>
                    </a:lnB>
                    <a:solidFill>
                      <a:srgbClr val="FFFFFF"/>
                    </a:solidFill>
                  </a:tcPr>
                </a:tc>
                <a:tc>
                  <a:txBody>
                    <a:bodyPr/>
                    <a:lstStyle/>
                    <a:p>
                      <a:pPr algn="r"/>
                      <a:r>
                        <a:rPr lang="de-DE" sz="1400">
                          <a:effectLst/>
                        </a:rPr>
                        <a:t>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5700769"/>
                  </a:ext>
                </a:extLst>
              </a:tr>
              <a:tr h="44084">
                <a:tc>
                  <a:txBody>
                    <a:bodyPr/>
                    <a:lstStyle/>
                    <a:p>
                      <a:pPr algn="r"/>
                      <a:r>
                        <a:rPr lang="de-DE" sz="1400">
                          <a:effectLst/>
                        </a:rPr>
                        <a:t>6</a:t>
                      </a:r>
                    </a:p>
                  </a:txBody>
                  <a:tcPr marL="0" marR="0" marT="0" marB="0" anchor="ctr">
                    <a:lnL>
                      <a:noFill/>
                    </a:lnL>
                    <a:lnR>
                      <a:noFill/>
                    </a:lnR>
                    <a:lnT>
                      <a:noFill/>
                    </a:lnT>
                    <a:lnB>
                      <a:noFill/>
                    </a:lnB>
                    <a:solidFill>
                      <a:srgbClr val="FFFFFF"/>
                    </a:solidFill>
                  </a:tcPr>
                </a:tc>
                <a:tc>
                  <a:txBody>
                    <a:bodyPr/>
                    <a:lstStyle/>
                    <a:p>
                      <a:pPr algn="r"/>
                      <a:r>
                        <a:rPr lang="de-DE" sz="1400">
                          <a:effectLst/>
                        </a:rPr>
                        <a:t>17.03.2021</a:t>
                      </a:r>
                    </a:p>
                  </a:txBody>
                  <a:tcPr marL="0" marR="0" marT="0" marB="0" anchor="ctr">
                    <a:lnL>
                      <a:noFill/>
                    </a:lnL>
                    <a:lnR>
                      <a:noFill/>
                    </a:lnR>
                    <a:lnT>
                      <a:noFill/>
                    </a:lnT>
                    <a:lnB>
                      <a:noFill/>
                    </a:lnB>
                    <a:solidFill>
                      <a:srgbClr val="FFFFFF"/>
                    </a:solidFill>
                  </a:tcPr>
                </a:tc>
                <a:tc>
                  <a:txBody>
                    <a:bodyPr/>
                    <a:lstStyle/>
                    <a:p>
                      <a:r>
                        <a:rPr lang="en-US" sz="1400" dirty="0">
                          <a:effectLst/>
                        </a:rPr>
                        <a:t>Aesthetic ideals and social customs: The Four Most Handsome Men in Ancient China</a:t>
                      </a:r>
                    </a:p>
                  </a:txBody>
                  <a:tcPr marL="0" marR="0" marT="0" marB="0" anchor="ctr">
                    <a:lnL>
                      <a:noFill/>
                    </a:lnL>
                    <a:lnR>
                      <a:noFill/>
                    </a:lnR>
                    <a:lnT>
                      <a:noFill/>
                    </a:lnT>
                    <a:lnB>
                      <a:noFill/>
                    </a:lnB>
                    <a:solidFill>
                      <a:srgbClr val="FFFFFF"/>
                    </a:solidFill>
                  </a:tcPr>
                </a:tc>
                <a:tc>
                  <a:txBody>
                    <a:bodyPr/>
                    <a:lstStyle/>
                    <a:p>
                      <a:r>
                        <a:rPr lang="en-US" sz="1400">
                          <a:effectLst/>
                        </a:rPr>
                        <a:t>108</a:t>
                      </a:r>
                    </a:p>
                  </a:txBody>
                  <a:tcPr marL="0" marR="0" marT="0" marB="0" anchor="ctr">
                    <a:lnL>
                      <a:noFill/>
                    </a:lnL>
                    <a:lnR>
                      <a:noFill/>
                    </a:lnR>
                    <a:lnT>
                      <a:noFill/>
                    </a:lnT>
                    <a:lnB>
                      <a:noFill/>
                    </a:lnB>
                    <a:solidFill>
                      <a:srgbClr val="FFFFFF"/>
                    </a:solidFill>
                  </a:tcPr>
                </a:tc>
                <a:tc>
                  <a:txBody>
                    <a:bodyPr/>
                    <a:lstStyle/>
                    <a:p>
                      <a:pPr algn="r"/>
                      <a:r>
                        <a:rPr lang="de-DE" sz="1400">
                          <a:effectLst/>
                        </a:rPr>
                        <a:t>427</a:t>
                      </a:r>
                    </a:p>
                  </a:txBody>
                  <a:tcPr marL="0" marR="0" marT="0" marB="0" anchor="ctr">
                    <a:lnL>
                      <a:noFill/>
                    </a:lnL>
                    <a:lnR>
                      <a:noFill/>
                    </a:lnR>
                    <a:lnT>
                      <a:noFill/>
                    </a:lnT>
                    <a:lnB>
                      <a:noFill/>
                    </a:lnB>
                    <a:solidFill>
                      <a:srgbClr val="FFFFFF"/>
                    </a:solidFill>
                  </a:tcPr>
                </a:tc>
                <a:tc>
                  <a:txBody>
                    <a:bodyPr/>
                    <a:lstStyle/>
                    <a:p>
                      <a:pPr algn="r"/>
                      <a:r>
                        <a:rPr lang="de-DE" sz="1400">
                          <a:effectLst/>
                        </a:rPr>
                        <a:t>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44865646"/>
                  </a:ext>
                </a:extLst>
              </a:tr>
              <a:tr h="44084">
                <a:tc>
                  <a:txBody>
                    <a:bodyPr/>
                    <a:lstStyle/>
                    <a:p>
                      <a:pPr algn="r"/>
                      <a:r>
                        <a:rPr lang="de-DE" sz="1400">
                          <a:effectLst/>
                        </a:rPr>
                        <a:t>7</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de-DE" sz="1400">
                          <a:effectLst/>
                        </a:rPr>
                        <a:t>Traditional Cuisine: Four Distinct Regional Cuisines</a:t>
                      </a:r>
                    </a:p>
                  </a:txBody>
                  <a:tcPr marL="0" marR="0" marT="0" marB="0" anchor="ctr">
                    <a:lnL>
                      <a:noFill/>
                    </a:lnL>
                    <a:lnR>
                      <a:noFill/>
                    </a:lnR>
                    <a:lnT>
                      <a:noFill/>
                    </a:lnT>
                    <a:lnB>
                      <a:noFill/>
                    </a:lnB>
                    <a:solidFill>
                      <a:srgbClr val="FFFFFF"/>
                    </a:solidFill>
                  </a:tcPr>
                </a:tc>
                <a:tc>
                  <a:txBody>
                    <a:bodyPr/>
                    <a:lstStyle/>
                    <a:p>
                      <a:r>
                        <a:rPr lang="en-US" sz="1400">
                          <a:effectLst/>
                        </a:rPr>
                        <a:t>24</a:t>
                      </a:r>
                    </a:p>
                  </a:txBody>
                  <a:tcPr marL="0" marR="0" marT="0" marB="0" anchor="ctr">
                    <a:lnL>
                      <a:noFill/>
                    </a:lnL>
                    <a:lnR>
                      <a:noFill/>
                    </a:lnR>
                    <a:lnT>
                      <a:noFill/>
                    </a:lnT>
                    <a:lnB>
                      <a:noFill/>
                    </a:lnB>
                    <a:solidFill>
                      <a:srgbClr val="FFFFFF"/>
                    </a:solidFill>
                  </a:tcPr>
                </a:tc>
                <a:tc>
                  <a:txBody>
                    <a:bodyPr/>
                    <a:lstStyle/>
                    <a:p>
                      <a:pPr algn="r"/>
                      <a:r>
                        <a:rPr lang="de-DE" sz="1400">
                          <a:effectLst/>
                        </a:rPr>
                        <a:t>423</a:t>
                      </a:r>
                    </a:p>
                  </a:txBody>
                  <a:tcPr marL="0" marR="0" marT="0" marB="0" anchor="ctr">
                    <a:lnL>
                      <a:noFill/>
                    </a:lnL>
                    <a:lnR>
                      <a:noFill/>
                    </a:lnR>
                    <a:lnT>
                      <a:noFill/>
                    </a:lnT>
                    <a:lnB>
                      <a:noFill/>
                    </a:lnB>
                    <a:solidFill>
                      <a:srgbClr val="FFFFFF"/>
                    </a:solidFill>
                  </a:tcPr>
                </a:tc>
                <a:tc>
                  <a:txBody>
                    <a:bodyPr/>
                    <a:lstStyle/>
                    <a:p>
                      <a:pPr algn="r"/>
                      <a:r>
                        <a:rPr lang="de-DE" sz="1400">
                          <a:effectLst/>
                        </a:rPr>
                        <a:t>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1514892"/>
                  </a:ext>
                </a:extLst>
              </a:tr>
              <a:tr h="44084">
                <a:tc>
                  <a:txBody>
                    <a:bodyPr/>
                    <a:lstStyle/>
                    <a:p>
                      <a:pPr algn="r"/>
                      <a:r>
                        <a:rPr lang="de-DE" sz="1400">
                          <a:effectLst/>
                        </a:rPr>
                        <a:t>8</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en-US" sz="1400">
                          <a:effectLst/>
                        </a:rPr>
                        <a:t>Education: Historical Figures, The Four Talented Women of Ancient China</a:t>
                      </a:r>
                    </a:p>
                  </a:txBody>
                  <a:tcPr marL="0" marR="0" marT="0" marB="0" anchor="ctr">
                    <a:lnL>
                      <a:noFill/>
                    </a:lnL>
                    <a:lnR>
                      <a:noFill/>
                    </a:lnR>
                    <a:lnT>
                      <a:noFill/>
                    </a:lnT>
                    <a:lnB>
                      <a:noFill/>
                    </a:lnB>
                    <a:solidFill>
                      <a:srgbClr val="FFFFFF"/>
                    </a:solidFill>
                  </a:tcPr>
                </a:tc>
                <a:tc>
                  <a:txBody>
                    <a:bodyPr/>
                    <a:lstStyle/>
                    <a:p>
                      <a:r>
                        <a:rPr lang="en-US" sz="1400">
                          <a:effectLst/>
                        </a:rPr>
                        <a:t>119</a:t>
                      </a:r>
                    </a:p>
                  </a:txBody>
                  <a:tcPr marL="0" marR="0" marT="0" marB="0" anchor="ctr">
                    <a:lnL>
                      <a:noFill/>
                    </a:lnL>
                    <a:lnR>
                      <a:noFill/>
                    </a:lnR>
                    <a:lnT>
                      <a:noFill/>
                    </a:lnT>
                    <a:lnB>
                      <a:noFill/>
                    </a:lnB>
                    <a:solidFill>
                      <a:srgbClr val="FFFFFF"/>
                    </a:solidFill>
                  </a:tcPr>
                </a:tc>
                <a:tc>
                  <a:txBody>
                    <a:bodyPr/>
                    <a:lstStyle/>
                    <a:p>
                      <a:pPr algn="r"/>
                      <a:r>
                        <a:rPr lang="de-DE" sz="1400">
                          <a:effectLst/>
                        </a:rPr>
                        <a:t>417</a:t>
                      </a:r>
                    </a:p>
                  </a:txBody>
                  <a:tcPr marL="0" marR="0" marT="0" marB="0" anchor="ctr">
                    <a:lnL>
                      <a:noFill/>
                    </a:lnL>
                    <a:lnR>
                      <a:noFill/>
                    </a:lnR>
                    <a:lnT>
                      <a:noFill/>
                    </a:lnT>
                    <a:lnB>
                      <a:noFill/>
                    </a:lnB>
                    <a:solidFill>
                      <a:srgbClr val="FFFFFF"/>
                    </a:solidFill>
                  </a:tcPr>
                </a:tc>
                <a:tc>
                  <a:txBody>
                    <a:bodyPr/>
                    <a:lstStyle/>
                    <a:p>
                      <a:pPr algn="r"/>
                      <a:r>
                        <a:rPr lang="de-DE" sz="1400">
                          <a:effectLst/>
                        </a:rPr>
                        <a:t>70%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77795964"/>
                  </a:ext>
                </a:extLst>
              </a:tr>
              <a:tr h="44084">
                <a:tc>
                  <a:txBody>
                    <a:bodyPr/>
                    <a:lstStyle/>
                    <a:p>
                      <a:pPr algn="r"/>
                      <a:r>
                        <a:rPr lang="de-DE" sz="1400">
                          <a:effectLst/>
                        </a:rPr>
                        <a:t>9</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en-US" sz="1400" dirty="0">
                          <a:effectLst/>
                        </a:rPr>
                        <a:t>Traditional Cuisine: Two Famous Dishes</a:t>
                      </a:r>
                    </a:p>
                  </a:txBody>
                  <a:tcPr marL="0" marR="0" marT="0" marB="0" anchor="ctr">
                    <a:lnL>
                      <a:noFill/>
                    </a:lnL>
                    <a:lnR>
                      <a:noFill/>
                    </a:lnR>
                    <a:lnT>
                      <a:noFill/>
                    </a:lnT>
                    <a:lnB>
                      <a:noFill/>
                    </a:lnB>
                    <a:solidFill>
                      <a:srgbClr val="FFFFFF"/>
                    </a:solidFill>
                  </a:tcPr>
                </a:tc>
                <a:tc>
                  <a:txBody>
                    <a:bodyPr/>
                    <a:lstStyle/>
                    <a:p>
                      <a:r>
                        <a:rPr lang="en-US" sz="1400">
                          <a:effectLst/>
                        </a:rPr>
                        <a:t>26</a:t>
                      </a:r>
                    </a:p>
                  </a:txBody>
                  <a:tcPr marL="0" marR="0" marT="0" marB="0" anchor="ctr">
                    <a:lnL>
                      <a:noFill/>
                    </a:lnL>
                    <a:lnR>
                      <a:noFill/>
                    </a:lnR>
                    <a:lnT>
                      <a:noFill/>
                    </a:lnT>
                    <a:lnB>
                      <a:noFill/>
                    </a:lnB>
                    <a:solidFill>
                      <a:srgbClr val="FFFFFF"/>
                    </a:solidFill>
                  </a:tcPr>
                </a:tc>
                <a:tc>
                  <a:txBody>
                    <a:bodyPr/>
                    <a:lstStyle/>
                    <a:p>
                      <a:pPr algn="r"/>
                      <a:r>
                        <a:rPr lang="de-DE" sz="1400">
                          <a:effectLst/>
                        </a:rPr>
                        <a:t>415</a:t>
                      </a:r>
                    </a:p>
                  </a:txBody>
                  <a:tcPr marL="0" marR="0" marT="0" marB="0" anchor="ctr">
                    <a:lnL>
                      <a:noFill/>
                    </a:lnL>
                    <a:lnR>
                      <a:noFill/>
                    </a:lnR>
                    <a:lnT>
                      <a:noFill/>
                    </a:lnT>
                    <a:lnB>
                      <a:noFill/>
                    </a:lnB>
                    <a:solidFill>
                      <a:srgbClr val="FFFFFF"/>
                    </a:solidFill>
                  </a:tcPr>
                </a:tc>
                <a:tc>
                  <a:txBody>
                    <a:bodyPr/>
                    <a:lstStyle/>
                    <a:p>
                      <a:pPr algn="r"/>
                      <a:r>
                        <a:rPr lang="de-DE" sz="1400">
                          <a:effectLst/>
                        </a:rPr>
                        <a:t>69%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96759647"/>
                  </a:ext>
                </a:extLst>
              </a:tr>
              <a:tr h="44084">
                <a:tc>
                  <a:txBody>
                    <a:bodyPr/>
                    <a:lstStyle/>
                    <a:p>
                      <a:pPr algn="r"/>
                      <a:r>
                        <a:rPr lang="de-DE" sz="1400">
                          <a:effectLst/>
                        </a:rPr>
                        <a:t>10</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en-US" sz="1400">
                          <a:effectLst/>
                        </a:rPr>
                        <a:t>Aesthetic ideals and social customs: Chinese Marriage Customs</a:t>
                      </a:r>
                    </a:p>
                  </a:txBody>
                  <a:tcPr marL="0" marR="0" marT="0" marB="0" anchor="ctr">
                    <a:lnL>
                      <a:noFill/>
                    </a:lnL>
                    <a:lnR>
                      <a:noFill/>
                    </a:lnR>
                    <a:lnT>
                      <a:noFill/>
                    </a:lnT>
                    <a:lnB>
                      <a:noFill/>
                    </a:lnB>
                    <a:solidFill>
                      <a:srgbClr val="FFFFFF"/>
                    </a:solidFill>
                  </a:tcPr>
                </a:tc>
                <a:tc>
                  <a:txBody>
                    <a:bodyPr/>
                    <a:lstStyle/>
                    <a:p>
                      <a:r>
                        <a:rPr lang="en-US" sz="1400">
                          <a:effectLst/>
                        </a:rPr>
                        <a:t>110</a:t>
                      </a:r>
                    </a:p>
                  </a:txBody>
                  <a:tcPr marL="0" marR="0" marT="0" marB="0" anchor="ctr">
                    <a:lnL>
                      <a:noFill/>
                    </a:lnL>
                    <a:lnR>
                      <a:noFill/>
                    </a:lnR>
                    <a:lnT>
                      <a:noFill/>
                    </a:lnT>
                    <a:lnB>
                      <a:noFill/>
                    </a:lnB>
                    <a:solidFill>
                      <a:srgbClr val="FFFFFF"/>
                    </a:solidFill>
                  </a:tcPr>
                </a:tc>
                <a:tc>
                  <a:txBody>
                    <a:bodyPr/>
                    <a:lstStyle/>
                    <a:p>
                      <a:pPr algn="r"/>
                      <a:r>
                        <a:rPr lang="de-DE" sz="1400">
                          <a:effectLst/>
                        </a:rPr>
                        <a:t>409</a:t>
                      </a:r>
                    </a:p>
                  </a:txBody>
                  <a:tcPr marL="0" marR="0" marT="0" marB="0" anchor="ctr">
                    <a:lnL>
                      <a:noFill/>
                    </a:lnL>
                    <a:lnR>
                      <a:noFill/>
                    </a:lnR>
                    <a:lnT>
                      <a:noFill/>
                    </a:lnT>
                    <a:lnB>
                      <a:noFill/>
                    </a:lnB>
                    <a:solidFill>
                      <a:srgbClr val="FFFFFF"/>
                    </a:solidFill>
                  </a:tcPr>
                </a:tc>
                <a:tc>
                  <a:txBody>
                    <a:bodyPr/>
                    <a:lstStyle/>
                    <a:p>
                      <a:pPr algn="r"/>
                      <a:r>
                        <a:rPr lang="de-DE" sz="1400">
                          <a:effectLst/>
                        </a:rPr>
                        <a:t>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8465388"/>
                  </a:ext>
                </a:extLst>
              </a:tr>
              <a:tr h="44084">
                <a:tc>
                  <a:txBody>
                    <a:bodyPr/>
                    <a:lstStyle/>
                    <a:p>
                      <a:pPr algn="r"/>
                      <a:r>
                        <a:rPr lang="de-DE" sz="1400">
                          <a:effectLst/>
                        </a:rPr>
                        <a:t>11</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de-DE" sz="1400">
                          <a:effectLst/>
                        </a:rPr>
                        <a:t>Music and instruments: Pipa</a:t>
                      </a:r>
                    </a:p>
                  </a:txBody>
                  <a:tcPr marL="0" marR="0" marT="0" marB="0" anchor="ctr">
                    <a:lnL>
                      <a:noFill/>
                    </a:lnL>
                    <a:lnR>
                      <a:noFill/>
                    </a:lnR>
                    <a:lnT>
                      <a:noFill/>
                    </a:lnT>
                    <a:lnB>
                      <a:noFill/>
                    </a:lnB>
                    <a:solidFill>
                      <a:srgbClr val="FFFFFF"/>
                    </a:solidFill>
                  </a:tcPr>
                </a:tc>
                <a:tc>
                  <a:txBody>
                    <a:bodyPr/>
                    <a:lstStyle/>
                    <a:p>
                      <a:r>
                        <a:rPr lang="en-US" sz="1400">
                          <a:effectLst/>
                        </a:rPr>
                        <a:t>95</a:t>
                      </a:r>
                    </a:p>
                  </a:txBody>
                  <a:tcPr marL="0" marR="0" marT="0" marB="0" anchor="ctr">
                    <a:lnL>
                      <a:noFill/>
                    </a:lnL>
                    <a:lnR>
                      <a:noFill/>
                    </a:lnR>
                    <a:lnT>
                      <a:noFill/>
                    </a:lnT>
                    <a:lnB>
                      <a:noFill/>
                    </a:lnB>
                    <a:solidFill>
                      <a:srgbClr val="FFFFFF"/>
                    </a:solidFill>
                  </a:tcPr>
                </a:tc>
                <a:tc>
                  <a:txBody>
                    <a:bodyPr/>
                    <a:lstStyle/>
                    <a:p>
                      <a:pPr algn="r"/>
                      <a:r>
                        <a:rPr lang="de-DE" sz="1400">
                          <a:effectLst/>
                        </a:rPr>
                        <a:t>406</a:t>
                      </a:r>
                    </a:p>
                  </a:txBody>
                  <a:tcPr marL="0" marR="0" marT="0" marB="0" anchor="ctr">
                    <a:lnL>
                      <a:noFill/>
                    </a:lnL>
                    <a:lnR>
                      <a:noFill/>
                    </a:lnR>
                    <a:lnT>
                      <a:noFill/>
                    </a:lnT>
                    <a:lnB>
                      <a:noFill/>
                    </a:lnB>
                    <a:solidFill>
                      <a:srgbClr val="FFFFFF"/>
                    </a:solidFill>
                  </a:tcPr>
                </a:tc>
                <a:tc>
                  <a:txBody>
                    <a:bodyPr/>
                    <a:lstStyle/>
                    <a:p>
                      <a:pPr algn="r"/>
                      <a:r>
                        <a:rPr lang="de-DE" sz="1400">
                          <a:effectLst/>
                        </a:rPr>
                        <a:t>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32100569"/>
                  </a:ext>
                </a:extLst>
              </a:tr>
              <a:tr h="44084">
                <a:tc>
                  <a:txBody>
                    <a:bodyPr/>
                    <a:lstStyle/>
                    <a:p>
                      <a:pPr algn="r"/>
                      <a:r>
                        <a:rPr lang="de-DE" sz="1400">
                          <a:effectLst/>
                        </a:rPr>
                        <a:t>12</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en-US" sz="1400">
                          <a:effectLst/>
                        </a:rPr>
                        <a:t>Traditional Cuisine: The Art of Chinese Cooking</a:t>
                      </a:r>
                    </a:p>
                  </a:txBody>
                  <a:tcPr marL="0" marR="0" marT="0" marB="0" anchor="ctr">
                    <a:lnL>
                      <a:noFill/>
                    </a:lnL>
                    <a:lnR>
                      <a:noFill/>
                    </a:lnR>
                    <a:lnT>
                      <a:noFill/>
                    </a:lnT>
                    <a:lnB>
                      <a:noFill/>
                    </a:lnB>
                    <a:solidFill>
                      <a:srgbClr val="FFFFFF"/>
                    </a:solidFill>
                  </a:tcPr>
                </a:tc>
                <a:tc>
                  <a:txBody>
                    <a:bodyPr/>
                    <a:lstStyle/>
                    <a:p>
                      <a:r>
                        <a:rPr lang="en-US" sz="1400">
                          <a:effectLst/>
                        </a:rPr>
                        <a:t>25</a:t>
                      </a:r>
                    </a:p>
                  </a:txBody>
                  <a:tcPr marL="0" marR="0" marT="0" marB="0" anchor="ctr">
                    <a:lnL>
                      <a:noFill/>
                    </a:lnL>
                    <a:lnR>
                      <a:noFill/>
                    </a:lnR>
                    <a:lnT>
                      <a:noFill/>
                    </a:lnT>
                    <a:lnB>
                      <a:noFill/>
                    </a:lnB>
                    <a:solidFill>
                      <a:srgbClr val="FFFFFF"/>
                    </a:solidFill>
                  </a:tcPr>
                </a:tc>
                <a:tc>
                  <a:txBody>
                    <a:bodyPr/>
                    <a:lstStyle/>
                    <a:p>
                      <a:pPr algn="r"/>
                      <a:r>
                        <a:rPr lang="de-DE" sz="1400">
                          <a:effectLst/>
                        </a:rPr>
                        <a:t>404</a:t>
                      </a:r>
                    </a:p>
                  </a:txBody>
                  <a:tcPr marL="0" marR="0" marT="0" marB="0" anchor="ctr">
                    <a:lnL>
                      <a:noFill/>
                    </a:lnL>
                    <a:lnR>
                      <a:noFill/>
                    </a:lnR>
                    <a:lnT>
                      <a:noFill/>
                    </a:lnT>
                    <a:lnB>
                      <a:noFill/>
                    </a:lnB>
                    <a:solidFill>
                      <a:srgbClr val="FFFFFF"/>
                    </a:solidFill>
                  </a:tcPr>
                </a:tc>
                <a:tc>
                  <a:txBody>
                    <a:bodyPr/>
                    <a:lstStyle/>
                    <a:p>
                      <a:pPr algn="r"/>
                      <a:r>
                        <a:rPr lang="de-DE" sz="1400">
                          <a:effectLst/>
                        </a:rPr>
                        <a:t>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6144659"/>
                  </a:ext>
                </a:extLst>
              </a:tr>
              <a:tr h="44084">
                <a:tc>
                  <a:txBody>
                    <a:bodyPr/>
                    <a:lstStyle/>
                    <a:p>
                      <a:pPr algn="r"/>
                      <a:r>
                        <a:rPr lang="de-DE" sz="1400">
                          <a:effectLst/>
                        </a:rPr>
                        <a:t>13</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de-DE" sz="1400" dirty="0">
                          <a:effectLst/>
                        </a:rPr>
                        <a:t>Silk and </a:t>
                      </a:r>
                      <a:r>
                        <a:rPr lang="de-DE" sz="1400" dirty="0" err="1">
                          <a:effectLst/>
                        </a:rPr>
                        <a:t>porcelain</a:t>
                      </a:r>
                      <a:r>
                        <a:rPr lang="de-DE" sz="1400" dirty="0">
                          <a:effectLst/>
                        </a:rPr>
                        <a:t>: </a:t>
                      </a:r>
                      <a:r>
                        <a:rPr lang="de-DE" sz="1400" dirty="0" err="1">
                          <a:effectLst/>
                        </a:rPr>
                        <a:t>Celadon</a:t>
                      </a:r>
                      <a:r>
                        <a:rPr lang="de-DE" sz="1400" dirty="0">
                          <a:effectLst/>
                        </a:rPr>
                        <a:t> and </a:t>
                      </a:r>
                      <a:r>
                        <a:rPr lang="de-DE" sz="1400" dirty="0" err="1">
                          <a:effectLst/>
                        </a:rPr>
                        <a:t>Celadon</a:t>
                      </a:r>
                      <a:r>
                        <a:rPr lang="de-DE" sz="1400" dirty="0">
                          <a:effectLst/>
                        </a:rPr>
                        <a:t> Song 《</a:t>
                      </a:r>
                      <a:r>
                        <a:rPr lang="zh-CN" altLang="de-DE" sz="1400" dirty="0">
                          <a:effectLst/>
                        </a:rPr>
                        <a:t>青花瓷</a:t>
                      </a:r>
                      <a:r>
                        <a:rPr lang="de-DE" altLang="zh-CN" sz="1400" dirty="0">
                          <a:effectLst/>
                        </a:rPr>
                        <a:t>》</a:t>
                      </a:r>
                      <a:r>
                        <a:rPr lang="zh-CN" altLang="de-DE" sz="1400" dirty="0">
                          <a:effectLst/>
                        </a:rPr>
                        <a:t>歌词</a:t>
                      </a:r>
                    </a:p>
                  </a:txBody>
                  <a:tcPr marL="0" marR="0" marT="0" marB="0" anchor="ctr">
                    <a:lnL>
                      <a:noFill/>
                    </a:lnL>
                    <a:lnR>
                      <a:noFill/>
                    </a:lnR>
                    <a:lnT>
                      <a:noFill/>
                    </a:lnT>
                    <a:lnB>
                      <a:noFill/>
                    </a:lnB>
                    <a:solidFill>
                      <a:srgbClr val="FFFFFF"/>
                    </a:solidFill>
                  </a:tcPr>
                </a:tc>
                <a:tc>
                  <a:txBody>
                    <a:bodyPr/>
                    <a:lstStyle/>
                    <a:p>
                      <a:r>
                        <a:rPr lang="en-US" sz="1400">
                          <a:effectLst/>
                        </a:rPr>
                        <a:t>31</a:t>
                      </a:r>
                    </a:p>
                  </a:txBody>
                  <a:tcPr marL="0" marR="0" marT="0" marB="0" anchor="ctr">
                    <a:lnL>
                      <a:noFill/>
                    </a:lnL>
                    <a:lnR>
                      <a:noFill/>
                    </a:lnR>
                    <a:lnT>
                      <a:noFill/>
                    </a:lnT>
                    <a:lnB>
                      <a:noFill/>
                    </a:lnB>
                    <a:solidFill>
                      <a:srgbClr val="FFFFFF"/>
                    </a:solidFill>
                  </a:tcPr>
                </a:tc>
                <a:tc>
                  <a:txBody>
                    <a:bodyPr/>
                    <a:lstStyle/>
                    <a:p>
                      <a:pPr algn="r"/>
                      <a:r>
                        <a:rPr lang="de-DE" sz="1400">
                          <a:effectLst/>
                        </a:rPr>
                        <a:t>401</a:t>
                      </a:r>
                    </a:p>
                  </a:txBody>
                  <a:tcPr marL="0" marR="0" marT="0" marB="0" anchor="ctr">
                    <a:lnL>
                      <a:noFill/>
                    </a:lnL>
                    <a:lnR>
                      <a:noFill/>
                    </a:lnR>
                    <a:lnT>
                      <a:noFill/>
                    </a:lnT>
                    <a:lnB>
                      <a:noFill/>
                    </a:lnB>
                    <a:solidFill>
                      <a:srgbClr val="FFFFFF"/>
                    </a:solidFill>
                  </a:tcPr>
                </a:tc>
                <a:tc>
                  <a:txBody>
                    <a:bodyPr/>
                    <a:lstStyle/>
                    <a:p>
                      <a:pPr algn="r"/>
                      <a:r>
                        <a:rPr lang="de-DE" sz="1400">
                          <a:effectLst/>
                        </a:rPr>
                        <a:t>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2287932"/>
                  </a:ext>
                </a:extLst>
              </a:tr>
              <a:tr h="44084">
                <a:tc>
                  <a:txBody>
                    <a:bodyPr/>
                    <a:lstStyle/>
                    <a:p>
                      <a:pPr algn="r"/>
                      <a:r>
                        <a:rPr lang="de-DE" sz="1400">
                          <a:effectLst/>
                        </a:rPr>
                        <a:t>14</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fr-FR" sz="1400">
                          <a:effectLst/>
                        </a:rPr>
                        <a:t>Traditional Cuisine: Chinese Dining Etiquette</a:t>
                      </a:r>
                    </a:p>
                  </a:txBody>
                  <a:tcPr marL="0" marR="0" marT="0" marB="0" anchor="ctr">
                    <a:lnL>
                      <a:noFill/>
                    </a:lnL>
                    <a:lnR>
                      <a:noFill/>
                    </a:lnR>
                    <a:lnT>
                      <a:noFill/>
                    </a:lnT>
                    <a:lnB>
                      <a:noFill/>
                    </a:lnB>
                    <a:solidFill>
                      <a:srgbClr val="FFFFFF"/>
                    </a:solidFill>
                  </a:tcPr>
                </a:tc>
                <a:tc>
                  <a:txBody>
                    <a:bodyPr/>
                    <a:lstStyle/>
                    <a:p>
                      <a:r>
                        <a:rPr lang="fr-FR" sz="1400">
                          <a:effectLst/>
                        </a:rPr>
                        <a:t>23</a:t>
                      </a:r>
                    </a:p>
                  </a:txBody>
                  <a:tcPr marL="0" marR="0" marT="0" marB="0" anchor="ctr">
                    <a:lnL>
                      <a:noFill/>
                    </a:lnL>
                    <a:lnR>
                      <a:noFill/>
                    </a:lnR>
                    <a:lnT>
                      <a:noFill/>
                    </a:lnT>
                    <a:lnB>
                      <a:noFill/>
                    </a:lnB>
                    <a:solidFill>
                      <a:srgbClr val="FFFFFF"/>
                    </a:solidFill>
                  </a:tcPr>
                </a:tc>
                <a:tc>
                  <a:txBody>
                    <a:bodyPr/>
                    <a:lstStyle/>
                    <a:p>
                      <a:pPr algn="r"/>
                      <a:r>
                        <a:rPr lang="de-DE" sz="1400">
                          <a:effectLst/>
                        </a:rPr>
                        <a:t>396</a:t>
                      </a:r>
                    </a:p>
                  </a:txBody>
                  <a:tcPr marL="0" marR="0" marT="0" marB="0" anchor="ctr">
                    <a:lnL>
                      <a:noFill/>
                    </a:lnL>
                    <a:lnR>
                      <a:noFill/>
                    </a:lnR>
                    <a:lnT>
                      <a:noFill/>
                    </a:lnT>
                    <a:lnB>
                      <a:noFill/>
                    </a:lnB>
                    <a:solidFill>
                      <a:srgbClr val="FFFFFF"/>
                    </a:solidFill>
                  </a:tcPr>
                </a:tc>
                <a:tc>
                  <a:txBody>
                    <a:bodyPr/>
                    <a:lstStyle/>
                    <a:p>
                      <a:pPr algn="r"/>
                      <a:r>
                        <a:rPr lang="de-DE" sz="1400">
                          <a:effectLst/>
                        </a:rPr>
                        <a:t>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5026980"/>
                  </a:ext>
                </a:extLst>
              </a:tr>
              <a:tr h="44084">
                <a:tc>
                  <a:txBody>
                    <a:bodyPr/>
                    <a:lstStyle/>
                    <a:p>
                      <a:pPr algn="r"/>
                      <a:r>
                        <a:rPr lang="de-DE" sz="1400">
                          <a:effectLst/>
                        </a:rPr>
                        <a:t>15</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en-US" sz="1400">
                          <a:effectLst/>
                        </a:rPr>
                        <a:t>Facial Make-up: Cosmetics, Traditional Chinese Make-Up</a:t>
                      </a:r>
                    </a:p>
                  </a:txBody>
                  <a:tcPr marL="0" marR="0" marT="0" marB="0" anchor="ctr">
                    <a:lnL>
                      <a:noFill/>
                    </a:lnL>
                    <a:lnR>
                      <a:noFill/>
                    </a:lnR>
                    <a:lnT>
                      <a:noFill/>
                    </a:lnT>
                    <a:lnB>
                      <a:noFill/>
                    </a:lnB>
                    <a:solidFill>
                      <a:srgbClr val="FFFFFF"/>
                    </a:solidFill>
                  </a:tcPr>
                </a:tc>
                <a:tc>
                  <a:txBody>
                    <a:bodyPr/>
                    <a:lstStyle/>
                    <a:p>
                      <a:r>
                        <a:rPr lang="en-US" sz="1400">
                          <a:effectLst/>
                        </a:rPr>
                        <a:t>98</a:t>
                      </a:r>
                    </a:p>
                  </a:txBody>
                  <a:tcPr marL="0" marR="0" marT="0" marB="0" anchor="ctr">
                    <a:lnL>
                      <a:noFill/>
                    </a:lnL>
                    <a:lnR>
                      <a:noFill/>
                    </a:lnR>
                    <a:lnT>
                      <a:noFill/>
                    </a:lnT>
                    <a:lnB>
                      <a:noFill/>
                    </a:lnB>
                    <a:solidFill>
                      <a:srgbClr val="FFFFFF"/>
                    </a:solidFill>
                  </a:tcPr>
                </a:tc>
                <a:tc>
                  <a:txBody>
                    <a:bodyPr/>
                    <a:lstStyle/>
                    <a:p>
                      <a:pPr algn="r"/>
                      <a:r>
                        <a:rPr lang="de-DE" sz="1400">
                          <a:effectLst/>
                        </a:rPr>
                        <a:t>395</a:t>
                      </a:r>
                    </a:p>
                  </a:txBody>
                  <a:tcPr marL="0" marR="0" marT="0" marB="0" anchor="ctr">
                    <a:lnL>
                      <a:noFill/>
                    </a:lnL>
                    <a:lnR>
                      <a:noFill/>
                    </a:lnR>
                    <a:lnT>
                      <a:noFill/>
                    </a:lnT>
                    <a:lnB>
                      <a:noFill/>
                    </a:lnB>
                    <a:solidFill>
                      <a:srgbClr val="FFFFFF"/>
                    </a:solidFill>
                  </a:tcPr>
                </a:tc>
                <a:tc>
                  <a:txBody>
                    <a:bodyPr/>
                    <a:lstStyle/>
                    <a:p>
                      <a:pPr algn="r"/>
                      <a:r>
                        <a:rPr lang="de-DE" sz="1400">
                          <a:effectLst/>
                        </a:rPr>
                        <a:t>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20649938"/>
                  </a:ext>
                </a:extLst>
              </a:tr>
              <a:tr h="44084">
                <a:tc>
                  <a:txBody>
                    <a:bodyPr/>
                    <a:lstStyle/>
                    <a:p>
                      <a:pPr algn="r"/>
                      <a:r>
                        <a:rPr lang="de-DE" sz="1400">
                          <a:effectLst/>
                        </a:rPr>
                        <a:t>16</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en-US" sz="1400">
                          <a:effectLst/>
                        </a:rPr>
                        <a:t>Garden Culture: The Summer Palace</a:t>
                      </a:r>
                    </a:p>
                  </a:txBody>
                  <a:tcPr marL="0" marR="0" marT="0" marB="0" anchor="ctr">
                    <a:lnL>
                      <a:noFill/>
                    </a:lnL>
                    <a:lnR>
                      <a:noFill/>
                    </a:lnR>
                    <a:lnT>
                      <a:noFill/>
                    </a:lnT>
                    <a:lnB>
                      <a:noFill/>
                    </a:lnB>
                    <a:solidFill>
                      <a:srgbClr val="FFFFFF"/>
                    </a:solidFill>
                  </a:tcPr>
                </a:tc>
                <a:tc>
                  <a:txBody>
                    <a:bodyPr/>
                    <a:lstStyle/>
                    <a:p>
                      <a:r>
                        <a:rPr lang="en-US" sz="1400">
                          <a:effectLst/>
                        </a:rPr>
                        <a:t>41</a:t>
                      </a:r>
                    </a:p>
                  </a:txBody>
                  <a:tcPr marL="0" marR="0" marT="0" marB="0" anchor="ctr">
                    <a:lnL>
                      <a:noFill/>
                    </a:lnL>
                    <a:lnR>
                      <a:noFill/>
                    </a:lnR>
                    <a:lnT>
                      <a:noFill/>
                    </a:lnT>
                    <a:lnB>
                      <a:noFill/>
                    </a:lnB>
                    <a:solidFill>
                      <a:srgbClr val="FFFFFF"/>
                    </a:solidFill>
                  </a:tcPr>
                </a:tc>
                <a:tc>
                  <a:txBody>
                    <a:bodyPr/>
                    <a:lstStyle/>
                    <a:p>
                      <a:pPr algn="r"/>
                      <a:r>
                        <a:rPr lang="de-DE" sz="1400">
                          <a:effectLst/>
                        </a:rPr>
                        <a:t>385</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5800968"/>
                  </a:ext>
                </a:extLst>
              </a:tr>
              <a:tr h="44084">
                <a:tc>
                  <a:txBody>
                    <a:bodyPr/>
                    <a:lstStyle/>
                    <a:p>
                      <a:pPr algn="r"/>
                      <a:r>
                        <a:rPr lang="de-DE" sz="1400">
                          <a:effectLst/>
                        </a:rPr>
                        <a:t>17</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en-US" sz="1400">
                          <a:effectLst/>
                        </a:rPr>
                        <a:t>Money culture: The tradition of Red Envelope and Lucky Money </a:t>
                      </a:r>
                    </a:p>
                  </a:txBody>
                  <a:tcPr marL="0" marR="0" marT="0" marB="0" anchor="ctr">
                    <a:lnL>
                      <a:noFill/>
                    </a:lnL>
                    <a:lnR>
                      <a:noFill/>
                    </a:lnR>
                    <a:lnT>
                      <a:noFill/>
                    </a:lnT>
                    <a:lnB>
                      <a:noFill/>
                    </a:lnB>
                    <a:solidFill>
                      <a:srgbClr val="FFFFFF"/>
                    </a:solidFill>
                  </a:tcPr>
                </a:tc>
                <a:tc>
                  <a:txBody>
                    <a:bodyPr/>
                    <a:lstStyle/>
                    <a:p>
                      <a:r>
                        <a:rPr lang="en-US" sz="1400">
                          <a:effectLst/>
                        </a:rPr>
                        <a:t>106</a:t>
                      </a:r>
                    </a:p>
                  </a:txBody>
                  <a:tcPr marL="0" marR="0" marT="0" marB="0" anchor="ctr">
                    <a:lnL>
                      <a:noFill/>
                    </a:lnL>
                    <a:lnR>
                      <a:noFill/>
                    </a:lnR>
                    <a:lnT>
                      <a:noFill/>
                    </a:lnT>
                    <a:lnB>
                      <a:noFill/>
                    </a:lnB>
                    <a:solidFill>
                      <a:srgbClr val="FFFFFF"/>
                    </a:solidFill>
                  </a:tcPr>
                </a:tc>
                <a:tc>
                  <a:txBody>
                    <a:bodyPr/>
                    <a:lstStyle/>
                    <a:p>
                      <a:pPr algn="r"/>
                      <a:r>
                        <a:rPr lang="de-DE" sz="1400">
                          <a:effectLst/>
                        </a:rPr>
                        <a:t>384</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74932248"/>
                  </a:ext>
                </a:extLst>
              </a:tr>
              <a:tr h="44084">
                <a:tc>
                  <a:txBody>
                    <a:bodyPr/>
                    <a:lstStyle/>
                    <a:p>
                      <a:pPr algn="r"/>
                      <a:r>
                        <a:rPr lang="de-DE" sz="1400">
                          <a:effectLst/>
                        </a:rPr>
                        <a:t>18</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de-DE" sz="1400">
                          <a:effectLst/>
                        </a:rPr>
                        <a:t>Stage entertainment: Crosstalk </a:t>
                      </a:r>
                      <a:r>
                        <a:rPr lang="zh-CN" altLang="de-DE" sz="1400">
                          <a:effectLst/>
                        </a:rPr>
                        <a:t>相声</a:t>
                      </a:r>
                    </a:p>
                  </a:txBody>
                  <a:tcPr marL="0" marR="0" marT="0" marB="0" anchor="ctr">
                    <a:lnL>
                      <a:noFill/>
                    </a:lnL>
                    <a:lnR>
                      <a:noFill/>
                    </a:lnR>
                    <a:lnT>
                      <a:noFill/>
                    </a:lnT>
                    <a:lnB>
                      <a:noFill/>
                    </a:lnB>
                    <a:solidFill>
                      <a:srgbClr val="FFFFFF"/>
                    </a:solidFill>
                  </a:tcPr>
                </a:tc>
                <a:tc>
                  <a:txBody>
                    <a:bodyPr/>
                    <a:lstStyle/>
                    <a:p>
                      <a:r>
                        <a:rPr lang="en-US" sz="1400">
                          <a:effectLst/>
                        </a:rPr>
                        <a:t>99</a:t>
                      </a:r>
                    </a:p>
                  </a:txBody>
                  <a:tcPr marL="0" marR="0" marT="0" marB="0" anchor="ctr">
                    <a:lnL>
                      <a:noFill/>
                    </a:lnL>
                    <a:lnR>
                      <a:noFill/>
                    </a:lnR>
                    <a:lnT>
                      <a:noFill/>
                    </a:lnT>
                    <a:lnB>
                      <a:noFill/>
                    </a:lnB>
                    <a:solidFill>
                      <a:srgbClr val="FFFFFF"/>
                    </a:solidFill>
                  </a:tcPr>
                </a:tc>
                <a:tc>
                  <a:txBody>
                    <a:bodyPr/>
                    <a:lstStyle/>
                    <a:p>
                      <a:pPr algn="r"/>
                      <a:r>
                        <a:rPr lang="de-DE" sz="1400">
                          <a:effectLst/>
                        </a:rPr>
                        <a:t>383</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65484038"/>
                  </a:ext>
                </a:extLst>
              </a:tr>
              <a:tr h="44084">
                <a:tc>
                  <a:txBody>
                    <a:bodyPr/>
                    <a:lstStyle/>
                    <a:p>
                      <a:pPr algn="r"/>
                      <a:r>
                        <a:rPr lang="de-DE" sz="1400">
                          <a:effectLst/>
                        </a:rPr>
                        <a:t>19</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de-DE" sz="1400">
                          <a:effectLst/>
                        </a:rPr>
                        <a:t>Architecture</a:t>
                      </a:r>
                    </a:p>
                  </a:txBody>
                  <a:tcPr marL="0" marR="0" marT="0" marB="0" anchor="ctr">
                    <a:lnL>
                      <a:noFill/>
                    </a:lnL>
                    <a:lnR>
                      <a:noFill/>
                    </a:lnR>
                    <a:lnT>
                      <a:noFill/>
                    </a:lnT>
                    <a:lnB>
                      <a:noFill/>
                    </a:lnB>
                    <a:solidFill>
                      <a:srgbClr val="FFFFFF"/>
                    </a:solidFill>
                  </a:tcPr>
                </a:tc>
                <a:tc>
                  <a:txBody>
                    <a:bodyPr/>
                    <a:lstStyle/>
                    <a:p>
                      <a:r>
                        <a:rPr lang="en-US" sz="1400">
                          <a:effectLst/>
                        </a:rPr>
                        <a:t>35</a:t>
                      </a:r>
                    </a:p>
                  </a:txBody>
                  <a:tcPr marL="0" marR="0" marT="0" marB="0" anchor="ctr">
                    <a:lnL>
                      <a:noFill/>
                    </a:lnL>
                    <a:lnR>
                      <a:noFill/>
                    </a:lnR>
                    <a:lnT>
                      <a:noFill/>
                    </a:lnT>
                    <a:lnB>
                      <a:noFill/>
                    </a:lnB>
                    <a:solidFill>
                      <a:srgbClr val="FFFFFF"/>
                    </a:solidFill>
                  </a:tcPr>
                </a:tc>
                <a:tc>
                  <a:txBody>
                    <a:bodyPr/>
                    <a:lstStyle/>
                    <a:p>
                      <a:pPr algn="r"/>
                      <a:r>
                        <a:rPr lang="de-DE" sz="1400">
                          <a:effectLst/>
                        </a:rPr>
                        <a:t>377</a:t>
                      </a:r>
                    </a:p>
                  </a:txBody>
                  <a:tcPr marL="0" marR="0" marT="0" marB="0" anchor="ctr">
                    <a:lnL>
                      <a:noFill/>
                    </a:lnL>
                    <a:lnR>
                      <a:noFill/>
                    </a:lnR>
                    <a:lnT>
                      <a:noFill/>
                    </a:lnT>
                    <a:lnB>
                      <a:noFill/>
                    </a:lnB>
                    <a:solidFill>
                      <a:srgbClr val="FFFFFF"/>
                    </a:solidFill>
                  </a:tcPr>
                </a:tc>
                <a:tc>
                  <a:txBody>
                    <a:bodyPr/>
                    <a:lstStyle/>
                    <a:p>
                      <a:pPr algn="r"/>
                      <a:r>
                        <a:rPr lang="de-DE" sz="1400">
                          <a:effectLst/>
                        </a:rPr>
                        <a:t>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26622609"/>
                  </a:ext>
                </a:extLst>
              </a:tr>
              <a:tr h="44084">
                <a:tc>
                  <a:txBody>
                    <a:bodyPr/>
                    <a:lstStyle/>
                    <a:p>
                      <a:pPr algn="r"/>
                      <a:r>
                        <a:rPr lang="de-DE" sz="1400">
                          <a:effectLst/>
                        </a:rPr>
                        <a:t>20</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de-DE" sz="1400">
                          <a:effectLst/>
                        </a:rPr>
                        <a:t>Music and instruments: Guzheng</a:t>
                      </a:r>
                    </a:p>
                  </a:txBody>
                  <a:tcPr marL="0" marR="0" marT="0" marB="0" anchor="ctr">
                    <a:lnL>
                      <a:noFill/>
                    </a:lnL>
                    <a:lnR>
                      <a:noFill/>
                    </a:lnR>
                    <a:lnT>
                      <a:noFill/>
                    </a:lnT>
                    <a:lnB>
                      <a:noFill/>
                    </a:lnB>
                    <a:solidFill>
                      <a:srgbClr val="FFFFFF"/>
                    </a:solidFill>
                  </a:tcPr>
                </a:tc>
                <a:tc>
                  <a:txBody>
                    <a:bodyPr/>
                    <a:lstStyle/>
                    <a:p>
                      <a:r>
                        <a:rPr lang="en-US" sz="1400">
                          <a:effectLst/>
                        </a:rPr>
                        <a:t>94</a:t>
                      </a:r>
                    </a:p>
                  </a:txBody>
                  <a:tcPr marL="0" marR="0" marT="0" marB="0" anchor="ctr">
                    <a:lnL>
                      <a:noFill/>
                    </a:lnL>
                    <a:lnR>
                      <a:noFill/>
                    </a:lnR>
                    <a:lnT>
                      <a:noFill/>
                    </a:lnT>
                    <a:lnB>
                      <a:noFill/>
                    </a:lnB>
                    <a:solidFill>
                      <a:srgbClr val="FFFFFF"/>
                    </a:solidFill>
                  </a:tcPr>
                </a:tc>
                <a:tc>
                  <a:txBody>
                    <a:bodyPr/>
                    <a:lstStyle/>
                    <a:p>
                      <a:pPr algn="r"/>
                      <a:r>
                        <a:rPr lang="de-DE" sz="1400">
                          <a:effectLst/>
                        </a:rPr>
                        <a:t>375</a:t>
                      </a:r>
                    </a:p>
                  </a:txBody>
                  <a:tcPr marL="0" marR="0" marT="0" marB="0" anchor="ctr">
                    <a:lnL>
                      <a:noFill/>
                    </a:lnL>
                    <a:lnR>
                      <a:noFill/>
                    </a:lnR>
                    <a:lnT>
                      <a:noFill/>
                    </a:lnT>
                    <a:lnB>
                      <a:noFill/>
                    </a:lnB>
                    <a:solidFill>
                      <a:srgbClr val="FFFFFF"/>
                    </a:solidFill>
                  </a:tcPr>
                </a:tc>
                <a:tc>
                  <a:txBody>
                    <a:bodyPr/>
                    <a:lstStyle/>
                    <a:p>
                      <a:pPr algn="r"/>
                      <a:r>
                        <a:rPr lang="de-DE" sz="1400">
                          <a:effectLst/>
                        </a:rPr>
                        <a:t>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24980853"/>
                  </a:ext>
                </a:extLst>
              </a:tr>
              <a:tr h="44084">
                <a:tc>
                  <a:txBody>
                    <a:bodyPr/>
                    <a:lstStyle/>
                    <a:p>
                      <a:pPr algn="r"/>
                      <a:r>
                        <a:rPr lang="de-DE" sz="1400">
                          <a:effectLst/>
                        </a:rPr>
                        <a:t>21</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en-US" sz="1400">
                          <a:effectLst/>
                        </a:rPr>
                        <a:t>Chinese Astrology: Twelve Animals of the Chinese Zodiac</a:t>
                      </a:r>
                    </a:p>
                  </a:txBody>
                  <a:tcPr marL="0" marR="0" marT="0" marB="0" anchor="ctr">
                    <a:lnL>
                      <a:noFill/>
                    </a:lnL>
                    <a:lnR>
                      <a:noFill/>
                    </a:lnR>
                    <a:lnT>
                      <a:noFill/>
                    </a:lnT>
                    <a:lnB>
                      <a:noFill/>
                    </a:lnB>
                    <a:solidFill>
                      <a:srgbClr val="FFFFFF"/>
                    </a:solidFill>
                  </a:tcPr>
                </a:tc>
                <a:tc>
                  <a:txBody>
                    <a:bodyPr/>
                    <a:lstStyle/>
                    <a:p>
                      <a:r>
                        <a:rPr lang="en-US" sz="1400">
                          <a:effectLst/>
                        </a:rPr>
                        <a:t>71</a:t>
                      </a:r>
                    </a:p>
                  </a:txBody>
                  <a:tcPr marL="0" marR="0" marT="0" marB="0" anchor="ctr">
                    <a:lnL>
                      <a:noFill/>
                    </a:lnL>
                    <a:lnR>
                      <a:noFill/>
                    </a:lnR>
                    <a:lnT>
                      <a:noFill/>
                    </a:lnT>
                    <a:lnB>
                      <a:noFill/>
                    </a:lnB>
                    <a:solidFill>
                      <a:srgbClr val="FFFFFF"/>
                    </a:solidFill>
                  </a:tcPr>
                </a:tc>
                <a:tc>
                  <a:txBody>
                    <a:bodyPr/>
                    <a:lstStyle/>
                    <a:p>
                      <a:pPr algn="r"/>
                      <a:r>
                        <a:rPr lang="de-DE" sz="1400">
                          <a:effectLst/>
                        </a:rPr>
                        <a:t>372</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906459"/>
                  </a:ext>
                </a:extLst>
              </a:tr>
              <a:tr h="44084">
                <a:tc>
                  <a:txBody>
                    <a:bodyPr/>
                    <a:lstStyle/>
                    <a:p>
                      <a:pPr algn="r"/>
                      <a:r>
                        <a:rPr lang="de-DE" sz="1400">
                          <a:effectLst/>
                        </a:rPr>
                        <a:t>22</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en-US" sz="1400">
                          <a:effectLst/>
                        </a:rPr>
                        <a:t>Ancient literature: Four Folk Stories of Ancient China</a:t>
                      </a:r>
                    </a:p>
                  </a:txBody>
                  <a:tcPr marL="0" marR="0" marT="0" marB="0" anchor="ctr">
                    <a:lnL>
                      <a:noFill/>
                    </a:lnL>
                    <a:lnR>
                      <a:noFill/>
                    </a:lnR>
                    <a:lnT>
                      <a:noFill/>
                    </a:lnT>
                    <a:lnB>
                      <a:noFill/>
                    </a:lnB>
                    <a:solidFill>
                      <a:srgbClr val="FFFFFF"/>
                    </a:solidFill>
                  </a:tcPr>
                </a:tc>
                <a:tc>
                  <a:txBody>
                    <a:bodyPr/>
                    <a:lstStyle/>
                    <a:p>
                      <a:r>
                        <a:rPr lang="it-IT" sz="1400">
                          <a:effectLst/>
                        </a:rPr>
                        <a:t>49</a:t>
                      </a:r>
                    </a:p>
                  </a:txBody>
                  <a:tcPr marL="0" marR="0" marT="0" marB="0" anchor="ctr">
                    <a:lnL>
                      <a:noFill/>
                    </a:lnL>
                    <a:lnR>
                      <a:noFill/>
                    </a:lnR>
                    <a:lnT>
                      <a:noFill/>
                    </a:lnT>
                    <a:lnB>
                      <a:noFill/>
                    </a:lnB>
                    <a:solidFill>
                      <a:srgbClr val="FFFFFF"/>
                    </a:solidFill>
                  </a:tcPr>
                </a:tc>
                <a:tc>
                  <a:txBody>
                    <a:bodyPr/>
                    <a:lstStyle/>
                    <a:p>
                      <a:pPr algn="r"/>
                      <a:r>
                        <a:rPr lang="de-DE" sz="1400">
                          <a:effectLst/>
                        </a:rPr>
                        <a:t>371</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62026996"/>
                  </a:ext>
                </a:extLst>
              </a:tr>
              <a:tr h="44084">
                <a:tc>
                  <a:txBody>
                    <a:bodyPr/>
                    <a:lstStyle/>
                    <a:p>
                      <a:pPr algn="r"/>
                      <a:r>
                        <a:rPr lang="de-DE" sz="1400">
                          <a:effectLst/>
                        </a:rPr>
                        <a:t>23</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de-DE" sz="1400">
                          <a:effectLst/>
                        </a:rPr>
                        <a:t>Ancient literature: Chinese Classical Fairy Tales</a:t>
                      </a:r>
                    </a:p>
                  </a:txBody>
                  <a:tcPr marL="0" marR="0" marT="0" marB="0" anchor="ctr">
                    <a:lnL>
                      <a:noFill/>
                    </a:lnL>
                    <a:lnR>
                      <a:noFill/>
                    </a:lnR>
                    <a:lnT>
                      <a:noFill/>
                    </a:lnT>
                    <a:lnB>
                      <a:noFill/>
                    </a:lnB>
                    <a:solidFill>
                      <a:srgbClr val="FFFFFF"/>
                    </a:solidFill>
                  </a:tcPr>
                </a:tc>
                <a:tc>
                  <a:txBody>
                    <a:bodyPr/>
                    <a:lstStyle/>
                    <a:p>
                      <a:r>
                        <a:rPr lang="it-IT" sz="1400">
                          <a:effectLst/>
                        </a:rPr>
                        <a:t>50</a:t>
                      </a:r>
                    </a:p>
                  </a:txBody>
                  <a:tcPr marL="0" marR="0" marT="0" marB="0" anchor="ctr">
                    <a:lnL>
                      <a:noFill/>
                    </a:lnL>
                    <a:lnR>
                      <a:noFill/>
                    </a:lnR>
                    <a:lnT>
                      <a:noFill/>
                    </a:lnT>
                    <a:lnB>
                      <a:noFill/>
                    </a:lnB>
                    <a:solidFill>
                      <a:srgbClr val="FFFFFF"/>
                    </a:solidFill>
                  </a:tcPr>
                </a:tc>
                <a:tc>
                  <a:txBody>
                    <a:bodyPr/>
                    <a:lstStyle/>
                    <a:p>
                      <a:pPr algn="r"/>
                      <a:r>
                        <a:rPr lang="de-DE" sz="1400">
                          <a:effectLst/>
                        </a:rPr>
                        <a:t>369</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39701"/>
                  </a:ext>
                </a:extLst>
              </a:tr>
              <a:tr h="44084">
                <a:tc>
                  <a:txBody>
                    <a:bodyPr/>
                    <a:lstStyle/>
                    <a:p>
                      <a:pPr algn="r"/>
                      <a:r>
                        <a:rPr lang="de-DE" sz="1400">
                          <a:effectLst/>
                        </a:rPr>
                        <a:t>24</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de-DE" sz="1400">
                          <a:effectLst/>
                        </a:rPr>
                        <a:t>Chinese language: Chinese Dialects</a:t>
                      </a:r>
                    </a:p>
                  </a:txBody>
                  <a:tcPr marL="0" marR="0" marT="0" marB="0" anchor="ctr">
                    <a:lnL>
                      <a:noFill/>
                    </a:lnL>
                    <a:lnR>
                      <a:noFill/>
                    </a:lnR>
                    <a:lnT>
                      <a:noFill/>
                    </a:lnT>
                    <a:lnB>
                      <a:noFill/>
                    </a:lnB>
                    <a:solidFill>
                      <a:srgbClr val="FFFFFF"/>
                    </a:solidFill>
                  </a:tcPr>
                </a:tc>
                <a:tc>
                  <a:txBody>
                    <a:bodyPr/>
                    <a:lstStyle/>
                    <a:p>
                      <a:r>
                        <a:rPr lang="it-IT" sz="1400">
                          <a:effectLst/>
                        </a:rPr>
                        <a:t>45</a:t>
                      </a:r>
                    </a:p>
                  </a:txBody>
                  <a:tcPr marL="0" marR="0" marT="0" marB="0" anchor="ctr">
                    <a:lnL>
                      <a:noFill/>
                    </a:lnL>
                    <a:lnR>
                      <a:noFill/>
                    </a:lnR>
                    <a:lnT>
                      <a:noFill/>
                    </a:lnT>
                    <a:lnB>
                      <a:noFill/>
                    </a:lnB>
                    <a:solidFill>
                      <a:srgbClr val="FFFFFF"/>
                    </a:solidFill>
                  </a:tcPr>
                </a:tc>
                <a:tc>
                  <a:txBody>
                    <a:bodyPr/>
                    <a:lstStyle/>
                    <a:p>
                      <a:pPr algn="r"/>
                      <a:r>
                        <a:rPr lang="de-DE" sz="1400">
                          <a:effectLst/>
                        </a:rPr>
                        <a:t>368</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77727657"/>
                  </a:ext>
                </a:extLst>
              </a:tr>
              <a:tr h="44084">
                <a:tc>
                  <a:txBody>
                    <a:bodyPr/>
                    <a:lstStyle/>
                    <a:p>
                      <a:pPr algn="r"/>
                      <a:r>
                        <a:rPr lang="de-DE" sz="1400">
                          <a:effectLst/>
                        </a:rPr>
                        <a:t>25</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de-DE" sz="1400">
                          <a:effectLst/>
                        </a:rPr>
                        <a:t>Animals: Panda</a:t>
                      </a:r>
                    </a:p>
                  </a:txBody>
                  <a:tcPr marL="0" marR="0" marT="0" marB="0" anchor="ctr">
                    <a:lnL>
                      <a:noFill/>
                    </a:lnL>
                    <a:lnR>
                      <a:noFill/>
                    </a:lnR>
                    <a:lnT>
                      <a:noFill/>
                    </a:lnT>
                    <a:lnB>
                      <a:noFill/>
                    </a:lnB>
                    <a:solidFill>
                      <a:srgbClr val="FFFFFF"/>
                    </a:solidFill>
                  </a:tcPr>
                </a:tc>
                <a:tc>
                  <a:txBody>
                    <a:bodyPr/>
                    <a:lstStyle/>
                    <a:p>
                      <a:r>
                        <a:rPr lang="en-US" sz="1400">
                          <a:effectLst/>
                        </a:rPr>
                        <a:t>128</a:t>
                      </a:r>
                    </a:p>
                  </a:txBody>
                  <a:tcPr marL="0" marR="0" marT="0" marB="0" anchor="ctr">
                    <a:lnL>
                      <a:noFill/>
                    </a:lnL>
                    <a:lnR>
                      <a:noFill/>
                    </a:lnR>
                    <a:lnT>
                      <a:noFill/>
                    </a:lnT>
                    <a:lnB>
                      <a:noFill/>
                    </a:lnB>
                    <a:solidFill>
                      <a:srgbClr val="FFFFFF"/>
                    </a:solidFill>
                  </a:tcPr>
                </a:tc>
                <a:tc>
                  <a:txBody>
                    <a:bodyPr/>
                    <a:lstStyle/>
                    <a:p>
                      <a:pPr algn="r"/>
                      <a:r>
                        <a:rPr lang="de-DE" sz="1400">
                          <a:effectLst/>
                        </a:rPr>
                        <a:t>366</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85675871"/>
                  </a:ext>
                </a:extLst>
              </a:tr>
              <a:tr h="44084">
                <a:tc>
                  <a:txBody>
                    <a:bodyPr/>
                    <a:lstStyle/>
                    <a:p>
                      <a:pPr algn="r"/>
                      <a:r>
                        <a:rPr lang="de-DE" sz="1400">
                          <a:effectLst/>
                        </a:rPr>
                        <a:t>26</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en-US" sz="1400">
                          <a:effectLst/>
                        </a:rPr>
                        <a:t>Facial Make-up: Face Changing in Sichuan Opera</a:t>
                      </a:r>
                    </a:p>
                  </a:txBody>
                  <a:tcPr marL="0" marR="0" marT="0" marB="0" anchor="ctr">
                    <a:lnL>
                      <a:noFill/>
                    </a:lnL>
                    <a:lnR>
                      <a:noFill/>
                    </a:lnR>
                    <a:lnT>
                      <a:noFill/>
                    </a:lnT>
                    <a:lnB>
                      <a:noFill/>
                    </a:lnB>
                    <a:solidFill>
                      <a:srgbClr val="FFFFFF"/>
                    </a:solidFill>
                  </a:tcPr>
                </a:tc>
                <a:tc>
                  <a:txBody>
                    <a:bodyPr/>
                    <a:lstStyle/>
                    <a:p>
                      <a:r>
                        <a:rPr lang="en-US" sz="1400">
                          <a:effectLst/>
                        </a:rPr>
                        <a:t>97</a:t>
                      </a:r>
                    </a:p>
                  </a:txBody>
                  <a:tcPr marL="0" marR="0" marT="0" marB="0" anchor="ctr">
                    <a:lnL>
                      <a:noFill/>
                    </a:lnL>
                    <a:lnR>
                      <a:noFill/>
                    </a:lnR>
                    <a:lnT>
                      <a:noFill/>
                    </a:lnT>
                    <a:lnB>
                      <a:noFill/>
                    </a:lnB>
                    <a:solidFill>
                      <a:srgbClr val="FFFFFF"/>
                    </a:solidFill>
                  </a:tcPr>
                </a:tc>
                <a:tc>
                  <a:txBody>
                    <a:bodyPr/>
                    <a:lstStyle/>
                    <a:p>
                      <a:pPr algn="r"/>
                      <a:r>
                        <a:rPr lang="de-DE" sz="1400">
                          <a:effectLst/>
                        </a:rPr>
                        <a:t>365</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4683921"/>
                  </a:ext>
                </a:extLst>
              </a:tr>
              <a:tr h="44084">
                <a:tc>
                  <a:txBody>
                    <a:bodyPr/>
                    <a:lstStyle/>
                    <a:p>
                      <a:pPr algn="r"/>
                      <a:r>
                        <a:rPr lang="de-DE" sz="1400">
                          <a:effectLst/>
                        </a:rPr>
                        <a:t>27</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de-DE" sz="1400">
                          <a:effectLst/>
                        </a:rPr>
                        <a:t>Chinese Mythology: Huli-jing</a:t>
                      </a:r>
                    </a:p>
                  </a:txBody>
                  <a:tcPr marL="0" marR="0" marT="0" marB="0" anchor="ctr">
                    <a:lnL>
                      <a:noFill/>
                    </a:lnL>
                    <a:lnR>
                      <a:noFill/>
                    </a:lnR>
                    <a:lnT>
                      <a:noFill/>
                    </a:lnT>
                    <a:lnB>
                      <a:noFill/>
                    </a:lnB>
                    <a:solidFill>
                      <a:srgbClr val="FFFFFF"/>
                    </a:solidFill>
                  </a:tcPr>
                </a:tc>
                <a:tc>
                  <a:txBody>
                    <a:bodyPr/>
                    <a:lstStyle/>
                    <a:p>
                      <a:r>
                        <a:rPr lang="en-US" sz="1400">
                          <a:effectLst/>
                        </a:rPr>
                        <a:t>73</a:t>
                      </a:r>
                    </a:p>
                  </a:txBody>
                  <a:tcPr marL="0" marR="0" marT="0" marB="0" anchor="ctr">
                    <a:lnL>
                      <a:noFill/>
                    </a:lnL>
                    <a:lnR>
                      <a:noFill/>
                    </a:lnR>
                    <a:lnT>
                      <a:noFill/>
                    </a:lnT>
                    <a:lnB>
                      <a:noFill/>
                    </a:lnB>
                    <a:solidFill>
                      <a:srgbClr val="FFFFFF"/>
                    </a:solidFill>
                  </a:tcPr>
                </a:tc>
                <a:tc>
                  <a:txBody>
                    <a:bodyPr/>
                    <a:lstStyle/>
                    <a:p>
                      <a:pPr algn="r"/>
                      <a:r>
                        <a:rPr lang="de-DE" sz="1400">
                          <a:effectLst/>
                        </a:rPr>
                        <a:t>364</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384"/>
                  </a:ext>
                </a:extLst>
              </a:tr>
              <a:tr h="44084">
                <a:tc>
                  <a:txBody>
                    <a:bodyPr/>
                    <a:lstStyle/>
                    <a:p>
                      <a:pPr algn="r"/>
                      <a:r>
                        <a:rPr lang="de-DE" sz="1400">
                          <a:effectLst/>
                        </a:rPr>
                        <a:t>28</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Traditional Crafts: Folk Art - Chinese Paper-cutting</a:t>
                      </a:r>
                    </a:p>
                  </a:txBody>
                  <a:tcPr marL="0" marR="0" marT="0" marB="0" anchor="ctr">
                    <a:lnL>
                      <a:noFill/>
                    </a:lnL>
                    <a:lnR>
                      <a:noFill/>
                    </a:lnR>
                    <a:lnT>
                      <a:noFill/>
                    </a:lnT>
                    <a:lnB>
                      <a:noFill/>
                    </a:lnB>
                    <a:solidFill>
                      <a:srgbClr val="FFFFFF"/>
                    </a:solidFill>
                  </a:tcPr>
                </a:tc>
                <a:tc>
                  <a:txBody>
                    <a:bodyPr/>
                    <a:lstStyle/>
                    <a:p>
                      <a:r>
                        <a:rPr lang="en-US" sz="1400">
                          <a:effectLst/>
                        </a:rPr>
                        <a:t>19</a:t>
                      </a:r>
                    </a:p>
                  </a:txBody>
                  <a:tcPr marL="0" marR="0" marT="0" marB="0" anchor="ctr">
                    <a:lnL>
                      <a:noFill/>
                    </a:lnL>
                    <a:lnR>
                      <a:noFill/>
                    </a:lnR>
                    <a:lnT>
                      <a:noFill/>
                    </a:lnT>
                    <a:lnB>
                      <a:noFill/>
                    </a:lnB>
                    <a:solidFill>
                      <a:srgbClr val="FFFFFF"/>
                    </a:solidFill>
                  </a:tcPr>
                </a:tc>
                <a:tc>
                  <a:txBody>
                    <a:bodyPr/>
                    <a:lstStyle/>
                    <a:p>
                      <a:pPr algn="r"/>
                      <a:r>
                        <a:rPr lang="de-DE" sz="1400">
                          <a:effectLst/>
                        </a:rPr>
                        <a:t>364</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9544847"/>
                  </a:ext>
                </a:extLst>
              </a:tr>
              <a:tr h="44084">
                <a:tc>
                  <a:txBody>
                    <a:bodyPr/>
                    <a:lstStyle/>
                    <a:p>
                      <a:pPr algn="r"/>
                      <a:r>
                        <a:rPr lang="de-DE" sz="1400">
                          <a:effectLst/>
                        </a:rPr>
                        <a:t>29</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Science and Technology: Douyin (Tik Tok)</a:t>
                      </a:r>
                    </a:p>
                  </a:txBody>
                  <a:tcPr marL="0" marR="0" marT="0" marB="0" anchor="ctr">
                    <a:lnL>
                      <a:noFill/>
                    </a:lnL>
                    <a:lnR>
                      <a:noFill/>
                    </a:lnR>
                    <a:lnT>
                      <a:noFill/>
                    </a:lnT>
                    <a:lnB>
                      <a:noFill/>
                    </a:lnB>
                    <a:solidFill>
                      <a:srgbClr val="FFFFFF"/>
                    </a:solidFill>
                  </a:tcPr>
                </a:tc>
                <a:tc>
                  <a:txBody>
                    <a:bodyPr/>
                    <a:lstStyle/>
                    <a:p>
                      <a:r>
                        <a:rPr lang="en-US" sz="1400">
                          <a:effectLst/>
                        </a:rPr>
                        <a:t>8</a:t>
                      </a:r>
                    </a:p>
                  </a:txBody>
                  <a:tcPr marL="0" marR="0" marT="0" marB="0" anchor="ctr">
                    <a:lnL>
                      <a:noFill/>
                    </a:lnL>
                    <a:lnR>
                      <a:noFill/>
                    </a:lnR>
                    <a:lnT>
                      <a:noFill/>
                    </a:lnT>
                    <a:lnB>
                      <a:noFill/>
                    </a:lnB>
                    <a:solidFill>
                      <a:srgbClr val="FFFFFF"/>
                    </a:solidFill>
                  </a:tcPr>
                </a:tc>
                <a:tc>
                  <a:txBody>
                    <a:bodyPr/>
                    <a:lstStyle/>
                    <a:p>
                      <a:pPr algn="r"/>
                      <a:r>
                        <a:rPr lang="de-DE" sz="1400">
                          <a:effectLst/>
                        </a:rPr>
                        <a:t>362</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5668694"/>
                  </a:ext>
                </a:extLst>
              </a:tr>
              <a:tr h="44084">
                <a:tc>
                  <a:txBody>
                    <a:bodyPr/>
                    <a:lstStyle/>
                    <a:p>
                      <a:pPr algn="r"/>
                      <a:r>
                        <a:rPr lang="de-DE" sz="1400">
                          <a:effectLst/>
                        </a:rPr>
                        <a:t>30</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Chinese clothing / interieur: Chinese clothing</a:t>
                      </a:r>
                    </a:p>
                  </a:txBody>
                  <a:tcPr marL="0" marR="0" marT="0" marB="0" anchor="ctr">
                    <a:lnL>
                      <a:noFill/>
                    </a:lnL>
                    <a:lnR>
                      <a:noFill/>
                    </a:lnR>
                    <a:lnT>
                      <a:noFill/>
                    </a:lnT>
                    <a:lnB>
                      <a:noFill/>
                    </a:lnB>
                    <a:solidFill>
                      <a:srgbClr val="FFFFFF"/>
                    </a:solidFill>
                  </a:tcPr>
                </a:tc>
                <a:tc>
                  <a:txBody>
                    <a:bodyPr/>
                    <a:lstStyle/>
                    <a:p>
                      <a:r>
                        <a:rPr lang="en-US" sz="1400">
                          <a:effectLst/>
                        </a:rPr>
                        <a:t>112</a:t>
                      </a:r>
                    </a:p>
                  </a:txBody>
                  <a:tcPr marL="0" marR="0" marT="0" marB="0" anchor="ctr">
                    <a:lnL>
                      <a:noFill/>
                    </a:lnL>
                    <a:lnR>
                      <a:noFill/>
                    </a:lnR>
                    <a:lnT>
                      <a:noFill/>
                    </a:lnT>
                    <a:lnB>
                      <a:noFill/>
                    </a:lnB>
                    <a:solidFill>
                      <a:srgbClr val="FFFFFF"/>
                    </a:solidFill>
                  </a:tcPr>
                </a:tc>
                <a:tc>
                  <a:txBody>
                    <a:bodyPr/>
                    <a:lstStyle/>
                    <a:p>
                      <a:pPr algn="r"/>
                      <a:r>
                        <a:rPr lang="de-DE" sz="1400">
                          <a:effectLst/>
                        </a:rPr>
                        <a:t>361</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8657410"/>
                  </a:ext>
                </a:extLst>
              </a:tr>
              <a:tr h="44084">
                <a:tc>
                  <a:txBody>
                    <a:bodyPr/>
                    <a:lstStyle/>
                    <a:p>
                      <a:pPr algn="r"/>
                      <a:r>
                        <a:rPr lang="de-DE" sz="1400">
                          <a:effectLst/>
                        </a:rPr>
                        <a:t>31</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de-DE" sz="1400">
                          <a:effectLst/>
                        </a:rPr>
                        <a:t>Facial Make-up</a:t>
                      </a:r>
                    </a:p>
                  </a:txBody>
                  <a:tcPr marL="0" marR="0" marT="0" marB="0" anchor="ctr">
                    <a:lnL>
                      <a:noFill/>
                    </a:lnL>
                    <a:lnR>
                      <a:noFill/>
                    </a:lnR>
                    <a:lnT>
                      <a:noFill/>
                    </a:lnT>
                    <a:lnB>
                      <a:noFill/>
                    </a:lnB>
                    <a:solidFill>
                      <a:srgbClr val="FFFFFF"/>
                    </a:solidFill>
                  </a:tcPr>
                </a:tc>
                <a:tc>
                  <a:txBody>
                    <a:bodyPr/>
                    <a:lstStyle/>
                    <a:p>
                      <a:r>
                        <a:rPr lang="en-US" sz="1400">
                          <a:effectLst/>
                        </a:rPr>
                        <a:t>96</a:t>
                      </a:r>
                    </a:p>
                  </a:txBody>
                  <a:tcPr marL="0" marR="0" marT="0" marB="0" anchor="ctr">
                    <a:lnL>
                      <a:noFill/>
                    </a:lnL>
                    <a:lnR>
                      <a:noFill/>
                    </a:lnR>
                    <a:lnT>
                      <a:noFill/>
                    </a:lnT>
                    <a:lnB>
                      <a:noFill/>
                    </a:lnB>
                    <a:solidFill>
                      <a:srgbClr val="FFFFFF"/>
                    </a:solidFill>
                  </a:tcPr>
                </a:tc>
                <a:tc>
                  <a:txBody>
                    <a:bodyPr/>
                    <a:lstStyle/>
                    <a:p>
                      <a:pPr algn="r"/>
                      <a:r>
                        <a:rPr lang="de-DE" sz="1400">
                          <a:effectLst/>
                        </a:rPr>
                        <a:t>360</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7984104"/>
                  </a:ext>
                </a:extLst>
              </a:tr>
              <a:tr h="44084">
                <a:tc>
                  <a:txBody>
                    <a:bodyPr/>
                    <a:lstStyle/>
                    <a:p>
                      <a:pPr algn="r"/>
                      <a:r>
                        <a:rPr lang="de-DE" sz="1400">
                          <a:effectLst/>
                        </a:rPr>
                        <a:t>32</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en-US" sz="1400">
                          <a:effectLst/>
                        </a:rPr>
                        <a:t>Beverages: The Liquor Culture of Ancient China</a:t>
                      </a:r>
                    </a:p>
                  </a:txBody>
                  <a:tcPr marL="0" marR="0" marT="0" marB="0" anchor="ctr">
                    <a:lnL>
                      <a:noFill/>
                    </a:lnL>
                    <a:lnR>
                      <a:noFill/>
                    </a:lnR>
                    <a:lnT>
                      <a:noFill/>
                    </a:lnT>
                    <a:lnB>
                      <a:noFill/>
                    </a:lnB>
                    <a:solidFill>
                      <a:srgbClr val="FFFFFF"/>
                    </a:solidFill>
                  </a:tcPr>
                </a:tc>
                <a:tc>
                  <a:txBody>
                    <a:bodyPr/>
                    <a:lstStyle/>
                    <a:p>
                      <a:r>
                        <a:rPr lang="en-US" sz="1400">
                          <a:effectLst/>
                        </a:rPr>
                        <a:t>22</a:t>
                      </a:r>
                    </a:p>
                  </a:txBody>
                  <a:tcPr marL="0" marR="0" marT="0" marB="0" anchor="ctr">
                    <a:lnL>
                      <a:noFill/>
                    </a:lnL>
                    <a:lnR>
                      <a:noFill/>
                    </a:lnR>
                    <a:lnT>
                      <a:noFill/>
                    </a:lnT>
                    <a:lnB>
                      <a:noFill/>
                    </a:lnB>
                    <a:solidFill>
                      <a:srgbClr val="FFFFFF"/>
                    </a:solidFill>
                  </a:tcPr>
                </a:tc>
                <a:tc>
                  <a:txBody>
                    <a:bodyPr/>
                    <a:lstStyle/>
                    <a:p>
                      <a:pPr algn="r"/>
                      <a:r>
                        <a:rPr lang="de-DE" sz="1400">
                          <a:effectLst/>
                        </a:rPr>
                        <a:t>357</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44282036"/>
                  </a:ext>
                </a:extLst>
              </a:tr>
              <a:tr h="44084">
                <a:tc>
                  <a:txBody>
                    <a:bodyPr/>
                    <a:lstStyle/>
                    <a:p>
                      <a:pPr algn="r"/>
                      <a:r>
                        <a:rPr lang="de-DE" sz="1400">
                          <a:effectLst/>
                        </a:rPr>
                        <a:t>33</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de-DE" sz="1400">
                          <a:effectLst/>
                        </a:rPr>
                        <a:t>Premodern literature: Tang and Song (2 texts)</a:t>
                      </a:r>
                    </a:p>
                  </a:txBody>
                  <a:tcPr marL="0" marR="0" marT="0" marB="0" anchor="ctr">
                    <a:lnL>
                      <a:noFill/>
                    </a:lnL>
                    <a:lnR>
                      <a:noFill/>
                    </a:lnR>
                    <a:lnT>
                      <a:noFill/>
                    </a:lnT>
                    <a:lnB>
                      <a:noFill/>
                    </a:lnB>
                    <a:solidFill>
                      <a:srgbClr val="FFFFFF"/>
                    </a:solidFill>
                  </a:tcPr>
                </a:tc>
                <a:tc>
                  <a:txBody>
                    <a:bodyPr/>
                    <a:lstStyle/>
                    <a:p>
                      <a:r>
                        <a:rPr lang="it-IT" sz="1400">
                          <a:effectLst/>
                        </a:rPr>
                        <a:t>51</a:t>
                      </a:r>
                    </a:p>
                  </a:txBody>
                  <a:tcPr marL="0" marR="0" marT="0" marB="0" anchor="ctr">
                    <a:lnL>
                      <a:noFill/>
                    </a:lnL>
                    <a:lnR>
                      <a:noFill/>
                    </a:lnR>
                    <a:lnT>
                      <a:noFill/>
                    </a:lnT>
                    <a:lnB>
                      <a:noFill/>
                    </a:lnB>
                    <a:solidFill>
                      <a:srgbClr val="FFFFFF"/>
                    </a:solidFill>
                  </a:tcPr>
                </a:tc>
                <a:tc>
                  <a:txBody>
                    <a:bodyPr/>
                    <a:lstStyle/>
                    <a:p>
                      <a:pPr algn="r"/>
                      <a:r>
                        <a:rPr lang="de-DE" sz="1400">
                          <a:effectLst/>
                        </a:rPr>
                        <a:t>357</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84353486"/>
                  </a:ext>
                </a:extLst>
              </a:tr>
              <a:tr h="44084">
                <a:tc>
                  <a:txBody>
                    <a:bodyPr/>
                    <a:lstStyle/>
                    <a:p>
                      <a:pPr algn="r"/>
                      <a:r>
                        <a:rPr lang="de-DE" sz="1400">
                          <a:effectLst/>
                        </a:rPr>
                        <a:t>34</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en-US" sz="1400">
                          <a:effectLst/>
                        </a:rPr>
                        <a:t>Chinese Medicine: The Development of Chinese Medicine</a:t>
                      </a:r>
                    </a:p>
                  </a:txBody>
                  <a:tcPr marL="0" marR="0" marT="0" marB="0" anchor="ctr">
                    <a:lnL>
                      <a:noFill/>
                    </a:lnL>
                    <a:lnR>
                      <a:noFill/>
                    </a:lnR>
                    <a:lnT>
                      <a:noFill/>
                    </a:lnT>
                    <a:lnB>
                      <a:noFill/>
                    </a:lnB>
                    <a:solidFill>
                      <a:srgbClr val="FFFFFF"/>
                    </a:solidFill>
                  </a:tcPr>
                </a:tc>
                <a:tc>
                  <a:txBody>
                    <a:bodyPr/>
                    <a:lstStyle/>
                    <a:p>
                      <a:r>
                        <a:rPr lang="en-US" sz="1400">
                          <a:effectLst/>
                        </a:rPr>
                        <a:t>68</a:t>
                      </a:r>
                    </a:p>
                  </a:txBody>
                  <a:tcPr marL="0" marR="0" marT="0" marB="0" anchor="ctr">
                    <a:lnL>
                      <a:noFill/>
                    </a:lnL>
                    <a:lnR>
                      <a:noFill/>
                    </a:lnR>
                    <a:lnT>
                      <a:noFill/>
                    </a:lnT>
                    <a:lnB>
                      <a:noFill/>
                    </a:lnB>
                    <a:solidFill>
                      <a:srgbClr val="FFFFFF"/>
                    </a:solidFill>
                  </a:tcPr>
                </a:tc>
                <a:tc>
                  <a:txBody>
                    <a:bodyPr/>
                    <a:lstStyle/>
                    <a:p>
                      <a:pPr algn="r"/>
                      <a:r>
                        <a:rPr lang="de-DE" sz="1400">
                          <a:effectLst/>
                        </a:rPr>
                        <a:t>356</a:t>
                      </a:r>
                    </a:p>
                  </a:txBody>
                  <a:tcPr marL="0" marR="0" marT="0" marB="0" anchor="ctr">
                    <a:lnL>
                      <a:noFill/>
                    </a:lnL>
                    <a:lnR>
                      <a:noFill/>
                    </a:lnR>
                    <a:lnT>
                      <a:noFill/>
                    </a:lnT>
                    <a:lnB>
                      <a:noFill/>
                    </a:lnB>
                    <a:solidFill>
                      <a:srgbClr val="FFFFFF"/>
                    </a:solidFill>
                  </a:tcPr>
                </a:tc>
                <a:tc>
                  <a:txBody>
                    <a:bodyPr/>
                    <a:lstStyle/>
                    <a:p>
                      <a:pPr algn="r"/>
                      <a:r>
                        <a:rPr lang="de-DE" sz="1400">
                          <a:effectLst/>
                        </a:rPr>
                        <a:t>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0816453"/>
                  </a:ext>
                </a:extLst>
              </a:tr>
              <a:tr h="44084">
                <a:tc>
                  <a:txBody>
                    <a:bodyPr/>
                    <a:lstStyle/>
                    <a:p>
                      <a:pPr algn="r"/>
                      <a:r>
                        <a:rPr lang="de-DE" sz="1400">
                          <a:effectLst/>
                        </a:rPr>
                        <a:t>35</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de-DE" sz="1400">
                          <a:effectLst/>
                        </a:rPr>
                        <a:t>Modern and Contemporary Literature: Qian Zhongshu (Ch'ien Chung-shu)</a:t>
                      </a:r>
                    </a:p>
                  </a:txBody>
                  <a:tcPr marL="0" marR="0" marT="0" marB="0" anchor="ctr">
                    <a:lnL>
                      <a:noFill/>
                    </a:lnL>
                    <a:lnR>
                      <a:noFill/>
                    </a:lnR>
                    <a:lnT>
                      <a:noFill/>
                    </a:lnT>
                    <a:lnB>
                      <a:noFill/>
                    </a:lnB>
                    <a:solidFill>
                      <a:srgbClr val="FFFFFF"/>
                    </a:solidFill>
                  </a:tcPr>
                </a:tc>
                <a:tc>
                  <a:txBody>
                    <a:bodyPr/>
                    <a:lstStyle/>
                    <a:p>
                      <a:r>
                        <a:rPr lang="en-US" sz="1400">
                          <a:effectLst/>
                        </a:rPr>
                        <a:t>56</a:t>
                      </a:r>
                    </a:p>
                  </a:txBody>
                  <a:tcPr marL="0" marR="0" marT="0" marB="0" anchor="ctr">
                    <a:lnL>
                      <a:noFill/>
                    </a:lnL>
                    <a:lnR>
                      <a:noFill/>
                    </a:lnR>
                    <a:lnT>
                      <a:noFill/>
                    </a:lnT>
                    <a:lnB>
                      <a:noFill/>
                    </a:lnB>
                    <a:solidFill>
                      <a:srgbClr val="FFFFFF"/>
                    </a:solidFill>
                  </a:tcPr>
                </a:tc>
                <a:tc>
                  <a:txBody>
                    <a:bodyPr/>
                    <a:lstStyle/>
                    <a:p>
                      <a:pPr algn="r"/>
                      <a:r>
                        <a:rPr lang="de-DE" sz="1400">
                          <a:effectLst/>
                        </a:rPr>
                        <a:t>349</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511365"/>
                  </a:ext>
                </a:extLst>
              </a:tr>
              <a:tr h="44084">
                <a:tc>
                  <a:txBody>
                    <a:bodyPr/>
                    <a:lstStyle/>
                    <a:p>
                      <a:pPr algn="r"/>
                      <a:r>
                        <a:rPr lang="de-DE" sz="1400">
                          <a:effectLst/>
                        </a:rPr>
                        <a:t>36</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de-DE" sz="1400">
                          <a:effectLst/>
                        </a:rPr>
                        <a:t>Body movement performance: Traditional Chinese Dance</a:t>
                      </a:r>
                    </a:p>
                  </a:txBody>
                  <a:tcPr marL="0" marR="0" marT="0" marB="0" anchor="ctr">
                    <a:lnL>
                      <a:noFill/>
                    </a:lnL>
                    <a:lnR>
                      <a:noFill/>
                    </a:lnR>
                    <a:lnT>
                      <a:noFill/>
                    </a:lnT>
                    <a:lnB>
                      <a:noFill/>
                    </a:lnB>
                    <a:solidFill>
                      <a:srgbClr val="FFFFFF"/>
                    </a:solidFill>
                  </a:tcPr>
                </a:tc>
                <a:tc>
                  <a:txBody>
                    <a:bodyPr/>
                    <a:lstStyle/>
                    <a:p>
                      <a:r>
                        <a:rPr lang="en-US" sz="1400">
                          <a:effectLst/>
                        </a:rPr>
                        <a:t>103</a:t>
                      </a:r>
                    </a:p>
                  </a:txBody>
                  <a:tcPr marL="0" marR="0" marT="0" marB="0" anchor="ctr">
                    <a:lnL>
                      <a:noFill/>
                    </a:lnL>
                    <a:lnR>
                      <a:noFill/>
                    </a:lnR>
                    <a:lnT>
                      <a:noFill/>
                    </a:lnT>
                    <a:lnB>
                      <a:noFill/>
                    </a:lnB>
                    <a:solidFill>
                      <a:srgbClr val="FFFFFF"/>
                    </a:solidFill>
                  </a:tcPr>
                </a:tc>
                <a:tc>
                  <a:txBody>
                    <a:bodyPr/>
                    <a:lstStyle/>
                    <a:p>
                      <a:pPr algn="r"/>
                      <a:r>
                        <a:rPr lang="de-DE" sz="1400">
                          <a:effectLst/>
                        </a:rPr>
                        <a:t>346</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496750"/>
                  </a:ext>
                </a:extLst>
              </a:tr>
              <a:tr h="44084">
                <a:tc>
                  <a:txBody>
                    <a:bodyPr/>
                    <a:lstStyle/>
                    <a:p>
                      <a:pPr algn="r"/>
                      <a:r>
                        <a:rPr lang="de-DE" sz="1400">
                          <a:effectLst/>
                        </a:rPr>
                        <a:t>37</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en-US" sz="1400">
                          <a:effectLst/>
                        </a:rPr>
                        <a:t>Chinese Astrology: Calendar, The 24 Solar Terms</a:t>
                      </a:r>
                    </a:p>
                  </a:txBody>
                  <a:tcPr marL="0" marR="0" marT="0" marB="0" anchor="ctr">
                    <a:lnL>
                      <a:noFill/>
                    </a:lnL>
                    <a:lnR>
                      <a:noFill/>
                    </a:lnR>
                    <a:lnT>
                      <a:noFill/>
                    </a:lnT>
                    <a:lnB>
                      <a:noFill/>
                    </a:lnB>
                    <a:solidFill>
                      <a:srgbClr val="FFFFFF"/>
                    </a:solidFill>
                  </a:tcPr>
                </a:tc>
                <a:tc>
                  <a:txBody>
                    <a:bodyPr/>
                    <a:lstStyle/>
                    <a:p>
                      <a:r>
                        <a:rPr lang="en-US" sz="1400">
                          <a:effectLst/>
                        </a:rPr>
                        <a:t>72</a:t>
                      </a:r>
                    </a:p>
                  </a:txBody>
                  <a:tcPr marL="0" marR="0" marT="0" marB="0" anchor="ctr">
                    <a:lnL>
                      <a:noFill/>
                    </a:lnL>
                    <a:lnR>
                      <a:noFill/>
                    </a:lnR>
                    <a:lnT>
                      <a:noFill/>
                    </a:lnT>
                    <a:lnB>
                      <a:noFill/>
                    </a:lnB>
                    <a:solidFill>
                      <a:srgbClr val="FFFFFF"/>
                    </a:solidFill>
                  </a:tcPr>
                </a:tc>
                <a:tc>
                  <a:txBody>
                    <a:bodyPr/>
                    <a:lstStyle/>
                    <a:p>
                      <a:pPr algn="r"/>
                      <a:r>
                        <a:rPr lang="de-DE" sz="1400">
                          <a:effectLst/>
                        </a:rPr>
                        <a:t>346</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3508812"/>
                  </a:ext>
                </a:extLst>
              </a:tr>
              <a:tr h="44084">
                <a:tc>
                  <a:txBody>
                    <a:bodyPr/>
                    <a:lstStyle/>
                    <a:p>
                      <a:pPr algn="r"/>
                      <a:r>
                        <a:rPr lang="de-DE" sz="1400">
                          <a:effectLst/>
                        </a:rPr>
                        <a:t>38</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de-DE" sz="1400">
                          <a:effectLst/>
                        </a:rPr>
                        <a:t>Stage entertainment: Shadow Play</a:t>
                      </a:r>
                    </a:p>
                  </a:txBody>
                  <a:tcPr marL="0" marR="0" marT="0" marB="0" anchor="ctr">
                    <a:lnL>
                      <a:noFill/>
                    </a:lnL>
                    <a:lnR>
                      <a:noFill/>
                    </a:lnR>
                    <a:lnT>
                      <a:noFill/>
                    </a:lnT>
                    <a:lnB>
                      <a:noFill/>
                    </a:lnB>
                    <a:solidFill>
                      <a:srgbClr val="FFFFFF"/>
                    </a:solidFill>
                  </a:tcPr>
                </a:tc>
                <a:tc>
                  <a:txBody>
                    <a:bodyPr/>
                    <a:lstStyle/>
                    <a:p>
                      <a:r>
                        <a:rPr lang="en-US" sz="1400">
                          <a:effectLst/>
                        </a:rPr>
                        <a:t>100</a:t>
                      </a:r>
                    </a:p>
                  </a:txBody>
                  <a:tcPr marL="0" marR="0" marT="0" marB="0" anchor="ctr">
                    <a:lnL>
                      <a:noFill/>
                    </a:lnL>
                    <a:lnR>
                      <a:noFill/>
                    </a:lnR>
                    <a:lnT>
                      <a:noFill/>
                    </a:lnT>
                    <a:lnB>
                      <a:noFill/>
                    </a:lnB>
                    <a:solidFill>
                      <a:srgbClr val="FFFFFF"/>
                    </a:solidFill>
                  </a:tcPr>
                </a:tc>
                <a:tc>
                  <a:txBody>
                    <a:bodyPr/>
                    <a:lstStyle/>
                    <a:p>
                      <a:pPr algn="r"/>
                      <a:r>
                        <a:rPr lang="de-DE" sz="1400">
                          <a:effectLst/>
                        </a:rPr>
                        <a:t>344</a:t>
                      </a:r>
                    </a:p>
                  </a:txBody>
                  <a:tcPr marL="0" marR="0" marT="0" marB="0" anchor="ctr">
                    <a:lnL>
                      <a:noFill/>
                    </a:lnL>
                    <a:lnR>
                      <a:noFill/>
                    </a:lnR>
                    <a:lnT>
                      <a:noFill/>
                    </a:lnT>
                    <a:lnB>
                      <a:noFill/>
                    </a:lnB>
                    <a:solidFill>
                      <a:srgbClr val="FFFFFF"/>
                    </a:solidFill>
                  </a:tcPr>
                </a:tc>
                <a:tc>
                  <a:txBody>
                    <a:bodyPr/>
                    <a:lstStyle/>
                    <a:p>
                      <a:pPr algn="r"/>
                      <a:r>
                        <a:rPr lang="de-DE" sz="1400">
                          <a:effectLst/>
                        </a:rPr>
                        <a:t>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16683431"/>
                  </a:ext>
                </a:extLst>
              </a:tr>
              <a:tr h="44084">
                <a:tc>
                  <a:txBody>
                    <a:bodyPr/>
                    <a:lstStyle/>
                    <a:p>
                      <a:pPr algn="r"/>
                      <a:r>
                        <a:rPr lang="de-DE" sz="1400">
                          <a:effectLst/>
                        </a:rPr>
                        <a:t>39</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de-DE" sz="1400">
                          <a:effectLst/>
                        </a:rPr>
                        <a:t>Chinese Astrology: Chinese Astrology</a:t>
                      </a:r>
                    </a:p>
                  </a:txBody>
                  <a:tcPr marL="0" marR="0" marT="0" marB="0" anchor="ctr">
                    <a:lnL>
                      <a:noFill/>
                    </a:lnL>
                    <a:lnR>
                      <a:noFill/>
                    </a:lnR>
                    <a:lnT>
                      <a:noFill/>
                    </a:lnT>
                    <a:lnB>
                      <a:noFill/>
                    </a:lnB>
                    <a:solidFill>
                      <a:srgbClr val="FFFFFF"/>
                    </a:solidFill>
                  </a:tcPr>
                </a:tc>
                <a:tc>
                  <a:txBody>
                    <a:bodyPr/>
                    <a:lstStyle/>
                    <a:p>
                      <a:r>
                        <a:rPr lang="en-US" sz="1400">
                          <a:effectLst/>
                        </a:rPr>
                        <a:t>70</a:t>
                      </a:r>
                    </a:p>
                  </a:txBody>
                  <a:tcPr marL="0" marR="0" marT="0" marB="0" anchor="ctr">
                    <a:lnL>
                      <a:noFill/>
                    </a:lnL>
                    <a:lnR>
                      <a:noFill/>
                    </a:lnR>
                    <a:lnT>
                      <a:noFill/>
                    </a:lnT>
                    <a:lnB>
                      <a:noFill/>
                    </a:lnB>
                    <a:solidFill>
                      <a:srgbClr val="FFFFFF"/>
                    </a:solidFill>
                  </a:tcPr>
                </a:tc>
                <a:tc>
                  <a:txBody>
                    <a:bodyPr/>
                    <a:lstStyle/>
                    <a:p>
                      <a:pPr algn="r"/>
                      <a:r>
                        <a:rPr lang="de-DE" sz="1400">
                          <a:effectLst/>
                        </a:rPr>
                        <a:t>338</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753757"/>
                  </a:ext>
                </a:extLst>
              </a:tr>
              <a:tr h="44084">
                <a:tc>
                  <a:txBody>
                    <a:bodyPr/>
                    <a:lstStyle/>
                    <a:p>
                      <a:pPr algn="r"/>
                      <a:r>
                        <a:rPr lang="de-DE" sz="1400">
                          <a:effectLst/>
                        </a:rPr>
                        <a:t>40</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de-DE" sz="1400">
                          <a:effectLst/>
                        </a:rPr>
                        <a:t>Chinese Writing: Chinese Characters</a:t>
                      </a:r>
                    </a:p>
                  </a:txBody>
                  <a:tcPr marL="0" marR="0" marT="0" marB="0" anchor="ctr">
                    <a:lnL>
                      <a:noFill/>
                    </a:lnL>
                    <a:lnR>
                      <a:noFill/>
                    </a:lnR>
                    <a:lnT>
                      <a:noFill/>
                    </a:lnT>
                    <a:lnB>
                      <a:noFill/>
                    </a:lnB>
                    <a:solidFill>
                      <a:srgbClr val="FFFFFF"/>
                    </a:solidFill>
                  </a:tcPr>
                </a:tc>
                <a:tc>
                  <a:txBody>
                    <a:bodyPr/>
                    <a:lstStyle/>
                    <a:p>
                      <a:r>
                        <a:rPr lang="en-US" sz="1400">
                          <a:effectLst/>
                        </a:rPr>
                        <a:t>9</a:t>
                      </a:r>
                    </a:p>
                  </a:txBody>
                  <a:tcPr marL="0" marR="0" marT="0" marB="0" anchor="ctr">
                    <a:lnL>
                      <a:noFill/>
                    </a:lnL>
                    <a:lnR>
                      <a:noFill/>
                    </a:lnR>
                    <a:lnT>
                      <a:noFill/>
                    </a:lnT>
                    <a:lnB>
                      <a:noFill/>
                    </a:lnB>
                    <a:solidFill>
                      <a:srgbClr val="FFFFFF"/>
                    </a:solidFill>
                  </a:tcPr>
                </a:tc>
                <a:tc>
                  <a:txBody>
                    <a:bodyPr/>
                    <a:lstStyle/>
                    <a:p>
                      <a:pPr algn="r"/>
                      <a:r>
                        <a:rPr lang="de-DE" sz="1400">
                          <a:effectLst/>
                        </a:rPr>
                        <a:t>336</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9506827"/>
                  </a:ext>
                </a:extLst>
              </a:tr>
              <a:tr h="44084">
                <a:tc>
                  <a:txBody>
                    <a:bodyPr/>
                    <a:lstStyle/>
                    <a:p>
                      <a:pPr algn="r"/>
                      <a:r>
                        <a:rPr lang="de-DE" sz="1400">
                          <a:effectLst/>
                        </a:rPr>
                        <a:t>41</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en-US" sz="1400">
                          <a:effectLst/>
                        </a:rPr>
                        <a:t>Landscapes and tourism: Landscape, Five Famous Mountains</a:t>
                      </a:r>
                    </a:p>
                  </a:txBody>
                  <a:tcPr marL="0" marR="0" marT="0" marB="0" anchor="ctr">
                    <a:lnL>
                      <a:noFill/>
                    </a:lnL>
                    <a:lnR>
                      <a:noFill/>
                    </a:lnR>
                    <a:lnT>
                      <a:noFill/>
                    </a:lnT>
                    <a:lnB>
                      <a:noFill/>
                    </a:lnB>
                    <a:solidFill>
                      <a:srgbClr val="FFFFFF"/>
                    </a:solidFill>
                  </a:tcPr>
                </a:tc>
                <a:tc>
                  <a:txBody>
                    <a:bodyPr/>
                    <a:lstStyle/>
                    <a:p>
                      <a:r>
                        <a:rPr lang="en-US" sz="1400">
                          <a:effectLst/>
                        </a:rPr>
                        <a:t>122</a:t>
                      </a:r>
                    </a:p>
                  </a:txBody>
                  <a:tcPr marL="0" marR="0" marT="0" marB="0" anchor="ctr">
                    <a:lnL>
                      <a:noFill/>
                    </a:lnL>
                    <a:lnR>
                      <a:noFill/>
                    </a:lnR>
                    <a:lnT>
                      <a:noFill/>
                    </a:lnT>
                    <a:lnB>
                      <a:noFill/>
                    </a:lnB>
                    <a:solidFill>
                      <a:srgbClr val="FFFFFF"/>
                    </a:solidFill>
                  </a:tcPr>
                </a:tc>
                <a:tc>
                  <a:txBody>
                    <a:bodyPr/>
                    <a:lstStyle/>
                    <a:p>
                      <a:pPr algn="r"/>
                      <a:r>
                        <a:rPr lang="de-DE" sz="1400">
                          <a:effectLst/>
                        </a:rPr>
                        <a:t>333</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5714760"/>
                  </a:ext>
                </a:extLst>
              </a:tr>
              <a:tr h="44084">
                <a:tc>
                  <a:txBody>
                    <a:bodyPr/>
                    <a:lstStyle/>
                    <a:p>
                      <a:pPr algn="r"/>
                      <a:r>
                        <a:rPr lang="de-DE" sz="1400">
                          <a:effectLst/>
                        </a:rPr>
                        <a:t>42</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de-DE" sz="1400">
                          <a:effectLst/>
                        </a:rPr>
                        <a:t>Traditional Crafts: Carving</a:t>
                      </a:r>
                    </a:p>
                  </a:txBody>
                  <a:tcPr marL="0" marR="0" marT="0" marB="0" anchor="ctr">
                    <a:lnL>
                      <a:noFill/>
                    </a:lnL>
                    <a:lnR>
                      <a:noFill/>
                    </a:lnR>
                    <a:lnT>
                      <a:noFill/>
                    </a:lnT>
                    <a:lnB>
                      <a:noFill/>
                    </a:lnB>
                    <a:solidFill>
                      <a:srgbClr val="FFFFFF"/>
                    </a:solidFill>
                  </a:tcPr>
                </a:tc>
                <a:tc>
                  <a:txBody>
                    <a:bodyPr/>
                    <a:lstStyle/>
                    <a:p>
                      <a:r>
                        <a:rPr lang="en-US" sz="1400">
                          <a:effectLst/>
                        </a:rPr>
                        <a:t>17</a:t>
                      </a:r>
                    </a:p>
                  </a:txBody>
                  <a:tcPr marL="0" marR="0" marT="0" marB="0" anchor="ctr">
                    <a:lnL>
                      <a:noFill/>
                    </a:lnL>
                    <a:lnR>
                      <a:noFill/>
                    </a:lnR>
                    <a:lnT>
                      <a:noFill/>
                    </a:lnT>
                    <a:lnB>
                      <a:noFill/>
                    </a:lnB>
                    <a:solidFill>
                      <a:srgbClr val="FFFFFF"/>
                    </a:solidFill>
                  </a:tcPr>
                </a:tc>
                <a:tc>
                  <a:txBody>
                    <a:bodyPr/>
                    <a:lstStyle/>
                    <a:p>
                      <a:pPr algn="r"/>
                      <a:r>
                        <a:rPr lang="de-DE" sz="1400">
                          <a:effectLst/>
                        </a:rPr>
                        <a:t>326</a:t>
                      </a:r>
                    </a:p>
                  </a:txBody>
                  <a:tcPr marL="0" marR="0" marT="0" marB="0" anchor="ctr">
                    <a:lnL>
                      <a:noFill/>
                    </a:lnL>
                    <a:lnR>
                      <a:noFill/>
                    </a:lnR>
                    <a:lnT>
                      <a:noFill/>
                    </a:lnT>
                    <a:lnB>
                      <a:noFill/>
                    </a:lnB>
                    <a:solidFill>
                      <a:srgbClr val="FFFFFF"/>
                    </a:solidFill>
                  </a:tcPr>
                </a:tc>
                <a:tc>
                  <a:txBody>
                    <a:bodyPr/>
                    <a:lstStyle/>
                    <a:p>
                      <a:pPr algn="r"/>
                      <a:r>
                        <a:rPr lang="de-DE" sz="1400">
                          <a:effectLst/>
                        </a:rPr>
                        <a:t>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9871121"/>
                  </a:ext>
                </a:extLst>
              </a:tr>
              <a:tr h="44084">
                <a:tc>
                  <a:txBody>
                    <a:bodyPr/>
                    <a:lstStyle/>
                    <a:p>
                      <a:pPr algn="r"/>
                      <a:r>
                        <a:rPr lang="de-DE" sz="1400">
                          <a:effectLst/>
                        </a:rPr>
                        <a:t>43</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en-US" sz="1400">
                          <a:effectLst/>
                        </a:rPr>
                        <a:t>Landscapes and tourism: Tourism, Nanjing-An Ancient Capital of Six Dynasties</a:t>
                      </a:r>
                    </a:p>
                  </a:txBody>
                  <a:tcPr marL="0" marR="0" marT="0" marB="0" anchor="ctr">
                    <a:lnL>
                      <a:noFill/>
                    </a:lnL>
                    <a:lnR>
                      <a:noFill/>
                    </a:lnR>
                    <a:lnT>
                      <a:noFill/>
                    </a:lnT>
                    <a:lnB>
                      <a:noFill/>
                    </a:lnB>
                    <a:solidFill>
                      <a:srgbClr val="FFFFFF"/>
                    </a:solidFill>
                  </a:tcPr>
                </a:tc>
                <a:tc>
                  <a:txBody>
                    <a:bodyPr/>
                    <a:lstStyle/>
                    <a:p>
                      <a:r>
                        <a:rPr lang="en-US" sz="1400">
                          <a:effectLst/>
                        </a:rPr>
                        <a:t>126</a:t>
                      </a:r>
                    </a:p>
                  </a:txBody>
                  <a:tcPr marL="0" marR="0" marT="0" marB="0" anchor="ctr">
                    <a:lnL>
                      <a:noFill/>
                    </a:lnL>
                    <a:lnR>
                      <a:noFill/>
                    </a:lnR>
                    <a:lnT>
                      <a:noFill/>
                    </a:lnT>
                    <a:lnB>
                      <a:noFill/>
                    </a:lnB>
                    <a:solidFill>
                      <a:srgbClr val="FFFFFF"/>
                    </a:solidFill>
                  </a:tcPr>
                </a:tc>
                <a:tc>
                  <a:txBody>
                    <a:bodyPr/>
                    <a:lstStyle/>
                    <a:p>
                      <a:pPr algn="r"/>
                      <a:r>
                        <a:rPr lang="de-DE" sz="1400">
                          <a:effectLst/>
                        </a:rPr>
                        <a:t>319</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5460051"/>
                  </a:ext>
                </a:extLst>
              </a:tr>
              <a:tr h="44084">
                <a:tc>
                  <a:txBody>
                    <a:bodyPr/>
                    <a:lstStyle/>
                    <a:p>
                      <a:pPr algn="r"/>
                      <a:r>
                        <a:rPr lang="de-DE" sz="1400">
                          <a:effectLst/>
                        </a:rPr>
                        <a:t>44</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de-DE" sz="1400">
                          <a:effectLst/>
                        </a:rPr>
                        <a:t>Garden Culture: Qingming Riverside Landscspe Garden</a:t>
                      </a:r>
                    </a:p>
                  </a:txBody>
                  <a:tcPr marL="0" marR="0" marT="0" marB="0" anchor="ctr">
                    <a:lnL>
                      <a:noFill/>
                    </a:lnL>
                    <a:lnR>
                      <a:noFill/>
                    </a:lnR>
                    <a:lnT>
                      <a:noFill/>
                    </a:lnT>
                    <a:lnB>
                      <a:noFill/>
                    </a:lnB>
                    <a:solidFill>
                      <a:srgbClr val="FFFFFF"/>
                    </a:solidFill>
                  </a:tcPr>
                </a:tc>
                <a:tc>
                  <a:txBody>
                    <a:bodyPr/>
                    <a:lstStyle/>
                    <a:p>
                      <a:r>
                        <a:rPr lang="en-US" sz="1400">
                          <a:effectLst/>
                        </a:rPr>
                        <a:t>42</a:t>
                      </a:r>
                    </a:p>
                  </a:txBody>
                  <a:tcPr marL="0" marR="0" marT="0" marB="0" anchor="ctr">
                    <a:lnL>
                      <a:noFill/>
                    </a:lnL>
                    <a:lnR>
                      <a:noFill/>
                    </a:lnR>
                    <a:lnT>
                      <a:noFill/>
                    </a:lnT>
                    <a:lnB>
                      <a:noFill/>
                    </a:lnB>
                    <a:solidFill>
                      <a:srgbClr val="FFFFFF"/>
                    </a:solidFill>
                  </a:tcPr>
                </a:tc>
                <a:tc>
                  <a:txBody>
                    <a:bodyPr/>
                    <a:lstStyle/>
                    <a:p>
                      <a:pPr algn="r"/>
                      <a:r>
                        <a:rPr lang="de-DE" sz="1400">
                          <a:effectLst/>
                        </a:rPr>
                        <a:t>317</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385244"/>
                  </a:ext>
                </a:extLst>
              </a:tr>
              <a:tr h="44084">
                <a:tc>
                  <a:txBody>
                    <a:bodyPr/>
                    <a:lstStyle/>
                    <a:p>
                      <a:pPr algn="r"/>
                      <a:r>
                        <a:rPr lang="de-DE" sz="1400">
                          <a:effectLst/>
                        </a:rPr>
                        <a:t>45</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en-US" sz="1400">
                          <a:effectLst/>
                        </a:rPr>
                        <a:t>Traditional Crafts: Handcraft - Chinese Knots</a:t>
                      </a:r>
                    </a:p>
                  </a:txBody>
                  <a:tcPr marL="0" marR="0" marT="0" marB="0" anchor="ctr">
                    <a:lnL>
                      <a:noFill/>
                    </a:lnL>
                    <a:lnR>
                      <a:noFill/>
                    </a:lnR>
                    <a:lnT>
                      <a:noFill/>
                    </a:lnT>
                    <a:lnB>
                      <a:noFill/>
                    </a:lnB>
                    <a:solidFill>
                      <a:srgbClr val="FFFFFF"/>
                    </a:solidFill>
                  </a:tcPr>
                </a:tc>
                <a:tc>
                  <a:txBody>
                    <a:bodyPr/>
                    <a:lstStyle/>
                    <a:p>
                      <a:r>
                        <a:rPr lang="en-US" sz="1400">
                          <a:effectLst/>
                        </a:rPr>
                        <a:t>18</a:t>
                      </a:r>
                    </a:p>
                  </a:txBody>
                  <a:tcPr marL="0" marR="0" marT="0" marB="0" anchor="ctr">
                    <a:lnL>
                      <a:noFill/>
                    </a:lnL>
                    <a:lnR>
                      <a:noFill/>
                    </a:lnR>
                    <a:lnT>
                      <a:noFill/>
                    </a:lnT>
                    <a:lnB>
                      <a:noFill/>
                    </a:lnB>
                    <a:solidFill>
                      <a:srgbClr val="FFFFFF"/>
                    </a:solidFill>
                  </a:tcPr>
                </a:tc>
                <a:tc>
                  <a:txBody>
                    <a:bodyPr/>
                    <a:lstStyle/>
                    <a:p>
                      <a:pPr algn="r"/>
                      <a:r>
                        <a:rPr lang="de-DE" sz="1400">
                          <a:effectLst/>
                        </a:rPr>
                        <a:t>317</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7795296"/>
                  </a:ext>
                </a:extLst>
              </a:tr>
              <a:tr h="29389">
                <a:tc>
                  <a:txBody>
                    <a:bodyPr/>
                    <a:lstStyle/>
                    <a:p>
                      <a:pPr algn="r"/>
                      <a:r>
                        <a:rPr lang="de-DE" sz="1400">
                          <a:effectLst/>
                        </a:rPr>
                        <a:t>46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Fine Arts: Painting</a:t>
                      </a:r>
                    </a:p>
                  </a:txBody>
                  <a:tcPr marL="0" marR="0" marT="0" marB="0" anchor="ctr">
                    <a:lnL>
                      <a:noFill/>
                    </a:lnL>
                    <a:lnR>
                      <a:noFill/>
                    </a:lnR>
                    <a:lnT>
                      <a:noFill/>
                    </a:lnT>
                    <a:lnB>
                      <a:noFill/>
                    </a:lnB>
                    <a:solidFill>
                      <a:srgbClr val="FFFFFF"/>
                    </a:solidFill>
                  </a:tcPr>
                </a:tc>
                <a:tc>
                  <a:txBody>
                    <a:bodyPr/>
                    <a:lstStyle/>
                    <a:p>
                      <a:r>
                        <a:rPr lang="en-US" sz="1400">
                          <a:effectLst/>
                        </a:rPr>
                        <a:t>32</a:t>
                      </a:r>
                    </a:p>
                  </a:txBody>
                  <a:tcPr marL="0" marR="0" marT="0" marB="0" anchor="ctr">
                    <a:lnL>
                      <a:noFill/>
                    </a:lnL>
                    <a:lnR>
                      <a:noFill/>
                    </a:lnR>
                    <a:lnT>
                      <a:noFill/>
                    </a:lnT>
                    <a:lnB>
                      <a:noFill/>
                    </a:lnB>
                    <a:solidFill>
                      <a:srgbClr val="FFFFFF"/>
                    </a:solidFill>
                  </a:tcPr>
                </a:tc>
                <a:tc>
                  <a:txBody>
                    <a:bodyPr/>
                    <a:lstStyle/>
                    <a:p>
                      <a:pPr algn="r"/>
                      <a:r>
                        <a:rPr lang="de-DE" sz="1400">
                          <a:effectLst/>
                        </a:rPr>
                        <a:t>316</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7511072"/>
                  </a:ext>
                </a:extLst>
              </a:tr>
              <a:tr h="29389">
                <a:tc>
                  <a:txBody>
                    <a:bodyPr/>
                    <a:lstStyle/>
                    <a:p>
                      <a:pPr algn="r"/>
                      <a:r>
                        <a:rPr lang="de-DE" sz="1400">
                          <a:effectLst/>
                        </a:rPr>
                        <a:t>47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clothing / interieur: Cheongsam</a:t>
                      </a:r>
                    </a:p>
                  </a:txBody>
                  <a:tcPr marL="0" marR="0" marT="0" marB="0" anchor="ctr">
                    <a:lnL>
                      <a:noFill/>
                    </a:lnL>
                    <a:lnR>
                      <a:noFill/>
                    </a:lnR>
                    <a:lnT>
                      <a:noFill/>
                    </a:lnT>
                    <a:lnB>
                      <a:noFill/>
                    </a:lnB>
                    <a:solidFill>
                      <a:srgbClr val="FFFFFF"/>
                    </a:solidFill>
                  </a:tcPr>
                </a:tc>
                <a:tc>
                  <a:txBody>
                    <a:bodyPr/>
                    <a:lstStyle/>
                    <a:p>
                      <a:r>
                        <a:rPr lang="en-US" sz="1400">
                          <a:effectLst/>
                        </a:rPr>
                        <a:t>113</a:t>
                      </a:r>
                    </a:p>
                  </a:txBody>
                  <a:tcPr marL="0" marR="0" marT="0" marB="0" anchor="ctr">
                    <a:lnL>
                      <a:noFill/>
                    </a:lnL>
                    <a:lnR>
                      <a:noFill/>
                    </a:lnR>
                    <a:lnT>
                      <a:noFill/>
                    </a:lnT>
                    <a:lnB>
                      <a:noFill/>
                    </a:lnB>
                    <a:solidFill>
                      <a:srgbClr val="FFFFFF"/>
                    </a:solidFill>
                  </a:tcPr>
                </a:tc>
                <a:tc>
                  <a:txBody>
                    <a:bodyPr/>
                    <a:lstStyle/>
                    <a:p>
                      <a:pPr algn="r"/>
                      <a:r>
                        <a:rPr lang="de-DE" sz="1400">
                          <a:effectLst/>
                        </a:rPr>
                        <a:t>312</a:t>
                      </a:r>
                    </a:p>
                  </a:txBody>
                  <a:tcPr marL="0" marR="0" marT="0" marB="0" anchor="ctr">
                    <a:lnL>
                      <a:noFill/>
                    </a:lnL>
                    <a:lnR>
                      <a:noFill/>
                    </a:lnR>
                    <a:lnT>
                      <a:noFill/>
                    </a:lnT>
                    <a:lnB>
                      <a:noFill/>
                    </a:lnB>
                    <a:solidFill>
                      <a:srgbClr val="FFFFFF"/>
                    </a:solidFill>
                  </a:tcPr>
                </a:tc>
                <a:tc>
                  <a:txBody>
                    <a:bodyPr/>
                    <a:lstStyle/>
                    <a:p>
                      <a:pPr algn="r"/>
                      <a:r>
                        <a:rPr lang="de-DE" sz="1400">
                          <a:effectLst/>
                        </a:rPr>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1435038"/>
                  </a:ext>
                </a:extLst>
              </a:tr>
              <a:tr h="29389">
                <a:tc>
                  <a:txBody>
                    <a:bodyPr/>
                    <a:lstStyle/>
                    <a:p>
                      <a:pPr algn="r"/>
                      <a:r>
                        <a:rPr lang="de-DE" sz="1400">
                          <a:effectLst/>
                        </a:rPr>
                        <a:t>48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Zhang Qian and the Silk Road</a:t>
                      </a:r>
                    </a:p>
                  </a:txBody>
                  <a:tcPr marL="0" marR="0" marT="0" marB="0" anchor="ctr">
                    <a:lnL>
                      <a:noFill/>
                    </a:lnL>
                    <a:lnR>
                      <a:noFill/>
                    </a:lnR>
                    <a:lnT>
                      <a:noFill/>
                    </a:lnT>
                    <a:lnB>
                      <a:noFill/>
                    </a:lnB>
                    <a:solidFill>
                      <a:srgbClr val="FFFFFF"/>
                    </a:solidFill>
                  </a:tcPr>
                </a:tc>
                <a:tc>
                  <a:txBody>
                    <a:bodyPr/>
                    <a:lstStyle/>
                    <a:p>
                      <a:r>
                        <a:rPr lang="en-US" sz="1400">
                          <a:effectLst/>
                        </a:rPr>
                        <a:t>89</a:t>
                      </a:r>
                    </a:p>
                  </a:txBody>
                  <a:tcPr marL="0" marR="0" marT="0" marB="0" anchor="ctr">
                    <a:lnL>
                      <a:noFill/>
                    </a:lnL>
                    <a:lnR>
                      <a:noFill/>
                    </a:lnR>
                    <a:lnT>
                      <a:noFill/>
                    </a:lnT>
                    <a:lnB>
                      <a:noFill/>
                    </a:lnB>
                    <a:solidFill>
                      <a:srgbClr val="FFFFFF"/>
                    </a:solidFill>
                  </a:tcPr>
                </a:tc>
                <a:tc>
                  <a:txBody>
                    <a:bodyPr/>
                    <a:lstStyle/>
                    <a:p>
                      <a:pPr algn="r"/>
                      <a:r>
                        <a:rPr lang="de-DE" sz="1400">
                          <a:effectLst/>
                        </a:rPr>
                        <a:t>309</a:t>
                      </a:r>
                    </a:p>
                  </a:txBody>
                  <a:tcPr marL="0" marR="0" marT="0" marB="0" anchor="ctr">
                    <a:lnL>
                      <a:noFill/>
                    </a:lnL>
                    <a:lnR>
                      <a:noFill/>
                    </a:lnR>
                    <a:lnT>
                      <a:noFill/>
                    </a:lnT>
                    <a:lnB>
                      <a:noFill/>
                    </a:lnB>
                    <a:solidFill>
                      <a:srgbClr val="FFFFFF"/>
                    </a:solidFill>
                  </a:tcPr>
                </a:tc>
                <a:tc>
                  <a:txBody>
                    <a:bodyPr/>
                    <a:lstStyle/>
                    <a:p>
                      <a:pPr algn="r"/>
                      <a:r>
                        <a:rPr lang="de-DE" sz="1400">
                          <a:effectLst/>
                        </a:rPr>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03555"/>
                  </a:ext>
                </a:extLst>
              </a:tr>
              <a:tr h="29389">
                <a:tc>
                  <a:txBody>
                    <a:bodyPr/>
                    <a:lstStyle/>
                    <a:p>
                      <a:pPr algn="r"/>
                      <a:r>
                        <a:rPr lang="de-DE" sz="1400">
                          <a:effectLst/>
                        </a:rPr>
                        <a:t>49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Money culture: Currency, Jiaozi (A Paper Currency in Northern Song Dynasty)</a:t>
                      </a:r>
                    </a:p>
                  </a:txBody>
                  <a:tcPr marL="0" marR="0" marT="0" marB="0" anchor="ctr">
                    <a:lnL>
                      <a:noFill/>
                    </a:lnL>
                    <a:lnR>
                      <a:noFill/>
                    </a:lnR>
                    <a:lnT>
                      <a:noFill/>
                    </a:lnT>
                    <a:lnB>
                      <a:noFill/>
                    </a:lnB>
                    <a:solidFill>
                      <a:srgbClr val="FFFFFF"/>
                    </a:solidFill>
                  </a:tcPr>
                </a:tc>
                <a:tc>
                  <a:txBody>
                    <a:bodyPr/>
                    <a:lstStyle/>
                    <a:p>
                      <a:r>
                        <a:rPr lang="en-US" sz="1400">
                          <a:effectLst/>
                        </a:rPr>
                        <a:t>105</a:t>
                      </a:r>
                    </a:p>
                  </a:txBody>
                  <a:tcPr marL="0" marR="0" marT="0" marB="0" anchor="ctr">
                    <a:lnL>
                      <a:noFill/>
                    </a:lnL>
                    <a:lnR>
                      <a:noFill/>
                    </a:lnR>
                    <a:lnT>
                      <a:noFill/>
                    </a:lnT>
                    <a:lnB>
                      <a:noFill/>
                    </a:lnB>
                    <a:solidFill>
                      <a:srgbClr val="FFFFFF"/>
                    </a:solidFill>
                  </a:tcPr>
                </a:tc>
                <a:tc>
                  <a:txBody>
                    <a:bodyPr/>
                    <a:lstStyle/>
                    <a:p>
                      <a:pPr algn="r"/>
                      <a:r>
                        <a:rPr lang="de-DE" sz="1400">
                          <a:effectLst/>
                        </a:rPr>
                        <a:t>308</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655529"/>
                  </a:ext>
                </a:extLst>
              </a:tr>
              <a:tr h="29389">
                <a:tc>
                  <a:txBody>
                    <a:bodyPr/>
                    <a:lstStyle/>
                    <a:p>
                      <a:pPr algn="r"/>
                      <a:r>
                        <a:rPr lang="de-DE" sz="1400">
                          <a:effectLst/>
                        </a:rPr>
                        <a:t>50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nn-NO" sz="1400">
                          <a:effectLst/>
                        </a:rPr>
                        <a:t>Beijing Opera: Actor Mei Lanfang</a:t>
                      </a:r>
                    </a:p>
                  </a:txBody>
                  <a:tcPr marL="0" marR="0" marT="0" marB="0" anchor="ctr">
                    <a:lnL>
                      <a:noFill/>
                    </a:lnL>
                    <a:lnR>
                      <a:noFill/>
                    </a:lnR>
                    <a:lnT>
                      <a:noFill/>
                    </a:lnT>
                    <a:lnB>
                      <a:noFill/>
                    </a:lnB>
                    <a:solidFill>
                      <a:srgbClr val="FFFFFF"/>
                    </a:solidFill>
                  </a:tcPr>
                </a:tc>
                <a:tc>
                  <a:txBody>
                    <a:bodyPr/>
                    <a:lstStyle/>
                    <a:p>
                      <a:r>
                        <a:rPr lang="en-US" sz="1400">
                          <a:effectLst/>
                        </a:rPr>
                        <a:t>61</a:t>
                      </a:r>
                    </a:p>
                  </a:txBody>
                  <a:tcPr marL="0" marR="0" marT="0" marB="0" anchor="ctr">
                    <a:lnL>
                      <a:noFill/>
                    </a:lnL>
                    <a:lnR>
                      <a:noFill/>
                    </a:lnR>
                    <a:lnT>
                      <a:noFill/>
                    </a:lnT>
                    <a:lnB>
                      <a:noFill/>
                    </a:lnB>
                    <a:solidFill>
                      <a:srgbClr val="FFFFFF"/>
                    </a:solidFill>
                  </a:tcPr>
                </a:tc>
                <a:tc>
                  <a:txBody>
                    <a:bodyPr/>
                    <a:lstStyle/>
                    <a:p>
                      <a:pPr algn="r"/>
                      <a:r>
                        <a:rPr lang="de-DE" sz="1400">
                          <a:effectLst/>
                        </a:rPr>
                        <a:t>306</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8883601"/>
                  </a:ext>
                </a:extLst>
              </a:tr>
              <a:tr h="29389">
                <a:tc>
                  <a:txBody>
                    <a:bodyPr/>
                    <a:lstStyle/>
                    <a:p>
                      <a:pPr algn="r"/>
                      <a:r>
                        <a:rPr lang="de-DE" sz="1400">
                          <a:effectLst/>
                        </a:rPr>
                        <a:t>51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Education: Ancient Chinese Education</a:t>
                      </a:r>
                    </a:p>
                  </a:txBody>
                  <a:tcPr marL="0" marR="0" marT="0" marB="0" anchor="ctr">
                    <a:lnL>
                      <a:noFill/>
                    </a:lnL>
                    <a:lnR>
                      <a:noFill/>
                    </a:lnR>
                    <a:lnT>
                      <a:noFill/>
                    </a:lnT>
                    <a:lnB>
                      <a:noFill/>
                    </a:lnB>
                    <a:solidFill>
                      <a:srgbClr val="FFFFFF"/>
                    </a:solidFill>
                  </a:tcPr>
                </a:tc>
                <a:tc>
                  <a:txBody>
                    <a:bodyPr/>
                    <a:lstStyle/>
                    <a:p>
                      <a:r>
                        <a:rPr lang="en-US" sz="1400">
                          <a:effectLst/>
                        </a:rPr>
                        <a:t>116</a:t>
                      </a:r>
                    </a:p>
                  </a:txBody>
                  <a:tcPr marL="0" marR="0" marT="0" marB="0" anchor="ctr">
                    <a:lnL>
                      <a:noFill/>
                    </a:lnL>
                    <a:lnR>
                      <a:noFill/>
                    </a:lnR>
                    <a:lnT>
                      <a:noFill/>
                    </a:lnT>
                    <a:lnB>
                      <a:noFill/>
                    </a:lnB>
                    <a:solidFill>
                      <a:srgbClr val="FFFFFF"/>
                    </a:solidFill>
                  </a:tcPr>
                </a:tc>
                <a:tc>
                  <a:txBody>
                    <a:bodyPr/>
                    <a:lstStyle/>
                    <a:p>
                      <a:pPr algn="r"/>
                      <a:r>
                        <a:rPr lang="de-DE" sz="1400">
                          <a:effectLst/>
                        </a:rPr>
                        <a:t>305</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2892573"/>
                  </a:ext>
                </a:extLst>
              </a:tr>
              <a:tr h="29389">
                <a:tc>
                  <a:txBody>
                    <a:bodyPr/>
                    <a:lstStyle/>
                    <a:p>
                      <a:pPr algn="r"/>
                      <a:r>
                        <a:rPr lang="de-DE" sz="1400">
                          <a:effectLst/>
                        </a:rPr>
                        <a:t>52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language</a:t>
                      </a:r>
                    </a:p>
                  </a:txBody>
                  <a:tcPr marL="0" marR="0" marT="0" marB="0" anchor="ctr">
                    <a:lnL>
                      <a:noFill/>
                    </a:lnL>
                    <a:lnR>
                      <a:noFill/>
                    </a:lnR>
                    <a:lnT>
                      <a:noFill/>
                    </a:lnT>
                    <a:lnB>
                      <a:noFill/>
                    </a:lnB>
                    <a:solidFill>
                      <a:srgbClr val="FFFFFF"/>
                    </a:solidFill>
                  </a:tcPr>
                </a:tc>
                <a:tc>
                  <a:txBody>
                    <a:bodyPr/>
                    <a:lstStyle/>
                    <a:p>
                      <a:r>
                        <a:rPr lang="it-IT" sz="1400">
                          <a:effectLst/>
                        </a:rPr>
                        <a:t>44</a:t>
                      </a:r>
                    </a:p>
                  </a:txBody>
                  <a:tcPr marL="0" marR="0" marT="0" marB="0" anchor="ctr">
                    <a:lnL>
                      <a:noFill/>
                    </a:lnL>
                    <a:lnR>
                      <a:noFill/>
                    </a:lnR>
                    <a:lnT>
                      <a:noFill/>
                    </a:lnT>
                    <a:lnB>
                      <a:noFill/>
                    </a:lnB>
                    <a:solidFill>
                      <a:srgbClr val="FFFFFF"/>
                    </a:solidFill>
                  </a:tcPr>
                </a:tc>
                <a:tc>
                  <a:txBody>
                    <a:bodyPr/>
                    <a:lstStyle/>
                    <a:p>
                      <a:pPr algn="r"/>
                      <a:r>
                        <a:rPr lang="de-DE" sz="1400">
                          <a:effectLst/>
                        </a:rPr>
                        <a:t>304</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4361189"/>
                  </a:ext>
                </a:extLst>
              </a:tr>
              <a:tr h="29389">
                <a:tc>
                  <a:txBody>
                    <a:bodyPr/>
                    <a:lstStyle/>
                    <a:p>
                      <a:pPr algn="r"/>
                      <a:r>
                        <a:rPr lang="de-DE" sz="1400">
                          <a:effectLst/>
                        </a:rPr>
                        <a:t>53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Embroidery</a:t>
                      </a:r>
                    </a:p>
                  </a:txBody>
                  <a:tcPr marL="0" marR="0" marT="0" marB="0" anchor="ctr">
                    <a:lnL>
                      <a:noFill/>
                    </a:lnL>
                    <a:lnR>
                      <a:noFill/>
                    </a:lnR>
                    <a:lnT>
                      <a:noFill/>
                    </a:lnT>
                    <a:lnB>
                      <a:noFill/>
                    </a:lnB>
                    <a:solidFill>
                      <a:srgbClr val="FFFFFF"/>
                    </a:solidFill>
                  </a:tcPr>
                </a:tc>
                <a:tc>
                  <a:txBody>
                    <a:bodyPr/>
                    <a:lstStyle/>
                    <a:p>
                      <a:r>
                        <a:rPr lang="en-US" sz="1400">
                          <a:effectLst/>
                        </a:rPr>
                        <a:t>14</a:t>
                      </a:r>
                    </a:p>
                  </a:txBody>
                  <a:tcPr marL="0" marR="0" marT="0" marB="0" anchor="ctr">
                    <a:lnL>
                      <a:noFill/>
                    </a:lnL>
                    <a:lnR>
                      <a:noFill/>
                    </a:lnR>
                    <a:lnT>
                      <a:noFill/>
                    </a:lnT>
                    <a:lnB>
                      <a:noFill/>
                    </a:lnB>
                    <a:solidFill>
                      <a:srgbClr val="FFFFFF"/>
                    </a:solidFill>
                  </a:tcPr>
                </a:tc>
                <a:tc>
                  <a:txBody>
                    <a:bodyPr/>
                    <a:lstStyle/>
                    <a:p>
                      <a:pPr algn="r"/>
                      <a:r>
                        <a:rPr lang="de-DE" sz="1400">
                          <a:effectLst/>
                        </a:rPr>
                        <a:t>304</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74504"/>
                  </a:ext>
                </a:extLst>
              </a:tr>
              <a:tr h="29389">
                <a:tc>
                  <a:txBody>
                    <a:bodyPr/>
                    <a:lstStyle/>
                    <a:p>
                      <a:pPr algn="r"/>
                      <a:r>
                        <a:rPr lang="de-DE" sz="1400">
                          <a:effectLst/>
                        </a:rPr>
                        <a:t>54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Mythology: Gods and Immortals</a:t>
                      </a:r>
                    </a:p>
                  </a:txBody>
                  <a:tcPr marL="0" marR="0" marT="0" marB="0" anchor="ctr">
                    <a:lnL>
                      <a:noFill/>
                    </a:lnL>
                    <a:lnR>
                      <a:noFill/>
                    </a:lnR>
                    <a:lnT>
                      <a:noFill/>
                    </a:lnT>
                    <a:lnB>
                      <a:noFill/>
                    </a:lnB>
                    <a:solidFill>
                      <a:srgbClr val="FFFFFF"/>
                    </a:solidFill>
                  </a:tcPr>
                </a:tc>
                <a:tc>
                  <a:txBody>
                    <a:bodyPr/>
                    <a:lstStyle/>
                    <a:p>
                      <a:r>
                        <a:rPr lang="en-US" sz="1400">
                          <a:effectLst/>
                        </a:rPr>
                        <a:t>74</a:t>
                      </a:r>
                    </a:p>
                  </a:txBody>
                  <a:tcPr marL="0" marR="0" marT="0" marB="0" anchor="ctr">
                    <a:lnL>
                      <a:noFill/>
                    </a:lnL>
                    <a:lnR>
                      <a:noFill/>
                    </a:lnR>
                    <a:lnT>
                      <a:noFill/>
                    </a:lnT>
                    <a:lnB>
                      <a:noFill/>
                    </a:lnB>
                    <a:solidFill>
                      <a:srgbClr val="FFFFFF"/>
                    </a:solidFill>
                  </a:tcPr>
                </a:tc>
                <a:tc>
                  <a:txBody>
                    <a:bodyPr/>
                    <a:lstStyle/>
                    <a:p>
                      <a:pPr algn="r"/>
                      <a:r>
                        <a:rPr lang="de-DE" sz="1400">
                          <a:effectLst/>
                        </a:rPr>
                        <a:t>303</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9695935"/>
                  </a:ext>
                </a:extLst>
              </a:tr>
              <a:tr h="29389">
                <a:tc>
                  <a:txBody>
                    <a:bodyPr/>
                    <a:lstStyle/>
                    <a:p>
                      <a:pPr algn="r"/>
                      <a:r>
                        <a:rPr lang="de-DE" sz="1400">
                          <a:effectLst/>
                        </a:rPr>
                        <a:t>55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Writing: Calligraphy</a:t>
                      </a:r>
                    </a:p>
                  </a:txBody>
                  <a:tcPr marL="0" marR="0" marT="0" marB="0" anchor="ctr">
                    <a:lnL>
                      <a:noFill/>
                    </a:lnL>
                    <a:lnR>
                      <a:noFill/>
                    </a:lnR>
                    <a:lnT>
                      <a:noFill/>
                    </a:lnT>
                    <a:lnB>
                      <a:noFill/>
                    </a:lnB>
                    <a:solidFill>
                      <a:srgbClr val="FFFFFF"/>
                    </a:solidFill>
                  </a:tcPr>
                </a:tc>
                <a:tc>
                  <a:txBody>
                    <a:bodyPr/>
                    <a:lstStyle/>
                    <a:p>
                      <a:r>
                        <a:rPr lang="en-US" sz="1400">
                          <a:effectLst/>
                        </a:rPr>
                        <a:t>11</a:t>
                      </a:r>
                    </a:p>
                  </a:txBody>
                  <a:tcPr marL="0" marR="0" marT="0" marB="0" anchor="ctr">
                    <a:lnL>
                      <a:noFill/>
                    </a:lnL>
                    <a:lnR>
                      <a:noFill/>
                    </a:lnR>
                    <a:lnT>
                      <a:noFill/>
                    </a:lnT>
                    <a:lnB>
                      <a:noFill/>
                    </a:lnB>
                    <a:solidFill>
                      <a:srgbClr val="FFFFFF"/>
                    </a:solidFill>
                  </a:tcPr>
                </a:tc>
                <a:tc>
                  <a:txBody>
                    <a:bodyPr/>
                    <a:lstStyle/>
                    <a:p>
                      <a:pPr algn="r"/>
                      <a:r>
                        <a:rPr lang="de-DE" sz="1400">
                          <a:effectLst/>
                        </a:rPr>
                        <a:t>302</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04107168"/>
                  </a:ext>
                </a:extLst>
              </a:tr>
              <a:tr h="29389">
                <a:tc>
                  <a:txBody>
                    <a:bodyPr/>
                    <a:lstStyle/>
                    <a:p>
                      <a:pPr algn="r"/>
                      <a:r>
                        <a:rPr lang="de-DE" sz="1400">
                          <a:effectLst/>
                        </a:rPr>
                        <a:t>56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The Ancient Tea Horse Road</a:t>
                      </a:r>
                    </a:p>
                  </a:txBody>
                  <a:tcPr marL="0" marR="0" marT="0" marB="0" anchor="ctr">
                    <a:lnL>
                      <a:noFill/>
                    </a:lnL>
                    <a:lnR>
                      <a:noFill/>
                    </a:lnR>
                    <a:lnT>
                      <a:noFill/>
                    </a:lnT>
                    <a:lnB>
                      <a:noFill/>
                    </a:lnB>
                    <a:solidFill>
                      <a:srgbClr val="FFFFFF"/>
                    </a:solidFill>
                  </a:tcPr>
                </a:tc>
                <a:tc>
                  <a:txBody>
                    <a:bodyPr/>
                    <a:lstStyle/>
                    <a:p>
                      <a:r>
                        <a:rPr lang="en-US" sz="1400">
                          <a:effectLst/>
                        </a:rPr>
                        <a:t>123</a:t>
                      </a:r>
                    </a:p>
                  </a:txBody>
                  <a:tcPr marL="0" marR="0" marT="0" marB="0" anchor="ctr">
                    <a:lnL>
                      <a:noFill/>
                    </a:lnL>
                    <a:lnR>
                      <a:noFill/>
                    </a:lnR>
                    <a:lnT>
                      <a:noFill/>
                    </a:lnT>
                    <a:lnB>
                      <a:noFill/>
                    </a:lnB>
                    <a:solidFill>
                      <a:srgbClr val="FFFFFF"/>
                    </a:solidFill>
                  </a:tcPr>
                </a:tc>
                <a:tc>
                  <a:txBody>
                    <a:bodyPr/>
                    <a:lstStyle/>
                    <a:p>
                      <a:pPr algn="r"/>
                      <a:r>
                        <a:rPr lang="de-DE" sz="1400">
                          <a:effectLst/>
                        </a:rPr>
                        <a:t>300</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2532075"/>
                  </a:ext>
                </a:extLst>
              </a:tr>
              <a:tr h="29389">
                <a:tc>
                  <a:txBody>
                    <a:bodyPr/>
                    <a:lstStyle/>
                    <a:p>
                      <a:pPr algn="r"/>
                      <a:r>
                        <a:rPr lang="de-DE" sz="1400">
                          <a:effectLst/>
                        </a:rPr>
                        <a:t>57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Festivals: Spring Festival Couplets</a:t>
                      </a:r>
                    </a:p>
                  </a:txBody>
                  <a:tcPr marL="0" marR="0" marT="0" marB="0" anchor="ctr">
                    <a:lnL>
                      <a:noFill/>
                    </a:lnL>
                    <a:lnR>
                      <a:noFill/>
                    </a:lnR>
                    <a:lnT>
                      <a:noFill/>
                    </a:lnT>
                    <a:lnB>
                      <a:noFill/>
                    </a:lnB>
                    <a:solidFill>
                      <a:srgbClr val="FFFFFF"/>
                    </a:solidFill>
                  </a:tcPr>
                </a:tc>
                <a:tc>
                  <a:txBody>
                    <a:bodyPr/>
                    <a:lstStyle/>
                    <a:p>
                      <a:r>
                        <a:rPr lang="en-US" sz="1400">
                          <a:effectLst/>
                        </a:rPr>
                        <a:t>3</a:t>
                      </a:r>
                    </a:p>
                  </a:txBody>
                  <a:tcPr marL="0" marR="0" marT="0" marB="0" anchor="ctr">
                    <a:lnL>
                      <a:noFill/>
                    </a:lnL>
                    <a:lnR>
                      <a:noFill/>
                    </a:lnR>
                    <a:lnT>
                      <a:noFill/>
                    </a:lnT>
                    <a:lnB>
                      <a:noFill/>
                    </a:lnB>
                    <a:solidFill>
                      <a:srgbClr val="FFFFFF"/>
                    </a:solidFill>
                  </a:tcPr>
                </a:tc>
                <a:tc>
                  <a:txBody>
                    <a:bodyPr/>
                    <a:lstStyle/>
                    <a:p>
                      <a:pPr algn="r"/>
                      <a:r>
                        <a:rPr lang="de-DE" sz="1400">
                          <a:effectLst/>
                        </a:rPr>
                        <a:t>299</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59234354"/>
                  </a:ext>
                </a:extLst>
              </a:tr>
              <a:tr h="29389">
                <a:tc>
                  <a:txBody>
                    <a:bodyPr/>
                    <a:lstStyle/>
                    <a:p>
                      <a:pPr algn="r"/>
                      <a:r>
                        <a:rPr lang="de-DE" sz="1400">
                          <a:effectLst/>
                        </a:rPr>
                        <a:t>58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Premodern literature: Li Bai's </a:t>
                      </a:r>
                      <a:r>
                        <a:rPr lang="zh-CN" altLang="de-DE" sz="1400">
                          <a:effectLst/>
                        </a:rPr>
                        <a:t>李白 </a:t>
                      </a:r>
                      <a:r>
                        <a:rPr lang="de-DE" altLang="zh-CN" sz="1400">
                          <a:effectLst/>
                        </a:rPr>
                        <a:t>《</a:t>
                      </a:r>
                      <a:r>
                        <a:rPr lang="zh-CN" altLang="de-DE" sz="1400">
                          <a:effectLst/>
                        </a:rPr>
                        <a:t>长干行</a:t>
                      </a:r>
                      <a:r>
                        <a:rPr lang="de-DE" altLang="zh-CN" sz="1400">
                          <a:effectLst/>
                        </a:rPr>
                        <a:t>》 </a:t>
                      </a:r>
                      <a:r>
                        <a:rPr lang="de-DE" sz="1400">
                          <a:effectLst/>
                        </a:rPr>
                        <a:t>and its translations</a:t>
                      </a:r>
                    </a:p>
                  </a:txBody>
                  <a:tcPr marL="0" marR="0" marT="0" marB="0" anchor="ctr">
                    <a:lnL>
                      <a:noFill/>
                    </a:lnL>
                    <a:lnR>
                      <a:noFill/>
                    </a:lnR>
                    <a:lnT>
                      <a:noFill/>
                    </a:lnT>
                    <a:lnB>
                      <a:noFill/>
                    </a:lnB>
                    <a:solidFill>
                      <a:srgbClr val="FFFFFF"/>
                    </a:solidFill>
                  </a:tcPr>
                </a:tc>
                <a:tc>
                  <a:txBody>
                    <a:bodyPr/>
                    <a:lstStyle/>
                    <a:p>
                      <a:r>
                        <a:rPr lang="it-IT" sz="1400">
                          <a:effectLst/>
                        </a:rPr>
                        <a:t>52</a:t>
                      </a:r>
                    </a:p>
                  </a:txBody>
                  <a:tcPr marL="0" marR="0" marT="0" marB="0" anchor="ctr">
                    <a:lnL>
                      <a:noFill/>
                    </a:lnL>
                    <a:lnR>
                      <a:noFill/>
                    </a:lnR>
                    <a:lnT>
                      <a:noFill/>
                    </a:lnT>
                    <a:lnB>
                      <a:noFill/>
                    </a:lnB>
                    <a:solidFill>
                      <a:srgbClr val="FFFFFF"/>
                    </a:solidFill>
                  </a:tcPr>
                </a:tc>
                <a:tc>
                  <a:txBody>
                    <a:bodyPr/>
                    <a:lstStyle/>
                    <a:p>
                      <a:pPr algn="r"/>
                      <a:r>
                        <a:rPr lang="de-DE" sz="1400">
                          <a:effectLst/>
                        </a:rPr>
                        <a:t>297</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3152216"/>
                  </a:ext>
                </a:extLst>
              </a:tr>
              <a:tr h="29389">
                <a:tc>
                  <a:txBody>
                    <a:bodyPr/>
                    <a:lstStyle/>
                    <a:p>
                      <a:pPr algn="r"/>
                      <a:r>
                        <a:rPr lang="de-DE" sz="1400">
                          <a:effectLst/>
                        </a:rPr>
                        <a:t>59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Medicine: Acupuncture and Moxibustion</a:t>
                      </a:r>
                    </a:p>
                  </a:txBody>
                  <a:tcPr marL="0" marR="0" marT="0" marB="0" anchor="ctr">
                    <a:lnL>
                      <a:noFill/>
                    </a:lnL>
                    <a:lnR>
                      <a:noFill/>
                    </a:lnR>
                    <a:lnT>
                      <a:noFill/>
                    </a:lnT>
                    <a:lnB>
                      <a:noFill/>
                    </a:lnB>
                    <a:solidFill>
                      <a:srgbClr val="FFFFFF"/>
                    </a:solidFill>
                  </a:tcPr>
                </a:tc>
                <a:tc>
                  <a:txBody>
                    <a:bodyPr/>
                    <a:lstStyle/>
                    <a:p>
                      <a:r>
                        <a:rPr lang="en-US" sz="1400">
                          <a:effectLst/>
                        </a:rPr>
                        <a:t>67</a:t>
                      </a:r>
                    </a:p>
                  </a:txBody>
                  <a:tcPr marL="0" marR="0" marT="0" marB="0" anchor="ctr">
                    <a:lnL>
                      <a:noFill/>
                    </a:lnL>
                    <a:lnR>
                      <a:noFill/>
                    </a:lnR>
                    <a:lnT>
                      <a:noFill/>
                    </a:lnT>
                    <a:lnB>
                      <a:noFill/>
                    </a:lnB>
                    <a:solidFill>
                      <a:srgbClr val="FFFFFF"/>
                    </a:solidFill>
                  </a:tcPr>
                </a:tc>
                <a:tc>
                  <a:txBody>
                    <a:bodyPr/>
                    <a:lstStyle/>
                    <a:p>
                      <a:pPr algn="r"/>
                      <a:r>
                        <a:rPr lang="de-DE" sz="1400">
                          <a:effectLst/>
                        </a:rPr>
                        <a:t>296</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21106842"/>
                  </a:ext>
                </a:extLst>
              </a:tr>
              <a:tr h="29389">
                <a:tc>
                  <a:txBody>
                    <a:bodyPr/>
                    <a:lstStyle/>
                    <a:p>
                      <a:pPr algn="r"/>
                      <a:r>
                        <a:rPr lang="de-DE" sz="1400">
                          <a:effectLst/>
                        </a:rPr>
                        <a:t>60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Silk and porcelain: Silk</a:t>
                      </a:r>
                    </a:p>
                  </a:txBody>
                  <a:tcPr marL="0" marR="0" marT="0" marB="0" anchor="ctr">
                    <a:lnL>
                      <a:noFill/>
                    </a:lnL>
                    <a:lnR>
                      <a:noFill/>
                    </a:lnR>
                    <a:lnT>
                      <a:noFill/>
                    </a:lnT>
                    <a:lnB>
                      <a:noFill/>
                    </a:lnB>
                    <a:solidFill>
                      <a:srgbClr val="FFFFFF"/>
                    </a:solidFill>
                  </a:tcPr>
                </a:tc>
                <a:tc>
                  <a:txBody>
                    <a:bodyPr/>
                    <a:lstStyle/>
                    <a:p>
                      <a:r>
                        <a:rPr lang="en-US" sz="1400">
                          <a:effectLst/>
                        </a:rPr>
                        <a:t>29</a:t>
                      </a:r>
                    </a:p>
                  </a:txBody>
                  <a:tcPr marL="0" marR="0" marT="0" marB="0" anchor="ctr">
                    <a:lnL>
                      <a:noFill/>
                    </a:lnL>
                    <a:lnR>
                      <a:noFill/>
                    </a:lnR>
                    <a:lnT>
                      <a:noFill/>
                    </a:lnT>
                    <a:lnB>
                      <a:noFill/>
                    </a:lnB>
                    <a:solidFill>
                      <a:srgbClr val="FFFFFF"/>
                    </a:solidFill>
                  </a:tcPr>
                </a:tc>
                <a:tc>
                  <a:txBody>
                    <a:bodyPr/>
                    <a:lstStyle/>
                    <a:p>
                      <a:pPr algn="r"/>
                      <a:r>
                        <a:rPr lang="de-DE" sz="1400">
                          <a:effectLst/>
                        </a:rPr>
                        <a:t>296</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81698243"/>
                  </a:ext>
                </a:extLst>
              </a:tr>
              <a:tr h="29389">
                <a:tc>
                  <a:txBody>
                    <a:bodyPr/>
                    <a:lstStyle/>
                    <a:p>
                      <a:pPr algn="r"/>
                      <a:r>
                        <a:rPr lang="de-DE" sz="1400">
                          <a:effectLst/>
                        </a:rPr>
                        <a:t>61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Science and Technology: China's Four New Inventions</a:t>
                      </a:r>
                    </a:p>
                  </a:txBody>
                  <a:tcPr marL="0" marR="0" marT="0" marB="0" anchor="ctr">
                    <a:lnL>
                      <a:noFill/>
                    </a:lnL>
                    <a:lnR>
                      <a:noFill/>
                    </a:lnR>
                    <a:lnT>
                      <a:noFill/>
                    </a:lnT>
                    <a:lnB>
                      <a:noFill/>
                    </a:lnB>
                    <a:solidFill>
                      <a:srgbClr val="FFFFFF"/>
                    </a:solidFill>
                  </a:tcPr>
                </a:tc>
                <a:tc>
                  <a:txBody>
                    <a:bodyPr/>
                    <a:lstStyle/>
                    <a:p>
                      <a:r>
                        <a:rPr lang="en-US" sz="1400">
                          <a:effectLst/>
                        </a:rPr>
                        <a:t>7</a:t>
                      </a:r>
                    </a:p>
                  </a:txBody>
                  <a:tcPr marL="0" marR="0" marT="0" marB="0" anchor="ctr">
                    <a:lnL>
                      <a:noFill/>
                    </a:lnL>
                    <a:lnR>
                      <a:noFill/>
                    </a:lnR>
                    <a:lnT>
                      <a:noFill/>
                    </a:lnT>
                    <a:lnB>
                      <a:noFill/>
                    </a:lnB>
                    <a:solidFill>
                      <a:srgbClr val="FFFFFF"/>
                    </a:solidFill>
                  </a:tcPr>
                </a:tc>
                <a:tc>
                  <a:txBody>
                    <a:bodyPr/>
                    <a:lstStyle/>
                    <a:p>
                      <a:pPr algn="r"/>
                      <a:r>
                        <a:rPr lang="de-DE" sz="1400">
                          <a:effectLst/>
                        </a:rPr>
                        <a:t>294</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6235745"/>
                  </a:ext>
                </a:extLst>
              </a:tr>
              <a:tr h="44084">
                <a:tc>
                  <a:txBody>
                    <a:bodyPr/>
                    <a:lstStyle/>
                    <a:p>
                      <a:pPr algn="r"/>
                      <a:r>
                        <a:rPr lang="de-DE" sz="1400">
                          <a:effectLst/>
                        </a:rPr>
                        <a:t>62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Stage entertainment: Chinese cinema (dramas and movies) and its popularity and affection in Vietnam</a:t>
                      </a:r>
                    </a:p>
                  </a:txBody>
                  <a:tcPr marL="0" marR="0" marT="0" marB="0" anchor="ctr">
                    <a:lnL>
                      <a:noFill/>
                    </a:lnL>
                    <a:lnR>
                      <a:noFill/>
                    </a:lnR>
                    <a:lnT>
                      <a:noFill/>
                    </a:lnT>
                    <a:lnB>
                      <a:noFill/>
                    </a:lnB>
                    <a:solidFill>
                      <a:srgbClr val="FFFFFF"/>
                    </a:solidFill>
                  </a:tcPr>
                </a:tc>
                <a:tc>
                  <a:txBody>
                    <a:bodyPr/>
                    <a:lstStyle/>
                    <a:p>
                      <a:r>
                        <a:rPr lang="en-US" sz="1400">
                          <a:effectLst/>
                        </a:rPr>
                        <a:t>101</a:t>
                      </a:r>
                    </a:p>
                  </a:txBody>
                  <a:tcPr marL="0" marR="0" marT="0" marB="0" anchor="ctr">
                    <a:lnL>
                      <a:noFill/>
                    </a:lnL>
                    <a:lnR>
                      <a:noFill/>
                    </a:lnR>
                    <a:lnT>
                      <a:noFill/>
                    </a:lnT>
                    <a:lnB>
                      <a:noFill/>
                    </a:lnB>
                    <a:solidFill>
                      <a:srgbClr val="FFFFFF"/>
                    </a:solidFill>
                  </a:tcPr>
                </a:tc>
                <a:tc>
                  <a:txBody>
                    <a:bodyPr/>
                    <a:lstStyle/>
                    <a:p>
                      <a:pPr algn="r"/>
                      <a:r>
                        <a:rPr lang="de-DE" sz="1400">
                          <a:effectLst/>
                        </a:rPr>
                        <a:t>294</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913900"/>
                  </a:ext>
                </a:extLst>
              </a:tr>
              <a:tr h="29389">
                <a:tc>
                  <a:txBody>
                    <a:bodyPr/>
                    <a:lstStyle/>
                    <a:p>
                      <a:pPr algn="r"/>
                      <a:r>
                        <a:rPr lang="de-DE" sz="1400">
                          <a:effectLst/>
                        </a:rPr>
                        <a:t>63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Games: Go </a:t>
                      </a:r>
                      <a:r>
                        <a:rPr lang="zh-CN" altLang="de-DE" sz="1400">
                          <a:effectLst/>
                        </a:rPr>
                        <a:t>围棋 </a:t>
                      </a:r>
                    </a:p>
                  </a:txBody>
                  <a:tcPr marL="0" marR="0" marT="0" marB="0" anchor="ctr">
                    <a:lnL>
                      <a:noFill/>
                    </a:lnL>
                    <a:lnR>
                      <a:noFill/>
                    </a:lnR>
                    <a:lnT>
                      <a:noFill/>
                    </a:lnT>
                    <a:lnB>
                      <a:noFill/>
                    </a:lnB>
                    <a:solidFill>
                      <a:srgbClr val="FFFFFF"/>
                    </a:solidFill>
                  </a:tcPr>
                </a:tc>
                <a:tc>
                  <a:txBody>
                    <a:bodyPr/>
                    <a:lstStyle/>
                    <a:p>
                      <a:r>
                        <a:rPr lang="en-US" sz="1400">
                          <a:effectLst/>
                        </a:rPr>
                        <a:t>107</a:t>
                      </a:r>
                    </a:p>
                  </a:txBody>
                  <a:tcPr marL="0" marR="0" marT="0" marB="0" anchor="ctr">
                    <a:lnL>
                      <a:noFill/>
                    </a:lnL>
                    <a:lnR>
                      <a:noFill/>
                    </a:lnR>
                    <a:lnT>
                      <a:noFill/>
                    </a:lnT>
                    <a:lnB>
                      <a:noFill/>
                    </a:lnB>
                    <a:solidFill>
                      <a:srgbClr val="FFFFFF"/>
                    </a:solidFill>
                  </a:tcPr>
                </a:tc>
                <a:tc>
                  <a:txBody>
                    <a:bodyPr/>
                    <a:lstStyle/>
                    <a:p>
                      <a:pPr algn="r"/>
                      <a:r>
                        <a:rPr lang="de-DE" sz="1400">
                          <a:effectLst/>
                        </a:rPr>
                        <a:t>291</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4211796"/>
                  </a:ext>
                </a:extLst>
              </a:tr>
              <a:tr h="29389">
                <a:tc>
                  <a:txBody>
                    <a:bodyPr/>
                    <a:lstStyle/>
                    <a:p>
                      <a:pPr algn="r"/>
                      <a:r>
                        <a:rPr lang="de-DE" sz="1400">
                          <a:effectLst/>
                        </a:rPr>
                        <a:t>64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Premodern literature: Strange Stories from a Chinese Studio</a:t>
                      </a:r>
                    </a:p>
                  </a:txBody>
                  <a:tcPr marL="0" marR="0" marT="0" marB="0" anchor="ctr">
                    <a:lnL>
                      <a:noFill/>
                    </a:lnL>
                    <a:lnR>
                      <a:noFill/>
                    </a:lnR>
                    <a:lnT>
                      <a:noFill/>
                    </a:lnT>
                    <a:lnB>
                      <a:noFill/>
                    </a:lnB>
                    <a:solidFill>
                      <a:srgbClr val="FFFFFF"/>
                    </a:solidFill>
                  </a:tcPr>
                </a:tc>
                <a:tc>
                  <a:txBody>
                    <a:bodyPr/>
                    <a:lstStyle/>
                    <a:p>
                      <a:r>
                        <a:rPr lang="en-US" sz="1400">
                          <a:effectLst/>
                        </a:rPr>
                        <a:t>54</a:t>
                      </a:r>
                    </a:p>
                  </a:txBody>
                  <a:tcPr marL="0" marR="0" marT="0" marB="0" anchor="ctr">
                    <a:lnL>
                      <a:noFill/>
                    </a:lnL>
                    <a:lnR>
                      <a:noFill/>
                    </a:lnR>
                    <a:lnT>
                      <a:noFill/>
                    </a:lnT>
                    <a:lnB>
                      <a:noFill/>
                    </a:lnB>
                    <a:solidFill>
                      <a:srgbClr val="FFFFFF"/>
                    </a:solidFill>
                  </a:tcPr>
                </a:tc>
                <a:tc>
                  <a:txBody>
                    <a:bodyPr/>
                    <a:lstStyle/>
                    <a:p>
                      <a:pPr algn="r"/>
                      <a:r>
                        <a:rPr lang="de-DE" sz="1400">
                          <a:effectLst/>
                        </a:rPr>
                        <a:t>289</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391851"/>
                  </a:ext>
                </a:extLst>
              </a:tr>
              <a:tr h="29389">
                <a:tc>
                  <a:txBody>
                    <a:bodyPr/>
                    <a:lstStyle/>
                    <a:p>
                      <a:pPr algn="r"/>
                      <a:r>
                        <a:rPr lang="de-DE" sz="1400">
                          <a:effectLst/>
                        </a:rPr>
                        <a:t>65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Daoism</a:t>
                      </a:r>
                    </a:p>
                  </a:txBody>
                  <a:tcPr marL="0" marR="0" marT="0" marB="0" anchor="ctr">
                    <a:lnL>
                      <a:noFill/>
                    </a:lnL>
                    <a:lnR>
                      <a:noFill/>
                    </a:lnR>
                    <a:lnT>
                      <a:noFill/>
                    </a:lnT>
                    <a:lnB>
                      <a:noFill/>
                    </a:lnB>
                    <a:solidFill>
                      <a:srgbClr val="FFFFFF"/>
                    </a:solidFill>
                  </a:tcPr>
                </a:tc>
                <a:tc>
                  <a:txBody>
                    <a:bodyPr/>
                    <a:lstStyle/>
                    <a:p>
                      <a:r>
                        <a:rPr lang="en-US" sz="1400">
                          <a:effectLst/>
                        </a:rPr>
                        <a:t>76</a:t>
                      </a:r>
                    </a:p>
                  </a:txBody>
                  <a:tcPr marL="0" marR="0" marT="0" marB="0" anchor="ctr">
                    <a:lnL>
                      <a:noFill/>
                    </a:lnL>
                    <a:lnR>
                      <a:noFill/>
                    </a:lnR>
                    <a:lnT>
                      <a:noFill/>
                    </a:lnT>
                    <a:lnB>
                      <a:noFill/>
                    </a:lnB>
                    <a:solidFill>
                      <a:srgbClr val="FFFFFF"/>
                    </a:solidFill>
                  </a:tcPr>
                </a:tc>
                <a:tc>
                  <a:txBody>
                    <a:bodyPr/>
                    <a:lstStyle/>
                    <a:p>
                      <a:pPr algn="r"/>
                      <a:r>
                        <a:rPr lang="de-DE" sz="1400">
                          <a:effectLst/>
                        </a:rPr>
                        <a:t>288</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89502495"/>
                  </a:ext>
                </a:extLst>
              </a:tr>
              <a:tr h="29389">
                <a:tc>
                  <a:txBody>
                    <a:bodyPr/>
                    <a:lstStyle/>
                    <a:p>
                      <a:pPr algn="r"/>
                      <a:r>
                        <a:rPr lang="de-DE" sz="1400">
                          <a:effectLst/>
                        </a:rPr>
                        <a:t>66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Science and Technology: Ancient Science and Technology</a:t>
                      </a:r>
                    </a:p>
                  </a:txBody>
                  <a:tcPr marL="0" marR="0" marT="0" marB="0" anchor="ctr">
                    <a:lnL>
                      <a:noFill/>
                    </a:lnL>
                    <a:lnR>
                      <a:noFill/>
                    </a:lnR>
                    <a:lnT>
                      <a:noFill/>
                    </a:lnT>
                    <a:lnB>
                      <a:noFill/>
                    </a:lnB>
                    <a:solidFill>
                      <a:srgbClr val="FFFFFF"/>
                    </a:solidFill>
                  </a:tcPr>
                </a:tc>
                <a:tc>
                  <a:txBody>
                    <a:bodyPr/>
                    <a:lstStyle/>
                    <a:p>
                      <a:r>
                        <a:rPr lang="en-US" sz="1400">
                          <a:effectLst/>
                        </a:rPr>
                        <a:t>5</a:t>
                      </a:r>
                    </a:p>
                  </a:txBody>
                  <a:tcPr marL="0" marR="0" marT="0" marB="0" anchor="ctr">
                    <a:lnL>
                      <a:noFill/>
                    </a:lnL>
                    <a:lnR>
                      <a:noFill/>
                    </a:lnR>
                    <a:lnT>
                      <a:noFill/>
                    </a:lnT>
                    <a:lnB>
                      <a:noFill/>
                    </a:lnB>
                    <a:solidFill>
                      <a:srgbClr val="FFFFFF"/>
                    </a:solidFill>
                  </a:tcPr>
                </a:tc>
                <a:tc>
                  <a:txBody>
                    <a:bodyPr/>
                    <a:lstStyle/>
                    <a:p>
                      <a:pPr algn="r"/>
                      <a:r>
                        <a:rPr lang="de-DE" sz="1400">
                          <a:effectLst/>
                        </a:rPr>
                        <a:t>286</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1814007"/>
                  </a:ext>
                </a:extLst>
              </a:tr>
              <a:tr h="29389">
                <a:tc>
                  <a:txBody>
                    <a:bodyPr/>
                    <a:lstStyle/>
                    <a:p>
                      <a:pPr algn="r"/>
                      <a:r>
                        <a:rPr lang="de-DE" sz="1400">
                          <a:effectLst/>
                        </a:rPr>
                        <a:t>67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Architecture: Bridges</a:t>
                      </a:r>
                    </a:p>
                  </a:txBody>
                  <a:tcPr marL="0" marR="0" marT="0" marB="0" anchor="ctr">
                    <a:lnL>
                      <a:noFill/>
                    </a:lnL>
                    <a:lnR>
                      <a:noFill/>
                    </a:lnR>
                    <a:lnT>
                      <a:noFill/>
                    </a:lnT>
                    <a:lnB>
                      <a:noFill/>
                    </a:lnB>
                    <a:solidFill>
                      <a:srgbClr val="FFFFFF"/>
                    </a:solidFill>
                  </a:tcPr>
                </a:tc>
                <a:tc>
                  <a:txBody>
                    <a:bodyPr/>
                    <a:lstStyle/>
                    <a:p>
                      <a:r>
                        <a:rPr lang="en-US" sz="1400">
                          <a:effectLst/>
                        </a:rPr>
                        <a:t>39</a:t>
                      </a:r>
                    </a:p>
                  </a:txBody>
                  <a:tcPr marL="0" marR="0" marT="0" marB="0" anchor="ctr">
                    <a:lnL>
                      <a:noFill/>
                    </a:lnL>
                    <a:lnR>
                      <a:noFill/>
                    </a:lnR>
                    <a:lnT>
                      <a:noFill/>
                    </a:lnT>
                    <a:lnB>
                      <a:noFill/>
                    </a:lnB>
                    <a:solidFill>
                      <a:srgbClr val="FFFFFF"/>
                    </a:solidFill>
                  </a:tcPr>
                </a:tc>
                <a:tc>
                  <a:txBody>
                    <a:bodyPr/>
                    <a:lstStyle/>
                    <a:p>
                      <a:pPr algn="r"/>
                      <a:r>
                        <a:rPr lang="de-DE" sz="1400">
                          <a:effectLst/>
                        </a:rPr>
                        <a:t>284</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9519353"/>
                  </a:ext>
                </a:extLst>
              </a:tr>
              <a:tr h="29389">
                <a:tc>
                  <a:txBody>
                    <a:bodyPr/>
                    <a:lstStyle/>
                    <a:p>
                      <a:pPr algn="r"/>
                      <a:r>
                        <a:rPr lang="de-DE" sz="1400">
                          <a:effectLst/>
                        </a:rPr>
                        <a:t>68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Education: Yuelu Academy (One of the Four Most Prestigious Academies)</a:t>
                      </a:r>
                    </a:p>
                  </a:txBody>
                  <a:tcPr marL="0" marR="0" marT="0" marB="0" anchor="ctr">
                    <a:lnL>
                      <a:noFill/>
                    </a:lnL>
                    <a:lnR>
                      <a:noFill/>
                    </a:lnR>
                    <a:lnT>
                      <a:noFill/>
                    </a:lnT>
                    <a:lnB>
                      <a:noFill/>
                    </a:lnB>
                    <a:solidFill>
                      <a:srgbClr val="FFFFFF"/>
                    </a:solidFill>
                  </a:tcPr>
                </a:tc>
                <a:tc>
                  <a:txBody>
                    <a:bodyPr/>
                    <a:lstStyle/>
                    <a:p>
                      <a:r>
                        <a:rPr lang="en-US" sz="1400">
                          <a:effectLst/>
                        </a:rPr>
                        <a:t>117</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595278"/>
                  </a:ext>
                </a:extLst>
              </a:tr>
              <a:tr h="29389">
                <a:tc>
                  <a:txBody>
                    <a:bodyPr/>
                    <a:lstStyle/>
                    <a:p>
                      <a:pPr algn="r"/>
                      <a:r>
                        <a:rPr lang="de-DE" sz="1400">
                          <a:effectLst/>
                        </a:rPr>
                        <a:t>69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Mogao Grottoes</a:t>
                      </a:r>
                    </a:p>
                  </a:txBody>
                  <a:tcPr marL="0" marR="0" marT="0" marB="0" anchor="ctr">
                    <a:lnL>
                      <a:noFill/>
                    </a:lnL>
                    <a:lnR>
                      <a:noFill/>
                    </a:lnR>
                    <a:lnT>
                      <a:noFill/>
                    </a:lnT>
                    <a:lnB>
                      <a:noFill/>
                    </a:lnB>
                    <a:solidFill>
                      <a:srgbClr val="FFFFFF"/>
                    </a:solidFill>
                  </a:tcPr>
                </a:tc>
                <a:tc>
                  <a:txBody>
                    <a:bodyPr/>
                    <a:lstStyle/>
                    <a:p>
                      <a:r>
                        <a:rPr lang="en-US" sz="1400">
                          <a:effectLst/>
                        </a:rPr>
                        <a:t>124</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4827821"/>
                  </a:ext>
                </a:extLst>
              </a:tr>
              <a:tr h="29389">
                <a:tc>
                  <a:txBody>
                    <a:bodyPr/>
                    <a:lstStyle/>
                    <a:p>
                      <a:pPr algn="r"/>
                      <a:r>
                        <a:rPr lang="de-DE" sz="1400">
                          <a:effectLst/>
                        </a:rPr>
                        <a:t>70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Zheng He and the Maritime Silk Road</a:t>
                      </a:r>
                    </a:p>
                  </a:txBody>
                  <a:tcPr marL="0" marR="0" marT="0" marB="0" anchor="ctr">
                    <a:lnL>
                      <a:noFill/>
                    </a:lnL>
                    <a:lnR>
                      <a:noFill/>
                    </a:lnR>
                    <a:lnT>
                      <a:noFill/>
                    </a:lnT>
                    <a:lnB>
                      <a:noFill/>
                    </a:lnB>
                    <a:solidFill>
                      <a:srgbClr val="FFFFFF"/>
                    </a:solidFill>
                  </a:tcPr>
                </a:tc>
                <a:tc>
                  <a:txBody>
                    <a:bodyPr/>
                    <a:lstStyle/>
                    <a:p>
                      <a:r>
                        <a:rPr lang="en-US" sz="1400">
                          <a:effectLst/>
                        </a:rPr>
                        <a:t>90</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1476094"/>
                  </a:ext>
                </a:extLst>
              </a:tr>
              <a:tr h="29389">
                <a:tc>
                  <a:txBody>
                    <a:bodyPr/>
                    <a:lstStyle/>
                    <a:p>
                      <a:pPr algn="r"/>
                      <a:r>
                        <a:rPr lang="de-DE" sz="1400">
                          <a:effectLst/>
                        </a:rPr>
                        <a:t>71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Classical Literature</a:t>
                      </a:r>
                    </a:p>
                  </a:txBody>
                  <a:tcPr marL="0" marR="0" marT="0" marB="0" anchor="ctr">
                    <a:lnL>
                      <a:noFill/>
                    </a:lnL>
                    <a:lnR>
                      <a:noFill/>
                    </a:lnR>
                    <a:lnT>
                      <a:noFill/>
                    </a:lnT>
                    <a:lnB>
                      <a:noFill/>
                    </a:lnB>
                    <a:solidFill>
                      <a:srgbClr val="FFFFFF"/>
                    </a:solidFill>
                  </a:tcPr>
                </a:tc>
                <a:tc>
                  <a:txBody>
                    <a:bodyPr/>
                    <a:lstStyle/>
                    <a:p>
                      <a:r>
                        <a:rPr lang="it-IT" sz="1400">
                          <a:effectLst/>
                        </a:rPr>
                        <a:t>46</a:t>
                      </a:r>
                    </a:p>
                  </a:txBody>
                  <a:tcPr marL="0" marR="0" marT="0" marB="0" anchor="ctr">
                    <a:lnL>
                      <a:noFill/>
                    </a:lnL>
                    <a:lnR>
                      <a:noFill/>
                    </a:lnR>
                    <a:lnT>
                      <a:noFill/>
                    </a:lnT>
                    <a:lnB>
                      <a:noFill/>
                    </a:lnB>
                    <a:solidFill>
                      <a:srgbClr val="FFFFFF"/>
                    </a:solidFill>
                  </a:tcPr>
                </a:tc>
                <a:tc>
                  <a:txBody>
                    <a:bodyPr/>
                    <a:lstStyle/>
                    <a:p>
                      <a:pPr algn="r"/>
                      <a:r>
                        <a:rPr lang="de-DE" sz="1400">
                          <a:effectLst/>
                        </a:rPr>
                        <a:t>281</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6026975"/>
                  </a:ext>
                </a:extLst>
              </a:tr>
              <a:tr h="29389">
                <a:tc>
                  <a:txBody>
                    <a:bodyPr/>
                    <a:lstStyle/>
                    <a:p>
                      <a:pPr algn="r"/>
                      <a:r>
                        <a:rPr lang="de-DE" sz="1400">
                          <a:effectLst/>
                        </a:rPr>
                        <a:t>72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Army and weapons: Chinese Ancient Weapons</a:t>
                      </a:r>
                    </a:p>
                  </a:txBody>
                  <a:tcPr marL="0" marR="0" marT="0" marB="0" anchor="ctr">
                    <a:lnL>
                      <a:noFill/>
                    </a:lnL>
                    <a:lnR>
                      <a:noFill/>
                    </a:lnR>
                    <a:lnT>
                      <a:noFill/>
                    </a:lnT>
                    <a:lnB>
                      <a:noFill/>
                    </a:lnB>
                    <a:solidFill>
                      <a:srgbClr val="FFFFFF"/>
                    </a:solidFill>
                  </a:tcPr>
                </a:tc>
                <a:tc>
                  <a:txBody>
                    <a:bodyPr/>
                    <a:lstStyle/>
                    <a:p>
                      <a:r>
                        <a:rPr lang="en-US" sz="1400">
                          <a:effectLst/>
                        </a:rPr>
                        <a:t>121</a:t>
                      </a:r>
                    </a:p>
                  </a:txBody>
                  <a:tcPr marL="0" marR="0" marT="0" marB="0" anchor="ctr">
                    <a:lnL>
                      <a:noFill/>
                    </a:lnL>
                    <a:lnR>
                      <a:noFill/>
                    </a:lnR>
                    <a:lnT>
                      <a:noFill/>
                    </a:lnT>
                    <a:lnB>
                      <a:noFill/>
                    </a:lnB>
                    <a:solidFill>
                      <a:srgbClr val="FFFFFF"/>
                    </a:solidFill>
                  </a:tcPr>
                </a:tc>
                <a:tc>
                  <a:txBody>
                    <a:bodyPr/>
                    <a:lstStyle/>
                    <a:p>
                      <a:pPr algn="r"/>
                      <a:r>
                        <a:rPr lang="de-DE" sz="1400">
                          <a:effectLst/>
                        </a:rPr>
                        <a:t>281</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45701542"/>
                  </a:ext>
                </a:extLst>
              </a:tr>
              <a:tr h="29389">
                <a:tc>
                  <a:txBody>
                    <a:bodyPr/>
                    <a:lstStyle/>
                    <a:p>
                      <a:pPr algn="r"/>
                      <a:r>
                        <a:rPr lang="de-DE" sz="1400">
                          <a:effectLst/>
                        </a:rPr>
                        <a:t>73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Aesthetic ideals and social customs: Habits, Ways of Contacting</a:t>
                      </a:r>
                    </a:p>
                  </a:txBody>
                  <a:tcPr marL="0" marR="0" marT="0" marB="0" anchor="ctr">
                    <a:lnL>
                      <a:noFill/>
                    </a:lnL>
                    <a:lnR>
                      <a:noFill/>
                    </a:lnR>
                    <a:lnT>
                      <a:noFill/>
                    </a:lnT>
                    <a:lnB>
                      <a:noFill/>
                    </a:lnB>
                    <a:solidFill>
                      <a:srgbClr val="FFFFFF"/>
                    </a:solidFill>
                  </a:tcPr>
                </a:tc>
                <a:tc>
                  <a:txBody>
                    <a:bodyPr/>
                    <a:lstStyle/>
                    <a:p>
                      <a:r>
                        <a:rPr lang="en-US" sz="1400">
                          <a:effectLst/>
                        </a:rPr>
                        <a:t>109</a:t>
                      </a:r>
                    </a:p>
                  </a:txBody>
                  <a:tcPr marL="0" marR="0" marT="0" marB="0" anchor="ctr">
                    <a:lnL>
                      <a:noFill/>
                    </a:lnL>
                    <a:lnR>
                      <a:noFill/>
                    </a:lnR>
                    <a:lnT>
                      <a:noFill/>
                    </a:lnT>
                    <a:lnB>
                      <a:noFill/>
                    </a:lnB>
                    <a:solidFill>
                      <a:srgbClr val="FFFFFF"/>
                    </a:solidFill>
                  </a:tcPr>
                </a:tc>
                <a:tc>
                  <a:txBody>
                    <a:bodyPr/>
                    <a:lstStyle/>
                    <a:p>
                      <a:pPr algn="r"/>
                      <a:r>
                        <a:rPr lang="de-DE" sz="1400">
                          <a:effectLst/>
                        </a:rPr>
                        <a:t>279</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7129756"/>
                  </a:ext>
                </a:extLst>
              </a:tr>
              <a:tr h="29389">
                <a:tc>
                  <a:txBody>
                    <a:bodyPr/>
                    <a:lstStyle/>
                    <a:p>
                      <a:pPr algn="r"/>
                      <a:r>
                        <a:rPr lang="de-DE" sz="1400">
                          <a:effectLst/>
                        </a:rPr>
                        <a:t>74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Architecture: Three Great Towers in China</a:t>
                      </a:r>
                    </a:p>
                  </a:txBody>
                  <a:tcPr marL="0" marR="0" marT="0" marB="0" anchor="ctr">
                    <a:lnL>
                      <a:noFill/>
                    </a:lnL>
                    <a:lnR>
                      <a:noFill/>
                    </a:lnR>
                    <a:lnT>
                      <a:noFill/>
                    </a:lnT>
                    <a:lnB>
                      <a:noFill/>
                    </a:lnB>
                    <a:solidFill>
                      <a:srgbClr val="FFFFFF"/>
                    </a:solidFill>
                  </a:tcPr>
                </a:tc>
                <a:tc>
                  <a:txBody>
                    <a:bodyPr/>
                    <a:lstStyle/>
                    <a:p>
                      <a:r>
                        <a:rPr lang="en-US" sz="1400">
                          <a:effectLst/>
                        </a:rPr>
                        <a:t>38</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62812549"/>
                  </a:ext>
                </a:extLst>
              </a:tr>
              <a:tr h="29389">
                <a:tc>
                  <a:txBody>
                    <a:bodyPr/>
                    <a:lstStyle/>
                    <a:p>
                      <a:pPr algn="r"/>
                      <a:r>
                        <a:rPr lang="de-DE" sz="1400">
                          <a:effectLst/>
                        </a:rPr>
                        <a:t>75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Fine Arts: Seal-cutting</a:t>
                      </a:r>
                    </a:p>
                  </a:txBody>
                  <a:tcPr marL="0" marR="0" marT="0" marB="0" anchor="ctr">
                    <a:lnL>
                      <a:noFill/>
                    </a:lnL>
                    <a:lnR>
                      <a:noFill/>
                    </a:lnR>
                    <a:lnT>
                      <a:noFill/>
                    </a:lnT>
                    <a:lnB>
                      <a:noFill/>
                    </a:lnB>
                    <a:solidFill>
                      <a:srgbClr val="FFFFFF"/>
                    </a:solidFill>
                  </a:tcPr>
                </a:tc>
                <a:tc>
                  <a:txBody>
                    <a:bodyPr/>
                    <a:lstStyle/>
                    <a:p>
                      <a:r>
                        <a:rPr lang="en-US" sz="1400">
                          <a:effectLst/>
                        </a:rPr>
                        <a:t>33</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561009"/>
                  </a:ext>
                </a:extLst>
              </a:tr>
              <a:tr h="29389">
                <a:tc>
                  <a:txBody>
                    <a:bodyPr/>
                    <a:lstStyle/>
                    <a:p>
                      <a:pPr algn="r"/>
                      <a:r>
                        <a:rPr lang="de-DE" sz="1400">
                          <a:effectLst/>
                        </a:rPr>
                        <a:t>76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Zheng He's Voyages</a:t>
                      </a:r>
                    </a:p>
                  </a:txBody>
                  <a:tcPr marL="0" marR="0" marT="0" marB="0" anchor="ctr">
                    <a:lnL>
                      <a:noFill/>
                    </a:lnL>
                    <a:lnR>
                      <a:noFill/>
                    </a:lnR>
                    <a:lnT>
                      <a:noFill/>
                    </a:lnT>
                    <a:lnB>
                      <a:noFill/>
                    </a:lnB>
                    <a:solidFill>
                      <a:srgbClr val="FFFFFF"/>
                    </a:solidFill>
                  </a:tcPr>
                </a:tc>
                <a:tc>
                  <a:txBody>
                    <a:bodyPr/>
                    <a:lstStyle/>
                    <a:p>
                      <a:r>
                        <a:rPr lang="en-US" sz="1400">
                          <a:effectLst/>
                        </a:rPr>
                        <a:t>91</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5243033"/>
                  </a:ext>
                </a:extLst>
              </a:tr>
              <a:tr h="29389">
                <a:tc>
                  <a:txBody>
                    <a:bodyPr/>
                    <a:lstStyle/>
                    <a:p>
                      <a:pPr algn="r"/>
                      <a:r>
                        <a:rPr lang="de-DE" sz="1400">
                          <a:effectLst/>
                        </a:rPr>
                        <a:t>77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Garden Culture: Gardens</a:t>
                      </a:r>
                    </a:p>
                  </a:txBody>
                  <a:tcPr marL="0" marR="0" marT="0" marB="0" anchor="ctr">
                    <a:lnL>
                      <a:noFill/>
                    </a:lnL>
                    <a:lnR>
                      <a:noFill/>
                    </a:lnR>
                    <a:lnT>
                      <a:noFill/>
                    </a:lnT>
                    <a:lnB>
                      <a:noFill/>
                    </a:lnB>
                    <a:solidFill>
                      <a:srgbClr val="FFFFFF"/>
                    </a:solidFill>
                  </a:tcPr>
                </a:tc>
                <a:tc>
                  <a:txBody>
                    <a:bodyPr/>
                    <a:lstStyle/>
                    <a:p>
                      <a:r>
                        <a:rPr lang="en-US" sz="1400">
                          <a:effectLst/>
                        </a:rPr>
                        <a:t>40</a:t>
                      </a:r>
                    </a:p>
                  </a:txBody>
                  <a:tcPr marL="0" marR="0" marT="0" marB="0" anchor="ctr">
                    <a:lnL>
                      <a:noFill/>
                    </a:lnL>
                    <a:lnR>
                      <a:noFill/>
                    </a:lnR>
                    <a:lnT>
                      <a:noFill/>
                    </a:lnT>
                    <a:lnB>
                      <a:noFill/>
                    </a:lnB>
                    <a:solidFill>
                      <a:srgbClr val="FFFFFF"/>
                    </a:solidFill>
                  </a:tcPr>
                </a:tc>
                <a:tc>
                  <a:txBody>
                    <a:bodyPr/>
                    <a:lstStyle/>
                    <a:p>
                      <a:pPr algn="r"/>
                      <a:r>
                        <a:rPr lang="de-DE" sz="1400">
                          <a:effectLst/>
                        </a:rPr>
                        <a:t>274</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1995735"/>
                  </a:ext>
                </a:extLst>
              </a:tr>
              <a:tr h="29389">
                <a:tc>
                  <a:txBody>
                    <a:bodyPr/>
                    <a:lstStyle/>
                    <a:p>
                      <a:pPr algn="r"/>
                      <a:r>
                        <a:rPr lang="de-DE" sz="1400">
                          <a:effectLst/>
                        </a:rPr>
                        <a:t>78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Medicine: Diagnosis and Pharmacology</a:t>
                      </a:r>
                    </a:p>
                  </a:txBody>
                  <a:tcPr marL="0" marR="0" marT="0" marB="0" anchor="ctr">
                    <a:lnL>
                      <a:noFill/>
                    </a:lnL>
                    <a:lnR>
                      <a:noFill/>
                    </a:lnR>
                    <a:lnT>
                      <a:noFill/>
                    </a:lnT>
                    <a:lnB>
                      <a:noFill/>
                    </a:lnB>
                    <a:solidFill>
                      <a:srgbClr val="FFFFFF"/>
                    </a:solidFill>
                  </a:tcPr>
                </a:tc>
                <a:tc>
                  <a:txBody>
                    <a:bodyPr/>
                    <a:lstStyle/>
                    <a:p>
                      <a:r>
                        <a:rPr lang="en-US" sz="1400">
                          <a:effectLst/>
                        </a:rPr>
                        <a:t>66</a:t>
                      </a:r>
                    </a:p>
                  </a:txBody>
                  <a:tcPr marL="0" marR="0" marT="0" marB="0" anchor="ctr">
                    <a:lnL>
                      <a:noFill/>
                    </a:lnL>
                    <a:lnR>
                      <a:noFill/>
                    </a:lnR>
                    <a:lnT>
                      <a:noFill/>
                    </a:lnT>
                    <a:lnB>
                      <a:noFill/>
                    </a:lnB>
                    <a:solidFill>
                      <a:srgbClr val="FFFFFF"/>
                    </a:solidFill>
                  </a:tcPr>
                </a:tc>
                <a:tc>
                  <a:txBody>
                    <a:bodyPr/>
                    <a:lstStyle/>
                    <a:p>
                      <a:pPr algn="r"/>
                      <a:r>
                        <a:rPr lang="de-DE" sz="1400">
                          <a:effectLst/>
                        </a:rPr>
                        <a:t>273</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207402"/>
                  </a:ext>
                </a:extLst>
              </a:tr>
              <a:tr h="29389">
                <a:tc>
                  <a:txBody>
                    <a:bodyPr/>
                    <a:lstStyle/>
                    <a:p>
                      <a:pPr algn="r"/>
                      <a:r>
                        <a:rPr lang="de-DE" sz="1400">
                          <a:effectLst/>
                        </a:rPr>
                        <a:t>79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Beijing Opera</a:t>
                      </a:r>
                    </a:p>
                  </a:txBody>
                  <a:tcPr marL="0" marR="0" marT="0" marB="0" anchor="ctr">
                    <a:lnL>
                      <a:noFill/>
                    </a:lnL>
                    <a:lnR>
                      <a:noFill/>
                    </a:lnR>
                    <a:lnT>
                      <a:noFill/>
                    </a:lnT>
                    <a:lnB>
                      <a:noFill/>
                    </a:lnB>
                    <a:solidFill>
                      <a:srgbClr val="FFFFFF"/>
                    </a:solidFill>
                  </a:tcPr>
                </a:tc>
                <a:tc>
                  <a:txBody>
                    <a:bodyPr/>
                    <a:lstStyle/>
                    <a:p>
                      <a:r>
                        <a:rPr lang="en-US" sz="1400">
                          <a:effectLst/>
                        </a:rPr>
                        <a:t>60</a:t>
                      </a:r>
                    </a:p>
                  </a:txBody>
                  <a:tcPr marL="0" marR="0" marT="0" marB="0" anchor="ctr">
                    <a:lnL>
                      <a:noFill/>
                    </a:lnL>
                    <a:lnR>
                      <a:noFill/>
                    </a:lnR>
                    <a:lnT>
                      <a:noFill/>
                    </a:lnT>
                    <a:lnB>
                      <a:noFill/>
                    </a:lnB>
                    <a:solidFill>
                      <a:srgbClr val="FFFFFF"/>
                    </a:solidFill>
                  </a:tcPr>
                </a:tc>
                <a:tc>
                  <a:txBody>
                    <a:bodyPr/>
                    <a:lstStyle/>
                    <a:p>
                      <a:pPr algn="r"/>
                      <a:r>
                        <a:rPr lang="de-DE" sz="1400">
                          <a:effectLst/>
                        </a:rPr>
                        <a:t>272</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5086908"/>
                  </a:ext>
                </a:extLst>
              </a:tr>
              <a:tr h="29389">
                <a:tc>
                  <a:txBody>
                    <a:bodyPr/>
                    <a:lstStyle/>
                    <a:p>
                      <a:pPr algn="r"/>
                      <a:r>
                        <a:rPr lang="de-DE" sz="1400">
                          <a:effectLst/>
                        </a:rPr>
                        <a:t>80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Chinese Characters and Scripts</a:t>
                      </a:r>
                    </a:p>
                  </a:txBody>
                  <a:tcPr marL="0" marR="0" marT="0" marB="0" anchor="ctr">
                    <a:lnL>
                      <a:noFill/>
                    </a:lnL>
                    <a:lnR>
                      <a:noFill/>
                    </a:lnR>
                    <a:lnT>
                      <a:noFill/>
                    </a:lnT>
                    <a:lnB>
                      <a:noFill/>
                    </a:lnB>
                    <a:solidFill>
                      <a:srgbClr val="FFFFFF"/>
                    </a:solidFill>
                  </a:tcPr>
                </a:tc>
                <a:tc>
                  <a:txBody>
                    <a:bodyPr/>
                    <a:lstStyle/>
                    <a:p>
                      <a:r>
                        <a:rPr lang="en-US" sz="1400">
                          <a:effectLst/>
                        </a:rPr>
                        <a:t>10</a:t>
                      </a:r>
                    </a:p>
                  </a:txBody>
                  <a:tcPr marL="0" marR="0" marT="0" marB="0" anchor="ctr">
                    <a:lnL>
                      <a:noFill/>
                    </a:lnL>
                    <a:lnR>
                      <a:noFill/>
                    </a:lnR>
                    <a:lnT>
                      <a:noFill/>
                    </a:lnT>
                    <a:lnB>
                      <a:noFill/>
                    </a:lnB>
                    <a:solidFill>
                      <a:srgbClr val="FFFFFF"/>
                    </a:solidFill>
                  </a:tcPr>
                </a:tc>
                <a:tc>
                  <a:txBody>
                    <a:bodyPr/>
                    <a:lstStyle/>
                    <a:p>
                      <a:pPr algn="r"/>
                      <a:r>
                        <a:rPr lang="de-DE" sz="1400">
                          <a:effectLst/>
                        </a:rPr>
                        <a:t>272</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6652143"/>
                  </a:ext>
                </a:extLst>
              </a:tr>
              <a:tr h="29389">
                <a:tc>
                  <a:txBody>
                    <a:bodyPr/>
                    <a:lstStyle/>
                    <a:p>
                      <a:pPr algn="r"/>
                      <a:r>
                        <a:rPr lang="de-DE" sz="1400">
                          <a:effectLst/>
                        </a:rPr>
                        <a:t>81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Premodern literature: China's Four Great Classical Novels</a:t>
                      </a:r>
                    </a:p>
                  </a:txBody>
                  <a:tcPr marL="0" marR="0" marT="0" marB="0" anchor="ctr">
                    <a:lnL>
                      <a:noFill/>
                    </a:lnL>
                    <a:lnR>
                      <a:noFill/>
                    </a:lnR>
                    <a:lnT>
                      <a:noFill/>
                    </a:lnT>
                    <a:lnB>
                      <a:noFill/>
                    </a:lnB>
                    <a:solidFill>
                      <a:srgbClr val="FFFFFF"/>
                    </a:solidFill>
                  </a:tcPr>
                </a:tc>
                <a:tc>
                  <a:txBody>
                    <a:bodyPr/>
                    <a:lstStyle/>
                    <a:p>
                      <a:r>
                        <a:rPr lang="en-US" sz="1400">
                          <a:effectLst/>
                        </a:rPr>
                        <a:t>53</a:t>
                      </a:r>
                    </a:p>
                  </a:txBody>
                  <a:tcPr marL="0" marR="0" marT="0" marB="0" anchor="ctr">
                    <a:lnL>
                      <a:noFill/>
                    </a:lnL>
                    <a:lnR>
                      <a:noFill/>
                    </a:lnR>
                    <a:lnT>
                      <a:noFill/>
                    </a:lnT>
                    <a:lnB>
                      <a:noFill/>
                    </a:lnB>
                    <a:solidFill>
                      <a:srgbClr val="FFFFFF"/>
                    </a:solidFill>
                  </a:tcPr>
                </a:tc>
                <a:tc>
                  <a:txBody>
                    <a:bodyPr/>
                    <a:lstStyle/>
                    <a:p>
                      <a:pPr algn="r"/>
                      <a:r>
                        <a:rPr lang="de-DE" sz="1400">
                          <a:effectLst/>
                        </a:rPr>
                        <a:t>270</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449283"/>
                  </a:ext>
                </a:extLst>
              </a:tr>
              <a:tr h="29389">
                <a:tc>
                  <a:txBody>
                    <a:bodyPr/>
                    <a:lstStyle/>
                    <a:p>
                      <a:pPr algn="r"/>
                      <a:r>
                        <a:rPr lang="de-DE" sz="1400">
                          <a:effectLst/>
                        </a:rPr>
                        <a:t>82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clothing / interieur: The Folding Screen</a:t>
                      </a:r>
                    </a:p>
                  </a:txBody>
                  <a:tcPr marL="0" marR="0" marT="0" marB="0" anchor="ctr">
                    <a:lnL>
                      <a:noFill/>
                    </a:lnL>
                    <a:lnR>
                      <a:noFill/>
                    </a:lnR>
                    <a:lnT>
                      <a:noFill/>
                    </a:lnT>
                    <a:lnB>
                      <a:noFill/>
                    </a:lnB>
                    <a:solidFill>
                      <a:srgbClr val="FFFFFF"/>
                    </a:solidFill>
                  </a:tcPr>
                </a:tc>
                <a:tc>
                  <a:txBody>
                    <a:bodyPr/>
                    <a:lstStyle/>
                    <a:p>
                      <a:r>
                        <a:rPr lang="en-US" sz="1400">
                          <a:effectLst/>
                        </a:rPr>
                        <a:t>115</a:t>
                      </a:r>
                    </a:p>
                  </a:txBody>
                  <a:tcPr marL="0" marR="0" marT="0" marB="0" anchor="ctr">
                    <a:lnL>
                      <a:noFill/>
                    </a:lnL>
                    <a:lnR>
                      <a:noFill/>
                    </a:lnR>
                    <a:lnT>
                      <a:noFill/>
                    </a:lnT>
                    <a:lnB>
                      <a:noFill/>
                    </a:lnB>
                    <a:solidFill>
                      <a:srgbClr val="FFFFFF"/>
                    </a:solidFill>
                  </a:tcPr>
                </a:tc>
                <a:tc>
                  <a:txBody>
                    <a:bodyPr/>
                    <a:lstStyle/>
                    <a:p>
                      <a:pPr algn="r"/>
                      <a:r>
                        <a:rPr lang="de-DE" sz="1400">
                          <a:effectLst/>
                        </a:rPr>
                        <a:t>267</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6028121"/>
                  </a:ext>
                </a:extLst>
              </a:tr>
              <a:tr h="29389">
                <a:tc>
                  <a:txBody>
                    <a:bodyPr/>
                    <a:lstStyle/>
                    <a:p>
                      <a:pPr algn="r"/>
                      <a:r>
                        <a:rPr lang="de-DE" sz="1400">
                          <a:effectLst/>
                        </a:rPr>
                        <a:t>83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Chinese Mythology</a:t>
                      </a:r>
                    </a:p>
                  </a:txBody>
                  <a:tcPr marL="0" marR="0" marT="0" marB="0" anchor="ctr">
                    <a:lnL>
                      <a:noFill/>
                    </a:lnL>
                    <a:lnR>
                      <a:noFill/>
                    </a:lnR>
                    <a:lnT>
                      <a:noFill/>
                    </a:lnT>
                    <a:lnB>
                      <a:noFill/>
                    </a:lnB>
                    <a:solidFill>
                      <a:srgbClr val="FFFFFF"/>
                    </a:solidFill>
                  </a:tcPr>
                </a:tc>
                <a:tc>
                  <a:txBody>
                    <a:bodyPr/>
                    <a:lstStyle/>
                    <a:p>
                      <a:r>
                        <a:rPr lang="it-IT" sz="1400">
                          <a:effectLst/>
                        </a:rPr>
                        <a:t>48</a:t>
                      </a:r>
                    </a:p>
                  </a:txBody>
                  <a:tcPr marL="0" marR="0" marT="0" marB="0" anchor="ctr">
                    <a:lnL>
                      <a:noFill/>
                    </a:lnL>
                    <a:lnR>
                      <a:noFill/>
                    </a:lnR>
                    <a:lnT>
                      <a:noFill/>
                    </a:lnT>
                    <a:lnB>
                      <a:noFill/>
                    </a:lnB>
                    <a:solidFill>
                      <a:srgbClr val="FFFFFF"/>
                    </a:solidFill>
                  </a:tcPr>
                </a:tc>
                <a:tc>
                  <a:txBody>
                    <a:bodyPr/>
                    <a:lstStyle/>
                    <a:p>
                      <a:pPr algn="r"/>
                      <a:r>
                        <a:rPr lang="de-DE" sz="1400">
                          <a:effectLst/>
                        </a:rPr>
                        <a:t>265</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0285341"/>
                  </a:ext>
                </a:extLst>
              </a:tr>
              <a:tr h="29389">
                <a:tc>
                  <a:txBody>
                    <a:bodyPr/>
                    <a:lstStyle/>
                    <a:p>
                      <a:pPr algn="r"/>
                      <a:r>
                        <a:rPr lang="de-DE" sz="1400">
                          <a:effectLst/>
                        </a:rPr>
                        <a:t>84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Medicine: Zhang Zhongjing</a:t>
                      </a:r>
                    </a:p>
                  </a:txBody>
                  <a:tcPr marL="0" marR="0" marT="0" marB="0" anchor="ctr">
                    <a:lnL>
                      <a:noFill/>
                    </a:lnL>
                    <a:lnR>
                      <a:noFill/>
                    </a:lnR>
                    <a:lnT>
                      <a:noFill/>
                    </a:lnT>
                    <a:lnB>
                      <a:noFill/>
                    </a:lnB>
                    <a:solidFill>
                      <a:srgbClr val="FFFFFF"/>
                    </a:solidFill>
                  </a:tcPr>
                </a:tc>
                <a:tc>
                  <a:txBody>
                    <a:bodyPr/>
                    <a:lstStyle/>
                    <a:p>
                      <a:r>
                        <a:rPr lang="en-US" sz="1400">
                          <a:effectLst/>
                        </a:rPr>
                        <a:t>69</a:t>
                      </a:r>
                    </a:p>
                  </a:txBody>
                  <a:tcPr marL="0" marR="0" marT="0" marB="0" anchor="ctr">
                    <a:lnL>
                      <a:noFill/>
                    </a:lnL>
                    <a:lnR>
                      <a:noFill/>
                    </a:lnR>
                    <a:lnT>
                      <a:noFill/>
                    </a:lnT>
                    <a:lnB>
                      <a:noFill/>
                    </a:lnB>
                    <a:solidFill>
                      <a:srgbClr val="FFFFFF"/>
                    </a:solidFill>
                  </a:tcPr>
                </a:tc>
                <a:tc>
                  <a:txBody>
                    <a:bodyPr/>
                    <a:lstStyle/>
                    <a:p>
                      <a:pPr algn="r"/>
                      <a:r>
                        <a:rPr lang="de-DE" sz="1400">
                          <a:effectLst/>
                        </a:rPr>
                        <a:t>264</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2489859"/>
                  </a:ext>
                </a:extLst>
              </a:tr>
              <a:tr h="29389">
                <a:tc>
                  <a:txBody>
                    <a:bodyPr/>
                    <a:lstStyle/>
                    <a:p>
                      <a:pPr algn="r"/>
                      <a:r>
                        <a:rPr lang="de-DE" sz="1400">
                          <a:effectLst/>
                        </a:rPr>
                        <a:t>85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Four State-Level Cultural Relics</a:t>
                      </a:r>
                    </a:p>
                  </a:txBody>
                  <a:tcPr marL="0" marR="0" marT="0" marB="0" anchor="ctr">
                    <a:lnL>
                      <a:noFill/>
                    </a:lnL>
                    <a:lnR>
                      <a:noFill/>
                    </a:lnR>
                    <a:lnT>
                      <a:noFill/>
                    </a:lnT>
                    <a:lnB>
                      <a:noFill/>
                    </a:lnB>
                    <a:solidFill>
                      <a:srgbClr val="FFFFFF"/>
                    </a:solidFill>
                  </a:tcPr>
                </a:tc>
                <a:tc>
                  <a:txBody>
                    <a:bodyPr/>
                    <a:lstStyle/>
                    <a:p>
                      <a:r>
                        <a:rPr lang="en-US" sz="1400">
                          <a:effectLst/>
                        </a:rPr>
                        <a:t>125</a:t>
                      </a:r>
                    </a:p>
                  </a:txBody>
                  <a:tcPr marL="0" marR="0" marT="0" marB="0" anchor="ctr">
                    <a:lnL>
                      <a:noFill/>
                    </a:lnL>
                    <a:lnR>
                      <a:noFill/>
                    </a:lnR>
                    <a:lnT>
                      <a:noFill/>
                    </a:lnT>
                    <a:lnB>
                      <a:noFill/>
                    </a:lnB>
                    <a:solidFill>
                      <a:srgbClr val="FFFFFF"/>
                    </a:solidFill>
                  </a:tcPr>
                </a:tc>
                <a:tc>
                  <a:txBody>
                    <a:bodyPr/>
                    <a:lstStyle/>
                    <a:p>
                      <a:pPr algn="r"/>
                      <a:r>
                        <a:rPr lang="de-DE" sz="1400">
                          <a:effectLst/>
                        </a:rPr>
                        <a:t>263</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66249208"/>
                  </a:ext>
                </a:extLst>
              </a:tr>
              <a:tr h="29389">
                <a:tc>
                  <a:txBody>
                    <a:bodyPr/>
                    <a:lstStyle/>
                    <a:p>
                      <a:pPr algn="r"/>
                      <a:r>
                        <a:rPr lang="de-DE" sz="1400">
                          <a:effectLst/>
                        </a:rPr>
                        <a:t>86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Qigong</a:t>
                      </a:r>
                    </a:p>
                  </a:txBody>
                  <a:tcPr marL="0" marR="0" marT="0" marB="0" anchor="ctr">
                    <a:lnL>
                      <a:noFill/>
                    </a:lnL>
                    <a:lnR>
                      <a:noFill/>
                    </a:lnR>
                    <a:lnT>
                      <a:noFill/>
                    </a:lnT>
                    <a:lnB>
                      <a:noFill/>
                    </a:lnB>
                    <a:solidFill>
                      <a:srgbClr val="FFFFFF"/>
                    </a:solidFill>
                  </a:tcPr>
                </a:tc>
                <a:tc>
                  <a:txBody>
                    <a:bodyPr/>
                    <a:lstStyle/>
                    <a:p>
                      <a:r>
                        <a:rPr lang="en-US" sz="1400">
                          <a:effectLst/>
                        </a:rPr>
                        <a:t>64</a:t>
                      </a:r>
                    </a:p>
                  </a:txBody>
                  <a:tcPr marL="0" marR="0" marT="0" marB="0" anchor="ctr">
                    <a:lnL>
                      <a:noFill/>
                    </a:lnL>
                    <a:lnR>
                      <a:noFill/>
                    </a:lnR>
                    <a:lnT>
                      <a:noFill/>
                    </a:lnT>
                    <a:lnB>
                      <a:noFill/>
                    </a:lnB>
                    <a:solidFill>
                      <a:srgbClr val="FFFFFF"/>
                    </a:solidFill>
                  </a:tcPr>
                </a:tc>
                <a:tc>
                  <a:txBody>
                    <a:bodyPr/>
                    <a:lstStyle/>
                    <a:p>
                      <a:pPr algn="r"/>
                      <a:r>
                        <a:rPr lang="de-DE" sz="1400">
                          <a:effectLst/>
                        </a:rPr>
                        <a:t>262</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2640219"/>
                  </a:ext>
                </a:extLst>
              </a:tr>
              <a:tr h="29389">
                <a:tc>
                  <a:txBody>
                    <a:bodyPr/>
                    <a:lstStyle/>
                    <a:p>
                      <a:pPr algn="r"/>
                      <a:r>
                        <a:rPr lang="de-DE" sz="1400">
                          <a:effectLst/>
                        </a:rPr>
                        <a:t>87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Architecture: Four Great Pavilions</a:t>
                      </a:r>
                    </a:p>
                  </a:txBody>
                  <a:tcPr marL="0" marR="0" marT="0" marB="0" anchor="ctr">
                    <a:lnL>
                      <a:noFill/>
                    </a:lnL>
                    <a:lnR>
                      <a:noFill/>
                    </a:lnR>
                    <a:lnT>
                      <a:noFill/>
                    </a:lnT>
                    <a:lnB>
                      <a:noFill/>
                    </a:lnB>
                    <a:solidFill>
                      <a:srgbClr val="FFFFFF"/>
                    </a:solidFill>
                  </a:tcPr>
                </a:tc>
                <a:tc>
                  <a:txBody>
                    <a:bodyPr/>
                    <a:lstStyle/>
                    <a:p>
                      <a:r>
                        <a:rPr lang="en-US" sz="1400">
                          <a:effectLst/>
                        </a:rPr>
                        <a:t>37</a:t>
                      </a:r>
                    </a:p>
                  </a:txBody>
                  <a:tcPr marL="0" marR="0" marT="0" marB="0" anchor="ctr">
                    <a:lnL>
                      <a:noFill/>
                    </a:lnL>
                    <a:lnR>
                      <a:noFill/>
                    </a:lnR>
                    <a:lnT>
                      <a:noFill/>
                    </a:lnT>
                    <a:lnB>
                      <a:noFill/>
                    </a:lnB>
                    <a:solidFill>
                      <a:srgbClr val="FFFFFF"/>
                    </a:solidFill>
                  </a:tcPr>
                </a:tc>
                <a:tc>
                  <a:txBody>
                    <a:bodyPr/>
                    <a:lstStyle/>
                    <a:p>
                      <a:pPr algn="r"/>
                      <a:r>
                        <a:rPr lang="de-DE" sz="1400">
                          <a:effectLst/>
                        </a:rPr>
                        <a:t>261</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0834985"/>
                  </a:ext>
                </a:extLst>
              </a:tr>
              <a:tr h="29389">
                <a:tc>
                  <a:txBody>
                    <a:bodyPr/>
                    <a:lstStyle/>
                    <a:p>
                      <a:pPr algn="r"/>
                      <a:r>
                        <a:rPr lang="de-DE" sz="1400">
                          <a:effectLst/>
                        </a:rPr>
                        <a:t>88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Buddhism</a:t>
                      </a:r>
                    </a:p>
                  </a:txBody>
                  <a:tcPr marL="0" marR="0" marT="0" marB="0" anchor="ctr">
                    <a:lnL>
                      <a:noFill/>
                    </a:lnL>
                    <a:lnR>
                      <a:noFill/>
                    </a:lnR>
                    <a:lnT>
                      <a:noFill/>
                    </a:lnT>
                    <a:lnB>
                      <a:noFill/>
                    </a:lnB>
                    <a:solidFill>
                      <a:srgbClr val="FFFFFF"/>
                    </a:solidFill>
                  </a:tcPr>
                </a:tc>
                <a:tc>
                  <a:txBody>
                    <a:bodyPr/>
                    <a:lstStyle/>
                    <a:p>
                      <a:r>
                        <a:rPr lang="en-US" sz="1400">
                          <a:effectLst/>
                        </a:rPr>
                        <a:t>75</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8870581"/>
                  </a:ext>
                </a:extLst>
              </a:tr>
              <a:tr h="29389">
                <a:tc>
                  <a:txBody>
                    <a:bodyPr/>
                    <a:lstStyle/>
                    <a:p>
                      <a:pPr algn="r"/>
                      <a:r>
                        <a:rPr lang="de-DE" sz="1400">
                          <a:effectLst/>
                        </a:rPr>
                        <a:t>89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Cuisine: Chopsticks</a:t>
                      </a:r>
                    </a:p>
                  </a:txBody>
                  <a:tcPr marL="0" marR="0" marT="0" marB="0" anchor="ctr">
                    <a:lnL>
                      <a:noFill/>
                    </a:lnL>
                    <a:lnR>
                      <a:noFill/>
                    </a:lnR>
                    <a:lnT>
                      <a:noFill/>
                    </a:lnT>
                    <a:lnB>
                      <a:noFill/>
                    </a:lnB>
                    <a:solidFill>
                      <a:srgbClr val="FFFFFF"/>
                    </a:solidFill>
                  </a:tcPr>
                </a:tc>
                <a:tc>
                  <a:txBody>
                    <a:bodyPr/>
                    <a:lstStyle/>
                    <a:p>
                      <a:r>
                        <a:rPr lang="en-US" sz="1400">
                          <a:effectLst/>
                        </a:rPr>
                        <a:t>27</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3386706"/>
                  </a:ext>
                </a:extLst>
              </a:tr>
              <a:tr h="29389">
                <a:tc>
                  <a:txBody>
                    <a:bodyPr/>
                    <a:lstStyle/>
                    <a:p>
                      <a:pPr algn="r"/>
                      <a:r>
                        <a:rPr lang="de-DE" sz="1400">
                          <a:effectLst/>
                        </a:rPr>
                        <a:t>90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Westernization: The Eastward Spread of Western Learning</a:t>
                      </a:r>
                    </a:p>
                  </a:txBody>
                  <a:tcPr marL="0" marR="0" marT="0" marB="0" anchor="ctr">
                    <a:lnL>
                      <a:noFill/>
                    </a:lnL>
                    <a:lnR>
                      <a:noFill/>
                    </a:lnR>
                    <a:lnT>
                      <a:noFill/>
                    </a:lnT>
                    <a:lnB>
                      <a:noFill/>
                    </a:lnB>
                    <a:solidFill>
                      <a:srgbClr val="FFFFFF"/>
                    </a:solidFill>
                  </a:tcPr>
                </a:tc>
                <a:tc>
                  <a:txBody>
                    <a:bodyPr/>
                    <a:lstStyle/>
                    <a:p>
                      <a:r>
                        <a:rPr lang="en-US" sz="1400">
                          <a:effectLst/>
                        </a:rPr>
                        <a:t>92</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4204239"/>
                  </a:ext>
                </a:extLst>
              </a:tr>
              <a:tr h="29389">
                <a:tc>
                  <a:txBody>
                    <a:bodyPr/>
                    <a:lstStyle/>
                    <a:p>
                      <a:pPr algn="r"/>
                      <a:r>
                        <a:rPr lang="de-DE" sz="1400">
                          <a:effectLst/>
                        </a:rPr>
                        <a:t>91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Body movement performance: Chinese Lion Dancing </a:t>
                      </a:r>
                    </a:p>
                  </a:txBody>
                  <a:tcPr marL="0" marR="0" marT="0" marB="0" anchor="ctr">
                    <a:lnL>
                      <a:noFill/>
                    </a:lnL>
                    <a:lnR>
                      <a:noFill/>
                    </a:lnR>
                    <a:lnT>
                      <a:noFill/>
                    </a:lnT>
                    <a:lnB>
                      <a:noFill/>
                    </a:lnB>
                    <a:solidFill>
                      <a:srgbClr val="FFFFFF"/>
                    </a:solidFill>
                  </a:tcPr>
                </a:tc>
                <a:tc>
                  <a:txBody>
                    <a:bodyPr/>
                    <a:lstStyle/>
                    <a:p>
                      <a:r>
                        <a:rPr lang="en-US" sz="1400">
                          <a:effectLst/>
                        </a:rPr>
                        <a:t>104</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9794928"/>
                  </a:ext>
                </a:extLst>
              </a:tr>
              <a:tr h="29389">
                <a:tc>
                  <a:txBody>
                    <a:bodyPr/>
                    <a:lstStyle/>
                    <a:p>
                      <a:pPr algn="r"/>
                      <a:r>
                        <a:rPr lang="de-DE" sz="1400">
                          <a:effectLst/>
                        </a:rPr>
                        <a:t>92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Body movement performance: Stilts</a:t>
                      </a:r>
                    </a:p>
                  </a:txBody>
                  <a:tcPr marL="0" marR="0" marT="0" marB="0" anchor="ctr">
                    <a:lnL>
                      <a:noFill/>
                    </a:lnL>
                    <a:lnR>
                      <a:noFill/>
                    </a:lnR>
                    <a:lnT>
                      <a:noFill/>
                    </a:lnT>
                    <a:lnB>
                      <a:noFill/>
                    </a:lnB>
                    <a:solidFill>
                      <a:srgbClr val="FFFFFF"/>
                    </a:solidFill>
                  </a:tcPr>
                </a:tc>
                <a:tc>
                  <a:txBody>
                    <a:bodyPr/>
                    <a:lstStyle/>
                    <a:p>
                      <a:r>
                        <a:rPr lang="en-US" sz="1400">
                          <a:effectLst/>
                        </a:rPr>
                        <a:t>102</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4575721"/>
                  </a:ext>
                </a:extLst>
              </a:tr>
              <a:tr h="29389">
                <a:tc>
                  <a:txBody>
                    <a:bodyPr/>
                    <a:lstStyle/>
                    <a:p>
                      <a:pPr algn="r"/>
                      <a:r>
                        <a:rPr lang="de-DE" sz="1400">
                          <a:effectLst/>
                        </a:rPr>
                        <a:t>93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Science and Technology: Compass</a:t>
                      </a:r>
                    </a:p>
                  </a:txBody>
                  <a:tcPr marL="0" marR="0" marT="0" marB="0" anchor="ctr">
                    <a:lnL>
                      <a:noFill/>
                    </a:lnL>
                    <a:lnR>
                      <a:noFill/>
                    </a:lnR>
                    <a:lnT>
                      <a:noFill/>
                    </a:lnT>
                    <a:lnB>
                      <a:noFill/>
                    </a:lnB>
                    <a:solidFill>
                      <a:srgbClr val="FFFFFF"/>
                    </a:solidFill>
                  </a:tcPr>
                </a:tc>
                <a:tc>
                  <a:txBody>
                    <a:bodyPr/>
                    <a:lstStyle/>
                    <a:p>
                      <a:r>
                        <a:rPr lang="en-US" sz="1400">
                          <a:effectLst/>
                        </a:rPr>
                        <a:t>6</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4855421"/>
                  </a:ext>
                </a:extLst>
              </a:tr>
              <a:tr h="29389">
                <a:tc>
                  <a:txBody>
                    <a:bodyPr/>
                    <a:lstStyle/>
                    <a:p>
                      <a:pPr algn="r"/>
                      <a:r>
                        <a:rPr lang="de-DE" sz="1400">
                          <a:effectLst/>
                        </a:rPr>
                        <a:t>94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The Evolution of Calligraphy</a:t>
                      </a:r>
                    </a:p>
                  </a:txBody>
                  <a:tcPr marL="0" marR="0" marT="0" marB="0" anchor="ctr">
                    <a:lnL>
                      <a:noFill/>
                    </a:lnL>
                    <a:lnR>
                      <a:noFill/>
                    </a:lnR>
                    <a:lnT>
                      <a:noFill/>
                    </a:lnT>
                    <a:lnB>
                      <a:noFill/>
                    </a:lnB>
                    <a:solidFill>
                      <a:srgbClr val="FFFFFF"/>
                    </a:solidFill>
                  </a:tcPr>
                </a:tc>
                <a:tc>
                  <a:txBody>
                    <a:bodyPr/>
                    <a:lstStyle/>
                    <a:p>
                      <a:r>
                        <a:rPr lang="en-US" sz="1400">
                          <a:effectLst/>
                        </a:rPr>
                        <a:t>12</a:t>
                      </a:r>
                    </a:p>
                  </a:txBody>
                  <a:tcPr marL="0" marR="0" marT="0" marB="0" anchor="ctr">
                    <a:lnL>
                      <a:noFill/>
                    </a:lnL>
                    <a:lnR>
                      <a:noFill/>
                    </a:lnR>
                    <a:lnT>
                      <a:noFill/>
                    </a:lnT>
                    <a:lnB>
                      <a:noFill/>
                    </a:lnB>
                    <a:solidFill>
                      <a:srgbClr val="FFFFFF"/>
                    </a:solidFill>
                  </a:tcPr>
                </a:tc>
                <a:tc>
                  <a:txBody>
                    <a:bodyPr/>
                    <a:lstStyle/>
                    <a:p>
                      <a:pPr algn="r"/>
                      <a:r>
                        <a:rPr lang="de-DE" sz="1400">
                          <a:effectLst/>
                        </a:rPr>
                        <a:t>258</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112382"/>
                  </a:ext>
                </a:extLst>
              </a:tr>
              <a:tr h="29389">
                <a:tc>
                  <a:txBody>
                    <a:bodyPr/>
                    <a:lstStyle/>
                    <a:p>
                      <a:pPr algn="r"/>
                      <a:r>
                        <a:rPr lang="de-DE" sz="1400">
                          <a:effectLst/>
                        </a:rPr>
                        <a:t>95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Ancient Writing and Painting Tool, Writing Brush</a:t>
                      </a:r>
                    </a:p>
                  </a:txBody>
                  <a:tcPr marL="0" marR="0" marT="0" marB="0" anchor="ctr">
                    <a:lnL>
                      <a:noFill/>
                    </a:lnL>
                    <a:lnR>
                      <a:noFill/>
                    </a:lnR>
                    <a:lnT>
                      <a:noFill/>
                    </a:lnT>
                    <a:lnB>
                      <a:noFill/>
                    </a:lnB>
                    <a:solidFill>
                      <a:srgbClr val="FFFFFF"/>
                    </a:solidFill>
                  </a:tcPr>
                </a:tc>
                <a:tc>
                  <a:txBody>
                    <a:bodyPr/>
                    <a:lstStyle/>
                    <a:p>
                      <a:r>
                        <a:rPr lang="en-US" sz="1400">
                          <a:effectLst/>
                        </a:rPr>
                        <a:t>13</a:t>
                      </a:r>
                    </a:p>
                  </a:txBody>
                  <a:tcPr marL="0" marR="0" marT="0" marB="0" anchor="ctr">
                    <a:lnL>
                      <a:noFill/>
                    </a:lnL>
                    <a:lnR>
                      <a:noFill/>
                    </a:lnR>
                    <a:lnT>
                      <a:noFill/>
                    </a:lnT>
                    <a:lnB>
                      <a:noFill/>
                    </a:lnB>
                    <a:solidFill>
                      <a:srgbClr val="FFFFFF"/>
                    </a:solidFill>
                  </a:tcPr>
                </a:tc>
                <a:tc>
                  <a:txBody>
                    <a:bodyPr/>
                    <a:lstStyle/>
                    <a:p>
                      <a:pPr algn="r"/>
                      <a:r>
                        <a:rPr lang="de-DE" sz="1400">
                          <a:effectLst/>
                        </a:rPr>
                        <a:t>255</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178680"/>
                  </a:ext>
                </a:extLst>
              </a:tr>
              <a:tr h="29389">
                <a:tc>
                  <a:txBody>
                    <a:bodyPr/>
                    <a:lstStyle/>
                    <a:p>
                      <a:pPr algn="r"/>
                      <a:r>
                        <a:rPr lang="de-DE" sz="1400">
                          <a:effectLst/>
                        </a:rPr>
                        <a:t>96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Garden Culture: Bonsai (Penjing) </a:t>
                      </a:r>
                    </a:p>
                  </a:txBody>
                  <a:tcPr marL="0" marR="0" marT="0" marB="0" anchor="ctr">
                    <a:lnL>
                      <a:noFill/>
                    </a:lnL>
                    <a:lnR>
                      <a:noFill/>
                    </a:lnR>
                    <a:lnT>
                      <a:noFill/>
                    </a:lnT>
                    <a:lnB>
                      <a:noFill/>
                    </a:lnB>
                    <a:solidFill>
                      <a:srgbClr val="FFFFFF"/>
                    </a:solidFill>
                  </a:tcPr>
                </a:tc>
                <a:tc>
                  <a:txBody>
                    <a:bodyPr/>
                    <a:lstStyle/>
                    <a:p>
                      <a:r>
                        <a:rPr lang="en-US" sz="1400">
                          <a:effectLst/>
                        </a:rPr>
                        <a:t>43</a:t>
                      </a:r>
                    </a:p>
                  </a:txBody>
                  <a:tcPr marL="0" marR="0" marT="0" marB="0" anchor="ctr">
                    <a:lnL>
                      <a:noFill/>
                    </a:lnL>
                    <a:lnR>
                      <a:noFill/>
                    </a:lnR>
                    <a:lnT>
                      <a:noFill/>
                    </a:lnT>
                    <a:lnB>
                      <a:noFill/>
                    </a:lnB>
                    <a:solidFill>
                      <a:srgbClr val="FFFFFF"/>
                    </a:solidFill>
                  </a:tcPr>
                </a:tc>
                <a:tc>
                  <a:txBody>
                    <a:bodyPr/>
                    <a:lstStyle/>
                    <a:p>
                      <a:pPr algn="r"/>
                      <a:r>
                        <a:rPr lang="de-DE" sz="1400">
                          <a:effectLst/>
                        </a:rPr>
                        <a:t>253</a:t>
                      </a:r>
                    </a:p>
                  </a:txBody>
                  <a:tcPr marL="0" marR="0" marT="0" marB="0" anchor="ctr">
                    <a:lnL>
                      <a:noFill/>
                    </a:lnL>
                    <a:lnR>
                      <a:noFill/>
                    </a:lnR>
                    <a:lnT>
                      <a:noFill/>
                    </a:lnT>
                    <a:lnB>
                      <a:noFill/>
                    </a:lnB>
                    <a:solidFill>
                      <a:srgbClr val="FFFFFF"/>
                    </a:solidFill>
                  </a:tcPr>
                </a:tc>
                <a:tc>
                  <a:txBody>
                    <a:bodyPr/>
                    <a:lstStyle/>
                    <a:p>
                      <a:pPr algn="r"/>
                      <a:r>
                        <a:rPr lang="de-DE" sz="1400">
                          <a:effectLst/>
                        </a:rPr>
                        <a:t>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201790"/>
                  </a:ext>
                </a:extLst>
              </a:tr>
              <a:tr h="29389">
                <a:tc>
                  <a:txBody>
                    <a:bodyPr/>
                    <a:lstStyle/>
                    <a:p>
                      <a:pPr algn="r"/>
                      <a:r>
                        <a:rPr lang="de-DE" sz="1400">
                          <a:effectLst/>
                        </a:rPr>
                        <a:t>97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Lacquerware</a:t>
                      </a:r>
                    </a:p>
                  </a:txBody>
                  <a:tcPr marL="0" marR="0" marT="0" marB="0" anchor="ctr">
                    <a:lnL>
                      <a:noFill/>
                    </a:lnL>
                    <a:lnR>
                      <a:noFill/>
                    </a:lnR>
                    <a:lnT>
                      <a:noFill/>
                    </a:lnT>
                    <a:lnB>
                      <a:noFill/>
                    </a:lnB>
                    <a:solidFill>
                      <a:srgbClr val="FFFFFF"/>
                    </a:solidFill>
                  </a:tcPr>
                </a:tc>
                <a:tc>
                  <a:txBody>
                    <a:bodyPr/>
                    <a:lstStyle/>
                    <a:p>
                      <a:r>
                        <a:rPr lang="en-US" sz="1400">
                          <a:effectLst/>
                        </a:rPr>
                        <a:t>16</a:t>
                      </a:r>
                    </a:p>
                  </a:txBody>
                  <a:tcPr marL="0" marR="0" marT="0" marB="0" anchor="ctr">
                    <a:lnL>
                      <a:noFill/>
                    </a:lnL>
                    <a:lnR>
                      <a:noFill/>
                    </a:lnR>
                    <a:lnT>
                      <a:noFill/>
                    </a:lnT>
                    <a:lnB>
                      <a:noFill/>
                    </a:lnB>
                    <a:solidFill>
                      <a:srgbClr val="FFFFFF"/>
                    </a:solidFill>
                  </a:tcPr>
                </a:tc>
                <a:tc>
                  <a:txBody>
                    <a:bodyPr/>
                    <a:lstStyle/>
                    <a:p>
                      <a:pPr algn="r"/>
                      <a:r>
                        <a:rPr lang="de-DE" sz="1400">
                          <a:effectLst/>
                        </a:rPr>
                        <a:t>247</a:t>
                      </a:r>
                    </a:p>
                  </a:txBody>
                  <a:tcPr marL="0" marR="0" marT="0" marB="0" anchor="ctr">
                    <a:lnL>
                      <a:noFill/>
                    </a:lnL>
                    <a:lnR>
                      <a:noFill/>
                    </a:lnR>
                    <a:lnT>
                      <a:noFill/>
                    </a:lnT>
                    <a:lnB>
                      <a:noFill/>
                    </a:lnB>
                    <a:solidFill>
                      <a:srgbClr val="FFFFFF"/>
                    </a:solidFill>
                  </a:tcPr>
                </a:tc>
                <a:tc>
                  <a:txBody>
                    <a:bodyPr/>
                    <a:lstStyle/>
                    <a:p>
                      <a:pPr algn="r"/>
                      <a:r>
                        <a:rPr lang="de-DE" sz="1400">
                          <a:effectLst/>
                        </a:rPr>
                        <a:t>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1822549"/>
                  </a:ext>
                </a:extLst>
              </a:tr>
              <a:tr h="29389">
                <a:tc>
                  <a:txBody>
                    <a:bodyPr/>
                    <a:lstStyle/>
                    <a:p>
                      <a:pPr algn="r"/>
                      <a:r>
                        <a:rPr lang="de-DE" sz="1400">
                          <a:effectLst/>
                        </a:rPr>
                        <a:t>98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clothing / interieur: Batik</a:t>
                      </a:r>
                    </a:p>
                  </a:txBody>
                  <a:tcPr marL="0" marR="0" marT="0" marB="0" anchor="ctr">
                    <a:lnL>
                      <a:noFill/>
                    </a:lnL>
                    <a:lnR>
                      <a:noFill/>
                    </a:lnR>
                    <a:lnT>
                      <a:noFill/>
                    </a:lnT>
                    <a:lnB>
                      <a:noFill/>
                    </a:lnB>
                    <a:solidFill>
                      <a:srgbClr val="FFFFFF"/>
                    </a:solidFill>
                  </a:tcPr>
                </a:tc>
                <a:tc>
                  <a:txBody>
                    <a:bodyPr/>
                    <a:lstStyle/>
                    <a:p>
                      <a:r>
                        <a:rPr lang="en-US" sz="1400">
                          <a:effectLst/>
                        </a:rPr>
                        <a:t>114</a:t>
                      </a:r>
                    </a:p>
                  </a:txBody>
                  <a:tcPr marL="0" marR="0" marT="0" marB="0" anchor="ctr">
                    <a:lnL>
                      <a:noFill/>
                    </a:lnL>
                    <a:lnR>
                      <a:noFill/>
                    </a:lnR>
                    <a:lnT>
                      <a:noFill/>
                    </a:lnT>
                    <a:lnB>
                      <a:noFill/>
                    </a:lnB>
                    <a:solidFill>
                      <a:srgbClr val="FFFFFF"/>
                    </a:solidFill>
                  </a:tcPr>
                </a:tc>
                <a:tc>
                  <a:txBody>
                    <a:bodyPr/>
                    <a:lstStyle/>
                    <a:p>
                      <a:pPr algn="r"/>
                      <a:r>
                        <a:rPr lang="de-DE" sz="1400">
                          <a:effectLst/>
                        </a:rPr>
                        <a:t>242</a:t>
                      </a:r>
                    </a:p>
                  </a:txBody>
                  <a:tcPr marL="0" marR="0" marT="0" marB="0" anchor="ctr">
                    <a:lnL>
                      <a:noFill/>
                    </a:lnL>
                    <a:lnR>
                      <a:noFill/>
                    </a:lnR>
                    <a:lnT>
                      <a:noFill/>
                    </a:lnT>
                    <a:lnB>
                      <a:noFill/>
                    </a:lnB>
                    <a:solidFill>
                      <a:srgbClr val="FFFFFF"/>
                    </a:solidFill>
                  </a:tcPr>
                </a:tc>
                <a:tc>
                  <a:txBody>
                    <a:bodyPr/>
                    <a:lstStyle/>
                    <a:p>
                      <a:pPr algn="r"/>
                      <a:r>
                        <a:rPr lang="de-DE" sz="1400">
                          <a:effectLst/>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5630255"/>
                  </a:ext>
                </a:extLst>
              </a:tr>
              <a:tr h="29389">
                <a:tc>
                  <a:txBody>
                    <a:bodyPr/>
                    <a:lstStyle/>
                    <a:p>
                      <a:pPr algn="r"/>
                      <a:r>
                        <a:rPr lang="de-DE" sz="1400">
                          <a:effectLst/>
                        </a:rPr>
                        <a:t>99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Confucianism: Confucian Culture</a:t>
                      </a:r>
                    </a:p>
                  </a:txBody>
                  <a:tcPr marL="0" marR="0" marT="0" marB="0" anchor="ctr">
                    <a:lnL>
                      <a:noFill/>
                    </a:lnL>
                    <a:lnR>
                      <a:noFill/>
                    </a:lnR>
                    <a:lnT>
                      <a:noFill/>
                    </a:lnT>
                    <a:lnB>
                      <a:noFill/>
                    </a:lnB>
                    <a:solidFill>
                      <a:srgbClr val="FFFFFF"/>
                    </a:solidFill>
                  </a:tcPr>
                </a:tc>
                <a:tc>
                  <a:txBody>
                    <a:bodyPr/>
                    <a:lstStyle/>
                    <a:p>
                      <a:r>
                        <a:rPr lang="en-US" sz="1400">
                          <a:effectLst/>
                        </a:rPr>
                        <a:t>81</a:t>
                      </a:r>
                    </a:p>
                  </a:txBody>
                  <a:tcPr marL="0" marR="0" marT="0" marB="0" anchor="ctr">
                    <a:lnL>
                      <a:noFill/>
                    </a:lnL>
                    <a:lnR>
                      <a:noFill/>
                    </a:lnR>
                    <a:lnT>
                      <a:noFill/>
                    </a:lnT>
                    <a:lnB>
                      <a:noFill/>
                    </a:lnB>
                    <a:solidFill>
                      <a:srgbClr val="FFFFFF"/>
                    </a:solidFill>
                  </a:tcPr>
                </a:tc>
                <a:tc>
                  <a:txBody>
                    <a:bodyPr/>
                    <a:lstStyle/>
                    <a:p>
                      <a:pPr algn="r"/>
                      <a:r>
                        <a:rPr lang="de-DE" sz="1400">
                          <a:effectLst/>
                        </a:rPr>
                        <a:t>237</a:t>
                      </a:r>
                    </a:p>
                  </a:txBody>
                  <a:tcPr marL="0" marR="0" marT="0" marB="0" anchor="ctr">
                    <a:lnL>
                      <a:noFill/>
                    </a:lnL>
                    <a:lnR>
                      <a:noFill/>
                    </a:lnR>
                    <a:lnT>
                      <a:noFill/>
                    </a:lnT>
                    <a:lnB>
                      <a:noFill/>
                    </a:lnB>
                    <a:solidFill>
                      <a:srgbClr val="FFFFFF"/>
                    </a:solidFill>
                  </a:tcPr>
                </a:tc>
                <a:tc>
                  <a:txBody>
                    <a:bodyPr/>
                    <a:lstStyle/>
                    <a:p>
                      <a:pPr algn="r"/>
                      <a:r>
                        <a:rPr lang="de-DE" sz="1400">
                          <a:effectLst/>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443017"/>
                  </a:ext>
                </a:extLst>
              </a:tr>
              <a:tr h="29389">
                <a:tc>
                  <a:txBody>
                    <a:bodyPr/>
                    <a:lstStyle/>
                    <a:p>
                      <a:pPr algn="r"/>
                      <a:r>
                        <a:rPr lang="de-DE" sz="1400">
                          <a:effectLst/>
                        </a:rPr>
                        <a:t>100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Westernization: The Westernization Movement</a:t>
                      </a:r>
                    </a:p>
                  </a:txBody>
                  <a:tcPr marL="0" marR="0" marT="0" marB="0" anchor="ctr">
                    <a:lnL>
                      <a:noFill/>
                    </a:lnL>
                    <a:lnR>
                      <a:noFill/>
                    </a:lnR>
                    <a:lnT>
                      <a:noFill/>
                    </a:lnT>
                    <a:lnB>
                      <a:noFill/>
                    </a:lnB>
                    <a:solidFill>
                      <a:srgbClr val="FFFFFF"/>
                    </a:solidFill>
                  </a:tcPr>
                </a:tc>
                <a:tc>
                  <a:txBody>
                    <a:bodyPr/>
                    <a:lstStyle/>
                    <a:p>
                      <a:r>
                        <a:rPr lang="en-US" sz="1400">
                          <a:effectLst/>
                        </a:rPr>
                        <a:t>93</a:t>
                      </a:r>
                    </a:p>
                  </a:txBody>
                  <a:tcPr marL="0" marR="0" marT="0" marB="0" anchor="ctr">
                    <a:lnL>
                      <a:noFill/>
                    </a:lnL>
                    <a:lnR>
                      <a:noFill/>
                    </a:lnR>
                    <a:lnT>
                      <a:noFill/>
                    </a:lnT>
                    <a:lnB>
                      <a:noFill/>
                    </a:lnB>
                    <a:solidFill>
                      <a:srgbClr val="FFFFFF"/>
                    </a:solidFill>
                  </a:tcPr>
                </a:tc>
                <a:tc>
                  <a:txBody>
                    <a:bodyPr/>
                    <a:lstStyle/>
                    <a:p>
                      <a:pPr algn="r"/>
                      <a:r>
                        <a:rPr lang="de-DE" sz="1400">
                          <a:effectLst/>
                        </a:rPr>
                        <a:t>236</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0899973"/>
                  </a:ext>
                </a:extLst>
              </a:tr>
              <a:tr h="29389">
                <a:tc>
                  <a:txBody>
                    <a:bodyPr/>
                    <a:lstStyle/>
                    <a:p>
                      <a:pPr algn="r"/>
                      <a:r>
                        <a:rPr lang="de-DE" sz="1400">
                          <a:effectLst/>
                        </a:rPr>
                        <a:t>101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Novels</a:t>
                      </a:r>
                    </a:p>
                  </a:txBody>
                  <a:tcPr marL="0" marR="0" marT="0" marB="0" anchor="ctr">
                    <a:lnL>
                      <a:noFill/>
                    </a:lnL>
                    <a:lnR>
                      <a:noFill/>
                    </a:lnR>
                    <a:lnT>
                      <a:noFill/>
                    </a:lnT>
                    <a:lnB>
                      <a:noFill/>
                    </a:lnB>
                    <a:solidFill>
                      <a:srgbClr val="FFFFFF"/>
                    </a:solidFill>
                  </a:tcPr>
                </a:tc>
                <a:tc>
                  <a:txBody>
                    <a:bodyPr/>
                    <a:lstStyle/>
                    <a:p>
                      <a:r>
                        <a:rPr lang="en-US" sz="1400">
                          <a:effectLst/>
                        </a:rPr>
                        <a:t>57</a:t>
                      </a:r>
                    </a:p>
                  </a:txBody>
                  <a:tcPr marL="0" marR="0" marT="0" marB="0" anchor="ctr">
                    <a:lnL>
                      <a:noFill/>
                    </a:lnL>
                    <a:lnR>
                      <a:noFill/>
                    </a:lnR>
                    <a:lnT>
                      <a:noFill/>
                    </a:lnT>
                    <a:lnB>
                      <a:noFill/>
                    </a:lnB>
                    <a:solidFill>
                      <a:srgbClr val="FFFFFF"/>
                    </a:solidFill>
                  </a:tcPr>
                </a:tc>
                <a:tc>
                  <a:txBody>
                    <a:bodyPr/>
                    <a:lstStyle/>
                    <a:p>
                      <a:pPr algn="r"/>
                      <a:r>
                        <a:rPr lang="de-DE" sz="1400">
                          <a:effectLst/>
                        </a:rPr>
                        <a:t>234</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7364223"/>
                  </a:ext>
                </a:extLst>
              </a:tr>
              <a:tr h="29389">
                <a:tc>
                  <a:txBody>
                    <a:bodyPr/>
                    <a:lstStyle/>
                    <a:p>
                      <a:pPr algn="r"/>
                      <a:r>
                        <a:rPr lang="de-DE" sz="1400">
                          <a:effectLst/>
                        </a:rPr>
                        <a:t>102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Literature, Science Fiction, and Fantasy</a:t>
                      </a:r>
                    </a:p>
                  </a:txBody>
                  <a:tcPr marL="0" marR="0" marT="0" marB="0" anchor="ctr">
                    <a:lnL>
                      <a:noFill/>
                    </a:lnL>
                    <a:lnR>
                      <a:noFill/>
                    </a:lnR>
                    <a:lnT>
                      <a:noFill/>
                    </a:lnT>
                    <a:lnB>
                      <a:noFill/>
                    </a:lnB>
                    <a:solidFill>
                      <a:srgbClr val="FFFFFF"/>
                    </a:solidFill>
                  </a:tcPr>
                </a:tc>
                <a:tc>
                  <a:txBody>
                    <a:bodyPr/>
                    <a:lstStyle/>
                    <a:p>
                      <a:r>
                        <a:rPr lang="en-US" sz="1400">
                          <a:effectLst/>
                        </a:rPr>
                        <a:t>59</a:t>
                      </a:r>
                    </a:p>
                  </a:txBody>
                  <a:tcPr marL="0" marR="0" marT="0" marB="0" anchor="ctr">
                    <a:lnL>
                      <a:noFill/>
                    </a:lnL>
                    <a:lnR>
                      <a:noFill/>
                    </a:lnR>
                    <a:lnT>
                      <a:noFill/>
                    </a:lnT>
                    <a:lnB>
                      <a:noFill/>
                    </a:lnB>
                    <a:solidFill>
                      <a:srgbClr val="FFFFFF"/>
                    </a:solidFill>
                  </a:tcPr>
                </a:tc>
                <a:tc>
                  <a:txBody>
                    <a:bodyPr/>
                    <a:lstStyle/>
                    <a:p>
                      <a:pPr algn="r"/>
                      <a:r>
                        <a:rPr lang="de-DE" sz="1400">
                          <a:effectLst/>
                        </a:rPr>
                        <a:t>233</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4882227"/>
                  </a:ext>
                </a:extLst>
              </a:tr>
              <a:tr h="29389">
                <a:tc>
                  <a:txBody>
                    <a:bodyPr/>
                    <a:lstStyle/>
                    <a:p>
                      <a:pPr algn="r"/>
                      <a:r>
                        <a:rPr lang="de-DE" sz="1400">
                          <a:effectLst/>
                        </a:rPr>
                        <a:t>103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Yue Fu</a:t>
                      </a:r>
                    </a:p>
                  </a:txBody>
                  <a:tcPr marL="0" marR="0" marT="0" marB="0" anchor="ctr">
                    <a:lnL>
                      <a:noFill/>
                    </a:lnL>
                    <a:lnR>
                      <a:noFill/>
                    </a:lnR>
                    <a:lnT>
                      <a:noFill/>
                    </a:lnT>
                    <a:lnB>
                      <a:noFill/>
                    </a:lnB>
                    <a:solidFill>
                      <a:srgbClr val="FFFFFF"/>
                    </a:solidFill>
                  </a:tcPr>
                </a:tc>
                <a:tc>
                  <a:txBody>
                    <a:bodyPr/>
                    <a:lstStyle/>
                    <a:p>
                      <a:r>
                        <a:rPr lang="it-IT" sz="1400">
                          <a:effectLst/>
                        </a:rPr>
                        <a:t>47</a:t>
                      </a:r>
                    </a:p>
                  </a:txBody>
                  <a:tcPr marL="0" marR="0" marT="0" marB="0" anchor="ctr">
                    <a:lnL>
                      <a:noFill/>
                    </a:lnL>
                    <a:lnR>
                      <a:noFill/>
                    </a:lnR>
                    <a:lnT>
                      <a:noFill/>
                    </a:lnT>
                    <a:lnB>
                      <a:noFill/>
                    </a:lnB>
                    <a:solidFill>
                      <a:srgbClr val="FFFFFF"/>
                    </a:solidFill>
                  </a:tcPr>
                </a:tc>
                <a:tc>
                  <a:txBody>
                    <a:bodyPr/>
                    <a:lstStyle/>
                    <a:p>
                      <a:pPr algn="r"/>
                      <a:r>
                        <a:rPr lang="de-DE" sz="1400">
                          <a:effectLst/>
                        </a:rPr>
                        <a:t>231</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7391604"/>
                  </a:ext>
                </a:extLst>
              </a:tr>
              <a:tr h="29389">
                <a:tc>
                  <a:txBody>
                    <a:bodyPr/>
                    <a:lstStyle/>
                    <a:p>
                      <a:pPr algn="r"/>
                      <a:r>
                        <a:rPr lang="de-DE" sz="1400">
                          <a:effectLst/>
                        </a:rPr>
                        <a:t>104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Modern Literature</a:t>
                      </a:r>
                    </a:p>
                  </a:txBody>
                  <a:tcPr marL="0" marR="0" marT="0" marB="0" anchor="ctr">
                    <a:lnL>
                      <a:noFill/>
                    </a:lnL>
                    <a:lnR>
                      <a:noFill/>
                    </a:lnR>
                    <a:lnT>
                      <a:noFill/>
                    </a:lnT>
                    <a:lnB>
                      <a:noFill/>
                    </a:lnB>
                    <a:solidFill>
                      <a:srgbClr val="FFFFFF"/>
                    </a:solidFill>
                  </a:tcPr>
                </a:tc>
                <a:tc>
                  <a:txBody>
                    <a:bodyPr/>
                    <a:lstStyle/>
                    <a:p>
                      <a:r>
                        <a:rPr lang="en-US" sz="1400">
                          <a:effectLst/>
                        </a:rPr>
                        <a:t>55</a:t>
                      </a:r>
                    </a:p>
                  </a:txBody>
                  <a:tcPr marL="0" marR="0" marT="0" marB="0" anchor="ctr">
                    <a:lnL>
                      <a:noFill/>
                    </a:lnL>
                    <a:lnR>
                      <a:noFill/>
                    </a:lnR>
                    <a:lnT>
                      <a:noFill/>
                    </a:lnT>
                    <a:lnB>
                      <a:noFill/>
                    </a:lnB>
                    <a:solidFill>
                      <a:srgbClr val="FFFFFF"/>
                    </a:solidFill>
                  </a:tcPr>
                </a:tc>
                <a:tc>
                  <a:txBody>
                    <a:bodyPr/>
                    <a:lstStyle/>
                    <a:p>
                      <a:pPr algn="r"/>
                      <a:r>
                        <a:rPr lang="de-DE" sz="1400">
                          <a:effectLst/>
                        </a:rPr>
                        <a:t>231</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77924084"/>
                  </a:ext>
                </a:extLst>
              </a:tr>
              <a:tr h="44084">
                <a:tc>
                  <a:txBody>
                    <a:bodyPr/>
                    <a:lstStyle/>
                    <a:p>
                      <a:pPr algn="r"/>
                      <a:r>
                        <a:rPr lang="de-DE" sz="1400">
                          <a:effectLst/>
                        </a:rPr>
                        <a:t>105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Education: The Nine-Grade Official Selection System in Wei, Jin, Southern and Northern Dynasties</a:t>
                      </a:r>
                    </a:p>
                  </a:txBody>
                  <a:tcPr marL="0" marR="0" marT="0" marB="0" anchor="ctr">
                    <a:lnL>
                      <a:noFill/>
                    </a:lnL>
                    <a:lnR>
                      <a:noFill/>
                    </a:lnR>
                    <a:lnT>
                      <a:noFill/>
                    </a:lnT>
                    <a:lnB>
                      <a:noFill/>
                    </a:lnB>
                    <a:solidFill>
                      <a:srgbClr val="FFFFFF"/>
                    </a:solidFill>
                  </a:tcPr>
                </a:tc>
                <a:tc>
                  <a:txBody>
                    <a:bodyPr/>
                    <a:lstStyle/>
                    <a:p>
                      <a:r>
                        <a:rPr lang="en-US" sz="1400">
                          <a:effectLst/>
                        </a:rPr>
                        <a:t>118</a:t>
                      </a:r>
                    </a:p>
                  </a:txBody>
                  <a:tcPr marL="0" marR="0" marT="0" marB="0" anchor="ctr">
                    <a:lnL>
                      <a:noFill/>
                    </a:lnL>
                    <a:lnR>
                      <a:noFill/>
                    </a:lnR>
                    <a:lnT>
                      <a:noFill/>
                    </a:lnT>
                    <a:lnB>
                      <a:noFill/>
                    </a:lnB>
                    <a:solidFill>
                      <a:srgbClr val="FFFFFF"/>
                    </a:solidFill>
                  </a:tcPr>
                </a:tc>
                <a:tc>
                  <a:txBody>
                    <a:bodyPr/>
                    <a:lstStyle/>
                    <a:p>
                      <a:pPr algn="r"/>
                      <a:r>
                        <a:rPr lang="de-DE" sz="1400">
                          <a:effectLst/>
                        </a:rPr>
                        <a:t>229</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036928"/>
                  </a:ext>
                </a:extLst>
              </a:tr>
              <a:tr h="29389">
                <a:tc>
                  <a:txBody>
                    <a:bodyPr/>
                    <a:lstStyle/>
                    <a:p>
                      <a:pPr algn="r"/>
                      <a:r>
                        <a:rPr lang="de-DE" sz="1400">
                          <a:effectLst/>
                        </a:rPr>
                        <a:t>106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Four Main Philosophic Schools</a:t>
                      </a:r>
                    </a:p>
                  </a:txBody>
                  <a:tcPr marL="0" marR="0" marT="0" marB="0" anchor="ctr">
                    <a:lnL>
                      <a:noFill/>
                    </a:lnL>
                    <a:lnR>
                      <a:noFill/>
                    </a:lnR>
                    <a:lnT>
                      <a:noFill/>
                    </a:lnT>
                    <a:lnB>
                      <a:noFill/>
                    </a:lnB>
                    <a:solidFill>
                      <a:srgbClr val="FFFFFF"/>
                    </a:solidFill>
                  </a:tcPr>
                </a:tc>
                <a:tc>
                  <a:txBody>
                    <a:bodyPr/>
                    <a:lstStyle/>
                    <a:p>
                      <a:r>
                        <a:rPr lang="en-US" sz="1400">
                          <a:effectLst/>
                        </a:rPr>
                        <a:t>79</a:t>
                      </a:r>
                    </a:p>
                  </a:txBody>
                  <a:tcPr marL="0" marR="0" marT="0" marB="0" anchor="ctr">
                    <a:lnL>
                      <a:noFill/>
                    </a:lnL>
                    <a:lnR>
                      <a:noFill/>
                    </a:lnR>
                    <a:lnT>
                      <a:noFill/>
                    </a:lnT>
                    <a:lnB>
                      <a:noFill/>
                    </a:lnB>
                    <a:solidFill>
                      <a:srgbClr val="FFFFFF"/>
                    </a:solidFill>
                  </a:tcPr>
                </a:tc>
                <a:tc>
                  <a:txBody>
                    <a:bodyPr/>
                    <a:lstStyle/>
                    <a:p>
                      <a:pPr algn="r"/>
                      <a:r>
                        <a:rPr lang="de-DE" sz="1400">
                          <a:effectLst/>
                        </a:rPr>
                        <a:t>226</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0407412"/>
                  </a:ext>
                </a:extLst>
              </a:tr>
              <a:tr h="44084">
                <a:tc>
                  <a:txBody>
                    <a:bodyPr/>
                    <a:lstStyle/>
                    <a:p>
                      <a:pPr algn="r"/>
                      <a:r>
                        <a:rPr lang="de-DE" sz="1400">
                          <a:effectLst/>
                        </a:rPr>
                        <a:t>107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Tao Te Ching</a:t>
                      </a:r>
                    </a:p>
                  </a:txBody>
                  <a:tcPr marL="0" marR="0" marT="0" marB="0" anchor="ctr">
                    <a:lnL>
                      <a:noFill/>
                    </a:lnL>
                    <a:lnR>
                      <a:noFill/>
                    </a:lnR>
                    <a:lnT>
                      <a:noFill/>
                    </a:lnT>
                    <a:lnB>
                      <a:noFill/>
                    </a:lnB>
                    <a:solidFill>
                      <a:srgbClr val="FFFFFF"/>
                    </a:solidFill>
                  </a:tcPr>
                </a:tc>
                <a:tc>
                  <a:txBody>
                    <a:bodyPr/>
                    <a:lstStyle/>
                    <a:p>
                      <a:r>
                        <a:rPr lang="en-US" sz="1400">
                          <a:effectLst/>
                        </a:rPr>
                        <a:t>85</a:t>
                      </a:r>
                    </a:p>
                  </a:txBody>
                  <a:tcPr marL="0" marR="0" marT="0" marB="0" anchor="ctr">
                    <a:lnL>
                      <a:noFill/>
                    </a:lnL>
                    <a:lnR>
                      <a:noFill/>
                    </a:lnR>
                    <a:lnT>
                      <a:noFill/>
                    </a:lnT>
                    <a:lnB>
                      <a:noFill/>
                    </a:lnB>
                    <a:solidFill>
                      <a:srgbClr val="FFFFFF"/>
                    </a:solidFill>
                  </a:tcPr>
                </a:tc>
                <a:tc>
                  <a:txBody>
                    <a:bodyPr/>
                    <a:lstStyle/>
                    <a:p>
                      <a:pPr algn="r"/>
                      <a:r>
                        <a:rPr lang="de-DE" sz="1400">
                          <a:effectLst/>
                        </a:rPr>
                        <a:t>225</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6028435"/>
                  </a:ext>
                </a:extLst>
              </a:tr>
              <a:tr h="29389">
                <a:tc>
                  <a:txBody>
                    <a:bodyPr/>
                    <a:lstStyle/>
                    <a:p>
                      <a:pPr algn="r"/>
                      <a:r>
                        <a:rPr lang="de-DE" sz="1400">
                          <a:effectLst/>
                        </a:rPr>
                        <a:t>108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Minority cultures: Lisu People and Daogan Festival of Lisu Ethnic Minority</a:t>
                      </a:r>
                    </a:p>
                  </a:txBody>
                  <a:tcPr marL="0" marR="0" marT="0" marB="0" anchor="ctr">
                    <a:lnL>
                      <a:noFill/>
                    </a:lnL>
                    <a:lnR>
                      <a:noFill/>
                    </a:lnR>
                    <a:lnT>
                      <a:noFill/>
                    </a:lnT>
                    <a:lnB>
                      <a:noFill/>
                    </a:lnB>
                    <a:solidFill>
                      <a:srgbClr val="FFFFFF"/>
                    </a:solidFill>
                  </a:tcPr>
                </a:tc>
                <a:tc>
                  <a:txBody>
                    <a:bodyPr/>
                    <a:lstStyle/>
                    <a:p>
                      <a:r>
                        <a:rPr lang="en-US" sz="1400">
                          <a:effectLst/>
                        </a:rPr>
                        <a:t>111</a:t>
                      </a:r>
                    </a:p>
                  </a:txBody>
                  <a:tcPr marL="0" marR="0" marT="0" marB="0" anchor="ctr">
                    <a:lnL>
                      <a:noFill/>
                    </a:lnL>
                    <a:lnR>
                      <a:noFill/>
                    </a:lnR>
                    <a:lnT>
                      <a:noFill/>
                    </a:lnT>
                    <a:lnB>
                      <a:noFill/>
                    </a:lnB>
                    <a:solidFill>
                      <a:srgbClr val="FFFFFF"/>
                    </a:solidFill>
                  </a:tcPr>
                </a:tc>
                <a:tc>
                  <a:txBody>
                    <a:bodyPr/>
                    <a:lstStyle/>
                    <a:p>
                      <a:pPr algn="r"/>
                      <a:r>
                        <a:rPr lang="de-DE" sz="1400">
                          <a:effectLst/>
                        </a:rPr>
                        <a:t>219</a:t>
                      </a:r>
                    </a:p>
                  </a:txBody>
                  <a:tcPr marL="0" marR="0" marT="0" marB="0" anchor="ctr">
                    <a:lnL>
                      <a:noFill/>
                    </a:lnL>
                    <a:lnR>
                      <a:noFill/>
                    </a:lnR>
                    <a:lnT>
                      <a:noFill/>
                    </a:lnT>
                    <a:lnB>
                      <a:noFill/>
                    </a:lnB>
                    <a:solidFill>
                      <a:srgbClr val="FFFFFF"/>
                    </a:solidFill>
                  </a:tcPr>
                </a:tc>
                <a:tc>
                  <a:txBody>
                    <a:bodyPr/>
                    <a:lstStyle/>
                    <a:p>
                      <a:pPr algn="r"/>
                      <a:r>
                        <a:rPr lang="de-DE" sz="1400">
                          <a:effectLst/>
                        </a:rPr>
                        <a:t>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8348353"/>
                  </a:ext>
                </a:extLst>
              </a:tr>
              <a:tr h="29389">
                <a:tc>
                  <a:txBody>
                    <a:bodyPr/>
                    <a:lstStyle/>
                    <a:p>
                      <a:pPr algn="r"/>
                      <a:r>
                        <a:rPr lang="de-DE" sz="1400">
                          <a:effectLst/>
                        </a:rPr>
                        <a:t>109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Four Buddhist Shrines</a:t>
                      </a:r>
                    </a:p>
                  </a:txBody>
                  <a:tcPr marL="0" marR="0" marT="0" marB="0" anchor="ctr">
                    <a:lnL>
                      <a:noFill/>
                    </a:lnL>
                    <a:lnR>
                      <a:noFill/>
                    </a:lnR>
                    <a:lnT>
                      <a:noFill/>
                    </a:lnT>
                    <a:lnB>
                      <a:noFill/>
                    </a:lnB>
                    <a:solidFill>
                      <a:srgbClr val="FFFFFF"/>
                    </a:solidFill>
                  </a:tcPr>
                </a:tc>
                <a:tc>
                  <a:txBody>
                    <a:bodyPr/>
                    <a:lstStyle/>
                    <a:p>
                      <a:r>
                        <a:rPr lang="en-US" sz="1400">
                          <a:effectLst/>
                        </a:rPr>
                        <a:t>127</a:t>
                      </a:r>
                    </a:p>
                  </a:txBody>
                  <a:tcPr marL="0" marR="0" marT="0" marB="0" anchor="ctr">
                    <a:lnL>
                      <a:noFill/>
                    </a:lnL>
                    <a:lnR>
                      <a:noFill/>
                    </a:lnR>
                    <a:lnT>
                      <a:noFill/>
                    </a:lnT>
                    <a:lnB>
                      <a:noFill/>
                    </a:lnB>
                    <a:solidFill>
                      <a:srgbClr val="FFFFFF"/>
                    </a:solidFill>
                  </a:tcPr>
                </a:tc>
                <a:tc>
                  <a:txBody>
                    <a:bodyPr/>
                    <a:lstStyle/>
                    <a:p>
                      <a:pPr algn="r"/>
                      <a:r>
                        <a:rPr lang="de-DE" sz="1400">
                          <a:effectLst/>
                        </a:rPr>
                        <a:t>213</a:t>
                      </a:r>
                    </a:p>
                  </a:txBody>
                  <a:tcPr marL="0" marR="0" marT="0" marB="0" anchor="ctr">
                    <a:lnL>
                      <a:noFill/>
                    </a:lnL>
                    <a:lnR>
                      <a:noFill/>
                    </a:lnR>
                    <a:lnT>
                      <a:noFill/>
                    </a:lnT>
                    <a:lnB>
                      <a:noFill/>
                    </a:lnB>
                    <a:solidFill>
                      <a:srgbClr val="FFFFFF"/>
                    </a:solidFill>
                  </a:tcPr>
                </a:tc>
                <a:tc>
                  <a:txBody>
                    <a:bodyPr/>
                    <a:lstStyle/>
                    <a:p>
                      <a:pPr algn="r"/>
                      <a:r>
                        <a:rPr lang="de-DE" sz="1400">
                          <a:effectLst/>
                        </a:rPr>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62377074"/>
                  </a:ext>
                </a:extLst>
              </a:tr>
              <a:tr h="29389">
                <a:tc>
                  <a:txBody>
                    <a:bodyPr/>
                    <a:lstStyle/>
                    <a:p>
                      <a:pPr algn="r"/>
                      <a:r>
                        <a:rPr lang="de-DE" sz="1400">
                          <a:effectLst/>
                        </a:rPr>
                        <a:t>110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nn-NO" sz="1400">
                          <a:effectLst/>
                        </a:rPr>
                        <a:t>Beijing Opera: Beijing Opera Acrobatics</a:t>
                      </a:r>
                    </a:p>
                  </a:txBody>
                  <a:tcPr marL="0" marR="0" marT="0" marB="0" anchor="ctr">
                    <a:lnL>
                      <a:noFill/>
                    </a:lnL>
                    <a:lnR>
                      <a:noFill/>
                    </a:lnR>
                    <a:lnT>
                      <a:noFill/>
                    </a:lnT>
                    <a:lnB>
                      <a:noFill/>
                    </a:lnB>
                    <a:solidFill>
                      <a:srgbClr val="FFFFFF"/>
                    </a:solidFill>
                  </a:tcPr>
                </a:tc>
                <a:tc>
                  <a:txBody>
                    <a:bodyPr/>
                    <a:lstStyle/>
                    <a:p>
                      <a:r>
                        <a:rPr lang="en-US" sz="1400">
                          <a:effectLst/>
                        </a:rPr>
                        <a:t>62</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56204613"/>
                  </a:ext>
                </a:extLst>
              </a:tr>
              <a:tr h="29389">
                <a:tc>
                  <a:txBody>
                    <a:bodyPr/>
                    <a:lstStyle/>
                    <a:p>
                      <a:pPr algn="r"/>
                      <a:r>
                        <a:rPr lang="de-DE" sz="1400">
                          <a:effectLst/>
                        </a:rPr>
                        <a:t>111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Classical Philosophy - Confucius and Confucianism</a:t>
                      </a:r>
                    </a:p>
                  </a:txBody>
                  <a:tcPr marL="0" marR="0" marT="0" marB="0" anchor="ctr">
                    <a:lnL>
                      <a:noFill/>
                    </a:lnL>
                    <a:lnR>
                      <a:noFill/>
                    </a:lnR>
                    <a:lnT>
                      <a:noFill/>
                    </a:lnT>
                    <a:lnB>
                      <a:noFill/>
                    </a:lnB>
                    <a:solidFill>
                      <a:srgbClr val="FFFFFF"/>
                    </a:solidFill>
                  </a:tcPr>
                </a:tc>
                <a:tc>
                  <a:txBody>
                    <a:bodyPr/>
                    <a:lstStyle/>
                    <a:p>
                      <a:r>
                        <a:rPr lang="en-US" sz="1400">
                          <a:effectLst/>
                        </a:rPr>
                        <a:t>80</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8226266"/>
                  </a:ext>
                </a:extLst>
              </a:tr>
              <a:tr h="29389">
                <a:tc>
                  <a:txBody>
                    <a:bodyPr/>
                    <a:lstStyle/>
                    <a:p>
                      <a:pPr algn="r"/>
                      <a:r>
                        <a:rPr lang="de-DE" sz="1400">
                          <a:effectLst/>
                        </a:rPr>
                        <a:t>112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Wushu</a:t>
                      </a:r>
                    </a:p>
                  </a:txBody>
                  <a:tcPr marL="0" marR="0" marT="0" marB="0" anchor="ctr">
                    <a:lnL>
                      <a:noFill/>
                    </a:lnL>
                    <a:lnR>
                      <a:noFill/>
                    </a:lnR>
                    <a:lnT>
                      <a:noFill/>
                    </a:lnT>
                    <a:lnB>
                      <a:noFill/>
                    </a:lnB>
                    <a:solidFill>
                      <a:srgbClr val="FFFFFF"/>
                    </a:solidFill>
                  </a:tcPr>
                </a:tc>
                <a:tc>
                  <a:txBody>
                    <a:bodyPr/>
                    <a:lstStyle/>
                    <a:p>
                      <a:r>
                        <a:rPr lang="en-US" sz="1400">
                          <a:effectLst/>
                        </a:rPr>
                        <a:t>63</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9760717"/>
                  </a:ext>
                </a:extLst>
              </a:tr>
              <a:tr h="29389">
                <a:tc>
                  <a:txBody>
                    <a:bodyPr/>
                    <a:lstStyle/>
                    <a:p>
                      <a:pPr algn="r"/>
                      <a:r>
                        <a:rPr lang="de-DE" sz="1400">
                          <a:effectLst/>
                        </a:rPr>
                        <a:t>113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Army and weapons: Terracotta Army</a:t>
                      </a:r>
                    </a:p>
                  </a:txBody>
                  <a:tcPr marL="0" marR="0" marT="0" marB="0" anchor="ctr">
                    <a:lnL>
                      <a:noFill/>
                    </a:lnL>
                    <a:lnR>
                      <a:noFill/>
                    </a:lnR>
                    <a:lnT>
                      <a:noFill/>
                    </a:lnT>
                    <a:lnB>
                      <a:noFill/>
                    </a:lnB>
                    <a:solidFill>
                      <a:srgbClr val="FFFFFF"/>
                    </a:solidFill>
                  </a:tcPr>
                </a:tc>
                <a:tc>
                  <a:txBody>
                    <a:bodyPr/>
                    <a:lstStyle/>
                    <a:p>
                      <a:r>
                        <a:rPr lang="en-US" sz="1400">
                          <a:effectLst/>
                        </a:rPr>
                        <a:t>120</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0940931"/>
                  </a:ext>
                </a:extLst>
              </a:tr>
              <a:tr h="29389">
                <a:tc>
                  <a:txBody>
                    <a:bodyPr/>
                    <a:lstStyle/>
                    <a:p>
                      <a:pPr algn="r"/>
                      <a:r>
                        <a:rPr lang="de-DE" sz="1400">
                          <a:effectLst/>
                        </a:rPr>
                        <a:t>114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Fine Arts: Bada Shanren and Qi Baishi</a:t>
                      </a:r>
                    </a:p>
                  </a:txBody>
                  <a:tcPr marL="0" marR="0" marT="0" marB="0" anchor="ctr">
                    <a:lnL>
                      <a:noFill/>
                    </a:lnL>
                    <a:lnR>
                      <a:noFill/>
                    </a:lnR>
                    <a:lnT>
                      <a:noFill/>
                    </a:lnT>
                    <a:lnB>
                      <a:noFill/>
                    </a:lnB>
                    <a:solidFill>
                      <a:srgbClr val="FFFFFF"/>
                    </a:solidFill>
                  </a:tcPr>
                </a:tc>
                <a:tc>
                  <a:txBody>
                    <a:bodyPr/>
                    <a:lstStyle/>
                    <a:p>
                      <a:r>
                        <a:rPr lang="en-US" sz="1400">
                          <a:effectLst/>
                        </a:rPr>
                        <a:t>34</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9922695"/>
                  </a:ext>
                </a:extLst>
              </a:tr>
              <a:tr h="29389">
                <a:tc>
                  <a:txBody>
                    <a:bodyPr/>
                    <a:lstStyle/>
                    <a:p>
                      <a:pPr algn="r"/>
                      <a:r>
                        <a:rPr lang="de-DE" sz="1400">
                          <a:effectLst/>
                        </a:rPr>
                        <a:t>115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Huo Yuanjia</a:t>
                      </a:r>
                    </a:p>
                  </a:txBody>
                  <a:tcPr marL="0" marR="0" marT="0" marB="0" anchor="ctr">
                    <a:lnL>
                      <a:noFill/>
                    </a:lnL>
                    <a:lnR>
                      <a:noFill/>
                    </a:lnR>
                    <a:lnT>
                      <a:noFill/>
                    </a:lnT>
                    <a:lnB>
                      <a:noFill/>
                    </a:lnB>
                    <a:solidFill>
                      <a:srgbClr val="FFFFFF"/>
                    </a:solidFill>
                  </a:tcPr>
                </a:tc>
                <a:tc>
                  <a:txBody>
                    <a:bodyPr/>
                    <a:lstStyle/>
                    <a:p>
                      <a:r>
                        <a:rPr lang="en-US" sz="1400">
                          <a:effectLst/>
                        </a:rPr>
                        <a:t>65</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625383"/>
                  </a:ext>
                </a:extLst>
              </a:tr>
              <a:tr h="29389">
                <a:tc>
                  <a:txBody>
                    <a:bodyPr/>
                    <a:lstStyle/>
                    <a:p>
                      <a:pPr algn="r"/>
                      <a:r>
                        <a:rPr lang="de-DE" sz="1400">
                          <a:effectLst/>
                        </a:rPr>
                        <a:t>116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Contemporary Literature</a:t>
                      </a:r>
                    </a:p>
                  </a:txBody>
                  <a:tcPr marL="0" marR="0" marT="0" marB="0" anchor="ctr">
                    <a:lnL>
                      <a:noFill/>
                    </a:lnL>
                    <a:lnR>
                      <a:noFill/>
                    </a:lnR>
                    <a:lnT>
                      <a:noFill/>
                    </a:lnT>
                    <a:lnB>
                      <a:noFill/>
                    </a:lnB>
                    <a:solidFill>
                      <a:srgbClr val="FFFFFF"/>
                    </a:solidFill>
                  </a:tcPr>
                </a:tc>
                <a:tc>
                  <a:txBody>
                    <a:bodyPr/>
                    <a:lstStyle/>
                    <a:p>
                      <a:r>
                        <a:rPr lang="en-US" sz="1400">
                          <a:effectLst/>
                        </a:rPr>
                        <a:t>58</a:t>
                      </a:r>
                    </a:p>
                  </a:txBody>
                  <a:tcPr marL="0" marR="0" marT="0" marB="0" anchor="ctr">
                    <a:lnL>
                      <a:noFill/>
                    </a:lnL>
                    <a:lnR>
                      <a:noFill/>
                    </a:lnR>
                    <a:lnT>
                      <a:noFill/>
                    </a:lnT>
                    <a:lnB>
                      <a:noFill/>
                    </a:lnB>
                    <a:solidFill>
                      <a:srgbClr val="FFFFFF"/>
                    </a:solidFill>
                  </a:tcPr>
                </a:tc>
                <a:tc>
                  <a:txBody>
                    <a:bodyPr/>
                    <a:lstStyle/>
                    <a:p>
                      <a:pPr algn="r"/>
                      <a:r>
                        <a:rPr lang="de-DE" sz="1400">
                          <a:effectLst/>
                        </a:rPr>
                        <a:t>209</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6106299"/>
                  </a:ext>
                </a:extLst>
              </a:tr>
              <a:tr h="29389">
                <a:tc>
                  <a:txBody>
                    <a:bodyPr/>
                    <a:lstStyle/>
                    <a:p>
                      <a:pPr algn="r"/>
                      <a:r>
                        <a:rPr lang="de-DE" sz="1400">
                          <a:effectLst/>
                        </a:rPr>
                        <a:t>117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Daoism</a:t>
                      </a:r>
                    </a:p>
                  </a:txBody>
                  <a:tcPr marL="0" marR="0" marT="0" marB="0" anchor="ctr">
                    <a:lnL>
                      <a:noFill/>
                    </a:lnL>
                    <a:lnR>
                      <a:noFill/>
                    </a:lnR>
                    <a:lnT>
                      <a:noFill/>
                    </a:lnT>
                    <a:lnB>
                      <a:noFill/>
                    </a:lnB>
                    <a:solidFill>
                      <a:srgbClr val="FFFFFF"/>
                    </a:solidFill>
                  </a:tcPr>
                </a:tc>
                <a:tc>
                  <a:txBody>
                    <a:bodyPr/>
                    <a:lstStyle/>
                    <a:p>
                      <a:r>
                        <a:rPr lang="en-US" sz="1400">
                          <a:effectLst/>
                        </a:rPr>
                        <a:t>84</a:t>
                      </a:r>
                    </a:p>
                  </a:txBody>
                  <a:tcPr marL="0" marR="0" marT="0" marB="0" anchor="ctr">
                    <a:lnL>
                      <a:noFill/>
                    </a:lnL>
                    <a:lnR>
                      <a:noFill/>
                    </a:lnR>
                    <a:lnT>
                      <a:noFill/>
                    </a:lnT>
                    <a:lnB>
                      <a:noFill/>
                    </a:lnB>
                    <a:solidFill>
                      <a:srgbClr val="FFFFFF"/>
                    </a:solidFill>
                  </a:tcPr>
                </a:tc>
                <a:tc>
                  <a:txBody>
                    <a:bodyPr/>
                    <a:lstStyle/>
                    <a:p>
                      <a:pPr algn="r"/>
                      <a:r>
                        <a:rPr lang="de-DE" sz="1400">
                          <a:effectLst/>
                        </a:rPr>
                        <a:t>204</a:t>
                      </a:r>
                    </a:p>
                  </a:txBody>
                  <a:tcPr marL="0" marR="0" marT="0" marB="0" anchor="ctr">
                    <a:lnL>
                      <a:noFill/>
                    </a:lnL>
                    <a:lnR>
                      <a:noFill/>
                    </a:lnR>
                    <a:lnT>
                      <a:noFill/>
                    </a:lnT>
                    <a:lnB>
                      <a:noFill/>
                    </a:lnB>
                    <a:solidFill>
                      <a:srgbClr val="FFFFFF"/>
                    </a:solidFill>
                  </a:tcPr>
                </a:tc>
                <a:tc>
                  <a:txBody>
                    <a:bodyPr/>
                    <a:lstStyle/>
                    <a:p>
                      <a:pPr algn="r"/>
                      <a:r>
                        <a:rPr lang="de-DE" sz="1400">
                          <a:effectLst/>
                        </a:rPr>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400271"/>
                  </a:ext>
                </a:extLst>
              </a:tr>
              <a:tr h="29389">
                <a:tc>
                  <a:txBody>
                    <a:bodyPr/>
                    <a:lstStyle/>
                    <a:p>
                      <a:pPr algn="r"/>
                      <a:r>
                        <a:rPr lang="de-DE" sz="1400">
                          <a:effectLst/>
                        </a:rPr>
                        <a:t>118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Festivals: Lattice on Ancient Chinese Windows</a:t>
                      </a:r>
                    </a:p>
                  </a:txBody>
                  <a:tcPr marL="0" marR="0" marT="0" marB="0" anchor="ctr">
                    <a:lnL>
                      <a:noFill/>
                    </a:lnL>
                    <a:lnR>
                      <a:noFill/>
                    </a:lnR>
                    <a:lnT>
                      <a:noFill/>
                    </a:lnT>
                    <a:lnB>
                      <a:noFill/>
                    </a:lnB>
                    <a:solidFill>
                      <a:srgbClr val="FFFFFF"/>
                    </a:solidFill>
                  </a:tcPr>
                </a:tc>
                <a:tc>
                  <a:txBody>
                    <a:bodyPr/>
                    <a:lstStyle/>
                    <a:p>
                      <a:r>
                        <a:rPr lang="en-US" sz="1400">
                          <a:effectLst/>
                        </a:rPr>
                        <a:t>4</a:t>
                      </a:r>
                    </a:p>
                  </a:txBody>
                  <a:tcPr marL="0" marR="0" marT="0" marB="0" anchor="ctr">
                    <a:lnL>
                      <a:noFill/>
                    </a:lnL>
                    <a:lnR>
                      <a:noFill/>
                    </a:lnR>
                    <a:lnT>
                      <a:noFill/>
                    </a:lnT>
                    <a:lnB>
                      <a:noFill/>
                    </a:lnB>
                    <a:solidFill>
                      <a:srgbClr val="FFFFFF"/>
                    </a:solidFill>
                  </a:tcPr>
                </a:tc>
                <a:tc>
                  <a:txBody>
                    <a:bodyPr/>
                    <a:lstStyle/>
                    <a:p>
                      <a:pPr algn="r"/>
                      <a:r>
                        <a:rPr lang="de-DE" sz="1400">
                          <a:effectLst/>
                        </a:rPr>
                        <a:t>203</a:t>
                      </a:r>
                    </a:p>
                  </a:txBody>
                  <a:tcPr marL="0" marR="0" marT="0" marB="0" anchor="ctr">
                    <a:lnL>
                      <a:noFill/>
                    </a:lnL>
                    <a:lnR>
                      <a:noFill/>
                    </a:lnR>
                    <a:lnT>
                      <a:noFill/>
                    </a:lnT>
                    <a:lnB>
                      <a:noFill/>
                    </a:lnB>
                    <a:solidFill>
                      <a:srgbClr val="FFFFFF"/>
                    </a:solidFill>
                  </a:tcPr>
                </a:tc>
                <a:tc>
                  <a:txBody>
                    <a:bodyPr/>
                    <a:lstStyle/>
                    <a:p>
                      <a:pPr algn="r"/>
                      <a:r>
                        <a:rPr lang="de-DE" sz="1400">
                          <a:effectLst/>
                        </a:rPr>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5502122"/>
                  </a:ext>
                </a:extLst>
              </a:tr>
              <a:tr h="29389">
                <a:tc>
                  <a:txBody>
                    <a:bodyPr/>
                    <a:lstStyle/>
                    <a:p>
                      <a:pPr algn="r"/>
                      <a:r>
                        <a:rPr lang="de-DE" sz="1400">
                          <a:effectLst/>
                        </a:rPr>
                        <a:t>119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Silk and porcelain: Porcelain</a:t>
                      </a:r>
                    </a:p>
                  </a:txBody>
                  <a:tcPr marL="0" marR="0" marT="0" marB="0" anchor="ctr">
                    <a:lnL>
                      <a:noFill/>
                    </a:lnL>
                    <a:lnR>
                      <a:noFill/>
                    </a:lnR>
                    <a:lnT>
                      <a:noFill/>
                    </a:lnT>
                    <a:lnB>
                      <a:noFill/>
                    </a:lnB>
                    <a:solidFill>
                      <a:srgbClr val="FFFFFF"/>
                    </a:solidFill>
                  </a:tcPr>
                </a:tc>
                <a:tc>
                  <a:txBody>
                    <a:bodyPr/>
                    <a:lstStyle/>
                    <a:p>
                      <a:r>
                        <a:rPr lang="en-US" sz="1400">
                          <a:effectLst/>
                        </a:rPr>
                        <a:t>30</a:t>
                      </a:r>
                    </a:p>
                  </a:txBody>
                  <a:tcPr marL="0" marR="0" marT="0" marB="0" anchor="ctr">
                    <a:lnL>
                      <a:noFill/>
                    </a:lnL>
                    <a:lnR>
                      <a:noFill/>
                    </a:lnR>
                    <a:lnT>
                      <a:noFill/>
                    </a:lnT>
                    <a:lnB>
                      <a:noFill/>
                    </a:lnB>
                    <a:solidFill>
                      <a:srgbClr val="FFFFFF"/>
                    </a:solidFill>
                  </a:tcPr>
                </a:tc>
                <a:tc>
                  <a:txBody>
                    <a:bodyPr/>
                    <a:lstStyle/>
                    <a:p>
                      <a:pPr algn="r"/>
                      <a:r>
                        <a:rPr lang="de-DE" sz="1400">
                          <a:effectLst/>
                        </a:rPr>
                        <a:t>197</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8415884"/>
                  </a:ext>
                </a:extLst>
              </a:tr>
              <a:tr h="29389">
                <a:tc>
                  <a:txBody>
                    <a:bodyPr/>
                    <a:lstStyle/>
                    <a:p>
                      <a:pPr algn="r"/>
                      <a:r>
                        <a:rPr lang="de-DE" sz="1400">
                          <a:effectLst/>
                        </a:rPr>
                        <a:t>120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Legalism </a:t>
                      </a:r>
                    </a:p>
                  </a:txBody>
                  <a:tcPr marL="0" marR="0" marT="0" marB="0" anchor="ctr">
                    <a:lnL>
                      <a:noFill/>
                    </a:lnL>
                    <a:lnR>
                      <a:noFill/>
                    </a:lnR>
                    <a:lnT>
                      <a:noFill/>
                    </a:lnT>
                    <a:lnB>
                      <a:noFill/>
                    </a:lnB>
                    <a:solidFill>
                      <a:srgbClr val="FFFFFF"/>
                    </a:solidFill>
                  </a:tcPr>
                </a:tc>
                <a:tc>
                  <a:txBody>
                    <a:bodyPr/>
                    <a:lstStyle/>
                    <a:p>
                      <a:r>
                        <a:rPr lang="en-US" sz="1400">
                          <a:effectLst/>
                        </a:rPr>
                        <a:t>88</a:t>
                      </a:r>
                    </a:p>
                  </a:txBody>
                  <a:tcPr marL="0" marR="0" marT="0" marB="0" anchor="ctr">
                    <a:lnL>
                      <a:noFill/>
                    </a:lnL>
                    <a:lnR>
                      <a:noFill/>
                    </a:lnR>
                    <a:lnT>
                      <a:noFill/>
                    </a:lnT>
                    <a:lnB>
                      <a:noFill/>
                    </a:lnB>
                    <a:solidFill>
                      <a:srgbClr val="FFFFFF"/>
                    </a:solidFill>
                  </a:tcPr>
                </a:tc>
                <a:tc>
                  <a:txBody>
                    <a:bodyPr/>
                    <a:lstStyle/>
                    <a:p>
                      <a:pPr algn="r"/>
                      <a:r>
                        <a:rPr lang="de-DE" sz="1400">
                          <a:effectLst/>
                        </a:rPr>
                        <a:t>196</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50377572"/>
                  </a:ext>
                </a:extLst>
              </a:tr>
              <a:tr h="29389">
                <a:tc>
                  <a:txBody>
                    <a:bodyPr/>
                    <a:lstStyle/>
                    <a:p>
                      <a:pPr algn="r"/>
                      <a:r>
                        <a:rPr lang="de-DE" sz="1400">
                          <a:effectLst/>
                        </a:rPr>
                        <a:t>121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Confucianism: Chinese Traditional Culture-Five Constant Virtues</a:t>
                      </a:r>
                    </a:p>
                  </a:txBody>
                  <a:tcPr marL="0" marR="0" marT="0" marB="0" anchor="ctr">
                    <a:lnL>
                      <a:noFill/>
                    </a:lnL>
                    <a:lnR>
                      <a:noFill/>
                    </a:lnR>
                    <a:lnT>
                      <a:noFill/>
                    </a:lnT>
                    <a:lnB>
                      <a:noFill/>
                    </a:lnB>
                    <a:solidFill>
                      <a:srgbClr val="FFFFFF"/>
                    </a:solidFill>
                  </a:tcPr>
                </a:tc>
                <a:tc>
                  <a:txBody>
                    <a:bodyPr/>
                    <a:lstStyle/>
                    <a:p>
                      <a:r>
                        <a:rPr lang="en-US" sz="1400">
                          <a:effectLst/>
                        </a:rPr>
                        <a:t>83</a:t>
                      </a:r>
                    </a:p>
                  </a:txBody>
                  <a:tcPr marL="0" marR="0" marT="0" marB="0" anchor="ctr">
                    <a:lnL>
                      <a:noFill/>
                    </a:lnL>
                    <a:lnR>
                      <a:noFill/>
                    </a:lnR>
                    <a:lnT>
                      <a:noFill/>
                    </a:lnT>
                    <a:lnB>
                      <a:noFill/>
                    </a:lnB>
                    <a:solidFill>
                      <a:srgbClr val="FFFFFF"/>
                    </a:solidFill>
                  </a:tcPr>
                </a:tc>
                <a:tc>
                  <a:txBody>
                    <a:bodyPr/>
                    <a:lstStyle/>
                    <a:p>
                      <a:pPr algn="r"/>
                      <a:r>
                        <a:rPr lang="de-DE" sz="1400">
                          <a:effectLst/>
                        </a:rPr>
                        <a:t>195</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56845537"/>
                  </a:ext>
                </a:extLst>
              </a:tr>
              <a:tr h="29389">
                <a:tc>
                  <a:txBody>
                    <a:bodyPr/>
                    <a:lstStyle/>
                    <a:p>
                      <a:pPr algn="r"/>
                      <a:r>
                        <a:rPr lang="de-DE" sz="1400">
                          <a:effectLst/>
                        </a:rPr>
                        <a:t>122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Cloisonne</a:t>
                      </a:r>
                    </a:p>
                  </a:txBody>
                  <a:tcPr marL="0" marR="0" marT="0" marB="0" anchor="ctr">
                    <a:lnL>
                      <a:noFill/>
                    </a:lnL>
                    <a:lnR>
                      <a:noFill/>
                    </a:lnR>
                    <a:lnT>
                      <a:noFill/>
                    </a:lnT>
                    <a:lnB>
                      <a:noFill/>
                    </a:lnB>
                    <a:solidFill>
                      <a:srgbClr val="FFFFFF"/>
                    </a:solidFill>
                  </a:tcPr>
                </a:tc>
                <a:tc>
                  <a:txBody>
                    <a:bodyPr/>
                    <a:lstStyle/>
                    <a:p>
                      <a:r>
                        <a:rPr lang="en-US" sz="1400">
                          <a:effectLst/>
                        </a:rPr>
                        <a:t>15</a:t>
                      </a:r>
                    </a:p>
                  </a:txBody>
                  <a:tcPr marL="0" marR="0" marT="0" marB="0" anchor="ctr">
                    <a:lnL>
                      <a:noFill/>
                    </a:lnL>
                    <a:lnR>
                      <a:noFill/>
                    </a:lnR>
                    <a:lnT>
                      <a:noFill/>
                    </a:lnT>
                    <a:lnB>
                      <a:noFill/>
                    </a:lnB>
                    <a:solidFill>
                      <a:srgbClr val="FFFFFF"/>
                    </a:solidFill>
                  </a:tcPr>
                </a:tc>
                <a:tc>
                  <a:txBody>
                    <a:bodyPr/>
                    <a:lstStyle/>
                    <a:p>
                      <a:pPr algn="r"/>
                      <a:r>
                        <a:rPr lang="de-DE" sz="1400">
                          <a:effectLst/>
                        </a:rPr>
                        <a:t>194</a:t>
                      </a:r>
                    </a:p>
                  </a:txBody>
                  <a:tcPr marL="0" marR="0" marT="0" marB="0" anchor="ctr">
                    <a:lnL>
                      <a:noFill/>
                    </a:lnL>
                    <a:lnR>
                      <a:noFill/>
                    </a:lnR>
                    <a:lnT>
                      <a:noFill/>
                    </a:lnT>
                    <a:lnB>
                      <a:noFill/>
                    </a:lnB>
                    <a:solidFill>
                      <a:srgbClr val="FFFFFF"/>
                    </a:solidFill>
                  </a:tcPr>
                </a:tc>
                <a:tc>
                  <a:txBody>
                    <a:bodyPr/>
                    <a:lstStyle/>
                    <a:p>
                      <a:pPr algn="r"/>
                      <a:r>
                        <a:rPr lang="de-DE" sz="1400">
                          <a:effectLst/>
                        </a:rPr>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09646156"/>
                  </a:ext>
                </a:extLst>
              </a:tr>
              <a:tr h="29389">
                <a:tc>
                  <a:txBody>
                    <a:bodyPr/>
                    <a:lstStyle/>
                    <a:p>
                      <a:pPr algn="r"/>
                      <a:r>
                        <a:rPr lang="de-DE" sz="1400">
                          <a:effectLst/>
                        </a:rPr>
                        <a:t>123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Christianity</a:t>
                      </a:r>
                    </a:p>
                  </a:txBody>
                  <a:tcPr marL="0" marR="0" marT="0" marB="0" anchor="ctr">
                    <a:lnL>
                      <a:noFill/>
                    </a:lnL>
                    <a:lnR>
                      <a:noFill/>
                    </a:lnR>
                    <a:lnT>
                      <a:noFill/>
                    </a:lnT>
                    <a:lnB>
                      <a:noFill/>
                    </a:lnB>
                    <a:solidFill>
                      <a:srgbClr val="FFFFFF"/>
                    </a:solidFill>
                  </a:tcPr>
                </a:tc>
                <a:tc>
                  <a:txBody>
                    <a:bodyPr/>
                    <a:lstStyle/>
                    <a:p>
                      <a:r>
                        <a:rPr lang="en-US" sz="1400">
                          <a:effectLst/>
                        </a:rPr>
                        <a:t>78</a:t>
                      </a:r>
                    </a:p>
                  </a:txBody>
                  <a:tcPr marL="0" marR="0" marT="0" marB="0" anchor="ctr">
                    <a:lnL>
                      <a:noFill/>
                    </a:lnL>
                    <a:lnR>
                      <a:noFill/>
                    </a:lnR>
                    <a:lnT>
                      <a:noFill/>
                    </a:lnT>
                    <a:lnB>
                      <a:noFill/>
                    </a:lnB>
                    <a:solidFill>
                      <a:srgbClr val="FFFFFF"/>
                    </a:solidFill>
                  </a:tcPr>
                </a:tc>
                <a:tc>
                  <a:txBody>
                    <a:bodyPr/>
                    <a:lstStyle/>
                    <a:p>
                      <a:pPr algn="r"/>
                      <a:r>
                        <a:rPr lang="de-DE" sz="1400">
                          <a:effectLst/>
                        </a:rPr>
                        <a:t>176</a:t>
                      </a:r>
                    </a:p>
                  </a:txBody>
                  <a:tcPr marL="0" marR="0" marT="0" marB="0" anchor="ctr">
                    <a:lnL>
                      <a:noFill/>
                    </a:lnL>
                    <a:lnR>
                      <a:noFill/>
                    </a:lnR>
                    <a:lnT>
                      <a:noFill/>
                    </a:lnT>
                    <a:lnB>
                      <a:noFill/>
                    </a:lnB>
                    <a:solidFill>
                      <a:srgbClr val="FFFFFF"/>
                    </a:solidFill>
                  </a:tcPr>
                </a:tc>
                <a:tc>
                  <a:txBody>
                    <a:bodyPr/>
                    <a:lstStyle/>
                    <a:p>
                      <a:pPr algn="r"/>
                      <a:r>
                        <a:rPr lang="de-DE" sz="1400">
                          <a:effectLst/>
                        </a:rPr>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800120"/>
                  </a:ext>
                </a:extLst>
              </a:tr>
              <a:tr h="29389">
                <a:tc>
                  <a:txBody>
                    <a:bodyPr/>
                    <a:lstStyle/>
                    <a:p>
                      <a:pPr algn="r"/>
                      <a:r>
                        <a:rPr lang="de-DE" sz="1400">
                          <a:effectLst/>
                        </a:rPr>
                        <a:t>124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Islam</a:t>
                      </a:r>
                    </a:p>
                  </a:txBody>
                  <a:tcPr marL="0" marR="0" marT="0" marB="0" anchor="ctr">
                    <a:lnL>
                      <a:noFill/>
                    </a:lnL>
                    <a:lnR>
                      <a:noFill/>
                    </a:lnR>
                    <a:lnT>
                      <a:noFill/>
                    </a:lnT>
                    <a:lnB>
                      <a:noFill/>
                    </a:lnB>
                    <a:solidFill>
                      <a:srgbClr val="FFFFFF"/>
                    </a:solidFill>
                  </a:tcPr>
                </a:tc>
                <a:tc>
                  <a:txBody>
                    <a:bodyPr/>
                    <a:lstStyle/>
                    <a:p>
                      <a:r>
                        <a:rPr lang="en-US" sz="1400">
                          <a:effectLst/>
                        </a:rPr>
                        <a:t>77</a:t>
                      </a:r>
                    </a:p>
                  </a:txBody>
                  <a:tcPr marL="0" marR="0" marT="0" marB="0" anchor="ctr">
                    <a:lnL>
                      <a:noFill/>
                    </a:lnL>
                    <a:lnR>
                      <a:noFill/>
                    </a:lnR>
                    <a:lnT>
                      <a:noFill/>
                    </a:lnT>
                    <a:lnB>
                      <a:noFill/>
                    </a:lnB>
                    <a:solidFill>
                      <a:srgbClr val="FFFFFF"/>
                    </a:solidFill>
                  </a:tcPr>
                </a:tc>
                <a:tc>
                  <a:txBody>
                    <a:bodyPr/>
                    <a:lstStyle/>
                    <a:p>
                      <a:pPr algn="r"/>
                      <a:r>
                        <a:rPr lang="de-DE" sz="1400">
                          <a:effectLst/>
                        </a:rPr>
                        <a:t>171</a:t>
                      </a:r>
                    </a:p>
                  </a:txBody>
                  <a:tcPr marL="0" marR="0" marT="0" marB="0" anchor="ctr">
                    <a:lnL>
                      <a:noFill/>
                    </a:lnL>
                    <a:lnR>
                      <a:noFill/>
                    </a:lnR>
                    <a:lnT>
                      <a:noFill/>
                    </a:lnT>
                    <a:lnB>
                      <a:noFill/>
                    </a:lnB>
                    <a:solidFill>
                      <a:srgbClr val="FFFFFF"/>
                    </a:solidFill>
                  </a:tcPr>
                </a:tc>
                <a:tc>
                  <a:txBody>
                    <a:bodyPr/>
                    <a:lstStyle/>
                    <a:p>
                      <a:pPr algn="r"/>
                      <a:r>
                        <a:rPr lang="de-DE" sz="1400">
                          <a:effectLst/>
                        </a:rPr>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2011747"/>
                  </a:ext>
                </a:extLst>
              </a:tr>
              <a:tr h="29389">
                <a:tc>
                  <a:txBody>
                    <a:bodyPr/>
                    <a:lstStyle/>
                    <a:p>
                      <a:pPr algn="r"/>
                      <a:r>
                        <a:rPr lang="de-DE" sz="1400">
                          <a:effectLst/>
                        </a:rPr>
                        <a:t>125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Classical Philosophy - Reading The Analects</a:t>
                      </a:r>
                    </a:p>
                  </a:txBody>
                  <a:tcPr marL="0" marR="0" marT="0" marB="0" anchor="ctr">
                    <a:lnL>
                      <a:noFill/>
                    </a:lnL>
                    <a:lnR>
                      <a:noFill/>
                    </a:lnR>
                    <a:lnT>
                      <a:noFill/>
                    </a:lnT>
                    <a:lnB>
                      <a:noFill/>
                    </a:lnB>
                    <a:solidFill>
                      <a:srgbClr val="FFFFFF"/>
                    </a:solidFill>
                  </a:tcPr>
                </a:tc>
                <a:tc>
                  <a:txBody>
                    <a:bodyPr/>
                    <a:lstStyle/>
                    <a:p>
                      <a:r>
                        <a:rPr lang="en-US" sz="1400">
                          <a:effectLst/>
                        </a:rPr>
                        <a:t>82</a:t>
                      </a:r>
                    </a:p>
                  </a:txBody>
                  <a:tcPr marL="0" marR="0" marT="0" marB="0" anchor="ctr">
                    <a:lnL>
                      <a:noFill/>
                    </a:lnL>
                    <a:lnR>
                      <a:noFill/>
                    </a:lnR>
                    <a:lnT>
                      <a:noFill/>
                    </a:lnT>
                    <a:lnB>
                      <a:noFill/>
                    </a:lnB>
                    <a:solidFill>
                      <a:srgbClr val="FFFFFF"/>
                    </a:solidFill>
                  </a:tcPr>
                </a:tc>
                <a:tc>
                  <a:txBody>
                    <a:bodyPr/>
                    <a:lstStyle/>
                    <a:p>
                      <a:pPr algn="r"/>
                      <a:r>
                        <a:rPr lang="de-DE" sz="1400">
                          <a:effectLst/>
                        </a:rPr>
                        <a:t>170</a:t>
                      </a:r>
                    </a:p>
                  </a:txBody>
                  <a:tcPr marL="0" marR="0" marT="0" marB="0" anchor="ctr">
                    <a:lnL>
                      <a:noFill/>
                    </a:lnL>
                    <a:lnR>
                      <a:noFill/>
                    </a:lnR>
                    <a:lnT>
                      <a:noFill/>
                    </a:lnT>
                    <a:lnB>
                      <a:noFill/>
                    </a:lnB>
                    <a:solidFill>
                      <a:srgbClr val="FFFFFF"/>
                    </a:solidFill>
                  </a:tcPr>
                </a:tc>
                <a:tc>
                  <a:txBody>
                    <a:bodyPr/>
                    <a:lstStyle/>
                    <a:p>
                      <a:pPr algn="r"/>
                      <a:r>
                        <a:rPr lang="de-DE" sz="1400">
                          <a:effectLst/>
                        </a:rPr>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1991308"/>
                  </a:ext>
                </a:extLst>
              </a:tr>
              <a:tr h="44084">
                <a:tc>
                  <a:txBody>
                    <a:bodyPr/>
                    <a:lstStyle/>
                    <a:p>
                      <a:pPr algn="r"/>
                      <a:r>
                        <a:rPr lang="de-DE" sz="1400">
                          <a:effectLst/>
                        </a:rPr>
                        <a:t>126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The Importance of Living</a:t>
                      </a:r>
                    </a:p>
                  </a:txBody>
                  <a:tcPr marL="0" marR="0" marT="0" marB="0" anchor="ctr">
                    <a:lnL>
                      <a:noFill/>
                    </a:lnL>
                    <a:lnR>
                      <a:noFill/>
                    </a:lnR>
                    <a:lnT>
                      <a:noFill/>
                    </a:lnT>
                    <a:lnB>
                      <a:noFill/>
                    </a:lnB>
                    <a:solidFill>
                      <a:srgbClr val="FFFFFF"/>
                    </a:solidFill>
                  </a:tcPr>
                </a:tc>
                <a:tc>
                  <a:txBody>
                    <a:bodyPr/>
                    <a:lstStyle/>
                    <a:p>
                      <a:r>
                        <a:rPr lang="en-US" sz="1400">
                          <a:effectLst/>
                        </a:rPr>
                        <a:t>87</a:t>
                      </a:r>
                    </a:p>
                  </a:txBody>
                  <a:tcPr marL="0" marR="0" marT="0" marB="0" anchor="ctr">
                    <a:lnL>
                      <a:noFill/>
                    </a:lnL>
                    <a:lnR>
                      <a:noFill/>
                    </a:lnR>
                    <a:lnT>
                      <a:noFill/>
                    </a:lnT>
                    <a:lnB>
                      <a:noFill/>
                    </a:lnB>
                    <a:solidFill>
                      <a:srgbClr val="FFFFFF"/>
                    </a:solidFill>
                  </a:tcPr>
                </a:tc>
                <a:tc>
                  <a:txBody>
                    <a:bodyPr/>
                    <a:lstStyle/>
                    <a:p>
                      <a:pPr algn="r"/>
                      <a:r>
                        <a:rPr lang="de-DE" sz="1400">
                          <a:effectLst/>
                        </a:rPr>
                        <a:t>168</a:t>
                      </a:r>
                    </a:p>
                  </a:txBody>
                  <a:tcPr marL="0" marR="0" marT="0" marB="0" anchor="ctr">
                    <a:lnL>
                      <a:noFill/>
                    </a:lnL>
                    <a:lnR>
                      <a:noFill/>
                    </a:lnR>
                    <a:lnT>
                      <a:noFill/>
                    </a:lnT>
                    <a:lnB>
                      <a:noFill/>
                    </a:lnB>
                    <a:solidFill>
                      <a:srgbClr val="FFFFFF"/>
                    </a:solidFill>
                  </a:tcPr>
                </a:tc>
                <a:tc>
                  <a:txBody>
                    <a:bodyPr/>
                    <a:lstStyle/>
                    <a:p>
                      <a:pPr algn="r"/>
                      <a:r>
                        <a:rPr lang="de-DE" sz="1400">
                          <a:effectLst/>
                        </a:rPr>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600762"/>
                  </a:ext>
                </a:extLst>
              </a:tr>
              <a:tr h="44084">
                <a:tc>
                  <a:txBody>
                    <a:bodyPr/>
                    <a:lstStyle/>
                    <a:p>
                      <a:pPr algn="r"/>
                      <a:r>
                        <a:rPr lang="de-DE" sz="1400">
                          <a:effectLst/>
                        </a:rPr>
                        <a:t>127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The Sutra of Hui-neng</a:t>
                      </a:r>
                    </a:p>
                  </a:txBody>
                  <a:tcPr marL="0" marR="0" marT="0" marB="0" anchor="ctr">
                    <a:lnL>
                      <a:noFill/>
                    </a:lnL>
                    <a:lnR>
                      <a:noFill/>
                    </a:lnR>
                    <a:lnT>
                      <a:noFill/>
                    </a:lnT>
                    <a:lnB>
                      <a:noFill/>
                    </a:lnB>
                    <a:solidFill>
                      <a:srgbClr val="FFFFFF"/>
                    </a:solidFill>
                  </a:tcPr>
                </a:tc>
                <a:tc>
                  <a:txBody>
                    <a:bodyPr/>
                    <a:lstStyle/>
                    <a:p>
                      <a:r>
                        <a:rPr lang="en-US" sz="1400">
                          <a:effectLst/>
                        </a:rPr>
                        <a:t>86</a:t>
                      </a:r>
                    </a:p>
                  </a:txBody>
                  <a:tcPr marL="0" marR="0" marT="0" marB="0" anchor="ctr">
                    <a:lnL>
                      <a:noFill/>
                    </a:lnL>
                    <a:lnR>
                      <a:noFill/>
                    </a:lnR>
                    <a:lnT>
                      <a:noFill/>
                    </a:lnT>
                    <a:lnB>
                      <a:noFill/>
                    </a:lnB>
                    <a:solidFill>
                      <a:srgbClr val="FFFFFF"/>
                    </a:solidFill>
                  </a:tcPr>
                </a:tc>
                <a:tc>
                  <a:txBody>
                    <a:bodyPr/>
                    <a:lstStyle/>
                    <a:p>
                      <a:pPr algn="r"/>
                      <a:r>
                        <a:rPr lang="de-DE" sz="1400">
                          <a:effectLst/>
                        </a:rPr>
                        <a:t>154</a:t>
                      </a:r>
                    </a:p>
                  </a:txBody>
                  <a:tcPr marL="0" marR="0" marT="0" marB="0" anchor="ctr">
                    <a:lnL>
                      <a:noFill/>
                    </a:lnL>
                    <a:lnR>
                      <a:noFill/>
                    </a:lnR>
                    <a:lnT>
                      <a:noFill/>
                    </a:lnT>
                    <a:lnB>
                      <a:noFill/>
                    </a:lnB>
                    <a:solidFill>
                      <a:srgbClr val="FFFFFF"/>
                    </a:solidFill>
                  </a:tcPr>
                </a:tc>
                <a:tc>
                  <a:txBody>
                    <a:bodyPr/>
                    <a:lstStyle/>
                    <a:p>
                      <a:pPr algn="r"/>
                      <a:r>
                        <a:rPr lang="de-DE" sz="1400" dirty="0">
                          <a:effectLst/>
                        </a:rPr>
                        <a:t>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2112272"/>
                  </a:ext>
                </a:extLst>
              </a:tr>
            </a:tbl>
          </a:graphicData>
        </a:graphic>
      </p:graphicFrame>
      <p:sp>
        <p:nvSpPr>
          <p:cNvPr id="3" name="Textfeld 2">
            <a:extLst>
              <a:ext uri="{FF2B5EF4-FFF2-40B4-BE49-F238E27FC236}">
                <a16:creationId xmlns:a16="http://schemas.microsoft.com/office/drawing/2014/main" id="{173FC18F-111D-42F6-BD1F-E5E374863038}"/>
              </a:ext>
            </a:extLst>
          </p:cNvPr>
          <p:cNvSpPr txBox="1"/>
          <p:nvPr/>
        </p:nvSpPr>
        <p:spPr>
          <a:xfrm>
            <a:off x="1043608" y="127962"/>
            <a:ext cx="6872138" cy="400110"/>
          </a:xfrm>
          <a:prstGeom prst="rect">
            <a:avLst/>
          </a:prstGeom>
          <a:noFill/>
        </p:spPr>
        <p:txBody>
          <a:bodyPr wrap="none" rtlCol="0">
            <a:spAutoFit/>
          </a:bodyPr>
          <a:lstStyle/>
          <a:p>
            <a:r>
              <a:rPr lang="de-DE" sz="2000" dirty="0" err="1"/>
              <a:t>Hitlist</a:t>
            </a:r>
            <a:r>
              <a:rPr lang="de-DE" sz="2000" dirty="0"/>
              <a:t> </a:t>
            </a:r>
            <a:r>
              <a:rPr lang="de-DE" sz="2000" dirty="0" err="1"/>
              <a:t>of</a:t>
            </a:r>
            <a:r>
              <a:rPr lang="de-DE" sz="2000" dirty="0"/>
              <a:t> Chinese </a:t>
            </a:r>
            <a:r>
              <a:rPr lang="de-DE" sz="2000" dirty="0" err="1"/>
              <a:t>cultural</a:t>
            </a:r>
            <a:r>
              <a:rPr lang="de-DE" sz="2000" dirty="0"/>
              <a:t> </a:t>
            </a:r>
            <a:r>
              <a:rPr lang="de-DE" sz="2000" dirty="0" err="1"/>
              <a:t>phenomena</a:t>
            </a:r>
            <a:r>
              <a:rPr lang="de-DE" sz="2000" dirty="0"/>
              <a:t>: This </a:t>
            </a:r>
            <a:r>
              <a:rPr lang="de-DE" sz="2000" dirty="0" err="1"/>
              <a:t>semesters</a:t>
            </a:r>
            <a:r>
              <a:rPr lang="de-DE" sz="2000" dirty="0"/>
              <a:t>‘ </a:t>
            </a:r>
            <a:r>
              <a:rPr lang="de-DE" sz="2000" dirty="0" err="1"/>
              <a:t>schedule</a:t>
            </a:r>
            <a:endParaRPr lang="de-DE" sz="2000" dirty="0"/>
          </a:p>
        </p:txBody>
      </p:sp>
    </p:spTree>
    <p:extLst>
      <p:ext uri="{BB962C8B-B14F-4D97-AF65-F5344CB8AC3E}">
        <p14:creationId xmlns:p14="http://schemas.microsoft.com/office/powerpoint/2010/main" val="244097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2" name="Rectangle 4"/>
          <p:cNvSpPr>
            <a:spLocks noGrp="1" noChangeArrowheads="1"/>
          </p:cNvSpPr>
          <p:nvPr>
            <p:ph type="title"/>
          </p:nvPr>
        </p:nvSpPr>
        <p:spPr>
          <a:xfrm>
            <a:off x="1066800" y="1052513"/>
            <a:ext cx="7772400" cy="720725"/>
          </a:xfrm>
        </p:spPr>
        <p:txBody>
          <a:bodyPr/>
          <a:lstStyle/>
          <a:p>
            <a:pPr algn="ctr"/>
            <a:r>
              <a:rPr lang="ga-IE" altLang="zh-CN" sz="3200"/>
              <a:t>Chine</a:t>
            </a:r>
            <a:r>
              <a:rPr lang="en-GB" altLang="zh-CN" sz="3200"/>
              <a:t>se cuisine as art of cooking</a:t>
            </a:r>
            <a:endParaRPr lang="en-US" altLang="zh-CN" sz="3200"/>
          </a:p>
        </p:txBody>
      </p:sp>
      <p:pic>
        <p:nvPicPr>
          <p:cNvPr id="1205253" name="Picture 5" descr="20100601451040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060575"/>
            <a:ext cx="3717925" cy="4302125"/>
          </a:xfrm>
          <a:prstGeom prst="rect">
            <a:avLst/>
          </a:prstGeom>
          <a:noFill/>
          <a:extLst>
            <a:ext uri="{909E8E84-426E-40DD-AFC4-6F175D3DCCD1}">
              <a14:hiddenFill xmlns:a14="http://schemas.microsoft.com/office/drawing/2010/main">
                <a:solidFill>
                  <a:srgbClr val="FFFFFF"/>
                </a:solidFill>
              </a14:hiddenFill>
            </a:ext>
          </a:extLst>
        </p:spPr>
      </p:pic>
      <p:pic>
        <p:nvPicPr>
          <p:cNvPr id="1205254" name="Picture 6" descr="bbinpicOFHFHHO_HKO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3446462"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0" name="Rectangle 4"/>
          <p:cNvSpPr>
            <a:spLocks noGrp="1" noChangeArrowheads="1"/>
          </p:cNvSpPr>
          <p:nvPr>
            <p:ph type="title"/>
          </p:nvPr>
        </p:nvSpPr>
        <p:spPr>
          <a:xfrm>
            <a:off x="1066800" y="981075"/>
            <a:ext cx="3360738" cy="647700"/>
          </a:xfrm>
        </p:spPr>
        <p:txBody>
          <a:bodyPr/>
          <a:lstStyle/>
          <a:p>
            <a:r>
              <a:rPr lang="en-GB" altLang="zh-CN" sz="2800"/>
              <a:t>Magazine and poster</a:t>
            </a:r>
            <a:endParaRPr lang="en-US" altLang="zh-CN" sz="2800"/>
          </a:p>
        </p:txBody>
      </p:sp>
      <p:pic>
        <p:nvPicPr>
          <p:cNvPr id="1171461" name="Picture 5" descr="2002171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989138"/>
            <a:ext cx="3316287" cy="4413250"/>
          </a:xfrm>
          <a:prstGeom prst="rect">
            <a:avLst/>
          </a:prstGeom>
          <a:noFill/>
          <a:extLst>
            <a:ext uri="{909E8E84-426E-40DD-AFC4-6F175D3DCCD1}">
              <a14:hiddenFill xmlns:a14="http://schemas.microsoft.com/office/drawing/2010/main">
                <a:solidFill>
                  <a:srgbClr val="FFFFFF"/>
                </a:solidFill>
              </a14:hiddenFill>
            </a:ext>
          </a:extLst>
        </p:spPr>
      </p:pic>
      <p:pic>
        <p:nvPicPr>
          <p:cNvPr id="1171462" name="Picture 6" descr="川菜辣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981075"/>
            <a:ext cx="3979862" cy="547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8" name="Rectangle 4"/>
          <p:cNvSpPr>
            <a:spLocks noGrp="1" noChangeArrowheads="1"/>
          </p:cNvSpPr>
          <p:nvPr>
            <p:ph type="title"/>
          </p:nvPr>
        </p:nvSpPr>
        <p:spPr>
          <a:xfrm>
            <a:off x="1042988" y="1052513"/>
            <a:ext cx="865187" cy="5256212"/>
          </a:xfrm>
        </p:spPr>
        <p:txBody>
          <a:bodyPr/>
          <a:lstStyle/>
          <a:p>
            <a:r>
              <a:rPr lang="zh-CN" altLang="en-GB" sz="4000"/>
              <a:t>川菜之</a:t>
            </a:r>
            <a:br>
              <a:rPr lang="zh-CN" altLang="en-GB" sz="4000"/>
            </a:br>
            <a:br>
              <a:rPr lang="zh-CN" altLang="en-GB" sz="4000"/>
            </a:br>
            <a:r>
              <a:rPr lang="zh-CN" altLang="en-GB" sz="4000"/>
              <a:t>麻</a:t>
            </a:r>
            <a:br>
              <a:rPr lang="zh-CN" altLang="en-GB" sz="4000"/>
            </a:br>
            <a:r>
              <a:rPr lang="zh-CN" altLang="en-GB" sz="4000"/>
              <a:t>辣</a:t>
            </a:r>
            <a:br>
              <a:rPr lang="zh-CN" altLang="en-GB" sz="4000"/>
            </a:br>
            <a:r>
              <a:rPr lang="zh-CN" altLang="en-GB" sz="4000"/>
              <a:t>鸡</a:t>
            </a:r>
            <a:br>
              <a:rPr lang="zh-CN" altLang="en-GB" sz="4000"/>
            </a:br>
            <a:r>
              <a:rPr lang="zh-CN" altLang="en-GB" sz="4000"/>
              <a:t>丁</a:t>
            </a:r>
            <a:endParaRPr lang="zh-CN" altLang="en-US" sz="4000"/>
          </a:p>
        </p:txBody>
      </p:sp>
      <p:pic>
        <p:nvPicPr>
          <p:cNvPr id="1173511" name="Picture 7" descr="川菜麻辣鸡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052513"/>
            <a:ext cx="6407150"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8" name="Rectangle 4"/>
          <p:cNvSpPr>
            <a:spLocks noGrp="1" noChangeArrowheads="1"/>
          </p:cNvSpPr>
          <p:nvPr>
            <p:ph type="title"/>
          </p:nvPr>
        </p:nvSpPr>
        <p:spPr>
          <a:xfrm>
            <a:off x="1042988" y="981075"/>
            <a:ext cx="7489825" cy="576263"/>
          </a:xfrm>
        </p:spPr>
        <p:txBody>
          <a:bodyPr>
            <a:normAutofit fontScale="90000"/>
          </a:bodyPr>
          <a:lstStyle/>
          <a:p>
            <a:pPr algn="ctr"/>
            <a:r>
              <a:rPr lang="zh-CN" altLang="en-US" sz="3200"/>
              <a:t>川菜之 排骨飞虹</a:t>
            </a:r>
          </a:p>
        </p:txBody>
      </p:sp>
      <p:pic>
        <p:nvPicPr>
          <p:cNvPr id="1178629" name="Picture 5" descr="川菜排骨飞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756525" cy="475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6" name="Rectangle 4"/>
          <p:cNvSpPr>
            <a:spLocks noGrp="1" noChangeArrowheads="1"/>
          </p:cNvSpPr>
          <p:nvPr>
            <p:ph type="title"/>
          </p:nvPr>
        </p:nvSpPr>
        <p:spPr>
          <a:xfrm>
            <a:off x="1187450" y="1125538"/>
            <a:ext cx="647700" cy="4391025"/>
          </a:xfrm>
        </p:spPr>
        <p:txBody>
          <a:bodyPr/>
          <a:lstStyle/>
          <a:p>
            <a:r>
              <a:rPr lang="zh-CN" altLang="en-US" sz="3200"/>
              <a:t>川菜之</a:t>
            </a:r>
            <a:br>
              <a:rPr lang="zh-CN" altLang="en-US" sz="3200"/>
            </a:br>
            <a:br>
              <a:rPr lang="zh-CN" altLang="en-US" sz="3200"/>
            </a:br>
            <a:r>
              <a:rPr lang="zh-CN" altLang="en-US" sz="3200"/>
              <a:t>毛血旺</a:t>
            </a:r>
          </a:p>
        </p:txBody>
      </p:sp>
      <p:pic>
        <p:nvPicPr>
          <p:cNvPr id="1180677" name="Picture 5" descr="川菜毛血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981075"/>
            <a:ext cx="6477000" cy="544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2" name="Rectangle 4"/>
          <p:cNvSpPr>
            <a:spLocks noGrp="1" noChangeArrowheads="1"/>
          </p:cNvSpPr>
          <p:nvPr>
            <p:ph type="title"/>
          </p:nvPr>
        </p:nvSpPr>
        <p:spPr>
          <a:xfrm>
            <a:off x="1066800" y="838200"/>
            <a:ext cx="912813" cy="4895850"/>
          </a:xfrm>
        </p:spPr>
        <p:txBody>
          <a:bodyPr/>
          <a:lstStyle/>
          <a:p>
            <a:r>
              <a:rPr lang="zh-CN" altLang="en-US" sz="3200"/>
              <a:t>川菜之</a:t>
            </a:r>
            <a:br>
              <a:rPr lang="zh-CN" altLang="en-US" sz="3200"/>
            </a:br>
            <a:br>
              <a:rPr lang="zh-CN" altLang="en-US" sz="3200"/>
            </a:br>
            <a:r>
              <a:rPr lang="zh-CN" altLang="en-US" sz="3200"/>
              <a:t>麻辣肉片</a:t>
            </a:r>
          </a:p>
        </p:txBody>
      </p:sp>
      <p:pic>
        <p:nvPicPr>
          <p:cNvPr id="1195013" name="Picture 5" descr="川菜芝麻肉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25538"/>
            <a:ext cx="6480175" cy="529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4" name="Rectangle 4"/>
          <p:cNvSpPr>
            <a:spLocks noGrp="1" noChangeArrowheads="1"/>
          </p:cNvSpPr>
          <p:nvPr>
            <p:ph type="title"/>
          </p:nvPr>
        </p:nvSpPr>
        <p:spPr>
          <a:xfrm>
            <a:off x="1066800" y="838200"/>
            <a:ext cx="7772400" cy="719138"/>
          </a:xfrm>
        </p:spPr>
        <p:txBody>
          <a:bodyPr/>
          <a:lstStyle/>
          <a:p>
            <a:pPr algn="ctr"/>
            <a:r>
              <a:rPr lang="zh-CN" altLang="en-US" sz="3200"/>
              <a:t>鲁菜之  北京烤鸭</a:t>
            </a:r>
          </a:p>
        </p:txBody>
      </p:sp>
      <p:pic>
        <p:nvPicPr>
          <p:cNvPr id="1182725" name="Picture 5" descr="北京烤鸭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7345362" cy="4779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8" name="Rectangle 4"/>
          <p:cNvSpPr>
            <a:spLocks noGrp="1" noChangeArrowheads="1"/>
          </p:cNvSpPr>
          <p:nvPr>
            <p:ph type="title"/>
          </p:nvPr>
        </p:nvSpPr>
        <p:spPr>
          <a:xfrm>
            <a:off x="1066800" y="981075"/>
            <a:ext cx="7772400" cy="647700"/>
          </a:xfrm>
        </p:spPr>
        <p:txBody>
          <a:bodyPr/>
          <a:lstStyle/>
          <a:p>
            <a:pPr algn="ctr"/>
            <a:r>
              <a:rPr lang="zh-CN" altLang="en-US" sz="3200"/>
              <a:t>粤菜之  生鱼片</a:t>
            </a:r>
          </a:p>
        </p:txBody>
      </p:sp>
      <p:pic>
        <p:nvPicPr>
          <p:cNvPr id="1188869" name="Picture 5" descr="粤菜生鱼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89125"/>
            <a:ext cx="7613650" cy="4535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6" name="Rectangle 4"/>
          <p:cNvSpPr>
            <a:spLocks noGrp="1" noChangeArrowheads="1"/>
          </p:cNvSpPr>
          <p:nvPr>
            <p:ph type="title"/>
          </p:nvPr>
        </p:nvSpPr>
        <p:spPr>
          <a:xfrm>
            <a:off x="1066800" y="981075"/>
            <a:ext cx="7772400" cy="719138"/>
          </a:xfrm>
        </p:spPr>
        <p:txBody>
          <a:bodyPr/>
          <a:lstStyle/>
          <a:p>
            <a:pPr algn="ctr"/>
            <a:r>
              <a:rPr lang="zh-CN" altLang="en-US" sz="3200"/>
              <a:t>粤菜之  鱼丸肉卷</a:t>
            </a:r>
          </a:p>
        </p:txBody>
      </p:sp>
      <p:pic>
        <p:nvPicPr>
          <p:cNvPr id="1190917" name="Picture 5" descr="粤菜肉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44675"/>
            <a:ext cx="7705725" cy="466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8" name="Rectangle 4"/>
          <p:cNvSpPr>
            <a:spLocks noGrp="1" noChangeArrowheads="1"/>
          </p:cNvSpPr>
          <p:nvPr>
            <p:ph type="title"/>
          </p:nvPr>
        </p:nvSpPr>
        <p:spPr>
          <a:xfrm>
            <a:off x="611188" y="981075"/>
            <a:ext cx="4824412" cy="1295400"/>
          </a:xfrm>
        </p:spPr>
        <p:txBody>
          <a:bodyPr/>
          <a:lstStyle/>
          <a:p>
            <a:r>
              <a:rPr lang="zh-CN" altLang="en-GB" sz="3200"/>
              <a:t>淮扬菜之  </a:t>
            </a:r>
            <a:r>
              <a:rPr lang="en-GB" altLang="zh-CN" sz="3200"/>
              <a:t>Beggar’s Chicken &amp; Dongpo Pork</a:t>
            </a:r>
            <a:endParaRPr lang="en-US" altLang="zh-CN" sz="3200"/>
          </a:p>
        </p:txBody>
      </p:sp>
      <p:pic>
        <p:nvPicPr>
          <p:cNvPr id="1199110" name="Picture 6" descr="叫花子鸡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60650"/>
            <a:ext cx="5111750" cy="3752850"/>
          </a:xfrm>
          <a:prstGeom prst="rect">
            <a:avLst/>
          </a:prstGeom>
          <a:noFill/>
          <a:extLst>
            <a:ext uri="{909E8E84-426E-40DD-AFC4-6F175D3DCCD1}">
              <a14:hiddenFill xmlns:a14="http://schemas.microsoft.com/office/drawing/2010/main">
                <a:solidFill>
                  <a:srgbClr val="FFFFFF"/>
                </a:solidFill>
              </a14:hiddenFill>
            </a:ext>
          </a:extLst>
        </p:spPr>
      </p:pic>
      <p:pic>
        <p:nvPicPr>
          <p:cNvPr id="1199111" name="Picture 7" descr="东坡肉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052513"/>
            <a:ext cx="3052763"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graphicFrame>
        <p:nvGraphicFramePr>
          <p:cNvPr id="4" name="Tabelle 3">
            <a:extLst>
              <a:ext uri="{FF2B5EF4-FFF2-40B4-BE49-F238E27FC236}">
                <a16:creationId xmlns:a16="http://schemas.microsoft.com/office/drawing/2014/main" id="{F0CCF6A7-A137-4C3B-8516-C4B333F392CC}"/>
              </a:ext>
            </a:extLst>
          </p:cNvPr>
          <p:cNvGraphicFramePr>
            <a:graphicFrameLocks noGrp="1"/>
          </p:cNvGraphicFramePr>
          <p:nvPr>
            <p:extLst>
              <p:ext uri="{D42A27DB-BD31-4B8C-83A1-F6EECF244321}">
                <p14:modId xmlns:p14="http://schemas.microsoft.com/office/powerpoint/2010/main" val="3119314532"/>
              </p:ext>
            </p:extLst>
          </p:nvPr>
        </p:nvGraphicFramePr>
        <p:xfrm>
          <a:off x="89500" y="1716472"/>
          <a:ext cx="8964999" cy="24323040"/>
        </p:xfrm>
        <a:graphic>
          <a:graphicData uri="http://schemas.openxmlformats.org/drawingml/2006/table">
            <a:tbl>
              <a:tblPr/>
              <a:tblGrid>
                <a:gridCol w="378044">
                  <a:extLst>
                    <a:ext uri="{9D8B030D-6E8A-4147-A177-3AD203B41FA5}">
                      <a16:colId xmlns:a16="http://schemas.microsoft.com/office/drawing/2014/main" val="3045843897"/>
                    </a:ext>
                  </a:extLst>
                </a:gridCol>
                <a:gridCol w="1296144">
                  <a:extLst>
                    <a:ext uri="{9D8B030D-6E8A-4147-A177-3AD203B41FA5}">
                      <a16:colId xmlns:a16="http://schemas.microsoft.com/office/drawing/2014/main" val="241075143"/>
                    </a:ext>
                  </a:extLst>
                </a:gridCol>
                <a:gridCol w="5400600">
                  <a:extLst>
                    <a:ext uri="{9D8B030D-6E8A-4147-A177-3AD203B41FA5}">
                      <a16:colId xmlns:a16="http://schemas.microsoft.com/office/drawing/2014/main" val="3050210765"/>
                    </a:ext>
                  </a:extLst>
                </a:gridCol>
                <a:gridCol w="598881">
                  <a:extLst>
                    <a:ext uri="{9D8B030D-6E8A-4147-A177-3AD203B41FA5}">
                      <a16:colId xmlns:a16="http://schemas.microsoft.com/office/drawing/2014/main" val="1931049167"/>
                    </a:ext>
                  </a:extLst>
                </a:gridCol>
                <a:gridCol w="645665">
                  <a:extLst>
                    <a:ext uri="{9D8B030D-6E8A-4147-A177-3AD203B41FA5}">
                      <a16:colId xmlns:a16="http://schemas.microsoft.com/office/drawing/2014/main" val="2412937340"/>
                    </a:ext>
                  </a:extLst>
                </a:gridCol>
                <a:gridCol w="645665">
                  <a:extLst>
                    <a:ext uri="{9D8B030D-6E8A-4147-A177-3AD203B41FA5}">
                      <a16:colId xmlns:a16="http://schemas.microsoft.com/office/drawing/2014/main" val="3179490006"/>
                    </a:ext>
                  </a:extLst>
                </a:gridCol>
              </a:tblGrid>
              <a:tr h="58779">
                <a:tc>
                  <a:txBody>
                    <a:bodyPr/>
                    <a:lstStyle/>
                    <a:p>
                      <a:r>
                        <a:rPr lang="de-DE" sz="1400"/>
                        <a:t>Order</a:t>
                      </a:r>
                    </a:p>
                  </a:txBody>
                  <a:tcPr marL="0" marR="0" marT="0" marB="0" anchor="ctr">
                    <a:lnL>
                      <a:noFill/>
                    </a:lnL>
                    <a:lnR>
                      <a:noFill/>
                    </a:lnR>
                    <a:lnT>
                      <a:noFill/>
                    </a:lnT>
                    <a:lnB>
                      <a:noFill/>
                    </a:lnB>
                    <a:solidFill>
                      <a:srgbClr val="FFFFFF"/>
                    </a:solidFill>
                  </a:tcPr>
                </a:tc>
                <a:tc>
                  <a:txBody>
                    <a:bodyPr/>
                    <a:lstStyle/>
                    <a:p>
                      <a:r>
                        <a:rPr lang="de-DE" sz="1400"/>
                        <a:t>Date</a:t>
                      </a:r>
                    </a:p>
                  </a:txBody>
                  <a:tcPr marL="0" marR="0" marT="0" marB="0" anchor="ctr">
                    <a:lnL>
                      <a:noFill/>
                    </a:lnL>
                    <a:lnR>
                      <a:noFill/>
                    </a:lnR>
                    <a:lnT>
                      <a:noFill/>
                    </a:lnT>
                    <a:lnB>
                      <a:noFill/>
                    </a:lnB>
                    <a:solidFill>
                      <a:srgbClr val="FFFFFF"/>
                    </a:solidFill>
                  </a:tcPr>
                </a:tc>
                <a:tc>
                  <a:txBody>
                    <a:bodyPr/>
                    <a:lstStyle/>
                    <a:p>
                      <a:r>
                        <a:rPr lang="de-DE" sz="1400"/>
                        <a:t>Topic</a:t>
                      </a:r>
                    </a:p>
                  </a:txBody>
                  <a:tcPr marL="0" marR="0" marT="0" marB="0" anchor="ctr">
                    <a:lnL>
                      <a:noFill/>
                    </a:lnL>
                    <a:lnR>
                      <a:noFill/>
                    </a:lnR>
                    <a:lnT>
                      <a:noFill/>
                    </a:lnT>
                    <a:lnB>
                      <a:noFill/>
                    </a:lnB>
                    <a:solidFill>
                      <a:srgbClr val="FFFFFF"/>
                    </a:solidFill>
                  </a:tcPr>
                </a:tc>
                <a:tc>
                  <a:txBody>
                    <a:bodyPr/>
                    <a:lstStyle/>
                    <a:p>
                      <a:r>
                        <a:rPr lang="de-DE" sz="1400"/>
                        <a:t>Chapter</a:t>
                      </a:r>
                    </a:p>
                  </a:txBody>
                  <a:tcPr marL="0" marR="0" marT="0" marB="0" anchor="ctr">
                    <a:lnL>
                      <a:noFill/>
                    </a:lnL>
                    <a:lnR>
                      <a:noFill/>
                    </a:lnR>
                    <a:lnT>
                      <a:noFill/>
                    </a:lnT>
                    <a:lnB>
                      <a:noFill/>
                    </a:lnB>
                    <a:solidFill>
                      <a:srgbClr val="FFFFFF"/>
                    </a:solidFill>
                  </a:tcPr>
                </a:tc>
                <a:tc>
                  <a:txBody>
                    <a:bodyPr/>
                    <a:lstStyle/>
                    <a:p>
                      <a:r>
                        <a:rPr lang="de-DE" sz="1400"/>
                        <a:t>Points</a:t>
                      </a:r>
                    </a:p>
                  </a:txBody>
                  <a:tcPr marL="0" marR="0" marT="0" marB="0" anchor="ctr">
                    <a:lnL>
                      <a:noFill/>
                    </a:lnL>
                    <a:lnR>
                      <a:noFill/>
                    </a:lnR>
                    <a:lnT>
                      <a:noFill/>
                    </a:lnT>
                    <a:lnB>
                      <a:noFill/>
                    </a:lnB>
                    <a:solidFill>
                      <a:srgbClr val="FFFFFF"/>
                    </a:solidFill>
                  </a:tcPr>
                </a:tc>
                <a:tc>
                  <a:txBody>
                    <a:bodyPr/>
                    <a:lstStyle/>
                    <a:p>
                      <a:r>
                        <a:rPr lang="de-DE" sz="1400"/>
                        <a:t>Popularity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126752"/>
                  </a:ext>
                </a:extLst>
              </a:tr>
              <a:tr h="44084">
                <a:tc>
                  <a:txBody>
                    <a:bodyPr/>
                    <a:lstStyle/>
                    <a:p>
                      <a:pPr algn="r"/>
                      <a:r>
                        <a:rPr lang="de-DE" sz="1400"/>
                        <a:t>25</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de-DE" sz="1400"/>
                        <a:t>Animals: Panda</a:t>
                      </a:r>
                    </a:p>
                  </a:txBody>
                  <a:tcPr marL="0" marR="0" marT="0" marB="0" anchor="ctr">
                    <a:lnL>
                      <a:noFill/>
                    </a:lnL>
                    <a:lnR>
                      <a:noFill/>
                    </a:lnR>
                    <a:lnT>
                      <a:noFill/>
                    </a:lnT>
                    <a:lnB>
                      <a:noFill/>
                    </a:lnB>
                    <a:solidFill>
                      <a:srgbClr val="FFFFFF"/>
                    </a:solidFill>
                  </a:tcPr>
                </a:tc>
                <a:tc>
                  <a:txBody>
                    <a:bodyPr/>
                    <a:lstStyle/>
                    <a:p>
                      <a:r>
                        <a:rPr lang="en-US" sz="1400"/>
                        <a:t>128</a:t>
                      </a:r>
                    </a:p>
                  </a:txBody>
                  <a:tcPr marL="0" marR="0" marT="0" marB="0" anchor="ctr">
                    <a:lnL>
                      <a:noFill/>
                    </a:lnL>
                    <a:lnR>
                      <a:noFill/>
                    </a:lnR>
                    <a:lnT>
                      <a:noFill/>
                    </a:lnT>
                    <a:lnB>
                      <a:noFill/>
                    </a:lnB>
                    <a:solidFill>
                      <a:srgbClr val="FFFFFF"/>
                    </a:solidFill>
                  </a:tcPr>
                </a:tc>
                <a:tc>
                  <a:txBody>
                    <a:bodyPr/>
                    <a:lstStyle/>
                    <a:p>
                      <a:pPr algn="r"/>
                      <a:r>
                        <a:rPr lang="de-DE" sz="1400"/>
                        <a:t>366</a:t>
                      </a:r>
                    </a:p>
                  </a:txBody>
                  <a:tcPr marL="0" marR="0" marT="0" marB="0" anchor="ctr">
                    <a:lnL>
                      <a:noFill/>
                    </a:lnL>
                    <a:lnR>
                      <a:noFill/>
                    </a:lnR>
                    <a:lnT>
                      <a:noFill/>
                    </a:lnT>
                    <a:lnB>
                      <a:noFill/>
                    </a:lnB>
                    <a:solidFill>
                      <a:srgbClr val="FFFFFF"/>
                    </a:solidFill>
                  </a:tcPr>
                </a:tc>
                <a:tc>
                  <a:txBody>
                    <a:bodyPr/>
                    <a:lstStyle/>
                    <a:p>
                      <a:pPr algn="r"/>
                      <a:r>
                        <a:rPr lang="de-DE" sz="1400" dirty="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85675871"/>
                  </a:ext>
                </a:extLst>
              </a:tr>
              <a:tr h="44084">
                <a:tc>
                  <a:txBody>
                    <a:bodyPr/>
                    <a:lstStyle/>
                    <a:p>
                      <a:pPr algn="r"/>
                      <a:r>
                        <a:rPr lang="de-DE" sz="1400"/>
                        <a:t>26</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en-US" sz="1400" dirty="0"/>
                        <a:t>Facial Make-up: Face Changing in Sichuan Opera</a:t>
                      </a:r>
                    </a:p>
                  </a:txBody>
                  <a:tcPr marL="0" marR="0" marT="0" marB="0" anchor="ctr">
                    <a:lnL>
                      <a:noFill/>
                    </a:lnL>
                    <a:lnR>
                      <a:noFill/>
                    </a:lnR>
                    <a:lnT>
                      <a:noFill/>
                    </a:lnT>
                    <a:lnB>
                      <a:noFill/>
                    </a:lnB>
                    <a:solidFill>
                      <a:srgbClr val="FFFFFF"/>
                    </a:solidFill>
                  </a:tcPr>
                </a:tc>
                <a:tc>
                  <a:txBody>
                    <a:bodyPr/>
                    <a:lstStyle/>
                    <a:p>
                      <a:r>
                        <a:rPr lang="en-US" sz="1400"/>
                        <a:t>97</a:t>
                      </a:r>
                    </a:p>
                  </a:txBody>
                  <a:tcPr marL="0" marR="0" marT="0" marB="0" anchor="ctr">
                    <a:lnL>
                      <a:noFill/>
                    </a:lnL>
                    <a:lnR>
                      <a:noFill/>
                    </a:lnR>
                    <a:lnT>
                      <a:noFill/>
                    </a:lnT>
                    <a:lnB>
                      <a:noFill/>
                    </a:lnB>
                    <a:solidFill>
                      <a:srgbClr val="FFFFFF"/>
                    </a:solidFill>
                  </a:tcPr>
                </a:tc>
                <a:tc>
                  <a:txBody>
                    <a:bodyPr/>
                    <a:lstStyle/>
                    <a:p>
                      <a:pPr algn="r"/>
                      <a:r>
                        <a:rPr lang="de-DE" sz="1400"/>
                        <a:t>365</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4683921"/>
                  </a:ext>
                </a:extLst>
              </a:tr>
              <a:tr h="44084">
                <a:tc>
                  <a:txBody>
                    <a:bodyPr/>
                    <a:lstStyle/>
                    <a:p>
                      <a:pPr algn="r"/>
                      <a:r>
                        <a:rPr lang="de-DE" sz="1400"/>
                        <a:t>27</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de-DE" sz="1400"/>
                        <a:t>Chinese Mythology: Huli-jing</a:t>
                      </a:r>
                    </a:p>
                  </a:txBody>
                  <a:tcPr marL="0" marR="0" marT="0" marB="0" anchor="ctr">
                    <a:lnL>
                      <a:noFill/>
                    </a:lnL>
                    <a:lnR>
                      <a:noFill/>
                    </a:lnR>
                    <a:lnT>
                      <a:noFill/>
                    </a:lnT>
                    <a:lnB>
                      <a:noFill/>
                    </a:lnB>
                    <a:solidFill>
                      <a:srgbClr val="FFFFFF"/>
                    </a:solidFill>
                  </a:tcPr>
                </a:tc>
                <a:tc>
                  <a:txBody>
                    <a:bodyPr/>
                    <a:lstStyle/>
                    <a:p>
                      <a:r>
                        <a:rPr lang="en-US" sz="1400"/>
                        <a:t>73</a:t>
                      </a:r>
                    </a:p>
                  </a:txBody>
                  <a:tcPr marL="0" marR="0" marT="0" marB="0" anchor="ctr">
                    <a:lnL>
                      <a:noFill/>
                    </a:lnL>
                    <a:lnR>
                      <a:noFill/>
                    </a:lnR>
                    <a:lnT>
                      <a:noFill/>
                    </a:lnT>
                    <a:lnB>
                      <a:noFill/>
                    </a:lnB>
                    <a:solidFill>
                      <a:srgbClr val="FFFFFF"/>
                    </a:solidFill>
                  </a:tcPr>
                </a:tc>
                <a:tc>
                  <a:txBody>
                    <a:bodyPr/>
                    <a:lstStyle/>
                    <a:p>
                      <a:pPr algn="r"/>
                      <a:r>
                        <a:rPr lang="de-DE" sz="1400"/>
                        <a:t>364</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384"/>
                  </a:ext>
                </a:extLst>
              </a:tr>
              <a:tr h="44084">
                <a:tc>
                  <a:txBody>
                    <a:bodyPr/>
                    <a:lstStyle/>
                    <a:p>
                      <a:pPr algn="r"/>
                      <a:r>
                        <a:rPr lang="de-DE" sz="1400"/>
                        <a:t>28</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dirty="0"/>
                        <a:t>Traditional Crafts: Folk Art - Chinese Paper-cutting</a:t>
                      </a:r>
                    </a:p>
                  </a:txBody>
                  <a:tcPr marL="0" marR="0" marT="0" marB="0" anchor="ctr">
                    <a:lnL>
                      <a:noFill/>
                    </a:lnL>
                    <a:lnR>
                      <a:noFill/>
                    </a:lnR>
                    <a:lnT>
                      <a:noFill/>
                    </a:lnT>
                    <a:lnB>
                      <a:noFill/>
                    </a:lnB>
                    <a:solidFill>
                      <a:srgbClr val="FFFFFF"/>
                    </a:solidFill>
                  </a:tcPr>
                </a:tc>
                <a:tc>
                  <a:txBody>
                    <a:bodyPr/>
                    <a:lstStyle/>
                    <a:p>
                      <a:r>
                        <a:rPr lang="en-US" sz="1400"/>
                        <a:t>19</a:t>
                      </a:r>
                    </a:p>
                  </a:txBody>
                  <a:tcPr marL="0" marR="0" marT="0" marB="0" anchor="ctr">
                    <a:lnL>
                      <a:noFill/>
                    </a:lnL>
                    <a:lnR>
                      <a:noFill/>
                    </a:lnR>
                    <a:lnT>
                      <a:noFill/>
                    </a:lnT>
                    <a:lnB>
                      <a:noFill/>
                    </a:lnB>
                    <a:solidFill>
                      <a:srgbClr val="FFFFFF"/>
                    </a:solidFill>
                  </a:tcPr>
                </a:tc>
                <a:tc>
                  <a:txBody>
                    <a:bodyPr/>
                    <a:lstStyle/>
                    <a:p>
                      <a:pPr algn="r"/>
                      <a:r>
                        <a:rPr lang="de-DE" sz="1400"/>
                        <a:t>364</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9544847"/>
                  </a:ext>
                </a:extLst>
              </a:tr>
              <a:tr h="44084">
                <a:tc>
                  <a:txBody>
                    <a:bodyPr/>
                    <a:lstStyle/>
                    <a:p>
                      <a:pPr algn="r"/>
                      <a:r>
                        <a:rPr lang="de-DE" sz="1400"/>
                        <a:t>29</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a:t>Science and Technology: Douyin (Tik Tok)</a:t>
                      </a:r>
                    </a:p>
                  </a:txBody>
                  <a:tcPr marL="0" marR="0" marT="0" marB="0" anchor="ctr">
                    <a:lnL>
                      <a:noFill/>
                    </a:lnL>
                    <a:lnR>
                      <a:noFill/>
                    </a:lnR>
                    <a:lnT>
                      <a:noFill/>
                    </a:lnT>
                    <a:lnB>
                      <a:noFill/>
                    </a:lnB>
                    <a:solidFill>
                      <a:srgbClr val="FFFFFF"/>
                    </a:solidFill>
                  </a:tcPr>
                </a:tc>
                <a:tc>
                  <a:txBody>
                    <a:bodyPr/>
                    <a:lstStyle/>
                    <a:p>
                      <a:r>
                        <a:rPr lang="en-US" sz="1400"/>
                        <a:t>8</a:t>
                      </a:r>
                    </a:p>
                  </a:txBody>
                  <a:tcPr marL="0" marR="0" marT="0" marB="0" anchor="ctr">
                    <a:lnL>
                      <a:noFill/>
                    </a:lnL>
                    <a:lnR>
                      <a:noFill/>
                    </a:lnR>
                    <a:lnT>
                      <a:noFill/>
                    </a:lnT>
                    <a:lnB>
                      <a:noFill/>
                    </a:lnB>
                    <a:solidFill>
                      <a:srgbClr val="FFFFFF"/>
                    </a:solidFill>
                  </a:tcPr>
                </a:tc>
                <a:tc>
                  <a:txBody>
                    <a:bodyPr/>
                    <a:lstStyle/>
                    <a:p>
                      <a:pPr algn="r"/>
                      <a:r>
                        <a:rPr lang="de-DE" sz="1400"/>
                        <a:t>362</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5668694"/>
                  </a:ext>
                </a:extLst>
              </a:tr>
              <a:tr h="44084">
                <a:tc>
                  <a:txBody>
                    <a:bodyPr/>
                    <a:lstStyle/>
                    <a:p>
                      <a:pPr algn="r"/>
                      <a:r>
                        <a:rPr lang="de-DE" sz="1400"/>
                        <a:t>30</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a:t>Chinese clothing / interieur: Chinese clothing</a:t>
                      </a:r>
                    </a:p>
                  </a:txBody>
                  <a:tcPr marL="0" marR="0" marT="0" marB="0" anchor="ctr">
                    <a:lnL>
                      <a:noFill/>
                    </a:lnL>
                    <a:lnR>
                      <a:noFill/>
                    </a:lnR>
                    <a:lnT>
                      <a:noFill/>
                    </a:lnT>
                    <a:lnB>
                      <a:noFill/>
                    </a:lnB>
                    <a:solidFill>
                      <a:srgbClr val="FFFFFF"/>
                    </a:solidFill>
                  </a:tcPr>
                </a:tc>
                <a:tc>
                  <a:txBody>
                    <a:bodyPr/>
                    <a:lstStyle/>
                    <a:p>
                      <a:r>
                        <a:rPr lang="en-US" sz="1400"/>
                        <a:t>112</a:t>
                      </a:r>
                    </a:p>
                  </a:txBody>
                  <a:tcPr marL="0" marR="0" marT="0" marB="0" anchor="ctr">
                    <a:lnL>
                      <a:noFill/>
                    </a:lnL>
                    <a:lnR>
                      <a:noFill/>
                    </a:lnR>
                    <a:lnT>
                      <a:noFill/>
                    </a:lnT>
                    <a:lnB>
                      <a:noFill/>
                    </a:lnB>
                    <a:solidFill>
                      <a:srgbClr val="FFFFFF"/>
                    </a:solidFill>
                  </a:tcPr>
                </a:tc>
                <a:tc>
                  <a:txBody>
                    <a:bodyPr/>
                    <a:lstStyle/>
                    <a:p>
                      <a:pPr algn="r"/>
                      <a:r>
                        <a:rPr lang="de-DE" sz="1400"/>
                        <a:t>361</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8657410"/>
                  </a:ext>
                </a:extLst>
              </a:tr>
              <a:tr h="44084">
                <a:tc>
                  <a:txBody>
                    <a:bodyPr/>
                    <a:lstStyle/>
                    <a:p>
                      <a:pPr algn="r"/>
                      <a:r>
                        <a:rPr lang="de-DE" sz="1400"/>
                        <a:t>31</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de-DE" sz="1400"/>
                        <a:t>Facial Make-up</a:t>
                      </a:r>
                    </a:p>
                  </a:txBody>
                  <a:tcPr marL="0" marR="0" marT="0" marB="0" anchor="ctr">
                    <a:lnL>
                      <a:noFill/>
                    </a:lnL>
                    <a:lnR>
                      <a:noFill/>
                    </a:lnR>
                    <a:lnT>
                      <a:noFill/>
                    </a:lnT>
                    <a:lnB>
                      <a:noFill/>
                    </a:lnB>
                    <a:solidFill>
                      <a:srgbClr val="FFFFFF"/>
                    </a:solidFill>
                  </a:tcPr>
                </a:tc>
                <a:tc>
                  <a:txBody>
                    <a:bodyPr/>
                    <a:lstStyle/>
                    <a:p>
                      <a:r>
                        <a:rPr lang="en-US" sz="1400"/>
                        <a:t>96</a:t>
                      </a:r>
                    </a:p>
                  </a:txBody>
                  <a:tcPr marL="0" marR="0" marT="0" marB="0" anchor="ctr">
                    <a:lnL>
                      <a:noFill/>
                    </a:lnL>
                    <a:lnR>
                      <a:noFill/>
                    </a:lnR>
                    <a:lnT>
                      <a:noFill/>
                    </a:lnT>
                    <a:lnB>
                      <a:noFill/>
                    </a:lnB>
                    <a:solidFill>
                      <a:srgbClr val="FFFFFF"/>
                    </a:solidFill>
                  </a:tcPr>
                </a:tc>
                <a:tc>
                  <a:txBody>
                    <a:bodyPr/>
                    <a:lstStyle/>
                    <a:p>
                      <a:pPr algn="r"/>
                      <a:r>
                        <a:rPr lang="de-DE" sz="1400"/>
                        <a:t>360</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7984104"/>
                  </a:ext>
                </a:extLst>
              </a:tr>
              <a:tr h="44084">
                <a:tc>
                  <a:txBody>
                    <a:bodyPr/>
                    <a:lstStyle/>
                    <a:p>
                      <a:pPr algn="r"/>
                      <a:r>
                        <a:rPr lang="de-DE" sz="1400"/>
                        <a:t>32</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en-US" sz="1400"/>
                        <a:t>Beverages: The Liquor Culture of Ancient China</a:t>
                      </a:r>
                    </a:p>
                  </a:txBody>
                  <a:tcPr marL="0" marR="0" marT="0" marB="0" anchor="ctr">
                    <a:lnL>
                      <a:noFill/>
                    </a:lnL>
                    <a:lnR>
                      <a:noFill/>
                    </a:lnR>
                    <a:lnT>
                      <a:noFill/>
                    </a:lnT>
                    <a:lnB>
                      <a:noFill/>
                    </a:lnB>
                    <a:solidFill>
                      <a:srgbClr val="FFFFFF"/>
                    </a:solidFill>
                  </a:tcPr>
                </a:tc>
                <a:tc>
                  <a:txBody>
                    <a:bodyPr/>
                    <a:lstStyle/>
                    <a:p>
                      <a:r>
                        <a:rPr lang="en-US" sz="1400"/>
                        <a:t>22</a:t>
                      </a:r>
                    </a:p>
                  </a:txBody>
                  <a:tcPr marL="0" marR="0" marT="0" marB="0" anchor="ctr">
                    <a:lnL>
                      <a:noFill/>
                    </a:lnL>
                    <a:lnR>
                      <a:noFill/>
                    </a:lnR>
                    <a:lnT>
                      <a:noFill/>
                    </a:lnT>
                    <a:lnB>
                      <a:noFill/>
                    </a:lnB>
                    <a:solidFill>
                      <a:srgbClr val="FFFFFF"/>
                    </a:solidFill>
                  </a:tcPr>
                </a:tc>
                <a:tc>
                  <a:txBody>
                    <a:bodyPr/>
                    <a:lstStyle/>
                    <a:p>
                      <a:pPr algn="r"/>
                      <a:r>
                        <a:rPr lang="de-DE" sz="1400"/>
                        <a:t>357</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44282036"/>
                  </a:ext>
                </a:extLst>
              </a:tr>
              <a:tr h="44084">
                <a:tc>
                  <a:txBody>
                    <a:bodyPr/>
                    <a:lstStyle/>
                    <a:p>
                      <a:pPr algn="r"/>
                      <a:r>
                        <a:rPr lang="de-DE" sz="1400"/>
                        <a:t>33</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de-DE" sz="1400"/>
                        <a:t>Premodern literature: Tang and Song (2 texts)</a:t>
                      </a:r>
                    </a:p>
                  </a:txBody>
                  <a:tcPr marL="0" marR="0" marT="0" marB="0" anchor="ctr">
                    <a:lnL>
                      <a:noFill/>
                    </a:lnL>
                    <a:lnR>
                      <a:noFill/>
                    </a:lnR>
                    <a:lnT>
                      <a:noFill/>
                    </a:lnT>
                    <a:lnB>
                      <a:noFill/>
                    </a:lnB>
                    <a:solidFill>
                      <a:srgbClr val="FFFFFF"/>
                    </a:solidFill>
                  </a:tcPr>
                </a:tc>
                <a:tc>
                  <a:txBody>
                    <a:bodyPr/>
                    <a:lstStyle/>
                    <a:p>
                      <a:r>
                        <a:rPr lang="it-IT" sz="1400"/>
                        <a:t>51</a:t>
                      </a:r>
                    </a:p>
                  </a:txBody>
                  <a:tcPr marL="0" marR="0" marT="0" marB="0" anchor="ctr">
                    <a:lnL>
                      <a:noFill/>
                    </a:lnL>
                    <a:lnR>
                      <a:noFill/>
                    </a:lnR>
                    <a:lnT>
                      <a:noFill/>
                    </a:lnT>
                    <a:lnB>
                      <a:noFill/>
                    </a:lnB>
                    <a:solidFill>
                      <a:srgbClr val="FFFFFF"/>
                    </a:solidFill>
                  </a:tcPr>
                </a:tc>
                <a:tc>
                  <a:txBody>
                    <a:bodyPr/>
                    <a:lstStyle/>
                    <a:p>
                      <a:pPr algn="r"/>
                      <a:r>
                        <a:rPr lang="de-DE" sz="1400"/>
                        <a:t>357</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84353486"/>
                  </a:ext>
                </a:extLst>
              </a:tr>
              <a:tr h="44084">
                <a:tc>
                  <a:txBody>
                    <a:bodyPr/>
                    <a:lstStyle/>
                    <a:p>
                      <a:pPr algn="r"/>
                      <a:r>
                        <a:rPr lang="de-DE" sz="1400"/>
                        <a:t>34</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en-US" sz="1400"/>
                        <a:t>Chinese Medicine: The Development of Chinese Medicine</a:t>
                      </a:r>
                    </a:p>
                  </a:txBody>
                  <a:tcPr marL="0" marR="0" marT="0" marB="0" anchor="ctr">
                    <a:lnL>
                      <a:noFill/>
                    </a:lnL>
                    <a:lnR>
                      <a:noFill/>
                    </a:lnR>
                    <a:lnT>
                      <a:noFill/>
                    </a:lnT>
                    <a:lnB>
                      <a:noFill/>
                    </a:lnB>
                    <a:solidFill>
                      <a:srgbClr val="FFFFFF"/>
                    </a:solidFill>
                  </a:tcPr>
                </a:tc>
                <a:tc>
                  <a:txBody>
                    <a:bodyPr/>
                    <a:lstStyle/>
                    <a:p>
                      <a:r>
                        <a:rPr lang="en-US" sz="1400"/>
                        <a:t>68</a:t>
                      </a:r>
                    </a:p>
                  </a:txBody>
                  <a:tcPr marL="0" marR="0" marT="0" marB="0" anchor="ctr">
                    <a:lnL>
                      <a:noFill/>
                    </a:lnL>
                    <a:lnR>
                      <a:noFill/>
                    </a:lnR>
                    <a:lnT>
                      <a:noFill/>
                    </a:lnT>
                    <a:lnB>
                      <a:noFill/>
                    </a:lnB>
                    <a:solidFill>
                      <a:srgbClr val="FFFFFF"/>
                    </a:solidFill>
                  </a:tcPr>
                </a:tc>
                <a:tc>
                  <a:txBody>
                    <a:bodyPr/>
                    <a:lstStyle/>
                    <a:p>
                      <a:pPr algn="r"/>
                      <a:r>
                        <a:rPr lang="de-DE" sz="1400"/>
                        <a:t>356</a:t>
                      </a:r>
                    </a:p>
                  </a:txBody>
                  <a:tcPr marL="0" marR="0" marT="0" marB="0" anchor="ctr">
                    <a:lnL>
                      <a:noFill/>
                    </a:lnL>
                    <a:lnR>
                      <a:noFill/>
                    </a:lnR>
                    <a:lnT>
                      <a:noFill/>
                    </a:lnT>
                    <a:lnB>
                      <a:noFill/>
                    </a:lnB>
                    <a:solidFill>
                      <a:srgbClr val="FFFFFF"/>
                    </a:solidFill>
                  </a:tcPr>
                </a:tc>
                <a:tc>
                  <a:txBody>
                    <a:bodyPr/>
                    <a:lstStyle/>
                    <a:p>
                      <a:pPr algn="r"/>
                      <a:r>
                        <a:rPr lang="de-DE" sz="1400"/>
                        <a:t>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0816453"/>
                  </a:ext>
                </a:extLst>
              </a:tr>
              <a:tr h="44084">
                <a:tc>
                  <a:txBody>
                    <a:bodyPr/>
                    <a:lstStyle/>
                    <a:p>
                      <a:pPr algn="r"/>
                      <a:r>
                        <a:rPr lang="de-DE" sz="1400"/>
                        <a:t>35</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de-DE" sz="1400"/>
                        <a:t>Modern and Contemporary Literature: Qian Zhongshu (Ch'ien Chung-shu)</a:t>
                      </a:r>
                    </a:p>
                  </a:txBody>
                  <a:tcPr marL="0" marR="0" marT="0" marB="0" anchor="ctr">
                    <a:lnL>
                      <a:noFill/>
                    </a:lnL>
                    <a:lnR>
                      <a:noFill/>
                    </a:lnR>
                    <a:lnT>
                      <a:noFill/>
                    </a:lnT>
                    <a:lnB>
                      <a:noFill/>
                    </a:lnB>
                    <a:solidFill>
                      <a:srgbClr val="FFFFFF"/>
                    </a:solidFill>
                  </a:tcPr>
                </a:tc>
                <a:tc>
                  <a:txBody>
                    <a:bodyPr/>
                    <a:lstStyle/>
                    <a:p>
                      <a:r>
                        <a:rPr lang="en-US" sz="1400"/>
                        <a:t>56</a:t>
                      </a:r>
                    </a:p>
                  </a:txBody>
                  <a:tcPr marL="0" marR="0" marT="0" marB="0" anchor="ctr">
                    <a:lnL>
                      <a:noFill/>
                    </a:lnL>
                    <a:lnR>
                      <a:noFill/>
                    </a:lnR>
                    <a:lnT>
                      <a:noFill/>
                    </a:lnT>
                    <a:lnB>
                      <a:noFill/>
                    </a:lnB>
                    <a:solidFill>
                      <a:srgbClr val="FFFFFF"/>
                    </a:solidFill>
                  </a:tcPr>
                </a:tc>
                <a:tc>
                  <a:txBody>
                    <a:bodyPr/>
                    <a:lstStyle/>
                    <a:p>
                      <a:pPr algn="r"/>
                      <a:r>
                        <a:rPr lang="de-DE" sz="1400"/>
                        <a:t>349</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511365"/>
                  </a:ext>
                </a:extLst>
              </a:tr>
              <a:tr h="44084">
                <a:tc>
                  <a:txBody>
                    <a:bodyPr/>
                    <a:lstStyle/>
                    <a:p>
                      <a:pPr algn="r"/>
                      <a:r>
                        <a:rPr lang="de-DE" sz="1400"/>
                        <a:t>36</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de-DE" sz="1400"/>
                        <a:t>Body movement performance: Traditional Chinese Dance</a:t>
                      </a:r>
                    </a:p>
                  </a:txBody>
                  <a:tcPr marL="0" marR="0" marT="0" marB="0" anchor="ctr">
                    <a:lnL>
                      <a:noFill/>
                    </a:lnL>
                    <a:lnR>
                      <a:noFill/>
                    </a:lnR>
                    <a:lnT>
                      <a:noFill/>
                    </a:lnT>
                    <a:lnB>
                      <a:noFill/>
                    </a:lnB>
                    <a:solidFill>
                      <a:srgbClr val="FFFFFF"/>
                    </a:solidFill>
                  </a:tcPr>
                </a:tc>
                <a:tc>
                  <a:txBody>
                    <a:bodyPr/>
                    <a:lstStyle/>
                    <a:p>
                      <a:r>
                        <a:rPr lang="en-US" sz="1400"/>
                        <a:t>103</a:t>
                      </a:r>
                    </a:p>
                  </a:txBody>
                  <a:tcPr marL="0" marR="0" marT="0" marB="0" anchor="ctr">
                    <a:lnL>
                      <a:noFill/>
                    </a:lnL>
                    <a:lnR>
                      <a:noFill/>
                    </a:lnR>
                    <a:lnT>
                      <a:noFill/>
                    </a:lnT>
                    <a:lnB>
                      <a:noFill/>
                    </a:lnB>
                    <a:solidFill>
                      <a:srgbClr val="FFFFFF"/>
                    </a:solidFill>
                  </a:tcPr>
                </a:tc>
                <a:tc>
                  <a:txBody>
                    <a:bodyPr/>
                    <a:lstStyle/>
                    <a:p>
                      <a:pPr algn="r"/>
                      <a:r>
                        <a:rPr lang="de-DE" sz="1400"/>
                        <a:t>346</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496750"/>
                  </a:ext>
                </a:extLst>
              </a:tr>
              <a:tr h="44084">
                <a:tc>
                  <a:txBody>
                    <a:bodyPr/>
                    <a:lstStyle/>
                    <a:p>
                      <a:pPr algn="r"/>
                      <a:r>
                        <a:rPr lang="de-DE" sz="1400"/>
                        <a:t>37</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en-US" sz="1400"/>
                        <a:t>Chinese Astrology: Calendar, The 24 Solar Terms</a:t>
                      </a:r>
                    </a:p>
                  </a:txBody>
                  <a:tcPr marL="0" marR="0" marT="0" marB="0" anchor="ctr">
                    <a:lnL>
                      <a:noFill/>
                    </a:lnL>
                    <a:lnR>
                      <a:noFill/>
                    </a:lnR>
                    <a:lnT>
                      <a:noFill/>
                    </a:lnT>
                    <a:lnB>
                      <a:noFill/>
                    </a:lnB>
                    <a:solidFill>
                      <a:srgbClr val="FFFFFF"/>
                    </a:solidFill>
                  </a:tcPr>
                </a:tc>
                <a:tc>
                  <a:txBody>
                    <a:bodyPr/>
                    <a:lstStyle/>
                    <a:p>
                      <a:r>
                        <a:rPr lang="en-US" sz="1400"/>
                        <a:t>72</a:t>
                      </a:r>
                    </a:p>
                  </a:txBody>
                  <a:tcPr marL="0" marR="0" marT="0" marB="0" anchor="ctr">
                    <a:lnL>
                      <a:noFill/>
                    </a:lnL>
                    <a:lnR>
                      <a:noFill/>
                    </a:lnR>
                    <a:lnT>
                      <a:noFill/>
                    </a:lnT>
                    <a:lnB>
                      <a:noFill/>
                    </a:lnB>
                    <a:solidFill>
                      <a:srgbClr val="FFFFFF"/>
                    </a:solidFill>
                  </a:tcPr>
                </a:tc>
                <a:tc>
                  <a:txBody>
                    <a:bodyPr/>
                    <a:lstStyle/>
                    <a:p>
                      <a:pPr algn="r"/>
                      <a:r>
                        <a:rPr lang="de-DE" sz="1400"/>
                        <a:t>346</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3508812"/>
                  </a:ext>
                </a:extLst>
              </a:tr>
              <a:tr h="44084">
                <a:tc>
                  <a:txBody>
                    <a:bodyPr/>
                    <a:lstStyle/>
                    <a:p>
                      <a:pPr algn="r"/>
                      <a:r>
                        <a:rPr lang="de-DE" sz="1400"/>
                        <a:t>38</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de-DE" sz="1400"/>
                        <a:t>Stage entertainment: Shadow Play</a:t>
                      </a:r>
                    </a:p>
                  </a:txBody>
                  <a:tcPr marL="0" marR="0" marT="0" marB="0" anchor="ctr">
                    <a:lnL>
                      <a:noFill/>
                    </a:lnL>
                    <a:lnR>
                      <a:noFill/>
                    </a:lnR>
                    <a:lnT>
                      <a:noFill/>
                    </a:lnT>
                    <a:lnB>
                      <a:noFill/>
                    </a:lnB>
                    <a:solidFill>
                      <a:srgbClr val="FFFFFF"/>
                    </a:solidFill>
                  </a:tcPr>
                </a:tc>
                <a:tc>
                  <a:txBody>
                    <a:bodyPr/>
                    <a:lstStyle/>
                    <a:p>
                      <a:r>
                        <a:rPr lang="en-US" sz="1400"/>
                        <a:t>100</a:t>
                      </a:r>
                    </a:p>
                  </a:txBody>
                  <a:tcPr marL="0" marR="0" marT="0" marB="0" anchor="ctr">
                    <a:lnL>
                      <a:noFill/>
                    </a:lnL>
                    <a:lnR>
                      <a:noFill/>
                    </a:lnR>
                    <a:lnT>
                      <a:noFill/>
                    </a:lnT>
                    <a:lnB>
                      <a:noFill/>
                    </a:lnB>
                    <a:solidFill>
                      <a:srgbClr val="FFFFFF"/>
                    </a:solidFill>
                  </a:tcPr>
                </a:tc>
                <a:tc>
                  <a:txBody>
                    <a:bodyPr/>
                    <a:lstStyle/>
                    <a:p>
                      <a:pPr algn="r"/>
                      <a:r>
                        <a:rPr lang="de-DE" sz="1400"/>
                        <a:t>344</a:t>
                      </a:r>
                    </a:p>
                  </a:txBody>
                  <a:tcPr marL="0" marR="0" marT="0" marB="0" anchor="ctr">
                    <a:lnL>
                      <a:noFill/>
                    </a:lnL>
                    <a:lnR>
                      <a:noFill/>
                    </a:lnR>
                    <a:lnT>
                      <a:noFill/>
                    </a:lnT>
                    <a:lnB>
                      <a:noFill/>
                    </a:lnB>
                    <a:solidFill>
                      <a:srgbClr val="FFFFFF"/>
                    </a:solidFill>
                  </a:tcPr>
                </a:tc>
                <a:tc>
                  <a:txBody>
                    <a:bodyPr/>
                    <a:lstStyle/>
                    <a:p>
                      <a:pPr algn="r"/>
                      <a:r>
                        <a:rPr lang="de-DE" sz="1400"/>
                        <a:t>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16683431"/>
                  </a:ext>
                </a:extLst>
              </a:tr>
              <a:tr h="44084">
                <a:tc>
                  <a:txBody>
                    <a:bodyPr/>
                    <a:lstStyle/>
                    <a:p>
                      <a:pPr algn="r"/>
                      <a:r>
                        <a:rPr lang="de-DE" sz="1400"/>
                        <a:t>39</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de-DE" sz="1400"/>
                        <a:t>Chinese Astrology: Chinese Astrology</a:t>
                      </a:r>
                    </a:p>
                  </a:txBody>
                  <a:tcPr marL="0" marR="0" marT="0" marB="0" anchor="ctr">
                    <a:lnL>
                      <a:noFill/>
                    </a:lnL>
                    <a:lnR>
                      <a:noFill/>
                    </a:lnR>
                    <a:lnT>
                      <a:noFill/>
                    </a:lnT>
                    <a:lnB>
                      <a:noFill/>
                    </a:lnB>
                    <a:solidFill>
                      <a:srgbClr val="FFFFFF"/>
                    </a:solidFill>
                  </a:tcPr>
                </a:tc>
                <a:tc>
                  <a:txBody>
                    <a:bodyPr/>
                    <a:lstStyle/>
                    <a:p>
                      <a:r>
                        <a:rPr lang="en-US" sz="1400"/>
                        <a:t>70</a:t>
                      </a:r>
                    </a:p>
                  </a:txBody>
                  <a:tcPr marL="0" marR="0" marT="0" marB="0" anchor="ctr">
                    <a:lnL>
                      <a:noFill/>
                    </a:lnL>
                    <a:lnR>
                      <a:noFill/>
                    </a:lnR>
                    <a:lnT>
                      <a:noFill/>
                    </a:lnT>
                    <a:lnB>
                      <a:noFill/>
                    </a:lnB>
                    <a:solidFill>
                      <a:srgbClr val="FFFFFF"/>
                    </a:solidFill>
                  </a:tcPr>
                </a:tc>
                <a:tc>
                  <a:txBody>
                    <a:bodyPr/>
                    <a:lstStyle/>
                    <a:p>
                      <a:pPr algn="r"/>
                      <a:r>
                        <a:rPr lang="de-DE" sz="1400"/>
                        <a:t>338</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753757"/>
                  </a:ext>
                </a:extLst>
              </a:tr>
              <a:tr h="44084">
                <a:tc>
                  <a:txBody>
                    <a:bodyPr/>
                    <a:lstStyle/>
                    <a:p>
                      <a:pPr algn="r"/>
                      <a:r>
                        <a:rPr lang="de-DE" sz="1400"/>
                        <a:t>40</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de-DE" sz="1400" dirty="0"/>
                        <a:t>Chinese Writing: Chinese </a:t>
                      </a:r>
                      <a:r>
                        <a:rPr lang="de-DE" sz="1400" dirty="0" err="1"/>
                        <a:t>Characters</a:t>
                      </a:r>
                      <a:endParaRPr lang="de-DE" sz="1400" dirty="0"/>
                    </a:p>
                  </a:txBody>
                  <a:tcPr marL="0" marR="0" marT="0" marB="0" anchor="ctr">
                    <a:lnL>
                      <a:noFill/>
                    </a:lnL>
                    <a:lnR>
                      <a:noFill/>
                    </a:lnR>
                    <a:lnT>
                      <a:noFill/>
                    </a:lnT>
                    <a:lnB>
                      <a:noFill/>
                    </a:lnB>
                    <a:solidFill>
                      <a:srgbClr val="FFFFFF"/>
                    </a:solidFill>
                  </a:tcPr>
                </a:tc>
                <a:tc>
                  <a:txBody>
                    <a:bodyPr/>
                    <a:lstStyle/>
                    <a:p>
                      <a:r>
                        <a:rPr lang="en-US" sz="1400"/>
                        <a:t>9</a:t>
                      </a:r>
                    </a:p>
                  </a:txBody>
                  <a:tcPr marL="0" marR="0" marT="0" marB="0" anchor="ctr">
                    <a:lnL>
                      <a:noFill/>
                    </a:lnL>
                    <a:lnR>
                      <a:noFill/>
                    </a:lnR>
                    <a:lnT>
                      <a:noFill/>
                    </a:lnT>
                    <a:lnB>
                      <a:noFill/>
                    </a:lnB>
                    <a:solidFill>
                      <a:srgbClr val="FFFFFF"/>
                    </a:solidFill>
                  </a:tcPr>
                </a:tc>
                <a:tc>
                  <a:txBody>
                    <a:bodyPr/>
                    <a:lstStyle/>
                    <a:p>
                      <a:pPr algn="r"/>
                      <a:r>
                        <a:rPr lang="de-DE" sz="1400"/>
                        <a:t>336</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9506827"/>
                  </a:ext>
                </a:extLst>
              </a:tr>
              <a:tr h="44084">
                <a:tc>
                  <a:txBody>
                    <a:bodyPr/>
                    <a:lstStyle/>
                    <a:p>
                      <a:pPr algn="r"/>
                      <a:r>
                        <a:rPr lang="de-DE" sz="1400"/>
                        <a:t>41</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en-US" sz="1400"/>
                        <a:t>Landscapes and tourism: Landscape, Five Famous Mountains</a:t>
                      </a:r>
                    </a:p>
                  </a:txBody>
                  <a:tcPr marL="0" marR="0" marT="0" marB="0" anchor="ctr">
                    <a:lnL>
                      <a:noFill/>
                    </a:lnL>
                    <a:lnR>
                      <a:noFill/>
                    </a:lnR>
                    <a:lnT>
                      <a:noFill/>
                    </a:lnT>
                    <a:lnB>
                      <a:noFill/>
                    </a:lnB>
                    <a:solidFill>
                      <a:srgbClr val="FFFFFF"/>
                    </a:solidFill>
                  </a:tcPr>
                </a:tc>
                <a:tc>
                  <a:txBody>
                    <a:bodyPr/>
                    <a:lstStyle/>
                    <a:p>
                      <a:r>
                        <a:rPr lang="en-US" sz="1400"/>
                        <a:t>122</a:t>
                      </a:r>
                    </a:p>
                  </a:txBody>
                  <a:tcPr marL="0" marR="0" marT="0" marB="0" anchor="ctr">
                    <a:lnL>
                      <a:noFill/>
                    </a:lnL>
                    <a:lnR>
                      <a:noFill/>
                    </a:lnR>
                    <a:lnT>
                      <a:noFill/>
                    </a:lnT>
                    <a:lnB>
                      <a:noFill/>
                    </a:lnB>
                    <a:solidFill>
                      <a:srgbClr val="FFFFFF"/>
                    </a:solidFill>
                  </a:tcPr>
                </a:tc>
                <a:tc>
                  <a:txBody>
                    <a:bodyPr/>
                    <a:lstStyle/>
                    <a:p>
                      <a:pPr algn="r"/>
                      <a:r>
                        <a:rPr lang="de-DE" sz="1400"/>
                        <a:t>333</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5714760"/>
                  </a:ext>
                </a:extLst>
              </a:tr>
              <a:tr h="44084">
                <a:tc>
                  <a:txBody>
                    <a:bodyPr/>
                    <a:lstStyle/>
                    <a:p>
                      <a:pPr algn="r"/>
                      <a:r>
                        <a:rPr lang="de-DE" sz="1400"/>
                        <a:t>42</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de-DE" sz="1400"/>
                        <a:t>Traditional Crafts: Carving</a:t>
                      </a:r>
                    </a:p>
                  </a:txBody>
                  <a:tcPr marL="0" marR="0" marT="0" marB="0" anchor="ctr">
                    <a:lnL>
                      <a:noFill/>
                    </a:lnL>
                    <a:lnR>
                      <a:noFill/>
                    </a:lnR>
                    <a:lnT>
                      <a:noFill/>
                    </a:lnT>
                    <a:lnB>
                      <a:noFill/>
                    </a:lnB>
                    <a:solidFill>
                      <a:srgbClr val="FFFFFF"/>
                    </a:solidFill>
                  </a:tcPr>
                </a:tc>
                <a:tc>
                  <a:txBody>
                    <a:bodyPr/>
                    <a:lstStyle/>
                    <a:p>
                      <a:r>
                        <a:rPr lang="en-US" sz="1400"/>
                        <a:t>17</a:t>
                      </a:r>
                    </a:p>
                  </a:txBody>
                  <a:tcPr marL="0" marR="0" marT="0" marB="0" anchor="ctr">
                    <a:lnL>
                      <a:noFill/>
                    </a:lnL>
                    <a:lnR>
                      <a:noFill/>
                    </a:lnR>
                    <a:lnT>
                      <a:noFill/>
                    </a:lnT>
                    <a:lnB>
                      <a:noFill/>
                    </a:lnB>
                    <a:solidFill>
                      <a:srgbClr val="FFFFFF"/>
                    </a:solidFill>
                  </a:tcPr>
                </a:tc>
                <a:tc>
                  <a:txBody>
                    <a:bodyPr/>
                    <a:lstStyle/>
                    <a:p>
                      <a:pPr algn="r"/>
                      <a:r>
                        <a:rPr lang="de-DE" sz="1400"/>
                        <a:t>326</a:t>
                      </a:r>
                    </a:p>
                  </a:txBody>
                  <a:tcPr marL="0" marR="0" marT="0" marB="0" anchor="ctr">
                    <a:lnL>
                      <a:noFill/>
                    </a:lnL>
                    <a:lnR>
                      <a:noFill/>
                    </a:lnR>
                    <a:lnT>
                      <a:noFill/>
                    </a:lnT>
                    <a:lnB>
                      <a:noFill/>
                    </a:lnB>
                    <a:solidFill>
                      <a:srgbClr val="FFFFFF"/>
                    </a:solidFill>
                  </a:tcPr>
                </a:tc>
                <a:tc>
                  <a:txBody>
                    <a:bodyPr/>
                    <a:lstStyle/>
                    <a:p>
                      <a:pPr algn="r"/>
                      <a:r>
                        <a:rPr lang="de-DE" sz="1400"/>
                        <a:t>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9871121"/>
                  </a:ext>
                </a:extLst>
              </a:tr>
              <a:tr h="44084">
                <a:tc>
                  <a:txBody>
                    <a:bodyPr/>
                    <a:lstStyle/>
                    <a:p>
                      <a:pPr algn="r"/>
                      <a:r>
                        <a:rPr lang="de-DE" sz="1400"/>
                        <a:t>43</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en-US" sz="1400"/>
                        <a:t>Landscapes and tourism: Tourism, Nanjing-An Ancient Capital of Six Dynasties</a:t>
                      </a:r>
                    </a:p>
                  </a:txBody>
                  <a:tcPr marL="0" marR="0" marT="0" marB="0" anchor="ctr">
                    <a:lnL>
                      <a:noFill/>
                    </a:lnL>
                    <a:lnR>
                      <a:noFill/>
                    </a:lnR>
                    <a:lnT>
                      <a:noFill/>
                    </a:lnT>
                    <a:lnB>
                      <a:noFill/>
                    </a:lnB>
                    <a:solidFill>
                      <a:srgbClr val="FFFFFF"/>
                    </a:solidFill>
                  </a:tcPr>
                </a:tc>
                <a:tc>
                  <a:txBody>
                    <a:bodyPr/>
                    <a:lstStyle/>
                    <a:p>
                      <a:r>
                        <a:rPr lang="en-US" sz="1400"/>
                        <a:t>126</a:t>
                      </a:r>
                    </a:p>
                  </a:txBody>
                  <a:tcPr marL="0" marR="0" marT="0" marB="0" anchor="ctr">
                    <a:lnL>
                      <a:noFill/>
                    </a:lnL>
                    <a:lnR>
                      <a:noFill/>
                    </a:lnR>
                    <a:lnT>
                      <a:noFill/>
                    </a:lnT>
                    <a:lnB>
                      <a:noFill/>
                    </a:lnB>
                    <a:solidFill>
                      <a:srgbClr val="FFFFFF"/>
                    </a:solidFill>
                  </a:tcPr>
                </a:tc>
                <a:tc>
                  <a:txBody>
                    <a:bodyPr/>
                    <a:lstStyle/>
                    <a:p>
                      <a:pPr algn="r"/>
                      <a:r>
                        <a:rPr lang="de-DE" sz="1400"/>
                        <a:t>319</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5460051"/>
                  </a:ext>
                </a:extLst>
              </a:tr>
              <a:tr h="44084">
                <a:tc>
                  <a:txBody>
                    <a:bodyPr/>
                    <a:lstStyle/>
                    <a:p>
                      <a:pPr algn="r"/>
                      <a:r>
                        <a:rPr lang="de-DE" sz="1400"/>
                        <a:t>44</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de-DE" sz="1400"/>
                        <a:t>Garden Culture: Qingming Riverside Landscspe Garden</a:t>
                      </a:r>
                    </a:p>
                  </a:txBody>
                  <a:tcPr marL="0" marR="0" marT="0" marB="0" anchor="ctr">
                    <a:lnL>
                      <a:noFill/>
                    </a:lnL>
                    <a:lnR>
                      <a:noFill/>
                    </a:lnR>
                    <a:lnT>
                      <a:noFill/>
                    </a:lnT>
                    <a:lnB>
                      <a:noFill/>
                    </a:lnB>
                    <a:solidFill>
                      <a:srgbClr val="FFFFFF"/>
                    </a:solidFill>
                  </a:tcPr>
                </a:tc>
                <a:tc>
                  <a:txBody>
                    <a:bodyPr/>
                    <a:lstStyle/>
                    <a:p>
                      <a:r>
                        <a:rPr lang="en-US" sz="1400"/>
                        <a:t>42</a:t>
                      </a:r>
                    </a:p>
                  </a:txBody>
                  <a:tcPr marL="0" marR="0" marT="0" marB="0" anchor="ctr">
                    <a:lnL>
                      <a:noFill/>
                    </a:lnL>
                    <a:lnR>
                      <a:noFill/>
                    </a:lnR>
                    <a:lnT>
                      <a:noFill/>
                    </a:lnT>
                    <a:lnB>
                      <a:noFill/>
                    </a:lnB>
                    <a:solidFill>
                      <a:srgbClr val="FFFFFF"/>
                    </a:solidFill>
                  </a:tcPr>
                </a:tc>
                <a:tc>
                  <a:txBody>
                    <a:bodyPr/>
                    <a:lstStyle/>
                    <a:p>
                      <a:pPr algn="r"/>
                      <a:r>
                        <a:rPr lang="de-DE" sz="1400"/>
                        <a:t>317</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385244"/>
                  </a:ext>
                </a:extLst>
              </a:tr>
              <a:tr h="44084">
                <a:tc>
                  <a:txBody>
                    <a:bodyPr/>
                    <a:lstStyle/>
                    <a:p>
                      <a:pPr algn="r"/>
                      <a:r>
                        <a:rPr lang="de-DE" sz="1400"/>
                        <a:t>45</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en-US" sz="1400"/>
                        <a:t>Traditional Crafts: Handcraft - Chinese Knots</a:t>
                      </a:r>
                    </a:p>
                  </a:txBody>
                  <a:tcPr marL="0" marR="0" marT="0" marB="0" anchor="ctr">
                    <a:lnL>
                      <a:noFill/>
                    </a:lnL>
                    <a:lnR>
                      <a:noFill/>
                    </a:lnR>
                    <a:lnT>
                      <a:noFill/>
                    </a:lnT>
                    <a:lnB>
                      <a:noFill/>
                    </a:lnB>
                    <a:solidFill>
                      <a:srgbClr val="FFFFFF"/>
                    </a:solidFill>
                  </a:tcPr>
                </a:tc>
                <a:tc>
                  <a:txBody>
                    <a:bodyPr/>
                    <a:lstStyle/>
                    <a:p>
                      <a:r>
                        <a:rPr lang="en-US" sz="1400"/>
                        <a:t>18</a:t>
                      </a:r>
                    </a:p>
                  </a:txBody>
                  <a:tcPr marL="0" marR="0" marT="0" marB="0" anchor="ctr">
                    <a:lnL>
                      <a:noFill/>
                    </a:lnL>
                    <a:lnR>
                      <a:noFill/>
                    </a:lnR>
                    <a:lnT>
                      <a:noFill/>
                    </a:lnT>
                    <a:lnB>
                      <a:noFill/>
                    </a:lnB>
                    <a:solidFill>
                      <a:srgbClr val="FFFFFF"/>
                    </a:solidFill>
                  </a:tcPr>
                </a:tc>
                <a:tc>
                  <a:txBody>
                    <a:bodyPr/>
                    <a:lstStyle/>
                    <a:p>
                      <a:pPr algn="r"/>
                      <a:r>
                        <a:rPr lang="de-DE" sz="1400"/>
                        <a:t>317</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7795296"/>
                  </a:ext>
                </a:extLst>
              </a:tr>
              <a:tr h="29389">
                <a:tc>
                  <a:txBody>
                    <a:bodyPr/>
                    <a:lstStyle/>
                    <a:p>
                      <a:pPr algn="r"/>
                      <a:r>
                        <a:rPr lang="de-DE" sz="1400"/>
                        <a:t>46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Fine Arts: Painting</a:t>
                      </a:r>
                    </a:p>
                  </a:txBody>
                  <a:tcPr marL="0" marR="0" marT="0" marB="0" anchor="ctr">
                    <a:lnL>
                      <a:noFill/>
                    </a:lnL>
                    <a:lnR>
                      <a:noFill/>
                    </a:lnR>
                    <a:lnT>
                      <a:noFill/>
                    </a:lnT>
                    <a:lnB>
                      <a:noFill/>
                    </a:lnB>
                    <a:solidFill>
                      <a:srgbClr val="FFFFFF"/>
                    </a:solidFill>
                  </a:tcPr>
                </a:tc>
                <a:tc>
                  <a:txBody>
                    <a:bodyPr/>
                    <a:lstStyle/>
                    <a:p>
                      <a:r>
                        <a:rPr lang="en-US" sz="1400"/>
                        <a:t>32</a:t>
                      </a:r>
                    </a:p>
                  </a:txBody>
                  <a:tcPr marL="0" marR="0" marT="0" marB="0" anchor="ctr">
                    <a:lnL>
                      <a:noFill/>
                    </a:lnL>
                    <a:lnR>
                      <a:noFill/>
                    </a:lnR>
                    <a:lnT>
                      <a:noFill/>
                    </a:lnT>
                    <a:lnB>
                      <a:noFill/>
                    </a:lnB>
                    <a:solidFill>
                      <a:srgbClr val="FFFFFF"/>
                    </a:solidFill>
                  </a:tcPr>
                </a:tc>
                <a:tc>
                  <a:txBody>
                    <a:bodyPr/>
                    <a:lstStyle/>
                    <a:p>
                      <a:pPr algn="r"/>
                      <a:r>
                        <a:rPr lang="de-DE" sz="1400"/>
                        <a:t>316</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7511072"/>
                  </a:ext>
                </a:extLst>
              </a:tr>
              <a:tr h="29389">
                <a:tc>
                  <a:txBody>
                    <a:bodyPr/>
                    <a:lstStyle/>
                    <a:p>
                      <a:pPr algn="r"/>
                      <a:r>
                        <a:rPr lang="de-DE" sz="1400"/>
                        <a:t>47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clothing / interieur: Cheongsam</a:t>
                      </a:r>
                    </a:p>
                  </a:txBody>
                  <a:tcPr marL="0" marR="0" marT="0" marB="0" anchor="ctr">
                    <a:lnL>
                      <a:noFill/>
                    </a:lnL>
                    <a:lnR>
                      <a:noFill/>
                    </a:lnR>
                    <a:lnT>
                      <a:noFill/>
                    </a:lnT>
                    <a:lnB>
                      <a:noFill/>
                    </a:lnB>
                    <a:solidFill>
                      <a:srgbClr val="FFFFFF"/>
                    </a:solidFill>
                  </a:tcPr>
                </a:tc>
                <a:tc>
                  <a:txBody>
                    <a:bodyPr/>
                    <a:lstStyle/>
                    <a:p>
                      <a:r>
                        <a:rPr lang="en-US" sz="1400"/>
                        <a:t>113</a:t>
                      </a:r>
                    </a:p>
                  </a:txBody>
                  <a:tcPr marL="0" marR="0" marT="0" marB="0" anchor="ctr">
                    <a:lnL>
                      <a:noFill/>
                    </a:lnL>
                    <a:lnR>
                      <a:noFill/>
                    </a:lnR>
                    <a:lnT>
                      <a:noFill/>
                    </a:lnT>
                    <a:lnB>
                      <a:noFill/>
                    </a:lnB>
                    <a:solidFill>
                      <a:srgbClr val="FFFFFF"/>
                    </a:solidFill>
                  </a:tcPr>
                </a:tc>
                <a:tc>
                  <a:txBody>
                    <a:bodyPr/>
                    <a:lstStyle/>
                    <a:p>
                      <a:pPr algn="r"/>
                      <a:r>
                        <a:rPr lang="de-DE" sz="1400"/>
                        <a:t>312</a:t>
                      </a:r>
                    </a:p>
                  </a:txBody>
                  <a:tcPr marL="0" marR="0" marT="0" marB="0" anchor="ctr">
                    <a:lnL>
                      <a:noFill/>
                    </a:lnL>
                    <a:lnR>
                      <a:noFill/>
                    </a:lnR>
                    <a:lnT>
                      <a:noFill/>
                    </a:lnT>
                    <a:lnB>
                      <a:noFill/>
                    </a:lnB>
                    <a:solidFill>
                      <a:srgbClr val="FFFFFF"/>
                    </a:solidFill>
                  </a:tcPr>
                </a:tc>
                <a:tc>
                  <a:txBody>
                    <a:bodyPr/>
                    <a:lstStyle/>
                    <a:p>
                      <a:pPr algn="r"/>
                      <a:r>
                        <a:rPr lang="de-DE" sz="1400"/>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1435038"/>
                  </a:ext>
                </a:extLst>
              </a:tr>
              <a:tr h="29389">
                <a:tc>
                  <a:txBody>
                    <a:bodyPr/>
                    <a:lstStyle/>
                    <a:p>
                      <a:pPr algn="r"/>
                      <a:r>
                        <a:rPr lang="de-DE" sz="1400"/>
                        <a:t>48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Zhang Qian and the Silk Road</a:t>
                      </a:r>
                    </a:p>
                  </a:txBody>
                  <a:tcPr marL="0" marR="0" marT="0" marB="0" anchor="ctr">
                    <a:lnL>
                      <a:noFill/>
                    </a:lnL>
                    <a:lnR>
                      <a:noFill/>
                    </a:lnR>
                    <a:lnT>
                      <a:noFill/>
                    </a:lnT>
                    <a:lnB>
                      <a:noFill/>
                    </a:lnB>
                    <a:solidFill>
                      <a:srgbClr val="FFFFFF"/>
                    </a:solidFill>
                  </a:tcPr>
                </a:tc>
                <a:tc>
                  <a:txBody>
                    <a:bodyPr/>
                    <a:lstStyle/>
                    <a:p>
                      <a:r>
                        <a:rPr lang="en-US" sz="1400"/>
                        <a:t>89</a:t>
                      </a:r>
                    </a:p>
                  </a:txBody>
                  <a:tcPr marL="0" marR="0" marT="0" marB="0" anchor="ctr">
                    <a:lnL>
                      <a:noFill/>
                    </a:lnL>
                    <a:lnR>
                      <a:noFill/>
                    </a:lnR>
                    <a:lnT>
                      <a:noFill/>
                    </a:lnT>
                    <a:lnB>
                      <a:noFill/>
                    </a:lnB>
                    <a:solidFill>
                      <a:srgbClr val="FFFFFF"/>
                    </a:solidFill>
                  </a:tcPr>
                </a:tc>
                <a:tc>
                  <a:txBody>
                    <a:bodyPr/>
                    <a:lstStyle/>
                    <a:p>
                      <a:pPr algn="r"/>
                      <a:r>
                        <a:rPr lang="de-DE" sz="1400"/>
                        <a:t>309</a:t>
                      </a:r>
                    </a:p>
                  </a:txBody>
                  <a:tcPr marL="0" marR="0" marT="0" marB="0" anchor="ctr">
                    <a:lnL>
                      <a:noFill/>
                    </a:lnL>
                    <a:lnR>
                      <a:noFill/>
                    </a:lnR>
                    <a:lnT>
                      <a:noFill/>
                    </a:lnT>
                    <a:lnB>
                      <a:noFill/>
                    </a:lnB>
                    <a:solidFill>
                      <a:srgbClr val="FFFFFF"/>
                    </a:solidFill>
                  </a:tcPr>
                </a:tc>
                <a:tc>
                  <a:txBody>
                    <a:bodyPr/>
                    <a:lstStyle/>
                    <a:p>
                      <a:pPr algn="r"/>
                      <a:r>
                        <a:rPr lang="de-DE" sz="1400" dirty="0"/>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03555"/>
                  </a:ext>
                </a:extLst>
              </a:tr>
              <a:tr h="29389">
                <a:tc>
                  <a:txBody>
                    <a:bodyPr/>
                    <a:lstStyle/>
                    <a:p>
                      <a:pPr algn="r"/>
                      <a:r>
                        <a:rPr lang="de-DE" sz="1400"/>
                        <a:t>49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Money culture: Currency, Jiaozi (A Paper Currency in Northern Song Dynasty)</a:t>
                      </a:r>
                    </a:p>
                  </a:txBody>
                  <a:tcPr marL="0" marR="0" marT="0" marB="0" anchor="ctr">
                    <a:lnL>
                      <a:noFill/>
                    </a:lnL>
                    <a:lnR>
                      <a:noFill/>
                    </a:lnR>
                    <a:lnT>
                      <a:noFill/>
                    </a:lnT>
                    <a:lnB>
                      <a:noFill/>
                    </a:lnB>
                    <a:solidFill>
                      <a:srgbClr val="FFFFFF"/>
                    </a:solidFill>
                  </a:tcPr>
                </a:tc>
                <a:tc>
                  <a:txBody>
                    <a:bodyPr/>
                    <a:lstStyle/>
                    <a:p>
                      <a:r>
                        <a:rPr lang="en-US" sz="1400"/>
                        <a:t>105</a:t>
                      </a:r>
                    </a:p>
                  </a:txBody>
                  <a:tcPr marL="0" marR="0" marT="0" marB="0" anchor="ctr">
                    <a:lnL>
                      <a:noFill/>
                    </a:lnL>
                    <a:lnR>
                      <a:noFill/>
                    </a:lnR>
                    <a:lnT>
                      <a:noFill/>
                    </a:lnT>
                    <a:lnB>
                      <a:noFill/>
                    </a:lnB>
                    <a:solidFill>
                      <a:srgbClr val="FFFFFF"/>
                    </a:solidFill>
                  </a:tcPr>
                </a:tc>
                <a:tc>
                  <a:txBody>
                    <a:bodyPr/>
                    <a:lstStyle/>
                    <a:p>
                      <a:pPr algn="r"/>
                      <a:r>
                        <a:rPr lang="de-DE" sz="1400"/>
                        <a:t>308</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655529"/>
                  </a:ext>
                </a:extLst>
              </a:tr>
              <a:tr h="29389">
                <a:tc>
                  <a:txBody>
                    <a:bodyPr/>
                    <a:lstStyle/>
                    <a:p>
                      <a:pPr algn="r"/>
                      <a:r>
                        <a:rPr lang="de-DE" sz="1400"/>
                        <a:t>50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nn-NO" sz="1400"/>
                        <a:t>Beijing Opera: Actor Mei Lanfang</a:t>
                      </a:r>
                    </a:p>
                  </a:txBody>
                  <a:tcPr marL="0" marR="0" marT="0" marB="0" anchor="ctr">
                    <a:lnL>
                      <a:noFill/>
                    </a:lnL>
                    <a:lnR>
                      <a:noFill/>
                    </a:lnR>
                    <a:lnT>
                      <a:noFill/>
                    </a:lnT>
                    <a:lnB>
                      <a:noFill/>
                    </a:lnB>
                    <a:solidFill>
                      <a:srgbClr val="FFFFFF"/>
                    </a:solidFill>
                  </a:tcPr>
                </a:tc>
                <a:tc>
                  <a:txBody>
                    <a:bodyPr/>
                    <a:lstStyle/>
                    <a:p>
                      <a:r>
                        <a:rPr lang="en-US" sz="1400"/>
                        <a:t>61</a:t>
                      </a:r>
                    </a:p>
                  </a:txBody>
                  <a:tcPr marL="0" marR="0" marT="0" marB="0" anchor="ctr">
                    <a:lnL>
                      <a:noFill/>
                    </a:lnL>
                    <a:lnR>
                      <a:noFill/>
                    </a:lnR>
                    <a:lnT>
                      <a:noFill/>
                    </a:lnT>
                    <a:lnB>
                      <a:noFill/>
                    </a:lnB>
                    <a:solidFill>
                      <a:srgbClr val="FFFFFF"/>
                    </a:solidFill>
                  </a:tcPr>
                </a:tc>
                <a:tc>
                  <a:txBody>
                    <a:bodyPr/>
                    <a:lstStyle/>
                    <a:p>
                      <a:pPr algn="r"/>
                      <a:r>
                        <a:rPr lang="de-DE" sz="1400"/>
                        <a:t>306</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8883601"/>
                  </a:ext>
                </a:extLst>
              </a:tr>
              <a:tr h="29389">
                <a:tc>
                  <a:txBody>
                    <a:bodyPr/>
                    <a:lstStyle/>
                    <a:p>
                      <a:pPr algn="r"/>
                      <a:r>
                        <a:rPr lang="de-DE" sz="1400"/>
                        <a:t>51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Education: Ancient Chinese Education</a:t>
                      </a:r>
                    </a:p>
                  </a:txBody>
                  <a:tcPr marL="0" marR="0" marT="0" marB="0" anchor="ctr">
                    <a:lnL>
                      <a:noFill/>
                    </a:lnL>
                    <a:lnR>
                      <a:noFill/>
                    </a:lnR>
                    <a:lnT>
                      <a:noFill/>
                    </a:lnT>
                    <a:lnB>
                      <a:noFill/>
                    </a:lnB>
                    <a:solidFill>
                      <a:srgbClr val="FFFFFF"/>
                    </a:solidFill>
                  </a:tcPr>
                </a:tc>
                <a:tc>
                  <a:txBody>
                    <a:bodyPr/>
                    <a:lstStyle/>
                    <a:p>
                      <a:r>
                        <a:rPr lang="en-US" sz="1400"/>
                        <a:t>116</a:t>
                      </a:r>
                    </a:p>
                  </a:txBody>
                  <a:tcPr marL="0" marR="0" marT="0" marB="0" anchor="ctr">
                    <a:lnL>
                      <a:noFill/>
                    </a:lnL>
                    <a:lnR>
                      <a:noFill/>
                    </a:lnR>
                    <a:lnT>
                      <a:noFill/>
                    </a:lnT>
                    <a:lnB>
                      <a:noFill/>
                    </a:lnB>
                    <a:solidFill>
                      <a:srgbClr val="FFFFFF"/>
                    </a:solidFill>
                  </a:tcPr>
                </a:tc>
                <a:tc>
                  <a:txBody>
                    <a:bodyPr/>
                    <a:lstStyle/>
                    <a:p>
                      <a:pPr algn="r"/>
                      <a:r>
                        <a:rPr lang="de-DE" sz="1400"/>
                        <a:t>305</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2892573"/>
                  </a:ext>
                </a:extLst>
              </a:tr>
              <a:tr h="29389">
                <a:tc>
                  <a:txBody>
                    <a:bodyPr/>
                    <a:lstStyle/>
                    <a:p>
                      <a:pPr algn="r"/>
                      <a:r>
                        <a:rPr lang="de-DE" sz="1400"/>
                        <a:t>52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language</a:t>
                      </a:r>
                    </a:p>
                  </a:txBody>
                  <a:tcPr marL="0" marR="0" marT="0" marB="0" anchor="ctr">
                    <a:lnL>
                      <a:noFill/>
                    </a:lnL>
                    <a:lnR>
                      <a:noFill/>
                    </a:lnR>
                    <a:lnT>
                      <a:noFill/>
                    </a:lnT>
                    <a:lnB>
                      <a:noFill/>
                    </a:lnB>
                    <a:solidFill>
                      <a:srgbClr val="FFFFFF"/>
                    </a:solidFill>
                  </a:tcPr>
                </a:tc>
                <a:tc>
                  <a:txBody>
                    <a:bodyPr/>
                    <a:lstStyle/>
                    <a:p>
                      <a:r>
                        <a:rPr lang="it-IT" sz="1400"/>
                        <a:t>44</a:t>
                      </a:r>
                    </a:p>
                  </a:txBody>
                  <a:tcPr marL="0" marR="0" marT="0" marB="0" anchor="ctr">
                    <a:lnL>
                      <a:noFill/>
                    </a:lnL>
                    <a:lnR>
                      <a:noFill/>
                    </a:lnR>
                    <a:lnT>
                      <a:noFill/>
                    </a:lnT>
                    <a:lnB>
                      <a:noFill/>
                    </a:lnB>
                    <a:solidFill>
                      <a:srgbClr val="FFFFFF"/>
                    </a:solidFill>
                  </a:tcPr>
                </a:tc>
                <a:tc>
                  <a:txBody>
                    <a:bodyPr/>
                    <a:lstStyle/>
                    <a:p>
                      <a:pPr algn="r"/>
                      <a:r>
                        <a:rPr lang="de-DE" sz="1400"/>
                        <a:t>304</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4361189"/>
                  </a:ext>
                </a:extLst>
              </a:tr>
              <a:tr h="29389">
                <a:tc>
                  <a:txBody>
                    <a:bodyPr/>
                    <a:lstStyle/>
                    <a:p>
                      <a:pPr algn="r"/>
                      <a:r>
                        <a:rPr lang="de-DE" sz="1400"/>
                        <a:t>53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Embroidery</a:t>
                      </a:r>
                    </a:p>
                  </a:txBody>
                  <a:tcPr marL="0" marR="0" marT="0" marB="0" anchor="ctr">
                    <a:lnL>
                      <a:noFill/>
                    </a:lnL>
                    <a:lnR>
                      <a:noFill/>
                    </a:lnR>
                    <a:lnT>
                      <a:noFill/>
                    </a:lnT>
                    <a:lnB>
                      <a:noFill/>
                    </a:lnB>
                    <a:solidFill>
                      <a:srgbClr val="FFFFFF"/>
                    </a:solidFill>
                  </a:tcPr>
                </a:tc>
                <a:tc>
                  <a:txBody>
                    <a:bodyPr/>
                    <a:lstStyle/>
                    <a:p>
                      <a:r>
                        <a:rPr lang="en-US" sz="1400"/>
                        <a:t>14</a:t>
                      </a:r>
                    </a:p>
                  </a:txBody>
                  <a:tcPr marL="0" marR="0" marT="0" marB="0" anchor="ctr">
                    <a:lnL>
                      <a:noFill/>
                    </a:lnL>
                    <a:lnR>
                      <a:noFill/>
                    </a:lnR>
                    <a:lnT>
                      <a:noFill/>
                    </a:lnT>
                    <a:lnB>
                      <a:noFill/>
                    </a:lnB>
                    <a:solidFill>
                      <a:srgbClr val="FFFFFF"/>
                    </a:solidFill>
                  </a:tcPr>
                </a:tc>
                <a:tc>
                  <a:txBody>
                    <a:bodyPr/>
                    <a:lstStyle/>
                    <a:p>
                      <a:pPr algn="r"/>
                      <a:r>
                        <a:rPr lang="de-DE" sz="1400"/>
                        <a:t>304</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74504"/>
                  </a:ext>
                </a:extLst>
              </a:tr>
              <a:tr h="29389">
                <a:tc>
                  <a:txBody>
                    <a:bodyPr/>
                    <a:lstStyle/>
                    <a:p>
                      <a:pPr algn="r"/>
                      <a:r>
                        <a:rPr lang="de-DE" sz="1400"/>
                        <a:t>54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Mythology: Gods and Immortals</a:t>
                      </a:r>
                    </a:p>
                  </a:txBody>
                  <a:tcPr marL="0" marR="0" marT="0" marB="0" anchor="ctr">
                    <a:lnL>
                      <a:noFill/>
                    </a:lnL>
                    <a:lnR>
                      <a:noFill/>
                    </a:lnR>
                    <a:lnT>
                      <a:noFill/>
                    </a:lnT>
                    <a:lnB>
                      <a:noFill/>
                    </a:lnB>
                    <a:solidFill>
                      <a:srgbClr val="FFFFFF"/>
                    </a:solidFill>
                  </a:tcPr>
                </a:tc>
                <a:tc>
                  <a:txBody>
                    <a:bodyPr/>
                    <a:lstStyle/>
                    <a:p>
                      <a:r>
                        <a:rPr lang="en-US" sz="1400"/>
                        <a:t>74</a:t>
                      </a:r>
                    </a:p>
                  </a:txBody>
                  <a:tcPr marL="0" marR="0" marT="0" marB="0" anchor="ctr">
                    <a:lnL>
                      <a:noFill/>
                    </a:lnL>
                    <a:lnR>
                      <a:noFill/>
                    </a:lnR>
                    <a:lnT>
                      <a:noFill/>
                    </a:lnT>
                    <a:lnB>
                      <a:noFill/>
                    </a:lnB>
                    <a:solidFill>
                      <a:srgbClr val="FFFFFF"/>
                    </a:solidFill>
                  </a:tcPr>
                </a:tc>
                <a:tc>
                  <a:txBody>
                    <a:bodyPr/>
                    <a:lstStyle/>
                    <a:p>
                      <a:pPr algn="r"/>
                      <a:r>
                        <a:rPr lang="de-DE" sz="1400"/>
                        <a:t>303</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9695935"/>
                  </a:ext>
                </a:extLst>
              </a:tr>
              <a:tr h="29389">
                <a:tc>
                  <a:txBody>
                    <a:bodyPr/>
                    <a:lstStyle/>
                    <a:p>
                      <a:pPr algn="r"/>
                      <a:r>
                        <a:rPr lang="de-DE" sz="1400"/>
                        <a:t>55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Writing: Calligraphy</a:t>
                      </a:r>
                    </a:p>
                  </a:txBody>
                  <a:tcPr marL="0" marR="0" marT="0" marB="0" anchor="ctr">
                    <a:lnL>
                      <a:noFill/>
                    </a:lnL>
                    <a:lnR>
                      <a:noFill/>
                    </a:lnR>
                    <a:lnT>
                      <a:noFill/>
                    </a:lnT>
                    <a:lnB>
                      <a:noFill/>
                    </a:lnB>
                    <a:solidFill>
                      <a:srgbClr val="FFFFFF"/>
                    </a:solidFill>
                  </a:tcPr>
                </a:tc>
                <a:tc>
                  <a:txBody>
                    <a:bodyPr/>
                    <a:lstStyle/>
                    <a:p>
                      <a:r>
                        <a:rPr lang="en-US" sz="1400"/>
                        <a:t>11</a:t>
                      </a:r>
                    </a:p>
                  </a:txBody>
                  <a:tcPr marL="0" marR="0" marT="0" marB="0" anchor="ctr">
                    <a:lnL>
                      <a:noFill/>
                    </a:lnL>
                    <a:lnR>
                      <a:noFill/>
                    </a:lnR>
                    <a:lnT>
                      <a:noFill/>
                    </a:lnT>
                    <a:lnB>
                      <a:noFill/>
                    </a:lnB>
                    <a:solidFill>
                      <a:srgbClr val="FFFFFF"/>
                    </a:solidFill>
                  </a:tcPr>
                </a:tc>
                <a:tc>
                  <a:txBody>
                    <a:bodyPr/>
                    <a:lstStyle/>
                    <a:p>
                      <a:pPr algn="r"/>
                      <a:r>
                        <a:rPr lang="de-DE" sz="1400"/>
                        <a:t>302</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04107168"/>
                  </a:ext>
                </a:extLst>
              </a:tr>
              <a:tr h="29389">
                <a:tc>
                  <a:txBody>
                    <a:bodyPr/>
                    <a:lstStyle/>
                    <a:p>
                      <a:pPr algn="r"/>
                      <a:r>
                        <a:rPr lang="de-DE" sz="1400"/>
                        <a:t>56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The Ancient Tea Horse Road</a:t>
                      </a:r>
                    </a:p>
                  </a:txBody>
                  <a:tcPr marL="0" marR="0" marT="0" marB="0" anchor="ctr">
                    <a:lnL>
                      <a:noFill/>
                    </a:lnL>
                    <a:lnR>
                      <a:noFill/>
                    </a:lnR>
                    <a:lnT>
                      <a:noFill/>
                    </a:lnT>
                    <a:lnB>
                      <a:noFill/>
                    </a:lnB>
                    <a:solidFill>
                      <a:srgbClr val="FFFFFF"/>
                    </a:solidFill>
                  </a:tcPr>
                </a:tc>
                <a:tc>
                  <a:txBody>
                    <a:bodyPr/>
                    <a:lstStyle/>
                    <a:p>
                      <a:r>
                        <a:rPr lang="en-US" sz="1400"/>
                        <a:t>123</a:t>
                      </a:r>
                    </a:p>
                  </a:txBody>
                  <a:tcPr marL="0" marR="0" marT="0" marB="0" anchor="ctr">
                    <a:lnL>
                      <a:noFill/>
                    </a:lnL>
                    <a:lnR>
                      <a:noFill/>
                    </a:lnR>
                    <a:lnT>
                      <a:noFill/>
                    </a:lnT>
                    <a:lnB>
                      <a:noFill/>
                    </a:lnB>
                    <a:solidFill>
                      <a:srgbClr val="FFFFFF"/>
                    </a:solidFill>
                  </a:tcPr>
                </a:tc>
                <a:tc>
                  <a:txBody>
                    <a:bodyPr/>
                    <a:lstStyle/>
                    <a:p>
                      <a:pPr algn="r"/>
                      <a:r>
                        <a:rPr lang="de-DE" sz="1400"/>
                        <a:t>300</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2532075"/>
                  </a:ext>
                </a:extLst>
              </a:tr>
              <a:tr h="29389">
                <a:tc>
                  <a:txBody>
                    <a:bodyPr/>
                    <a:lstStyle/>
                    <a:p>
                      <a:pPr algn="r"/>
                      <a:r>
                        <a:rPr lang="de-DE" sz="1400"/>
                        <a:t>57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Festivals: Spring Festival Couplets</a:t>
                      </a:r>
                    </a:p>
                  </a:txBody>
                  <a:tcPr marL="0" marR="0" marT="0" marB="0" anchor="ctr">
                    <a:lnL>
                      <a:noFill/>
                    </a:lnL>
                    <a:lnR>
                      <a:noFill/>
                    </a:lnR>
                    <a:lnT>
                      <a:noFill/>
                    </a:lnT>
                    <a:lnB>
                      <a:noFill/>
                    </a:lnB>
                    <a:solidFill>
                      <a:srgbClr val="FFFFFF"/>
                    </a:solidFill>
                  </a:tcPr>
                </a:tc>
                <a:tc>
                  <a:txBody>
                    <a:bodyPr/>
                    <a:lstStyle/>
                    <a:p>
                      <a:r>
                        <a:rPr lang="en-US" sz="1400"/>
                        <a:t>3</a:t>
                      </a:r>
                    </a:p>
                  </a:txBody>
                  <a:tcPr marL="0" marR="0" marT="0" marB="0" anchor="ctr">
                    <a:lnL>
                      <a:noFill/>
                    </a:lnL>
                    <a:lnR>
                      <a:noFill/>
                    </a:lnR>
                    <a:lnT>
                      <a:noFill/>
                    </a:lnT>
                    <a:lnB>
                      <a:noFill/>
                    </a:lnB>
                    <a:solidFill>
                      <a:srgbClr val="FFFFFF"/>
                    </a:solidFill>
                  </a:tcPr>
                </a:tc>
                <a:tc>
                  <a:txBody>
                    <a:bodyPr/>
                    <a:lstStyle/>
                    <a:p>
                      <a:pPr algn="r"/>
                      <a:r>
                        <a:rPr lang="de-DE" sz="1400"/>
                        <a:t>299</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59234354"/>
                  </a:ext>
                </a:extLst>
              </a:tr>
              <a:tr h="29389">
                <a:tc>
                  <a:txBody>
                    <a:bodyPr/>
                    <a:lstStyle/>
                    <a:p>
                      <a:pPr algn="r"/>
                      <a:r>
                        <a:rPr lang="de-DE" sz="1400"/>
                        <a:t>58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Premodern literature: Li Bai's </a:t>
                      </a:r>
                      <a:r>
                        <a:rPr lang="zh-CN" altLang="de-DE" sz="1400"/>
                        <a:t>李白 </a:t>
                      </a:r>
                      <a:r>
                        <a:rPr lang="de-DE" altLang="zh-CN" sz="1400"/>
                        <a:t>《</a:t>
                      </a:r>
                      <a:r>
                        <a:rPr lang="zh-CN" altLang="de-DE" sz="1400"/>
                        <a:t>长干行</a:t>
                      </a:r>
                      <a:r>
                        <a:rPr lang="de-DE" altLang="zh-CN" sz="1400"/>
                        <a:t>》 </a:t>
                      </a:r>
                      <a:r>
                        <a:rPr lang="de-DE" sz="1400"/>
                        <a:t>and its translations</a:t>
                      </a:r>
                    </a:p>
                  </a:txBody>
                  <a:tcPr marL="0" marR="0" marT="0" marB="0" anchor="ctr">
                    <a:lnL>
                      <a:noFill/>
                    </a:lnL>
                    <a:lnR>
                      <a:noFill/>
                    </a:lnR>
                    <a:lnT>
                      <a:noFill/>
                    </a:lnT>
                    <a:lnB>
                      <a:noFill/>
                    </a:lnB>
                    <a:solidFill>
                      <a:srgbClr val="FFFFFF"/>
                    </a:solidFill>
                  </a:tcPr>
                </a:tc>
                <a:tc>
                  <a:txBody>
                    <a:bodyPr/>
                    <a:lstStyle/>
                    <a:p>
                      <a:r>
                        <a:rPr lang="it-IT" sz="1400"/>
                        <a:t>52</a:t>
                      </a:r>
                    </a:p>
                  </a:txBody>
                  <a:tcPr marL="0" marR="0" marT="0" marB="0" anchor="ctr">
                    <a:lnL>
                      <a:noFill/>
                    </a:lnL>
                    <a:lnR>
                      <a:noFill/>
                    </a:lnR>
                    <a:lnT>
                      <a:noFill/>
                    </a:lnT>
                    <a:lnB>
                      <a:noFill/>
                    </a:lnB>
                    <a:solidFill>
                      <a:srgbClr val="FFFFFF"/>
                    </a:solidFill>
                  </a:tcPr>
                </a:tc>
                <a:tc>
                  <a:txBody>
                    <a:bodyPr/>
                    <a:lstStyle/>
                    <a:p>
                      <a:pPr algn="r"/>
                      <a:r>
                        <a:rPr lang="de-DE" sz="1400"/>
                        <a:t>297</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3152216"/>
                  </a:ext>
                </a:extLst>
              </a:tr>
              <a:tr h="29389">
                <a:tc>
                  <a:txBody>
                    <a:bodyPr/>
                    <a:lstStyle/>
                    <a:p>
                      <a:pPr algn="r"/>
                      <a:r>
                        <a:rPr lang="de-DE" sz="1400"/>
                        <a:t>59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Medicine: Acupuncture and Moxibustion</a:t>
                      </a:r>
                    </a:p>
                  </a:txBody>
                  <a:tcPr marL="0" marR="0" marT="0" marB="0" anchor="ctr">
                    <a:lnL>
                      <a:noFill/>
                    </a:lnL>
                    <a:lnR>
                      <a:noFill/>
                    </a:lnR>
                    <a:lnT>
                      <a:noFill/>
                    </a:lnT>
                    <a:lnB>
                      <a:noFill/>
                    </a:lnB>
                    <a:solidFill>
                      <a:srgbClr val="FFFFFF"/>
                    </a:solidFill>
                  </a:tcPr>
                </a:tc>
                <a:tc>
                  <a:txBody>
                    <a:bodyPr/>
                    <a:lstStyle/>
                    <a:p>
                      <a:r>
                        <a:rPr lang="en-US" sz="1400"/>
                        <a:t>67</a:t>
                      </a:r>
                    </a:p>
                  </a:txBody>
                  <a:tcPr marL="0" marR="0" marT="0" marB="0" anchor="ctr">
                    <a:lnL>
                      <a:noFill/>
                    </a:lnL>
                    <a:lnR>
                      <a:noFill/>
                    </a:lnR>
                    <a:lnT>
                      <a:noFill/>
                    </a:lnT>
                    <a:lnB>
                      <a:noFill/>
                    </a:lnB>
                    <a:solidFill>
                      <a:srgbClr val="FFFFFF"/>
                    </a:solidFill>
                  </a:tcPr>
                </a:tc>
                <a:tc>
                  <a:txBody>
                    <a:bodyPr/>
                    <a:lstStyle/>
                    <a:p>
                      <a:pPr algn="r"/>
                      <a:r>
                        <a:rPr lang="de-DE" sz="1400"/>
                        <a:t>296</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21106842"/>
                  </a:ext>
                </a:extLst>
              </a:tr>
              <a:tr h="29389">
                <a:tc>
                  <a:txBody>
                    <a:bodyPr/>
                    <a:lstStyle/>
                    <a:p>
                      <a:pPr algn="r"/>
                      <a:r>
                        <a:rPr lang="de-DE" sz="1400"/>
                        <a:t>60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Silk and porcelain: Silk</a:t>
                      </a:r>
                    </a:p>
                  </a:txBody>
                  <a:tcPr marL="0" marR="0" marT="0" marB="0" anchor="ctr">
                    <a:lnL>
                      <a:noFill/>
                    </a:lnL>
                    <a:lnR>
                      <a:noFill/>
                    </a:lnR>
                    <a:lnT>
                      <a:noFill/>
                    </a:lnT>
                    <a:lnB>
                      <a:noFill/>
                    </a:lnB>
                    <a:solidFill>
                      <a:srgbClr val="FFFFFF"/>
                    </a:solidFill>
                  </a:tcPr>
                </a:tc>
                <a:tc>
                  <a:txBody>
                    <a:bodyPr/>
                    <a:lstStyle/>
                    <a:p>
                      <a:r>
                        <a:rPr lang="en-US" sz="1400"/>
                        <a:t>29</a:t>
                      </a:r>
                    </a:p>
                  </a:txBody>
                  <a:tcPr marL="0" marR="0" marT="0" marB="0" anchor="ctr">
                    <a:lnL>
                      <a:noFill/>
                    </a:lnL>
                    <a:lnR>
                      <a:noFill/>
                    </a:lnR>
                    <a:lnT>
                      <a:noFill/>
                    </a:lnT>
                    <a:lnB>
                      <a:noFill/>
                    </a:lnB>
                    <a:solidFill>
                      <a:srgbClr val="FFFFFF"/>
                    </a:solidFill>
                  </a:tcPr>
                </a:tc>
                <a:tc>
                  <a:txBody>
                    <a:bodyPr/>
                    <a:lstStyle/>
                    <a:p>
                      <a:pPr algn="r"/>
                      <a:r>
                        <a:rPr lang="de-DE" sz="1400"/>
                        <a:t>296</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81698243"/>
                  </a:ext>
                </a:extLst>
              </a:tr>
              <a:tr h="29389">
                <a:tc>
                  <a:txBody>
                    <a:bodyPr/>
                    <a:lstStyle/>
                    <a:p>
                      <a:pPr algn="r"/>
                      <a:r>
                        <a:rPr lang="de-DE" sz="1400"/>
                        <a:t>61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Science and Technology: China's Four New Inventions</a:t>
                      </a:r>
                    </a:p>
                  </a:txBody>
                  <a:tcPr marL="0" marR="0" marT="0" marB="0" anchor="ctr">
                    <a:lnL>
                      <a:noFill/>
                    </a:lnL>
                    <a:lnR>
                      <a:noFill/>
                    </a:lnR>
                    <a:lnT>
                      <a:noFill/>
                    </a:lnT>
                    <a:lnB>
                      <a:noFill/>
                    </a:lnB>
                    <a:solidFill>
                      <a:srgbClr val="FFFFFF"/>
                    </a:solidFill>
                  </a:tcPr>
                </a:tc>
                <a:tc>
                  <a:txBody>
                    <a:bodyPr/>
                    <a:lstStyle/>
                    <a:p>
                      <a:r>
                        <a:rPr lang="en-US" sz="1400"/>
                        <a:t>7</a:t>
                      </a:r>
                    </a:p>
                  </a:txBody>
                  <a:tcPr marL="0" marR="0" marT="0" marB="0" anchor="ctr">
                    <a:lnL>
                      <a:noFill/>
                    </a:lnL>
                    <a:lnR>
                      <a:noFill/>
                    </a:lnR>
                    <a:lnT>
                      <a:noFill/>
                    </a:lnT>
                    <a:lnB>
                      <a:noFill/>
                    </a:lnB>
                    <a:solidFill>
                      <a:srgbClr val="FFFFFF"/>
                    </a:solidFill>
                  </a:tcPr>
                </a:tc>
                <a:tc>
                  <a:txBody>
                    <a:bodyPr/>
                    <a:lstStyle/>
                    <a:p>
                      <a:pPr algn="r"/>
                      <a:r>
                        <a:rPr lang="de-DE" sz="1400"/>
                        <a:t>294</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6235745"/>
                  </a:ext>
                </a:extLst>
              </a:tr>
              <a:tr h="44084">
                <a:tc>
                  <a:txBody>
                    <a:bodyPr/>
                    <a:lstStyle/>
                    <a:p>
                      <a:pPr algn="r"/>
                      <a:r>
                        <a:rPr lang="de-DE" sz="1400"/>
                        <a:t>62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Stage entertainment: Chinese cinema (dramas and movies) and its popularity and affection in Vietnam</a:t>
                      </a:r>
                    </a:p>
                  </a:txBody>
                  <a:tcPr marL="0" marR="0" marT="0" marB="0" anchor="ctr">
                    <a:lnL>
                      <a:noFill/>
                    </a:lnL>
                    <a:lnR>
                      <a:noFill/>
                    </a:lnR>
                    <a:lnT>
                      <a:noFill/>
                    </a:lnT>
                    <a:lnB>
                      <a:noFill/>
                    </a:lnB>
                    <a:solidFill>
                      <a:srgbClr val="FFFFFF"/>
                    </a:solidFill>
                  </a:tcPr>
                </a:tc>
                <a:tc>
                  <a:txBody>
                    <a:bodyPr/>
                    <a:lstStyle/>
                    <a:p>
                      <a:r>
                        <a:rPr lang="en-US" sz="1400"/>
                        <a:t>101</a:t>
                      </a:r>
                    </a:p>
                  </a:txBody>
                  <a:tcPr marL="0" marR="0" marT="0" marB="0" anchor="ctr">
                    <a:lnL>
                      <a:noFill/>
                    </a:lnL>
                    <a:lnR>
                      <a:noFill/>
                    </a:lnR>
                    <a:lnT>
                      <a:noFill/>
                    </a:lnT>
                    <a:lnB>
                      <a:noFill/>
                    </a:lnB>
                    <a:solidFill>
                      <a:srgbClr val="FFFFFF"/>
                    </a:solidFill>
                  </a:tcPr>
                </a:tc>
                <a:tc>
                  <a:txBody>
                    <a:bodyPr/>
                    <a:lstStyle/>
                    <a:p>
                      <a:pPr algn="r"/>
                      <a:r>
                        <a:rPr lang="de-DE" sz="1400"/>
                        <a:t>294</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913900"/>
                  </a:ext>
                </a:extLst>
              </a:tr>
              <a:tr h="29389">
                <a:tc>
                  <a:txBody>
                    <a:bodyPr/>
                    <a:lstStyle/>
                    <a:p>
                      <a:pPr algn="r"/>
                      <a:r>
                        <a:rPr lang="de-DE" sz="1400"/>
                        <a:t>63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Games: Go </a:t>
                      </a:r>
                      <a:r>
                        <a:rPr lang="zh-CN" altLang="de-DE" sz="1400"/>
                        <a:t>围棋 </a:t>
                      </a:r>
                    </a:p>
                  </a:txBody>
                  <a:tcPr marL="0" marR="0" marT="0" marB="0" anchor="ctr">
                    <a:lnL>
                      <a:noFill/>
                    </a:lnL>
                    <a:lnR>
                      <a:noFill/>
                    </a:lnR>
                    <a:lnT>
                      <a:noFill/>
                    </a:lnT>
                    <a:lnB>
                      <a:noFill/>
                    </a:lnB>
                    <a:solidFill>
                      <a:srgbClr val="FFFFFF"/>
                    </a:solidFill>
                  </a:tcPr>
                </a:tc>
                <a:tc>
                  <a:txBody>
                    <a:bodyPr/>
                    <a:lstStyle/>
                    <a:p>
                      <a:r>
                        <a:rPr lang="en-US" sz="1400"/>
                        <a:t>107</a:t>
                      </a:r>
                    </a:p>
                  </a:txBody>
                  <a:tcPr marL="0" marR="0" marT="0" marB="0" anchor="ctr">
                    <a:lnL>
                      <a:noFill/>
                    </a:lnL>
                    <a:lnR>
                      <a:noFill/>
                    </a:lnR>
                    <a:lnT>
                      <a:noFill/>
                    </a:lnT>
                    <a:lnB>
                      <a:noFill/>
                    </a:lnB>
                    <a:solidFill>
                      <a:srgbClr val="FFFFFF"/>
                    </a:solidFill>
                  </a:tcPr>
                </a:tc>
                <a:tc>
                  <a:txBody>
                    <a:bodyPr/>
                    <a:lstStyle/>
                    <a:p>
                      <a:pPr algn="r"/>
                      <a:r>
                        <a:rPr lang="de-DE" sz="1400"/>
                        <a:t>291</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4211796"/>
                  </a:ext>
                </a:extLst>
              </a:tr>
              <a:tr h="29389">
                <a:tc>
                  <a:txBody>
                    <a:bodyPr/>
                    <a:lstStyle/>
                    <a:p>
                      <a:pPr algn="r"/>
                      <a:r>
                        <a:rPr lang="de-DE" sz="1400"/>
                        <a:t>64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Premodern literature: Strange Stories from a Chinese Studio</a:t>
                      </a:r>
                    </a:p>
                  </a:txBody>
                  <a:tcPr marL="0" marR="0" marT="0" marB="0" anchor="ctr">
                    <a:lnL>
                      <a:noFill/>
                    </a:lnL>
                    <a:lnR>
                      <a:noFill/>
                    </a:lnR>
                    <a:lnT>
                      <a:noFill/>
                    </a:lnT>
                    <a:lnB>
                      <a:noFill/>
                    </a:lnB>
                    <a:solidFill>
                      <a:srgbClr val="FFFFFF"/>
                    </a:solidFill>
                  </a:tcPr>
                </a:tc>
                <a:tc>
                  <a:txBody>
                    <a:bodyPr/>
                    <a:lstStyle/>
                    <a:p>
                      <a:r>
                        <a:rPr lang="en-US" sz="1400"/>
                        <a:t>54</a:t>
                      </a:r>
                    </a:p>
                  </a:txBody>
                  <a:tcPr marL="0" marR="0" marT="0" marB="0" anchor="ctr">
                    <a:lnL>
                      <a:noFill/>
                    </a:lnL>
                    <a:lnR>
                      <a:noFill/>
                    </a:lnR>
                    <a:lnT>
                      <a:noFill/>
                    </a:lnT>
                    <a:lnB>
                      <a:noFill/>
                    </a:lnB>
                    <a:solidFill>
                      <a:srgbClr val="FFFFFF"/>
                    </a:solidFill>
                  </a:tcPr>
                </a:tc>
                <a:tc>
                  <a:txBody>
                    <a:bodyPr/>
                    <a:lstStyle/>
                    <a:p>
                      <a:pPr algn="r"/>
                      <a:r>
                        <a:rPr lang="de-DE" sz="1400"/>
                        <a:t>289</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391851"/>
                  </a:ext>
                </a:extLst>
              </a:tr>
              <a:tr h="29389">
                <a:tc>
                  <a:txBody>
                    <a:bodyPr/>
                    <a:lstStyle/>
                    <a:p>
                      <a:pPr algn="r"/>
                      <a:r>
                        <a:rPr lang="de-DE" sz="1400"/>
                        <a:t>65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Daoism</a:t>
                      </a:r>
                    </a:p>
                  </a:txBody>
                  <a:tcPr marL="0" marR="0" marT="0" marB="0" anchor="ctr">
                    <a:lnL>
                      <a:noFill/>
                    </a:lnL>
                    <a:lnR>
                      <a:noFill/>
                    </a:lnR>
                    <a:lnT>
                      <a:noFill/>
                    </a:lnT>
                    <a:lnB>
                      <a:noFill/>
                    </a:lnB>
                    <a:solidFill>
                      <a:srgbClr val="FFFFFF"/>
                    </a:solidFill>
                  </a:tcPr>
                </a:tc>
                <a:tc>
                  <a:txBody>
                    <a:bodyPr/>
                    <a:lstStyle/>
                    <a:p>
                      <a:r>
                        <a:rPr lang="en-US" sz="1400"/>
                        <a:t>76</a:t>
                      </a:r>
                    </a:p>
                  </a:txBody>
                  <a:tcPr marL="0" marR="0" marT="0" marB="0" anchor="ctr">
                    <a:lnL>
                      <a:noFill/>
                    </a:lnL>
                    <a:lnR>
                      <a:noFill/>
                    </a:lnR>
                    <a:lnT>
                      <a:noFill/>
                    </a:lnT>
                    <a:lnB>
                      <a:noFill/>
                    </a:lnB>
                    <a:solidFill>
                      <a:srgbClr val="FFFFFF"/>
                    </a:solidFill>
                  </a:tcPr>
                </a:tc>
                <a:tc>
                  <a:txBody>
                    <a:bodyPr/>
                    <a:lstStyle/>
                    <a:p>
                      <a:pPr algn="r"/>
                      <a:r>
                        <a:rPr lang="de-DE" sz="1400"/>
                        <a:t>288</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89502495"/>
                  </a:ext>
                </a:extLst>
              </a:tr>
              <a:tr h="29389">
                <a:tc>
                  <a:txBody>
                    <a:bodyPr/>
                    <a:lstStyle/>
                    <a:p>
                      <a:pPr algn="r"/>
                      <a:r>
                        <a:rPr lang="de-DE" sz="1400"/>
                        <a:t>66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Science and Technology: Ancient Science and Technology</a:t>
                      </a:r>
                    </a:p>
                  </a:txBody>
                  <a:tcPr marL="0" marR="0" marT="0" marB="0" anchor="ctr">
                    <a:lnL>
                      <a:noFill/>
                    </a:lnL>
                    <a:lnR>
                      <a:noFill/>
                    </a:lnR>
                    <a:lnT>
                      <a:noFill/>
                    </a:lnT>
                    <a:lnB>
                      <a:noFill/>
                    </a:lnB>
                    <a:solidFill>
                      <a:srgbClr val="FFFFFF"/>
                    </a:solidFill>
                  </a:tcPr>
                </a:tc>
                <a:tc>
                  <a:txBody>
                    <a:bodyPr/>
                    <a:lstStyle/>
                    <a:p>
                      <a:r>
                        <a:rPr lang="en-US" sz="1400"/>
                        <a:t>5</a:t>
                      </a:r>
                    </a:p>
                  </a:txBody>
                  <a:tcPr marL="0" marR="0" marT="0" marB="0" anchor="ctr">
                    <a:lnL>
                      <a:noFill/>
                    </a:lnL>
                    <a:lnR>
                      <a:noFill/>
                    </a:lnR>
                    <a:lnT>
                      <a:noFill/>
                    </a:lnT>
                    <a:lnB>
                      <a:noFill/>
                    </a:lnB>
                    <a:solidFill>
                      <a:srgbClr val="FFFFFF"/>
                    </a:solidFill>
                  </a:tcPr>
                </a:tc>
                <a:tc>
                  <a:txBody>
                    <a:bodyPr/>
                    <a:lstStyle/>
                    <a:p>
                      <a:pPr algn="r"/>
                      <a:r>
                        <a:rPr lang="de-DE" sz="1400"/>
                        <a:t>286</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1814007"/>
                  </a:ext>
                </a:extLst>
              </a:tr>
              <a:tr h="29389">
                <a:tc>
                  <a:txBody>
                    <a:bodyPr/>
                    <a:lstStyle/>
                    <a:p>
                      <a:pPr algn="r"/>
                      <a:r>
                        <a:rPr lang="de-DE" sz="1400"/>
                        <a:t>67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Architecture: Bridges</a:t>
                      </a:r>
                    </a:p>
                  </a:txBody>
                  <a:tcPr marL="0" marR="0" marT="0" marB="0" anchor="ctr">
                    <a:lnL>
                      <a:noFill/>
                    </a:lnL>
                    <a:lnR>
                      <a:noFill/>
                    </a:lnR>
                    <a:lnT>
                      <a:noFill/>
                    </a:lnT>
                    <a:lnB>
                      <a:noFill/>
                    </a:lnB>
                    <a:solidFill>
                      <a:srgbClr val="FFFFFF"/>
                    </a:solidFill>
                  </a:tcPr>
                </a:tc>
                <a:tc>
                  <a:txBody>
                    <a:bodyPr/>
                    <a:lstStyle/>
                    <a:p>
                      <a:r>
                        <a:rPr lang="en-US" sz="1400"/>
                        <a:t>39</a:t>
                      </a:r>
                    </a:p>
                  </a:txBody>
                  <a:tcPr marL="0" marR="0" marT="0" marB="0" anchor="ctr">
                    <a:lnL>
                      <a:noFill/>
                    </a:lnL>
                    <a:lnR>
                      <a:noFill/>
                    </a:lnR>
                    <a:lnT>
                      <a:noFill/>
                    </a:lnT>
                    <a:lnB>
                      <a:noFill/>
                    </a:lnB>
                    <a:solidFill>
                      <a:srgbClr val="FFFFFF"/>
                    </a:solidFill>
                  </a:tcPr>
                </a:tc>
                <a:tc>
                  <a:txBody>
                    <a:bodyPr/>
                    <a:lstStyle/>
                    <a:p>
                      <a:pPr algn="r"/>
                      <a:r>
                        <a:rPr lang="de-DE" sz="1400"/>
                        <a:t>284</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9519353"/>
                  </a:ext>
                </a:extLst>
              </a:tr>
              <a:tr h="29389">
                <a:tc>
                  <a:txBody>
                    <a:bodyPr/>
                    <a:lstStyle/>
                    <a:p>
                      <a:pPr algn="r"/>
                      <a:r>
                        <a:rPr lang="de-DE" sz="1400"/>
                        <a:t>68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Education: Yuelu Academy (One of the Four Most Prestigious Academies)</a:t>
                      </a:r>
                    </a:p>
                  </a:txBody>
                  <a:tcPr marL="0" marR="0" marT="0" marB="0" anchor="ctr">
                    <a:lnL>
                      <a:noFill/>
                    </a:lnL>
                    <a:lnR>
                      <a:noFill/>
                    </a:lnR>
                    <a:lnT>
                      <a:noFill/>
                    </a:lnT>
                    <a:lnB>
                      <a:noFill/>
                    </a:lnB>
                    <a:solidFill>
                      <a:srgbClr val="FFFFFF"/>
                    </a:solidFill>
                  </a:tcPr>
                </a:tc>
                <a:tc>
                  <a:txBody>
                    <a:bodyPr/>
                    <a:lstStyle/>
                    <a:p>
                      <a:r>
                        <a:rPr lang="en-US" sz="1400"/>
                        <a:t>117</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595278"/>
                  </a:ext>
                </a:extLst>
              </a:tr>
              <a:tr h="29389">
                <a:tc>
                  <a:txBody>
                    <a:bodyPr/>
                    <a:lstStyle/>
                    <a:p>
                      <a:pPr algn="r"/>
                      <a:r>
                        <a:rPr lang="de-DE" sz="1400"/>
                        <a:t>69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Mogao Grottoes</a:t>
                      </a:r>
                    </a:p>
                  </a:txBody>
                  <a:tcPr marL="0" marR="0" marT="0" marB="0" anchor="ctr">
                    <a:lnL>
                      <a:noFill/>
                    </a:lnL>
                    <a:lnR>
                      <a:noFill/>
                    </a:lnR>
                    <a:lnT>
                      <a:noFill/>
                    </a:lnT>
                    <a:lnB>
                      <a:noFill/>
                    </a:lnB>
                    <a:solidFill>
                      <a:srgbClr val="FFFFFF"/>
                    </a:solidFill>
                  </a:tcPr>
                </a:tc>
                <a:tc>
                  <a:txBody>
                    <a:bodyPr/>
                    <a:lstStyle/>
                    <a:p>
                      <a:r>
                        <a:rPr lang="en-US" sz="1400"/>
                        <a:t>124</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4827821"/>
                  </a:ext>
                </a:extLst>
              </a:tr>
              <a:tr h="29389">
                <a:tc>
                  <a:txBody>
                    <a:bodyPr/>
                    <a:lstStyle/>
                    <a:p>
                      <a:pPr algn="r"/>
                      <a:r>
                        <a:rPr lang="de-DE" sz="1400"/>
                        <a:t>70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Zheng He and the Maritime Silk Road</a:t>
                      </a:r>
                    </a:p>
                  </a:txBody>
                  <a:tcPr marL="0" marR="0" marT="0" marB="0" anchor="ctr">
                    <a:lnL>
                      <a:noFill/>
                    </a:lnL>
                    <a:lnR>
                      <a:noFill/>
                    </a:lnR>
                    <a:lnT>
                      <a:noFill/>
                    </a:lnT>
                    <a:lnB>
                      <a:noFill/>
                    </a:lnB>
                    <a:solidFill>
                      <a:srgbClr val="FFFFFF"/>
                    </a:solidFill>
                  </a:tcPr>
                </a:tc>
                <a:tc>
                  <a:txBody>
                    <a:bodyPr/>
                    <a:lstStyle/>
                    <a:p>
                      <a:r>
                        <a:rPr lang="en-US" sz="1400"/>
                        <a:t>90</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1476094"/>
                  </a:ext>
                </a:extLst>
              </a:tr>
              <a:tr h="29389">
                <a:tc>
                  <a:txBody>
                    <a:bodyPr/>
                    <a:lstStyle/>
                    <a:p>
                      <a:pPr algn="r"/>
                      <a:r>
                        <a:rPr lang="de-DE" sz="1400"/>
                        <a:t>71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Classical Literature</a:t>
                      </a:r>
                    </a:p>
                  </a:txBody>
                  <a:tcPr marL="0" marR="0" marT="0" marB="0" anchor="ctr">
                    <a:lnL>
                      <a:noFill/>
                    </a:lnL>
                    <a:lnR>
                      <a:noFill/>
                    </a:lnR>
                    <a:lnT>
                      <a:noFill/>
                    </a:lnT>
                    <a:lnB>
                      <a:noFill/>
                    </a:lnB>
                    <a:solidFill>
                      <a:srgbClr val="FFFFFF"/>
                    </a:solidFill>
                  </a:tcPr>
                </a:tc>
                <a:tc>
                  <a:txBody>
                    <a:bodyPr/>
                    <a:lstStyle/>
                    <a:p>
                      <a:r>
                        <a:rPr lang="it-IT" sz="1400"/>
                        <a:t>46</a:t>
                      </a:r>
                    </a:p>
                  </a:txBody>
                  <a:tcPr marL="0" marR="0" marT="0" marB="0" anchor="ctr">
                    <a:lnL>
                      <a:noFill/>
                    </a:lnL>
                    <a:lnR>
                      <a:noFill/>
                    </a:lnR>
                    <a:lnT>
                      <a:noFill/>
                    </a:lnT>
                    <a:lnB>
                      <a:noFill/>
                    </a:lnB>
                    <a:solidFill>
                      <a:srgbClr val="FFFFFF"/>
                    </a:solidFill>
                  </a:tcPr>
                </a:tc>
                <a:tc>
                  <a:txBody>
                    <a:bodyPr/>
                    <a:lstStyle/>
                    <a:p>
                      <a:pPr algn="r"/>
                      <a:r>
                        <a:rPr lang="de-DE" sz="1400"/>
                        <a:t>281</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6026975"/>
                  </a:ext>
                </a:extLst>
              </a:tr>
              <a:tr h="29389">
                <a:tc>
                  <a:txBody>
                    <a:bodyPr/>
                    <a:lstStyle/>
                    <a:p>
                      <a:pPr algn="r"/>
                      <a:r>
                        <a:rPr lang="de-DE" sz="1400"/>
                        <a:t>72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Army and weapons: Chinese Ancient Weapons</a:t>
                      </a:r>
                    </a:p>
                  </a:txBody>
                  <a:tcPr marL="0" marR="0" marT="0" marB="0" anchor="ctr">
                    <a:lnL>
                      <a:noFill/>
                    </a:lnL>
                    <a:lnR>
                      <a:noFill/>
                    </a:lnR>
                    <a:lnT>
                      <a:noFill/>
                    </a:lnT>
                    <a:lnB>
                      <a:noFill/>
                    </a:lnB>
                    <a:solidFill>
                      <a:srgbClr val="FFFFFF"/>
                    </a:solidFill>
                  </a:tcPr>
                </a:tc>
                <a:tc>
                  <a:txBody>
                    <a:bodyPr/>
                    <a:lstStyle/>
                    <a:p>
                      <a:r>
                        <a:rPr lang="en-US" sz="1400"/>
                        <a:t>121</a:t>
                      </a:r>
                    </a:p>
                  </a:txBody>
                  <a:tcPr marL="0" marR="0" marT="0" marB="0" anchor="ctr">
                    <a:lnL>
                      <a:noFill/>
                    </a:lnL>
                    <a:lnR>
                      <a:noFill/>
                    </a:lnR>
                    <a:lnT>
                      <a:noFill/>
                    </a:lnT>
                    <a:lnB>
                      <a:noFill/>
                    </a:lnB>
                    <a:solidFill>
                      <a:srgbClr val="FFFFFF"/>
                    </a:solidFill>
                  </a:tcPr>
                </a:tc>
                <a:tc>
                  <a:txBody>
                    <a:bodyPr/>
                    <a:lstStyle/>
                    <a:p>
                      <a:pPr algn="r"/>
                      <a:r>
                        <a:rPr lang="de-DE" sz="1400"/>
                        <a:t>281</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45701542"/>
                  </a:ext>
                </a:extLst>
              </a:tr>
              <a:tr h="29389">
                <a:tc>
                  <a:txBody>
                    <a:bodyPr/>
                    <a:lstStyle/>
                    <a:p>
                      <a:pPr algn="r"/>
                      <a:r>
                        <a:rPr lang="de-DE" sz="1400"/>
                        <a:t>73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Aesthetic ideals and social customs: Habits, Ways of Contacting</a:t>
                      </a:r>
                    </a:p>
                  </a:txBody>
                  <a:tcPr marL="0" marR="0" marT="0" marB="0" anchor="ctr">
                    <a:lnL>
                      <a:noFill/>
                    </a:lnL>
                    <a:lnR>
                      <a:noFill/>
                    </a:lnR>
                    <a:lnT>
                      <a:noFill/>
                    </a:lnT>
                    <a:lnB>
                      <a:noFill/>
                    </a:lnB>
                    <a:solidFill>
                      <a:srgbClr val="FFFFFF"/>
                    </a:solidFill>
                  </a:tcPr>
                </a:tc>
                <a:tc>
                  <a:txBody>
                    <a:bodyPr/>
                    <a:lstStyle/>
                    <a:p>
                      <a:r>
                        <a:rPr lang="en-US" sz="1400"/>
                        <a:t>109</a:t>
                      </a:r>
                    </a:p>
                  </a:txBody>
                  <a:tcPr marL="0" marR="0" marT="0" marB="0" anchor="ctr">
                    <a:lnL>
                      <a:noFill/>
                    </a:lnL>
                    <a:lnR>
                      <a:noFill/>
                    </a:lnR>
                    <a:lnT>
                      <a:noFill/>
                    </a:lnT>
                    <a:lnB>
                      <a:noFill/>
                    </a:lnB>
                    <a:solidFill>
                      <a:srgbClr val="FFFFFF"/>
                    </a:solidFill>
                  </a:tcPr>
                </a:tc>
                <a:tc>
                  <a:txBody>
                    <a:bodyPr/>
                    <a:lstStyle/>
                    <a:p>
                      <a:pPr algn="r"/>
                      <a:r>
                        <a:rPr lang="de-DE" sz="1400"/>
                        <a:t>279</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7129756"/>
                  </a:ext>
                </a:extLst>
              </a:tr>
              <a:tr h="29389">
                <a:tc>
                  <a:txBody>
                    <a:bodyPr/>
                    <a:lstStyle/>
                    <a:p>
                      <a:pPr algn="r"/>
                      <a:r>
                        <a:rPr lang="de-DE" sz="1400"/>
                        <a:t>74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Architecture: Three Great Towers in China</a:t>
                      </a:r>
                    </a:p>
                  </a:txBody>
                  <a:tcPr marL="0" marR="0" marT="0" marB="0" anchor="ctr">
                    <a:lnL>
                      <a:noFill/>
                    </a:lnL>
                    <a:lnR>
                      <a:noFill/>
                    </a:lnR>
                    <a:lnT>
                      <a:noFill/>
                    </a:lnT>
                    <a:lnB>
                      <a:noFill/>
                    </a:lnB>
                    <a:solidFill>
                      <a:srgbClr val="FFFFFF"/>
                    </a:solidFill>
                  </a:tcPr>
                </a:tc>
                <a:tc>
                  <a:txBody>
                    <a:bodyPr/>
                    <a:lstStyle/>
                    <a:p>
                      <a:r>
                        <a:rPr lang="en-US" sz="1400"/>
                        <a:t>38</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62812549"/>
                  </a:ext>
                </a:extLst>
              </a:tr>
              <a:tr h="29389">
                <a:tc>
                  <a:txBody>
                    <a:bodyPr/>
                    <a:lstStyle/>
                    <a:p>
                      <a:pPr algn="r"/>
                      <a:r>
                        <a:rPr lang="de-DE" sz="1400"/>
                        <a:t>75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Fine Arts: Seal-cutting</a:t>
                      </a:r>
                    </a:p>
                  </a:txBody>
                  <a:tcPr marL="0" marR="0" marT="0" marB="0" anchor="ctr">
                    <a:lnL>
                      <a:noFill/>
                    </a:lnL>
                    <a:lnR>
                      <a:noFill/>
                    </a:lnR>
                    <a:lnT>
                      <a:noFill/>
                    </a:lnT>
                    <a:lnB>
                      <a:noFill/>
                    </a:lnB>
                    <a:solidFill>
                      <a:srgbClr val="FFFFFF"/>
                    </a:solidFill>
                  </a:tcPr>
                </a:tc>
                <a:tc>
                  <a:txBody>
                    <a:bodyPr/>
                    <a:lstStyle/>
                    <a:p>
                      <a:r>
                        <a:rPr lang="en-US" sz="1400"/>
                        <a:t>33</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561009"/>
                  </a:ext>
                </a:extLst>
              </a:tr>
              <a:tr h="29389">
                <a:tc>
                  <a:txBody>
                    <a:bodyPr/>
                    <a:lstStyle/>
                    <a:p>
                      <a:pPr algn="r"/>
                      <a:r>
                        <a:rPr lang="de-DE" sz="1400"/>
                        <a:t>76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Zheng He's Voyages</a:t>
                      </a:r>
                    </a:p>
                  </a:txBody>
                  <a:tcPr marL="0" marR="0" marT="0" marB="0" anchor="ctr">
                    <a:lnL>
                      <a:noFill/>
                    </a:lnL>
                    <a:lnR>
                      <a:noFill/>
                    </a:lnR>
                    <a:lnT>
                      <a:noFill/>
                    </a:lnT>
                    <a:lnB>
                      <a:noFill/>
                    </a:lnB>
                    <a:solidFill>
                      <a:srgbClr val="FFFFFF"/>
                    </a:solidFill>
                  </a:tcPr>
                </a:tc>
                <a:tc>
                  <a:txBody>
                    <a:bodyPr/>
                    <a:lstStyle/>
                    <a:p>
                      <a:r>
                        <a:rPr lang="en-US" sz="1400"/>
                        <a:t>91</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5243033"/>
                  </a:ext>
                </a:extLst>
              </a:tr>
              <a:tr h="29389">
                <a:tc>
                  <a:txBody>
                    <a:bodyPr/>
                    <a:lstStyle/>
                    <a:p>
                      <a:pPr algn="r"/>
                      <a:r>
                        <a:rPr lang="de-DE" sz="1400"/>
                        <a:t>77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Garden Culture: Gardens</a:t>
                      </a:r>
                    </a:p>
                  </a:txBody>
                  <a:tcPr marL="0" marR="0" marT="0" marB="0" anchor="ctr">
                    <a:lnL>
                      <a:noFill/>
                    </a:lnL>
                    <a:lnR>
                      <a:noFill/>
                    </a:lnR>
                    <a:lnT>
                      <a:noFill/>
                    </a:lnT>
                    <a:lnB>
                      <a:noFill/>
                    </a:lnB>
                    <a:solidFill>
                      <a:srgbClr val="FFFFFF"/>
                    </a:solidFill>
                  </a:tcPr>
                </a:tc>
                <a:tc>
                  <a:txBody>
                    <a:bodyPr/>
                    <a:lstStyle/>
                    <a:p>
                      <a:r>
                        <a:rPr lang="en-US" sz="1400"/>
                        <a:t>40</a:t>
                      </a:r>
                    </a:p>
                  </a:txBody>
                  <a:tcPr marL="0" marR="0" marT="0" marB="0" anchor="ctr">
                    <a:lnL>
                      <a:noFill/>
                    </a:lnL>
                    <a:lnR>
                      <a:noFill/>
                    </a:lnR>
                    <a:lnT>
                      <a:noFill/>
                    </a:lnT>
                    <a:lnB>
                      <a:noFill/>
                    </a:lnB>
                    <a:solidFill>
                      <a:srgbClr val="FFFFFF"/>
                    </a:solidFill>
                  </a:tcPr>
                </a:tc>
                <a:tc>
                  <a:txBody>
                    <a:bodyPr/>
                    <a:lstStyle/>
                    <a:p>
                      <a:pPr algn="r"/>
                      <a:r>
                        <a:rPr lang="de-DE" sz="1400"/>
                        <a:t>274</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1995735"/>
                  </a:ext>
                </a:extLst>
              </a:tr>
              <a:tr h="29389">
                <a:tc>
                  <a:txBody>
                    <a:bodyPr/>
                    <a:lstStyle/>
                    <a:p>
                      <a:pPr algn="r"/>
                      <a:r>
                        <a:rPr lang="de-DE" sz="1400"/>
                        <a:t>78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Medicine: Diagnosis and Pharmacology</a:t>
                      </a:r>
                    </a:p>
                  </a:txBody>
                  <a:tcPr marL="0" marR="0" marT="0" marB="0" anchor="ctr">
                    <a:lnL>
                      <a:noFill/>
                    </a:lnL>
                    <a:lnR>
                      <a:noFill/>
                    </a:lnR>
                    <a:lnT>
                      <a:noFill/>
                    </a:lnT>
                    <a:lnB>
                      <a:noFill/>
                    </a:lnB>
                    <a:solidFill>
                      <a:srgbClr val="FFFFFF"/>
                    </a:solidFill>
                  </a:tcPr>
                </a:tc>
                <a:tc>
                  <a:txBody>
                    <a:bodyPr/>
                    <a:lstStyle/>
                    <a:p>
                      <a:r>
                        <a:rPr lang="en-US" sz="1400"/>
                        <a:t>66</a:t>
                      </a:r>
                    </a:p>
                  </a:txBody>
                  <a:tcPr marL="0" marR="0" marT="0" marB="0" anchor="ctr">
                    <a:lnL>
                      <a:noFill/>
                    </a:lnL>
                    <a:lnR>
                      <a:noFill/>
                    </a:lnR>
                    <a:lnT>
                      <a:noFill/>
                    </a:lnT>
                    <a:lnB>
                      <a:noFill/>
                    </a:lnB>
                    <a:solidFill>
                      <a:srgbClr val="FFFFFF"/>
                    </a:solidFill>
                  </a:tcPr>
                </a:tc>
                <a:tc>
                  <a:txBody>
                    <a:bodyPr/>
                    <a:lstStyle/>
                    <a:p>
                      <a:pPr algn="r"/>
                      <a:r>
                        <a:rPr lang="de-DE" sz="1400"/>
                        <a:t>273</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207402"/>
                  </a:ext>
                </a:extLst>
              </a:tr>
              <a:tr h="29389">
                <a:tc>
                  <a:txBody>
                    <a:bodyPr/>
                    <a:lstStyle/>
                    <a:p>
                      <a:pPr algn="r"/>
                      <a:r>
                        <a:rPr lang="de-DE" sz="1400"/>
                        <a:t>79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Beijing Opera</a:t>
                      </a:r>
                    </a:p>
                  </a:txBody>
                  <a:tcPr marL="0" marR="0" marT="0" marB="0" anchor="ctr">
                    <a:lnL>
                      <a:noFill/>
                    </a:lnL>
                    <a:lnR>
                      <a:noFill/>
                    </a:lnR>
                    <a:lnT>
                      <a:noFill/>
                    </a:lnT>
                    <a:lnB>
                      <a:noFill/>
                    </a:lnB>
                    <a:solidFill>
                      <a:srgbClr val="FFFFFF"/>
                    </a:solidFill>
                  </a:tcPr>
                </a:tc>
                <a:tc>
                  <a:txBody>
                    <a:bodyPr/>
                    <a:lstStyle/>
                    <a:p>
                      <a:r>
                        <a:rPr lang="en-US" sz="1400"/>
                        <a:t>60</a:t>
                      </a:r>
                    </a:p>
                  </a:txBody>
                  <a:tcPr marL="0" marR="0" marT="0" marB="0" anchor="ctr">
                    <a:lnL>
                      <a:noFill/>
                    </a:lnL>
                    <a:lnR>
                      <a:noFill/>
                    </a:lnR>
                    <a:lnT>
                      <a:noFill/>
                    </a:lnT>
                    <a:lnB>
                      <a:noFill/>
                    </a:lnB>
                    <a:solidFill>
                      <a:srgbClr val="FFFFFF"/>
                    </a:solidFill>
                  </a:tcPr>
                </a:tc>
                <a:tc>
                  <a:txBody>
                    <a:bodyPr/>
                    <a:lstStyle/>
                    <a:p>
                      <a:pPr algn="r"/>
                      <a:r>
                        <a:rPr lang="de-DE" sz="1400"/>
                        <a:t>272</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5086908"/>
                  </a:ext>
                </a:extLst>
              </a:tr>
              <a:tr h="29389">
                <a:tc>
                  <a:txBody>
                    <a:bodyPr/>
                    <a:lstStyle/>
                    <a:p>
                      <a:pPr algn="r"/>
                      <a:r>
                        <a:rPr lang="de-DE" sz="1400"/>
                        <a:t>80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Chinese Characters and Scripts</a:t>
                      </a:r>
                    </a:p>
                  </a:txBody>
                  <a:tcPr marL="0" marR="0" marT="0" marB="0" anchor="ctr">
                    <a:lnL>
                      <a:noFill/>
                    </a:lnL>
                    <a:lnR>
                      <a:noFill/>
                    </a:lnR>
                    <a:lnT>
                      <a:noFill/>
                    </a:lnT>
                    <a:lnB>
                      <a:noFill/>
                    </a:lnB>
                    <a:solidFill>
                      <a:srgbClr val="FFFFFF"/>
                    </a:solidFill>
                  </a:tcPr>
                </a:tc>
                <a:tc>
                  <a:txBody>
                    <a:bodyPr/>
                    <a:lstStyle/>
                    <a:p>
                      <a:r>
                        <a:rPr lang="en-US" sz="1400"/>
                        <a:t>10</a:t>
                      </a:r>
                    </a:p>
                  </a:txBody>
                  <a:tcPr marL="0" marR="0" marT="0" marB="0" anchor="ctr">
                    <a:lnL>
                      <a:noFill/>
                    </a:lnL>
                    <a:lnR>
                      <a:noFill/>
                    </a:lnR>
                    <a:lnT>
                      <a:noFill/>
                    </a:lnT>
                    <a:lnB>
                      <a:noFill/>
                    </a:lnB>
                    <a:solidFill>
                      <a:srgbClr val="FFFFFF"/>
                    </a:solidFill>
                  </a:tcPr>
                </a:tc>
                <a:tc>
                  <a:txBody>
                    <a:bodyPr/>
                    <a:lstStyle/>
                    <a:p>
                      <a:pPr algn="r"/>
                      <a:r>
                        <a:rPr lang="de-DE" sz="1400"/>
                        <a:t>272</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6652143"/>
                  </a:ext>
                </a:extLst>
              </a:tr>
              <a:tr h="29389">
                <a:tc>
                  <a:txBody>
                    <a:bodyPr/>
                    <a:lstStyle/>
                    <a:p>
                      <a:pPr algn="r"/>
                      <a:r>
                        <a:rPr lang="de-DE" sz="1400"/>
                        <a:t>81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Premodern literature: China's Four Great Classical Novels</a:t>
                      </a:r>
                    </a:p>
                  </a:txBody>
                  <a:tcPr marL="0" marR="0" marT="0" marB="0" anchor="ctr">
                    <a:lnL>
                      <a:noFill/>
                    </a:lnL>
                    <a:lnR>
                      <a:noFill/>
                    </a:lnR>
                    <a:lnT>
                      <a:noFill/>
                    </a:lnT>
                    <a:lnB>
                      <a:noFill/>
                    </a:lnB>
                    <a:solidFill>
                      <a:srgbClr val="FFFFFF"/>
                    </a:solidFill>
                  </a:tcPr>
                </a:tc>
                <a:tc>
                  <a:txBody>
                    <a:bodyPr/>
                    <a:lstStyle/>
                    <a:p>
                      <a:r>
                        <a:rPr lang="en-US" sz="1400"/>
                        <a:t>53</a:t>
                      </a:r>
                    </a:p>
                  </a:txBody>
                  <a:tcPr marL="0" marR="0" marT="0" marB="0" anchor="ctr">
                    <a:lnL>
                      <a:noFill/>
                    </a:lnL>
                    <a:lnR>
                      <a:noFill/>
                    </a:lnR>
                    <a:lnT>
                      <a:noFill/>
                    </a:lnT>
                    <a:lnB>
                      <a:noFill/>
                    </a:lnB>
                    <a:solidFill>
                      <a:srgbClr val="FFFFFF"/>
                    </a:solidFill>
                  </a:tcPr>
                </a:tc>
                <a:tc>
                  <a:txBody>
                    <a:bodyPr/>
                    <a:lstStyle/>
                    <a:p>
                      <a:pPr algn="r"/>
                      <a:r>
                        <a:rPr lang="de-DE" sz="1400"/>
                        <a:t>270</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449283"/>
                  </a:ext>
                </a:extLst>
              </a:tr>
              <a:tr h="29389">
                <a:tc>
                  <a:txBody>
                    <a:bodyPr/>
                    <a:lstStyle/>
                    <a:p>
                      <a:pPr algn="r"/>
                      <a:r>
                        <a:rPr lang="de-DE" sz="1400"/>
                        <a:t>82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clothing / interieur: The Folding Screen</a:t>
                      </a:r>
                    </a:p>
                  </a:txBody>
                  <a:tcPr marL="0" marR="0" marT="0" marB="0" anchor="ctr">
                    <a:lnL>
                      <a:noFill/>
                    </a:lnL>
                    <a:lnR>
                      <a:noFill/>
                    </a:lnR>
                    <a:lnT>
                      <a:noFill/>
                    </a:lnT>
                    <a:lnB>
                      <a:noFill/>
                    </a:lnB>
                    <a:solidFill>
                      <a:srgbClr val="FFFFFF"/>
                    </a:solidFill>
                  </a:tcPr>
                </a:tc>
                <a:tc>
                  <a:txBody>
                    <a:bodyPr/>
                    <a:lstStyle/>
                    <a:p>
                      <a:r>
                        <a:rPr lang="en-US" sz="1400"/>
                        <a:t>115</a:t>
                      </a:r>
                    </a:p>
                  </a:txBody>
                  <a:tcPr marL="0" marR="0" marT="0" marB="0" anchor="ctr">
                    <a:lnL>
                      <a:noFill/>
                    </a:lnL>
                    <a:lnR>
                      <a:noFill/>
                    </a:lnR>
                    <a:lnT>
                      <a:noFill/>
                    </a:lnT>
                    <a:lnB>
                      <a:noFill/>
                    </a:lnB>
                    <a:solidFill>
                      <a:srgbClr val="FFFFFF"/>
                    </a:solidFill>
                  </a:tcPr>
                </a:tc>
                <a:tc>
                  <a:txBody>
                    <a:bodyPr/>
                    <a:lstStyle/>
                    <a:p>
                      <a:pPr algn="r"/>
                      <a:r>
                        <a:rPr lang="de-DE" sz="1400"/>
                        <a:t>267</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6028121"/>
                  </a:ext>
                </a:extLst>
              </a:tr>
              <a:tr h="29389">
                <a:tc>
                  <a:txBody>
                    <a:bodyPr/>
                    <a:lstStyle/>
                    <a:p>
                      <a:pPr algn="r"/>
                      <a:r>
                        <a:rPr lang="de-DE" sz="1400"/>
                        <a:t>83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Chinese Mythology</a:t>
                      </a:r>
                    </a:p>
                  </a:txBody>
                  <a:tcPr marL="0" marR="0" marT="0" marB="0" anchor="ctr">
                    <a:lnL>
                      <a:noFill/>
                    </a:lnL>
                    <a:lnR>
                      <a:noFill/>
                    </a:lnR>
                    <a:lnT>
                      <a:noFill/>
                    </a:lnT>
                    <a:lnB>
                      <a:noFill/>
                    </a:lnB>
                    <a:solidFill>
                      <a:srgbClr val="FFFFFF"/>
                    </a:solidFill>
                  </a:tcPr>
                </a:tc>
                <a:tc>
                  <a:txBody>
                    <a:bodyPr/>
                    <a:lstStyle/>
                    <a:p>
                      <a:r>
                        <a:rPr lang="it-IT" sz="1400"/>
                        <a:t>48</a:t>
                      </a:r>
                    </a:p>
                  </a:txBody>
                  <a:tcPr marL="0" marR="0" marT="0" marB="0" anchor="ctr">
                    <a:lnL>
                      <a:noFill/>
                    </a:lnL>
                    <a:lnR>
                      <a:noFill/>
                    </a:lnR>
                    <a:lnT>
                      <a:noFill/>
                    </a:lnT>
                    <a:lnB>
                      <a:noFill/>
                    </a:lnB>
                    <a:solidFill>
                      <a:srgbClr val="FFFFFF"/>
                    </a:solidFill>
                  </a:tcPr>
                </a:tc>
                <a:tc>
                  <a:txBody>
                    <a:bodyPr/>
                    <a:lstStyle/>
                    <a:p>
                      <a:pPr algn="r"/>
                      <a:r>
                        <a:rPr lang="de-DE" sz="1400"/>
                        <a:t>265</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0285341"/>
                  </a:ext>
                </a:extLst>
              </a:tr>
              <a:tr h="29389">
                <a:tc>
                  <a:txBody>
                    <a:bodyPr/>
                    <a:lstStyle/>
                    <a:p>
                      <a:pPr algn="r"/>
                      <a:r>
                        <a:rPr lang="de-DE" sz="1400"/>
                        <a:t>84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Medicine: Zhang Zhongjing</a:t>
                      </a:r>
                    </a:p>
                  </a:txBody>
                  <a:tcPr marL="0" marR="0" marT="0" marB="0" anchor="ctr">
                    <a:lnL>
                      <a:noFill/>
                    </a:lnL>
                    <a:lnR>
                      <a:noFill/>
                    </a:lnR>
                    <a:lnT>
                      <a:noFill/>
                    </a:lnT>
                    <a:lnB>
                      <a:noFill/>
                    </a:lnB>
                    <a:solidFill>
                      <a:srgbClr val="FFFFFF"/>
                    </a:solidFill>
                  </a:tcPr>
                </a:tc>
                <a:tc>
                  <a:txBody>
                    <a:bodyPr/>
                    <a:lstStyle/>
                    <a:p>
                      <a:r>
                        <a:rPr lang="en-US" sz="1400"/>
                        <a:t>69</a:t>
                      </a:r>
                    </a:p>
                  </a:txBody>
                  <a:tcPr marL="0" marR="0" marT="0" marB="0" anchor="ctr">
                    <a:lnL>
                      <a:noFill/>
                    </a:lnL>
                    <a:lnR>
                      <a:noFill/>
                    </a:lnR>
                    <a:lnT>
                      <a:noFill/>
                    </a:lnT>
                    <a:lnB>
                      <a:noFill/>
                    </a:lnB>
                    <a:solidFill>
                      <a:srgbClr val="FFFFFF"/>
                    </a:solidFill>
                  </a:tcPr>
                </a:tc>
                <a:tc>
                  <a:txBody>
                    <a:bodyPr/>
                    <a:lstStyle/>
                    <a:p>
                      <a:pPr algn="r"/>
                      <a:r>
                        <a:rPr lang="de-DE" sz="1400"/>
                        <a:t>264</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2489859"/>
                  </a:ext>
                </a:extLst>
              </a:tr>
              <a:tr h="29389">
                <a:tc>
                  <a:txBody>
                    <a:bodyPr/>
                    <a:lstStyle/>
                    <a:p>
                      <a:pPr algn="r"/>
                      <a:r>
                        <a:rPr lang="de-DE" sz="1400"/>
                        <a:t>85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Four State-Level Cultural Relics</a:t>
                      </a:r>
                    </a:p>
                  </a:txBody>
                  <a:tcPr marL="0" marR="0" marT="0" marB="0" anchor="ctr">
                    <a:lnL>
                      <a:noFill/>
                    </a:lnL>
                    <a:lnR>
                      <a:noFill/>
                    </a:lnR>
                    <a:lnT>
                      <a:noFill/>
                    </a:lnT>
                    <a:lnB>
                      <a:noFill/>
                    </a:lnB>
                    <a:solidFill>
                      <a:srgbClr val="FFFFFF"/>
                    </a:solidFill>
                  </a:tcPr>
                </a:tc>
                <a:tc>
                  <a:txBody>
                    <a:bodyPr/>
                    <a:lstStyle/>
                    <a:p>
                      <a:r>
                        <a:rPr lang="en-US" sz="1400"/>
                        <a:t>125</a:t>
                      </a:r>
                    </a:p>
                  </a:txBody>
                  <a:tcPr marL="0" marR="0" marT="0" marB="0" anchor="ctr">
                    <a:lnL>
                      <a:noFill/>
                    </a:lnL>
                    <a:lnR>
                      <a:noFill/>
                    </a:lnR>
                    <a:lnT>
                      <a:noFill/>
                    </a:lnT>
                    <a:lnB>
                      <a:noFill/>
                    </a:lnB>
                    <a:solidFill>
                      <a:srgbClr val="FFFFFF"/>
                    </a:solidFill>
                  </a:tcPr>
                </a:tc>
                <a:tc>
                  <a:txBody>
                    <a:bodyPr/>
                    <a:lstStyle/>
                    <a:p>
                      <a:pPr algn="r"/>
                      <a:r>
                        <a:rPr lang="de-DE" sz="1400"/>
                        <a:t>263</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66249208"/>
                  </a:ext>
                </a:extLst>
              </a:tr>
              <a:tr h="29389">
                <a:tc>
                  <a:txBody>
                    <a:bodyPr/>
                    <a:lstStyle/>
                    <a:p>
                      <a:pPr algn="r"/>
                      <a:r>
                        <a:rPr lang="de-DE" sz="1400"/>
                        <a:t>86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Qigong</a:t>
                      </a:r>
                    </a:p>
                  </a:txBody>
                  <a:tcPr marL="0" marR="0" marT="0" marB="0" anchor="ctr">
                    <a:lnL>
                      <a:noFill/>
                    </a:lnL>
                    <a:lnR>
                      <a:noFill/>
                    </a:lnR>
                    <a:lnT>
                      <a:noFill/>
                    </a:lnT>
                    <a:lnB>
                      <a:noFill/>
                    </a:lnB>
                    <a:solidFill>
                      <a:srgbClr val="FFFFFF"/>
                    </a:solidFill>
                  </a:tcPr>
                </a:tc>
                <a:tc>
                  <a:txBody>
                    <a:bodyPr/>
                    <a:lstStyle/>
                    <a:p>
                      <a:r>
                        <a:rPr lang="en-US" sz="1400"/>
                        <a:t>64</a:t>
                      </a:r>
                    </a:p>
                  </a:txBody>
                  <a:tcPr marL="0" marR="0" marT="0" marB="0" anchor="ctr">
                    <a:lnL>
                      <a:noFill/>
                    </a:lnL>
                    <a:lnR>
                      <a:noFill/>
                    </a:lnR>
                    <a:lnT>
                      <a:noFill/>
                    </a:lnT>
                    <a:lnB>
                      <a:noFill/>
                    </a:lnB>
                    <a:solidFill>
                      <a:srgbClr val="FFFFFF"/>
                    </a:solidFill>
                  </a:tcPr>
                </a:tc>
                <a:tc>
                  <a:txBody>
                    <a:bodyPr/>
                    <a:lstStyle/>
                    <a:p>
                      <a:pPr algn="r"/>
                      <a:r>
                        <a:rPr lang="de-DE" sz="1400"/>
                        <a:t>262</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2640219"/>
                  </a:ext>
                </a:extLst>
              </a:tr>
              <a:tr h="29389">
                <a:tc>
                  <a:txBody>
                    <a:bodyPr/>
                    <a:lstStyle/>
                    <a:p>
                      <a:pPr algn="r"/>
                      <a:r>
                        <a:rPr lang="de-DE" sz="1400"/>
                        <a:t>87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Architecture: Four Great Pavilions</a:t>
                      </a:r>
                    </a:p>
                  </a:txBody>
                  <a:tcPr marL="0" marR="0" marT="0" marB="0" anchor="ctr">
                    <a:lnL>
                      <a:noFill/>
                    </a:lnL>
                    <a:lnR>
                      <a:noFill/>
                    </a:lnR>
                    <a:lnT>
                      <a:noFill/>
                    </a:lnT>
                    <a:lnB>
                      <a:noFill/>
                    </a:lnB>
                    <a:solidFill>
                      <a:srgbClr val="FFFFFF"/>
                    </a:solidFill>
                  </a:tcPr>
                </a:tc>
                <a:tc>
                  <a:txBody>
                    <a:bodyPr/>
                    <a:lstStyle/>
                    <a:p>
                      <a:r>
                        <a:rPr lang="en-US" sz="1400"/>
                        <a:t>37</a:t>
                      </a:r>
                    </a:p>
                  </a:txBody>
                  <a:tcPr marL="0" marR="0" marT="0" marB="0" anchor="ctr">
                    <a:lnL>
                      <a:noFill/>
                    </a:lnL>
                    <a:lnR>
                      <a:noFill/>
                    </a:lnR>
                    <a:lnT>
                      <a:noFill/>
                    </a:lnT>
                    <a:lnB>
                      <a:noFill/>
                    </a:lnB>
                    <a:solidFill>
                      <a:srgbClr val="FFFFFF"/>
                    </a:solidFill>
                  </a:tcPr>
                </a:tc>
                <a:tc>
                  <a:txBody>
                    <a:bodyPr/>
                    <a:lstStyle/>
                    <a:p>
                      <a:pPr algn="r"/>
                      <a:r>
                        <a:rPr lang="de-DE" sz="1400"/>
                        <a:t>261</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0834985"/>
                  </a:ext>
                </a:extLst>
              </a:tr>
              <a:tr h="29389">
                <a:tc>
                  <a:txBody>
                    <a:bodyPr/>
                    <a:lstStyle/>
                    <a:p>
                      <a:pPr algn="r"/>
                      <a:r>
                        <a:rPr lang="de-DE" sz="1400"/>
                        <a:t>88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Buddhism</a:t>
                      </a:r>
                    </a:p>
                  </a:txBody>
                  <a:tcPr marL="0" marR="0" marT="0" marB="0" anchor="ctr">
                    <a:lnL>
                      <a:noFill/>
                    </a:lnL>
                    <a:lnR>
                      <a:noFill/>
                    </a:lnR>
                    <a:lnT>
                      <a:noFill/>
                    </a:lnT>
                    <a:lnB>
                      <a:noFill/>
                    </a:lnB>
                    <a:solidFill>
                      <a:srgbClr val="FFFFFF"/>
                    </a:solidFill>
                  </a:tcPr>
                </a:tc>
                <a:tc>
                  <a:txBody>
                    <a:bodyPr/>
                    <a:lstStyle/>
                    <a:p>
                      <a:r>
                        <a:rPr lang="en-US" sz="1400"/>
                        <a:t>75</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8870581"/>
                  </a:ext>
                </a:extLst>
              </a:tr>
              <a:tr h="29389">
                <a:tc>
                  <a:txBody>
                    <a:bodyPr/>
                    <a:lstStyle/>
                    <a:p>
                      <a:pPr algn="r"/>
                      <a:r>
                        <a:rPr lang="de-DE" sz="1400"/>
                        <a:t>89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Cuisine: Chopsticks</a:t>
                      </a:r>
                    </a:p>
                  </a:txBody>
                  <a:tcPr marL="0" marR="0" marT="0" marB="0" anchor="ctr">
                    <a:lnL>
                      <a:noFill/>
                    </a:lnL>
                    <a:lnR>
                      <a:noFill/>
                    </a:lnR>
                    <a:lnT>
                      <a:noFill/>
                    </a:lnT>
                    <a:lnB>
                      <a:noFill/>
                    </a:lnB>
                    <a:solidFill>
                      <a:srgbClr val="FFFFFF"/>
                    </a:solidFill>
                  </a:tcPr>
                </a:tc>
                <a:tc>
                  <a:txBody>
                    <a:bodyPr/>
                    <a:lstStyle/>
                    <a:p>
                      <a:r>
                        <a:rPr lang="en-US" sz="1400"/>
                        <a:t>27</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3386706"/>
                  </a:ext>
                </a:extLst>
              </a:tr>
              <a:tr h="29389">
                <a:tc>
                  <a:txBody>
                    <a:bodyPr/>
                    <a:lstStyle/>
                    <a:p>
                      <a:pPr algn="r"/>
                      <a:r>
                        <a:rPr lang="de-DE" sz="1400"/>
                        <a:t>90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Westernization: The Eastward Spread of Western Learning</a:t>
                      </a:r>
                    </a:p>
                  </a:txBody>
                  <a:tcPr marL="0" marR="0" marT="0" marB="0" anchor="ctr">
                    <a:lnL>
                      <a:noFill/>
                    </a:lnL>
                    <a:lnR>
                      <a:noFill/>
                    </a:lnR>
                    <a:lnT>
                      <a:noFill/>
                    </a:lnT>
                    <a:lnB>
                      <a:noFill/>
                    </a:lnB>
                    <a:solidFill>
                      <a:srgbClr val="FFFFFF"/>
                    </a:solidFill>
                  </a:tcPr>
                </a:tc>
                <a:tc>
                  <a:txBody>
                    <a:bodyPr/>
                    <a:lstStyle/>
                    <a:p>
                      <a:r>
                        <a:rPr lang="en-US" sz="1400"/>
                        <a:t>92</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4204239"/>
                  </a:ext>
                </a:extLst>
              </a:tr>
              <a:tr h="29389">
                <a:tc>
                  <a:txBody>
                    <a:bodyPr/>
                    <a:lstStyle/>
                    <a:p>
                      <a:pPr algn="r"/>
                      <a:r>
                        <a:rPr lang="de-DE" sz="1400"/>
                        <a:t>91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Body movement performance: Chinese Lion Dancing </a:t>
                      </a:r>
                    </a:p>
                  </a:txBody>
                  <a:tcPr marL="0" marR="0" marT="0" marB="0" anchor="ctr">
                    <a:lnL>
                      <a:noFill/>
                    </a:lnL>
                    <a:lnR>
                      <a:noFill/>
                    </a:lnR>
                    <a:lnT>
                      <a:noFill/>
                    </a:lnT>
                    <a:lnB>
                      <a:noFill/>
                    </a:lnB>
                    <a:solidFill>
                      <a:srgbClr val="FFFFFF"/>
                    </a:solidFill>
                  </a:tcPr>
                </a:tc>
                <a:tc>
                  <a:txBody>
                    <a:bodyPr/>
                    <a:lstStyle/>
                    <a:p>
                      <a:r>
                        <a:rPr lang="en-US" sz="1400"/>
                        <a:t>104</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9794928"/>
                  </a:ext>
                </a:extLst>
              </a:tr>
              <a:tr h="29389">
                <a:tc>
                  <a:txBody>
                    <a:bodyPr/>
                    <a:lstStyle/>
                    <a:p>
                      <a:pPr algn="r"/>
                      <a:r>
                        <a:rPr lang="de-DE" sz="1400"/>
                        <a:t>92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Body movement performance: Stilts</a:t>
                      </a:r>
                    </a:p>
                  </a:txBody>
                  <a:tcPr marL="0" marR="0" marT="0" marB="0" anchor="ctr">
                    <a:lnL>
                      <a:noFill/>
                    </a:lnL>
                    <a:lnR>
                      <a:noFill/>
                    </a:lnR>
                    <a:lnT>
                      <a:noFill/>
                    </a:lnT>
                    <a:lnB>
                      <a:noFill/>
                    </a:lnB>
                    <a:solidFill>
                      <a:srgbClr val="FFFFFF"/>
                    </a:solidFill>
                  </a:tcPr>
                </a:tc>
                <a:tc>
                  <a:txBody>
                    <a:bodyPr/>
                    <a:lstStyle/>
                    <a:p>
                      <a:r>
                        <a:rPr lang="en-US" sz="1400"/>
                        <a:t>102</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4575721"/>
                  </a:ext>
                </a:extLst>
              </a:tr>
              <a:tr h="29389">
                <a:tc>
                  <a:txBody>
                    <a:bodyPr/>
                    <a:lstStyle/>
                    <a:p>
                      <a:pPr algn="r"/>
                      <a:r>
                        <a:rPr lang="de-DE" sz="1400"/>
                        <a:t>93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Science and Technology: Compass</a:t>
                      </a:r>
                    </a:p>
                  </a:txBody>
                  <a:tcPr marL="0" marR="0" marT="0" marB="0" anchor="ctr">
                    <a:lnL>
                      <a:noFill/>
                    </a:lnL>
                    <a:lnR>
                      <a:noFill/>
                    </a:lnR>
                    <a:lnT>
                      <a:noFill/>
                    </a:lnT>
                    <a:lnB>
                      <a:noFill/>
                    </a:lnB>
                    <a:solidFill>
                      <a:srgbClr val="FFFFFF"/>
                    </a:solidFill>
                  </a:tcPr>
                </a:tc>
                <a:tc>
                  <a:txBody>
                    <a:bodyPr/>
                    <a:lstStyle/>
                    <a:p>
                      <a:r>
                        <a:rPr lang="en-US" sz="1400"/>
                        <a:t>6</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4855421"/>
                  </a:ext>
                </a:extLst>
              </a:tr>
              <a:tr h="29389">
                <a:tc>
                  <a:txBody>
                    <a:bodyPr/>
                    <a:lstStyle/>
                    <a:p>
                      <a:pPr algn="r"/>
                      <a:r>
                        <a:rPr lang="de-DE" sz="1400"/>
                        <a:t>94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The Evolution of Calligraphy</a:t>
                      </a:r>
                    </a:p>
                  </a:txBody>
                  <a:tcPr marL="0" marR="0" marT="0" marB="0" anchor="ctr">
                    <a:lnL>
                      <a:noFill/>
                    </a:lnL>
                    <a:lnR>
                      <a:noFill/>
                    </a:lnR>
                    <a:lnT>
                      <a:noFill/>
                    </a:lnT>
                    <a:lnB>
                      <a:noFill/>
                    </a:lnB>
                    <a:solidFill>
                      <a:srgbClr val="FFFFFF"/>
                    </a:solidFill>
                  </a:tcPr>
                </a:tc>
                <a:tc>
                  <a:txBody>
                    <a:bodyPr/>
                    <a:lstStyle/>
                    <a:p>
                      <a:r>
                        <a:rPr lang="en-US" sz="1400"/>
                        <a:t>12</a:t>
                      </a:r>
                    </a:p>
                  </a:txBody>
                  <a:tcPr marL="0" marR="0" marT="0" marB="0" anchor="ctr">
                    <a:lnL>
                      <a:noFill/>
                    </a:lnL>
                    <a:lnR>
                      <a:noFill/>
                    </a:lnR>
                    <a:lnT>
                      <a:noFill/>
                    </a:lnT>
                    <a:lnB>
                      <a:noFill/>
                    </a:lnB>
                    <a:solidFill>
                      <a:srgbClr val="FFFFFF"/>
                    </a:solidFill>
                  </a:tcPr>
                </a:tc>
                <a:tc>
                  <a:txBody>
                    <a:bodyPr/>
                    <a:lstStyle/>
                    <a:p>
                      <a:pPr algn="r"/>
                      <a:r>
                        <a:rPr lang="de-DE" sz="1400"/>
                        <a:t>258</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112382"/>
                  </a:ext>
                </a:extLst>
              </a:tr>
              <a:tr h="29389">
                <a:tc>
                  <a:txBody>
                    <a:bodyPr/>
                    <a:lstStyle/>
                    <a:p>
                      <a:pPr algn="r"/>
                      <a:r>
                        <a:rPr lang="de-DE" sz="1400"/>
                        <a:t>95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Ancient Writing and Painting Tool, Writing Brush</a:t>
                      </a:r>
                    </a:p>
                  </a:txBody>
                  <a:tcPr marL="0" marR="0" marT="0" marB="0" anchor="ctr">
                    <a:lnL>
                      <a:noFill/>
                    </a:lnL>
                    <a:lnR>
                      <a:noFill/>
                    </a:lnR>
                    <a:lnT>
                      <a:noFill/>
                    </a:lnT>
                    <a:lnB>
                      <a:noFill/>
                    </a:lnB>
                    <a:solidFill>
                      <a:srgbClr val="FFFFFF"/>
                    </a:solidFill>
                  </a:tcPr>
                </a:tc>
                <a:tc>
                  <a:txBody>
                    <a:bodyPr/>
                    <a:lstStyle/>
                    <a:p>
                      <a:r>
                        <a:rPr lang="en-US" sz="1400"/>
                        <a:t>13</a:t>
                      </a:r>
                    </a:p>
                  </a:txBody>
                  <a:tcPr marL="0" marR="0" marT="0" marB="0" anchor="ctr">
                    <a:lnL>
                      <a:noFill/>
                    </a:lnL>
                    <a:lnR>
                      <a:noFill/>
                    </a:lnR>
                    <a:lnT>
                      <a:noFill/>
                    </a:lnT>
                    <a:lnB>
                      <a:noFill/>
                    </a:lnB>
                    <a:solidFill>
                      <a:srgbClr val="FFFFFF"/>
                    </a:solidFill>
                  </a:tcPr>
                </a:tc>
                <a:tc>
                  <a:txBody>
                    <a:bodyPr/>
                    <a:lstStyle/>
                    <a:p>
                      <a:pPr algn="r"/>
                      <a:r>
                        <a:rPr lang="de-DE" sz="1400"/>
                        <a:t>255</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178680"/>
                  </a:ext>
                </a:extLst>
              </a:tr>
              <a:tr h="29389">
                <a:tc>
                  <a:txBody>
                    <a:bodyPr/>
                    <a:lstStyle/>
                    <a:p>
                      <a:pPr algn="r"/>
                      <a:r>
                        <a:rPr lang="de-DE" sz="1400"/>
                        <a:t>96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Garden Culture: Bonsai (Penjing) </a:t>
                      </a:r>
                    </a:p>
                  </a:txBody>
                  <a:tcPr marL="0" marR="0" marT="0" marB="0" anchor="ctr">
                    <a:lnL>
                      <a:noFill/>
                    </a:lnL>
                    <a:lnR>
                      <a:noFill/>
                    </a:lnR>
                    <a:lnT>
                      <a:noFill/>
                    </a:lnT>
                    <a:lnB>
                      <a:noFill/>
                    </a:lnB>
                    <a:solidFill>
                      <a:srgbClr val="FFFFFF"/>
                    </a:solidFill>
                  </a:tcPr>
                </a:tc>
                <a:tc>
                  <a:txBody>
                    <a:bodyPr/>
                    <a:lstStyle/>
                    <a:p>
                      <a:r>
                        <a:rPr lang="en-US" sz="1400"/>
                        <a:t>43</a:t>
                      </a:r>
                    </a:p>
                  </a:txBody>
                  <a:tcPr marL="0" marR="0" marT="0" marB="0" anchor="ctr">
                    <a:lnL>
                      <a:noFill/>
                    </a:lnL>
                    <a:lnR>
                      <a:noFill/>
                    </a:lnR>
                    <a:lnT>
                      <a:noFill/>
                    </a:lnT>
                    <a:lnB>
                      <a:noFill/>
                    </a:lnB>
                    <a:solidFill>
                      <a:srgbClr val="FFFFFF"/>
                    </a:solidFill>
                  </a:tcPr>
                </a:tc>
                <a:tc>
                  <a:txBody>
                    <a:bodyPr/>
                    <a:lstStyle/>
                    <a:p>
                      <a:pPr algn="r"/>
                      <a:r>
                        <a:rPr lang="de-DE" sz="1400"/>
                        <a:t>253</a:t>
                      </a:r>
                    </a:p>
                  </a:txBody>
                  <a:tcPr marL="0" marR="0" marT="0" marB="0" anchor="ctr">
                    <a:lnL>
                      <a:noFill/>
                    </a:lnL>
                    <a:lnR>
                      <a:noFill/>
                    </a:lnR>
                    <a:lnT>
                      <a:noFill/>
                    </a:lnT>
                    <a:lnB>
                      <a:noFill/>
                    </a:lnB>
                    <a:solidFill>
                      <a:srgbClr val="FFFFFF"/>
                    </a:solidFill>
                  </a:tcPr>
                </a:tc>
                <a:tc>
                  <a:txBody>
                    <a:bodyPr/>
                    <a:lstStyle/>
                    <a:p>
                      <a:pPr algn="r"/>
                      <a:r>
                        <a:rPr lang="de-DE" sz="1400"/>
                        <a:t>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201790"/>
                  </a:ext>
                </a:extLst>
              </a:tr>
              <a:tr h="29389">
                <a:tc>
                  <a:txBody>
                    <a:bodyPr/>
                    <a:lstStyle/>
                    <a:p>
                      <a:pPr algn="r"/>
                      <a:r>
                        <a:rPr lang="de-DE" sz="1400"/>
                        <a:t>97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Lacquerware</a:t>
                      </a:r>
                    </a:p>
                  </a:txBody>
                  <a:tcPr marL="0" marR="0" marT="0" marB="0" anchor="ctr">
                    <a:lnL>
                      <a:noFill/>
                    </a:lnL>
                    <a:lnR>
                      <a:noFill/>
                    </a:lnR>
                    <a:lnT>
                      <a:noFill/>
                    </a:lnT>
                    <a:lnB>
                      <a:noFill/>
                    </a:lnB>
                    <a:solidFill>
                      <a:srgbClr val="FFFFFF"/>
                    </a:solidFill>
                  </a:tcPr>
                </a:tc>
                <a:tc>
                  <a:txBody>
                    <a:bodyPr/>
                    <a:lstStyle/>
                    <a:p>
                      <a:r>
                        <a:rPr lang="en-US" sz="1400"/>
                        <a:t>16</a:t>
                      </a:r>
                    </a:p>
                  </a:txBody>
                  <a:tcPr marL="0" marR="0" marT="0" marB="0" anchor="ctr">
                    <a:lnL>
                      <a:noFill/>
                    </a:lnL>
                    <a:lnR>
                      <a:noFill/>
                    </a:lnR>
                    <a:lnT>
                      <a:noFill/>
                    </a:lnT>
                    <a:lnB>
                      <a:noFill/>
                    </a:lnB>
                    <a:solidFill>
                      <a:srgbClr val="FFFFFF"/>
                    </a:solidFill>
                  </a:tcPr>
                </a:tc>
                <a:tc>
                  <a:txBody>
                    <a:bodyPr/>
                    <a:lstStyle/>
                    <a:p>
                      <a:pPr algn="r"/>
                      <a:r>
                        <a:rPr lang="de-DE" sz="1400"/>
                        <a:t>247</a:t>
                      </a:r>
                    </a:p>
                  </a:txBody>
                  <a:tcPr marL="0" marR="0" marT="0" marB="0" anchor="ctr">
                    <a:lnL>
                      <a:noFill/>
                    </a:lnL>
                    <a:lnR>
                      <a:noFill/>
                    </a:lnR>
                    <a:lnT>
                      <a:noFill/>
                    </a:lnT>
                    <a:lnB>
                      <a:noFill/>
                    </a:lnB>
                    <a:solidFill>
                      <a:srgbClr val="FFFFFF"/>
                    </a:solidFill>
                  </a:tcPr>
                </a:tc>
                <a:tc>
                  <a:txBody>
                    <a:bodyPr/>
                    <a:lstStyle/>
                    <a:p>
                      <a:pPr algn="r"/>
                      <a:r>
                        <a:rPr lang="de-DE" sz="1400"/>
                        <a:t>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1822549"/>
                  </a:ext>
                </a:extLst>
              </a:tr>
              <a:tr h="29389">
                <a:tc>
                  <a:txBody>
                    <a:bodyPr/>
                    <a:lstStyle/>
                    <a:p>
                      <a:pPr algn="r"/>
                      <a:r>
                        <a:rPr lang="de-DE" sz="1400"/>
                        <a:t>98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clothing / interieur: Batik</a:t>
                      </a:r>
                    </a:p>
                  </a:txBody>
                  <a:tcPr marL="0" marR="0" marT="0" marB="0" anchor="ctr">
                    <a:lnL>
                      <a:noFill/>
                    </a:lnL>
                    <a:lnR>
                      <a:noFill/>
                    </a:lnR>
                    <a:lnT>
                      <a:noFill/>
                    </a:lnT>
                    <a:lnB>
                      <a:noFill/>
                    </a:lnB>
                    <a:solidFill>
                      <a:srgbClr val="FFFFFF"/>
                    </a:solidFill>
                  </a:tcPr>
                </a:tc>
                <a:tc>
                  <a:txBody>
                    <a:bodyPr/>
                    <a:lstStyle/>
                    <a:p>
                      <a:r>
                        <a:rPr lang="en-US" sz="1400"/>
                        <a:t>114</a:t>
                      </a:r>
                    </a:p>
                  </a:txBody>
                  <a:tcPr marL="0" marR="0" marT="0" marB="0" anchor="ctr">
                    <a:lnL>
                      <a:noFill/>
                    </a:lnL>
                    <a:lnR>
                      <a:noFill/>
                    </a:lnR>
                    <a:lnT>
                      <a:noFill/>
                    </a:lnT>
                    <a:lnB>
                      <a:noFill/>
                    </a:lnB>
                    <a:solidFill>
                      <a:srgbClr val="FFFFFF"/>
                    </a:solidFill>
                  </a:tcPr>
                </a:tc>
                <a:tc>
                  <a:txBody>
                    <a:bodyPr/>
                    <a:lstStyle/>
                    <a:p>
                      <a:pPr algn="r"/>
                      <a:r>
                        <a:rPr lang="de-DE" sz="1400"/>
                        <a:t>242</a:t>
                      </a:r>
                    </a:p>
                  </a:txBody>
                  <a:tcPr marL="0" marR="0" marT="0" marB="0" anchor="ctr">
                    <a:lnL>
                      <a:noFill/>
                    </a:lnL>
                    <a:lnR>
                      <a:noFill/>
                    </a:lnR>
                    <a:lnT>
                      <a:noFill/>
                    </a:lnT>
                    <a:lnB>
                      <a:noFill/>
                    </a:lnB>
                    <a:solidFill>
                      <a:srgbClr val="FFFFFF"/>
                    </a:solidFill>
                  </a:tcPr>
                </a:tc>
                <a:tc>
                  <a:txBody>
                    <a:bodyPr/>
                    <a:lstStyle/>
                    <a:p>
                      <a:pPr algn="r"/>
                      <a:r>
                        <a:rPr lang="de-DE" sz="1400"/>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5630255"/>
                  </a:ext>
                </a:extLst>
              </a:tr>
              <a:tr h="29389">
                <a:tc>
                  <a:txBody>
                    <a:bodyPr/>
                    <a:lstStyle/>
                    <a:p>
                      <a:pPr algn="r"/>
                      <a:r>
                        <a:rPr lang="de-DE" sz="1400"/>
                        <a:t>99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Confucianism: Confucian Culture</a:t>
                      </a:r>
                    </a:p>
                  </a:txBody>
                  <a:tcPr marL="0" marR="0" marT="0" marB="0" anchor="ctr">
                    <a:lnL>
                      <a:noFill/>
                    </a:lnL>
                    <a:lnR>
                      <a:noFill/>
                    </a:lnR>
                    <a:lnT>
                      <a:noFill/>
                    </a:lnT>
                    <a:lnB>
                      <a:noFill/>
                    </a:lnB>
                    <a:solidFill>
                      <a:srgbClr val="FFFFFF"/>
                    </a:solidFill>
                  </a:tcPr>
                </a:tc>
                <a:tc>
                  <a:txBody>
                    <a:bodyPr/>
                    <a:lstStyle/>
                    <a:p>
                      <a:r>
                        <a:rPr lang="en-US" sz="1400"/>
                        <a:t>81</a:t>
                      </a:r>
                    </a:p>
                  </a:txBody>
                  <a:tcPr marL="0" marR="0" marT="0" marB="0" anchor="ctr">
                    <a:lnL>
                      <a:noFill/>
                    </a:lnL>
                    <a:lnR>
                      <a:noFill/>
                    </a:lnR>
                    <a:lnT>
                      <a:noFill/>
                    </a:lnT>
                    <a:lnB>
                      <a:noFill/>
                    </a:lnB>
                    <a:solidFill>
                      <a:srgbClr val="FFFFFF"/>
                    </a:solidFill>
                  </a:tcPr>
                </a:tc>
                <a:tc>
                  <a:txBody>
                    <a:bodyPr/>
                    <a:lstStyle/>
                    <a:p>
                      <a:pPr algn="r"/>
                      <a:r>
                        <a:rPr lang="de-DE" sz="1400"/>
                        <a:t>237</a:t>
                      </a:r>
                    </a:p>
                  </a:txBody>
                  <a:tcPr marL="0" marR="0" marT="0" marB="0" anchor="ctr">
                    <a:lnL>
                      <a:noFill/>
                    </a:lnL>
                    <a:lnR>
                      <a:noFill/>
                    </a:lnR>
                    <a:lnT>
                      <a:noFill/>
                    </a:lnT>
                    <a:lnB>
                      <a:noFill/>
                    </a:lnB>
                    <a:solidFill>
                      <a:srgbClr val="FFFFFF"/>
                    </a:solidFill>
                  </a:tcPr>
                </a:tc>
                <a:tc>
                  <a:txBody>
                    <a:bodyPr/>
                    <a:lstStyle/>
                    <a:p>
                      <a:pPr algn="r"/>
                      <a:r>
                        <a:rPr lang="de-DE" sz="1400"/>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443017"/>
                  </a:ext>
                </a:extLst>
              </a:tr>
              <a:tr h="29389">
                <a:tc>
                  <a:txBody>
                    <a:bodyPr/>
                    <a:lstStyle/>
                    <a:p>
                      <a:pPr algn="r"/>
                      <a:r>
                        <a:rPr lang="de-DE" sz="1400"/>
                        <a:t>100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Westernization: The Westernization Movement</a:t>
                      </a:r>
                    </a:p>
                  </a:txBody>
                  <a:tcPr marL="0" marR="0" marT="0" marB="0" anchor="ctr">
                    <a:lnL>
                      <a:noFill/>
                    </a:lnL>
                    <a:lnR>
                      <a:noFill/>
                    </a:lnR>
                    <a:lnT>
                      <a:noFill/>
                    </a:lnT>
                    <a:lnB>
                      <a:noFill/>
                    </a:lnB>
                    <a:solidFill>
                      <a:srgbClr val="FFFFFF"/>
                    </a:solidFill>
                  </a:tcPr>
                </a:tc>
                <a:tc>
                  <a:txBody>
                    <a:bodyPr/>
                    <a:lstStyle/>
                    <a:p>
                      <a:r>
                        <a:rPr lang="en-US" sz="1400"/>
                        <a:t>93</a:t>
                      </a:r>
                    </a:p>
                  </a:txBody>
                  <a:tcPr marL="0" marR="0" marT="0" marB="0" anchor="ctr">
                    <a:lnL>
                      <a:noFill/>
                    </a:lnL>
                    <a:lnR>
                      <a:noFill/>
                    </a:lnR>
                    <a:lnT>
                      <a:noFill/>
                    </a:lnT>
                    <a:lnB>
                      <a:noFill/>
                    </a:lnB>
                    <a:solidFill>
                      <a:srgbClr val="FFFFFF"/>
                    </a:solidFill>
                  </a:tcPr>
                </a:tc>
                <a:tc>
                  <a:txBody>
                    <a:bodyPr/>
                    <a:lstStyle/>
                    <a:p>
                      <a:pPr algn="r"/>
                      <a:r>
                        <a:rPr lang="de-DE" sz="1400"/>
                        <a:t>236</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0899973"/>
                  </a:ext>
                </a:extLst>
              </a:tr>
              <a:tr h="29389">
                <a:tc>
                  <a:txBody>
                    <a:bodyPr/>
                    <a:lstStyle/>
                    <a:p>
                      <a:pPr algn="r"/>
                      <a:r>
                        <a:rPr lang="de-DE" sz="1400"/>
                        <a:t>101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Novels</a:t>
                      </a:r>
                    </a:p>
                  </a:txBody>
                  <a:tcPr marL="0" marR="0" marT="0" marB="0" anchor="ctr">
                    <a:lnL>
                      <a:noFill/>
                    </a:lnL>
                    <a:lnR>
                      <a:noFill/>
                    </a:lnR>
                    <a:lnT>
                      <a:noFill/>
                    </a:lnT>
                    <a:lnB>
                      <a:noFill/>
                    </a:lnB>
                    <a:solidFill>
                      <a:srgbClr val="FFFFFF"/>
                    </a:solidFill>
                  </a:tcPr>
                </a:tc>
                <a:tc>
                  <a:txBody>
                    <a:bodyPr/>
                    <a:lstStyle/>
                    <a:p>
                      <a:r>
                        <a:rPr lang="en-US" sz="1400"/>
                        <a:t>57</a:t>
                      </a:r>
                    </a:p>
                  </a:txBody>
                  <a:tcPr marL="0" marR="0" marT="0" marB="0" anchor="ctr">
                    <a:lnL>
                      <a:noFill/>
                    </a:lnL>
                    <a:lnR>
                      <a:noFill/>
                    </a:lnR>
                    <a:lnT>
                      <a:noFill/>
                    </a:lnT>
                    <a:lnB>
                      <a:noFill/>
                    </a:lnB>
                    <a:solidFill>
                      <a:srgbClr val="FFFFFF"/>
                    </a:solidFill>
                  </a:tcPr>
                </a:tc>
                <a:tc>
                  <a:txBody>
                    <a:bodyPr/>
                    <a:lstStyle/>
                    <a:p>
                      <a:pPr algn="r"/>
                      <a:r>
                        <a:rPr lang="de-DE" sz="1400"/>
                        <a:t>234</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7364223"/>
                  </a:ext>
                </a:extLst>
              </a:tr>
              <a:tr h="29389">
                <a:tc>
                  <a:txBody>
                    <a:bodyPr/>
                    <a:lstStyle/>
                    <a:p>
                      <a:pPr algn="r"/>
                      <a:r>
                        <a:rPr lang="de-DE" sz="1400"/>
                        <a:t>102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Literature, Science Fiction, and Fantasy</a:t>
                      </a:r>
                    </a:p>
                  </a:txBody>
                  <a:tcPr marL="0" marR="0" marT="0" marB="0" anchor="ctr">
                    <a:lnL>
                      <a:noFill/>
                    </a:lnL>
                    <a:lnR>
                      <a:noFill/>
                    </a:lnR>
                    <a:lnT>
                      <a:noFill/>
                    </a:lnT>
                    <a:lnB>
                      <a:noFill/>
                    </a:lnB>
                    <a:solidFill>
                      <a:srgbClr val="FFFFFF"/>
                    </a:solidFill>
                  </a:tcPr>
                </a:tc>
                <a:tc>
                  <a:txBody>
                    <a:bodyPr/>
                    <a:lstStyle/>
                    <a:p>
                      <a:r>
                        <a:rPr lang="en-US" sz="1400"/>
                        <a:t>59</a:t>
                      </a:r>
                    </a:p>
                  </a:txBody>
                  <a:tcPr marL="0" marR="0" marT="0" marB="0" anchor="ctr">
                    <a:lnL>
                      <a:noFill/>
                    </a:lnL>
                    <a:lnR>
                      <a:noFill/>
                    </a:lnR>
                    <a:lnT>
                      <a:noFill/>
                    </a:lnT>
                    <a:lnB>
                      <a:noFill/>
                    </a:lnB>
                    <a:solidFill>
                      <a:srgbClr val="FFFFFF"/>
                    </a:solidFill>
                  </a:tcPr>
                </a:tc>
                <a:tc>
                  <a:txBody>
                    <a:bodyPr/>
                    <a:lstStyle/>
                    <a:p>
                      <a:pPr algn="r"/>
                      <a:r>
                        <a:rPr lang="de-DE" sz="1400"/>
                        <a:t>233</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4882227"/>
                  </a:ext>
                </a:extLst>
              </a:tr>
              <a:tr h="29389">
                <a:tc>
                  <a:txBody>
                    <a:bodyPr/>
                    <a:lstStyle/>
                    <a:p>
                      <a:pPr algn="r"/>
                      <a:r>
                        <a:rPr lang="de-DE" sz="1400"/>
                        <a:t>103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Yue Fu</a:t>
                      </a:r>
                    </a:p>
                  </a:txBody>
                  <a:tcPr marL="0" marR="0" marT="0" marB="0" anchor="ctr">
                    <a:lnL>
                      <a:noFill/>
                    </a:lnL>
                    <a:lnR>
                      <a:noFill/>
                    </a:lnR>
                    <a:lnT>
                      <a:noFill/>
                    </a:lnT>
                    <a:lnB>
                      <a:noFill/>
                    </a:lnB>
                    <a:solidFill>
                      <a:srgbClr val="FFFFFF"/>
                    </a:solidFill>
                  </a:tcPr>
                </a:tc>
                <a:tc>
                  <a:txBody>
                    <a:bodyPr/>
                    <a:lstStyle/>
                    <a:p>
                      <a:r>
                        <a:rPr lang="it-IT" sz="1400"/>
                        <a:t>47</a:t>
                      </a:r>
                    </a:p>
                  </a:txBody>
                  <a:tcPr marL="0" marR="0" marT="0" marB="0" anchor="ctr">
                    <a:lnL>
                      <a:noFill/>
                    </a:lnL>
                    <a:lnR>
                      <a:noFill/>
                    </a:lnR>
                    <a:lnT>
                      <a:noFill/>
                    </a:lnT>
                    <a:lnB>
                      <a:noFill/>
                    </a:lnB>
                    <a:solidFill>
                      <a:srgbClr val="FFFFFF"/>
                    </a:solidFill>
                  </a:tcPr>
                </a:tc>
                <a:tc>
                  <a:txBody>
                    <a:bodyPr/>
                    <a:lstStyle/>
                    <a:p>
                      <a:pPr algn="r"/>
                      <a:r>
                        <a:rPr lang="de-DE" sz="1400"/>
                        <a:t>231</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7391604"/>
                  </a:ext>
                </a:extLst>
              </a:tr>
              <a:tr h="29389">
                <a:tc>
                  <a:txBody>
                    <a:bodyPr/>
                    <a:lstStyle/>
                    <a:p>
                      <a:pPr algn="r"/>
                      <a:r>
                        <a:rPr lang="de-DE" sz="1400"/>
                        <a:t>104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Modern Literature</a:t>
                      </a:r>
                    </a:p>
                  </a:txBody>
                  <a:tcPr marL="0" marR="0" marT="0" marB="0" anchor="ctr">
                    <a:lnL>
                      <a:noFill/>
                    </a:lnL>
                    <a:lnR>
                      <a:noFill/>
                    </a:lnR>
                    <a:lnT>
                      <a:noFill/>
                    </a:lnT>
                    <a:lnB>
                      <a:noFill/>
                    </a:lnB>
                    <a:solidFill>
                      <a:srgbClr val="FFFFFF"/>
                    </a:solidFill>
                  </a:tcPr>
                </a:tc>
                <a:tc>
                  <a:txBody>
                    <a:bodyPr/>
                    <a:lstStyle/>
                    <a:p>
                      <a:r>
                        <a:rPr lang="en-US" sz="1400"/>
                        <a:t>55</a:t>
                      </a:r>
                    </a:p>
                  </a:txBody>
                  <a:tcPr marL="0" marR="0" marT="0" marB="0" anchor="ctr">
                    <a:lnL>
                      <a:noFill/>
                    </a:lnL>
                    <a:lnR>
                      <a:noFill/>
                    </a:lnR>
                    <a:lnT>
                      <a:noFill/>
                    </a:lnT>
                    <a:lnB>
                      <a:noFill/>
                    </a:lnB>
                    <a:solidFill>
                      <a:srgbClr val="FFFFFF"/>
                    </a:solidFill>
                  </a:tcPr>
                </a:tc>
                <a:tc>
                  <a:txBody>
                    <a:bodyPr/>
                    <a:lstStyle/>
                    <a:p>
                      <a:pPr algn="r"/>
                      <a:r>
                        <a:rPr lang="de-DE" sz="1400"/>
                        <a:t>231</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77924084"/>
                  </a:ext>
                </a:extLst>
              </a:tr>
              <a:tr h="44084">
                <a:tc>
                  <a:txBody>
                    <a:bodyPr/>
                    <a:lstStyle/>
                    <a:p>
                      <a:pPr algn="r"/>
                      <a:r>
                        <a:rPr lang="de-DE" sz="1400"/>
                        <a:t>105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Education: The Nine-Grade Official Selection System in Wei, Jin, Southern and Northern Dynasties</a:t>
                      </a:r>
                    </a:p>
                  </a:txBody>
                  <a:tcPr marL="0" marR="0" marT="0" marB="0" anchor="ctr">
                    <a:lnL>
                      <a:noFill/>
                    </a:lnL>
                    <a:lnR>
                      <a:noFill/>
                    </a:lnR>
                    <a:lnT>
                      <a:noFill/>
                    </a:lnT>
                    <a:lnB>
                      <a:noFill/>
                    </a:lnB>
                    <a:solidFill>
                      <a:srgbClr val="FFFFFF"/>
                    </a:solidFill>
                  </a:tcPr>
                </a:tc>
                <a:tc>
                  <a:txBody>
                    <a:bodyPr/>
                    <a:lstStyle/>
                    <a:p>
                      <a:r>
                        <a:rPr lang="en-US" sz="1400"/>
                        <a:t>118</a:t>
                      </a:r>
                    </a:p>
                  </a:txBody>
                  <a:tcPr marL="0" marR="0" marT="0" marB="0" anchor="ctr">
                    <a:lnL>
                      <a:noFill/>
                    </a:lnL>
                    <a:lnR>
                      <a:noFill/>
                    </a:lnR>
                    <a:lnT>
                      <a:noFill/>
                    </a:lnT>
                    <a:lnB>
                      <a:noFill/>
                    </a:lnB>
                    <a:solidFill>
                      <a:srgbClr val="FFFFFF"/>
                    </a:solidFill>
                  </a:tcPr>
                </a:tc>
                <a:tc>
                  <a:txBody>
                    <a:bodyPr/>
                    <a:lstStyle/>
                    <a:p>
                      <a:pPr algn="r"/>
                      <a:r>
                        <a:rPr lang="de-DE" sz="1400"/>
                        <a:t>229</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036928"/>
                  </a:ext>
                </a:extLst>
              </a:tr>
              <a:tr h="29389">
                <a:tc>
                  <a:txBody>
                    <a:bodyPr/>
                    <a:lstStyle/>
                    <a:p>
                      <a:pPr algn="r"/>
                      <a:r>
                        <a:rPr lang="de-DE" sz="1400"/>
                        <a:t>106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Four Main Philosophic Schools</a:t>
                      </a:r>
                    </a:p>
                  </a:txBody>
                  <a:tcPr marL="0" marR="0" marT="0" marB="0" anchor="ctr">
                    <a:lnL>
                      <a:noFill/>
                    </a:lnL>
                    <a:lnR>
                      <a:noFill/>
                    </a:lnR>
                    <a:lnT>
                      <a:noFill/>
                    </a:lnT>
                    <a:lnB>
                      <a:noFill/>
                    </a:lnB>
                    <a:solidFill>
                      <a:srgbClr val="FFFFFF"/>
                    </a:solidFill>
                  </a:tcPr>
                </a:tc>
                <a:tc>
                  <a:txBody>
                    <a:bodyPr/>
                    <a:lstStyle/>
                    <a:p>
                      <a:r>
                        <a:rPr lang="en-US" sz="1400"/>
                        <a:t>79</a:t>
                      </a:r>
                    </a:p>
                  </a:txBody>
                  <a:tcPr marL="0" marR="0" marT="0" marB="0" anchor="ctr">
                    <a:lnL>
                      <a:noFill/>
                    </a:lnL>
                    <a:lnR>
                      <a:noFill/>
                    </a:lnR>
                    <a:lnT>
                      <a:noFill/>
                    </a:lnT>
                    <a:lnB>
                      <a:noFill/>
                    </a:lnB>
                    <a:solidFill>
                      <a:srgbClr val="FFFFFF"/>
                    </a:solidFill>
                  </a:tcPr>
                </a:tc>
                <a:tc>
                  <a:txBody>
                    <a:bodyPr/>
                    <a:lstStyle/>
                    <a:p>
                      <a:pPr algn="r"/>
                      <a:r>
                        <a:rPr lang="de-DE" sz="1400"/>
                        <a:t>226</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0407412"/>
                  </a:ext>
                </a:extLst>
              </a:tr>
              <a:tr h="44084">
                <a:tc>
                  <a:txBody>
                    <a:bodyPr/>
                    <a:lstStyle/>
                    <a:p>
                      <a:pPr algn="r"/>
                      <a:r>
                        <a:rPr lang="de-DE" sz="1400"/>
                        <a:t>107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Tao Te Ching</a:t>
                      </a:r>
                    </a:p>
                  </a:txBody>
                  <a:tcPr marL="0" marR="0" marT="0" marB="0" anchor="ctr">
                    <a:lnL>
                      <a:noFill/>
                    </a:lnL>
                    <a:lnR>
                      <a:noFill/>
                    </a:lnR>
                    <a:lnT>
                      <a:noFill/>
                    </a:lnT>
                    <a:lnB>
                      <a:noFill/>
                    </a:lnB>
                    <a:solidFill>
                      <a:srgbClr val="FFFFFF"/>
                    </a:solidFill>
                  </a:tcPr>
                </a:tc>
                <a:tc>
                  <a:txBody>
                    <a:bodyPr/>
                    <a:lstStyle/>
                    <a:p>
                      <a:r>
                        <a:rPr lang="en-US" sz="1400"/>
                        <a:t>85</a:t>
                      </a:r>
                    </a:p>
                  </a:txBody>
                  <a:tcPr marL="0" marR="0" marT="0" marB="0" anchor="ctr">
                    <a:lnL>
                      <a:noFill/>
                    </a:lnL>
                    <a:lnR>
                      <a:noFill/>
                    </a:lnR>
                    <a:lnT>
                      <a:noFill/>
                    </a:lnT>
                    <a:lnB>
                      <a:noFill/>
                    </a:lnB>
                    <a:solidFill>
                      <a:srgbClr val="FFFFFF"/>
                    </a:solidFill>
                  </a:tcPr>
                </a:tc>
                <a:tc>
                  <a:txBody>
                    <a:bodyPr/>
                    <a:lstStyle/>
                    <a:p>
                      <a:pPr algn="r"/>
                      <a:r>
                        <a:rPr lang="de-DE" sz="1400"/>
                        <a:t>225</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6028435"/>
                  </a:ext>
                </a:extLst>
              </a:tr>
              <a:tr h="29389">
                <a:tc>
                  <a:txBody>
                    <a:bodyPr/>
                    <a:lstStyle/>
                    <a:p>
                      <a:pPr algn="r"/>
                      <a:r>
                        <a:rPr lang="de-DE" sz="1400"/>
                        <a:t>108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Minority cultures: Lisu People and Daogan Festival of Lisu Ethnic Minority</a:t>
                      </a:r>
                    </a:p>
                  </a:txBody>
                  <a:tcPr marL="0" marR="0" marT="0" marB="0" anchor="ctr">
                    <a:lnL>
                      <a:noFill/>
                    </a:lnL>
                    <a:lnR>
                      <a:noFill/>
                    </a:lnR>
                    <a:lnT>
                      <a:noFill/>
                    </a:lnT>
                    <a:lnB>
                      <a:noFill/>
                    </a:lnB>
                    <a:solidFill>
                      <a:srgbClr val="FFFFFF"/>
                    </a:solidFill>
                  </a:tcPr>
                </a:tc>
                <a:tc>
                  <a:txBody>
                    <a:bodyPr/>
                    <a:lstStyle/>
                    <a:p>
                      <a:r>
                        <a:rPr lang="en-US" sz="1400"/>
                        <a:t>111</a:t>
                      </a:r>
                    </a:p>
                  </a:txBody>
                  <a:tcPr marL="0" marR="0" marT="0" marB="0" anchor="ctr">
                    <a:lnL>
                      <a:noFill/>
                    </a:lnL>
                    <a:lnR>
                      <a:noFill/>
                    </a:lnR>
                    <a:lnT>
                      <a:noFill/>
                    </a:lnT>
                    <a:lnB>
                      <a:noFill/>
                    </a:lnB>
                    <a:solidFill>
                      <a:srgbClr val="FFFFFF"/>
                    </a:solidFill>
                  </a:tcPr>
                </a:tc>
                <a:tc>
                  <a:txBody>
                    <a:bodyPr/>
                    <a:lstStyle/>
                    <a:p>
                      <a:pPr algn="r"/>
                      <a:r>
                        <a:rPr lang="de-DE" sz="1400"/>
                        <a:t>219</a:t>
                      </a:r>
                    </a:p>
                  </a:txBody>
                  <a:tcPr marL="0" marR="0" marT="0" marB="0" anchor="ctr">
                    <a:lnL>
                      <a:noFill/>
                    </a:lnL>
                    <a:lnR>
                      <a:noFill/>
                    </a:lnR>
                    <a:lnT>
                      <a:noFill/>
                    </a:lnT>
                    <a:lnB>
                      <a:noFill/>
                    </a:lnB>
                    <a:solidFill>
                      <a:srgbClr val="FFFFFF"/>
                    </a:solidFill>
                  </a:tcPr>
                </a:tc>
                <a:tc>
                  <a:txBody>
                    <a:bodyPr/>
                    <a:lstStyle/>
                    <a:p>
                      <a:pPr algn="r"/>
                      <a:r>
                        <a:rPr lang="de-DE" sz="1400"/>
                        <a:t>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8348353"/>
                  </a:ext>
                </a:extLst>
              </a:tr>
              <a:tr h="29389">
                <a:tc>
                  <a:txBody>
                    <a:bodyPr/>
                    <a:lstStyle/>
                    <a:p>
                      <a:pPr algn="r"/>
                      <a:r>
                        <a:rPr lang="de-DE" sz="1400"/>
                        <a:t>109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Four Buddhist Shrines</a:t>
                      </a:r>
                    </a:p>
                  </a:txBody>
                  <a:tcPr marL="0" marR="0" marT="0" marB="0" anchor="ctr">
                    <a:lnL>
                      <a:noFill/>
                    </a:lnL>
                    <a:lnR>
                      <a:noFill/>
                    </a:lnR>
                    <a:lnT>
                      <a:noFill/>
                    </a:lnT>
                    <a:lnB>
                      <a:noFill/>
                    </a:lnB>
                    <a:solidFill>
                      <a:srgbClr val="FFFFFF"/>
                    </a:solidFill>
                  </a:tcPr>
                </a:tc>
                <a:tc>
                  <a:txBody>
                    <a:bodyPr/>
                    <a:lstStyle/>
                    <a:p>
                      <a:r>
                        <a:rPr lang="en-US" sz="1400"/>
                        <a:t>127</a:t>
                      </a:r>
                    </a:p>
                  </a:txBody>
                  <a:tcPr marL="0" marR="0" marT="0" marB="0" anchor="ctr">
                    <a:lnL>
                      <a:noFill/>
                    </a:lnL>
                    <a:lnR>
                      <a:noFill/>
                    </a:lnR>
                    <a:lnT>
                      <a:noFill/>
                    </a:lnT>
                    <a:lnB>
                      <a:noFill/>
                    </a:lnB>
                    <a:solidFill>
                      <a:srgbClr val="FFFFFF"/>
                    </a:solidFill>
                  </a:tcPr>
                </a:tc>
                <a:tc>
                  <a:txBody>
                    <a:bodyPr/>
                    <a:lstStyle/>
                    <a:p>
                      <a:pPr algn="r"/>
                      <a:r>
                        <a:rPr lang="de-DE" sz="1400"/>
                        <a:t>213</a:t>
                      </a:r>
                    </a:p>
                  </a:txBody>
                  <a:tcPr marL="0" marR="0" marT="0" marB="0" anchor="ctr">
                    <a:lnL>
                      <a:noFill/>
                    </a:lnL>
                    <a:lnR>
                      <a:noFill/>
                    </a:lnR>
                    <a:lnT>
                      <a:noFill/>
                    </a:lnT>
                    <a:lnB>
                      <a:noFill/>
                    </a:lnB>
                    <a:solidFill>
                      <a:srgbClr val="FFFFFF"/>
                    </a:solidFill>
                  </a:tcPr>
                </a:tc>
                <a:tc>
                  <a:txBody>
                    <a:bodyPr/>
                    <a:lstStyle/>
                    <a:p>
                      <a:pPr algn="r"/>
                      <a:r>
                        <a:rPr lang="de-DE" sz="1400"/>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62377074"/>
                  </a:ext>
                </a:extLst>
              </a:tr>
              <a:tr h="29389">
                <a:tc>
                  <a:txBody>
                    <a:bodyPr/>
                    <a:lstStyle/>
                    <a:p>
                      <a:pPr algn="r"/>
                      <a:r>
                        <a:rPr lang="de-DE" sz="1400"/>
                        <a:t>110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nn-NO" sz="1400"/>
                        <a:t>Beijing Opera: Beijing Opera Acrobatics</a:t>
                      </a:r>
                    </a:p>
                  </a:txBody>
                  <a:tcPr marL="0" marR="0" marT="0" marB="0" anchor="ctr">
                    <a:lnL>
                      <a:noFill/>
                    </a:lnL>
                    <a:lnR>
                      <a:noFill/>
                    </a:lnR>
                    <a:lnT>
                      <a:noFill/>
                    </a:lnT>
                    <a:lnB>
                      <a:noFill/>
                    </a:lnB>
                    <a:solidFill>
                      <a:srgbClr val="FFFFFF"/>
                    </a:solidFill>
                  </a:tcPr>
                </a:tc>
                <a:tc>
                  <a:txBody>
                    <a:bodyPr/>
                    <a:lstStyle/>
                    <a:p>
                      <a:r>
                        <a:rPr lang="en-US" sz="1400"/>
                        <a:t>62</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56204613"/>
                  </a:ext>
                </a:extLst>
              </a:tr>
              <a:tr h="29389">
                <a:tc>
                  <a:txBody>
                    <a:bodyPr/>
                    <a:lstStyle/>
                    <a:p>
                      <a:pPr algn="r"/>
                      <a:r>
                        <a:rPr lang="de-DE" sz="1400"/>
                        <a:t>111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Classical Philosophy - Confucius and Confucianism</a:t>
                      </a:r>
                    </a:p>
                  </a:txBody>
                  <a:tcPr marL="0" marR="0" marT="0" marB="0" anchor="ctr">
                    <a:lnL>
                      <a:noFill/>
                    </a:lnL>
                    <a:lnR>
                      <a:noFill/>
                    </a:lnR>
                    <a:lnT>
                      <a:noFill/>
                    </a:lnT>
                    <a:lnB>
                      <a:noFill/>
                    </a:lnB>
                    <a:solidFill>
                      <a:srgbClr val="FFFFFF"/>
                    </a:solidFill>
                  </a:tcPr>
                </a:tc>
                <a:tc>
                  <a:txBody>
                    <a:bodyPr/>
                    <a:lstStyle/>
                    <a:p>
                      <a:r>
                        <a:rPr lang="en-US" sz="1400"/>
                        <a:t>80</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8226266"/>
                  </a:ext>
                </a:extLst>
              </a:tr>
              <a:tr h="29389">
                <a:tc>
                  <a:txBody>
                    <a:bodyPr/>
                    <a:lstStyle/>
                    <a:p>
                      <a:pPr algn="r"/>
                      <a:r>
                        <a:rPr lang="de-DE" sz="1400"/>
                        <a:t>112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Wushu</a:t>
                      </a:r>
                    </a:p>
                  </a:txBody>
                  <a:tcPr marL="0" marR="0" marT="0" marB="0" anchor="ctr">
                    <a:lnL>
                      <a:noFill/>
                    </a:lnL>
                    <a:lnR>
                      <a:noFill/>
                    </a:lnR>
                    <a:lnT>
                      <a:noFill/>
                    </a:lnT>
                    <a:lnB>
                      <a:noFill/>
                    </a:lnB>
                    <a:solidFill>
                      <a:srgbClr val="FFFFFF"/>
                    </a:solidFill>
                  </a:tcPr>
                </a:tc>
                <a:tc>
                  <a:txBody>
                    <a:bodyPr/>
                    <a:lstStyle/>
                    <a:p>
                      <a:r>
                        <a:rPr lang="en-US" sz="1400"/>
                        <a:t>63</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9760717"/>
                  </a:ext>
                </a:extLst>
              </a:tr>
              <a:tr h="29389">
                <a:tc>
                  <a:txBody>
                    <a:bodyPr/>
                    <a:lstStyle/>
                    <a:p>
                      <a:pPr algn="r"/>
                      <a:r>
                        <a:rPr lang="de-DE" sz="1400"/>
                        <a:t>113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Army and weapons: Terracotta Army</a:t>
                      </a:r>
                    </a:p>
                  </a:txBody>
                  <a:tcPr marL="0" marR="0" marT="0" marB="0" anchor="ctr">
                    <a:lnL>
                      <a:noFill/>
                    </a:lnL>
                    <a:lnR>
                      <a:noFill/>
                    </a:lnR>
                    <a:lnT>
                      <a:noFill/>
                    </a:lnT>
                    <a:lnB>
                      <a:noFill/>
                    </a:lnB>
                    <a:solidFill>
                      <a:srgbClr val="FFFFFF"/>
                    </a:solidFill>
                  </a:tcPr>
                </a:tc>
                <a:tc>
                  <a:txBody>
                    <a:bodyPr/>
                    <a:lstStyle/>
                    <a:p>
                      <a:r>
                        <a:rPr lang="en-US" sz="1400"/>
                        <a:t>120</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0940931"/>
                  </a:ext>
                </a:extLst>
              </a:tr>
              <a:tr h="29389">
                <a:tc>
                  <a:txBody>
                    <a:bodyPr/>
                    <a:lstStyle/>
                    <a:p>
                      <a:pPr algn="r"/>
                      <a:r>
                        <a:rPr lang="de-DE" sz="1400"/>
                        <a:t>114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Fine Arts: Bada Shanren and Qi Baishi</a:t>
                      </a:r>
                    </a:p>
                  </a:txBody>
                  <a:tcPr marL="0" marR="0" marT="0" marB="0" anchor="ctr">
                    <a:lnL>
                      <a:noFill/>
                    </a:lnL>
                    <a:lnR>
                      <a:noFill/>
                    </a:lnR>
                    <a:lnT>
                      <a:noFill/>
                    </a:lnT>
                    <a:lnB>
                      <a:noFill/>
                    </a:lnB>
                    <a:solidFill>
                      <a:srgbClr val="FFFFFF"/>
                    </a:solidFill>
                  </a:tcPr>
                </a:tc>
                <a:tc>
                  <a:txBody>
                    <a:bodyPr/>
                    <a:lstStyle/>
                    <a:p>
                      <a:r>
                        <a:rPr lang="en-US" sz="1400"/>
                        <a:t>34</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9922695"/>
                  </a:ext>
                </a:extLst>
              </a:tr>
              <a:tr h="29389">
                <a:tc>
                  <a:txBody>
                    <a:bodyPr/>
                    <a:lstStyle/>
                    <a:p>
                      <a:pPr algn="r"/>
                      <a:r>
                        <a:rPr lang="de-DE" sz="1400"/>
                        <a:t>115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Huo Yuanjia</a:t>
                      </a:r>
                    </a:p>
                  </a:txBody>
                  <a:tcPr marL="0" marR="0" marT="0" marB="0" anchor="ctr">
                    <a:lnL>
                      <a:noFill/>
                    </a:lnL>
                    <a:lnR>
                      <a:noFill/>
                    </a:lnR>
                    <a:lnT>
                      <a:noFill/>
                    </a:lnT>
                    <a:lnB>
                      <a:noFill/>
                    </a:lnB>
                    <a:solidFill>
                      <a:srgbClr val="FFFFFF"/>
                    </a:solidFill>
                  </a:tcPr>
                </a:tc>
                <a:tc>
                  <a:txBody>
                    <a:bodyPr/>
                    <a:lstStyle/>
                    <a:p>
                      <a:r>
                        <a:rPr lang="en-US" sz="1400"/>
                        <a:t>65</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625383"/>
                  </a:ext>
                </a:extLst>
              </a:tr>
              <a:tr h="29389">
                <a:tc>
                  <a:txBody>
                    <a:bodyPr/>
                    <a:lstStyle/>
                    <a:p>
                      <a:pPr algn="r"/>
                      <a:r>
                        <a:rPr lang="de-DE" sz="1400"/>
                        <a:t>116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Contemporary Literature</a:t>
                      </a:r>
                    </a:p>
                  </a:txBody>
                  <a:tcPr marL="0" marR="0" marT="0" marB="0" anchor="ctr">
                    <a:lnL>
                      <a:noFill/>
                    </a:lnL>
                    <a:lnR>
                      <a:noFill/>
                    </a:lnR>
                    <a:lnT>
                      <a:noFill/>
                    </a:lnT>
                    <a:lnB>
                      <a:noFill/>
                    </a:lnB>
                    <a:solidFill>
                      <a:srgbClr val="FFFFFF"/>
                    </a:solidFill>
                  </a:tcPr>
                </a:tc>
                <a:tc>
                  <a:txBody>
                    <a:bodyPr/>
                    <a:lstStyle/>
                    <a:p>
                      <a:r>
                        <a:rPr lang="en-US" sz="1400"/>
                        <a:t>58</a:t>
                      </a:r>
                    </a:p>
                  </a:txBody>
                  <a:tcPr marL="0" marR="0" marT="0" marB="0" anchor="ctr">
                    <a:lnL>
                      <a:noFill/>
                    </a:lnL>
                    <a:lnR>
                      <a:noFill/>
                    </a:lnR>
                    <a:lnT>
                      <a:noFill/>
                    </a:lnT>
                    <a:lnB>
                      <a:noFill/>
                    </a:lnB>
                    <a:solidFill>
                      <a:srgbClr val="FFFFFF"/>
                    </a:solidFill>
                  </a:tcPr>
                </a:tc>
                <a:tc>
                  <a:txBody>
                    <a:bodyPr/>
                    <a:lstStyle/>
                    <a:p>
                      <a:pPr algn="r"/>
                      <a:r>
                        <a:rPr lang="de-DE" sz="1400"/>
                        <a:t>209</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6106299"/>
                  </a:ext>
                </a:extLst>
              </a:tr>
              <a:tr h="29389">
                <a:tc>
                  <a:txBody>
                    <a:bodyPr/>
                    <a:lstStyle/>
                    <a:p>
                      <a:pPr algn="r"/>
                      <a:r>
                        <a:rPr lang="de-DE" sz="1400"/>
                        <a:t>117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Daoism</a:t>
                      </a:r>
                    </a:p>
                  </a:txBody>
                  <a:tcPr marL="0" marR="0" marT="0" marB="0" anchor="ctr">
                    <a:lnL>
                      <a:noFill/>
                    </a:lnL>
                    <a:lnR>
                      <a:noFill/>
                    </a:lnR>
                    <a:lnT>
                      <a:noFill/>
                    </a:lnT>
                    <a:lnB>
                      <a:noFill/>
                    </a:lnB>
                    <a:solidFill>
                      <a:srgbClr val="FFFFFF"/>
                    </a:solidFill>
                  </a:tcPr>
                </a:tc>
                <a:tc>
                  <a:txBody>
                    <a:bodyPr/>
                    <a:lstStyle/>
                    <a:p>
                      <a:r>
                        <a:rPr lang="en-US" sz="1400"/>
                        <a:t>84</a:t>
                      </a:r>
                    </a:p>
                  </a:txBody>
                  <a:tcPr marL="0" marR="0" marT="0" marB="0" anchor="ctr">
                    <a:lnL>
                      <a:noFill/>
                    </a:lnL>
                    <a:lnR>
                      <a:noFill/>
                    </a:lnR>
                    <a:lnT>
                      <a:noFill/>
                    </a:lnT>
                    <a:lnB>
                      <a:noFill/>
                    </a:lnB>
                    <a:solidFill>
                      <a:srgbClr val="FFFFFF"/>
                    </a:solidFill>
                  </a:tcPr>
                </a:tc>
                <a:tc>
                  <a:txBody>
                    <a:bodyPr/>
                    <a:lstStyle/>
                    <a:p>
                      <a:pPr algn="r"/>
                      <a:r>
                        <a:rPr lang="de-DE" sz="1400"/>
                        <a:t>204</a:t>
                      </a:r>
                    </a:p>
                  </a:txBody>
                  <a:tcPr marL="0" marR="0" marT="0" marB="0" anchor="ctr">
                    <a:lnL>
                      <a:noFill/>
                    </a:lnL>
                    <a:lnR>
                      <a:noFill/>
                    </a:lnR>
                    <a:lnT>
                      <a:noFill/>
                    </a:lnT>
                    <a:lnB>
                      <a:noFill/>
                    </a:lnB>
                    <a:solidFill>
                      <a:srgbClr val="FFFFFF"/>
                    </a:solidFill>
                  </a:tcPr>
                </a:tc>
                <a:tc>
                  <a:txBody>
                    <a:bodyPr/>
                    <a:lstStyle/>
                    <a:p>
                      <a:pPr algn="r"/>
                      <a:r>
                        <a:rPr lang="de-DE" sz="1400"/>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400271"/>
                  </a:ext>
                </a:extLst>
              </a:tr>
              <a:tr h="29389">
                <a:tc>
                  <a:txBody>
                    <a:bodyPr/>
                    <a:lstStyle/>
                    <a:p>
                      <a:pPr algn="r"/>
                      <a:r>
                        <a:rPr lang="de-DE" sz="1400"/>
                        <a:t>118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Festivals: Lattice on Ancient Chinese Windows</a:t>
                      </a:r>
                    </a:p>
                  </a:txBody>
                  <a:tcPr marL="0" marR="0" marT="0" marB="0" anchor="ctr">
                    <a:lnL>
                      <a:noFill/>
                    </a:lnL>
                    <a:lnR>
                      <a:noFill/>
                    </a:lnR>
                    <a:lnT>
                      <a:noFill/>
                    </a:lnT>
                    <a:lnB>
                      <a:noFill/>
                    </a:lnB>
                    <a:solidFill>
                      <a:srgbClr val="FFFFFF"/>
                    </a:solidFill>
                  </a:tcPr>
                </a:tc>
                <a:tc>
                  <a:txBody>
                    <a:bodyPr/>
                    <a:lstStyle/>
                    <a:p>
                      <a:r>
                        <a:rPr lang="en-US" sz="1400"/>
                        <a:t>4</a:t>
                      </a:r>
                    </a:p>
                  </a:txBody>
                  <a:tcPr marL="0" marR="0" marT="0" marB="0" anchor="ctr">
                    <a:lnL>
                      <a:noFill/>
                    </a:lnL>
                    <a:lnR>
                      <a:noFill/>
                    </a:lnR>
                    <a:lnT>
                      <a:noFill/>
                    </a:lnT>
                    <a:lnB>
                      <a:noFill/>
                    </a:lnB>
                    <a:solidFill>
                      <a:srgbClr val="FFFFFF"/>
                    </a:solidFill>
                  </a:tcPr>
                </a:tc>
                <a:tc>
                  <a:txBody>
                    <a:bodyPr/>
                    <a:lstStyle/>
                    <a:p>
                      <a:pPr algn="r"/>
                      <a:r>
                        <a:rPr lang="de-DE" sz="1400"/>
                        <a:t>203</a:t>
                      </a:r>
                    </a:p>
                  </a:txBody>
                  <a:tcPr marL="0" marR="0" marT="0" marB="0" anchor="ctr">
                    <a:lnL>
                      <a:noFill/>
                    </a:lnL>
                    <a:lnR>
                      <a:noFill/>
                    </a:lnR>
                    <a:lnT>
                      <a:noFill/>
                    </a:lnT>
                    <a:lnB>
                      <a:noFill/>
                    </a:lnB>
                    <a:solidFill>
                      <a:srgbClr val="FFFFFF"/>
                    </a:solidFill>
                  </a:tcPr>
                </a:tc>
                <a:tc>
                  <a:txBody>
                    <a:bodyPr/>
                    <a:lstStyle/>
                    <a:p>
                      <a:pPr algn="r"/>
                      <a:r>
                        <a:rPr lang="de-DE" sz="1400"/>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5502122"/>
                  </a:ext>
                </a:extLst>
              </a:tr>
              <a:tr h="29389">
                <a:tc>
                  <a:txBody>
                    <a:bodyPr/>
                    <a:lstStyle/>
                    <a:p>
                      <a:pPr algn="r"/>
                      <a:r>
                        <a:rPr lang="de-DE" sz="1400"/>
                        <a:t>119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Silk and porcelain: Porcelain</a:t>
                      </a:r>
                    </a:p>
                  </a:txBody>
                  <a:tcPr marL="0" marR="0" marT="0" marB="0" anchor="ctr">
                    <a:lnL>
                      <a:noFill/>
                    </a:lnL>
                    <a:lnR>
                      <a:noFill/>
                    </a:lnR>
                    <a:lnT>
                      <a:noFill/>
                    </a:lnT>
                    <a:lnB>
                      <a:noFill/>
                    </a:lnB>
                    <a:solidFill>
                      <a:srgbClr val="FFFFFF"/>
                    </a:solidFill>
                  </a:tcPr>
                </a:tc>
                <a:tc>
                  <a:txBody>
                    <a:bodyPr/>
                    <a:lstStyle/>
                    <a:p>
                      <a:r>
                        <a:rPr lang="en-US" sz="1400"/>
                        <a:t>30</a:t>
                      </a:r>
                    </a:p>
                  </a:txBody>
                  <a:tcPr marL="0" marR="0" marT="0" marB="0" anchor="ctr">
                    <a:lnL>
                      <a:noFill/>
                    </a:lnL>
                    <a:lnR>
                      <a:noFill/>
                    </a:lnR>
                    <a:lnT>
                      <a:noFill/>
                    </a:lnT>
                    <a:lnB>
                      <a:noFill/>
                    </a:lnB>
                    <a:solidFill>
                      <a:srgbClr val="FFFFFF"/>
                    </a:solidFill>
                  </a:tcPr>
                </a:tc>
                <a:tc>
                  <a:txBody>
                    <a:bodyPr/>
                    <a:lstStyle/>
                    <a:p>
                      <a:pPr algn="r"/>
                      <a:r>
                        <a:rPr lang="de-DE" sz="1400"/>
                        <a:t>197</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8415884"/>
                  </a:ext>
                </a:extLst>
              </a:tr>
              <a:tr h="29389">
                <a:tc>
                  <a:txBody>
                    <a:bodyPr/>
                    <a:lstStyle/>
                    <a:p>
                      <a:pPr algn="r"/>
                      <a:r>
                        <a:rPr lang="de-DE" sz="1400"/>
                        <a:t>120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Legalism </a:t>
                      </a:r>
                    </a:p>
                  </a:txBody>
                  <a:tcPr marL="0" marR="0" marT="0" marB="0" anchor="ctr">
                    <a:lnL>
                      <a:noFill/>
                    </a:lnL>
                    <a:lnR>
                      <a:noFill/>
                    </a:lnR>
                    <a:lnT>
                      <a:noFill/>
                    </a:lnT>
                    <a:lnB>
                      <a:noFill/>
                    </a:lnB>
                    <a:solidFill>
                      <a:srgbClr val="FFFFFF"/>
                    </a:solidFill>
                  </a:tcPr>
                </a:tc>
                <a:tc>
                  <a:txBody>
                    <a:bodyPr/>
                    <a:lstStyle/>
                    <a:p>
                      <a:r>
                        <a:rPr lang="en-US" sz="1400"/>
                        <a:t>88</a:t>
                      </a:r>
                    </a:p>
                  </a:txBody>
                  <a:tcPr marL="0" marR="0" marT="0" marB="0" anchor="ctr">
                    <a:lnL>
                      <a:noFill/>
                    </a:lnL>
                    <a:lnR>
                      <a:noFill/>
                    </a:lnR>
                    <a:lnT>
                      <a:noFill/>
                    </a:lnT>
                    <a:lnB>
                      <a:noFill/>
                    </a:lnB>
                    <a:solidFill>
                      <a:srgbClr val="FFFFFF"/>
                    </a:solidFill>
                  </a:tcPr>
                </a:tc>
                <a:tc>
                  <a:txBody>
                    <a:bodyPr/>
                    <a:lstStyle/>
                    <a:p>
                      <a:pPr algn="r"/>
                      <a:r>
                        <a:rPr lang="de-DE" sz="1400"/>
                        <a:t>196</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50377572"/>
                  </a:ext>
                </a:extLst>
              </a:tr>
              <a:tr h="29389">
                <a:tc>
                  <a:txBody>
                    <a:bodyPr/>
                    <a:lstStyle/>
                    <a:p>
                      <a:pPr algn="r"/>
                      <a:r>
                        <a:rPr lang="de-DE" sz="1400"/>
                        <a:t>121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Confucianism: Chinese Traditional Culture-Five Constant Virtues</a:t>
                      </a:r>
                    </a:p>
                  </a:txBody>
                  <a:tcPr marL="0" marR="0" marT="0" marB="0" anchor="ctr">
                    <a:lnL>
                      <a:noFill/>
                    </a:lnL>
                    <a:lnR>
                      <a:noFill/>
                    </a:lnR>
                    <a:lnT>
                      <a:noFill/>
                    </a:lnT>
                    <a:lnB>
                      <a:noFill/>
                    </a:lnB>
                    <a:solidFill>
                      <a:srgbClr val="FFFFFF"/>
                    </a:solidFill>
                  </a:tcPr>
                </a:tc>
                <a:tc>
                  <a:txBody>
                    <a:bodyPr/>
                    <a:lstStyle/>
                    <a:p>
                      <a:r>
                        <a:rPr lang="en-US" sz="1400"/>
                        <a:t>83</a:t>
                      </a:r>
                    </a:p>
                  </a:txBody>
                  <a:tcPr marL="0" marR="0" marT="0" marB="0" anchor="ctr">
                    <a:lnL>
                      <a:noFill/>
                    </a:lnL>
                    <a:lnR>
                      <a:noFill/>
                    </a:lnR>
                    <a:lnT>
                      <a:noFill/>
                    </a:lnT>
                    <a:lnB>
                      <a:noFill/>
                    </a:lnB>
                    <a:solidFill>
                      <a:srgbClr val="FFFFFF"/>
                    </a:solidFill>
                  </a:tcPr>
                </a:tc>
                <a:tc>
                  <a:txBody>
                    <a:bodyPr/>
                    <a:lstStyle/>
                    <a:p>
                      <a:pPr algn="r"/>
                      <a:r>
                        <a:rPr lang="de-DE" sz="1400"/>
                        <a:t>195</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56845537"/>
                  </a:ext>
                </a:extLst>
              </a:tr>
              <a:tr h="29389">
                <a:tc>
                  <a:txBody>
                    <a:bodyPr/>
                    <a:lstStyle/>
                    <a:p>
                      <a:pPr algn="r"/>
                      <a:r>
                        <a:rPr lang="de-DE" sz="1400"/>
                        <a:t>122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Cloisonne</a:t>
                      </a:r>
                    </a:p>
                  </a:txBody>
                  <a:tcPr marL="0" marR="0" marT="0" marB="0" anchor="ctr">
                    <a:lnL>
                      <a:noFill/>
                    </a:lnL>
                    <a:lnR>
                      <a:noFill/>
                    </a:lnR>
                    <a:lnT>
                      <a:noFill/>
                    </a:lnT>
                    <a:lnB>
                      <a:noFill/>
                    </a:lnB>
                    <a:solidFill>
                      <a:srgbClr val="FFFFFF"/>
                    </a:solidFill>
                  </a:tcPr>
                </a:tc>
                <a:tc>
                  <a:txBody>
                    <a:bodyPr/>
                    <a:lstStyle/>
                    <a:p>
                      <a:r>
                        <a:rPr lang="en-US" sz="1400"/>
                        <a:t>15</a:t>
                      </a:r>
                    </a:p>
                  </a:txBody>
                  <a:tcPr marL="0" marR="0" marT="0" marB="0" anchor="ctr">
                    <a:lnL>
                      <a:noFill/>
                    </a:lnL>
                    <a:lnR>
                      <a:noFill/>
                    </a:lnR>
                    <a:lnT>
                      <a:noFill/>
                    </a:lnT>
                    <a:lnB>
                      <a:noFill/>
                    </a:lnB>
                    <a:solidFill>
                      <a:srgbClr val="FFFFFF"/>
                    </a:solidFill>
                  </a:tcPr>
                </a:tc>
                <a:tc>
                  <a:txBody>
                    <a:bodyPr/>
                    <a:lstStyle/>
                    <a:p>
                      <a:pPr algn="r"/>
                      <a:r>
                        <a:rPr lang="de-DE" sz="1400"/>
                        <a:t>194</a:t>
                      </a:r>
                    </a:p>
                  </a:txBody>
                  <a:tcPr marL="0" marR="0" marT="0" marB="0" anchor="ctr">
                    <a:lnL>
                      <a:noFill/>
                    </a:lnL>
                    <a:lnR>
                      <a:noFill/>
                    </a:lnR>
                    <a:lnT>
                      <a:noFill/>
                    </a:lnT>
                    <a:lnB>
                      <a:noFill/>
                    </a:lnB>
                    <a:solidFill>
                      <a:srgbClr val="FFFFFF"/>
                    </a:solidFill>
                  </a:tcPr>
                </a:tc>
                <a:tc>
                  <a:txBody>
                    <a:bodyPr/>
                    <a:lstStyle/>
                    <a:p>
                      <a:pPr algn="r"/>
                      <a:r>
                        <a:rPr lang="de-DE" sz="1400"/>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09646156"/>
                  </a:ext>
                </a:extLst>
              </a:tr>
              <a:tr h="29389">
                <a:tc>
                  <a:txBody>
                    <a:bodyPr/>
                    <a:lstStyle/>
                    <a:p>
                      <a:pPr algn="r"/>
                      <a:r>
                        <a:rPr lang="de-DE" sz="1400"/>
                        <a:t>123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Christianity</a:t>
                      </a:r>
                    </a:p>
                  </a:txBody>
                  <a:tcPr marL="0" marR="0" marT="0" marB="0" anchor="ctr">
                    <a:lnL>
                      <a:noFill/>
                    </a:lnL>
                    <a:lnR>
                      <a:noFill/>
                    </a:lnR>
                    <a:lnT>
                      <a:noFill/>
                    </a:lnT>
                    <a:lnB>
                      <a:noFill/>
                    </a:lnB>
                    <a:solidFill>
                      <a:srgbClr val="FFFFFF"/>
                    </a:solidFill>
                  </a:tcPr>
                </a:tc>
                <a:tc>
                  <a:txBody>
                    <a:bodyPr/>
                    <a:lstStyle/>
                    <a:p>
                      <a:r>
                        <a:rPr lang="en-US" sz="1400"/>
                        <a:t>78</a:t>
                      </a:r>
                    </a:p>
                  </a:txBody>
                  <a:tcPr marL="0" marR="0" marT="0" marB="0" anchor="ctr">
                    <a:lnL>
                      <a:noFill/>
                    </a:lnL>
                    <a:lnR>
                      <a:noFill/>
                    </a:lnR>
                    <a:lnT>
                      <a:noFill/>
                    </a:lnT>
                    <a:lnB>
                      <a:noFill/>
                    </a:lnB>
                    <a:solidFill>
                      <a:srgbClr val="FFFFFF"/>
                    </a:solidFill>
                  </a:tcPr>
                </a:tc>
                <a:tc>
                  <a:txBody>
                    <a:bodyPr/>
                    <a:lstStyle/>
                    <a:p>
                      <a:pPr algn="r"/>
                      <a:r>
                        <a:rPr lang="de-DE" sz="1400"/>
                        <a:t>176</a:t>
                      </a:r>
                    </a:p>
                  </a:txBody>
                  <a:tcPr marL="0" marR="0" marT="0" marB="0" anchor="ctr">
                    <a:lnL>
                      <a:noFill/>
                    </a:lnL>
                    <a:lnR>
                      <a:noFill/>
                    </a:lnR>
                    <a:lnT>
                      <a:noFill/>
                    </a:lnT>
                    <a:lnB>
                      <a:noFill/>
                    </a:lnB>
                    <a:solidFill>
                      <a:srgbClr val="FFFFFF"/>
                    </a:solidFill>
                  </a:tcPr>
                </a:tc>
                <a:tc>
                  <a:txBody>
                    <a:bodyPr/>
                    <a:lstStyle/>
                    <a:p>
                      <a:pPr algn="r"/>
                      <a:r>
                        <a:rPr lang="de-DE" sz="1400"/>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800120"/>
                  </a:ext>
                </a:extLst>
              </a:tr>
              <a:tr h="29389">
                <a:tc>
                  <a:txBody>
                    <a:bodyPr/>
                    <a:lstStyle/>
                    <a:p>
                      <a:pPr algn="r"/>
                      <a:r>
                        <a:rPr lang="de-DE" sz="1400"/>
                        <a:t>124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Islam</a:t>
                      </a:r>
                    </a:p>
                  </a:txBody>
                  <a:tcPr marL="0" marR="0" marT="0" marB="0" anchor="ctr">
                    <a:lnL>
                      <a:noFill/>
                    </a:lnL>
                    <a:lnR>
                      <a:noFill/>
                    </a:lnR>
                    <a:lnT>
                      <a:noFill/>
                    </a:lnT>
                    <a:lnB>
                      <a:noFill/>
                    </a:lnB>
                    <a:solidFill>
                      <a:srgbClr val="FFFFFF"/>
                    </a:solidFill>
                  </a:tcPr>
                </a:tc>
                <a:tc>
                  <a:txBody>
                    <a:bodyPr/>
                    <a:lstStyle/>
                    <a:p>
                      <a:r>
                        <a:rPr lang="en-US" sz="1400"/>
                        <a:t>77</a:t>
                      </a:r>
                    </a:p>
                  </a:txBody>
                  <a:tcPr marL="0" marR="0" marT="0" marB="0" anchor="ctr">
                    <a:lnL>
                      <a:noFill/>
                    </a:lnL>
                    <a:lnR>
                      <a:noFill/>
                    </a:lnR>
                    <a:lnT>
                      <a:noFill/>
                    </a:lnT>
                    <a:lnB>
                      <a:noFill/>
                    </a:lnB>
                    <a:solidFill>
                      <a:srgbClr val="FFFFFF"/>
                    </a:solidFill>
                  </a:tcPr>
                </a:tc>
                <a:tc>
                  <a:txBody>
                    <a:bodyPr/>
                    <a:lstStyle/>
                    <a:p>
                      <a:pPr algn="r"/>
                      <a:r>
                        <a:rPr lang="de-DE" sz="1400"/>
                        <a:t>171</a:t>
                      </a:r>
                    </a:p>
                  </a:txBody>
                  <a:tcPr marL="0" marR="0" marT="0" marB="0" anchor="ctr">
                    <a:lnL>
                      <a:noFill/>
                    </a:lnL>
                    <a:lnR>
                      <a:noFill/>
                    </a:lnR>
                    <a:lnT>
                      <a:noFill/>
                    </a:lnT>
                    <a:lnB>
                      <a:noFill/>
                    </a:lnB>
                    <a:solidFill>
                      <a:srgbClr val="FFFFFF"/>
                    </a:solidFill>
                  </a:tcPr>
                </a:tc>
                <a:tc>
                  <a:txBody>
                    <a:bodyPr/>
                    <a:lstStyle/>
                    <a:p>
                      <a:pPr algn="r"/>
                      <a:r>
                        <a:rPr lang="de-DE" sz="1400"/>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2011747"/>
                  </a:ext>
                </a:extLst>
              </a:tr>
              <a:tr h="29389">
                <a:tc>
                  <a:txBody>
                    <a:bodyPr/>
                    <a:lstStyle/>
                    <a:p>
                      <a:pPr algn="r"/>
                      <a:r>
                        <a:rPr lang="de-DE" sz="1400"/>
                        <a:t>125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Classical Philosophy - Reading The Analects</a:t>
                      </a:r>
                    </a:p>
                  </a:txBody>
                  <a:tcPr marL="0" marR="0" marT="0" marB="0" anchor="ctr">
                    <a:lnL>
                      <a:noFill/>
                    </a:lnL>
                    <a:lnR>
                      <a:noFill/>
                    </a:lnR>
                    <a:lnT>
                      <a:noFill/>
                    </a:lnT>
                    <a:lnB>
                      <a:noFill/>
                    </a:lnB>
                    <a:solidFill>
                      <a:srgbClr val="FFFFFF"/>
                    </a:solidFill>
                  </a:tcPr>
                </a:tc>
                <a:tc>
                  <a:txBody>
                    <a:bodyPr/>
                    <a:lstStyle/>
                    <a:p>
                      <a:r>
                        <a:rPr lang="en-US" sz="1400"/>
                        <a:t>82</a:t>
                      </a:r>
                    </a:p>
                  </a:txBody>
                  <a:tcPr marL="0" marR="0" marT="0" marB="0" anchor="ctr">
                    <a:lnL>
                      <a:noFill/>
                    </a:lnL>
                    <a:lnR>
                      <a:noFill/>
                    </a:lnR>
                    <a:lnT>
                      <a:noFill/>
                    </a:lnT>
                    <a:lnB>
                      <a:noFill/>
                    </a:lnB>
                    <a:solidFill>
                      <a:srgbClr val="FFFFFF"/>
                    </a:solidFill>
                  </a:tcPr>
                </a:tc>
                <a:tc>
                  <a:txBody>
                    <a:bodyPr/>
                    <a:lstStyle/>
                    <a:p>
                      <a:pPr algn="r"/>
                      <a:r>
                        <a:rPr lang="de-DE" sz="1400"/>
                        <a:t>170</a:t>
                      </a:r>
                    </a:p>
                  </a:txBody>
                  <a:tcPr marL="0" marR="0" marT="0" marB="0" anchor="ctr">
                    <a:lnL>
                      <a:noFill/>
                    </a:lnL>
                    <a:lnR>
                      <a:noFill/>
                    </a:lnR>
                    <a:lnT>
                      <a:noFill/>
                    </a:lnT>
                    <a:lnB>
                      <a:noFill/>
                    </a:lnB>
                    <a:solidFill>
                      <a:srgbClr val="FFFFFF"/>
                    </a:solidFill>
                  </a:tcPr>
                </a:tc>
                <a:tc>
                  <a:txBody>
                    <a:bodyPr/>
                    <a:lstStyle/>
                    <a:p>
                      <a:pPr algn="r"/>
                      <a:r>
                        <a:rPr lang="de-DE" sz="1400"/>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1991308"/>
                  </a:ext>
                </a:extLst>
              </a:tr>
              <a:tr h="44084">
                <a:tc>
                  <a:txBody>
                    <a:bodyPr/>
                    <a:lstStyle/>
                    <a:p>
                      <a:pPr algn="r"/>
                      <a:r>
                        <a:rPr lang="de-DE" sz="1400"/>
                        <a:t>126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The Importance of Living</a:t>
                      </a:r>
                    </a:p>
                  </a:txBody>
                  <a:tcPr marL="0" marR="0" marT="0" marB="0" anchor="ctr">
                    <a:lnL>
                      <a:noFill/>
                    </a:lnL>
                    <a:lnR>
                      <a:noFill/>
                    </a:lnR>
                    <a:lnT>
                      <a:noFill/>
                    </a:lnT>
                    <a:lnB>
                      <a:noFill/>
                    </a:lnB>
                    <a:solidFill>
                      <a:srgbClr val="FFFFFF"/>
                    </a:solidFill>
                  </a:tcPr>
                </a:tc>
                <a:tc>
                  <a:txBody>
                    <a:bodyPr/>
                    <a:lstStyle/>
                    <a:p>
                      <a:r>
                        <a:rPr lang="en-US" sz="1400"/>
                        <a:t>87</a:t>
                      </a:r>
                    </a:p>
                  </a:txBody>
                  <a:tcPr marL="0" marR="0" marT="0" marB="0" anchor="ctr">
                    <a:lnL>
                      <a:noFill/>
                    </a:lnL>
                    <a:lnR>
                      <a:noFill/>
                    </a:lnR>
                    <a:lnT>
                      <a:noFill/>
                    </a:lnT>
                    <a:lnB>
                      <a:noFill/>
                    </a:lnB>
                    <a:solidFill>
                      <a:srgbClr val="FFFFFF"/>
                    </a:solidFill>
                  </a:tcPr>
                </a:tc>
                <a:tc>
                  <a:txBody>
                    <a:bodyPr/>
                    <a:lstStyle/>
                    <a:p>
                      <a:pPr algn="r"/>
                      <a:r>
                        <a:rPr lang="de-DE" sz="1400"/>
                        <a:t>168</a:t>
                      </a:r>
                    </a:p>
                  </a:txBody>
                  <a:tcPr marL="0" marR="0" marT="0" marB="0" anchor="ctr">
                    <a:lnL>
                      <a:noFill/>
                    </a:lnL>
                    <a:lnR>
                      <a:noFill/>
                    </a:lnR>
                    <a:lnT>
                      <a:noFill/>
                    </a:lnT>
                    <a:lnB>
                      <a:noFill/>
                    </a:lnB>
                    <a:solidFill>
                      <a:srgbClr val="FFFFFF"/>
                    </a:solidFill>
                  </a:tcPr>
                </a:tc>
                <a:tc>
                  <a:txBody>
                    <a:bodyPr/>
                    <a:lstStyle/>
                    <a:p>
                      <a:pPr algn="r"/>
                      <a:r>
                        <a:rPr lang="de-DE" sz="1400"/>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600762"/>
                  </a:ext>
                </a:extLst>
              </a:tr>
              <a:tr h="44084">
                <a:tc>
                  <a:txBody>
                    <a:bodyPr/>
                    <a:lstStyle/>
                    <a:p>
                      <a:pPr algn="r"/>
                      <a:r>
                        <a:rPr lang="de-DE" sz="1400"/>
                        <a:t>127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The Sutra of Hui-neng</a:t>
                      </a:r>
                    </a:p>
                  </a:txBody>
                  <a:tcPr marL="0" marR="0" marT="0" marB="0" anchor="ctr">
                    <a:lnL>
                      <a:noFill/>
                    </a:lnL>
                    <a:lnR>
                      <a:noFill/>
                    </a:lnR>
                    <a:lnT>
                      <a:noFill/>
                    </a:lnT>
                    <a:lnB>
                      <a:noFill/>
                    </a:lnB>
                    <a:solidFill>
                      <a:srgbClr val="FFFFFF"/>
                    </a:solidFill>
                  </a:tcPr>
                </a:tc>
                <a:tc>
                  <a:txBody>
                    <a:bodyPr/>
                    <a:lstStyle/>
                    <a:p>
                      <a:r>
                        <a:rPr lang="en-US" sz="1400"/>
                        <a:t>86</a:t>
                      </a:r>
                    </a:p>
                  </a:txBody>
                  <a:tcPr marL="0" marR="0" marT="0" marB="0" anchor="ctr">
                    <a:lnL>
                      <a:noFill/>
                    </a:lnL>
                    <a:lnR>
                      <a:noFill/>
                    </a:lnR>
                    <a:lnT>
                      <a:noFill/>
                    </a:lnT>
                    <a:lnB>
                      <a:noFill/>
                    </a:lnB>
                    <a:solidFill>
                      <a:srgbClr val="FFFFFF"/>
                    </a:solidFill>
                  </a:tcPr>
                </a:tc>
                <a:tc>
                  <a:txBody>
                    <a:bodyPr/>
                    <a:lstStyle/>
                    <a:p>
                      <a:pPr algn="r"/>
                      <a:r>
                        <a:rPr lang="de-DE" sz="1400"/>
                        <a:t>154</a:t>
                      </a:r>
                    </a:p>
                  </a:txBody>
                  <a:tcPr marL="0" marR="0" marT="0" marB="0" anchor="ctr">
                    <a:lnL>
                      <a:noFill/>
                    </a:lnL>
                    <a:lnR>
                      <a:noFill/>
                    </a:lnR>
                    <a:lnT>
                      <a:noFill/>
                    </a:lnT>
                    <a:lnB>
                      <a:noFill/>
                    </a:lnB>
                    <a:solidFill>
                      <a:srgbClr val="FFFFFF"/>
                    </a:solidFill>
                  </a:tcPr>
                </a:tc>
                <a:tc>
                  <a:txBody>
                    <a:bodyPr/>
                    <a:lstStyle/>
                    <a:p>
                      <a:pPr algn="r"/>
                      <a:r>
                        <a:rPr lang="de-DE" sz="1400" dirty="0"/>
                        <a:t>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2112272"/>
                  </a:ext>
                </a:extLst>
              </a:tr>
            </a:tbl>
          </a:graphicData>
        </a:graphic>
      </p:graphicFrame>
    </p:spTree>
    <p:extLst>
      <p:ext uri="{BB962C8B-B14F-4D97-AF65-F5344CB8AC3E}">
        <p14:creationId xmlns:p14="http://schemas.microsoft.com/office/powerpoint/2010/main" val="605265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6" name="Rectangle 4"/>
          <p:cNvSpPr>
            <a:spLocks noGrp="1" noChangeArrowheads="1"/>
          </p:cNvSpPr>
          <p:nvPr>
            <p:ph type="title"/>
          </p:nvPr>
        </p:nvSpPr>
        <p:spPr>
          <a:xfrm>
            <a:off x="1066800" y="838200"/>
            <a:ext cx="7466013" cy="790575"/>
          </a:xfrm>
        </p:spPr>
        <p:txBody>
          <a:bodyPr/>
          <a:lstStyle/>
          <a:p>
            <a:pPr algn="ctr"/>
            <a:r>
              <a:rPr lang="zh-CN" altLang="en-US" sz="3200"/>
              <a:t>淮扬菜之  三头宴</a:t>
            </a:r>
          </a:p>
        </p:txBody>
      </p:sp>
      <p:pic>
        <p:nvPicPr>
          <p:cNvPr id="1201157" name="Picture 5" descr="淮扬菜三头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6099175" cy="459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a:xfrm>
            <a:off x="1066800" y="981075"/>
            <a:ext cx="7772400" cy="647700"/>
          </a:xfrm>
        </p:spPr>
        <p:txBody>
          <a:bodyPr/>
          <a:lstStyle/>
          <a:p>
            <a:pPr algn="ctr"/>
            <a:r>
              <a:rPr lang="zh-CN" altLang="en-US" sz="3200"/>
              <a:t>淮扬菜之  ？</a:t>
            </a:r>
          </a:p>
        </p:txBody>
      </p:sp>
      <p:pic>
        <p:nvPicPr>
          <p:cNvPr id="1203205" name="Picture 5" descr="淮扬菜蘑菇煲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7181850" cy="468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a:xfrm>
            <a:off x="107504" y="33525"/>
            <a:ext cx="8659688" cy="792088"/>
          </a:xfrm>
        </p:spPr>
        <p:txBody>
          <a:bodyPr>
            <a:normAutofit fontScale="90000"/>
          </a:bodyPr>
          <a:lstStyle/>
          <a:p>
            <a:pPr algn="ctr"/>
            <a:r>
              <a:rPr lang="en-GB" altLang="zh-CN" sz="3200" b="1" dirty="0"/>
              <a:t>Questions Concerning Section B. </a:t>
            </a:r>
            <a:br>
              <a:rPr lang="en-GB" altLang="zh-CN" sz="3200" b="1" dirty="0"/>
            </a:br>
            <a:r>
              <a:rPr lang="en-GB" altLang="zh-CN" sz="3200" b="1" dirty="0"/>
              <a:t>The Art of Chinese Cooking</a:t>
            </a:r>
            <a:endParaRPr lang="en-US" altLang="zh-CN" sz="3200" b="1" dirty="0"/>
          </a:p>
        </p:txBody>
      </p:sp>
      <p:sp>
        <p:nvSpPr>
          <p:cNvPr id="1214467" name="Rectangle 3"/>
          <p:cNvSpPr>
            <a:spLocks noGrp="1" noChangeArrowheads="1"/>
          </p:cNvSpPr>
          <p:nvPr>
            <p:ph idx="1"/>
          </p:nvPr>
        </p:nvSpPr>
        <p:spPr>
          <a:xfrm>
            <a:off x="0" y="1052736"/>
            <a:ext cx="9144000" cy="5805264"/>
          </a:xfrm>
        </p:spPr>
        <p:txBody>
          <a:bodyPr>
            <a:normAutofit/>
          </a:bodyPr>
          <a:lstStyle/>
          <a:p>
            <a:pPr marL="0" indent="0">
              <a:buNone/>
            </a:pPr>
            <a:r>
              <a:rPr lang="en-GB" altLang="zh-CN" sz="2700" dirty="0">
                <a:solidFill>
                  <a:schemeClr val="tx2"/>
                </a:solidFill>
              </a:rPr>
              <a:t>1. What differences are there between Chinese cuisine and Western cuisine?</a:t>
            </a:r>
          </a:p>
          <a:p>
            <a:pPr marL="0" indent="0">
              <a:buNone/>
            </a:pPr>
            <a:r>
              <a:rPr lang="en-GB" altLang="zh-CN" sz="2700" dirty="0"/>
              <a:t>2. What else is emphasized in Chinese cuisine besides the function of food satisfying the stomach? </a:t>
            </a:r>
          </a:p>
          <a:p>
            <a:pPr marL="0" indent="0">
              <a:buNone/>
            </a:pPr>
            <a:r>
              <a:rPr lang="en-GB" altLang="zh-CN" sz="2700" dirty="0">
                <a:solidFill>
                  <a:schemeClr val="tx2"/>
                </a:solidFill>
              </a:rPr>
              <a:t>3. What do you know about the choice of raw materials? </a:t>
            </a:r>
          </a:p>
          <a:p>
            <a:pPr marL="0" indent="0">
              <a:buNone/>
            </a:pPr>
            <a:r>
              <a:rPr lang="en-GB" altLang="zh-CN" sz="2700" dirty="0"/>
              <a:t>4. What do you know about the combination of main ingredients and auxiliary materials? </a:t>
            </a:r>
          </a:p>
          <a:p>
            <a:pPr marL="0" indent="0">
              <a:buNone/>
            </a:pPr>
            <a:r>
              <a:rPr lang="en-GB" altLang="zh-CN" sz="2700" dirty="0"/>
              <a:t>5. What do you know about the art of food cutting? </a:t>
            </a:r>
          </a:p>
          <a:p>
            <a:pPr marL="0" indent="0">
              <a:buNone/>
            </a:pPr>
            <a:r>
              <a:rPr lang="en-GB" altLang="zh-CN" sz="2700" dirty="0">
                <a:solidFill>
                  <a:schemeClr val="tx2"/>
                </a:solidFill>
              </a:rPr>
              <a:t>6. What do you know about the art of cooking </a:t>
            </a:r>
            <a:r>
              <a:rPr lang="en-GB" altLang="zh-CN" sz="2700" dirty="0" err="1">
                <a:solidFill>
                  <a:schemeClr val="tx2"/>
                </a:solidFill>
              </a:rPr>
              <a:t>Dongpo</a:t>
            </a:r>
            <a:r>
              <a:rPr lang="en-GB" altLang="zh-CN" sz="2700" dirty="0">
                <a:solidFill>
                  <a:schemeClr val="tx2"/>
                </a:solidFill>
              </a:rPr>
              <a:t> Braised Pork? </a:t>
            </a:r>
            <a:endParaRPr lang="en-US" altLang="zh-CN" sz="2700" dirty="0">
              <a:solidFill>
                <a:schemeClr val="tx2"/>
              </a:solidFill>
            </a:endParaRPr>
          </a:p>
        </p:txBody>
      </p:sp>
      <p:sp>
        <p:nvSpPr>
          <p:cNvPr id="2" name="Action Button: Forward or Next 1">
            <a:hlinkClick r:id="rId2" action="ppaction://hlinksldjump" highlightClick="1"/>
          </p:cNvPr>
          <p:cNvSpPr/>
          <p:nvPr/>
        </p:nvSpPr>
        <p:spPr>
          <a:xfrm>
            <a:off x="2843808" y="1536812"/>
            <a:ext cx="864096" cy="504056"/>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5" name="Action Button: Forward or Next 4">
            <a:hlinkClick r:id="rId3" action="ppaction://hlinksldjump" highlightClick="1"/>
          </p:cNvPr>
          <p:cNvSpPr/>
          <p:nvPr/>
        </p:nvSpPr>
        <p:spPr>
          <a:xfrm>
            <a:off x="8388424" y="2852936"/>
            <a:ext cx="864096" cy="504056"/>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6" name="Action Button: Forward or Next 5">
            <a:hlinkClick r:id="rId4" action="ppaction://hlinksldjump" highlightClick="1"/>
          </p:cNvPr>
          <p:cNvSpPr/>
          <p:nvPr/>
        </p:nvSpPr>
        <p:spPr>
          <a:xfrm>
            <a:off x="2411760" y="5229200"/>
            <a:ext cx="864096" cy="504056"/>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3924300" y="838200"/>
            <a:ext cx="4914900" cy="1798638"/>
          </a:xfrm>
        </p:spPr>
        <p:txBody>
          <a:bodyPr/>
          <a:lstStyle/>
          <a:p>
            <a:pPr algn="ctr"/>
            <a:r>
              <a:rPr lang="en-GB" altLang="zh-CN" sz="3200"/>
              <a:t>C. 2 Famous Dishes</a:t>
            </a:r>
            <a:br>
              <a:rPr lang="en-GB" altLang="zh-CN" sz="3200"/>
            </a:br>
            <a:br>
              <a:rPr lang="en-GB" altLang="zh-CN" sz="3200"/>
            </a:br>
            <a:r>
              <a:rPr lang="en-GB" altLang="zh-CN" sz="3200"/>
              <a:t>Beijing Roast Duck</a:t>
            </a:r>
            <a:endParaRPr lang="en-US" altLang="zh-CN" sz="3200"/>
          </a:p>
        </p:txBody>
      </p:sp>
      <p:pic>
        <p:nvPicPr>
          <p:cNvPr id="1207300" name="Picture 4" descr="北京烤鸭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36613"/>
            <a:ext cx="324008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07301" name="Picture 5" descr="北京烤鸭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924175"/>
            <a:ext cx="5876925" cy="355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4" name="Rectangle 4"/>
          <p:cNvSpPr>
            <a:spLocks noGrp="1" noChangeArrowheads="1"/>
          </p:cNvSpPr>
          <p:nvPr>
            <p:ph type="title"/>
          </p:nvPr>
        </p:nvSpPr>
        <p:spPr>
          <a:xfrm>
            <a:off x="1066800" y="908050"/>
            <a:ext cx="7772400" cy="649288"/>
          </a:xfrm>
        </p:spPr>
        <p:txBody>
          <a:bodyPr/>
          <a:lstStyle/>
          <a:p>
            <a:pPr algn="ctr"/>
            <a:r>
              <a:rPr lang="en-GB" altLang="zh-CN" sz="3200"/>
              <a:t>Beijing Roast Duck</a:t>
            </a:r>
            <a:endParaRPr lang="en-US" altLang="zh-CN" sz="3200"/>
          </a:p>
        </p:txBody>
      </p:sp>
      <p:pic>
        <p:nvPicPr>
          <p:cNvPr id="1208325" name="Picture 5" descr="北京烤鸭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7180263" cy="480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2" name="Rectangle 4"/>
          <p:cNvSpPr>
            <a:spLocks noGrp="1" noChangeArrowheads="1"/>
          </p:cNvSpPr>
          <p:nvPr>
            <p:ph type="title"/>
          </p:nvPr>
        </p:nvSpPr>
        <p:spPr>
          <a:xfrm>
            <a:off x="1066800" y="981075"/>
            <a:ext cx="912813" cy="5184775"/>
          </a:xfrm>
        </p:spPr>
        <p:txBody>
          <a:bodyPr/>
          <a:lstStyle/>
          <a:p>
            <a:r>
              <a:rPr lang="zh-CN" altLang="en-US" sz="3200"/>
              <a:t>中国名菜之</a:t>
            </a:r>
            <a:br>
              <a:rPr lang="zh-CN" altLang="en-US" sz="3200"/>
            </a:br>
            <a:br>
              <a:rPr lang="zh-CN" altLang="en-US" sz="3200"/>
            </a:br>
            <a:r>
              <a:rPr lang="zh-CN" altLang="en-US" sz="3200"/>
              <a:t>羊肉火锅</a:t>
            </a:r>
          </a:p>
        </p:txBody>
      </p:sp>
      <p:pic>
        <p:nvPicPr>
          <p:cNvPr id="1210373" name="Picture 5" descr="涮羊肉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981075"/>
            <a:ext cx="6489700" cy="5443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20" name="Rectangle 4"/>
          <p:cNvSpPr>
            <a:spLocks noGrp="1" noChangeArrowheads="1"/>
          </p:cNvSpPr>
          <p:nvPr>
            <p:ph type="title"/>
          </p:nvPr>
        </p:nvSpPr>
        <p:spPr>
          <a:xfrm>
            <a:off x="5076825" y="838200"/>
            <a:ext cx="3762375" cy="1582738"/>
          </a:xfrm>
        </p:spPr>
        <p:txBody>
          <a:bodyPr/>
          <a:lstStyle/>
          <a:p>
            <a:pPr algn="ctr"/>
            <a:r>
              <a:rPr lang="zh-CN" altLang="en-US" sz="3200"/>
              <a:t>中国名菜之  </a:t>
            </a:r>
            <a:br>
              <a:rPr lang="zh-CN" altLang="en-US" sz="3200"/>
            </a:br>
            <a:r>
              <a:rPr lang="zh-CN" altLang="en-US" sz="3200"/>
              <a:t>涮羊肉</a:t>
            </a:r>
          </a:p>
        </p:txBody>
      </p:sp>
      <p:pic>
        <p:nvPicPr>
          <p:cNvPr id="1212422" name="Picture 6" descr="涮羊肉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44640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212423" name="Picture 7" descr="涮羊肉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852738"/>
            <a:ext cx="51943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1066800" y="1125538"/>
            <a:ext cx="7772400" cy="647700"/>
          </a:xfrm>
        </p:spPr>
        <p:txBody>
          <a:bodyPr/>
          <a:lstStyle/>
          <a:p>
            <a:pPr algn="ctr"/>
            <a:r>
              <a:rPr lang="zh-CN" altLang="en-US" sz="3200"/>
              <a:t>北京涮羊肉</a:t>
            </a:r>
          </a:p>
        </p:txBody>
      </p:sp>
      <p:sp>
        <p:nvSpPr>
          <p:cNvPr id="1219587" name="Rectangle 3"/>
          <p:cNvSpPr>
            <a:spLocks noGrp="1" noChangeArrowheads="1"/>
          </p:cNvSpPr>
          <p:nvPr>
            <p:ph idx="1"/>
          </p:nvPr>
        </p:nvSpPr>
        <p:spPr/>
        <p:txBody>
          <a:bodyPr/>
          <a:lstStyle/>
          <a:p>
            <a:pPr>
              <a:lnSpc>
                <a:spcPct val="90000"/>
              </a:lnSpc>
            </a:pPr>
            <a:r>
              <a:rPr lang="zh-CN" altLang="en-US" sz="2800"/>
              <a:t>据考证，我国南北朝时期已有火锅了，不过那时的火锅形状和质料并不像现在的铜质炭火锅，涮的肉也不像现在这样单一，有鸡、鱼、猪肉等。唐宋时的诗词中，不乏对火锅的吟诵。清代火锅已盛行，据载，嘉靖元年（</a:t>
            </a:r>
            <a:r>
              <a:rPr lang="en-US" altLang="zh-CN" sz="2800"/>
              <a:t>1796</a:t>
            </a:r>
            <a:r>
              <a:rPr lang="zh-CN" altLang="en-US" sz="2800"/>
              <a:t>），太上皇乾隆设的著名“千叟宴”，主菜就是涮羊肉。此宴用火锅多达</a:t>
            </a:r>
            <a:r>
              <a:rPr lang="en-US" altLang="zh-CN" sz="2800"/>
              <a:t>1550</a:t>
            </a:r>
            <a:r>
              <a:rPr lang="zh-CN" altLang="en-US" sz="2800"/>
              <a:t>多个，规模之大可以想见。第一家正式经营涮羊肉的店家，是开业于咸丰四年（</a:t>
            </a:r>
            <a:r>
              <a:rPr lang="en-US" altLang="zh-CN" sz="2800"/>
              <a:t>1854</a:t>
            </a:r>
            <a:r>
              <a:rPr lang="zh-CN" altLang="en-US" sz="2800"/>
              <a:t>）的前门外正阳楼。</a:t>
            </a:r>
            <a:r>
              <a:rPr lang="en-US" altLang="zh-CN" sz="2800"/>
              <a:t>1914</a:t>
            </a:r>
            <a:r>
              <a:rPr lang="zh-CN" altLang="en-US" sz="2800"/>
              <a:t>年，河北人丁德山开东来顺涮羊肉店。</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3" name="Rectangle 3"/>
          <p:cNvSpPr>
            <a:spLocks noGrp="1" noChangeArrowheads="1"/>
          </p:cNvSpPr>
          <p:nvPr>
            <p:ph idx="1"/>
          </p:nvPr>
        </p:nvSpPr>
        <p:spPr>
          <a:xfrm>
            <a:off x="684213" y="1484313"/>
            <a:ext cx="8154987" cy="4732337"/>
          </a:xfrm>
        </p:spPr>
        <p:txBody>
          <a:bodyPr/>
          <a:lstStyle/>
          <a:p>
            <a:pPr>
              <a:lnSpc>
                <a:spcPct val="90000"/>
              </a:lnSpc>
            </a:pPr>
            <a:r>
              <a:rPr lang="zh-CN" altLang="en-US" sz="2800"/>
              <a:t>乾隆做太上皇的第一年，为了庆祝国泰民安，在这个大殿里举行了一次别开生面的盛大宴会</a:t>
            </a:r>
            <a:r>
              <a:rPr lang="en-US" altLang="zh-CN" sz="2800"/>
              <a:t>——“</a:t>
            </a:r>
            <a:r>
              <a:rPr lang="zh-CN" altLang="en-US" sz="2800" b="1"/>
              <a:t>千叟宴</a:t>
            </a:r>
            <a:r>
              <a:rPr lang="zh-CN" altLang="en-US" sz="2800"/>
              <a:t>”。这是清朝历史上规模最大、耗资最多、参加人数也最多的宴会。参加宴会的老叟有</a:t>
            </a:r>
            <a:r>
              <a:rPr lang="en-US" altLang="zh-CN" sz="2800"/>
              <a:t>3000</a:t>
            </a:r>
            <a:r>
              <a:rPr lang="zh-CN" altLang="en-US" sz="2800"/>
              <a:t>多人，故名。其实，清代一共举行过四次“千叟宴”，都是在康乾盛世时期，康熙和乾隆各有两次。这次宴会是在冬天举行的，天气很冷，而年岁最大的老人已经</a:t>
            </a:r>
            <a:r>
              <a:rPr lang="en-US" altLang="zh-CN" sz="2800"/>
              <a:t>106</a:t>
            </a:r>
            <a:r>
              <a:rPr lang="zh-CN" altLang="en-US" sz="2800"/>
              <a:t>岁了，乾隆怕把老人们冻坏了，不知吃什么好。这时，和绅提出吃火锅，又暖和又热闹。于是历史上最后一次“千叟宴”吃的就是火锅，这些老人们一边饮酒一边作诗，场面非常壮观。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539552" y="116632"/>
            <a:ext cx="7772400" cy="862013"/>
          </a:xfrm>
        </p:spPr>
        <p:txBody>
          <a:bodyPr>
            <a:normAutofit fontScale="90000"/>
          </a:bodyPr>
          <a:lstStyle/>
          <a:p>
            <a:pPr algn="ctr"/>
            <a:r>
              <a:rPr lang="en-GB" altLang="zh-CN" sz="3200" b="1" dirty="0"/>
              <a:t>Questions Concerning Section D.</a:t>
            </a:r>
            <a:br>
              <a:rPr lang="en-GB" altLang="zh-CN" sz="3200" b="1" dirty="0"/>
            </a:br>
            <a:r>
              <a:rPr lang="en-GB" altLang="zh-CN" sz="3200" b="1" dirty="0"/>
              <a:t> Chopsticks</a:t>
            </a:r>
            <a:endParaRPr lang="en-US" altLang="zh-CN" sz="3200" b="1" dirty="0"/>
          </a:p>
        </p:txBody>
      </p:sp>
      <p:sp>
        <p:nvSpPr>
          <p:cNvPr id="1215491" name="Rectangle 3"/>
          <p:cNvSpPr>
            <a:spLocks noGrp="1" noChangeArrowheads="1"/>
          </p:cNvSpPr>
          <p:nvPr>
            <p:ph idx="1"/>
          </p:nvPr>
        </p:nvSpPr>
        <p:spPr>
          <a:xfrm>
            <a:off x="0" y="1196752"/>
            <a:ext cx="8964488" cy="5661247"/>
          </a:xfrm>
        </p:spPr>
        <p:txBody>
          <a:bodyPr>
            <a:normAutofit/>
          </a:bodyPr>
          <a:lstStyle/>
          <a:p>
            <a:pPr marL="0" indent="0">
              <a:buNone/>
            </a:pPr>
            <a:r>
              <a:rPr lang="en-GB" altLang="zh-CN" sz="2800" dirty="0"/>
              <a:t>1. What do you know about the history of chopsticks? </a:t>
            </a:r>
          </a:p>
          <a:p>
            <a:pPr marL="0" indent="0">
              <a:buNone/>
            </a:pPr>
            <a:r>
              <a:rPr lang="en-GB" altLang="zh-CN" sz="2800" dirty="0">
                <a:solidFill>
                  <a:schemeClr val="tx2"/>
                </a:solidFill>
              </a:rPr>
              <a:t>2. What scientific principle does the use of chopsticks illustrate? </a:t>
            </a:r>
          </a:p>
          <a:p>
            <a:pPr marL="0" indent="0">
              <a:buNone/>
            </a:pPr>
            <a:r>
              <a:rPr lang="en-GB" altLang="zh-CN" sz="2800" dirty="0"/>
              <a:t>3. Why did fishermen prefer the character for chopsticks </a:t>
            </a:r>
            <a:r>
              <a:rPr lang="zh-CN" altLang="en-GB" sz="2800" dirty="0"/>
              <a:t>筷 </a:t>
            </a:r>
            <a:r>
              <a:rPr lang="en-GB" altLang="zh-CN" sz="2800" dirty="0"/>
              <a:t>than </a:t>
            </a:r>
            <a:r>
              <a:rPr lang="zh-CN" altLang="en-GB" sz="2800" dirty="0"/>
              <a:t>箸</a:t>
            </a:r>
            <a:r>
              <a:rPr lang="en-GB" altLang="zh-CN" sz="2800" dirty="0"/>
              <a:t>?</a:t>
            </a:r>
          </a:p>
          <a:p>
            <a:pPr marL="0" indent="0">
              <a:buNone/>
            </a:pPr>
            <a:r>
              <a:rPr lang="en-GB" altLang="zh-CN" sz="2800" dirty="0"/>
              <a:t>4. </a:t>
            </a:r>
            <a:r>
              <a:rPr lang="en-GB" altLang="zh-CN" sz="2800" dirty="0">
                <a:solidFill>
                  <a:schemeClr val="tx2"/>
                </a:solidFill>
              </a:rPr>
              <a:t>What manners of using chopsticks are considered bad in China? </a:t>
            </a:r>
          </a:p>
          <a:p>
            <a:pPr marL="0" indent="0">
              <a:buNone/>
            </a:pPr>
            <a:r>
              <a:rPr lang="en-GB" altLang="zh-CN" sz="2800" dirty="0"/>
              <a:t>5. How should we use chopsticks? </a:t>
            </a:r>
          </a:p>
          <a:p>
            <a:pPr marL="0" indent="0">
              <a:buNone/>
            </a:pPr>
            <a:r>
              <a:rPr lang="en-GB" altLang="zh-CN" sz="2800" dirty="0"/>
              <a:t>6. Do you know any story concerning chopsticks? </a:t>
            </a:r>
          </a:p>
          <a:p>
            <a:pPr marL="0" indent="0">
              <a:buNone/>
            </a:pPr>
            <a:r>
              <a:rPr lang="en-GB" altLang="zh-CN" sz="2800" dirty="0"/>
              <a:t>7. Is the use of chopsticks a good physical exercise? </a:t>
            </a:r>
            <a:endParaRPr lang="en-US" altLang="zh-CN" sz="2800" dirty="0"/>
          </a:p>
        </p:txBody>
      </p:sp>
      <p:sp>
        <p:nvSpPr>
          <p:cNvPr id="2" name="Action Button: Forward or Next 1">
            <a:hlinkClick r:id="rId2" action="ppaction://hlinksldjump" highlightClick="1"/>
          </p:cNvPr>
          <p:cNvSpPr/>
          <p:nvPr/>
        </p:nvSpPr>
        <p:spPr>
          <a:xfrm>
            <a:off x="1835696" y="2168860"/>
            <a:ext cx="864096" cy="36004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5" name="Action Button: Forward or Next 4">
            <a:hlinkClick r:id="rId3" action="ppaction://hlinksldjump" highlightClick="1"/>
          </p:cNvPr>
          <p:cNvSpPr/>
          <p:nvPr/>
        </p:nvSpPr>
        <p:spPr>
          <a:xfrm>
            <a:off x="1834612" y="4077072"/>
            <a:ext cx="864096" cy="36004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628800"/>
            <a:ext cx="8229600" cy="5040560"/>
          </a:xfrm>
        </p:spPr>
        <p:txBody>
          <a:bodyPr>
            <a:normAutofit/>
          </a:bodyPr>
          <a:lstStyle/>
          <a:p>
            <a:pPr marL="457200" indent="-457200" eaLnBrk="1" hangingPunct="1">
              <a:buFont typeface="Garamond" panose="02020404030301010803" pitchFamily="18" charset="0"/>
              <a:buAutoNum type="arabicPeriod"/>
            </a:pPr>
            <a:r>
              <a:rPr lang="de-DE" altLang="zh-CN" sz="4400" b="1" dirty="0">
                <a:latin typeface="Arial" panose="020B0604020202020204" pitchFamily="34" charset="0"/>
                <a:cs typeface="Arial" panose="020B0604020202020204" pitchFamily="34" charset="0"/>
                <a:sym typeface="+mn-ea"/>
              </a:rPr>
              <a:t>Milk </a:t>
            </a:r>
            <a:r>
              <a:rPr lang="de-DE" altLang="zh-CN" sz="4400" b="1" dirty="0" err="1">
                <a:latin typeface="Arial" panose="020B0604020202020204" pitchFamily="34" charset="0"/>
                <a:cs typeface="Arial" panose="020B0604020202020204" pitchFamily="34" charset="0"/>
                <a:sym typeface="+mn-ea"/>
              </a:rPr>
              <a:t>tea</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presentation</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by</a:t>
            </a:r>
            <a:r>
              <a:rPr lang="de-DE" altLang="zh-CN" sz="4400" b="1" dirty="0">
                <a:latin typeface="Arial" panose="020B0604020202020204" pitchFamily="34" charset="0"/>
                <a:cs typeface="Arial" panose="020B0604020202020204" pitchFamily="34" charset="0"/>
                <a:sym typeface="+mn-ea"/>
              </a:rPr>
              <a:t> Shu Lin </a:t>
            </a:r>
            <a:r>
              <a:rPr lang="zh-CN" altLang="de-DE" sz="4400" b="1" dirty="0">
                <a:latin typeface="Arial" panose="020B0604020202020204" pitchFamily="34" charset="0"/>
                <a:cs typeface="Arial" panose="020B0604020202020204" pitchFamily="34" charset="0"/>
                <a:sym typeface="+mn-ea"/>
              </a:rPr>
              <a:t>舒琳</a:t>
            </a:r>
            <a:r>
              <a:rPr lang="de-DE" altLang="zh-CN" sz="44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4400" b="1" dirty="0">
                <a:latin typeface="Arial" panose="020B0604020202020204" pitchFamily="34" charset="0"/>
                <a:cs typeface="Arial" panose="020B0604020202020204" pitchFamily="34" charset="0"/>
                <a:sym typeface="+mn-ea"/>
              </a:rPr>
              <a:t>Eight Major </a:t>
            </a:r>
            <a:r>
              <a:rPr lang="de-DE" altLang="zh-CN" sz="4400" b="1" dirty="0" err="1">
                <a:latin typeface="Arial" panose="020B0604020202020204" pitchFamily="34" charset="0"/>
                <a:cs typeface="Arial" panose="020B0604020202020204" pitchFamily="34" charset="0"/>
                <a:sym typeface="+mn-ea"/>
              </a:rPr>
              <a:t>cuisines</a:t>
            </a:r>
            <a:r>
              <a:rPr lang="de-DE" altLang="zh-CN" sz="4400" b="1" dirty="0">
                <a:latin typeface="Arial" panose="020B0604020202020204" pitchFamily="34" charset="0"/>
                <a:cs typeface="Arial" panose="020B0604020202020204" pitchFamily="34" charset="0"/>
                <a:sym typeface="+mn-ea"/>
              </a:rPr>
              <a:t> in China (</a:t>
            </a:r>
            <a:r>
              <a:rPr lang="de-DE" altLang="zh-CN" sz="4400" b="1" dirty="0" err="1">
                <a:latin typeface="Arial" panose="020B0604020202020204" pitchFamily="34" charset="0"/>
                <a:cs typeface="Arial" panose="020B0604020202020204" pitchFamily="34" charset="0"/>
                <a:sym typeface="+mn-ea"/>
              </a:rPr>
              <a:t>pres</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by</a:t>
            </a:r>
            <a:r>
              <a:rPr lang="de-DE" altLang="zh-CN" sz="4400" b="1" dirty="0">
                <a:latin typeface="Arial" panose="020B0604020202020204" pitchFamily="34" charset="0"/>
                <a:cs typeface="Arial" panose="020B0604020202020204" pitchFamily="34" charset="0"/>
                <a:sym typeface="+mn-ea"/>
              </a:rPr>
              <a:t> Su Xiao </a:t>
            </a:r>
            <a:r>
              <a:rPr lang="zh-CN" altLang="de-DE" sz="4400" b="1" dirty="0">
                <a:latin typeface="Arial" panose="020B0604020202020204" pitchFamily="34" charset="0"/>
                <a:cs typeface="Arial" panose="020B0604020202020204" pitchFamily="34" charset="0"/>
                <a:sym typeface="+mn-ea"/>
              </a:rPr>
              <a:t>苏潇</a:t>
            </a:r>
            <a:r>
              <a:rPr lang="de-DE" altLang="zh-CN" sz="44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4400" b="1" dirty="0">
                <a:latin typeface="Arial" panose="020B0604020202020204" pitchFamily="34" charset="0"/>
                <a:cs typeface="Arial" panose="020B0604020202020204" pitchFamily="34" charset="0"/>
                <a:sym typeface="+mn-ea"/>
              </a:rPr>
              <a:t>Tea (</a:t>
            </a:r>
            <a:r>
              <a:rPr lang="de-DE" altLang="zh-CN" sz="4400" b="1" dirty="0" err="1">
                <a:latin typeface="Arial" panose="020B0604020202020204" pitchFamily="34" charset="0"/>
                <a:cs typeface="Arial" panose="020B0604020202020204" pitchFamily="34" charset="0"/>
                <a:sym typeface="+mn-ea"/>
              </a:rPr>
              <a:t>presentation</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by</a:t>
            </a:r>
            <a:r>
              <a:rPr lang="de-DE" altLang="zh-CN" sz="4400" b="1" dirty="0">
                <a:latin typeface="Arial" panose="020B0604020202020204" pitchFamily="34" charset="0"/>
                <a:cs typeface="Arial" panose="020B0604020202020204" pitchFamily="34" charset="0"/>
                <a:sym typeface="+mn-ea"/>
              </a:rPr>
              <a:t> Teng </a:t>
            </a:r>
            <a:r>
              <a:rPr lang="de-DE" altLang="zh-CN" sz="4400" b="1" dirty="0" err="1">
                <a:latin typeface="Arial" panose="020B0604020202020204" pitchFamily="34" charset="0"/>
                <a:cs typeface="Arial" panose="020B0604020202020204" pitchFamily="34" charset="0"/>
                <a:sym typeface="+mn-ea"/>
              </a:rPr>
              <a:t>Bixia</a:t>
            </a:r>
            <a:r>
              <a:rPr lang="de-DE" altLang="zh-CN" sz="4400" b="1" dirty="0">
                <a:latin typeface="Arial" panose="020B0604020202020204" pitchFamily="34" charset="0"/>
                <a:cs typeface="Arial" panose="020B0604020202020204" pitchFamily="34" charset="0"/>
                <a:sym typeface="+mn-ea"/>
              </a:rPr>
              <a:t> </a:t>
            </a:r>
            <a:r>
              <a:rPr lang="zh-CN" altLang="de-DE" sz="4400" b="1" dirty="0">
                <a:latin typeface="Arial" panose="020B0604020202020204" pitchFamily="34" charset="0"/>
                <a:cs typeface="Arial" panose="020B0604020202020204" pitchFamily="34" charset="0"/>
                <a:sym typeface="+mn-ea"/>
              </a:rPr>
              <a:t>滕璧霞</a:t>
            </a:r>
            <a:r>
              <a:rPr lang="de-DE" altLang="zh-CN" sz="44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endParaRPr lang="de-DE" altLang="zh-CN" sz="44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endParaRPr lang="de-DE" altLang="zh-CN" sz="44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endParaRPr lang="de-DE" altLang="zh-CN" sz="44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44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05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4" name="Rectangle 4"/>
          <p:cNvSpPr>
            <a:spLocks noGrp="1" noChangeArrowheads="1"/>
          </p:cNvSpPr>
          <p:nvPr>
            <p:ph type="title"/>
          </p:nvPr>
        </p:nvSpPr>
        <p:spPr>
          <a:xfrm>
            <a:off x="755650" y="838200"/>
            <a:ext cx="4824413" cy="5470525"/>
          </a:xfrm>
        </p:spPr>
        <p:txBody>
          <a:bodyPr/>
          <a:lstStyle/>
          <a:p>
            <a:r>
              <a:rPr lang="en-US" altLang="zh-CN" sz="2400"/>
              <a:t>The author</a:t>
            </a:r>
            <a:r>
              <a:rPr lang="en-GB" altLang="zh-CN" sz="2400"/>
              <a:t>, Ying Chang Compestine,</a:t>
            </a:r>
            <a:r>
              <a:rPr lang="en-US" altLang="zh-CN" sz="2400"/>
              <a:t> offers facts about the history of chopsticks, describes good table manners in a Confucian context, and gives a simple recipe for a dish served at the wedding feast. Xuan's illustrations, boldly colored cut-paper designs, are abstract enough to suggest the "high and far-off times" of this modern tale, yet lively enough to engage viewers. This story is rooted in Chinese culture and offers Americans an authentic glimpse of its traditions.</a:t>
            </a:r>
          </a:p>
        </p:txBody>
      </p:sp>
      <p:pic>
        <p:nvPicPr>
          <p:cNvPr id="1223686" name="Picture 6" descr="封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1989138"/>
            <a:ext cx="2873375" cy="374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a:xfrm>
            <a:off x="1066800" y="838200"/>
            <a:ext cx="7772400" cy="935038"/>
          </a:xfrm>
        </p:spPr>
        <p:txBody>
          <a:bodyPr/>
          <a:lstStyle/>
          <a:p>
            <a:pPr algn="ctr"/>
            <a:r>
              <a:rPr lang="en-US" altLang="zh-CN" sz="3200"/>
              <a:t>Th</a:t>
            </a:r>
            <a:r>
              <a:rPr lang="ga-IE" altLang="zh-CN" sz="3200"/>
              <a:t>e</a:t>
            </a:r>
            <a:r>
              <a:rPr lang="en-GB" altLang="zh-CN" sz="3200"/>
              <a:t> Story of Chopsticks</a:t>
            </a:r>
            <a:endParaRPr lang="en-US" altLang="zh-CN" sz="3200"/>
          </a:p>
        </p:txBody>
      </p:sp>
      <p:sp>
        <p:nvSpPr>
          <p:cNvPr id="1222659" name="Rectangle 3"/>
          <p:cNvSpPr>
            <a:spLocks noGrp="1" noChangeArrowheads="1"/>
          </p:cNvSpPr>
          <p:nvPr>
            <p:ph idx="1"/>
          </p:nvPr>
        </p:nvSpPr>
        <p:spPr>
          <a:xfrm>
            <a:off x="468313" y="2205038"/>
            <a:ext cx="8280400" cy="4011612"/>
          </a:xfrm>
        </p:spPr>
        <p:txBody>
          <a:bodyPr/>
          <a:lstStyle/>
          <a:p>
            <a:pPr>
              <a:lnSpc>
                <a:spcPct val="80000"/>
              </a:lnSpc>
            </a:pPr>
            <a:r>
              <a:rPr lang="en-US" altLang="zh-CN" sz="2400"/>
              <a:t>Long ago, when all Chinese people ate with their hands, Keai (Quick), the youngest of three boys, was never fast enough to grab some nourishment before his brothers. In desperation, he pulled two sticks from the kindling pile and used them to spear chunks of hot food. His family members immediately copied the tools and named them Keai zi (quick ones) after him. When they were invited to a wedding banquet, the brothers, wielding their sticks, gobbled up the delicious, festive dishes. The village children caught on quickly, but the elders had to consider whether using the new implements conflicted with established etiquette.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a:xfrm>
            <a:off x="1066800" y="1052513"/>
            <a:ext cx="7772400" cy="504825"/>
          </a:xfrm>
        </p:spPr>
        <p:txBody>
          <a:bodyPr>
            <a:normAutofit fontScale="90000"/>
          </a:bodyPr>
          <a:lstStyle/>
          <a:p>
            <a:pPr algn="ctr"/>
            <a:r>
              <a:rPr lang="zh-CN" altLang="en-US" sz="3200"/>
              <a:t>筷子的故事</a:t>
            </a:r>
          </a:p>
        </p:txBody>
      </p:sp>
      <p:sp>
        <p:nvSpPr>
          <p:cNvPr id="1220611" name="Rectangle 3"/>
          <p:cNvSpPr>
            <a:spLocks noGrp="1" noChangeArrowheads="1"/>
          </p:cNvSpPr>
          <p:nvPr>
            <p:ph idx="1"/>
          </p:nvPr>
        </p:nvSpPr>
        <p:spPr>
          <a:xfrm>
            <a:off x="611188" y="1773238"/>
            <a:ext cx="8228012" cy="4608512"/>
          </a:xfrm>
        </p:spPr>
        <p:txBody>
          <a:bodyPr/>
          <a:lstStyle/>
          <a:p>
            <a:pPr>
              <a:lnSpc>
                <a:spcPct val="80000"/>
              </a:lnSpc>
            </a:pPr>
            <a:r>
              <a:rPr lang="zh-CN" altLang="en-US" sz="2400"/>
              <a:t>美国前总统尼克松在中国的欢迎宴会上也使用了筷子。他刚离桌，一名外国外交人员就抓起他的筷子，作为历史纪念。</a:t>
            </a:r>
          </a:p>
          <a:p>
            <a:pPr>
              <a:lnSpc>
                <a:spcPct val="80000"/>
              </a:lnSpc>
            </a:pPr>
            <a:r>
              <a:rPr lang="en-US" altLang="zh-CN" sz="2400"/>
              <a:t>《</a:t>
            </a:r>
            <a:r>
              <a:rPr lang="zh-CN" altLang="en-US" sz="2400"/>
              <a:t>竹箸诗</a:t>
            </a:r>
            <a:r>
              <a:rPr lang="en-US" altLang="zh-CN" sz="2400"/>
              <a:t>》</a:t>
            </a:r>
            <a:r>
              <a:rPr lang="zh-CN" altLang="en-US" sz="2400"/>
              <a:t>云：“殷勤问竹箸，甘苦尔先尝；滋味他人好，尔空来去忙” 。古人之箸，多是竹木型，当然也有铜箸、铁箸、金箸、银箸、玉箸和象牙箸等。千年过去，筷子的形状、种类并无太大变化。使用最广的还是竹木筷子。筷子兼有多种功能，中国选手在国际乒坛多次囊括全部金牌，西人谓这是筷子练就的童子功。</a:t>
            </a:r>
          </a:p>
          <a:p>
            <a:pPr>
              <a:lnSpc>
                <a:spcPct val="80000"/>
              </a:lnSpc>
            </a:pPr>
            <a:r>
              <a:rPr lang="zh-CN" altLang="en-US" sz="2400"/>
              <a:t> “借箸代筹”：楚汉相争，郦食其建议刘邦分封战国时的六国后代，以争取多数贵族的支持。张良坚决反对，从食案上抓起一把筷子，提出一条理由就摆出一根筷子；他从八个方面力驳郦食其主张的危害，使刘邦收回成命，避免了割据分裂，成就了汉朝四百年的统一大业。</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5" name="Rectangle 3"/>
          <p:cNvSpPr>
            <a:spLocks noGrp="1" noChangeArrowheads="1"/>
          </p:cNvSpPr>
          <p:nvPr>
            <p:ph idx="1"/>
          </p:nvPr>
        </p:nvSpPr>
        <p:spPr>
          <a:xfrm>
            <a:off x="395288" y="981075"/>
            <a:ext cx="8443912" cy="5472113"/>
          </a:xfrm>
        </p:spPr>
        <p:txBody>
          <a:bodyPr>
            <a:normAutofit lnSpcReduction="10000"/>
          </a:bodyPr>
          <a:lstStyle/>
          <a:p>
            <a:pPr>
              <a:lnSpc>
                <a:spcPct val="80000"/>
              </a:lnSpc>
            </a:pPr>
            <a:r>
              <a:rPr lang="zh-CN" altLang="en-US" sz="2400"/>
              <a:t>中国的筷子前圆后方，这种款式最早见于明朝，是当时理学盛行的一个见证，是“天圆地方”思想在筷子上的运用。日本的筷子比中国的筷子短，头是尖的。据说吃鱼比较方便，刺、肉容易分离。韩国的筷子是不绣钢和银制的，是两根扁扁细细的金属条，前后宽度一致。韩国人多食盖浇饭，用匙搅拌后舀着吃，筷子只用来夹泡菜之类，所以筷子居匙之后。</a:t>
            </a:r>
          </a:p>
          <a:p>
            <a:pPr>
              <a:lnSpc>
                <a:spcPct val="80000"/>
              </a:lnSpc>
            </a:pPr>
            <a:r>
              <a:rPr lang="zh-CN" altLang="en-US" sz="2400"/>
              <a:t>日本有家公司生产精密的光学仪器，他们的器材可用在航天飞机和脑外科显微镜上。招募新人时，这个公司先要通过画自画像和做飞机模型两关，最后把应聘者带到吃鱼的店子，看他怎样用筷子吃鱼。就算前两关过了，吃鱼不利索的，也会被淘汰，因为筷子的使用反映了一个人手脑的精细度。</a:t>
            </a:r>
          </a:p>
          <a:p>
            <a:pPr>
              <a:lnSpc>
                <a:spcPct val="80000"/>
              </a:lnSpc>
            </a:pPr>
            <a:r>
              <a:rPr lang="zh-CN" altLang="en-US" sz="2400"/>
              <a:t>从筷子可以看出中、日、韩三国国民性的差异。日本人比中国人更习惯、更擅长于精细化；中国人“讲究实用”，生活较随意，能用就好，不做进一步的探究，不在乎具体的细节和程度。日本人对这种‘模糊性’是生来就抵触的，他们一定要把筷子头弄细，这样就是米粒也能夹得起来。</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066800" y="1341438"/>
            <a:ext cx="7772400" cy="935037"/>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900113" y="2636838"/>
            <a:ext cx="7939087" cy="3579812"/>
          </a:xfrm>
        </p:spPr>
        <p:txBody>
          <a:bodyPr/>
          <a:lstStyle/>
          <a:p>
            <a:r>
              <a:rPr lang="en-US" altLang="zh-CN" sz="2800"/>
              <a:t>1. </a:t>
            </a:r>
            <a:r>
              <a:rPr lang="en-GB" altLang="zh-CN" sz="2800"/>
              <a:t>Do you know any story or legend concerning Chinese cuisine? </a:t>
            </a:r>
          </a:p>
          <a:p>
            <a:r>
              <a:rPr lang="en-GB" altLang="zh-CN" sz="2800"/>
              <a:t>2. What role does the use of chopsticks play in Chinese cuisine?  </a:t>
            </a:r>
          </a:p>
          <a:p>
            <a:r>
              <a:rPr lang="en-GB" altLang="zh-CN" sz="2800"/>
              <a:t>3. What differences are there between Chinese cuisine and Western cuisine? </a:t>
            </a:r>
            <a:endParaRPr lang="en-US" altLang="zh-CN"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522110">
            <a:off x="1784908" y="2792652"/>
            <a:ext cx="4648840" cy="2489941"/>
          </a:xfrm>
        </p:spPr>
        <p:txBody>
          <a:bodyPr>
            <a:normAutofit/>
          </a:bodyPr>
          <a:lstStyle/>
          <a:p>
            <a:pPr marL="0" indent="0">
              <a:buNone/>
            </a:pPr>
            <a:r>
              <a:rPr lang="en-NZ" sz="4000" dirty="0">
                <a:solidFill>
                  <a:schemeClr val="tx2"/>
                </a:solidFill>
              </a:rPr>
              <a:t>See you next time!</a:t>
            </a:r>
          </a:p>
        </p:txBody>
      </p:sp>
    </p:spTree>
    <p:extLst>
      <p:ext uri="{BB962C8B-B14F-4D97-AF65-F5344CB8AC3E}">
        <p14:creationId xmlns:p14="http://schemas.microsoft.com/office/powerpoint/2010/main" val="2540995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224136"/>
          </a:xfrm>
        </p:spPr>
        <p:txBody>
          <a:bodyPr>
            <a:noAutofit/>
          </a:bodyPr>
          <a:lstStyle/>
          <a:p>
            <a:r>
              <a:rPr lang="en-US" altLang="zh-CN" sz="3000" dirty="0"/>
              <a:t>What school of China’s culinary art is perhaps the most popular? What is it famous for?  </a:t>
            </a:r>
            <a:br>
              <a:rPr lang="en-US" altLang="zh-CN" sz="3000" dirty="0"/>
            </a:br>
            <a:endParaRPr lang="en-NZ" sz="3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0" y="1340768"/>
            <a:ext cx="3783228" cy="245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383" y="1299099"/>
            <a:ext cx="3819266" cy="253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3815948"/>
            <a:ext cx="4091740" cy="304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233" y="4130301"/>
            <a:ext cx="3744416" cy="241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6" action="ppaction://hlinksldjump" highlightClick="1"/>
          </p:cNvPr>
          <p:cNvSpPr/>
          <p:nvPr/>
        </p:nvSpPr>
        <p:spPr>
          <a:xfrm>
            <a:off x="5276927" y="681067"/>
            <a:ext cx="936104"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742770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324528" cy="576064"/>
          </a:xfrm>
        </p:spPr>
        <p:txBody>
          <a:bodyPr>
            <a:noAutofit/>
          </a:bodyPr>
          <a:lstStyle/>
          <a:p>
            <a:r>
              <a:rPr lang="en-US" altLang="zh-CN" sz="3000" b="1" dirty="0"/>
              <a:t>What do you know about Pock-marked Wife’s Bean Curd?</a:t>
            </a:r>
            <a:endParaRPr lang="en-NZ" sz="3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3531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7740352" y="1340768"/>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634142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60" name="Rectangle 4"/>
          <p:cNvSpPr>
            <a:spLocks noGrp="1" noChangeArrowheads="1"/>
          </p:cNvSpPr>
          <p:nvPr>
            <p:ph type="title"/>
          </p:nvPr>
        </p:nvSpPr>
        <p:spPr>
          <a:xfrm>
            <a:off x="107504" y="548680"/>
            <a:ext cx="8204448" cy="646113"/>
          </a:xfrm>
        </p:spPr>
        <p:txBody>
          <a:bodyPr>
            <a:normAutofit fontScale="90000"/>
          </a:bodyPr>
          <a:lstStyle/>
          <a:p>
            <a:pPr algn="ctr"/>
            <a:r>
              <a:rPr lang="en-US" altLang="zh-CN" sz="3200" b="1" dirty="0"/>
              <a:t>What are the characteristics of </a:t>
            </a:r>
            <a:r>
              <a:rPr lang="en-US" altLang="zh-CN" sz="3200" b="1" dirty="0" err="1"/>
              <a:t>Shangdong</a:t>
            </a:r>
            <a:r>
              <a:rPr lang="en-US" altLang="zh-CN" sz="3200" b="1" dirty="0"/>
              <a:t> Cuisine? </a:t>
            </a:r>
          </a:p>
        </p:txBody>
      </p:sp>
      <p:pic>
        <p:nvPicPr>
          <p:cNvPr id="1197061" name="Picture 5" descr="鲁菜简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8007350" cy="4968875"/>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3" action="ppaction://hlinksldjump" highlightClick="1"/>
          </p:cNvPr>
          <p:cNvSpPr/>
          <p:nvPr/>
        </p:nvSpPr>
        <p:spPr>
          <a:xfrm>
            <a:off x="8241792" y="620688"/>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255936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Rectangle 4"/>
          <p:cNvSpPr>
            <a:spLocks noGrp="1" noChangeArrowheads="1"/>
          </p:cNvSpPr>
          <p:nvPr>
            <p:ph type="title"/>
          </p:nvPr>
        </p:nvSpPr>
        <p:spPr>
          <a:xfrm>
            <a:off x="112545" y="260648"/>
            <a:ext cx="9031455" cy="908270"/>
          </a:xfrm>
        </p:spPr>
        <p:txBody>
          <a:bodyPr>
            <a:normAutofit fontScale="90000"/>
          </a:bodyPr>
          <a:lstStyle/>
          <a:p>
            <a:r>
              <a:rPr lang="en-US" altLang="zh-CN" sz="3200" b="1" dirty="0"/>
              <a:t>What do you know about Beijing Roast Duck and Confucius Family Dishes? </a:t>
            </a:r>
            <a:endParaRPr lang="zh-CN" altLang="en-US" sz="3200" b="1" dirty="0"/>
          </a:p>
        </p:txBody>
      </p:sp>
      <p:pic>
        <p:nvPicPr>
          <p:cNvPr id="1184773" name="Picture 5" descr="北京烤鸭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0510"/>
            <a:ext cx="3167990" cy="2667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493707"/>
            <a:ext cx="5040560" cy="337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Home 1">
            <a:hlinkClick r:id="rId4" action="ppaction://hlinksldjump" highlightClick="1"/>
          </p:cNvPr>
          <p:cNvSpPr/>
          <p:nvPr/>
        </p:nvSpPr>
        <p:spPr>
          <a:xfrm>
            <a:off x="3347502" y="90872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72724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p:txBody>
          <a:bodyPr>
            <a:noAutofit/>
          </a:bodyPr>
          <a:lstStyle/>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We live in a modern world with countless yummy food where youngsters can’t live without milk tea. There is even one popular cyber saying that goes like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this:”Youngsters</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continue their lives by drinking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Milk tea, popular throughout the whole country, even the world, originated from bubble tea of Taiwan. Currently, we have entered “Milk Tea 4.0 Era”. Such an era has endowed milk tea with a brand-new meaning, becoming a cultural symbol of modern civilization human life, especially youngsters’ lives, namely, a pursuit of identity recognition for youngsters.</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Li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Xintong</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2020</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14</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So, is milk tea really so miraculous? Is it really so tasty? We may as well discuss the past and current situations of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b="1" kern="100" dirty="0" err="1">
                <a:effectLst/>
                <a:latin typeface="Arial" panose="020B0604020202020204" pitchFamily="34" charset="0"/>
                <a:ea typeface="Times New Roman" panose="02020603050405020304" pitchFamily="18" charset="0"/>
                <a:cs typeface="Arial" panose="020B0604020202020204" pitchFamily="34" charset="0"/>
              </a:rPr>
              <a:t>A.The</a:t>
            </a:r>
            <a:r>
              <a:rPr lang="en-US" sz="1400" b="1" kern="100" dirty="0">
                <a:effectLst/>
                <a:latin typeface="Arial" panose="020B0604020202020204" pitchFamily="34" charset="0"/>
                <a:ea typeface="Times New Roman" panose="02020603050405020304" pitchFamily="18" charset="0"/>
                <a:cs typeface="Arial" panose="020B0604020202020204" pitchFamily="34" charset="0"/>
              </a:rPr>
              <a:t> Origin of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Each school holds its own opinion about the origin, but in fact, if we carefully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analyse</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the fact, we can easily find its true origin, that is---”Mongolia Milk Tea” drunk by nomadic tribes in Mongolia Plateau. Till now, the nomadic tribes living in Inner Mongolia Autonomous Region of PRC still treat visitors with milk tea, which is an unshakable traditional custom.</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2091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Rectangle 4"/>
          <p:cNvSpPr>
            <a:spLocks noGrp="1" noChangeArrowheads="1"/>
          </p:cNvSpPr>
          <p:nvPr>
            <p:ph type="title"/>
          </p:nvPr>
        </p:nvSpPr>
        <p:spPr>
          <a:xfrm>
            <a:off x="116450" y="0"/>
            <a:ext cx="9001000" cy="1484783"/>
          </a:xfrm>
        </p:spPr>
        <p:txBody>
          <a:bodyPr>
            <a:normAutofit fontScale="90000"/>
          </a:bodyPr>
          <a:lstStyle/>
          <a:p>
            <a:pPr algn="ctr"/>
            <a:r>
              <a:rPr lang="en-US" altLang="zh-CN" sz="3200" dirty="0"/>
              <a:t>Why must Guangdong dishes be lightly seasoned? What Guangdong dishes can you name?</a:t>
            </a:r>
            <a:br>
              <a:rPr lang="en-US" altLang="zh-CN" sz="3200" dirty="0"/>
            </a:br>
            <a:endParaRPr lang="zh-CN" altLang="en-US" sz="3200" dirty="0"/>
          </a:p>
        </p:txBody>
      </p:sp>
      <p:pic>
        <p:nvPicPr>
          <p:cNvPr id="1186822" name="Picture 6" descr="粤菜海鲜煲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11" y="1628800"/>
            <a:ext cx="7200900" cy="4667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5739" y="6457890"/>
            <a:ext cx="2364750" cy="400110"/>
          </a:xfrm>
          <a:prstGeom prst="rect">
            <a:avLst/>
          </a:prstGeom>
          <a:noFill/>
        </p:spPr>
        <p:txBody>
          <a:bodyPr wrap="none" lIns="91440" tIns="45720" rIns="91440" bIns="45720">
            <a:spAutoFit/>
          </a:bodyPr>
          <a:lstStyle/>
          <a:p>
            <a:pPr algn="ctr">
              <a:buNone/>
            </a:pPr>
            <a:r>
              <a:rPr lang="zh-CN" altLang="en-US" sz="2000" dirty="0">
                <a:solidFill>
                  <a:schemeClr val="tx2"/>
                </a:solidFill>
              </a:rPr>
              <a:t>粤菜之  海参鲍鱼汤</a:t>
            </a:r>
            <a:endParaRPr lang="en-US" sz="2000" b="1" cap="none" spc="0" dirty="0">
              <a:ln w="17780" cmpd="sng">
                <a:solidFill>
                  <a:srgbClr val="FFFFFF"/>
                </a:solidFill>
                <a:prstDash val="solid"/>
                <a:miter lim="800000"/>
              </a:ln>
              <a:solidFill>
                <a:schemeClr val="tx2"/>
              </a:solidFill>
              <a:effectLst>
                <a:outerShdw blurRad="50800" algn="tl" rotWithShape="0">
                  <a:srgbClr val="000000"/>
                </a:outerShdw>
              </a:effectLst>
            </a:endParaRPr>
          </a:p>
        </p:txBody>
      </p:sp>
      <p:sp>
        <p:nvSpPr>
          <p:cNvPr id="3" name="Action Button: Home 2">
            <a:hlinkClick r:id="rId3" action="ppaction://hlinksldjump" highlightClick="1"/>
          </p:cNvPr>
          <p:cNvSpPr/>
          <p:nvPr/>
        </p:nvSpPr>
        <p:spPr>
          <a:xfrm>
            <a:off x="7740352" y="83671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628559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2965" name="Picture 5" descr="淮扬菜杂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73238"/>
            <a:ext cx="3632200" cy="4621212"/>
          </a:xfrm>
          <a:prstGeom prst="rect">
            <a:avLst/>
          </a:prstGeom>
          <a:noFill/>
          <a:extLst>
            <a:ext uri="{909E8E84-426E-40DD-AFC4-6F175D3DCCD1}">
              <a14:hiddenFill xmlns:a14="http://schemas.microsoft.com/office/drawing/2010/main">
                <a:solidFill>
                  <a:srgbClr val="FFFFFF"/>
                </a:solidFill>
              </a14:hiddenFill>
            </a:ext>
          </a:extLst>
        </p:spPr>
      </p:pic>
      <p:pic>
        <p:nvPicPr>
          <p:cNvPr id="1192966" name="Picture 6" descr="淮扬菜魅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6994"/>
            <a:ext cx="4032250" cy="5473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404664"/>
            <a:ext cx="8784976" cy="1080120"/>
          </a:xfrm>
        </p:spPr>
        <p:txBody>
          <a:bodyPr>
            <a:noAutofit/>
          </a:bodyPr>
          <a:lstStyle/>
          <a:p>
            <a:r>
              <a:rPr lang="en-GB" altLang="zh-CN" sz="3000" dirty="0"/>
              <a:t>What is the greatest characteristic of </a:t>
            </a:r>
            <a:r>
              <a:rPr lang="en-GB" altLang="zh-CN" sz="3000" dirty="0" err="1"/>
              <a:t>Huaiyang</a:t>
            </a:r>
            <a:r>
              <a:rPr lang="en-GB" altLang="zh-CN" sz="3000" dirty="0"/>
              <a:t> cuisine? What </a:t>
            </a:r>
            <a:r>
              <a:rPr lang="en-GB" altLang="zh-CN" sz="3000" dirty="0" err="1"/>
              <a:t>Huaiyang</a:t>
            </a:r>
            <a:r>
              <a:rPr lang="en-GB" altLang="zh-CN" sz="3000" dirty="0"/>
              <a:t> dishes can you name? </a:t>
            </a:r>
            <a:br>
              <a:rPr lang="en-GB" altLang="zh-CN" sz="3000" dirty="0"/>
            </a:br>
            <a:endParaRPr lang="en-NZ" sz="3000" dirty="0"/>
          </a:p>
        </p:txBody>
      </p:sp>
      <p:sp>
        <p:nvSpPr>
          <p:cNvPr id="3" name="Action Button: Home 2">
            <a:hlinkClick r:id="rId4" action="ppaction://hlinksldjump" highlightClick="1"/>
          </p:cNvPr>
          <p:cNvSpPr/>
          <p:nvPr/>
        </p:nvSpPr>
        <p:spPr>
          <a:xfrm>
            <a:off x="7092280" y="73082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188176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260648"/>
            <a:ext cx="8229600" cy="1143000"/>
          </a:xfrm>
        </p:spPr>
        <p:txBody>
          <a:bodyPr>
            <a:noAutofit/>
          </a:bodyPr>
          <a:lstStyle/>
          <a:p>
            <a:r>
              <a:rPr lang="en-GB" altLang="zh-CN" sz="3000" dirty="0"/>
              <a:t>What differences are there between Chinese cuisine and Western cuisine?</a:t>
            </a:r>
            <a:br>
              <a:rPr lang="en-GB" altLang="zh-CN" sz="3000" dirty="0"/>
            </a:br>
            <a:endParaRPr lang="en-NZ" sz="3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708920"/>
            <a:ext cx="4752528" cy="340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0" y="2708920"/>
            <a:ext cx="494067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4" action="ppaction://hlinksldjump" highlightClick="1"/>
          </p:cNvPr>
          <p:cNvSpPr/>
          <p:nvPr/>
        </p:nvSpPr>
        <p:spPr>
          <a:xfrm>
            <a:off x="4499992" y="83671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4145332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036496" cy="1008112"/>
          </a:xfrm>
        </p:spPr>
        <p:txBody>
          <a:bodyPr>
            <a:noAutofit/>
          </a:bodyPr>
          <a:lstStyle/>
          <a:p>
            <a:r>
              <a:rPr lang="en-GB" altLang="zh-CN" sz="3000" dirty="0"/>
              <a:t>What do you know about the choice of raw materials? </a:t>
            </a:r>
            <a:br>
              <a:rPr lang="en-GB" altLang="zh-CN" sz="3000" dirty="0"/>
            </a:br>
            <a:endParaRPr lang="en-NZ"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05" y="2132856"/>
            <a:ext cx="68484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7578620" y="109044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82279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zh-CN" sz="3000" dirty="0"/>
              <a:t>What do you know about the art of cooking </a:t>
            </a:r>
            <a:r>
              <a:rPr lang="en-GB" altLang="zh-CN" sz="3000" dirty="0" err="1"/>
              <a:t>Dongpo</a:t>
            </a:r>
            <a:r>
              <a:rPr lang="en-GB" altLang="zh-CN" sz="3000" dirty="0"/>
              <a:t> Braised Pork? </a:t>
            </a:r>
            <a:br>
              <a:rPr lang="en-US" altLang="zh-CN" sz="3000" dirty="0"/>
            </a:br>
            <a:endParaRPr lang="en-NZ" sz="3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35693"/>
            <a:ext cx="733425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3800387" y="1061487"/>
            <a:ext cx="864096" cy="742200"/>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571653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6" name="Rectangle 4"/>
          <p:cNvSpPr>
            <a:spLocks noGrp="1" noChangeArrowheads="1"/>
          </p:cNvSpPr>
          <p:nvPr>
            <p:ph type="title"/>
          </p:nvPr>
        </p:nvSpPr>
        <p:spPr>
          <a:xfrm>
            <a:off x="685800" y="404664"/>
            <a:ext cx="7772400" cy="936625"/>
          </a:xfrm>
        </p:spPr>
        <p:txBody>
          <a:bodyPr>
            <a:noAutofit/>
          </a:bodyPr>
          <a:lstStyle/>
          <a:p>
            <a:pPr algn="ctr"/>
            <a:r>
              <a:rPr lang="en-US" altLang="zh-CN" sz="3200" dirty="0"/>
              <a:t>What scientific principle does the use of chopsticks illustrate? </a:t>
            </a:r>
          </a:p>
        </p:txBody>
      </p:sp>
      <p:pic>
        <p:nvPicPr>
          <p:cNvPr id="1216517" name="Picture 5" descr="儿童智力筷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852738"/>
            <a:ext cx="3024188" cy="3417887"/>
          </a:xfrm>
          <a:prstGeom prst="rect">
            <a:avLst/>
          </a:prstGeom>
          <a:noFill/>
          <a:extLst>
            <a:ext uri="{909E8E84-426E-40DD-AFC4-6F175D3DCCD1}">
              <a14:hiddenFill xmlns:a14="http://schemas.microsoft.com/office/drawing/2010/main">
                <a:solidFill>
                  <a:srgbClr val="FFFFFF"/>
                </a:solidFill>
              </a14:hiddenFill>
            </a:ext>
          </a:extLst>
        </p:spPr>
      </p:pic>
      <p:pic>
        <p:nvPicPr>
          <p:cNvPr id="1216518" name="Picture 6" descr="筷子的用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43288"/>
            <a:ext cx="4154488" cy="2865437"/>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4" action="ppaction://hlinksldjump" highlightClick="1"/>
          </p:cNvPr>
          <p:cNvSpPr/>
          <p:nvPr/>
        </p:nvSpPr>
        <p:spPr>
          <a:xfrm>
            <a:off x="6444208" y="1124744"/>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645582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784976" cy="1226400"/>
          </a:xfrm>
        </p:spPr>
        <p:txBody>
          <a:bodyPr>
            <a:noAutofit/>
          </a:bodyPr>
          <a:lstStyle/>
          <a:p>
            <a:r>
              <a:rPr lang="en-GB" altLang="zh-CN" sz="3000" dirty="0"/>
              <a:t>What manners of using chopsticks are considered bad in China?  </a:t>
            </a:r>
            <a:br>
              <a:rPr lang="en-GB" altLang="zh-CN" sz="3000" dirty="0"/>
            </a:br>
            <a:endParaRPr lang="en-NZ" sz="3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832648" cy="469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1907704" y="980728"/>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300749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83481" y="2348880"/>
            <a:ext cx="6707187" cy="1143000"/>
          </a:xfrm>
        </p:spPr>
        <p:txBody>
          <a:bodyPr>
            <a:normAutofit/>
          </a:bodyPr>
          <a:lstStyle/>
          <a:p>
            <a:pPr eaLnBrk="1" hangingPunct="1"/>
            <a:r>
              <a:rPr lang="en-US" altLang="zh-CN" b="1" dirty="0">
                <a:latin typeface="Constantia" pitchFamily="18" charset="0"/>
              </a:rPr>
              <a:t>Tea</a:t>
            </a:r>
            <a:endParaRPr lang="zh-CN" altLang="zh-CN" b="1" dirty="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a:p>
          <a:p>
            <a:pPr eaLnBrk="1" hangingPunct="1">
              <a:buFontTx/>
              <a:buNone/>
            </a:pPr>
            <a:endParaRPr lang="en-US" altLang="zh-CN" dirty="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4034037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16D67-1630-4A33-9841-9052BD4FC505}"/>
              </a:ext>
            </a:extLst>
          </p:cNvPr>
          <p:cNvSpPr>
            <a:spLocks noGrp="1"/>
          </p:cNvSpPr>
          <p:nvPr>
            <p:ph type="title"/>
          </p:nvPr>
        </p:nvSpPr>
        <p:spPr/>
        <p:txBody>
          <a:bodyPr/>
          <a:lstStyle/>
          <a:p>
            <a:r>
              <a:rPr lang="de-DE" dirty="0"/>
              <a:t>Tea</a:t>
            </a:r>
          </a:p>
        </p:txBody>
      </p:sp>
      <p:sp>
        <p:nvSpPr>
          <p:cNvPr id="3" name="Inhaltsplatzhalter 2">
            <a:extLst>
              <a:ext uri="{FF2B5EF4-FFF2-40B4-BE49-F238E27FC236}">
                <a16:creationId xmlns:a16="http://schemas.microsoft.com/office/drawing/2014/main" id="{64C13C0B-205A-4706-BC41-DA900ADEAC5C}"/>
              </a:ext>
            </a:extLst>
          </p:cNvPr>
          <p:cNvSpPr>
            <a:spLocks noGrp="1"/>
          </p:cNvSpPr>
          <p:nvPr>
            <p:ph idx="1"/>
          </p:nvPr>
        </p:nvSpPr>
        <p:spPr/>
        <p:txBody>
          <a:bodyPr>
            <a:normAutofit fontScale="25000" lnSpcReduction="20000"/>
          </a:bodyPr>
          <a:lstStyle/>
          <a:p>
            <a:pPr marL="0" indent="0">
              <a:buNone/>
            </a:pPr>
            <a:r>
              <a:rPr lang="en-US" sz="6400" dirty="0"/>
              <a:t>Presently, over 50 countries produce tea, which is a sure sign of its popularity. Of hundreds of varieties of Chinese tea, there are six major types. They are green tea, black tea, </a:t>
            </a:r>
            <a:r>
              <a:rPr lang="en-US" sz="6400" dirty="0" err="1"/>
              <a:t>Wulong</a:t>
            </a:r>
            <a:r>
              <a:rPr lang="en-US" sz="6400" dirty="0"/>
              <a:t> tea, white tea, scented tea, and tightly pressed tea. In recent years, newly appeared bag tea, instant tea, medicated tea, and health tea have also become popular.</a:t>
            </a:r>
          </a:p>
          <a:p>
            <a:pPr marL="0" indent="0">
              <a:buNone/>
            </a:pPr>
            <a:r>
              <a:rPr lang="en-US" sz="6400" dirty="0"/>
              <a:t>Green tea has the longest history and still ranks first in output and variety today. People like its freshness and natural fragrance. Famous green tea includes </a:t>
            </a:r>
            <a:r>
              <a:rPr lang="en-US" sz="6400" dirty="0" err="1"/>
              <a:t>Longjing</a:t>
            </a:r>
            <a:r>
              <a:rPr lang="en-US" sz="6400" dirty="0"/>
              <a:t> (Dragon Well) Tea from the West Lake in Hangzhou, </a:t>
            </a:r>
            <a:r>
              <a:rPr lang="en-US" sz="6400" dirty="0" err="1"/>
              <a:t>Maofeng</a:t>
            </a:r>
            <a:r>
              <a:rPr lang="en-US" sz="6400" dirty="0"/>
              <a:t> Tea from Mount Huangshan, </a:t>
            </a:r>
            <a:r>
              <a:rPr lang="en-US" sz="6400" dirty="0" err="1"/>
              <a:t>Yinzhen</a:t>
            </a:r>
            <a:r>
              <a:rPr lang="en-US" sz="6400" dirty="0"/>
              <a:t> (Silver Needle) Tea from the </a:t>
            </a:r>
            <a:r>
              <a:rPr lang="en-US" sz="6400" dirty="0" err="1"/>
              <a:t>Junshan</a:t>
            </a:r>
            <a:r>
              <a:rPr lang="en-US" sz="6400" dirty="0"/>
              <a:t> Isle and </a:t>
            </a:r>
            <a:r>
              <a:rPr lang="en-US" sz="6400" dirty="0" err="1"/>
              <a:t>Yunwu</a:t>
            </a:r>
            <a:r>
              <a:rPr lang="en-US" sz="6400" dirty="0"/>
              <a:t> (Cloud and Mist) Tea from Mount Lushan. Black tea is also popular both at home and abroad. Different from green tea, it is thoroughly fermented. In the fermentation, the tea turns from green to black and rare and healthful fungi grow so that it is more fragrant and nutritious. White tea is as white as silver, and its water is almost clear. It is mainly produced in Fujian Province. Famous varieties include “silver needle” and White Peony. </a:t>
            </a:r>
          </a:p>
          <a:p>
            <a:pPr marL="0" indent="0">
              <a:buNone/>
            </a:pPr>
            <a:r>
              <a:rPr lang="en-US" sz="6400" dirty="0" err="1"/>
              <a:t>Wulong</a:t>
            </a:r>
            <a:r>
              <a:rPr lang="en-US" sz="6400" dirty="0"/>
              <a:t> Tea possesses the freshness of green tea and the fragrance of black tea. In recent years, it has become popular with more and more people for its properties in helping bodybuilding and dieting. </a:t>
            </a:r>
            <a:r>
              <a:rPr lang="en-US" sz="6400" dirty="0" err="1"/>
              <a:t>Wulong</a:t>
            </a:r>
            <a:r>
              <a:rPr lang="en-US" sz="6400" dirty="0"/>
              <a:t> tea is found in Fujian, Guangdong and Taiwan. Because the tea grows on cliffs, it is difficult to pick. For this reason, </a:t>
            </a:r>
            <a:r>
              <a:rPr lang="en-US" sz="6400" dirty="0" err="1"/>
              <a:t>Wulong</a:t>
            </a:r>
            <a:r>
              <a:rPr lang="en-US" sz="6400" dirty="0"/>
              <a:t> tea is considered the most precious. Scented tea, which smells of flowers, is a variety unique to China. Scented tea is made by mixing green tea with flower petals through an elaborate process. Sweet </a:t>
            </a:r>
            <a:r>
              <a:rPr lang="en-US" sz="6400" dirty="0" err="1"/>
              <a:t>osmanthus</a:t>
            </a:r>
            <a:r>
              <a:rPr lang="en-US" sz="6400" dirty="0"/>
              <a:t>, jasmine, rose, orchid and plum flowers can all be used. Another special tea is called tightly-pressed tea lumps---black tea or green tea is pressed into brick, cake, or ball shapes. The tea lump is convenient to store and transport and is popular with minority people in border regions, especially nomadic herdsmen. This kind of tea is mainly produced in such provinces as Hunan, Hubei, Sichuan, Yunnan and Guangxi Zhuang Autonomous Region.</a:t>
            </a:r>
          </a:p>
        </p:txBody>
      </p:sp>
    </p:spTree>
    <p:extLst>
      <p:ext uri="{BB962C8B-B14F-4D97-AF65-F5344CB8AC3E}">
        <p14:creationId xmlns:p14="http://schemas.microsoft.com/office/powerpoint/2010/main" val="28426773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16D67-1630-4A33-9841-9052BD4FC505}"/>
              </a:ext>
            </a:extLst>
          </p:cNvPr>
          <p:cNvSpPr>
            <a:spLocks noGrp="1"/>
          </p:cNvSpPr>
          <p:nvPr>
            <p:ph type="title"/>
          </p:nvPr>
        </p:nvSpPr>
        <p:spPr/>
        <p:txBody>
          <a:bodyPr/>
          <a:lstStyle/>
          <a:p>
            <a:r>
              <a:rPr lang="de-DE" dirty="0"/>
              <a:t>Tea</a:t>
            </a:r>
          </a:p>
        </p:txBody>
      </p:sp>
      <p:sp>
        <p:nvSpPr>
          <p:cNvPr id="3" name="Inhaltsplatzhalter 2">
            <a:extLst>
              <a:ext uri="{FF2B5EF4-FFF2-40B4-BE49-F238E27FC236}">
                <a16:creationId xmlns:a16="http://schemas.microsoft.com/office/drawing/2014/main" id="{64C13C0B-205A-4706-BC41-DA900ADEAC5C}"/>
              </a:ext>
            </a:extLst>
          </p:cNvPr>
          <p:cNvSpPr>
            <a:spLocks noGrp="1"/>
          </p:cNvSpPr>
          <p:nvPr>
            <p:ph idx="1"/>
          </p:nvPr>
        </p:nvSpPr>
        <p:spPr/>
        <p:txBody>
          <a:bodyPr>
            <a:normAutofit fontScale="25000" lnSpcReduction="20000"/>
          </a:bodyPr>
          <a:lstStyle/>
          <a:p>
            <a:pPr marL="0" indent="0">
              <a:buNone/>
            </a:pPr>
            <a:r>
              <a:rPr lang="en-US" sz="6400" dirty="0"/>
              <a:t>The Chinese people were the first to find tea as well as the first to find its medical and health preserving functions. According to modern scientific analysis, tea contains many mineral elements such as iron, manganese, aluminum, potassium, sodium, calcium, phosphorus and magnesium. It also contains such rare organic compounds as phenol, alkaloid, sugar, protein, amino acid, aromatic, pigment, vitamins and enzymes, which are good for people’s health.</a:t>
            </a:r>
          </a:p>
          <a:p>
            <a:pPr marL="0" indent="0">
              <a:buNone/>
            </a:pPr>
            <a:r>
              <a:rPr lang="en-US" sz="6400" dirty="0"/>
              <a:t>Water is very important for making tea because too many foreign substances in the water will spoil the tea. Spring water is ideal. Other good-quality water includes unpolluted snow water, water from flowing wells or rivers far from habitation. When the Chinese make tea, they pour in water that is not at the boiling point, so that leaves tend to float in the tea. Usually tea is pot-brewed but the first pot is not prized. Tea is considered the best at the second infusion. Then infusion after infusion is made and connoisseurs observe how the taste and fragrance change until it is very weak.</a:t>
            </a:r>
          </a:p>
          <a:p>
            <a:pPr marL="0" indent="0">
              <a:buNone/>
            </a:pPr>
            <a:r>
              <a:rPr lang="en-US" sz="6400" dirty="0"/>
              <a:t>Tea-houses in China are traditional refuges for men. Customers to the tea-house pay a small amount for a place to sit, a cup of tea, and as many refills as they like. Many tea-houses provide entertainment from musicians, singers, and storytellers as well. Tea-houses are also places for people to handle business, mediate disputes, exchange gossips, or simply sit and relax.</a:t>
            </a:r>
          </a:p>
          <a:p>
            <a:pPr marL="0" indent="0">
              <a:buNone/>
            </a:pPr>
            <a:r>
              <a:rPr lang="en-US" sz="6400" dirty="0"/>
              <a:t>Tea makes a good present when you visit friends. In return, hosts also entertain guests with tea. The standard Chinese invitation to tea is normally an invitation to drink hot water with tea leaves in it. In Guangdong, however, an invitation to tea may suggest having some snacks as well as tea water. </a:t>
            </a:r>
          </a:p>
        </p:txBody>
      </p:sp>
    </p:spTree>
    <p:extLst>
      <p:ext uri="{BB962C8B-B14F-4D97-AF65-F5344CB8AC3E}">
        <p14:creationId xmlns:p14="http://schemas.microsoft.com/office/powerpoint/2010/main" val="28566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p:txBody>
          <a:bodyPr>
            <a:noAutofit/>
          </a:bodyPr>
          <a:lstStyle/>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B. The Development of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Due to the rampant global expansion of British colonists, lots of oriental local products, including milk tea of China, were also transported to the occidental world. Later, it was improved and developed in Britain. Since the introduction of milk tea into Britain, due to the distinction of climate and dietary habits, British gave up the utilization of spice, but mixed sundry kinds of tea to replace spice to make milk tea, and added maple sugar as condiment, thus giving birth to the rudiment of modern milk tea and its basic ingredients.</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（《世界著名奶茶大全》</a:t>
            </a:r>
            <a:r>
              <a:rPr lang="zh-CN" sz="1400" kern="100" dirty="0">
                <a:effectLst/>
                <a:latin typeface="Arial" panose="020B0604020202020204" pitchFamily="34" charset="0"/>
                <a:ea typeface="Times New Roman" panose="02020603050405020304" pitchFamily="18" charset="0"/>
                <a:cs typeface="Arial" panose="020B0604020202020204" pitchFamily="34" charset="0"/>
              </a:rPr>
              <a:t> </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厨影美食）</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Later, Taiwan introduced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In the spring of 1987, manager of a Taiwanese cold drink department---Ms. Lin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Xiuhui</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of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Chunshuitang</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 added local snack flour into milk tea, and after her successful promotion to consumers, Lin and her colleagues Shen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Tonge</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Lin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Lingru</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and Wang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Yufeng</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were inspired by cooked flour whose shape is similar to black pearl, thus creating the name “Pearl Milk Tea”(Bubble tea, currently). Henceforth, the name full of aesthetic feeling was spread.</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（《世界著名奶茶大全》</a:t>
            </a:r>
            <a:r>
              <a:rPr lang="zh-CN" sz="1400" kern="100" dirty="0">
                <a:effectLst/>
                <a:latin typeface="Arial" panose="020B0604020202020204" pitchFamily="34" charset="0"/>
                <a:ea typeface="Times New Roman" panose="02020603050405020304" pitchFamily="18" charset="0"/>
                <a:cs typeface="Arial" panose="020B0604020202020204" pitchFamily="34" charset="0"/>
              </a:rPr>
              <a:t> </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厨影美食）</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By far, modern milk tea has preliminarily come into shape.</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29297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16D67-1630-4A33-9841-9052BD4FC505}"/>
              </a:ext>
            </a:extLst>
          </p:cNvPr>
          <p:cNvSpPr>
            <a:spLocks noGrp="1"/>
          </p:cNvSpPr>
          <p:nvPr>
            <p:ph type="title"/>
          </p:nvPr>
        </p:nvSpPr>
        <p:spPr/>
        <p:txBody>
          <a:bodyPr/>
          <a:lstStyle/>
          <a:p>
            <a:r>
              <a:rPr lang="de-DE" dirty="0"/>
              <a:t>Tea</a:t>
            </a:r>
          </a:p>
        </p:txBody>
      </p:sp>
      <p:sp>
        <p:nvSpPr>
          <p:cNvPr id="3" name="Inhaltsplatzhalter 2">
            <a:extLst>
              <a:ext uri="{FF2B5EF4-FFF2-40B4-BE49-F238E27FC236}">
                <a16:creationId xmlns:a16="http://schemas.microsoft.com/office/drawing/2014/main" id="{64C13C0B-205A-4706-BC41-DA900ADEAC5C}"/>
              </a:ext>
            </a:extLst>
          </p:cNvPr>
          <p:cNvSpPr>
            <a:spLocks noGrp="1"/>
          </p:cNvSpPr>
          <p:nvPr>
            <p:ph idx="1"/>
          </p:nvPr>
        </p:nvSpPr>
        <p:spPr/>
        <p:txBody>
          <a:bodyPr>
            <a:normAutofit fontScale="25000" lnSpcReduction="20000"/>
          </a:bodyPr>
          <a:lstStyle/>
          <a:p>
            <a:pPr marL="0" indent="0">
              <a:buNone/>
            </a:pPr>
            <a:r>
              <a:rPr lang="en-US" sz="6400" dirty="0"/>
              <a:t>Terms and Expressions</a:t>
            </a:r>
          </a:p>
          <a:p>
            <a:pPr marL="0" indent="0">
              <a:buNone/>
            </a:pPr>
            <a:r>
              <a:rPr lang="en-US" sz="8000" dirty="0"/>
              <a:t>Variety	n. </a:t>
            </a:r>
            <a:r>
              <a:rPr lang="en-US" sz="8000" dirty="0" err="1"/>
              <a:t>品种</a:t>
            </a:r>
            <a:r>
              <a:rPr lang="en-US" sz="8000" dirty="0"/>
              <a:t>			Black tea </a:t>
            </a:r>
            <a:r>
              <a:rPr lang="en-US" sz="8000" dirty="0" err="1"/>
              <a:t>红茶</a:t>
            </a:r>
            <a:endParaRPr lang="en-US" sz="8000" dirty="0"/>
          </a:p>
          <a:p>
            <a:pPr marL="0" indent="0">
              <a:buNone/>
            </a:pPr>
            <a:r>
              <a:rPr lang="en-US" sz="8000" dirty="0"/>
              <a:t>Scented tea </a:t>
            </a:r>
            <a:r>
              <a:rPr lang="en-US" sz="8000" dirty="0" err="1"/>
              <a:t>花茶</a:t>
            </a:r>
            <a:r>
              <a:rPr lang="en-US" sz="8000" dirty="0"/>
              <a:t>			Tightly pressed tea </a:t>
            </a:r>
            <a:r>
              <a:rPr lang="en-US" sz="8000" dirty="0" err="1"/>
              <a:t>砖茶</a:t>
            </a:r>
            <a:endParaRPr lang="en-US" sz="8000" dirty="0"/>
          </a:p>
          <a:p>
            <a:pPr marL="0" indent="0">
              <a:buNone/>
            </a:pPr>
            <a:r>
              <a:rPr lang="en-US" sz="8000" dirty="0"/>
              <a:t>Ferment v. </a:t>
            </a:r>
            <a:r>
              <a:rPr lang="en-US" sz="8000" dirty="0" err="1"/>
              <a:t>发酵</a:t>
            </a:r>
            <a:r>
              <a:rPr lang="en-US" sz="8000" dirty="0"/>
              <a:t>			Petal n. </a:t>
            </a:r>
            <a:r>
              <a:rPr lang="en-US" sz="8000" dirty="0" err="1"/>
              <a:t>花瓣</a:t>
            </a:r>
            <a:endParaRPr lang="en-US" sz="8000" dirty="0"/>
          </a:p>
          <a:p>
            <a:pPr marL="0" indent="0">
              <a:buNone/>
            </a:pPr>
            <a:r>
              <a:rPr lang="en-US" sz="8000" dirty="0"/>
              <a:t>Osmanthus n. </a:t>
            </a:r>
            <a:r>
              <a:rPr lang="en-US" sz="8000" dirty="0" err="1"/>
              <a:t>桂花</a:t>
            </a:r>
            <a:r>
              <a:rPr lang="en-US" sz="8000" dirty="0"/>
              <a:t> 		Jasmine n. </a:t>
            </a:r>
            <a:r>
              <a:rPr lang="en-US" sz="8000" dirty="0" err="1"/>
              <a:t>茉莉</a:t>
            </a:r>
            <a:endParaRPr lang="en-US" sz="8000" dirty="0"/>
          </a:p>
          <a:p>
            <a:pPr marL="0" indent="0">
              <a:buNone/>
            </a:pPr>
            <a:r>
              <a:rPr lang="en-US" sz="8000" dirty="0"/>
              <a:t>Orchid n. </a:t>
            </a:r>
            <a:r>
              <a:rPr lang="en-US" sz="8000" dirty="0" err="1"/>
              <a:t>兰花</a:t>
            </a:r>
            <a:r>
              <a:rPr lang="en-US" sz="8000" dirty="0"/>
              <a:t>			Plum flower </a:t>
            </a:r>
            <a:r>
              <a:rPr lang="en-US" sz="8000" dirty="0" err="1"/>
              <a:t>梅花</a:t>
            </a:r>
            <a:endParaRPr lang="en-US" sz="8000" dirty="0"/>
          </a:p>
          <a:p>
            <a:pPr marL="0" indent="0">
              <a:buNone/>
            </a:pPr>
            <a:r>
              <a:rPr lang="en-US" sz="8000" dirty="0"/>
              <a:t>Herdsman n. </a:t>
            </a:r>
            <a:r>
              <a:rPr lang="en-US" sz="8000" dirty="0" err="1"/>
              <a:t>牧民</a:t>
            </a:r>
            <a:r>
              <a:rPr lang="en-US" sz="8000" dirty="0"/>
              <a:t>		Instant tea </a:t>
            </a:r>
            <a:r>
              <a:rPr lang="en-US" sz="8000" dirty="0" err="1"/>
              <a:t>速溶茶</a:t>
            </a:r>
            <a:endParaRPr lang="en-US" sz="8000" dirty="0"/>
          </a:p>
          <a:p>
            <a:pPr marL="0" indent="0">
              <a:buNone/>
            </a:pPr>
            <a:r>
              <a:rPr lang="en-US" sz="8000" dirty="0"/>
              <a:t>Medicated tea </a:t>
            </a:r>
            <a:r>
              <a:rPr lang="en-US" sz="8000" dirty="0" err="1"/>
              <a:t>药茶</a:t>
            </a:r>
            <a:r>
              <a:rPr lang="en-US" sz="8000" dirty="0"/>
              <a:t>		Manganese n. 锰</a:t>
            </a:r>
          </a:p>
          <a:p>
            <a:pPr marL="0" indent="0">
              <a:buNone/>
            </a:pPr>
            <a:r>
              <a:rPr lang="en-US" sz="8000" dirty="0"/>
              <a:t>Aluminum n. 铝			Potassium n. 钾</a:t>
            </a:r>
          </a:p>
          <a:p>
            <a:pPr marL="0" indent="0">
              <a:buNone/>
            </a:pPr>
            <a:r>
              <a:rPr lang="en-US" sz="8000" dirty="0"/>
              <a:t>Sodium n. 钠			Calcium n. 钙</a:t>
            </a:r>
          </a:p>
          <a:p>
            <a:pPr marL="0" indent="0">
              <a:buNone/>
            </a:pPr>
            <a:r>
              <a:rPr lang="en-US" sz="8000" dirty="0"/>
              <a:t>Phosphorus n. 磷 		Magnesium n. 镁 </a:t>
            </a:r>
          </a:p>
          <a:p>
            <a:pPr marL="0" indent="0">
              <a:buNone/>
            </a:pPr>
            <a:r>
              <a:rPr lang="en-US" sz="8000" dirty="0"/>
              <a:t>Organic compound n. </a:t>
            </a:r>
            <a:r>
              <a:rPr lang="en-US" sz="8000" dirty="0" err="1"/>
              <a:t>有机物</a:t>
            </a:r>
            <a:r>
              <a:rPr lang="en-US" sz="8000" dirty="0"/>
              <a:t>	Phenol n. 酚</a:t>
            </a:r>
          </a:p>
          <a:p>
            <a:pPr marL="0" indent="0">
              <a:buNone/>
            </a:pPr>
            <a:r>
              <a:rPr lang="en-US" sz="8000" dirty="0"/>
              <a:t>Alkaloid	n. </a:t>
            </a:r>
            <a:r>
              <a:rPr lang="en-US" sz="8000" dirty="0" err="1"/>
              <a:t>生物碱</a:t>
            </a:r>
            <a:r>
              <a:rPr lang="en-US" sz="8000" dirty="0"/>
              <a:t>		Protein n. </a:t>
            </a:r>
            <a:r>
              <a:rPr lang="en-US" sz="8000" dirty="0" err="1"/>
              <a:t>蛋白质</a:t>
            </a:r>
            <a:endParaRPr lang="en-US" sz="8000" dirty="0"/>
          </a:p>
          <a:p>
            <a:pPr marL="0" indent="0">
              <a:buNone/>
            </a:pPr>
            <a:r>
              <a:rPr lang="en-US" sz="8000" dirty="0"/>
              <a:t>Amino acid n. </a:t>
            </a:r>
            <a:r>
              <a:rPr lang="en-US" sz="8000" dirty="0" err="1"/>
              <a:t>氨基酸</a:t>
            </a:r>
            <a:r>
              <a:rPr lang="en-US" sz="8000" dirty="0"/>
              <a:t>		Aromatic n. </a:t>
            </a:r>
            <a:r>
              <a:rPr lang="en-US" sz="8000" dirty="0" err="1"/>
              <a:t>芳香料</a:t>
            </a:r>
            <a:endParaRPr lang="en-US" sz="8000" dirty="0"/>
          </a:p>
          <a:p>
            <a:pPr marL="0" indent="0">
              <a:buNone/>
            </a:pPr>
            <a:r>
              <a:rPr lang="en-US" sz="8000" dirty="0"/>
              <a:t>Vitamin	n. </a:t>
            </a:r>
            <a:r>
              <a:rPr lang="en-US" sz="8000" dirty="0" err="1"/>
              <a:t>维生素</a:t>
            </a:r>
            <a:r>
              <a:rPr lang="en-US" sz="8000" dirty="0"/>
              <a:t>		Enzyme n. 酶</a:t>
            </a:r>
          </a:p>
          <a:p>
            <a:pPr marL="0" indent="0">
              <a:buNone/>
            </a:pPr>
            <a:r>
              <a:rPr lang="en-US" sz="8000" dirty="0"/>
              <a:t>Foreign substance </a:t>
            </a:r>
            <a:r>
              <a:rPr lang="en-US" sz="8000" dirty="0" err="1"/>
              <a:t>杂质</a:t>
            </a:r>
            <a:r>
              <a:rPr lang="en-US" sz="8000" dirty="0"/>
              <a:t>		</a:t>
            </a:r>
            <a:r>
              <a:rPr lang="en-US" sz="8000"/>
              <a:t>Tea pot 茶壶</a:t>
            </a:r>
            <a:endParaRPr lang="en-US" sz="8000" dirty="0"/>
          </a:p>
          <a:p>
            <a:pPr marL="0" indent="0">
              <a:buNone/>
            </a:pPr>
            <a:r>
              <a:rPr lang="en-US" sz="8000" dirty="0"/>
              <a:t>Connoisseur n. </a:t>
            </a:r>
            <a:r>
              <a:rPr lang="en-US" sz="8000" dirty="0" err="1"/>
              <a:t>鉴赏家，行家</a:t>
            </a:r>
            <a:r>
              <a:rPr lang="en-US" sz="8000" dirty="0"/>
              <a:t>		</a:t>
            </a:r>
          </a:p>
        </p:txBody>
      </p:sp>
    </p:spTree>
    <p:extLst>
      <p:ext uri="{BB962C8B-B14F-4D97-AF65-F5344CB8AC3E}">
        <p14:creationId xmlns:p14="http://schemas.microsoft.com/office/powerpoint/2010/main" val="2322535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16D67-1630-4A33-9841-9052BD4FC505}"/>
              </a:ext>
            </a:extLst>
          </p:cNvPr>
          <p:cNvSpPr>
            <a:spLocks noGrp="1"/>
          </p:cNvSpPr>
          <p:nvPr>
            <p:ph type="title"/>
          </p:nvPr>
        </p:nvSpPr>
        <p:spPr/>
        <p:txBody>
          <a:bodyPr/>
          <a:lstStyle/>
          <a:p>
            <a:r>
              <a:rPr lang="de-DE" dirty="0"/>
              <a:t>Tea</a:t>
            </a:r>
          </a:p>
        </p:txBody>
      </p:sp>
      <p:sp>
        <p:nvSpPr>
          <p:cNvPr id="3" name="Inhaltsplatzhalter 2">
            <a:extLst>
              <a:ext uri="{FF2B5EF4-FFF2-40B4-BE49-F238E27FC236}">
                <a16:creationId xmlns:a16="http://schemas.microsoft.com/office/drawing/2014/main" id="{64C13C0B-205A-4706-BC41-DA900ADEAC5C}"/>
              </a:ext>
            </a:extLst>
          </p:cNvPr>
          <p:cNvSpPr>
            <a:spLocks noGrp="1"/>
          </p:cNvSpPr>
          <p:nvPr>
            <p:ph idx="1"/>
          </p:nvPr>
        </p:nvSpPr>
        <p:spPr/>
        <p:txBody>
          <a:bodyPr>
            <a:normAutofit fontScale="40000" lnSpcReduction="20000"/>
          </a:bodyPr>
          <a:lstStyle/>
          <a:p>
            <a:pPr marL="0" indent="0">
              <a:buNone/>
            </a:pPr>
            <a:r>
              <a:rPr lang="en-US" sz="6400" dirty="0"/>
              <a:t>Questions</a:t>
            </a:r>
          </a:p>
          <a:p>
            <a:pPr marL="0" indent="0">
              <a:buNone/>
            </a:pPr>
            <a:r>
              <a:rPr lang="en-US" sz="6400" dirty="0"/>
              <a:t>1. Why is Chinese tea healthful? </a:t>
            </a:r>
          </a:p>
          <a:p>
            <a:pPr marL="0" indent="0">
              <a:buNone/>
            </a:pPr>
            <a:r>
              <a:rPr lang="en-US" sz="6400" dirty="0"/>
              <a:t>2. What variety ranks first in output? Can you name some of its types? </a:t>
            </a:r>
          </a:p>
          <a:p>
            <a:pPr marL="0" indent="0">
              <a:buNone/>
            </a:pPr>
            <a:r>
              <a:rPr lang="en-US" sz="6400" dirty="0"/>
              <a:t>3. What makes black tea different from green tea? </a:t>
            </a:r>
          </a:p>
          <a:p>
            <a:pPr marL="0" indent="0">
              <a:buNone/>
            </a:pPr>
            <a:r>
              <a:rPr lang="en-US" sz="6400" dirty="0"/>
              <a:t>4. Why is white tea so named?</a:t>
            </a:r>
          </a:p>
          <a:p>
            <a:pPr marL="0" indent="0">
              <a:buNone/>
            </a:pPr>
            <a:r>
              <a:rPr lang="en-US" sz="6400" dirty="0"/>
              <a:t>5. What is the most precious variety of Chinese tea? </a:t>
            </a:r>
          </a:p>
          <a:p>
            <a:pPr marL="0" indent="0">
              <a:buNone/>
            </a:pPr>
            <a:r>
              <a:rPr lang="en-US" sz="6400" dirty="0"/>
              <a:t>6. What variety is unique to China? </a:t>
            </a:r>
          </a:p>
          <a:p>
            <a:pPr marL="0" indent="0">
              <a:buNone/>
            </a:pPr>
            <a:r>
              <a:rPr lang="en-US" sz="6400" dirty="0"/>
              <a:t>7. What variety is popular with minority people? </a:t>
            </a:r>
          </a:p>
          <a:p>
            <a:pPr marL="0" indent="0">
              <a:buNone/>
            </a:pPr>
            <a:r>
              <a:rPr lang="en-US" sz="6400" dirty="0"/>
              <a:t>8. How shall we prepare tea? </a:t>
            </a:r>
          </a:p>
          <a:p>
            <a:pPr marL="0" indent="0">
              <a:buNone/>
            </a:pPr>
            <a:r>
              <a:rPr lang="en-US" sz="6400" dirty="0"/>
              <a:t>9. Is the tea-house different from the coffee bar? </a:t>
            </a:r>
          </a:p>
          <a:p>
            <a:endParaRPr lang="de-DE" dirty="0"/>
          </a:p>
        </p:txBody>
      </p:sp>
    </p:spTree>
    <p:extLst>
      <p:ext uri="{BB962C8B-B14F-4D97-AF65-F5344CB8AC3E}">
        <p14:creationId xmlns:p14="http://schemas.microsoft.com/office/powerpoint/2010/main" val="14424144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899592" y="0"/>
            <a:ext cx="7772400" cy="790575"/>
          </a:xfrm>
        </p:spPr>
        <p:txBody>
          <a:bodyPr/>
          <a:lstStyle/>
          <a:p>
            <a:pPr algn="ctr"/>
            <a:r>
              <a:rPr lang="en-US" altLang="zh-CN" sz="3200" b="1" dirty="0"/>
              <a:t>Questions Concerning Tea</a:t>
            </a:r>
          </a:p>
        </p:txBody>
      </p:sp>
      <p:sp>
        <p:nvSpPr>
          <p:cNvPr id="1089539" name="Rectangle 3"/>
          <p:cNvSpPr>
            <a:spLocks noGrp="1" noChangeArrowheads="1"/>
          </p:cNvSpPr>
          <p:nvPr>
            <p:ph idx="1"/>
          </p:nvPr>
        </p:nvSpPr>
        <p:spPr>
          <a:xfrm>
            <a:off x="179512" y="1196752"/>
            <a:ext cx="8784976" cy="5400600"/>
          </a:xfrm>
        </p:spPr>
        <p:txBody>
          <a:bodyPr>
            <a:normAutofit/>
          </a:bodyPr>
          <a:lstStyle/>
          <a:p>
            <a:pPr marL="0" indent="0">
              <a:lnSpc>
                <a:spcPct val="90000"/>
              </a:lnSpc>
              <a:buNone/>
            </a:pPr>
            <a:r>
              <a:rPr lang="en-US" altLang="zh-CN" sz="2800" dirty="0"/>
              <a:t>1. Why is Chinese tea healthful? </a:t>
            </a:r>
          </a:p>
          <a:p>
            <a:pPr marL="0" indent="0">
              <a:lnSpc>
                <a:spcPct val="90000"/>
              </a:lnSpc>
              <a:buNone/>
            </a:pPr>
            <a:r>
              <a:rPr lang="en-US" altLang="zh-CN" sz="2800" dirty="0">
                <a:solidFill>
                  <a:schemeClr val="accent1"/>
                </a:solidFill>
              </a:rPr>
              <a:t>2. What variety ranks first in output? Can you name some of its types? </a:t>
            </a:r>
          </a:p>
          <a:p>
            <a:pPr marL="0" indent="0">
              <a:lnSpc>
                <a:spcPct val="90000"/>
              </a:lnSpc>
              <a:buNone/>
            </a:pPr>
            <a:r>
              <a:rPr lang="en-US" altLang="zh-CN" sz="2800" dirty="0">
                <a:solidFill>
                  <a:schemeClr val="accent1"/>
                </a:solidFill>
              </a:rPr>
              <a:t>3. What makes black tea different from green tea? </a:t>
            </a:r>
          </a:p>
          <a:p>
            <a:pPr marL="0" indent="0">
              <a:lnSpc>
                <a:spcPct val="90000"/>
              </a:lnSpc>
              <a:buNone/>
            </a:pPr>
            <a:r>
              <a:rPr lang="en-US" altLang="zh-CN" sz="2800" dirty="0">
                <a:solidFill>
                  <a:schemeClr val="accent1"/>
                </a:solidFill>
              </a:rPr>
              <a:t>4. Why is white tea so named?</a:t>
            </a:r>
          </a:p>
          <a:p>
            <a:pPr marL="0" indent="0">
              <a:lnSpc>
                <a:spcPct val="90000"/>
              </a:lnSpc>
              <a:buNone/>
            </a:pPr>
            <a:r>
              <a:rPr lang="en-US" altLang="zh-CN" sz="2800" dirty="0">
                <a:solidFill>
                  <a:schemeClr val="accent1"/>
                </a:solidFill>
              </a:rPr>
              <a:t>5. What is the most precious variety of Chinese tea? </a:t>
            </a:r>
          </a:p>
          <a:p>
            <a:pPr marL="0" indent="0">
              <a:lnSpc>
                <a:spcPct val="90000"/>
              </a:lnSpc>
              <a:buNone/>
            </a:pPr>
            <a:r>
              <a:rPr lang="en-US" altLang="zh-CN" sz="2800" dirty="0">
                <a:solidFill>
                  <a:schemeClr val="accent1"/>
                </a:solidFill>
              </a:rPr>
              <a:t>6. What variety is unique to China? </a:t>
            </a:r>
          </a:p>
          <a:p>
            <a:pPr marL="0" indent="0">
              <a:lnSpc>
                <a:spcPct val="90000"/>
              </a:lnSpc>
              <a:buNone/>
            </a:pPr>
            <a:r>
              <a:rPr lang="en-US" altLang="zh-CN" sz="2800" dirty="0">
                <a:solidFill>
                  <a:schemeClr val="accent1"/>
                </a:solidFill>
              </a:rPr>
              <a:t>7. What variety is popular with minority people? </a:t>
            </a:r>
          </a:p>
          <a:p>
            <a:pPr marL="0" indent="0">
              <a:lnSpc>
                <a:spcPct val="90000"/>
              </a:lnSpc>
              <a:buNone/>
            </a:pPr>
            <a:r>
              <a:rPr lang="en-US" altLang="zh-CN" sz="2800" dirty="0">
                <a:solidFill>
                  <a:schemeClr val="accent1"/>
                </a:solidFill>
              </a:rPr>
              <a:t>8. How shall we prepare tea? </a:t>
            </a:r>
          </a:p>
          <a:p>
            <a:pPr marL="0" indent="0">
              <a:lnSpc>
                <a:spcPct val="90000"/>
              </a:lnSpc>
              <a:buNone/>
            </a:pPr>
            <a:r>
              <a:rPr lang="en-US" altLang="zh-CN" sz="2800" dirty="0">
                <a:solidFill>
                  <a:schemeClr val="accent1"/>
                </a:solidFill>
              </a:rPr>
              <a:t>9. Is the tea-house different from the coffee bar?  </a:t>
            </a:r>
          </a:p>
        </p:txBody>
      </p:sp>
      <p:sp>
        <p:nvSpPr>
          <p:cNvPr id="2" name="Action Button: Forward or Next 1">
            <a:hlinkClick r:id="rId2" action="ppaction://hlinksldjump" highlightClick="1"/>
          </p:cNvPr>
          <p:cNvSpPr/>
          <p:nvPr/>
        </p:nvSpPr>
        <p:spPr>
          <a:xfrm>
            <a:off x="3203497" y="2137425"/>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7884368" y="2623077"/>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5004048" y="3040589"/>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8244583" y="3476368"/>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ction Button: Forward or Next 7">
            <a:hlinkClick r:id="rId6" action="ppaction://hlinksldjump" highlightClick="1"/>
          </p:cNvPr>
          <p:cNvSpPr/>
          <p:nvPr/>
        </p:nvSpPr>
        <p:spPr>
          <a:xfrm>
            <a:off x="5724479" y="4019742"/>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ction Button: Forward or Next 8">
            <a:hlinkClick r:id="rId7" action="ppaction://hlinksldjump" highlightClick="1"/>
          </p:cNvPr>
          <p:cNvSpPr/>
          <p:nvPr/>
        </p:nvSpPr>
        <p:spPr>
          <a:xfrm>
            <a:off x="7740352" y="4443403"/>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ction Button: Forward or Next 9">
            <a:hlinkClick r:id="rId8" action="ppaction://hlinksldjump" highlightClick="1"/>
          </p:cNvPr>
          <p:cNvSpPr/>
          <p:nvPr/>
        </p:nvSpPr>
        <p:spPr>
          <a:xfrm>
            <a:off x="4994888" y="5013176"/>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ction Button: Forward or Next 10">
            <a:hlinkClick r:id="rId9" action="ppaction://hlinksldjump" highlightClick="1"/>
          </p:cNvPr>
          <p:cNvSpPr/>
          <p:nvPr/>
        </p:nvSpPr>
        <p:spPr>
          <a:xfrm>
            <a:off x="7897003" y="5373219"/>
            <a:ext cx="720431" cy="360043"/>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0" name="Rectangle 4"/>
          <p:cNvSpPr>
            <a:spLocks noGrp="1" noChangeArrowheads="1"/>
          </p:cNvSpPr>
          <p:nvPr>
            <p:ph type="title"/>
          </p:nvPr>
        </p:nvSpPr>
        <p:spPr>
          <a:xfrm>
            <a:off x="5219700" y="838200"/>
            <a:ext cx="3240088" cy="1511300"/>
          </a:xfrm>
        </p:spPr>
        <p:txBody>
          <a:bodyPr/>
          <a:lstStyle/>
          <a:p>
            <a:r>
              <a:rPr lang="en-US" altLang="zh-CN" sz="3200"/>
              <a:t>Tea pot &amp; cups</a:t>
            </a:r>
          </a:p>
        </p:txBody>
      </p:sp>
      <p:pic>
        <p:nvPicPr>
          <p:cNvPr id="1125381" name="Picture 5" descr="F895W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267075"/>
            <a:ext cx="3671887" cy="2940050"/>
          </a:xfrm>
          <a:prstGeom prst="rect">
            <a:avLst/>
          </a:prstGeom>
          <a:noFill/>
          <a:extLst>
            <a:ext uri="{909E8E84-426E-40DD-AFC4-6F175D3DCCD1}">
              <a14:hiddenFill xmlns:a14="http://schemas.microsoft.com/office/drawing/2010/main">
                <a:solidFill>
                  <a:srgbClr val="FFFFFF"/>
                </a:solidFill>
              </a14:hiddenFill>
            </a:ext>
          </a:extLst>
        </p:spPr>
      </p:pic>
      <p:pic>
        <p:nvPicPr>
          <p:cNvPr id="1125382" name="Picture 6" descr="乌龙茶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341438"/>
            <a:ext cx="3924300" cy="490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1066800" y="981075"/>
            <a:ext cx="7772400" cy="1368425"/>
          </a:xfrm>
        </p:spPr>
        <p:txBody>
          <a:bodyPr/>
          <a:lstStyle/>
          <a:p>
            <a:r>
              <a:rPr lang="en-GB" altLang="zh-CN" sz="3200"/>
              <a:t>Translation exercise</a:t>
            </a:r>
            <a:endParaRPr lang="en-US" altLang="zh-CN" sz="3200"/>
          </a:p>
        </p:txBody>
      </p:sp>
      <p:sp>
        <p:nvSpPr>
          <p:cNvPr id="1166339" name="Rectangle 3"/>
          <p:cNvSpPr>
            <a:spLocks noGrp="1" noChangeArrowheads="1"/>
          </p:cNvSpPr>
          <p:nvPr>
            <p:ph idx="1"/>
          </p:nvPr>
        </p:nvSpPr>
        <p:spPr>
          <a:xfrm>
            <a:off x="1066800" y="3213100"/>
            <a:ext cx="7772400" cy="3003550"/>
          </a:xfrm>
        </p:spPr>
        <p:txBody>
          <a:bodyPr/>
          <a:lstStyle/>
          <a:p>
            <a:r>
              <a:rPr lang="zh-CN" altLang="en-GB" sz="2400"/>
              <a:t>乌龙茶是一种半发酵茶，特征是叶片中心为绿色，边缘为红色，俗称绿叶红镶边。它有红茶的醇厚，而又比一般红茶涩味浓烈；有绿茶的清爽，而无一般绿茶的涩味。其香气浓烈持久，并具有提神、消食等功效。清初就远销欧美诸国，目前最受日本游客欢迎。</a:t>
            </a:r>
            <a:endParaRPr lang="zh-CN" altLang="en-US"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xfrm>
            <a:off x="417955" y="476672"/>
            <a:ext cx="8229600" cy="1296144"/>
          </a:xfrm>
        </p:spPr>
        <p:txBody>
          <a:bodyPr>
            <a:normAutofit fontScale="90000"/>
          </a:bodyPr>
          <a:lstStyle/>
          <a:p>
            <a:r>
              <a:rPr lang="en-US" altLang="zh-CN" sz="3200" b="1" dirty="0"/>
              <a:t>What variety ranks first in output? Can you name some of its types? </a:t>
            </a:r>
            <a:br>
              <a:rPr lang="en-US" altLang="zh-CN" sz="3200" b="1" dirty="0"/>
            </a:br>
            <a:endParaRPr lang="en-US" altLang="zh-CN" sz="3200" b="1" dirty="0"/>
          </a:p>
        </p:txBody>
      </p:sp>
      <p:sp>
        <p:nvSpPr>
          <p:cNvPr id="4" name="Text Placeholder 3"/>
          <p:cNvSpPr>
            <a:spLocks noGrp="1"/>
          </p:cNvSpPr>
          <p:nvPr>
            <p:ph type="body" sz="half" idx="3"/>
          </p:nvPr>
        </p:nvSpPr>
        <p:spPr/>
        <p:txBody>
          <a:bodyPr/>
          <a:lstStyle/>
          <a:p>
            <a:endParaRPr lang="en-NZ"/>
          </a:p>
        </p:txBody>
      </p:sp>
      <p:sp>
        <p:nvSpPr>
          <p:cNvPr id="3" name="Content Placeholder 2"/>
          <p:cNvSpPr>
            <a:spLocks noGrp="1"/>
          </p:cNvSpPr>
          <p:nvPr>
            <p:ph sz="quarter" idx="2"/>
          </p:nvPr>
        </p:nvSpPr>
        <p:spPr/>
        <p:txBody>
          <a:bodyPr/>
          <a:lstStyle/>
          <a:p>
            <a:endParaRPr lang="en-NZ" dirty="0"/>
          </a:p>
        </p:txBody>
      </p:sp>
      <p:sp>
        <p:nvSpPr>
          <p:cNvPr id="5" name="Content Placeholder 4"/>
          <p:cNvSpPr>
            <a:spLocks noGrp="1"/>
          </p:cNvSpPr>
          <p:nvPr>
            <p:ph sz="quarter" idx="4"/>
          </p:nvPr>
        </p:nvSpPr>
        <p:spPr/>
        <p:txBody>
          <a:bodyPr/>
          <a:lstStyle/>
          <a:p>
            <a:endParaRPr lang="en-NZ"/>
          </a:p>
        </p:txBody>
      </p:sp>
      <p:pic>
        <p:nvPicPr>
          <p:cNvPr id="1114116" name="Picture 4" descr="绿茶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25" y="1268760"/>
            <a:ext cx="4046538" cy="5394325"/>
          </a:xfrm>
          <a:prstGeom prst="rect">
            <a:avLst/>
          </a:prstGeom>
          <a:noFill/>
          <a:extLst>
            <a:ext uri="{909E8E84-426E-40DD-AFC4-6F175D3DCCD1}">
              <a14:hiddenFill xmlns:a14="http://schemas.microsoft.com/office/drawing/2010/main">
                <a:solidFill>
                  <a:srgbClr val="FFFFFF"/>
                </a:solidFill>
              </a14:hiddenFill>
            </a:ext>
          </a:extLst>
        </p:spPr>
      </p:pic>
      <p:pic>
        <p:nvPicPr>
          <p:cNvPr id="1114117" name="Picture 5" descr="T13_JtXa0JXXb1upj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09" y="3789040"/>
            <a:ext cx="3251200" cy="2803525"/>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4" action="ppaction://hlinksldjump" highlightClick="1"/>
          </p:cNvPr>
          <p:cNvSpPr/>
          <p:nvPr/>
        </p:nvSpPr>
        <p:spPr>
          <a:xfrm>
            <a:off x="3491880" y="1052736"/>
            <a:ext cx="1008112" cy="970408"/>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086579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5140" name="Rectangle 4"/>
          <p:cNvSpPr>
            <a:spLocks noGrp="1" noChangeArrowheads="1"/>
          </p:cNvSpPr>
          <p:nvPr>
            <p:ph type="title"/>
          </p:nvPr>
        </p:nvSpPr>
        <p:spPr>
          <a:xfrm>
            <a:off x="107504" y="260648"/>
            <a:ext cx="8219135" cy="648072"/>
          </a:xfrm>
        </p:spPr>
        <p:txBody>
          <a:bodyPr>
            <a:normAutofit fontScale="90000"/>
          </a:bodyPr>
          <a:lstStyle/>
          <a:p>
            <a:r>
              <a:rPr lang="en-US" altLang="zh-CN" sz="3200" b="1" dirty="0"/>
              <a:t>What makes black tea different from green tea? </a:t>
            </a:r>
          </a:p>
        </p:txBody>
      </p:sp>
      <p:sp>
        <p:nvSpPr>
          <p:cNvPr id="2" name="Content Placeholder 1"/>
          <p:cNvSpPr>
            <a:spLocks noGrp="1"/>
          </p:cNvSpPr>
          <p:nvPr>
            <p:ph idx="1"/>
          </p:nvPr>
        </p:nvSpPr>
        <p:spPr/>
        <p:txBody>
          <a:bodyPr/>
          <a:lstStyle/>
          <a:p>
            <a:endParaRPr lang="en-NZ" dirty="0"/>
          </a:p>
        </p:txBody>
      </p:sp>
      <p:pic>
        <p:nvPicPr>
          <p:cNvPr id="1115141" name="Picture 5" descr="红茶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341438"/>
            <a:ext cx="3794125" cy="3649662"/>
          </a:xfrm>
          <a:prstGeom prst="rect">
            <a:avLst/>
          </a:prstGeom>
          <a:noFill/>
          <a:extLst>
            <a:ext uri="{909E8E84-426E-40DD-AFC4-6F175D3DCCD1}">
              <a14:hiddenFill xmlns:a14="http://schemas.microsoft.com/office/drawing/2010/main">
                <a:solidFill>
                  <a:srgbClr val="FFFFFF"/>
                </a:solidFill>
              </a14:hiddenFill>
            </a:ext>
          </a:extLst>
        </p:spPr>
      </p:pic>
      <p:pic>
        <p:nvPicPr>
          <p:cNvPr id="1115142" name="Picture 6" descr="红茶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35756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Home 2">
            <a:hlinkClick r:id="rId4" action="ppaction://hlinksldjump" highlightClick="1"/>
          </p:cNvPr>
          <p:cNvSpPr/>
          <p:nvPr/>
        </p:nvSpPr>
        <p:spPr>
          <a:xfrm>
            <a:off x="8060817" y="764704"/>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635521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8" name="Rectangle 4"/>
          <p:cNvSpPr>
            <a:spLocks noGrp="1" noChangeArrowheads="1"/>
          </p:cNvSpPr>
          <p:nvPr>
            <p:ph type="title"/>
          </p:nvPr>
        </p:nvSpPr>
        <p:spPr>
          <a:xfrm>
            <a:off x="899592" y="476672"/>
            <a:ext cx="5256063" cy="648742"/>
          </a:xfrm>
        </p:spPr>
        <p:txBody>
          <a:bodyPr/>
          <a:lstStyle/>
          <a:p>
            <a:pPr algn="ctr"/>
            <a:r>
              <a:rPr lang="en-US" altLang="zh-CN" sz="3200" b="1" dirty="0"/>
              <a:t>Why is white tea so named?</a:t>
            </a:r>
          </a:p>
        </p:txBody>
      </p:sp>
      <p:pic>
        <p:nvPicPr>
          <p:cNvPr id="1117189" name="Picture 5" descr="白茶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341438"/>
            <a:ext cx="5224463" cy="4319587"/>
          </a:xfrm>
          <a:prstGeom prst="rect">
            <a:avLst/>
          </a:prstGeom>
          <a:noFill/>
          <a:extLst>
            <a:ext uri="{909E8E84-426E-40DD-AFC4-6F175D3DCCD1}">
              <a14:hiddenFill xmlns:a14="http://schemas.microsoft.com/office/drawing/2010/main">
                <a:solidFill>
                  <a:srgbClr val="FFFFFF"/>
                </a:solidFill>
              </a14:hiddenFill>
            </a:ext>
          </a:extLst>
        </p:spPr>
      </p:pic>
      <p:pic>
        <p:nvPicPr>
          <p:cNvPr id="1117190" name="Picture 6" descr="白茶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57563"/>
            <a:ext cx="3095625" cy="3071812"/>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4" action="ppaction://hlinksldjump" highlightClick="1"/>
          </p:cNvPr>
          <p:cNvSpPr/>
          <p:nvPr/>
        </p:nvSpPr>
        <p:spPr>
          <a:xfrm>
            <a:off x="6444208" y="29902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077603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6" name="Rectangle 4"/>
          <p:cNvSpPr>
            <a:spLocks noGrp="1" noChangeArrowheads="1"/>
          </p:cNvSpPr>
          <p:nvPr>
            <p:ph type="title"/>
          </p:nvPr>
        </p:nvSpPr>
        <p:spPr>
          <a:xfrm>
            <a:off x="310542" y="216476"/>
            <a:ext cx="7513265" cy="792088"/>
          </a:xfrm>
        </p:spPr>
        <p:txBody>
          <a:bodyPr>
            <a:normAutofit fontScale="90000"/>
          </a:bodyPr>
          <a:lstStyle/>
          <a:p>
            <a:r>
              <a:rPr lang="en-US" altLang="zh-CN" sz="3200" b="1" dirty="0"/>
              <a:t>What is the most precious variety of Chinese tea? </a:t>
            </a:r>
          </a:p>
        </p:txBody>
      </p:sp>
      <p:pic>
        <p:nvPicPr>
          <p:cNvPr id="1119237" name="Picture 5" descr="乌龙茶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700213"/>
            <a:ext cx="4608513" cy="4464050"/>
          </a:xfrm>
          <a:prstGeom prst="rect">
            <a:avLst/>
          </a:prstGeom>
          <a:noFill/>
          <a:extLst>
            <a:ext uri="{909E8E84-426E-40DD-AFC4-6F175D3DCCD1}">
              <a14:hiddenFill xmlns:a14="http://schemas.microsoft.com/office/drawing/2010/main">
                <a:solidFill>
                  <a:srgbClr val="FFFFFF"/>
                </a:solidFill>
              </a14:hiddenFill>
            </a:ext>
          </a:extLst>
        </p:spPr>
      </p:pic>
      <p:pic>
        <p:nvPicPr>
          <p:cNvPr id="1119238" name="Picture 6" descr="乌龙茶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429000"/>
            <a:ext cx="2952750"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2071" y="6088054"/>
            <a:ext cx="1832618" cy="523220"/>
          </a:xfrm>
          <a:prstGeom prst="rect">
            <a:avLst/>
          </a:prstGeom>
          <a:noFill/>
        </p:spPr>
        <p:txBody>
          <a:bodyPr wrap="none" rtlCol="0">
            <a:spAutoFit/>
          </a:bodyPr>
          <a:lstStyle/>
          <a:p>
            <a:pPr>
              <a:buNone/>
            </a:pPr>
            <a:r>
              <a:rPr lang="en-NZ" dirty="0" err="1">
                <a:solidFill>
                  <a:schemeClr val="accent1"/>
                </a:solidFill>
              </a:rPr>
              <a:t>Wulong</a:t>
            </a:r>
            <a:r>
              <a:rPr lang="en-NZ" dirty="0">
                <a:solidFill>
                  <a:schemeClr val="accent1"/>
                </a:solidFill>
              </a:rPr>
              <a:t> tea</a:t>
            </a:r>
          </a:p>
        </p:txBody>
      </p:sp>
      <p:sp>
        <p:nvSpPr>
          <p:cNvPr id="3" name="Action Button: Home 2">
            <a:hlinkClick r:id="rId4" action="ppaction://hlinksldjump" highlightClick="1"/>
          </p:cNvPr>
          <p:cNvSpPr/>
          <p:nvPr/>
        </p:nvSpPr>
        <p:spPr>
          <a:xfrm>
            <a:off x="7884368" y="18864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272440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4" name="Rectangle 4"/>
          <p:cNvSpPr>
            <a:spLocks noGrp="1" noChangeArrowheads="1"/>
          </p:cNvSpPr>
          <p:nvPr>
            <p:ph type="title"/>
          </p:nvPr>
        </p:nvSpPr>
        <p:spPr>
          <a:xfrm>
            <a:off x="1042988" y="296863"/>
            <a:ext cx="6913388" cy="899890"/>
          </a:xfrm>
        </p:spPr>
        <p:txBody>
          <a:bodyPr>
            <a:normAutofit fontScale="90000"/>
          </a:bodyPr>
          <a:lstStyle/>
          <a:p>
            <a:r>
              <a:rPr lang="en-US" altLang="zh-CN" sz="3200" b="1" dirty="0"/>
              <a:t>What variety is unique to China? </a:t>
            </a:r>
            <a:br>
              <a:rPr lang="en-US" altLang="zh-CN" sz="3200" b="1" dirty="0"/>
            </a:br>
            <a:endParaRPr lang="en-US" altLang="zh-CN" sz="3200" b="1" dirty="0"/>
          </a:p>
        </p:txBody>
      </p:sp>
      <p:pic>
        <p:nvPicPr>
          <p:cNvPr id="1121285" name="Picture 5" descr="花茶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183904"/>
            <a:ext cx="3898900" cy="5505450"/>
          </a:xfrm>
          <a:prstGeom prst="rect">
            <a:avLst/>
          </a:prstGeom>
          <a:noFill/>
          <a:extLst>
            <a:ext uri="{909E8E84-426E-40DD-AFC4-6F175D3DCCD1}">
              <a14:hiddenFill xmlns:a14="http://schemas.microsoft.com/office/drawing/2010/main">
                <a:solidFill>
                  <a:srgbClr val="FFFFFF"/>
                </a:solidFill>
              </a14:hiddenFill>
            </a:ext>
          </a:extLst>
        </p:spPr>
      </p:pic>
      <p:pic>
        <p:nvPicPr>
          <p:cNvPr id="1121286" name="Picture 6" descr="花茶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924175"/>
            <a:ext cx="3417887" cy="2833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95936" y="6413500"/>
            <a:ext cx="2160240" cy="523220"/>
          </a:xfrm>
          <a:prstGeom prst="rect">
            <a:avLst/>
          </a:prstGeom>
          <a:noFill/>
        </p:spPr>
        <p:txBody>
          <a:bodyPr wrap="square" rtlCol="0">
            <a:spAutoFit/>
          </a:bodyPr>
          <a:lstStyle/>
          <a:p>
            <a:pPr>
              <a:buNone/>
            </a:pPr>
            <a:r>
              <a:rPr lang="en-NZ" dirty="0">
                <a:solidFill>
                  <a:schemeClr val="accent1"/>
                </a:solidFill>
              </a:rPr>
              <a:t>scented tea</a:t>
            </a:r>
          </a:p>
        </p:txBody>
      </p:sp>
      <p:sp>
        <p:nvSpPr>
          <p:cNvPr id="3" name="Action Button: Home 2">
            <a:hlinkClick r:id="rId4" action="ppaction://hlinksldjump" highlightClick="1"/>
          </p:cNvPr>
          <p:cNvSpPr/>
          <p:nvPr/>
        </p:nvSpPr>
        <p:spPr>
          <a:xfrm>
            <a:off x="6632709" y="5808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86201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p:txBody>
          <a:bodyPr>
            <a:noAutofit/>
          </a:bodyPr>
          <a:lstStyle/>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C. A Comparison of Oriental and Foreign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1. Local Changsha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When in Changsha, talk as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Changshanese</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do, so let’s talk about Changsha local milk tea first. As we all know, Changsha is famed as an Internet celebrity city, mostly due to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was founded in 2013 as Changsha’s original Chinese style tea brand, uniquely practicing the creation of “new Chinese-style fresh tea”, and staying committed to growing to an original tea beverage design brand. What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brings to customers is not only a cup of tea, but also an interesting lifestyle, thus showing the beauty of China on the basis of tea. All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milk tea is produced with Nestle fresh milk and excellent quality tea leaves as ingredients.</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The logo of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is mainly composed of a Jiangnan woman. A fan and a beauty vividly show the majesty and quaintness of antique Chinese style. Compared with other current milk tea brand logos, that of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has left a great impression on people.</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（茶颜悦色密码</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2020,68</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The signature milk tea of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Sexytea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is “black tea latte”, comprised of Ceylon black tea,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Zelanian</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Anchor whipping cream and American pecans. On the top of the paper cup is Anchor whipping cream with pecans. Black tea latte emphasizes both milk and tea, with each flavor balanced pretty well.</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49575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2" name="Rectangle 4"/>
          <p:cNvSpPr>
            <a:spLocks noGrp="1" noChangeArrowheads="1"/>
          </p:cNvSpPr>
          <p:nvPr>
            <p:ph type="title"/>
          </p:nvPr>
        </p:nvSpPr>
        <p:spPr>
          <a:xfrm>
            <a:off x="586746" y="332656"/>
            <a:ext cx="7772400" cy="647700"/>
          </a:xfrm>
        </p:spPr>
        <p:txBody>
          <a:bodyPr>
            <a:normAutofit fontScale="90000"/>
          </a:bodyPr>
          <a:lstStyle/>
          <a:p>
            <a:pPr algn="ctr"/>
            <a:r>
              <a:rPr lang="en-US" altLang="zh-CN" sz="3200" b="1" dirty="0">
                <a:solidFill>
                  <a:schemeClr val="accent1"/>
                </a:solidFill>
              </a:rPr>
              <a:t>What variety is popular with minority people? </a:t>
            </a:r>
            <a:endParaRPr lang="en-US" altLang="zh-CN" sz="3200" b="1" dirty="0"/>
          </a:p>
        </p:txBody>
      </p:sp>
      <p:pic>
        <p:nvPicPr>
          <p:cNvPr id="1123333" name="Picture 5" descr="砖茶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133600"/>
            <a:ext cx="5472112" cy="4278313"/>
          </a:xfrm>
          <a:prstGeom prst="rect">
            <a:avLst/>
          </a:prstGeom>
          <a:noFill/>
          <a:extLst>
            <a:ext uri="{909E8E84-426E-40DD-AFC4-6F175D3DCCD1}">
              <a14:hiddenFill xmlns:a14="http://schemas.microsoft.com/office/drawing/2010/main">
                <a:solidFill>
                  <a:srgbClr val="FFFFFF"/>
                </a:solidFill>
              </a14:hiddenFill>
            </a:ext>
          </a:extLst>
        </p:spPr>
      </p:pic>
      <p:pic>
        <p:nvPicPr>
          <p:cNvPr id="1123336" name="Picture 8" descr="坨茶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3600450" cy="4714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24239" y="6415088"/>
            <a:ext cx="3897414" cy="523220"/>
          </a:xfrm>
          <a:prstGeom prst="rect">
            <a:avLst/>
          </a:prstGeom>
          <a:noFill/>
        </p:spPr>
        <p:txBody>
          <a:bodyPr wrap="none" rtlCol="0">
            <a:spAutoFit/>
          </a:bodyPr>
          <a:lstStyle/>
          <a:p>
            <a:pPr>
              <a:buNone/>
            </a:pPr>
            <a:r>
              <a:rPr lang="en-US" altLang="zh-CN" dirty="0">
                <a:solidFill>
                  <a:schemeClr val="accent1"/>
                </a:solidFill>
              </a:rPr>
              <a:t>Tightly-pressed tea lumps</a:t>
            </a:r>
            <a:endParaRPr lang="en-NZ" dirty="0">
              <a:solidFill>
                <a:schemeClr val="accent1"/>
              </a:solidFill>
            </a:endParaRPr>
          </a:p>
        </p:txBody>
      </p:sp>
      <p:sp>
        <p:nvSpPr>
          <p:cNvPr id="3" name="Action Button: Home 2">
            <a:hlinkClick r:id="rId4" action="ppaction://hlinksldjump" highlightClick="1"/>
          </p:cNvPr>
          <p:cNvSpPr/>
          <p:nvPr/>
        </p:nvSpPr>
        <p:spPr>
          <a:xfrm>
            <a:off x="7668344" y="105057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926546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6" name="Rectangle 4"/>
          <p:cNvSpPr>
            <a:spLocks noGrp="1" noChangeArrowheads="1"/>
          </p:cNvSpPr>
          <p:nvPr>
            <p:ph type="title"/>
          </p:nvPr>
        </p:nvSpPr>
        <p:spPr>
          <a:xfrm>
            <a:off x="987425" y="836712"/>
            <a:ext cx="7772400" cy="647700"/>
          </a:xfrm>
        </p:spPr>
        <p:txBody>
          <a:bodyPr/>
          <a:lstStyle/>
          <a:p>
            <a:pPr marL="0" indent="0">
              <a:lnSpc>
                <a:spcPct val="90000"/>
              </a:lnSpc>
            </a:pPr>
            <a:r>
              <a:rPr lang="en-US" altLang="zh-CN" sz="3200" b="1" dirty="0">
                <a:solidFill>
                  <a:schemeClr val="accent1"/>
                </a:solidFill>
              </a:rPr>
              <a:t>How shall we prepare tea? </a:t>
            </a:r>
          </a:p>
        </p:txBody>
      </p:sp>
      <p:pic>
        <p:nvPicPr>
          <p:cNvPr id="1129477" name="Picture 5" descr="茶艺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00213"/>
            <a:ext cx="6362700" cy="4772025"/>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3" action="ppaction://hlinksldjump" highlightClick="1"/>
          </p:cNvPr>
          <p:cNvSpPr/>
          <p:nvPr/>
        </p:nvSpPr>
        <p:spPr>
          <a:xfrm>
            <a:off x="6087308" y="54868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3685673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428" name="Rectangle 4"/>
          <p:cNvSpPr>
            <a:spLocks noGrp="1" noChangeArrowheads="1"/>
          </p:cNvSpPr>
          <p:nvPr>
            <p:ph type="title"/>
          </p:nvPr>
        </p:nvSpPr>
        <p:spPr>
          <a:xfrm>
            <a:off x="467544" y="548679"/>
            <a:ext cx="8229600" cy="864195"/>
          </a:xfrm>
        </p:spPr>
        <p:txBody>
          <a:bodyPr>
            <a:normAutofit fontScale="90000"/>
          </a:bodyPr>
          <a:lstStyle/>
          <a:p>
            <a:r>
              <a:rPr lang="en-US" altLang="zh-CN" sz="3200" b="1" dirty="0">
                <a:solidFill>
                  <a:schemeClr val="accent1"/>
                </a:solidFill>
              </a:rPr>
              <a:t>Is the tea-house different from the coffee bar?</a:t>
            </a:r>
            <a:br>
              <a:rPr lang="en-NZ" altLang="zh-CN" sz="3200" b="1" dirty="0"/>
            </a:br>
            <a:endParaRPr lang="en-US" altLang="zh-CN" sz="3200" b="1" dirty="0"/>
          </a:p>
        </p:txBody>
      </p:sp>
      <p:pic>
        <p:nvPicPr>
          <p:cNvPr id="1127429" name="Picture 5" descr="茶楼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12875"/>
            <a:ext cx="4968875" cy="3592513"/>
          </a:xfrm>
          <a:prstGeom prst="rect">
            <a:avLst/>
          </a:prstGeom>
          <a:noFill/>
          <a:extLst>
            <a:ext uri="{909E8E84-426E-40DD-AFC4-6F175D3DCCD1}">
              <a14:hiddenFill xmlns:a14="http://schemas.microsoft.com/office/drawing/2010/main">
                <a:solidFill>
                  <a:srgbClr val="FFFFFF"/>
                </a:solidFill>
              </a14:hiddenFill>
            </a:ext>
          </a:extLst>
        </p:spPr>
      </p:pic>
      <p:pic>
        <p:nvPicPr>
          <p:cNvPr id="1127430" name="Picture 6" descr="茶楼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2852738"/>
            <a:ext cx="2838450" cy="3433762"/>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4" action="ppaction://hlinksldjump" highlightClick="1"/>
          </p:cNvPr>
          <p:cNvSpPr/>
          <p:nvPr/>
        </p:nvSpPr>
        <p:spPr>
          <a:xfrm>
            <a:off x="7884368" y="243496"/>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2688428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err="1"/>
              <a:t>Please</a:t>
            </a:r>
            <a:r>
              <a:rPr lang="de-DE" dirty="0"/>
              <a:t> </a:t>
            </a:r>
            <a:r>
              <a:rPr lang="de-DE" dirty="0" err="1"/>
              <a:t>prepare</a:t>
            </a:r>
            <a:r>
              <a:rPr lang="de-DE" dirty="0"/>
              <a:t> </a:t>
            </a:r>
            <a:r>
              <a:rPr lang="de-DE" dirty="0" err="1"/>
              <a:t>the</a:t>
            </a:r>
            <a:r>
              <a:rPr lang="de-DE" dirty="0"/>
              <a:t> </a:t>
            </a:r>
            <a:r>
              <a:rPr lang="de-DE" dirty="0" err="1"/>
              <a:t>three</a:t>
            </a:r>
            <a:r>
              <a:rPr lang="de-DE" dirty="0"/>
              <a:t> </a:t>
            </a:r>
            <a:r>
              <a:rPr lang="de-DE" dirty="0" err="1"/>
              <a:t>topics</a:t>
            </a:r>
            <a:r>
              <a:rPr lang="de-DE" dirty="0"/>
              <a:t> </a:t>
            </a:r>
            <a:r>
              <a:rPr lang="de-DE" dirty="0" err="1"/>
              <a:t>for</a:t>
            </a:r>
            <a:r>
              <a:rPr lang="de-DE" dirty="0"/>
              <a:t> </a:t>
            </a:r>
            <a:r>
              <a:rPr lang="de-DE" dirty="0" err="1"/>
              <a:t>session</a:t>
            </a:r>
            <a:r>
              <a:rPr lang="de-DE" dirty="0"/>
              <a:t> 3 (March 17, 2021):</a:t>
            </a:r>
            <a:endParaRPr lang="de-DE" dirty="0">
              <a:latin typeface="Calibri" panose="020F0502020204030204" pitchFamily="34" charset="0"/>
              <a:cs typeface="Calibri" panose="020F0502020204030204" pitchFamily="34" charset="0"/>
            </a:endParaRPr>
          </a:p>
          <a:p>
            <a:pPr algn="l"/>
            <a:r>
              <a:rPr lang="de-DE" sz="3200" b="0" i="0" dirty="0">
                <a:solidFill>
                  <a:srgbClr val="000000"/>
                </a:solidFill>
                <a:effectLst/>
                <a:latin typeface="Calibri" panose="020F0502020204030204" pitchFamily="34" charset="0"/>
                <a:cs typeface="Calibri" panose="020F0502020204030204" pitchFamily="34" charset="0"/>
              </a:rPr>
              <a:t>4 </a:t>
            </a:r>
            <a:r>
              <a:rPr lang="zh-CN" altLang="de-DE" sz="3200" b="0" i="0" dirty="0">
                <a:solidFill>
                  <a:srgbClr val="000000"/>
                </a:solidFill>
                <a:effectLst/>
                <a:latin typeface="Calibri" panose="020F0502020204030204" pitchFamily="34" charset="0"/>
                <a:cs typeface="Calibri" panose="020F0502020204030204" pitchFamily="34" charset="0"/>
              </a:rPr>
              <a:t>赵轲 </a:t>
            </a:r>
            <a:r>
              <a:rPr lang="de-DE" sz="3200" b="0" i="0" dirty="0">
                <a:solidFill>
                  <a:srgbClr val="000000"/>
                </a:solidFill>
                <a:effectLst/>
                <a:latin typeface="Calibri" panose="020F0502020204030204" pitchFamily="34" charset="0"/>
                <a:cs typeface="Calibri" panose="020F0502020204030204" pitchFamily="34" charset="0"/>
              </a:rPr>
              <a:t>on Architecture: Architecture and Gardens, The </a:t>
            </a:r>
            <a:r>
              <a:rPr lang="de-DE" sz="3200" b="0" i="0" dirty="0" err="1">
                <a:solidFill>
                  <a:srgbClr val="000000"/>
                </a:solidFill>
                <a:effectLst/>
                <a:latin typeface="Calibri" panose="020F0502020204030204" pitchFamily="34" charset="0"/>
                <a:cs typeface="Calibri" panose="020F0502020204030204" pitchFamily="34" charset="0"/>
              </a:rPr>
              <a:t>Forbidden</a:t>
            </a:r>
            <a:r>
              <a:rPr lang="de-DE" sz="3200" b="0" i="0" dirty="0">
                <a:solidFill>
                  <a:srgbClr val="000000"/>
                </a:solidFill>
                <a:effectLst/>
                <a:latin typeface="Calibri" panose="020F0502020204030204" pitchFamily="34" charset="0"/>
                <a:cs typeface="Calibri" panose="020F0502020204030204" pitchFamily="34" charset="0"/>
              </a:rPr>
              <a:t> City (on March 17, 2021)</a:t>
            </a:r>
          </a:p>
          <a:p>
            <a:pPr algn="l"/>
            <a:r>
              <a:rPr lang="de-DE" sz="3200" b="0" i="0" dirty="0">
                <a:solidFill>
                  <a:srgbClr val="000000"/>
                </a:solidFill>
                <a:effectLst/>
                <a:latin typeface="Calibri" panose="020F0502020204030204" pitchFamily="34" charset="0"/>
                <a:cs typeface="Calibri" panose="020F0502020204030204" pitchFamily="34" charset="0"/>
              </a:rPr>
              <a:t>5 </a:t>
            </a:r>
            <a:r>
              <a:rPr lang="zh-CN" altLang="de-DE" sz="3200" b="0" i="0" dirty="0">
                <a:solidFill>
                  <a:srgbClr val="000000"/>
                </a:solidFill>
                <a:effectLst/>
                <a:latin typeface="Calibri" panose="020F0502020204030204" pitchFamily="34" charset="0"/>
                <a:cs typeface="Calibri" panose="020F0502020204030204" pitchFamily="34" charset="0"/>
              </a:rPr>
              <a:t>易明霞 </a:t>
            </a:r>
            <a:r>
              <a:rPr lang="de-DE" sz="3200" b="0" i="0" dirty="0">
                <a:solidFill>
                  <a:srgbClr val="000000"/>
                </a:solidFill>
                <a:effectLst/>
                <a:latin typeface="Calibri" panose="020F0502020204030204" pitchFamily="34" charset="0"/>
                <a:cs typeface="Calibri" panose="020F0502020204030204" pitchFamily="34" charset="0"/>
              </a:rPr>
              <a:t>Traditional Festivals (on March 17, 2021)</a:t>
            </a:r>
          </a:p>
          <a:p>
            <a:pPr algn="l"/>
            <a:r>
              <a:rPr lang="de-DE" sz="3200" b="0" i="0" dirty="0">
                <a:solidFill>
                  <a:srgbClr val="000000"/>
                </a:solidFill>
                <a:effectLst/>
                <a:latin typeface="Calibri" panose="020F0502020204030204" pitchFamily="34" charset="0"/>
                <a:cs typeface="Calibri" panose="020F0502020204030204" pitchFamily="34" charset="0"/>
              </a:rPr>
              <a:t>6 </a:t>
            </a:r>
            <a:r>
              <a:rPr lang="zh-CN" altLang="de-DE" sz="3200" b="0" i="0" dirty="0">
                <a:solidFill>
                  <a:srgbClr val="000000"/>
                </a:solidFill>
                <a:effectLst/>
                <a:latin typeface="Calibri" panose="020F0502020204030204" pitchFamily="34" charset="0"/>
                <a:cs typeface="Calibri" panose="020F0502020204030204" pitchFamily="34" charset="0"/>
              </a:rPr>
              <a:t>彭佳钰 </a:t>
            </a:r>
            <a:r>
              <a:rPr lang="de-DE" sz="3200" b="0" i="0" dirty="0" err="1">
                <a:solidFill>
                  <a:srgbClr val="000000"/>
                </a:solidFill>
                <a:effectLst/>
                <a:latin typeface="Calibri" panose="020F0502020204030204" pitchFamily="34" charset="0"/>
                <a:cs typeface="Calibri" panose="020F0502020204030204" pitchFamily="34" charset="0"/>
              </a:rPr>
              <a:t>Aesthetic</a:t>
            </a:r>
            <a:r>
              <a:rPr lang="de-DE" sz="3200" b="0" i="0" dirty="0">
                <a:solidFill>
                  <a:srgbClr val="000000"/>
                </a:solidFill>
                <a:effectLst/>
                <a:latin typeface="Calibri" panose="020F0502020204030204" pitchFamily="34" charset="0"/>
                <a:cs typeface="Calibri" panose="020F0502020204030204" pitchFamily="34" charset="0"/>
              </a:rPr>
              <a:t> </a:t>
            </a:r>
            <a:r>
              <a:rPr lang="de-DE" sz="3200" b="0" i="0" dirty="0" err="1">
                <a:solidFill>
                  <a:srgbClr val="000000"/>
                </a:solidFill>
                <a:effectLst/>
                <a:latin typeface="Calibri" panose="020F0502020204030204" pitchFamily="34" charset="0"/>
                <a:cs typeface="Calibri" panose="020F0502020204030204" pitchFamily="34" charset="0"/>
              </a:rPr>
              <a:t>ideals</a:t>
            </a:r>
            <a:r>
              <a:rPr lang="de-DE" sz="3200" b="0" i="0" dirty="0">
                <a:solidFill>
                  <a:srgbClr val="000000"/>
                </a:solidFill>
                <a:effectLst/>
                <a:latin typeface="Calibri" panose="020F0502020204030204" pitchFamily="34" charset="0"/>
                <a:cs typeface="Calibri" panose="020F0502020204030204" pitchFamily="34" charset="0"/>
              </a:rPr>
              <a:t> and social </a:t>
            </a:r>
            <a:r>
              <a:rPr lang="de-DE" sz="3200" b="0" i="0" dirty="0" err="1">
                <a:solidFill>
                  <a:srgbClr val="000000"/>
                </a:solidFill>
                <a:effectLst/>
                <a:latin typeface="Calibri" panose="020F0502020204030204" pitchFamily="34" charset="0"/>
                <a:cs typeface="Calibri" panose="020F0502020204030204" pitchFamily="34" charset="0"/>
              </a:rPr>
              <a:t>customs</a:t>
            </a:r>
            <a:r>
              <a:rPr lang="de-DE" sz="3200" b="0" i="0" dirty="0">
                <a:solidFill>
                  <a:srgbClr val="000000"/>
                </a:solidFill>
                <a:effectLst/>
                <a:latin typeface="Calibri" panose="020F0502020204030204" pitchFamily="34" charset="0"/>
                <a:cs typeface="Calibri" panose="020F0502020204030204" pitchFamily="34" charset="0"/>
              </a:rPr>
              <a:t>: The </a:t>
            </a:r>
            <a:r>
              <a:rPr lang="de-DE" sz="3200" b="0" i="0" dirty="0" err="1">
                <a:solidFill>
                  <a:srgbClr val="000000"/>
                </a:solidFill>
                <a:effectLst/>
                <a:latin typeface="Calibri" panose="020F0502020204030204" pitchFamily="34" charset="0"/>
                <a:cs typeface="Calibri" panose="020F0502020204030204" pitchFamily="34" charset="0"/>
              </a:rPr>
              <a:t>Four</a:t>
            </a:r>
            <a:r>
              <a:rPr lang="de-DE" sz="3200" b="0" i="0" dirty="0">
                <a:solidFill>
                  <a:srgbClr val="000000"/>
                </a:solidFill>
                <a:effectLst/>
                <a:latin typeface="Calibri" panose="020F0502020204030204" pitchFamily="34" charset="0"/>
                <a:cs typeface="Calibri" panose="020F0502020204030204" pitchFamily="34" charset="0"/>
              </a:rPr>
              <a:t> Most </a:t>
            </a:r>
            <a:r>
              <a:rPr lang="de-DE" sz="3200" b="0" i="0" dirty="0" err="1">
                <a:solidFill>
                  <a:srgbClr val="000000"/>
                </a:solidFill>
                <a:effectLst/>
                <a:latin typeface="Calibri" panose="020F0502020204030204" pitchFamily="34" charset="0"/>
                <a:cs typeface="Calibri" panose="020F0502020204030204" pitchFamily="34" charset="0"/>
              </a:rPr>
              <a:t>Handsome</a:t>
            </a:r>
            <a:r>
              <a:rPr lang="de-DE" sz="3200" b="0" i="0" dirty="0">
                <a:solidFill>
                  <a:srgbClr val="000000"/>
                </a:solidFill>
                <a:effectLst/>
                <a:latin typeface="Calibri" panose="020F0502020204030204" pitchFamily="34" charset="0"/>
                <a:cs typeface="Calibri" panose="020F0502020204030204" pitchFamily="34" charset="0"/>
              </a:rPr>
              <a:t> Men in </a:t>
            </a:r>
            <a:r>
              <a:rPr lang="de-DE" sz="3200" b="0" i="0" dirty="0" err="1">
                <a:solidFill>
                  <a:srgbClr val="000000"/>
                </a:solidFill>
                <a:effectLst/>
                <a:latin typeface="Calibri" panose="020F0502020204030204" pitchFamily="34" charset="0"/>
                <a:cs typeface="Calibri" panose="020F0502020204030204" pitchFamily="34" charset="0"/>
              </a:rPr>
              <a:t>Ancient</a:t>
            </a:r>
            <a:r>
              <a:rPr lang="de-DE" sz="3200" b="0" i="0" dirty="0">
                <a:solidFill>
                  <a:srgbClr val="000000"/>
                </a:solidFill>
                <a:effectLst/>
                <a:latin typeface="Calibri" panose="020F0502020204030204" pitchFamily="34" charset="0"/>
                <a:cs typeface="Calibri" panose="020F0502020204030204" pitchFamily="34" charset="0"/>
              </a:rPr>
              <a:t> China (on March 17, 2021)</a:t>
            </a:r>
          </a:p>
        </p:txBody>
      </p:sp>
    </p:spTree>
    <p:extLst>
      <p:ext uri="{BB962C8B-B14F-4D97-AF65-F5344CB8AC3E}">
        <p14:creationId xmlns:p14="http://schemas.microsoft.com/office/powerpoint/2010/main" val="1307028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406</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dirty="0">
                <a:latin typeface="Arial" panose="020B0604020202020204" pitchFamily="34" charset="0"/>
                <a:ea typeface="楷体" panose="02010609060101010101" pitchFamily="49" charset="-122"/>
                <a:cs typeface="Arial" panose="020B0604020202020204" pitchFamily="34" charset="0"/>
              </a:rPr>
              <a:t>308</a:t>
            </a: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Milk Tea</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p:txBody>
          <a:bodyPr>
            <a:noAutofit/>
          </a:bodyPr>
          <a:lstStyle/>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2. Hong Kong-style milk tea</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The inventor of Hong Kong-style milk tea is Lin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Muhe</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the founder of the time-honored brand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Lanfangyuan</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in Central, Hong Kong. The 81-year-old "Father of Hong Kong-style milk tea" has never used silk stockings to make tea. When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Lanfangyuan</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was firstly opened, silk stockings were not yet fashionable in Hong Kong. When Lin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Muhe</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was about 10 years old, he worked in Hong Kong, with his wife and a clerk opened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Lanfangyuan</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Food Stall in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Baihua</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Street of Central in 1952. During those days, the small stall always attracted nearby dockers every afternoon, who enjoyed themselves watching Lin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Muhe</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and his colleagues washing their tea bags to and </a:t>
            </a:r>
            <a:r>
              <a:rPr lang="en-US" sz="1400" kern="100" dirty="0" err="1">
                <a:effectLst/>
                <a:latin typeface="Arial" panose="020B0604020202020204" pitchFamily="34" charset="0"/>
                <a:ea typeface="Times New Roman" panose="02020603050405020304" pitchFamily="18" charset="0"/>
                <a:cs typeface="Arial" panose="020B0604020202020204" pitchFamily="34" charset="0"/>
              </a:rPr>
              <a:t>fro</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 When they saw the brown color of tea bags, they thought it was silk stockings. After that, they would shout "a cup of silk stockings milk tea". This is the origin of silk stockings milk tea(currently Hong Kong-style milk tea).</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（《百度百科</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丝袜奶茶》</a:t>
            </a:r>
            <a:r>
              <a:rPr lang="en-US" sz="1400" kern="100" dirty="0">
                <a:effectLst/>
                <a:latin typeface="Arial" panose="020B0604020202020204" pitchFamily="34" charset="0"/>
                <a:ea typeface="Times New Roman" panose="02020603050405020304" pitchFamily="18" charset="0"/>
                <a:cs typeface="Arial" panose="020B0604020202020204" pitchFamily="34" charset="0"/>
              </a:rPr>
              <a:t>)</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3.Indian Masala Chai</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a:p>
            <a:pPr marL="0" indent="0" algn="just">
              <a:spcAft>
                <a:spcPts val="600"/>
              </a:spcAft>
              <a:buNone/>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Authentic Masala Chai can only be drunk in India, which is cooked by delicate handicrafts. Due to the addition of various spices, the taste is strong, mellow, hot and spicy at the beginning. However, if the flavor is slightly changed, it will be sweet or spicy, or the various flavors will react with each other. It is just as confusing as Indian curry, but pretty fascinating. Maybe this is what Masala Chai should be. Drinking Indian milk tea is not only a baptism to taste, but also a return to primitive nature.</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（《世界著名奶茶大全》</a:t>
            </a:r>
            <a:r>
              <a:rPr lang="zh-CN" sz="1400" kern="100" dirty="0">
                <a:effectLst/>
                <a:latin typeface="Arial" panose="020B0604020202020204" pitchFamily="34" charset="0"/>
                <a:ea typeface="Times New Roman" panose="02020603050405020304" pitchFamily="18" charset="0"/>
                <a:cs typeface="Arial" panose="020B0604020202020204" pitchFamily="34" charset="0"/>
              </a:rPr>
              <a:t> </a:t>
            </a:r>
            <a:r>
              <a:rPr lang="zh-CN" sz="1400" kern="100" dirty="0">
                <a:effectLst/>
                <a:latin typeface="Arial" panose="020B0604020202020204" pitchFamily="34" charset="0"/>
                <a:ea typeface="Microsoft YaHei" panose="020B0503020204020204" pitchFamily="34" charset="-122"/>
                <a:cs typeface="Arial" panose="020B0604020202020204" pitchFamily="34" charset="0"/>
              </a:rPr>
              <a:t>厨影美食）</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5060867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10246</Words>
  <Application>Microsoft Office PowerPoint</Application>
  <PresentationFormat>Bildschirmpräsentation (4:3)</PresentationFormat>
  <Paragraphs>1703</Paragraphs>
  <Slides>85</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85</vt:i4>
      </vt:variant>
    </vt:vector>
  </HeadingPairs>
  <TitlesOfParts>
    <vt:vector size="92" baseType="lpstr">
      <vt:lpstr>楷体</vt:lpstr>
      <vt:lpstr>Arial</vt:lpstr>
      <vt:lpstr>Calibri</vt:lpstr>
      <vt:lpstr>Constantia</vt:lpstr>
      <vt:lpstr>Corbel</vt:lpstr>
      <vt:lpstr>Garamond</vt:lpstr>
      <vt:lpstr>Larissa-Design</vt:lpstr>
      <vt:lpstr>中国文化基础 Foundation of Chinese Cultures for Bachelor Students of Translation Studies</vt:lpstr>
      <vt:lpstr>Session 2 第二周 </vt:lpstr>
      <vt:lpstr>Session 2 第二周 </vt:lpstr>
      <vt:lpstr>Session 2 第二周 </vt:lpstr>
      <vt:lpstr>Session 2 第二周 </vt:lpstr>
      <vt:lpstr>Milk Tea</vt:lpstr>
      <vt:lpstr>Milk Tea</vt:lpstr>
      <vt:lpstr>Milk Tea</vt:lpstr>
      <vt:lpstr>Milk Tea</vt:lpstr>
      <vt:lpstr>Milk Tea</vt:lpstr>
      <vt:lpstr>Milk Tea</vt:lpstr>
      <vt:lpstr>Milk Tea</vt:lpstr>
      <vt:lpstr>Session 2 第二周 </vt:lpstr>
      <vt:lpstr>Session 2 第二周 </vt:lpstr>
      <vt:lpstr>Session 2 第二周 </vt:lpstr>
      <vt:lpstr>Session 2 第二周 </vt:lpstr>
      <vt:lpstr>Session 2 第二周 </vt:lpstr>
      <vt:lpstr>Eight Major Cuisines of China</vt:lpstr>
      <vt:lpstr>Eight Major Cuisines of China</vt:lpstr>
      <vt:lpstr>Eight Major Cuisines of China</vt:lpstr>
      <vt:lpstr>Eight Major Cuisines of China</vt:lpstr>
      <vt:lpstr>Eight Major Cuisines of China</vt:lpstr>
      <vt:lpstr>Eight Major Cuisines of China</vt:lpstr>
      <vt:lpstr>Eight Major Cuisines of China</vt:lpstr>
      <vt:lpstr>Unit 5  Cuisine</vt:lpstr>
      <vt:lpstr>Questions Concerning Section A Distinct Regional Cuisine</vt:lpstr>
      <vt:lpstr>PowerPoint-Präsentation</vt:lpstr>
      <vt:lpstr>A culinary art competition</vt:lpstr>
      <vt:lpstr>Chinese cuisine</vt:lpstr>
      <vt:lpstr>Chinese cuisine as art of cooking</vt:lpstr>
      <vt:lpstr>Magazine and poster</vt:lpstr>
      <vt:lpstr>川菜之  麻 辣 鸡 丁</vt:lpstr>
      <vt:lpstr>川菜之 排骨飞虹</vt:lpstr>
      <vt:lpstr>川菜之  毛血旺</vt:lpstr>
      <vt:lpstr>川菜之  麻辣肉片</vt:lpstr>
      <vt:lpstr>鲁菜之  北京烤鸭</vt:lpstr>
      <vt:lpstr>粤菜之  生鱼片</vt:lpstr>
      <vt:lpstr>粤菜之  鱼丸肉卷</vt:lpstr>
      <vt:lpstr>淮扬菜之  Beggar’s Chicken &amp; Dongpo Pork</vt:lpstr>
      <vt:lpstr>淮扬菜之  三头宴</vt:lpstr>
      <vt:lpstr>淮扬菜之  ？</vt:lpstr>
      <vt:lpstr>Questions Concerning Section B.  The Art of Chinese Cooking</vt:lpstr>
      <vt:lpstr>C. 2 Famous Dishes  Beijing Roast Duck</vt:lpstr>
      <vt:lpstr>Beijing Roast Duck</vt:lpstr>
      <vt:lpstr>中国名菜之  羊肉火锅</vt:lpstr>
      <vt:lpstr>中国名菜之   涮羊肉</vt:lpstr>
      <vt:lpstr>北京涮羊肉</vt:lpstr>
      <vt:lpstr>PowerPoint-Präsentation</vt:lpstr>
      <vt:lpstr>Questions Concerning Section D.  Chopsticks</vt:lpstr>
      <vt:lpstr>The author, Ying Chang Compestine, offers facts about the history of chopsticks, describes good table manners in a Confucian context, and gives a simple recipe for a dish served at the wedding feast. Xuan's illustrations, boldly colored cut-paper designs, are abstract enough to suggest the "high and far-off times" of this modern tale, yet lively enough to engage viewers. This story is rooted in Chinese culture and offers Americans an authentic glimpse of its traditions.</vt:lpstr>
      <vt:lpstr>The Story of Chopsticks</vt:lpstr>
      <vt:lpstr>筷子的故事</vt:lpstr>
      <vt:lpstr>PowerPoint-Präsentation</vt:lpstr>
      <vt:lpstr>Topics for discussion</vt:lpstr>
      <vt:lpstr>PowerPoint-Präsentation</vt:lpstr>
      <vt:lpstr>What school of China’s culinary art is perhaps the most popular? What is it famous for?   </vt:lpstr>
      <vt:lpstr>What do you know about Pock-marked Wife’s Bean Curd?</vt:lpstr>
      <vt:lpstr>What are the characteristics of Shangdong Cuisine? </vt:lpstr>
      <vt:lpstr>What do you know about Beijing Roast Duck and Confucius Family Dishes? </vt:lpstr>
      <vt:lpstr>Why must Guangdong dishes be lightly seasoned? What Guangdong dishes can you name? </vt:lpstr>
      <vt:lpstr>What is the greatest characteristic of Huaiyang cuisine? What Huaiyang dishes can you name?  </vt:lpstr>
      <vt:lpstr>What differences are there between Chinese cuisine and Western cuisine? </vt:lpstr>
      <vt:lpstr>What do you know about the choice of raw materials?  </vt:lpstr>
      <vt:lpstr>What do you know about the art of cooking Dongpo Braised Pork?  </vt:lpstr>
      <vt:lpstr>What scientific principle does the use of chopsticks illustrate? </vt:lpstr>
      <vt:lpstr>What manners of using chopsticks are considered bad in China?   </vt:lpstr>
      <vt:lpstr>Tea</vt:lpstr>
      <vt:lpstr>Tea</vt:lpstr>
      <vt:lpstr>Tea</vt:lpstr>
      <vt:lpstr>Tea</vt:lpstr>
      <vt:lpstr>Tea</vt:lpstr>
      <vt:lpstr>Questions Concerning Tea</vt:lpstr>
      <vt:lpstr>Tea pot &amp; cups</vt:lpstr>
      <vt:lpstr>Translation exercise</vt:lpstr>
      <vt:lpstr>What variety ranks first in output? Can you name some of its types?  </vt:lpstr>
      <vt:lpstr>What makes black tea different from green tea? </vt:lpstr>
      <vt:lpstr>Why is white tea so named?</vt:lpstr>
      <vt:lpstr>What is the most precious variety of Chinese tea? </vt:lpstr>
      <vt:lpstr>What variety is unique to China?  </vt:lpstr>
      <vt:lpstr>What variety is popular with minority people? </vt:lpstr>
      <vt:lpstr>How shall we prepare tea? </vt:lpstr>
      <vt:lpstr>Is the tea-house different from the coffee bar? </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737</cp:revision>
  <dcterms:created xsi:type="dcterms:W3CDTF">2010-06-18T15:32:00Z</dcterms:created>
  <dcterms:modified xsi:type="dcterms:W3CDTF">2021-03-09T20:33:56Z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