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12"/>
  </p:notesMasterIdLst>
  <p:handoutMasterIdLst>
    <p:handoutMasterId r:id="rId27"/>
  </p:handoutMasterIdLst>
  <p:sldIdLst>
    <p:sldId id="256" r:id="rId4"/>
    <p:sldId id="257" r:id="rId5"/>
    <p:sldId id="296" r:id="rId6"/>
    <p:sldId id="326" r:id="rId7"/>
    <p:sldId id="265" r:id="rId8"/>
    <p:sldId id="261" r:id="rId9"/>
    <p:sldId id="306" r:id="rId10"/>
    <p:sldId id="312" r:id="rId11"/>
    <p:sldId id="285" r:id="rId13"/>
    <p:sldId id="311" r:id="rId14"/>
    <p:sldId id="308" r:id="rId15"/>
    <p:sldId id="309" r:id="rId16"/>
    <p:sldId id="284" r:id="rId17"/>
    <p:sldId id="315" r:id="rId18"/>
    <p:sldId id="345" r:id="rId19"/>
    <p:sldId id="272" r:id="rId20"/>
    <p:sldId id="328" r:id="rId21"/>
    <p:sldId id="307" r:id="rId22"/>
    <p:sldId id="317" r:id="rId23"/>
    <p:sldId id="348" r:id="rId24"/>
    <p:sldId id="318" r:id="rId25"/>
    <p:sldId id="297"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clrMru>
    <a:srgbClr val="8B7A57"/>
    <a:srgbClr val="DCD4C5"/>
    <a:srgbClr val="406B6D"/>
    <a:srgbClr val="B2ACAD"/>
    <a:srgbClr val="1E6770"/>
    <a:srgbClr val="181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2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60.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模板来自于： 第一PPT https://www.1ppt.com/</a:t>
            </a:r>
            <a:endParaRPr lang="en-US" altLang="zh-CN"/>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模板来自于： 第一PPT https://www.1ppt.com/</a:t>
            </a:r>
            <a:endParaRPr lang="en-US" altLang="zh-CN"/>
          </a:p>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模板来自于： 第一PPT https://www.1ppt.com/</a:t>
            </a:r>
            <a:endParaRPr lang="en-US" altLang="zh-CN"/>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模板来自于： 第一PPT https://www.1ppt.com/</a:t>
            </a:r>
            <a:endParaRPr lang="en-US" altLang="zh-CN"/>
          </a:p>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模板来自于： 第一PPT https://www.1ppt.com/</a:t>
            </a:r>
            <a:endParaRPr lang="en-US" altLang="zh-CN"/>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模板来自于： 第一PPT https://www.1ppt.com/</a:t>
            </a:r>
            <a:endParaRPr lang="en-US" altLang="zh-CN"/>
          </a:p>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7202F1CD-720C-4C1B-8E5A-64438D594A57}"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charset="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charset="0"/>
              </a:defRPr>
            </a:lvl9pPr>
          </a:lstStyle>
          <a:p>
            <a:r>
              <a:rPr lang="zh-CN" altLang="en-US"/>
              <a:t>单击此处编辑母版标题样式</a:t>
            </a:r>
            <a:endParaRPr lang="zh-CN" altLang="en-US"/>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charset="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charset="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charset="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9pPr>
          </a:lstStyle>
          <a:p>
            <a:pPr lvl="0"/>
            <a:r>
              <a:rPr lang="zh-CN" altLang="en-US"/>
              <a:t>单击此处编辑母版文本样式</a:t>
            </a:r>
            <a:endParaRPr lang="zh-CN" altLang="en-US"/>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charset="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charset="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charset="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tags" Target="../tags/tag19.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spTree>
    <p:custDataLst>
      <p:tags r:id="rId1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2000"/>
    </mc:Choice>
    <mc:Fallback>
      <p:transition spd="slow"/>
    </mc:Fallback>
  </mc:AlternateContent>
  <p:hf sldNum="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0.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4.png"/><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52.xml"/><Relationship Id="rId3" Type="http://schemas.openxmlformats.org/officeDocument/2006/relationships/image" Target="../media/image21.jpeg"/><Relationship Id="rId2" Type="http://schemas.openxmlformats.org/officeDocument/2006/relationships/tags" Target="../tags/tag51.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jpeg"/><Relationship Id="rId2" Type="http://schemas.openxmlformats.org/officeDocument/2006/relationships/tags" Target="../tags/tag53.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4.png"/><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4.png"/><Relationship Id="rId2" Type="http://schemas.openxmlformats.org/officeDocument/2006/relationships/tags" Target="../tags/tag21.xml"/><Relationship Id="rId12" Type="http://schemas.openxmlformats.org/officeDocument/2006/relationships/slideLayout" Target="../slideLayouts/slideLayout4.xml"/><Relationship Id="rId11" Type="http://schemas.openxmlformats.org/officeDocument/2006/relationships/tags" Target="../tags/tag28.xml"/><Relationship Id="rId10" Type="http://schemas.openxmlformats.org/officeDocument/2006/relationships/image" Target="../media/image5.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9.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4.png"/><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4.png"/><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4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pic>
        <p:nvPicPr>
          <p:cNvPr id="6" name="图片 5" descr="C:/Users/Yanshiyu/Desktop/1749135da88b8cee4e2bfb921e302837b6fa2bea34b877-3cPVKg.png1749135da88b8cee4e2bfb921e302837b6fa2bea34b877-3cPVKg"/>
          <p:cNvPicPr>
            <a:picLocks noChangeAspect="1"/>
          </p:cNvPicPr>
          <p:nvPr/>
        </p:nvPicPr>
        <p:blipFill>
          <a:blip r:embed="rId1">
            <a:alphaModFix amt="63000"/>
          </a:blip>
          <a:srcRect/>
          <a:stretch>
            <a:fillRect/>
          </a:stretch>
        </p:blipFill>
        <p:spPr>
          <a:xfrm>
            <a:off x="4011930" y="1847215"/>
            <a:ext cx="8180070" cy="4963160"/>
          </a:xfrm>
          <a:prstGeom prst="rect">
            <a:avLst/>
          </a:prstGeom>
        </p:spPr>
      </p:pic>
      <p:pic>
        <p:nvPicPr>
          <p:cNvPr id="5" name="图片 4" descr="C:/Users/Yanshiyu/Desktop/色彩平衡 1.png色彩平衡 1"/>
          <p:cNvPicPr>
            <a:picLocks noChangeAspect="1"/>
          </p:cNvPicPr>
          <p:nvPr/>
        </p:nvPicPr>
        <p:blipFill>
          <a:blip r:embed="rId2"/>
          <a:srcRect/>
          <a:stretch>
            <a:fillRect/>
          </a:stretch>
        </p:blipFill>
        <p:spPr>
          <a:xfrm>
            <a:off x="0" y="0"/>
            <a:ext cx="12192000" cy="4660900"/>
          </a:xfrm>
          <a:prstGeom prst="rect">
            <a:avLst/>
          </a:prstGeom>
        </p:spPr>
      </p:pic>
      <p:sp>
        <p:nvSpPr>
          <p:cNvPr id="8" name="矩形 7"/>
          <p:cNvSpPr/>
          <p:nvPr/>
        </p:nvSpPr>
        <p:spPr>
          <a:xfrm>
            <a:off x="-108585" y="3175"/>
            <a:ext cx="12409170" cy="4657725"/>
          </a:xfrm>
          <a:prstGeom prst="rect">
            <a:avLst/>
          </a:prstGeom>
          <a:solidFill>
            <a:schemeClr val="bg1">
              <a:alpha val="60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096010" y="1252220"/>
            <a:ext cx="9999980" cy="2676525"/>
          </a:xfrm>
          <a:prstGeom prst="rect">
            <a:avLst/>
          </a:prstGeom>
          <a:noFill/>
        </p:spPr>
        <p:txBody>
          <a:bodyPr wrap="square" rtlCol="0">
            <a:spAutoFit/>
          </a:bodyPr>
          <a:p>
            <a:pPr algn="ctr"/>
            <a:r>
              <a:rPr lang="en-US" altLang="zh-CN" sz="6600" b="1" dirty="0">
                <a:solidFill>
                  <a:srgbClr val="406B6D"/>
                </a:solidFill>
                <a:latin typeface="仓耳青禾体-谷力 W05" panose="02020400000000000000" pitchFamily="18" charset="-122"/>
                <a:ea typeface="仓耳青禾体-谷力 W05" panose="02020400000000000000" pitchFamily="18" charset="-122"/>
                <a:cs typeface="+mn-ea"/>
                <a:sym typeface="+mn-lt"/>
              </a:rPr>
              <a:t>Ancient Chinese Women’s Culture:Ji Sor</a:t>
            </a:r>
            <a:endParaRPr lang="en-US" altLang="zh-CN" sz="6600" b="1" dirty="0">
              <a:solidFill>
                <a:srgbClr val="406B6D"/>
              </a:solidFill>
              <a:latin typeface="仓耳青禾体-谷力 W05" panose="02020400000000000000" pitchFamily="18" charset="-122"/>
              <a:ea typeface="仓耳青禾体-谷力 W05" panose="02020400000000000000" pitchFamily="18" charset="-122"/>
              <a:cs typeface="+mn-ea"/>
              <a:sym typeface="+mn-lt"/>
            </a:endParaRPr>
          </a:p>
          <a:p>
            <a:pPr algn="ctr"/>
            <a:r>
              <a:rPr lang="en-US" altLang="zh-CN" sz="3600" b="1" dirty="0">
                <a:solidFill>
                  <a:srgbClr val="406B6D"/>
                </a:solidFill>
                <a:latin typeface="仓耳青禾体-谷力 W05" panose="02020400000000000000" pitchFamily="18" charset="-122"/>
                <a:ea typeface="仓耳青禾体-谷力 W05" panose="02020400000000000000" pitchFamily="18" charset="-122"/>
                <a:cs typeface="+mn-ea"/>
                <a:sym typeface="+mn-lt"/>
              </a:rPr>
              <a:t>(Self-combing female)</a:t>
            </a:r>
            <a:endParaRPr lang="en-US" altLang="zh-CN" sz="3600" b="1" dirty="0">
              <a:solidFill>
                <a:srgbClr val="406B6D"/>
              </a:solidFill>
              <a:latin typeface="仓耳青禾体-谷力 W05" panose="02020400000000000000" pitchFamily="18" charset="-122"/>
              <a:ea typeface="仓耳青禾体-谷力 W05" panose="02020400000000000000" pitchFamily="18" charset="-122"/>
              <a:cs typeface="+mn-ea"/>
              <a:sym typeface="+mn-lt"/>
            </a:endParaRPr>
          </a:p>
        </p:txBody>
      </p:sp>
      <p:sp>
        <p:nvSpPr>
          <p:cNvPr id="11" name="文本框 10"/>
          <p:cNvSpPr txBox="1"/>
          <p:nvPr/>
        </p:nvSpPr>
        <p:spPr>
          <a:xfrm>
            <a:off x="9390380" y="5239385"/>
            <a:ext cx="2483485" cy="829945"/>
          </a:xfrm>
          <a:prstGeom prst="rect">
            <a:avLst/>
          </a:prstGeom>
          <a:noFill/>
        </p:spPr>
        <p:txBody>
          <a:bodyPr wrap="square" rtlCol="0">
            <a:spAutoFit/>
          </a:bodyPr>
          <a:p>
            <a:pPr algn="r"/>
            <a:r>
              <a:rPr lang="en-US" altLang="zh-CN" sz="2400" b="1">
                <a:solidFill>
                  <a:srgbClr val="DCD4C5"/>
                </a:solidFill>
                <a:latin typeface="华文楷体" panose="02010600040101010101" charset="-122"/>
                <a:ea typeface="华文楷体" panose="02010600040101010101" charset="-122"/>
                <a:cs typeface="华文楷体" panose="02010600040101010101" charset="-122"/>
              </a:rPr>
              <a:t>23</a:t>
            </a:r>
            <a:r>
              <a:rPr lang="zh-CN" altLang="en-US" sz="2400" b="1">
                <a:solidFill>
                  <a:srgbClr val="DCD4C5"/>
                </a:solidFill>
                <a:latin typeface="华文楷体" panose="02010600040101010101" charset="-122"/>
                <a:ea typeface="华文楷体" panose="02010600040101010101" charset="-122"/>
                <a:cs typeface="华文楷体" panose="02010600040101010101" charset="-122"/>
              </a:rPr>
              <a:t>级朝鲜语笔译</a:t>
            </a:r>
            <a:r>
              <a:rPr lang="en-US" altLang="zh-CN" sz="2400" b="1">
                <a:solidFill>
                  <a:srgbClr val="DCD4C5"/>
                </a:solidFill>
                <a:latin typeface="华文楷体" panose="02010600040101010101" charset="-122"/>
                <a:ea typeface="华文楷体" panose="02010600040101010101" charset="-122"/>
                <a:cs typeface="华文楷体" panose="02010600040101010101" charset="-122"/>
              </a:rPr>
              <a:t> </a:t>
            </a:r>
            <a:endParaRPr lang="en-US" altLang="zh-CN" sz="2400" b="1">
              <a:solidFill>
                <a:srgbClr val="DCD4C5"/>
              </a:solidFill>
              <a:latin typeface="华文楷体" panose="02010600040101010101" charset="-122"/>
              <a:ea typeface="华文楷体" panose="02010600040101010101" charset="-122"/>
              <a:cs typeface="华文楷体" panose="02010600040101010101" charset="-122"/>
            </a:endParaRPr>
          </a:p>
          <a:p>
            <a:pPr algn="r"/>
            <a:r>
              <a:rPr lang="en-US" altLang="zh-CN" sz="2400" b="1">
                <a:solidFill>
                  <a:srgbClr val="DCD4C5"/>
                </a:solidFill>
                <a:latin typeface="华文楷体" panose="02010600040101010101" charset="-122"/>
                <a:ea typeface="华文楷体" panose="02010600040101010101" charset="-122"/>
                <a:cs typeface="华文楷体" panose="02010600040101010101" charset="-122"/>
              </a:rPr>
              <a:t>W</a:t>
            </a:r>
            <a:r>
              <a:rPr lang="en-US" altLang="zh-CN" sz="2400" b="1">
                <a:solidFill>
                  <a:srgbClr val="DCD4C5"/>
                </a:solidFill>
                <a:latin typeface="华文楷体" panose="02010600040101010101" charset="-122"/>
                <a:ea typeface="华文楷体" panose="02010600040101010101" charset="-122"/>
                <a:cs typeface="华文楷体" panose="02010600040101010101" charset="-122"/>
              </a:rPr>
              <a:t>u_Jiaying</a:t>
            </a:r>
            <a:endParaRPr lang="en-US" altLang="zh-CN" sz="2400" b="1">
              <a:solidFill>
                <a:srgbClr val="DCD4C5"/>
              </a:solidFill>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826135" y="4839335"/>
            <a:ext cx="4543425" cy="1198880"/>
          </a:xfrm>
          <a:prstGeom prst="rect">
            <a:avLst/>
          </a:prstGeom>
          <a:noFill/>
        </p:spPr>
        <p:txBody>
          <a:bodyPr wrap="square" rtlCol="0">
            <a:spAutoFit/>
          </a:bodyPr>
          <a:p>
            <a:r>
              <a:rPr lang="zh-CN" altLang="en-US" sz="7200">
                <a:solidFill>
                  <a:srgbClr val="DCD4C5"/>
                </a:solidFill>
                <a:latin typeface="华文楷体" panose="02010600040101010101" charset="-122"/>
                <a:ea typeface="华文楷体" panose="02010600040101010101" charset="-122"/>
              </a:rPr>
              <a:t>自梳</a:t>
            </a:r>
            <a:r>
              <a:rPr lang="zh-CN" altLang="en-US" sz="7200">
                <a:solidFill>
                  <a:srgbClr val="DCD4C5"/>
                </a:solidFill>
                <a:latin typeface="华文楷体" panose="02010600040101010101" charset="-122"/>
                <a:ea typeface="华文楷体" panose="02010600040101010101" charset="-122"/>
              </a:rPr>
              <a:t>女</a:t>
            </a:r>
            <a:endParaRPr lang="zh-CN" altLang="en-US" sz="7200">
              <a:solidFill>
                <a:srgbClr val="DCD4C5"/>
              </a:solidFill>
              <a:latin typeface="华文楷体" panose="02010600040101010101" charset="-122"/>
              <a:ea typeface="华文楷体" panose="020106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2" name="e7d195523061f1c0"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hidden="1"/>
          <p:cNvSpPr txBox="1"/>
          <p:nvPr/>
        </p:nvSpPr>
        <p:spPr>
          <a:xfrm>
            <a:off x="-355600" y="1803400"/>
            <a:ext cx="262251"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a:t>
            </a:r>
            <a:endParaRPr lang="zh-CN" altLang="en-US" sz="100"/>
          </a:p>
        </p:txBody>
      </p:sp>
      <p:sp>
        <p:nvSpPr>
          <p:cNvPr id="5" name="矩形 4" descr="e7d195523061f1c029d8a470330beef7eecbf578a74c67be34E755975358C32C42B60046E65E5AB2B817CFACDA70963A03272FA99D31C85E250EFEC4061BFB07F05F931B289192FCB8E0285A555C1F230118F7F8770BE109B2676611934EA86AC2D03B65383DD318276871DDE9DBE51199E69F149C7C2068234BB0689BE838DC9E28E2A40D721A6F423B9C3716E24784"/>
          <p:cNvSpPr/>
          <p:nvPr>
            <p:custDataLst>
              <p:tags r:id="rId1"/>
            </p:custDataLst>
          </p:nvPr>
        </p:nvSpPr>
        <p:spPr>
          <a:xfrm>
            <a:off x="2911793" y="635000"/>
            <a:ext cx="6395085" cy="1383665"/>
          </a:xfrm>
          <a:prstGeom prst="rect">
            <a:avLst/>
          </a:prstGeom>
        </p:spPr>
        <p:txBody>
          <a:bodyPr vert="horz" wrap="none">
            <a:spAutoFit/>
          </a:bodyPr>
          <a:lstStyle/>
          <a:p>
            <a:pPr algn="dist"/>
            <a:r>
              <a:rPr lang="en-US" altLang="zh-CN" sz="2800">
                <a:solidFill>
                  <a:srgbClr val="1E6770"/>
                </a:solidFill>
                <a:uFillTx/>
                <a:latin typeface="PMingLiU-ExtB" panose="02020500000000000000" charset="-120"/>
                <a:ea typeface="PMingLiU-ExtB" panose="02020500000000000000" charset="-120"/>
                <a:cs typeface="+mn-ea"/>
                <a:sym typeface="+mn-lt"/>
              </a:rPr>
              <a:t>Why did they become “self-combing female”?</a:t>
            </a:r>
            <a:endParaRPr lang="en-US" altLang="zh-CN" sz="28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28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2800">
              <a:solidFill>
                <a:srgbClr val="1E6770"/>
              </a:solidFill>
              <a:uFillTx/>
              <a:latin typeface="PMingLiU-ExtB" panose="02020500000000000000" charset="-120"/>
              <a:ea typeface="PMingLiU-ExtB" panose="02020500000000000000" charset="-120"/>
              <a:cs typeface="+mn-ea"/>
              <a:sym typeface="+mn-lt"/>
            </a:endParaRPr>
          </a:p>
        </p:txBody>
      </p:sp>
      <p:sp>
        <p:nvSpPr>
          <p:cNvPr id="4" name="矩形 3"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descr="屏幕截图 2024-11-24 154900"/>
          <p:cNvPicPr>
            <a:picLocks noChangeAspect="1"/>
          </p:cNvPicPr>
          <p:nvPr/>
        </p:nvPicPr>
        <p:blipFill>
          <a:blip r:embed="rId2"/>
          <a:srcRect/>
          <a:stretch>
            <a:fillRect/>
          </a:stretch>
        </p:blipFill>
        <p:spPr>
          <a:xfrm>
            <a:off x="613410" y="518160"/>
            <a:ext cx="4192270" cy="5659755"/>
          </a:xfrm>
          <a:prstGeom prst="rect">
            <a:avLst/>
          </a:prstGeom>
        </p:spPr>
      </p:pic>
      <p:sp>
        <p:nvSpPr>
          <p:cNvPr id="12" name="文本框 11"/>
          <p:cNvSpPr txBox="1"/>
          <p:nvPr/>
        </p:nvSpPr>
        <p:spPr>
          <a:xfrm>
            <a:off x="4930775" y="2613660"/>
            <a:ext cx="6829425" cy="6377940"/>
          </a:xfrm>
          <a:prstGeom prst="rect">
            <a:avLst/>
          </a:prstGeom>
          <a:noFill/>
        </p:spPr>
        <p:txBody>
          <a:bodyPr wrap="square" rtlCol="0">
            <a:noAutofit/>
          </a:bodyPr>
          <a:p>
            <a:pPr algn="ctr"/>
            <a:r>
              <a:rPr lang="en-US" altLang="zh-CN" sz="2800">
                <a:solidFill>
                  <a:srgbClr val="8B7A57"/>
                </a:solidFill>
                <a:latin typeface="PMingLiU-ExtB" panose="02020500000000000000" charset="-120"/>
                <a:ea typeface="PMingLiU-ExtB" panose="02020500000000000000" charset="-120"/>
              </a:rPr>
              <a:t>   </a:t>
            </a:r>
            <a:r>
              <a:rPr lang="en-US" altLang="zh-CN" sz="3200">
                <a:solidFill>
                  <a:srgbClr val="8B7A57"/>
                </a:solidFill>
                <a:latin typeface="PMingLiU-ExtB" panose="02020500000000000000" charset="-120"/>
                <a:ea typeface="PMingLiU-ExtB" panose="02020500000000000000" charset="-120"/>
              </a:rPr>
              <a:t>1.   These areas were centers of Confucian traditions.</a:t>
            </a:r>
            <a:endParaRPr lang="en-US" altLang="zh-CN" sz="3200">
              <a:solidFill>
                <a:srgbClr val="8B7A57"/>
              </a:solidFill>
              <a:latin typeface="PMingLiU-ExtB" panose="02020500000000000000" charset="-120"/>
              <a:ea typeface="PMingLiU-ExtB" panose="02020500000000000000" charset="-120"/>
            </a:endParaRPr>
          </a:p>
          <a:p>
            <a:pPr algn="ctr"/>
            <a:r>
              <a:rPr lang="en-US" altLang="zh-CN" sz="3200">
                <a:solidFill>
                  <a:srgbClr val="8B7A57"/>
                </a:solidFill>
                <a:latin typeface="PMingLiU-ExtB" panose="02020500000000000000" charset="-120"/>
                <a:ea typeface="PMingLiU-ExtB" panose="02020500000000000000" charset="-120"/>
              </a:rPr>
              <a:t>  2. These regions were strongholds of the ancient Yue people, preserving many of their traditions.</a:t>
            </a:r>
            <a:endParaRPr lang="en-US" altLang="zh-CN" sz="3200">
              <a:solidFill>
                <a:srgbClr val="8B7A57"/>
              </a:solidFill>
              <a:latin typeface="PMingLiU-ExtB" panose="02020500000000000000" charset="-120"/>
              <a:ea typeface="PMingLiU-ExtB" panose="02020500000000000000" charset="-120"/>
            </a:endParaRPr>
          </a:p>
          <a:p>
            <a:pPr algn="ctr"/>
            <a:r>
              <a:rPr lang="en-US" altLang="zh-CN" sz="3200">
                <a:solidFill>
                  <a:srgbClr val="8B7A57"/>
                </a:solidFill>
                <a:latin typeface="PMingLiU-ExtB" panose="02020500000000000000" charset="-120"/>
                <a:ea typeface="PMingLiU-ExtB" panose="02020500000000000000" charset="-120"/>
              </a:rPr>
              <a:t>  3. These areas were among the first to experience the emergence of capitalism in China. </a:t>
            </a:r>
            <a:endParaRPr lang="en-US" altLang="zh-CN" sz="3200">
              <a:solidFill>
                <a:srgbClr val="B2ACAD"/>
              </a:solidFill>
              <a:latin typeface="PMingLiU-ExtB" panose="02020500000000000000" charset="-120"/>
              <a:ea typeface="PMingLiU-ExtB" panose="02020500000000000000" charset="-120"/>
            </a:endParaRPr>
          </a:p>
        </p:txBody>
      </p:sp>
      <p:sp>
        <p:nvSpPr>
          <p:cNvPr id="6" name="文本框 5"/>
          <p:cNvSpPr txBox="1"/>
          <p:nvPr/>
        </p:nvSpPr>
        <p:spPr>
          <a:xfrm>
            <a:off x="4996815" y="433070"/>
            <a:ext cx="6979920" cy="2235200"/>
          </a:xfrm>
          <a:prstGeom prst="rect">
            <a:avLst/>
          </a:prstGeom>
          <a:noFill/>
        </p:spPr>
        <p:txBody>
          <a:bodyPr wrap="square" rtlCol="0">
            <a:noAutofit/>
          </a:bodyPr>
          <a:p>
            <a:r>
              <a:rPr lang="en-US" altLang="zh-CN" sz="3600">
                <a:solidFill>
                  <a:srgbClr val="1E6770"/>
                </a:solidFill>
                <a:latin typeface="PMingLiU-ExtB" panose="02020500000000000000" charset="-120"/>
                <a:ea typeface="PMingLiU-ExtB" panose="02020500000000000000" charset="-120"/>
                <a:sym typeface="+mn-ea"/>
              </a:rPr>
              <a:t>The custom of "self-combing women" thrived in places like Shunde, Panyu, and Nanhai for three main regional reasons:</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4" name="椭圆 3"/>
          <p:cNvSpPr/>
          <p:nvPr>
            <p:custDataLst>
              <p:tags r:id="rId1"/>
            </p:custDataLst>
          </p:nvPr>
        </p:nvSpPr>
        <p:spPr>
          <a:xfrm>
            <a:off x="1162685" y="2089785"/>
            <a:ext cx="2735580" cy="2677795"/>
          </a:xfrm>
          <a:prstGeom prst="ellipse">
            <a:avLst/>
          </a:prstGeom>
          <a:blipFill rotWithShape="1">
            <a:blip r:embed="rId2"/>
            <a:stretch>
              <a:fillRect l="-8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510" y="0"/>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0" y="6325235"/>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文本框 27"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4"/>
            </p:custDataLst>
          </p:nvPr>
        </p:nvSpPr>
        <p:spPr>
          <a:xfrm>
            <a:off x="4043045" y="2486660"/>
            <a:ext cx="7624445" cy="3784600"/>
          </a:xfrm>
          <a:prstGeom prst="rect">
            <a:avLst/>
          </a:prstGeom>
          <a:noFill/>
        </p:spPr>
        <p:txBody>
          <a:bodyPr vert="horz" wrap="square" rtlCol="0">
            <a:spAutoFit/>
          </a:bodyPr>
          <a:lstStyle/>
          <a:p>
            <a:pPr algn="ctr"/>
            <a:r>
              <a:rPr lang="en-US" altLang="zh-CN" sz="6000">
                <a:solidFill>
                  <a:schemeClr val="bg1">
                    <a:lumMod val="50000"/>
                  </a:schemeClr>
                </a:solidFill>
                <a:latin typeface="PMingLiU-ExtB" panose="02020500000000000000" charset="-120"/>
                <a:ea typeface="PMingLiU-ExtB" panose="02020500000000000000" charset="-120"/>
              </a:rPr>
              <a:t>The process of becoming a “self-combing female”</a:t>
            </a:r>
            <a:endParaRPr lang="en-US" altLang="zh-CN" sz="6000">
              <a:solidFill>
                <a:schemeClr val="bg1">
                  <a:lumMod val="50000"/>
                </a:schemeClr>
              </a:solidFill>
              <a:latin typeface="PMingLiU-ExtB" panose="02020500000000000000" charset="-120"/>
              <a:ea typeface="PMingLiU-ExtB" panose="02020500000000000000" charset="-120"/>
            </a:endParaRPr>
          </a:p>
          <a:p>
            <a:pPr algn="ctr"/>
            <a:endParaRPr lang="en-US" altLang="zh-CN" sz="6000">
              <a:solidFill>
                <a:schemeClr val="bg1">
                  <a:lumMod val="50000"/>
                </a:schemeClr>
              </a:solidFill>
              <a:latin typeface="PMingLiU-ExtB" panose="02020500000000000000" charset="-120"/>
              <a:ea typeface="PMingLiU-ExtB" panose="02020500000000000000" charset="-120"/>
            </a:endParaRPr>
          </a:p>
          <a:p>
            <a:pPr algn="ctr"/>
            <a:endParaRPr lang="en-US" altLang="zh-CN" sz="6000">
              <a:solidFill>
                <a:schemeClr val="bg1">
                  <a:lumMod val="50000"/>
                </a:schemeClr>
              </a:solidFill>
              <a:latin typeface="PMingLiU-ExtB" panose="02020500000000000000" charset="-120"/>
              <a:ea typeface="PMingLiU-ExtB" panose="02020500000000000000" charset="-120"/>
            </a:endParaRPr>
          </a:p>
        </p:txBody>
      </p:sp>
      <p:sp>
        <p:nvSpPr>
          <p:cNvPr id="82" name="文本框 81"/>
          <p:cNvSpPr txBox="1"/>
          <p:nvPr>
            <p:custDataLst>
              <p:tags r:id="rId5"/>
            </p:custDataLst>
          </p:nvPr>
        </p:nvSpPr>
        <p:spPr>
          <a:xfrm>
            <a:off x="1660525" y="2645410"/>
            <a:ext cx="1654175" cy="1339850"/>
          </a:xfrm>
          <a:prstGeom prst="rect">
            <a:avLst/>
          </a:prstGeom>
          <a:noFill/>
        </p:spPr>
        <p:txBody>
          <a:bodyPr wrap="square" rtlCol="0">
            <a:noAutofit/>
          </a:bodyPr>
          <a:p>
            <a:pPr algn="l">
              <a:lnSpc>
                <a:spcPct val="90000"/>
              </a:lnSpc>
            </a:pPr>
            <a:r>
              <a:rPr lang="zh-CN" altLang="en-US" sz="12000" spc="-3000">
                <a:solidFill>
                  <a:srgbClr val="CA9556"/>
                </a:solidFill>
                <a:uFillTx/>
                <a:latin typeface="文悦古典明朝体 (非商业使用) W5" charset="-122"/>
                <a:ea typeface="文悦古典明朝体 (非商业使用) W5" charset="-122"/>
              </a:rPr>
              <a:t>叁</a:t>
            </a:r>
            <a:endParaRPr lang="zh-CN" altLang="en-US" sz="12000" spc="-3000">
              <a:solidFill>
                <a:srgbClr val="CA9556"/>
              </a:solidFill>
              <a:uFillTx/>
              <a:latin typeface="文悦古典明朝体 (非商业使用) W5" charset="-122"/>
              <a:ea typeface="文悦古典明朝体 (非商业使用) W5"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5" name="矩形 4"/>
          <p:cNvSpPr/>
          <p:nvPr/>
        </p:nvSpPr>
        <p:spPr>
          <a:xfrm>
            <a:off x="0" y="635"/>
            <a:ext cx="12191365" cy="6857365"/>
          </a:xfrm>
          <a:prstGeom prst="rect">
            <a:avLst/>
          </a:prstGeom>
          <a:blipFill rotWithShape="1">
            <a:blip r:embed="rId1"/>
            <a:stretch>
              <a:fillRect l="-23000" b="-1000"/>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 name="图片 1" descr="1-最后的自梳女   百年前的不婚女性：追求自由，终生不嫁-480P 清晰-AVC.Cover"/>
          <p:cNvPicPr>
            <a:picLocks noChangeAspect="1"/>
          </p:cNvPicPr>
          <p:nvPr/>
        </p:nvPicPr>
        <p:blipFill>
          <a:blip r:embed="rId2"/>
          <a:stretch>
            <a:fillRect/>
          </a:stretch>
        </p:blipFill>
        <p:spPr>
          <a:xfrm>
            <a:off x="342900" y="293370"/>
            <a:ext cx="11550015" cy="6283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2" name="e7d195523061f1c0" descr="e7d195523061f1c0600ade85ab8d19863d296bbd6d3c8047FB0A4867354E4F1E3A7DEAE3C4C4B5C9777EC9E9D7F78045DB0296A4194571101A21F67FC7D6C39966CE50B69116E2EE84E571E25F3C0CCEDBCCB74C937E7F396D71A888B126D21513871AA7439D6392762E6C1AA428C1D9C8D0DE41CFB4AC25C98DD25A16AF93BC857ADECA9648277B" hidden="1"/>
          <p:cNvSpPr txBox="1"/>
          <p:nvPr/>
        </p:nvSpPr>
        <p:spPr>
          <a:xfrm>
            <a:off x="-355600" y="1803400"/>
            <a:ext cx="293927" cy="1016000"/>
          </a:xfrm>
          <a:prstGeom prst="rect">
            <a:avLst/>
          </a:prstGeom>
          <a:noFill/>
        </p:spPr>
        <p:txBody>
          <a:bodyPr vert="wordArtVert" rtlCol="0">
            <a:spAutoFit/>
          </a:bodyPr>
          <a:lstStyle/>
          <a:p>
            <a:r>
              <a:rPr lang="en-US" altLang="zh-CN" sz="100"/>
              <a:t>e7d195523061f1c0600ade85ab8d19863d296bbd6d3c8047FB0A4867354E4F1E3A7DEAE3C4C4B5C9777EC9E9D7F78045DB0296A4194571101A21F67FC7D6C39966CE50B69116E2EE84E571E25F3C0CCEDBCCB74C937E7F396D71A888B126D21513871AA7439D6392762E6C1AA428C1D9C8D0DE41CFB4AC25C98DD25A16AF93BC857ADECA9648277B</a:t>
            </a:r>
            <a:endParaRPr lang="zh-CN" altLang="en-US" sz="100"/>
          </a:p>
        </p:txBody>
      </p:sp>
      <p:sp>
        <p:nvSpPr>
          <p:cNvPr id="3" name="矩形 2" descr="e7d195523061f1c029d8a470330beef7eecbf578a74c67be34E755975358C32C42B60046E65E5AB2B817CFACDA70963A03272FA99D31C85E250EFEC4061BFB07F05F931B289192FCB8E0285A555C1F230118F7F8770BE109B2676611934EA86AC2D03B65383DD318276871DDE9DBE51199E69F149C7C2068234BB0689BE838DC9E28E2A40D721A6F423B9C3716E24784"/>
          <p:cNvSpPr/>
          <p:nvPr>
            <p:custDataLst>
              <p:tags r:id="rId1"/>
            </p:custDataLst>
          </p:nvPr>
        </p:nvSpPr>
        <p:spPr>
          <a:xfrm>
            <a:off x="5031105" y="428625"/>
            <a:ext cx="2277110" cy="881380"/>
          </a:xfrm>
          <a:prstGeom prst="rect">
            <a:avLst/>
          </a:prstGeom>
        </p:spPr>
        <p:txBody>
          <a:bodyPr vert="horz" wrap="none">
            <a:noAutofit/>
          </a:bodyPr>
          <a:p>
            <a:pPr algn="dist"/>
            <a:r>
              <a:rPr lang="en-US" altLang="zh-CN" sz="4000">
                <a:solidFill>
                  <a:srgbClr val="1E6770"/>
                </a:solidFill>
                <a:uFillTx/>
                <a:latin typeface="PMingLiU-ExtB" panose="02020500000000000000" charset="-120"/>
                <a:ea typeface="PMingLiU-ExtB" panose="02020500000000000000" charset="-120"/>
                <a:cs typeface="+mn-ea"/>
                <a:sym typeface="+mn-lt"/>
              </a:rPr>
              <a:t>Question 1</a:t>
            </a:r>
            <a:endParaRPr lang="en-US" altLang="zh-CN" sz="40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40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4000">
              <a:solidFill>
                <a:srgbClr val="1E6770"/>
              </a:solidFill>
              <a:uFillTx/>
              <a:latin typeface="PMingLiU-ExtB" panose="02020500000000000000" charset="-120"/>
              <a:ea typeface="PMingLiU-ExtB" panose="02020500000000000000" charset="-120"/>
              <a:cs typeface="+mn-ea"/>
              <a:sym typeface="+mn-lt"/>
            </a:endParaRPr>
          </a:p>
        </p:txBody>
      </p:sp>
      <p:sp>
        <p:nvSpPr>
          <p:cNvPr id="21" name="文本框 20"/>
          <p:cNvSpPr txBox="1"/>
          <p:nvPr/>
        </p:nvSpPr>
        <p:spPr>
          <a:xfrm>
            <a:off x="748665" y="1392555"/>
            <a:ext cx="6015990" cy="4363720"/>
          </a:xfrm>
          <a:prstGeom prst="rect">
            <a:avLst/>
          </a:prstGeom>
          <a:noFill/>
        </p:spPr>
        <p:txBody>
          <a:bodyPr wrap="square" rtlCol="0">
            <a:noAutofit/>
          </a:bodyPr>
          <a:p>
            <a:r>
              <a:rPr lang="en-US" altLang="zh-CN" sz="2800">
                <a:solidFill>
                  <a:srgbClr val="1E6770"/>
                </a:solidFill>
                <a:latin typeface="PMingLiU-ExtB" panose="02020500000000000000" charset="-120"/>
                <a:ea typeface="PMingLiU-ExtB" panose="02020500000000000000" charset="-120"/>
              </a:rPr>
              <a:t>How many "</a:t>
            </a:r>
            <a:r>
              <a:rPr lang="zh-CN" altLang="en-US" sz="2800">
                <a:solidFill>
                  <a:srgbClr val="1E6770"/>
                </a:solidFill>
                <a:latin typeface="PMingLiU-ExtB" panose="02020500000000000000" charset="-120"/>
                <a:ea typeface="PMingLiU-ExtB" panose="02020500000000000000" charset="-120"/>
              </a:rPr>
              <a:t>梳</a:t>
            </a:r>
            <a:r>
              <a:rPr lang="en-US" altLang="zh-CN" sz="2800">
                <a:solidFill>
                  <a:srgbClr val="1E6770"/>
                </a:solidFill>
                <a:latin typeface="PMingLiU-ExtB" panose="02020500000000000000" charset="-120"/>
                <a:ea typeface="PMingLiU-ExtB" panose="02020500000000000000" charset="-120"/>
              </a:rPr>
              <a:t>" (combing rituals) are there in the lucky words</a:t>
            </a:r>
            <a:r>
              <a:rPr lang="zh-CN" altLang="en-US" sz="2800">
                <a:solidFill>
                  <a:srgbClr val="1E6770"/>
                </a:solidFill>
                <a:latin typeface="PMingLiU-ExtB" panose="02020500000000000000" charset="-120"/>
                <a:ea typeface="宋体" panose="02010600030101010101" pitchFamily="2" charset="-122"/>
              </a:rPr>
              <a:t>（吉祥话）</a:t>
            </a:r>
            <a:r>
              <a:rPr lang="en-US" altLang="zh-CN" sz="2800">
                <a:solidFill>
                  <a:srgbClr val="1E6770"/>
                </a:solidFill>
                <a:latin typeface="PMingLiU-ExtB" panose="02020500000000000000" charset="-120"/>
                <a:ea typeface="PMingLiU-ExtB" panose="02020500000000000000" charset="-120"/>
              </a:rPr>
              <a:t> of the self-combing ceremony?</a:t>
            </a:r>
            <a:endParaRPr lang="en-US" altLang="zh-CN" sz="2800">
              <a:solidFill>
                <a:srgbClr val="1E6770"/>
              </a:solidFill>
              <a:latin typeface="PMingLiU-ExtB" panose="02020500000000000000" charset="-120"/>
              <a:ea typeface="PMingLiU-ExtB" panose="02020500000000000000" charset="-120"/>
            </a:endParaRPr>
          </a:p>
          <a:p>
            <a:endParaRPr lang="en-US" altLang="zh-CN" sz="2800">
              <a:solidFill>
                <a:srgbClr val="1E6770"/>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A. Three combs  </a:t>
            </a:r>
            <a:endParaRPr lang="en-US" altLang="zh-CN" sz="2800">
              <a:solidFill>
                <a:srgbClr val="8B7A57"/>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B. Four combs  </a:t>
            </a:r>
            <a:endParaRPr lang="en-US" altLang="zh-CN" sz="2800">
              <a:solidFill>
                <a:srgbClr val="8B7A57"/>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C. Ten combs</a:t>
            </a:r>
            <a:endParaRPr lang="en-US" altLang="zh-CN" sz="2800">
              <a:solidFill>
                <a:srgbClr val="8B7A57"/>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D. Six combs</a:t>
            </a:r>
            <a:endParaRPr lang="en-US" altLang="zh-CN" sz="2800">
              <a:solidFill>
                <a:srgbClr val="8B7A57"/>
              </a:solidFill>
              <a:latin typeface="PMingLiU-ExtB" panose="02020500000000000000" charset="-120"/>
              <a:ea typeface="PMingLiU-ExtB" panose="02020500000000000000" charset="-120"/>
            </a:endParaRPr>
          </a:p>
          <a:p>
            <a:endParaRPr lang="en-US" altLang="zh-CN" sz="2800">
              <a:latin typeface="PMingLiU-ExtB" panose="02020500000000000000" charset="-120"/>
              <a:ea typeface="PMingLiU-ExtB" panose="02020500000000000000" charset="-120"/>
            </a:endParaRPr>
          </a:p>
          <a:p>
            <a:pPr algn="ctr"/>
            <a:r>
              <a:rPr lang="en-US" altLang="zh-CN" sz="2800">
                <a:solidFill>
                  <a:srgbClr val="8B7A57"/>
                </a:solidFill>
                <a:latin typeface="PMingLiU-ExtB" panose="02020500000000000000" charset="-120"/>
                <a:ea typeface="PMingLiU-ExtB" panose="02020500000000000000" charset="-120"/>
              </a:rPr>
              <a:t>  </a:t>
            </a:r>
            <a:endParaRPr lang="en-US" altLang="zh-CN" sz="2800">
              <a:solidFill>
                <a:srgbClr val="B2ACAD"/>
              </a:solidFill>
              <a:latin typeface="PMingLiU-ExtB" panose="02020500000000000000" charset="-120"/>
              <a:ea typeface="PMingLiU-ExtB" panose="02020500000000000000" charset="-120"/>
            </a:endParaRPr>
          </a:p>
        </p:txBody>
      </p:sp>
      <p:sp>
        <p:nvSpPr>
          <p:cNvPr id="22" name="文本框 21"/>
          <p:cNvSpPr txBox="1"/>
          <p:nvPr/>
        </p:nvSpPr>
        <p:spPr>
          <a:xfrm>
            <a:off x="5546725" y="4836160"/>
            <a:ext cx="1099185" cy="1014730"/>
          </a:xfrm>
          <a:prstGeom prst="rect">
            <a:avLst/>
          </a:prstGeom>
          <a:noFill/>
        </p:spPr>
        <p:txBody>
          <a:bodyPr wrap="square" rtlCol="0">
            <a:spAutoFit/>
          </a:bodyPr>
          <a:p>
            <a:r>
              <a:rPr lang="en-US" altLang="zh-CN" sz="6000">
                <a:solidFill>
                  <a:srgbClr val="406B6D"/>
                </a:solidFill>
                <a:latin typeface="PMingLiU-ExtB" panose="02020500000000000000" charset="-120"/>
                <a:ea typeface="PMingLiU-ExtB" panose="02020500000000000000" charset="-120"/>
              </a:rPr>
              <a:t>C</a:t>
            </a:r>
            <a:endParaRPr lang="en-US" altLang="zh-CN" sz="6000">
              <a:solidFill>
                <a:srgbClr val="406B6D"/>
              </a:solidFill>
              <a:latin typeface="PMingLiU-ExtB" panose="02020500000000000000" charset="-120"/>
              <a:ea typeface="PMingLiU-ExtB" panose="02020500000000000000" charset="-120"/>
            </a:endParaRPr>
          </a:p>
        </p:txBody>
      </p:sp>
      <p:sp>
        <p:nvSpPr>
          <p:cNvPr id="23" name="任意多边形 22"/>
          <p:cNvSpPr/>
          <p:nvPr/>
        </p:nvSpPr>
        <p:spPr>
          <a:xfrm>
            <a:off x="7353935" y="1219200"/>
            <a:ext cx="4058920" cy="4710430"/>
          </a:xfrm>
          <a:custGeom>
            <a:avLst/>
            <a:gdLst/>
            <a:ahLst/>
            <a:cxnLst>
              <a:cxn ang="3">
                <a:pos x="hc" y="t"/>
              </a:cxn>
              <a:cxn ang="cd2">
                <a:pos x="l" y="vc"/>
              </a:cxn>
              <a:cxn ang="cd4">
                <a:pos x="hc" y="b"/>
              </a:cxn>
              <a:cxn ang="0">
                <a:pos x="r" y="vc"/>
              </a:cxn>
            </a:cxnLst>
            <a:rect l="l" t="t" r="r" b="b"/>
            <a:pathLst>
              <a:path w="6392" h="7418">
                <a:moveTo>
                  <a:pt x="0" y="0"/>
                </a:moveTo>
                <a:lnTo>
                  <a:pt x="3096" y="0"/>
                </a:lnTo>
                <a:lnTo>
                  <a:pt x="3096" y="5687"/>
                </a:lnTo>
                <a:lnTo>
                  <a:pt x="0" y="5687"/>
                </a:lnTo>
                <a:lnTo>
                  <a:pt x="0" y="0"/>
                </a:lnTo>
                <a:close/>
                <a:moveTo>
                  <a:pt x="3296" y="1731"/>
                </a:moveTo>
                <a:lnTo>
                  <a:pt x="6392" y="1731"/>
                </a:lnTo>
                <a:lnTo>
                  <a:pt x="6392" y="7418"/>
                </a:lnTo>
                <a:lnTo>
                  <a:pt x="3296" y="7418"/>
                </a:lnTo>
                <a:lnTo>
                  <a:pt x="3296" y="1731"/>
                </a:lnTo>
                <a:close/>
                <a:moveTo>
                  <a:pt x="3296" y="0"/>
                </a:moveTo>
                <a:lnTo>
                  <a:pt x="6392" y="0"/>
                </a:lnTo>
                <a:lnTo>
                  <a:pt x="6392" y="1531"/>
                </a:lnTo>
                <a:lnTo>
                  <a:pt x="3296" y="1531"/>
                </a:lnTo>
                <a:lnTo>
                  <a:pt x="3296" y="0"/>
                </a:lnTo>
                <a:close/>
                <a:moveTo>
                  <a:pt x="0" y="5887"/>
                </a:moveTo>
                <a:lnTo>
                  <a:pt x="3096" y="5887"/>
                </a:lnTo>
                <a:lnTo>
                  <a:pt x="3096" y="7418"/>
                </a:lnTo>
                <a:lnTo>
                  <a:pt x="0" y="7418"/>
                </a:lnTo>
                <a:lnTo>
                  <a:pt x="0" y="5887"/>
                </a:lnTo>
                <a:close/>
              </a:path>
            </a:pathLst>
          </a:custGeom>
          <a:blipFill rotWithShape="1">
            <a:blip r:embed="rId2"/>
            <a:stretch>
              <a:fillRect l="-106000" r="-5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2" name="e7d195523061f1c0" descr="e7d195523061f1c0600ade85ab8d19863d296bbd6d3c8047FB0A4867354E4F1E3A7DEAE3C4C4B5C9777EC9E9D7F78045DB0296A4194571101A21F67FC7D6C39966CE50B69116E2EE84E571E25F3C0CCEDBCCB74C937E7F396D71A888B126D21513871AA7439D6392762E6C1AA428C1D9C8D0DE41CFB4AC25C98DD25A16AF93BC857ADECA9648277B" hidden="1"/>
          <p:cNvSpPr txBox="1"/>
          <p:nvPr/>
        </p:nvSpPr>
        <p:spPr>
          <a:xfrm>
            <a:off x="-355600" y="1803400"/>
            <a:ext cx="293927" cy="1016000"/>
          </a:xfrm>
          <a:prstGeom prst="rect">
            <a:avLst/>
          </a:prstGeom>
          <a:noFill/>
        </p:spPr>
        <p:txBody>
          <a:bodyPr vert="wordArtVert" rtlCol="0">
            <a:spAutoFit/>
          </a:bodyPr>
          <a:lstStyle/>
          <a:p>
            <a:r>
              <a:rPr lang="en-US" altLang="zh-CN" sz="100"/>
              <a:t>e7d195523061f1c0600ade85ab8d19863d296bbd6d3c8047FB0A4867354E4F1E3A7DEAE3C4C4B5C9777EC9E9D7F78045DB0296A4194571101A21F67FC7D6C39966CE50B69116E2EE84E571E25F3C0CCEDBCCB74C937E7F396D71A888B126D21513871AA7439D6392762E6C1AA428C1D9C8D0DE41CFB4AC25C98DD25A16AF93BC857ADECA9648277B</a:t>
            </a:r>
            <a:endParaRPr lang="zh-CN" altLang="en-US" sz="100"/>
          </a:p>
        </p:txBody>
      </p:sp>
      <p:sp>
        <p:nvSpPr>
          <p:cNvPr id="3" name="矩形 2" descr="e7d195523061f1c029d8a470330beef7eecbf578a74c67be34E755975358C32C42B60046E65E5AB2B817CFACDA70963A03272FA99D31C85E250EFEC4061BFB07F05F931B289192FCB8E0285A555C1F230118F7F8770BE109B2676611934EA86AC2D03B65383DD318276871DDE9DBE51199E69F149C7C2068234BB0689BE838DC9E28E2A40D721A6F423B9C3716E24784"/>
          <p:cNvSpPr/>
          <p:nvPr>
            <p:custDataLst>
              <p:tags r:id="rId1"/>
            </p:custDataLst>
          </p:nvPr>
        </p:nvSpPr>
        <p:spPr>
          <a:xfrm>
            <a:off x="5031105" y="428625"/>
            <a:ext cx="2277110" cy="881380"/>
          </a:xfrm>
          <a:prstGeom prst="rect">
            <a:avLst/>
          </a:prstGeom>
        </p:spPr>
        <p:txBody>
          <a:bodyPr vert="horz" wrap="none">
            <a:noAutofit/>
          </a:bodyPr>
          <a:p>
            <a:pPr algn="dist"/>
            <a:r>
              <a:rPr lang="en-US" altLang="zh-CN" sz="4000">
                <a:solidFill>
                  <a:srgbClr val="1E6770"/>
                </a:solidFill>
                <a:uFillTx/>
                <a:latin typeface="PMingLiU-ExtB" panose="02020500000000000000" charset="-120"/>
                <a:ea typeface="PMingLiU-ExtB" panose="02020500000000000000" charset="-120"/>
                <a:cs typeface="+mn-ea"/>
                <a:sym typeface="+mn-lt"/>
              </a:rPr>
              <a:t>Question 2</a:t>
            </a:r>
            <a:endParaRPr lang="en-US" altLang="zh-CN" sz="40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40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4000">
              <a:solidFill>
                <a:srgbClr val="1E6770"/>
              </a:solidFill>
              <a:uFillTx/>
              <a:latin typeface="PMingLiU-ExtB" panose="02020500000000000000" charset="-120"/>
              <a:ea typeface="PMingLiU-ExtB" panose="02020500000000000000" charset="-120"/>
              <a:cs typeface="+mn-ea"/>
              <a:sym typeface="+mn-lt"/>
            </a:endParaRPr>
          </a:p>
        </p:txBody>
      </p:sp>
      <p:sp>
        <p:nvSpPr>
          <p:cNvPr id="21" name="文本框 20"/>
          <p:cNvSpPr txBox="1"/>
          <p:nvPr/>
        </p:nvSpPr>
        <p:spPr>
          <a:xfrm>
            <a:off x="459740" y="1264920"/>
            <a:ext cx="6304915" cy="7562215"/>
          </a:xfrm>
          <a:prstGeom prst="rect">
            <a:avLst/>
          </a:prstGeom>
          <a:noFill/>
        </p:spPr>
        <p:txBody>
          <a:bodyPr wrap="square" rtlCol="0">
            <a:noAutofit/>
          </a:bodyPr>
          <a:p>
            <a:r>
              <a:rPr lang="en-US" altLang="zh-CN" sz="2800">
                <a:solidFill>
                  <a:srgbClr val="1E6770"/>
                </a:solidFill>
                <a:latin typeface="PMingLiU-ExtB" panose="02020500000000000000" charset="-120"/>
                <a:ea typeface="PMingLiU-ExtB" panose="02020500000000000000" charset="-120"/>
              </a:rPr>
              <a:t>Which of the following is </a:t>
            </a:r>
            <a:r>
              <a:rPr lang="en-US" altLang="zh-CN" sz="2800" b="1" i="1">
                <a:solidFill>
                  <a:srgbClr val="1E6770"/>
                </a:solidFill>
                <a:latin typeface="PMingLiU-ExtB" panose="02020500000000000000" charset="-120"/>
                <a:ea typeface="PMingLiU-ExtB" panose="02020500000000000000" charset="-120"/>
              </a:rPr>
              <a:t>incorrect</a:t>
            </a:r>
            <a:r>
              <a:rPr lang="en-US" altLang="zh-CN" sz="2800">
                <a:solidFill>
                  <a:srgbClr val="1E6770"/>
                </a:solidFill>
                <a:latin typeface="PMingLiU-ExtB" panose="02020500000000000000" charset="-120"/>
                <a:ea typeface="PMingLiU-ExtB" panose="02020500000000000000" charset="-120"/>
              </a:rPr>
              <a:t> regarding the regional reasons for the prosperity of the "self-combing </a:t>
            </a:r>
            <a:r>
              <a:rPr lang="en-US" altLang="zh-CN" sz="2800">
                <a:solidFill>
                  <a:srgbClr val="1E6770"/>
                </a:solidFill>
                <a:latin typeface="PMingLiU-ExtB" panose="02020500000000000000" charset="-120"/>
                <a:ea typeface="PMingLiU-ExtB" panose="02020500000000000000" charset="-120"/>
              </a:rPr>
              <a:t>female" custom in places like Shunde?</a:t>
            </a:r>
            <a:endParaRPr lang="en-US" altLang="zh-CN" sz="2800">
              <a:solidFill>
                <a:srgbClr val="1E6770"/>
              </a:solidFill>
              <a:latin typeface="PMingLiU-ExtB" panose="02020500000000000000" charset="-120"/>
              <a:ea typeface="PMingLiU-ExtB" panose="02020500000000000000" charset="-120"/>
            </a:endParaRPr>
          </a:p>
          <a:p>
            <a:endParaRPr lang="en-US" altLang="zh-CN" sz="2400">
              <a:solidFill>
                <a:srgbClr val="1E6770"/>
              </a:solidFill>
              <a:latin typeface="PMingLiU-ExtB" panose="02020500000000000000" charset="-120"/>
              <a:ea typeface="PMingLiU-ExtB" panose="02020500000000000000" charset="-120"/>
            </a:endParaRPr>
          </a:p>
          <a:p>
            <a:pPr>
              <a:lnSpc>
                <a:spcPct val="110000"/>
              </a:lnSpc>
            </a:pPr>
            <a:r>
              <a:rPr lang="en-US" altLang="zh-CN" sz="2400">
                <a:solidFill>
                  <a:srgbClr val="8B7A57"/>
                </a:solidFill>
                <a:latin typeface="PMingLiU-ExtB" panose="02020500000000000000" charset="-120"/>
                <a:ea typeface="PMingLiU-ExtB" panose="02020500000000000000" charset="-120"/>
              </a:rPr>
              <a:t>A. These areas were centers of Confucian traditions. </a:t>
            </a:r>
            <a:endParaRPr lang="en-US" altLang="zh-CN" sz="2400">
              <a:solidFill>
                <a:srgbClr val="8B7A57"/>
              </a:solidFill>
              <a:latin typeface="PMingLiU-ExtB" panose="02020500000000000000" charset="-120"/>
              <a:ea typeface="PMingLiU-ExtB" panose="02020500000000000000" charset="-120"/>
            </a:endParaRPr>
          </a:p>
          <a:p>
            <a:pPr>
              <a:lnSpc>
                <a:spcPct val="110000"/>
              </a:lnSpc>
            </a:pPr>
            <a:r>
              <a:rPr lang="en-US" altLang="zh-CN" sz="2400">
                <a:solidFill>
                  <a:srgbClr val="8B7A57"/>
                </a:solidFill>
                <a:latin typeface="PMingLiU-ExtB" panose="02020500000000000000" charset="-120"/>
                <a:ea typeface="PMingLiU-ExtB" panose="02020500000000000000" charset="-120"/>
              </a:rPr>
              <a:t>B. These regions were strongholds of the ancient Yue people, preserving many of their traditions.</a:t>
            </a:r>
            <a:endParaRPr lang="en-US" altLang="zh-CN" sz="2400">
              <a:solidFill>
                <a:srgbClr val="8B7A57"/>
              </a:solidFill>
              <a:latin typeface="PMingLiU-ExtB" panose="02020500000000000000" charset="-120"/>
              <a:ea typeface="PMingLiU-ExtB" panose="02020500000000000000" charset="-120"/>
            </a:endParaRPr>
          </a:p>
          <a:p>
            <a:pPr>
              <a:lnSpc>
                <a:spcPct val="110000"/>
              </a:lnSpc>
            </a:pPr>
            <a:r>
              <a:rPr lang="en-US" altLang="zh-CN" sz="2400">
                <a:solidFill>
                  <a:srgbClr val="8B7A57"/>
                </a:solidFill>
                <a:latin typeface="PMingLiU-ExtB" panose="02020500000000000000" charset="-120"/>
                <a:ea typeface="PMingLiU-ExtB" panose="02020500000000000000" charset="-120"/>
              </a:rPr>
              <a:t>C. These areas were among the first to experience the emergence of capitalism in China. </a:t>
            </a:r>
            <a:endParaRPr lang="en-US" altLang="zh-CN" sz="2400">
              <a:solidFill>
                <a:srgbClr val="8B7A57"/>
              </a:solidFill>
              <a:latin typeface="PMingLiU-ExtB" panose="02020500000000000000" charset="-120"/>
              <a:ea typeface="PMingLiU-ExtB" panose="02020500000000000000" charset="-120"/>
            </a:endParaRPr>
          </a:p>
          <a:p>
            <a:pPr>
              <a:lnSpc>
                <a:spcPct val="110000"/>
              </a:lnSpc>
            </a:pPr>
            <a:r>
              <a:rPr lang="en-US" altLang="zh-CN" sz="2400">
                <a:solidFill>
                  <a:srgbClr val="8B7A57"/>
                </a:solidFill>
                <a:latin typeface="PMingLiU-ExtB" panose="02020500000000000000" charset="-120"/>
                <a:ea typeface="PMingLiU-ExtB" panose="02020500000000000000" charset="-120"/>
              </a:rPr>
              <a:t>D.Traditional customs required a substantial dowry for a daughter to marry, which poor families could not afford. </a:t>
            </a:r>
            <a:endParaRPr lang="en-US" altLang="zh-CN" sz="2400">
              <a:solidFill>
                <a:srgbClr val="8B7A57"/>
              </a:solidFill>
              <a:latin typeface="PMingLiU-ExtB" panose="02020500000000000000" charset="-120"/>
              <a:ea typeface="PMingLiU-ExtB" panose="02020500000000000000" charset="-120"/>
            </a:endParaRPr>
          </a:p>
          <a:p>
            <a:endParaRPr lang="en-US" altLang="zh-CN" sz="2400">
              <a:latin typeface="PMingLiU-ExtB" panose="02020500000000000000" charset="-120"/>
              <a:ea typeface="PMingLiU-ExtB" panose="02020500000000000000" charset="-120"/>
            </a:endParaRPr>
          </a:p>
          <a:p>
            <a:pPr algn="ctr"/>
            <a:r>
              <a:rPr lang="en-US" altLang="zh-CN" sz="2400">
                <a:solidFill>
                  <a:srgbClr val="8B7A57"/>
                </a:solidFill>
                <a:latin typeface="PMingLiU-ExtB" panose="02020500000000000000" charset="-120"/>
                <a:ea typeface="PMingLiU-ExtB" panose="02020500000000000000" charset="-120"/>
              </a:rPr>
              <a:t>  </a:t>
            </a:r>
            <a:endParaRPr lang="en-US" altLang="zh-CN" sz="2400">
              <a:solidFill>
                <a:srgbClr val="B2ACAD"/>
              </a:solidFill>
              <a:latin typeface="PMingLiU-ExtB" panose="02020500000000000000" charset="-120"/>
              <a:ea typeface="PMingLiU-ExtB" panose="02020500000000000000" charset="-120"/>
            </a:endParaRPr>
          </a:p>
        </p:txBody>
      </p:sp>
      <p:sp>
        <p:nvSpPr>
          <p:cNvPr id="22" name="文本框 21"/>
          <p:cNvSpPr txBox="1"/>
          <p:nvPr/>
        </p:nvSpPr>
        <p:spPr>
          <a:xfrm>
            <a:off x="6477635" y="5574665"/>
            <a:ext cx="1099185" cy="1014730"/>
          </a:xfrm>
          <a:prstGeom prst="rect">
            <a:avLst/>
          </a:prstGeom>
          <a:noFill/>
        </p:spPr>
        <p:txBody>
          <a:bodyPr wrap="square" rtlCol="0">
            <a:spAutoFit/>
          </a:bodyPr>
          <a:p>
            <a:r>
              <a:rPr lang="en-US" altLang="zh-CN" sz="6000">
                <a:solidFill>
                  <a:srgbClr val="406B6D"/>
                </a:solidFill>
                <a:latin typeface="PMingLiU-ExtB" panose="02020500000000000000" charset="-120"/>
                <a:ea typeface="PMingLiU-ExtB" panose="02020500000000000000" charset="-120"/>
              </a:rPr>
              <a:t>D</a:t>
            </a:r>
            <a:endParaRPr lang="en-US" altLang="zh-CN" sz="6000">
              <a:solidFill>
                <a:srgbClr val="406B6D"/>
              </a:solidFill>
              <a:latin typeface="PMingLiU-ExtB" panose="02020500000000000000" charset="-120"/>
              <a:ea typeface="PMingLiU-ExtB" panose="02020500000000000000" charset="-120"/>
            </a:endParaRPr>
          </a:p>
        </p:txBody>
      </p:sp>
      <p:sp>
        <p:nvSpPr>
          <p:cNvPr id="23" name="任意多边形 22"/>
          <p:cNvSpPr/>
          <p:nvPr/>
        </p:nvSpPr>
        <p:spPr>
          <a:xfrm>
            <a:off x="7308215" y="1310005"/>
            <a:ext cx="4058920" cy="4710430"/>
          </a:xfrm>
          <a:custGeom>
            <a:avLst/>
            <a:gdLst/>
            <a:ahLst/>
            <a:cxnLst>
              <a:cxn ang="3">
                <a:pos x="hc" y="t"/>
              </a:cxn>
              <a:cxn ang="cd2">
                <a:pos x="l" y="vc"/>
              </a:cxn>
              <a:cxn ang="cd4">
                <a:pos x="hc" y="b"/>
              </a:cxn>
              <a:cxn ang="0">
                <a:pos x="r" y="vc"/>
              </a:cxn>
            </a:cxnLst>
            <a:rect l="l" t="t" r="r" b="b"/>
            <a:pathLst>
              <a:path w="6392" h="7418">
                <a:moveTo>
                  <a:pt x="0" y="0"/>
                </a:moveTo>
                <a:lnTo>
                  <a:pt x="3096" y="0"/>
                </a:lnTo>
                <a:lnTo>
                  <a:pt x="3096" y="5687"/>
                </a:lnTo>
                <a:lnTo>
                  <a:pt x="0" y="5687"/>
                </a:lnTo>
                <a:lnTo>
                  <a:pt x="0" y="0"/>
                </a:lnTo>
                <a:close/>
                <a:moveTo>
                  <a:pt x="3296" y="1731"/>
                </a:moveTo>
                <a:lnTo>
                  <a:pt x="6392" y="1731"/>
                </a:lnTo>
                <a:lnTo>
                  <a:pt x="6392" y="7418"/>
                </a:lnTo>
                <a:lnTo>
                  <a:pt x="3296" y="7418"/>
                </a:lnTo>
                <a:lnTo>
                  <a:pt x="3296" y="1731"/>
                </a:lnTo>
                <a:close/>
                <a:moveTo>
                  <a:pt x="3296" y="0"/>
                </a:moveTo>
                <a:lnTo>
                  <a:pt x="6392" y="0"/>
                </a:lnTo>
                <a:lnTo>
                  <a:pt x="6392" y="1531"/>
                </a:lnTo>
                <a:lnTo>
                  <a:pt x="3296" y="1531"/>
                </a:lnTo>
                <a:lnTo>
                  <a:pt x="3296" y="0"/>
                </a:lnTo>
                <a:close/>
                <a:moveTo>
                  <a:pt x="0" y="5887"/>
                </a:moveTo>
                <a:lnTo>
                  <a:pt x="3096" y="5887"/>
                </a:lnTo>
                <a:lnTo>
                  <a:pt x="3096" y="7418"/>
                </a:lnTo>
                <a:lnTo>
                  <a:pt x="0" y="7418"/>
                </a:lnTo>
                <a:lnTo>
                  <a:pt x="0" y="5887"/>
                </a:lnTo>
                <a:close/>
              </a:path>
            </a:pathLst>
          </a:custGeom>
          <a:blipFill rotWithShape="1">
            <a:blip r:embed="rId2"/>
            <a:stretch>
              <a:fillRect l="-106000" r="-5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2" name="e7d195523061f1c0" descr="e7d195523061f1c0600ade85ab8d19863d296bbd6d3c8047FB0A4867354E4F1E3A7DEAE3C4C4B5C9777EC9E9D7F78045DB0296A4194571101A21F67FC7D6C39966CE50B69116E2EE84E571E25F3C0CCEDBCCB74C937E7F396D71A888B126D21513871AA7439D6392762E6C1AA428C1D9C8D0DE41CFB4AC25C98DD25A16AF93BC857ADECA9648277B" hidden="1"/>
          <p:cNvSpPr txBox="1"/>
          <p:nvPr/>
        </p:nvSpPr>
        <p:spPr>
          <a:xfrm>
            <a:off x="-355600" y="1803400"/>
            <a:ext cx="293927" cy="1016000"/>
          </a:xfrm>
          <a:prstGeom prst="rect">
            <a:avLst/>
          </a:prstGeom>
          <a:noFill/>
        </p:spPr>
        <p:txBody>
          <a:bodyPr vert="wordArtVert" rtlCol="0">
            <a:spAutoFit/>
          </a:bodyPr>
          <a:lstStyle/>
          <a:p>
            <a:r>
              <a:rPr lang="en-US" altLang="zh-CN" sz="100"/>
              <a:t>e7d195523061f1c0600ade85ab8d19863d296bbd6d3c8047FB0A4867354E4F1E3A7DEAE3C4C4B5C9777EC9E9D7F78045DB0296A4194571101A21F67FC7D6C39966CE50B69116E2EE84E571E25F3C0CCEDBCCB74C937E7F396D71A888B126D21513871AA7439D6392762E6C1AA428C1D9C8D0DE41CFB4AC25C98DD25A16AF93BC857ADECA9648277B</a:t>
            </a:r>
            <a:endParaRPr lang="zh-CN" altLang="en-US" sz="100"/>
          </a:p>
        </p:txBody>
      </p:sp>
      <p:sp>
        <p:nvSpPr>
          <p:cNvPr id="3" name="矩形 2" descr="e7d195523061f1c029d8a470330beef7eecbf578a74c67be34E755975358C32C42B60046E65E5AB2B817CFACDA70963A03272FA99D31C85E250EFEC4061BFB07F05F931B289192FCB8E0285A555C1F230118F7F8770BE109B2676611934EA86AC2D03B65383DD318276871DDE9DBE51199E69F149C7C2068234BB0689BE838DC9E28E2A40D721A6F423B9C3716E24784"/>
          <p:cNvSpPr/>
          <p:nvPr>
            <p:custDataLst>
              <p:tags r:id="rId1"/>
            </p:custDataLst>
          </p:nvPr>
        </p:nvSpPr>
        <p:spPr>
          <a:xfrm>
            <a:off x="5031105" y="428625"/>
            <a:ext cx="2277110" cy="881380"/>
          </a:xfrm>
          <a:prstGeom prst="rect">
            <a:avLst/>
          </a:prstGeom>
        </p:spPr>
        <p:txBody>
          <a:bodyPr vert="horz" wrap="none">
            <a:noAutofit/>
          </a:bodyPr>
          <a:p>
            <a:pPr algn="dist"/>
            <a:r>
              <a:rPr lang="en-US" altLang="zh-CN" sz="4000">
                <a:solidFill>
                  <a:srgbClr val="1E6770"/>
                </a:solidFill>
                <a:uFillTx/>
                <a:latin typeface="PMingLiU-ExtB" panose="02020500000000000000" charset="-120"/>
                <a:ea typeface="PMingLiU-ExtB" panose="02020500000000000000" charset="-120"/>
                <a:cs typeface="+mn-ea"/>
                <a:sym typeface="+mn-lt"/>
              </a:rPr>
              <a:t>Question 3</a:t>
            </a:r>
            <a:endParaRPr lang="en-US" altLang="zh-CN" sz="40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40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4000">
              <a:solidFill>
                <a:srgbClr val="1E6770"/>
              </a:solidFill>
              <a:uFillTx/>
              <a:latin typeface="PMingLiU-ExtB" panose="02020500000000000000" charset="-120"/>
              <a:ea typeface="PMingLiU-ExtB" panose="02020500000000000000" charset="-120"/>
              <a:cs typeface="+mn-ea"/>
              <a:sym typeface="+mn-lt"/>
            </a:endParaRPr>
          </a:p>
        </p:txBody>
      </p:sp>
      <p:sp>
        <p:nvSpPr>
          <p:cNvPr id="21" name="文本框 20"/>
          <p:cNvSpPr txBox="1"/>
          <p:nvPr/>
        </p:nvSpPr>
        <p:spPr>
          <a:xfrm>
            <a:off x="748665" y="1392555"/>
            <a:ext cx="6015990" cy="4363720"/>
          </a:xfrm>
          <a:prstGeom prst="rect">
            <a:avLst/>
          </a:prstGeom>
          <a:noFill/>
        </p:spPr>
        <p:txBody>
          <a:bodyPr wrap="square" rtlCol="0">
            <a:noAutofit/>
          </a:bodyPr>
          <a:p>
            <a:r>
              <a:rPr lang="en-US" altLang="zh-CN" sz="2800">
                <a:solidFill>
                  <a:srgbClr val="1E6770"/>
                </a:solidFill>
                <a:latin typeface="PMingLiU-ExtB" panose="02020500000000000000" charset="-120"/>
                <a:ea typeface="PMingLiU-ExtB" panose="02020500000000000000" charset="-120"/>
              </a:rPr>
              <a:t>What is the place called where Shunde self-combing females live in their later years?</a:t>
            </a:r>
            <a:endParaRPr lang="en-US" altLang="zh-CN" sz="2800">
              <a:solidFill>
                <a:srgbClr val="1E6770"/>
              </a:solidFill>
              <a:latin typeface="PMingLiU-ExtB" panose="02020500000000000000" charset="-120"/>
              <a:ea typeface="PMingLiU-ExtB" panose="02020500000000000000" charset="-120"/>
            </a:endParaRPr>
          </a:p>
          <a:p>
            <a:endParaRPr lang="en-US" altLang="zh-CN" sz="2800">
              <a:solidFill>
                <a:srgbClr val="1E6770"/>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A.</a:t>
            </a:r>
            <a:r>
              <a:rPr lang="zh-CN" altLang="en-US" sz="2800">
                <a:solidFill>
                  <a:srgbClr val="8B7A57"/>
                </a:solidFill>
                <a:latin typeface="PMingLiU-ExtB" panose="02020500000000000000" charset="-120"/>
                <a:ea typeface="PMingLiU-ExtB" panose="02020500000000000000" charset="-120"/>
              </a:rPr>
              <a:t>姑婆屋</a:t>
            </a:r>
            <a:endParaRPr lang="zh-CN" altLang="en-US" sz="2800">
              <a:solidFill>
                <a:srgbClr val="8B7A57"/>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B.</a:t>
            </a:r>
            <a:r>
              <a:rPr lang="zh-CN" altLang="en-US" sz="2800">
                <a:solidFill>
                  <a:srgbClr val="8B7A57"/>
                </a:solidFill>
                <a:latin typeface="PMingLiU-ExtB" panose="02020500000000000000" charset="-120"/>
                <a:ea typeface="PMingLiU-ExtB" panose="02020500000000000000" charset="-120"/>
              </a:rPr>
              <a:t>冰玉堂</a:t>
            </a:r>
            <a:endParaRPr lang="zh-CN" altLang="en-US" sz="2800">
              <a:solidFill>
                <a:srgbClr val="8B7A57"/>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C.</a:t>
            </a:r>
            <a:r>
              <a:rPr lang="zh-CN" altLang="en-US" sz="2800">
                <a:solidFill>
                  <a:srgbClr val="8B7A57"/>
                </a:solidFill>
                <a:latin typeface="PMingLiU-ExtB" panose="02020500000000000000" charset="-120"/>
                <a:ea typeface="PMingLiU-ExtB" panose="02020500000000000000" charset="-120"/>
              </a:rPr>
              <a:t>华福堂</a:t>
            </a:r>
            <a:endParaRPr lang="zh-CN" altLang="en-US" sz="2800">
              <a:solidFill>
                <a:srgbClr val="8B7A57"/>
              </a:solidFill>
              <a:latin typeface="PMingLiU-ExtB" panose="02020500000000000000" charset="-120"/>
              <a:ea typeface="PMingLiU-ExtB" panose="02020500000000000000" charset="-120"/>
            </a:endParaRPr>
          </a:p>
          <a:p>
            <a:r>
              <a:rPr lang="en-US" altLang="zh-CN" sz="2800">
                <a:solidFill>
                  <a:srgbClr val="8B7A57"/>
                </a:solidFill>
                <a:latin typeface="PMingLiU-ExtB" panose="02020500000000000000" charset="-120"/>
                <a:ea typeface="PMingLiU-ExtB" panose="02020500000000000000" charset="-120"/>
              </a:rPr>
              <a:t>D.</a:t>
            </a:r>
            <a:r>
              <a:rPr lang="zh-CN" altLang="en-US" sz="2800">
                <a:solidFill>
                  <a:srgbClr val="8B7A57"/>
                </a:solidFill>
                <a:latin typeface="PMingLiU-ExtB" panose="02020500000000000000" charset="-120"/>
                <a:ea typeface="PMingLiU-ExtB" panose="02020500000000000000" charset="-120"/>
              </a:rPr>
              <a:t>祥华堂</a:t>
            </a:r>
            <a:endParaRPr lang="zh-CN" altLang="en-US" sz="2800">
              <a:solidFill>
                <a:srgbClr val="8B7A57"/>
              </a:solidFill>
              <a:latin typeface="PMingLiU-ExtB" panose="02020500000000000000" charset="-120"/>
              <a:ea typeface="PMingLiU-ExtB" panose="02020500000000000000" charset="-120"/>
            </a:endParaRPr>
          </a:p>
          <a:p>
            <a:endParaRPr lang="en-US" altLang="zh-CN" sz="2800">
              <a:solidFill>
                <a:srgbClr val="1E6770"/>
              </a:solidFill>
              <a:latin typeface="PMingLiU-ExtB" panose="02020500000000000000" charset="-120"/>
              <a:ea typeface="PMingLiU-ExtB" panose="02020500000000000000" charset="-120"/>
            </a:endParaRPr>
          </a:p>
          <a:p>
            <a:endParaRPr lang="en-US" altLang="zh-CN" sz="2800">
              <a:latin typeface="PMingLiU-ExtB" panose="02020500000000000000" charset="-120"/>
              <a:ea typeface="PMingLiU-ExtB" panose="02020500000000000000" charset="-120"/>
            </a:endParaRPr>
          </a:p>
          <a:p>
            <a:pPr algn="ctr"/>
            <a:r>
              <a:rPr lang="en-US" altLang="zh-CN" sz="2800">
                <a:solidFill>
                  <a:srgbClr val="8B7A57"/>
                </a:solidFill>
                <a:latin typeface="PMingLiU-ExtB" panose="02020500000000000000" charset="-120"/>
                <a:ea typeface="PMingLiU-ExtB" panose="02020500000000000000" charset="-120"/>
              </a:rPr>
              <a:t>  </a:t>
            </a:r>
            <a:endParaRPr lang="en-US" altLang="zh-CN" sz="2800">
              <a:solidFill>
                <a:srgbClr val="B2ACAD"/>
              </a:solidFill>
              <a:latin typeface="PMingLiU-ExtB" panose="02020500000000000000" charset="-120"/>
              <a:ea typeface="PMingLiU-ExtB" panose="02020500000000000000" charset="-120"/>
            </a:endParaRPr>
          </a:p>
        </p:txBody>
      </p:sp>
      <p:sp>
        <p:nvSpPr>
          <p:cNvPr id="22" name="文本框 21"/>
          <p:cNvSpPr txBox="1"/>
          <p:nvPr/>
        </p:nvSpPr>
        <p:spPr>
          <a:xfrm>
            <a:off x="5546725" y="4836160"/>
            <a:ext cx="1099185" cy="1014730"/>
          </a:xfrm>
          <a:prstGeom prst="rect">
            <a:avLst/>
          </a:prstGeom>
          <a:noFill/>
        </p:spPr>
        <p:txBody>
          <a:bodyPr wrap="square" rtlCol="0">
            <a:spAutoFit/>
          </a:bodyPr>
          <a:p>
            <a:r>
              <a:rPr lang="en-US" altLang="zh-CN" sz="6000">
                <a:solidFill>
                  <a:srgbClr val="406B6D"/>
                </a:solidFill>
                <a:latin typeface="PMingLiU-ExtB" panose="02020500000000000000" charset="-120"/>
                <a:ea typeface="PMingLiU-ExtB" panose="02020500000000000000" charset="-120"/>
              </a:rPr>
              <a:t>B</a:t>
            </a:r>
            <a:endParaRPr lang="en-US" altLang="zh-CN" sz="6000">
              <a:solidFill>
                <a:srgbClr val="406B6D"/>
              </a:solidFill>
              <a:latin typeface="PMingLiU-ExtB" panose="02020500000000000000" charset="-120"/>
              <a:ea typeface="PMingLiU-ExtB" panose="02020500000000000000" charset="-120"/>
            </a:endParaRPr>
          </a:p>
        </p:txBody>
      </p:sp>
      <p:sp>
        <p:nvSpPr>
          <p:cNvPr id="23" name="任意多边形 22"/>
          <p:cNvSpPr/>
          <p:nvPr/>
        </p:nvSpPr>
        <p:spPr>
          <a:xfrm>
            <a:off x="7353935" y="1219200"/>
            <a:ext cx="4058920" cy="4710430"/>
          </a:xfrm>
          <a:custGeom>
            <a:avLst/>
            <a:gdLst/>
            <a:ahLst/>
            <a:cxnLst>
              <a:cxn ang="3">
                <a:pos x="hc" y="t"/>
              </a:cxn>
              <a:cxn ang="cd2">
                <a:pos x="l" y="vc"/>
              </a:cxn>
              <a:cxn ang="cd4">
                <a:pos x="hc" y="b"/>
              </a:cxn>
              <a:cxn ang="0">
                <a:pos x="r" y="vc"/>
              </a:cxn>
            </a:cxnLst>
            <a:rect l="l" t="t" r="r" b="b"/>
            <a:pathLst>
              <a:path w="6392" h="7418">
                <a:moveTo>
                  <a:pt x="0" y="0"/>
                </a:moveTo>
                <a:lnTo>
                  <a:pt x="3096" y="0"/>
                </a:lnTo>
                <a:lnTo>
                  <a:pt x="3096" y="5687"/>
                </a:lnTo>
                <a:lnTo>
                  <a:pt x="0" y="5687"/>
                </a:lnTo>
                <a:lnTo>
                  <a:pt x="0" y="0"/>
                </a:lnTo>
                <a:close/>
                <a:moveTo>
                  <a:pt x="3296" y="1731"/>
                </a:moveTo>
                <a:lnTo>
                  <a:pt x="6392" y="1731"/>
                </a:lnTo>
                <a:lnTo>
                  <a:pt x="6392" y="7418"/>
                </a:lnTo>
                <a:lnTo>
                  <a:pt x="3296" y="7418"/>
                </a:lnTo>
                <a:lnTo>
                  <a:pt x="3296" y="1731"/>
                </a:lnTo>
                <a:close/>
                <a:moveTo>
                  <a:pt x="3296" y="0"/>
                </a:moveTo>
                <a:lnTo>
                  <a:pt x="6392" y="0"/>
                </a:lnTo>
                <a:lnTo>
                  <a:pt x="6392" y="1531"/>
                </a:lnTo>
                <a:lnTo>
                  <a:pt x="3296" y="1531"/>
                </a:lnTo>
                <a:lnTo>
                  <a:pt x="3296" y="0"/>
                </a:lnTo>
                <a:close/>
                <a:moveTo>
                  <a:pt x="0" y="5887"/>
                </a:moveTo>
                <a:lnTo>
                  <a:pt x="3096" y="5887"/>
                </a:lnTo>
                <a:lnTo>
                  <a:pt x="3096" y="7418"/>
                </a:lnTo>
                <a:lnTo>
                  <a:pt x="0" y="7418"/>
                </a:lnTo>
                <a:lnTo>
                  <a:pt x="0" y="5887"/>
                </a:lnTo>
                <a:close/>
              </a:path>
            </a:pathLst>
          </a:custGeom>
          <a:blipFill rotWithShape="1">
            <a:blip r:embed="rId2"/>
            <a:stretch>
              <a:fillRect l="-106000" r="-5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pic>
        <p:nvPicPr>
          <p:cNvPr id="83" name="图片 82" descr="图层 1"/>
          <p:cNvPicPr>
            <a:picLocks noChangeAspect="1"/>
          </p:cNvPicPr>
          <p:nvPr/>
        </p:nvPicPr>
        <p:blipFill>
          <a:blip r:embed="rId1">
            <a:alphaModFix amt="76000"/>
          </a:blip>
          <a:stretch>
            <a:fillRect/>
          </a:stretch>
        </p:blipFill>
        <p:spPr>
          <a:xfrm>
            <a:off x="0" y="635"/>
            <a:ext cx="12192635" cy="6858000"/>
          </a:xfrm>
          <a:prstGeom prst="rect">
            <a:avLst/>
          </a:prstGeom>
        </p:spPr>
      </p:pic>
      <p:sp>
        <p:nvSpPr>
          <p:cNvPr id="73" name="任意多边形: 形状 72"/>
          <p:cNvSpPr/>
          <p:nvPr/>
        </p:nvSpPr>
        <p:spPr>
          <a:xfrm flipV="1">
            <a:off x="2885876" y="4670921"/>
            <a:ext cx="1473146" cy="170689"/>
          </a:xfrm>
          <a:custGeom>
            <a:avLst/>
            <a:gdLst>
              <a:gd name="connsiteX0" fmla="*/ 0 w 15679270"/>
              <a:gd name="connsiteY0" fmla="*/ 80683 h 1913692"/>
              <a:gd name="connsiteX1" fmla="*/ 4356847 w 15679270"/>
              <a:gd name="connsiteY1" fmla="*/ 403412 h 1913692"/>
              <a:gd name="connsiteX2" fmla="*/ 8068235 w 15679270"/>
              <a:gd name="connsiteY2" fmla="*/ 1909483 h 1913692"/>
              <a:gd name="connsiteX3" fmla="*/ 11779623 w 15679270"/>
              <a:gd name="connsiteY3" fmla="*/ 860612 h 1913692"/>
              <a:gd name="connsiteX4" fmla="*/ 13796682 w 15679270"/>
              <a:gd name="connsiteY4" fmla="*/ 1048871 h 1913692"/>
              <a:gd name="connsiteX5" fmla="*/ 15679270 w 15679270"/>
              <a:gd name="connsiteY5" fmla="*/ 0 h 191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79270" h="1913692">
                <a:moveTo>
                  <a:pt x="0" y="80683"/>
                </a:moveTo>
                <a:cubicBezTo>
                  <a:pt x="1506070" y="89647"/>
                  <a:pt x="3012141" y="98612"/>
                  <a:pt x="4356847" y="403412"/>
                </a:cubicBezTo>
                <a:cubicBezTo>
                  <a:pt x="5701553" y="708212"/>
                  <a:pt x="6831106" y="1833283"/>
                  <a:pt x="8068235" y="1909483"/>
                </a:cubicBezTo>
                <a:cubicBezTo>
                  <a:pt x="9305364" y="1985683"/>
                  <a:pt x="10824882" y="1004047"/>
                  <a:pt x="11779623" y="860612"/>
                </a:cubicBezTo>
                <a:cubicBezTo>
                  <a:pt x="12734364" y="717177"/>
                  <a:pt x="13146741" y="1192306"/>
                  <a:pt x="13796682" y="1048871"/>
                </a:cubicBezTo>
                <a:cubicBezTo>
                  <a:pt x="14446623" y="905436"/>
                  <a:pt x="15062946" y="452718"/>
                  <a:pt x="15679270" y="0"/>
                </a:cubicBezTo>
              </a:path>
            </a:pathLst>
          </a:custGeom>
          <a:solidFill>
            <a:schemeClr val="bg1">
              <a:lumMod val="85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w Cen MT" panose="020B0602020104020603"/>
              <a:ea typeface="微软雅黑" panose="020B0503020204020204" pitchFamily="34" charset="-122"/>
              <a:cs typeface="+mn-ea"/>
              <a:sym typeface="+mn-lt"/>
            </a:endParaRPr>
          </a:p>
        </p:txBody>
      </p:sp>
      <p:sp>
        <p:nvSpPr>
          <p:cNvPr id="74" name="任意多边形: 形状 73"/>
          <p:cNvSpPr/>
          <p:nvPr/>
        </p:nvSpPr>
        <p:spPr>
          <a:xfrm flipV="1">
            <a:off x="6424124" y="3815276"/>
            <a:ext cx="801193" cy="216287"/>
          </a:xfrm>
          <a:custGeom>
            <a:avLst/>
            <a:gdLst>
              <a:gd name="connsiteX0" fmla="*/ 0 w 15679270"/>
              <a:gd name="connsiteY0" fmla="*/ 80683 h 1913692"/>
              <a:gd name="connsiteX1" fmla="*/ 4356847 w 15679270"/>
              <a:gd name="connsiteY1" fmla="*/ 403412 h 1913692"/>
              <a:gd name="connsiteX2" fmla="*/ 8068235 w 15679270"/>
              <a:gd name="connsiteY2" fmla="*/ 1909483 h 1913692"/>
              <a:gd name="connsiteX3" fmla="*/ 11779623 w 15679270"/>
              <a:gd name="connsiteY3" fmla="*/ 860612 h 1913692"/>
              <a:gd name="connsiteX4" fmla="*/ 13796682 w 15679270"/>
              <a:gd name="connsiteY4" fmla="*/ 1048871 h 1913692"/>
              <a:gd name="connsiteX5" fmla="*/ 15679270 w 15679270"/>
              <a:gd name="connsiteY5" fmla="*/ 0 h 191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79270" h="1913692">
                <a:moveTo>
                  <a:pt x="0" y="80683"/>
                </a:moveTo>
                <a:cubicBezTo>
                  <a:pt x="1506070" y="89647"/>
                  <a:pt x="3012141" y="98612"/>
                  <a:pt x="4356847" y="403412"/>
                </a:cubicBezTo>
                <a:cubicBezTo>
                  <a:pt x="5701553" y="708212"/>
                  <a:pt x="6831106" y="1833283"/>
                  <a:pt x="8068235" y="1909483"/>
                </a:cubicBezTo>
                <a:cubicBezTo>
                  <a:pt x="9305364" y="1985683"/>
                  <a:pt x="10824882" y="1004047"/>
                  <a:pt x="11779623" y="860612"/>
                </a:cubicBezTo>
                <a:cubicBezTo>
                  <a:pt x="12734364" y="717177"/>
                  <a:pt x="13146741" y="1192306"/>
                  <a:pt x="13796682" y="1048871"/>
                </a:cubicBezTo>
                <a:cubicBezTo>
                  <a:pt x="14446623" y="905436"/>
                  <a:pt x="15062946" y="452718"/>
                  <a:pt x="15679270" y="0"/>
                </a:cubicBezTo>
              </a:path>
            </a:pathLst>
          </a:custGeom>
          <a:solidFill>
            <a:schemeClr val="bg1">
              <a:lumMod val="85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w Cen MT" panose="020B0602020104020603"/>
              <a:ea typeface="微软雅黑" panose="020B0503020204020204" pitchFamily="34" charset="-122"/>
              <a:cs typeface="+mn-ea"/>
              <a:sym typeface="+mn-lt"/>
            </a:endParaRPr>
          </a:p>
        </p:txBody>
      </p:sp>
      <p:grpSp>
        <p:nvGrpSpPr>
          <p:cNvPr id="90" name="组合 89"/>
          <p:cNvGrpSpPr/>
          <p:nvPr/>
        </p:nvGrpSpPr>
        <p:grpSpPr>
          <a:xfrm>
            <a:off x="1087755" y="-24130"/>
            <a:ext cx="5850890" cy="6882765"/>
            <a:chOff x="2471" y="-39"/>
            <a:chExt cx="10770" cy="10839"/>
          </a:xfrm>
        </p:grpSpPr>
        <p:sp>
          <p:nvSpPr>
            <p:cNvPr id="4" name="矩形 3"/>
            <p:cNvSpPr/>
            <p:nvPr>
              <p:custDataLst>
                <p:tags r:id="rId2"/>
              </p:custDataLst>
            </p:nvPr>
          </p:nvSpPr>
          <p:spPr>
            <a:xfrm>
              <a:off x="2471" y="1"/>
              <a:ext cx="10770" cy="10799"/>
            </a:xfrm>
            <a:prstGeom prst="rect">
              <a:avLst/>
            </a:prstGeom>
            <a:solidFill>
              <a:srgbClr val="DCD4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486" y="-39"/>
              <a:ext cx="854" cy="10839"/>
              <a:chOff x="1578801" y="-24863"/>
              <a:chExt cx="542081" cy="6882863"/>
            </a:xfrm>
          </p:grpSpPr>
          <p:cxnSp>
            <p:nvCxnSpPr>
              <p:cNvPr id="81" name="直接连接符 80"/>
              <p:cNvCxnSpPr/>
              <p:nvPr/>
            </p:nvCxnSpPr>
            <p:spPr>
              <a:xfrm flipH="1">
                <a:off x="2120882" y="-24863"/>
                <a:ext cx="0" cy="6858000"/>
              </a:xfrm>
              <a:prstGeom prst="line">
                <a:avLst/>
              </a:prstGeom>
              <a:ln w="19050">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1578801" y="0"/>
                <a:ext cx="0" cy="6858000"/>
              </a:xfrm>
              <a:prstGeom prst="line">
                <a:avLst/>
              </a:prstGeom>
              <a:ln w="19050">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588447" y="1176337"/>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588447" y="2601915"/>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578801" y="4173882"/>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578801" y="5656161"/>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grpSp>
      </p:grpSp>
      <p:pic>
        <p:nvPicPr>
          <p:cNvPr id="7" name="图片 6" descr="398B4C0C9E67C88186C3FE98CC1_F7E1FB07_708D"/>
          <p:cNvPicPr>
            <a:picLocks noChangeAspect="1"/>
          </p:cNvPicPr>
          <p:nvPr/>
        </p:nvPicPr>
        <p:blipFill>
          <a:blip r:embed="rId3"/>
          <a:stretch>
            <a:fillRect/>
          </a:stretch>
        </p:blipFill>
        <p:spPr>
          <a:xfrm>
            <a:off x="1087755" y="1270"/>
            <a:ext cx="5850890" cy="6832600"/>
          </a:xfrm>
          <a:prstGeom prst="rect">
            <a:avLst/>
          </a:prstGeom>
        </p:spPr>
      </p:pic>
      <p:sp>
        <p:nvSpPr>
          <p:cNvPr id="8" name="文本框 7"/>
          <p:cNvSpPr txBox="1"/>
          <p:nvPr/>
        </p:nvSpPr>
        <p:spPr>
          <a:xfrm>
            <a:off x="7115810" y="407035"/>
            <a:ext cx="5018405" cy="6043930"/>
          </a:xfrm>
          <a:prstGeom prst="rect">
            <a:avLst/>
          </a:prstGeom>
          <a:noFill/>
        </p:spPr>
        <p:txBody>
          <a:bodyPr wrap="square" rtlCol="0">
            <a:spAutoFit/>
          </a:bodyPr>
          <a:p>
            <a:pPr algn="ctr">
              <a:lnSpc>
                <a:spcPct val="110000"/>
              </a:lnSpc>
            </a:pPr>
            <a:r>
              <a:rPr lang="en-US" altLang="zh-CN" sz="32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一梳福</a:t>
            </a:r>
            <a:endParaRPr lang="en-US" altLang="zh-CN"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二梳寿</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三梳自在</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四梳清白</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五梳坚心</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六梳无穿无烂</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七梳一帆风顺</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八梳金兰姐妹相爱</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en-US" altLang="zh-CN" sz="3200" b="1">
                <a:solidFill>
                  <a:srgbClr val="DCD4C5"/>
                </a:solidFill>
                <a:latin typeface="PMingLiU-ExtB" panose="02020500000000000000" charset="-120"/>
                <a:ea typeface="PMingLiU-ExtB" panose="02020500000000000000" charset="-120"/>
                <a:cs typeface="PMingLiU-ExtB" panose="02020500000000000000" charset="-120"/>
              </a:rPr>
              <a:t> </a:t>
            </a: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九梳九九归一</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10000"/>
              </a:lnSpc>
            </a:pPr>
            <a:r>
              <a:rPr lang="zh-CN" altLang="en-US" sz="3200" b="1">
                <a:solidFill>
                  <a:srgbClr val="DCD4C5"/>
                </a:solidFill>
                <a:latin typeface="PMingLiU-ExtB" panose="02020500000000000000" charset="-120"/>
                <a:ea typeface="PMingLiU-ExtB" panose="02020500000000000000" charset="-120"/>
                <a:cs typeface="PMingLiU-ExtB" panose="02020500000000000000" charset="-120"/>
              </a:rPr>
              <a:t>十梳终身不嫁</a:t>
            </a:r>
            <a:endParaRPr lang="zh-CN" altLang="en-US" sz="3200" b="1">
              <a:solidFill>
                <a:srgbClr val="DCD4C5"/>
              </a:solidFill>
              <a:latin typeface="PMingLiU-ExtB" panose="02020500000000000000" charset="-120"/>
              <a:ea typeface="PMingLiU-ExtB" panose="02020500000000000000" charset="-120"/>
              <a:cs typeface="PMingLiU-ExtB" panose="02020500000000000000" charset="-120"/>
            </a:endParaRPr>
          </a:p>
        </p:txBody>
      </p:sp>
      <p:sp>
        <p:nvSpPr>
          <p:cNvPr id="10" name="矩形 9" descr="e7d195523061f1c029d8a470330beef7eecbf578a74c67be34E755975358C32C42B60046E65E5AB2B817CFACDA70963A03272FA99D31C85E250EFEC4061BFB07F05F931B289192FCB8E0285A555C1F230118F7F8770BE109B2676611934EA86AC2D03B65383DD318276871DDE9DBE51199E69F149C7C2068234BB0689BE838DC9E28E2A40D721A6F423B9C3716E24784"/>
          <p:cNvSpPr/>
          <p:nvPr>
            <p:custDataLst>
              <p:tags r:id="rId4"/>
            </p:custDataLst>
          </p:nvPr>
        </p:nvSpPr>
        <p:spPr>
          <a:xfrm>
            <a:off x="7115810" y="125095"/>
            <a:ext cx="2355215" cy="634365"/>
          </a:xfrm>
          <a:prstGeom prst="rect">
            <a:avLst/>
          </a:prstGeom>
        </p:spPr>
        <p:txBody>
          <a:bodyPr vert="horz" wrap="none">
            <a:noAutofit/>
          </a:bodyPr>
          <a:p>
            <a:pPr algn="dist"/>
            <a:r>
              <a:rPr lang="en-US" altLang="zh-CN" sz="3200">
                <a:solidFill>
                  <a:srgbClr val="DCD4C5"/>
                </a:solidFill>
                <a:uFillTx/>
                <a:latin typeface="PMingLiU-ExtB" panose="02020500000000000000" charset="-120"/>
                <a:ea typeface="PMingLiU-ExtB" panose="02020500000000000000" charset="-120"/>
                <a:cs typeface="+mn-ea"/>
                <a:sym typeface="+mn-lt"/>
              </a:rPr>
              <a:t>In combing</a:t>
            </a:r>
            <a:endParaRPr lang="en-US" altLang="zh-CN" sz="3200">
              <a:solidFill>
                <a:srgbClr val="DCD4C5"/>
              </a:solidFill>
              <a:uFillTx/>
              <a:latin typeface="PMingLiU-ExtB" panose="02020500000000000000" charset="-120"/>
              <a:ea typeface="PMingLiU-ExtB" panose="02020500000000000000" charset="-120"/>
              <a:cs typeface="+mn-ea"/>
              <a:sym typeface="+mn-lt"/>
            </a:endParaRPr>
          </a:p>
          <a:p>
            <a:pPr algn="dist"/>
            <a:endParaRPr lang="en-US" altLang="zh-CN" sz="3200">
              <a:solidFill>
                <a:srgbClr val="DCD4C5"/>
              </a:solidFill>
              <a:uFillTx/>
              <a:latin typeface="PMingLiU-ExtB" panose="02020500000000000000" charset="-120"/>
              <a:ea typeface="PMingLiU-ExtB" panose="02020500000000000000" charset="-120"/>
              <a:cs typeface="+mn-ea"/>
              <a:sym typeface="+mn-lt"/>
            </a:endParaRPr>
          </a:p>
          <a:p>
            <a:pPr algn="dist"/>
            <a:endParaRPr lang="en-US" altLang="zh-CN" sz="3200">
              <a:solidFill>
                <a:srgbClr val="DCD4C5"/>
              </a:solidFill>
              <a:uFillTx/>
              <a:latin typeface="PMingLiU-ExtB" panose="02020500000000000000" charset="-120"/>
              <a:ea typeface="PMingLiU-ExtB" panose="02020500000000000000" charset="-12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73" grpId="0"/>
      <p:bldP spid="73" grpId="1"/>
      <p:bldP spid="74" grpId="0"/>
      <p:bldP spid="7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pic>
        <p:nvPicPr>
          <p:cNvPr id="83" name="图片 82" descr="图层 1"/>
          <p:cNvPicPr>
            <a:picLocks noChangeAspect="1"/>
          </p:cNvPicPr>
          <p:nvPr/>
        </p:nvPicPr>
        <p:blipFill>
          <a:blip r:embed="rId1">
            <a:alphaModFix amt="76000"/>
          </a:blip>
          <a:stretch>
            <a:fillRect/>
          </a:stretch>
        </p:blipFill>
        <p:spPr>
          <a:xfrm>
            <a:off x="0" y="635"/>
            <a:ext cx="12192635" cy="6858000"/>
          </a:xfrm>
          <a:prstGeom prst="rect">
            <a:avLst/>
          </a:prstGeom>
        </p:spPr>
      </p:pic>
      <p:sp>
        <p:nvSpPr>
          <p:cNvPr id="73" name="任意多边形: 形状 72"/>
          <p:cNvSpPr/>
          <p:nvPr/>
        </p:nvSpPr>
        <p:spPr>
          <a:xfrm flipV="1">
            <a:off x="2885876" y="4670921"/>
            <a:ext cx="1473146" cy="170689"/>
          </a:xfrm>
          <a:custGeom>
            <a:avLst/>
            <a:gdLst>
              <a:gd name="connsiteX0" fmla="*/ 0 w 15679270"/>
              <a:gd name="connsiteY0" fmla="*/ 80683 h 1913692"/>
              <a:gd name="connsiteX1" fmla="*/ 4356847 w 15679270"/>
              <a:gd name="connsiteY1" fmla="*/ 403412 h 1913692"/>
              <a:gd name="connsiteX2" fmla="*/ 8068235 w 15679270"/>
              <a:gd name="connsiteY2" fmla="*/ 1909483 h 1913692"/>
              <a:gd name="connsiteX3" fmla="*/ 11779623 w 15679270"/>
              <a:gd name="connsiteY3" fmla="*/ 860612 h 1913692"/>
              <a:gd name="connsiteX4" fmla="*/ 13796682 w 15679270"/>
              <a:gd name="connsiteY4" fmla="*/ 1048871 h 1913692"/>
              <a:gd name="connsiteX5" fmla="*/ 15679270 w 15679270"/>
              <a:gd name="connsiteY5" fmla="*/ 0 h 191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79270" h="1913692">
                <a:moveTo>
                  <a:pt x="0" y="80683"/>
                </a:moveTo>
                <a:cubicBezTo>
                  <a:pt x="1506070" y="89647"/>
                  <a:pt x="3012141" y="98612"/>
                  <a:pt x="4356847" y="403412"/>
                </a:cubicBezTo>
                <a:cubicBezTo>
                  <a:pt x="5701553" y="708212"/>
                  <a:pt x="6831106" y="1833283"/>
                  <a:pt x="8068235" y="1909483"/>
                </a:cubicBezTo>
                <a:cubicBezTo>
                  <a:pt x="9305364" y="1985683"/>
                  <a:pt x="10824882" y="1004047"/>
                  <a:pt x="11779623" y="860612"/>
                </a:cubicBezTo>
                <a:cubicBezTo>
                  <a:pt x="12734364" y="717177"/>
                  <a:pt x="13146741" y="1192306"/>
                  <a:pt x="13796682" y="1048871"/>
                </a:cubicBezTo>
                <a:cubicBezTo>
                  <a:pt x="14446623" y="905436"/>
                  <a:pt x="15062946" y="452718"/>
                  <a:pt x="15679270" y="0"/>
                </a:cubicBezTo>
              </a:path>
            </a:pathLst>
          </a:custGeom>
          <a:solidFill>
            <a:schemeClr val="bg1">
              <a:lumMod val="85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w Cen MT" panose="020B0602020104020603"/>
              <a:ea typeface="微软雅黑" panose="020B0503020204020204" pitchFamily="34" charset="-122"/>
              <a:cs typeface="+mn-ea"/>
              <a:sym typeface="+mn-lt"/>
            </a:endParaRPr>
          </a:p>
        </p:txBody>
      </p:sp>
      <p:sp>
        <p:nvSpPr>
          <p:cNvPr id="74" name="任意多边形: 形状 73"/>
          <p:cNvSpPr/>
          <p:nvPr/>
        </p:nvSpPr>
        <p:spPr>
          <a:xfrm flipV="1">
            <a:off x="6424124" y="3815276"/>
            <a:ext cx="801193" cy="216287"/>
          </a:xfrm>
          <a:custGeom>
            <a:avLst/>
            <a:gdLst>
              <a:gd name="connsiteX0" fmla="*/ 0 w 15679270"/>
              <a:gd name="connsiteY0" fmla="*/ 80683 h 1913692"/>
              <a:gd name="connsiteX1" fmla="*/ 4356847 w 15679270"/>
              <a:gd name="connsiteY1" fmla="*/ 403412 h 1913692"/>
              <a:gd name="connsiteX2" fmla="*/ 8068235 w 15679270"/>
              <a:gd name="connsiteY2" fmla="*/ 1909483 h 1913692"/>
              <a:gd name="connsiteX3" fmla="*/ 11779623 w 15679270"/>
              <a:gd name="connsiteY3" fmla="*/ 860612 h 1913692"/>
              <a:gd name="connsiteX4" fmla="*/ 13796682 w 15679270"/>
              <a:gd name="connsiteY4" fmla="*/ 1048871 h 1913692"/>
              <a:gd name="connsiteX5" fmla="*/ 15679270 w 15679270"/>
              <a:gd name="connsiteY5" fmla="*/ 0 h 191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79270" h="1913692">
                <a:moveTo>
                  <a:pt x="0" y="80683"/>
                </a:moveTo>
                <a:cubicBezTo>
                  <a:pt x="1506070" y="89647"/>
                  <a:pt x="3012141" y="98612"/>
                  <a:pt x="4356847" y="403412"/>
                </a:cubicBezTo>
                <a:cubicBezTo>
                  <a:pt x="5701553" y="708212"/>
                  <a:pt x="6831106" y="1833283"/>
                  <a:pt x="8068235" y="1909483"/>
                </a:cubicBezTo>
                <a:cubicBezTo>
                  <a:pt x="9305364" y="1985683"/>
                  <a:pt x="10824882" y="1004047"/>
                  <a:pt x="11779623" y="860612"/>
                </a:cubicBezTo>
                <a:cubicBezTo>
                  <a:pt x="12734364" y="717177"/>
                  <a:pt x="13146741" y="1192306"/>
                  <a:pt x="13796682" y="1048871"/>
                </a:cubicBezTo>
                <a:cubicBezTo>
                  <a:pt x="14446623" y="905436"/>
                  <a:pt x="15062946" y="452718"/>
                  <a:pt x="15679270" y="0"/>
                </a:cubicBezTo>
              </a:path>
            </a:pathLst>
          </a:custGeom>
          <a:solidFill>
            <a:schemeClr val="bg1">
              <a:lumMod val="85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w Cen MT" panose="020B0602020104020603"/>
              <a:ea typeface="微软雅黑" panose="020B0503020204020204" pitchFamily="34" charset="-122"/>
              <a:cs typeface="+mn-ea"/>
              <a:sym typeface="+mn-lt"/>
            </a:endParaRPr>
          </a:p>
        </p:txBody>
      </p:sp>
      <p:grpSp>
        <p:nvGrpSpPr>
          <p:cNvPr id="90" name="组合 89"/>
          <p:cNvGrpSpPr/>
          <p:nvPr/>
        </p:nvGrpSpPr>
        <p:grpSpPr>
          <a:xfrm>
            <a:off x="1087755" y="-24130"/>
            <a:ext cx="4829175" cy="6882765"/>
            <a:chOff x="2471" y="-39"/>
            <a:chExt cx="10770" cy="10839"/>
          </a:xfrm>
        </p:grpSpPr>
        <p:sp>
          <p:nvSpPr>
            <p:cNvPr id="4" name="矩形 3"/>
            <p:cNvSpPr/>
            <p:nvPr>
              <p:custDataLst>
                <p:tags r:id="rId2"/>
              </p:custDataLst>
            </p:nvPr>
          </p:nvSpPr>
          <p:spPr>
            <a:xfrm>
              <a:off x="2471" y="1"/>
              <a:ext cx="10770" cy="10799"/>
            </a:xfrm>
            <a:prstGeom prst="rect">
              <a:avLst/>
            </a:prstGeom>
            <a:solidFill>
              <a:srgbClr val="DCD4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486" y="-39"/>
              <a:ext cx="854" cy="10839"/>
              <a:chOff x="1578801" y="-24863"/>
              <a:chExt cx="542081" cy="6882863"/>
            </a:xfrm>
          </p:grpSpPr>
          <p:cxnSp>
            <p:nvCxnSpPr>
              <p:cNvPr id="81" name="直接连接符 80"/>
              <p:cNvCxnSpPr/>
              <p:nvPr/>
            </p:nvCxnSpPr>
            <p:spPr>
              <a:xfrm flipH="1">
                <a:off x="2120882" y="-24863"/>
                <a:ext cx="0" cy="6858000"/>
              </a:xfrm>
              <a:prstGeom prst="line">
                <a:avLst/>
              </a:prstGeom>
              <a:ln w="19050">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1578801" y="0"/>
                <a:ext cx="0" cy="6858000"/>
              </a:xfrm>
              <a:prstGeom prst="line">
                <a:avLst/>
              </a:prstGeom>
              <a:ln w="19050">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588447" y="1176337"/>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588447" y="2601915"/>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578801" y="4173882"/>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578801" y="5656161"/>
                <a:ext cx="532435" cy="0"/>
              </a:xfrm>
              <a:prstGeom prst="line">
                <a:avLst/>
              </a:prstGeom>
              <a:ln>
                <a:solidFill>
                  <a:srgbClr val="CA9556"/>
                </a:solidFill>
              </a:ln>
            </p:spPr>
            <p:style>
              <a:lnRef idx="1">
                <a:schemeClr val="accent1"/>
              </a:lnRef>
              <a:fillRef idx="0">
                <a:schemeClr val="accent1"/>
              </a:fillRef>
              <a:effectRef idx="0">
                <a:schemeClr val="accent1"/>
              </a:effectRef>
              <a:fontRef idx="minor">
                <a:schemeClr val="tx1"/>
              </a:fontRef>
            </p:style>
          </p:cxnSp>
        </p:grpSp>
      </p:grpSp>
      <p:sp>
        <p:nvSpPr>
          <p:cNvPr id="8" name="文本框 7"/>
          <p:cNvSpPr txBox="1"/>
          <p:nvPr/>
        </p:nvSpPr>
        <p:spPr>
          <a:xfrm>
            <a:off x="5989955" y="560070"/>
            <a:ext cx="6274435" cy="5688965"/>
          </a:xfrm>
          <a:prstGeom prst="rect">
            <a:avLst/>
          </a:prstGeom>
          <a:noFill/>
        </p:spPr>
        <p:txBody>
          <a:bodyPr wrap="square" rtlCol="0">
            <a:spAutoFit/>
          </a:bodyPr>
          <a:p>
            <a:pPr algn="ctr">
              <a:lnSpc>
                <a:spcPct val="130000"/>
              </a:lnSpc>
            </a:pP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一梳梳到尾。</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二梳梳到白发齐眉。</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三梳梳到儿孙满地。</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四梳老爷行好运，出路相逢遇贵人。</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五梳五子登科来接契，五条银笋百样齐。</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六梳亲朋来助庆，香闺对镜染胭红。</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七梳七姐下凡配董永，鹊桥高架互轻平。</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八梳八仙来贺寿，宝鸭穿莲道外游。</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九梳九子连环样样有。</a:t>
            </a:r>
            <a:r>
              <a:rPr lang="en-US" altLang="zh-CN" sz="2800" b="1">
                <a:solidFill>
                  <a:srgbClr val="DCD4C5"/>
                </a:solidFill>
                <a:latin typeface="PMingLiU-ExtB" panose="02020500000000000000" charset="-120"/>
                <a:ea typeface="PMingLiU-ExtB" panose="02020500000000000000" charset="-120"/>
                <a:cs typeface="PMingLiU-ExtB" panose="02020500000000000000" charset="-120"/>
              </a:rPr>
              <a:t> </a:t>
            </a:r>
            <a:endParaRPr lang="en-US" altLang="zh-CN" sz="2800" b="1">
              <a:solidFill>
                <a:srgbClr val="DCD4C5"/>
              </a:solidFill>
              <a:latin typeface="PMingLiU-ExtB" panose="02020500000000000000" charset="-120"/>
              <a:ea typeface="PMingLiU-ExtB" panose="02020500000000000000" charset="-120"/>
              <a:cs typeface="PMingLiU-ExtB" panose="02020500000000000000" charset="-120"/>
            </a:endParaRPr>
          </a:p>
          <a:p>
            <a:pPr algn="ctr">
              <a:lnSpc>
                <a:spcPct val="130000"/>
              </a:lnSpc>
            </a:pPr>
            <a:r>
              <a:rPr lang="zh-CN" altLang="en-US" sz="2800" b="1">
                <a:solidFill>
                  <a:srgbClr val="DCD4C5"/>
                </a:solidFill>
                <a:latin typeface="PMingLiU-ExtB" panose="02020500000000000000" charset="-120"/>
                <a:ea typeface="PMingLiU-ExtB" panose="02020500000000000000" charset="-120"/>
                <a:cs typeface="PMingLiU-ExtB" panose="02020500000000000000" charset="-120"/>
              </a:rPr>
              <a:t>十梳夫妻两老就到白头。</a:t>
            </a:r>
            <a:endParaRPr lang="zh-CN" altLang="en-US" sz="2800" b="1">
              <a:solidFill>
                <a:srgbClr val="DCD4C5"/>
              </a:solidFill>
              <a:latin typeface="PMingLiU-ExtB" panose="02020500000000000000" charset="-120"/>
              <a:ea typeface="PMingLiU-ExtB" panose="02020500000000000000" charset="-120"/>
              <a:cs typeface="PMingLiU-ExtB" panose="02020500000000000000" charset="-120"/>
            </a:endParaRPr>
          </a:p>
        </p:txBody>
      </p:sp>
      <p:pic>
        <p:nvPicPr>
          <p:cNvPr id="3" name="图片 2" descr="OIP-C"/>
          <p:cNvPicPr>
            <a:picLocks noChangeAspect="1"/>
          </p:cNvPicPr>
          <p:nvPr/>
        </p:nvPicPr>
        <p:blipFill>
          <a:blip r:embed="rId3"/>
          <a:stretch>
            <a:fillRect/>
          </a:stretch>
        </p:blipFill>
        <p:spPr>
          <a:xfrm>
            <a:off x="1087755" y="1905"/>
            <a:ext cx="4829810" cy="685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73" grpId="0"/>
      <p:bldP spid="73" grpId="1"/>
      <p:bldP spid="74" grpId="0"/>
      <p:bldP spid="74"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4" name="椭圆 3"/>
          <p:cNvSpPr/>
          <p:nvPr>
            <p:custDataLst>
              <p:tags r:id="rId1"/>
            </p:custDataLst>
          </p:nvPr>
        </p:nvSpPr>
        <p:spPr>
          <a:xfrm>
            <a:off x="1162685" y="2089785"/>
            <a:ext cx="2735580" cy="2677795"/>
          </a:xfrm>
          <a:prstGeom prst="ellipse">
            <a:avLst/>
          </a:prstGeom>
          <a:blipFill rotWithShape="1">
            <a:blip r:embed="rId2"/>
            <a:stretch>
              <a:fillRect l="-8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510" y="0"/>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0" y="6325235"/>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文本框 27"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4"/>
            </p:custDataLst>
          </p:nvPr>
        </p:nvSpPr>
        <p:spPr>
          <a:xfrm>
            <a:off x="4306570" y="2486660"/>
            <a:ext cx="7092950" cy="3784600"/>
          </a:xfrm>
          <a:prstGeom prst="rect">
            <a:avLst/>
          </a:prstGeom>
          <a:noFill/>
        </p:spPr>
        <p:txBody>
          <a:bodyPr vert="horz" wrap="square" rtlCol="0">
            <a:spAutoFit/>
          </a:bodyPr>
          <a:lstStyle/>
          <a:p>
            <a:pPr algn="ctr"/>
            <a:r>
              <a:rPr lang="en-US" altLang="zh-CN" sz="6000">
                <a:solidFill>
                  <a:schemeClr val="bg1">
                    <a:lumMod val="50000"/>
                  </a:schemeClr>
                </a:solidFill>
                <a:latin typeface="PMingLiU-ExtB" panose="02020500000000000000" charset="-120"/>
                <a:ea typeface="PMingLiU-ExtB" panose="02020500000000000000" charset="-120"/>
              </a:rPr>
              <a:t>A shining historical and cultrual heritage</a:t>
            </a:r>
            <a:endParaRPr lang="en-US" altLang="zh-CN" sz="6000">
              <a:solidFill>
                <a:schemeClr val="bg1">
                  <a:lumMod val="50000"/>
                </a:schemeClr>
              </a:solidFill>
              <a:latin typeface="PMingLiU-ExtB" panose="02020500000000000000" charset="-120"/>
              <a:ea typeface="PMingLiU-ExtB" panose="02020500000000000000" charset="-120"/>
            </a:endParaRPr>
          </a:p>
          <a:p>
            <a:pPr algn="ctr"/>
            <a:endParaRPr lang="en-US" altLang="zh-CN" sz="6000">
              <a:solidFill>
                <a:schemeClr val="bg1">
                  <a:lumMod val="50000"/>
                </a:schemeClr>
              </a:solidFill>
              <a:latin typeface="PMingLiU-ExtB" panose="02020500000000000000" charset="-120"/>
              <a:ea typeface="PMingLiU-ExtB" panose="02020500000000000000" charset="-120"/>
            </a:endParaRPr>
          </a:p>
          <a:p>
            <a:pPr algn="ctr"/>
            <a:endParaRPr lang="en-US" altLang="zh-CN" sz="6000">
              <a:solidFill>
                <a:schemeClr val="bg1">
                  <a:lumMod val="50000"/>
                </a:schemeClr>
              </a:solidFill>
              <a:latin typeface="PMingLiU-ExtB" panose="02020500000000000000" charset="-120"/>
              <a:ea typeface="PMingLiU-ExtB" panose="02020500000000000000" charset="-120"/>
            </a:endParaRPr>
          </a:p>
        </p:txBody>
      </p:sp>
      <p:sp>
        <p:nvSpPr>
          <p:cNvPr id="82" name="文本框 81"/>
          <p:cNvSpPr txBox="1"/>
          <p:nvPr>
            <p:custDataLst>
              <p:tags r:id="rId5"/>
            </p:custDataLst>
          </p:nvPr>
        </p:nvSpPr>
        <p:spPr>
          <a:xfrm>
            <a:off x="1660525" y="2645410"/>
            <a:ext cx="1654175" cy="1339850"/>
          </a:xfrm>
          <a:prstGeom prst="rect">
            <a:avLst/>
          </a:prstGeom>
          <a:noFill/>
        </p:spPr>
        <p:txBody>
          <a:bodyPr wrap="square" rtlCol="0">
            <a:noAutofit/>
          </a:bodyPr>
          <a:p>
            <a:pPr algn="l">
              <a:lnSpc>
                <a:spcPct val="90000"/>
              </a:lnSpc>
            </a:pPr>
            <a:r>
              <a:rPr lang="zh-CN" altLang="en-US" sz="12000" spc="-3000">
                <a:solidFill>
                  <a:srgbClr val="CA9556"/>
                </a:solidFill>
                <a:uFillTx/>
                <a:latin typeface="文悦古典明朝体 (非商业使用) W5" charset="-122"/>
                <a:ea typeface="文悦古典明朝体 (非商业使用) W5" charset="-122"/>
              </a:rPr>
              <a:t>肆</a:t>
            </a:r>
            <a:endParaRPr lang="zh-CN" altLang="en-US" sz="12000" spc="-3000">
              <a:solidFill>
                <a:srgbClr val="CA9556"/>
              </a:solidFill>
              <a:uFillTx/>
              <a:latin typeface="文悦古典明朝体 (非商业使用) W5" charset="-122"/>
              <a:ea typeface="文悦古典明朝体 (非商业使用) W5"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3" name="矩形 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a:solidFill>
                <a:srgbClr val="406B6D"/>
              </a:solidFill>
              <a:latin typeface="PMingLiU-ExtB" panose="02020500000000000000" charset="-120"/>
              <a:ea typeface="PMingLiU-ExtB" panose="02020500000000000000" charset="-120"/>
            </a:endParaRPr>
          </a:p>
        </p:txBody>
      </p:sp>
      <p:sp>
        <p:nvSpPr>
          <p:cNvPr id="2" name="e7d195523061f1c0"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hidden="1"/>
          <p:cNvSpPr txBox="1"/>
          <p:nvPr/>
        </p:nvSpPr>
        <p:spPr>
          <a:xfrm>
            <a:off x="-355600" y="1803400"/>
            <a:ext cx="262251"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a:t>
            </a:r>
            <a:endParaRPr lang="zh-CN" altLang="en-US" sz="100"/>
          </a:p>
        </p:txBody>
      </p:sp>
      <p:sp>
        <p:nvSpPr>
          <p:cNvPr id="5" name="文本框 4"/>
          <p:cNvSpPr txBox="1"/>
          <p:nvPr/>
        </p:nvSpPr>
        <p:spPr>
          <a:xfrm>
            <a:off x="6917690" y="401955"/>
            <a:ext cx="4866640" cy="953135"/>
          </a:xfrm>
          <a:prstGeom prst="rect">
            <a:avLst/>
          </a:prstGeom>
          <a:noFill/>
        </p:spPr>
        <p:txBody>
          <a:bodyPr wrap="square" rtlCol="0">
            <a:spAutoFit/>
          </a:bodyPr>
          <a:p>
            <a:pPr algn="ctr"/>
            <a:r>
              <a:rPr lang="en-US" altLang="zh-CN" sz="2800">
                <a:solidFill>
                  <a:srgbClr val="406B6D"/>
                </a:solidFill>
                <a:latin typeface="PMingLiU-ExtB" panose="02020500000000000000" charset="-120"/>
                <a:ea typeface="PMingLiU-ExtB" panose="02020500000000000000" charset="-120"/>
              </a:rPr>
              <a:t>The Value of Women's History Research</a:t>
            </a:r>
            <a:endParaRPr lang="en-US" altLang="zh-CN" sz="2800">
              <a:solidFill>
                <a:srgbClr val="406B6D"/>
              </a:solidFill>
              <a:latin typeface="PMingLiU-ExtB" panose="02020500000000000000" charset="-120"/>
              <a:ea typeface="PMingLiU-ExtB" panose="02020500000000000000" charset="-120"/>
            </a:endParaRPr>
          </a:p>
        </p:txBody>
      </p:sp>
      <p:pic>
        <p:nvPicPr>
          <p:cNvPr id="6" name="图片 5" descr="微信图片_20241124181415"/>
          <p:cNvPicPr>
            <a:picLocks noChangeAspect="1"/>
          </p:cNvPicPr>
          <p:nvPr/>
        </p:nvPicPr>
        <p:blipFill>
          <a:blip r:embed="rId1"/>
          <a:srcRect/>
          <a:stretch>
            <a:fillRect/>
          </a:stretch>
        </p:blipFill>
        <p:spPr>
          <a:xfrm>
            <a:off x="457200" y="401955"/>
            <a:ext cx="3687445" cy="5922645"/>
          </a:xfrm>
          <a:prstGeom prst="rect">
            <a:avLst/>
          </a:prstGeom>
        </p:spPr>
      </p:pic>
      <p:pic>
        <p:nvPicPr>
          <p:cNvPr id="7" name="图片 6" descr="微信图片_20241124181427"/>
          <p:cNvPicPr>
            <a:picLocks noChangeAspect="1"/>
          </p:cNvPicPr>
          <p:nvPr/>
        </p:nvPicPr>
        <p:blipFill>
          <a:blip r:embed="rId2"/>
          <a:srcRect/>
          <a:stretch>
            <a:fillRect/>
          </a:stretch>
        </p:blipFill>
        <p:spPr>
          <a:xfrm>
            <a:off x="3039745" y="401955"/>
            <a:ext cx="3768725" cy="5922645"/>
          </a:xfrm>
          <a:prstGeom prst="rect">
            <a:avLst/>
          </a:prstGeom>
        </p:spPr>
      </p:pic>
      <p:sp>
        <p:nvSpPr>
          <p:cNvPr id="8" name="文本框 7"/>
          <p:cNvSpPr txBox="1"/>
          <p:nvPr/>
        </p:nvSpPr>
        <p:spPr>
          <a:xfrm>
            <a:off x="6917690" y="1355090"/>
            <a:ext cx="4866640" cy="4961890"/>
          </a:xfrm>
          <a:prstGeom prst="rect">
            <a:avLst/>
          </a:prstGeom>
          <a:noFill/>
        </p:spPr>
        <p:txBody>
          <a:bodyPr wrap="square" rtlCol="0">
            <a:spAutoFit/>
          </a:bodyPr>
          <a:p>
            <a:pPr>
              <a:lnSpc>
                <a:spcPct val="110000"/>
              </a:lnSpc>
            </a:pPr>
            <a:r>
              <a:rPr lang="en-US" altLang="zh-CN" sz="2400">
                <a:solidFill>
                  <a:srgbClr val="8B7A57"/>
                </a:solidFill>
                <a:latin typeface="PMingLiU-ExtB" panose="02020500000000000000" charset="-120"/>
                <a:ea typeface="PMingLiU-ExtB" panose="02020500000000000000" charset="-120"/>
              </a:rPr>
              <a:t>  Women's history has been studied in China for nearly a century. There are generally two viewpoints on the definition of women's history: one sees it as the history centered on women as the subjects of research, while the other views it from a feminist perspective, observing and writing the entire history from the standpoint of women (or feminism). These can be referred to as "the history of women" and "the general history of Feminism."  </a:t>
            </a:r>
            <a:endParaRPr lang="en-US" altLang="zh-CN" sz="2400">
              <a:solidFill>
                <a:srgbClr val="8B7A57"/>
              </a:solidFill>
              <a:latin typeface="PMingLiU-ExtB" panose="02020500000000000000" charset="-120"/>
              <a:ea typeface="PMingLiU-ExtB" panose="02020500000000000000"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pic>
        <p:nvPicPr>
          <p:cNvPr id="83" name="图片 82" descr="图层 1"/>
          <p:cNvPicPr>
            <a:picLocks noChangeAspect="1"/>
          </p:cNvPicPr>
          <p:nvPr/>
        </p:nvPicPr>
        <p:blipFill>
          <a:blip r:embed="rId1">
            <a:alphaModFix amt="76000"/>
          </a:blip>
          <a:stretch>
            <a:fillRect/>
          </a:stretch>
        </p:blipFill>
        <p:spPr>
          <a:xfrm>
            <a:off x="635" y="0"/>
            <a:ext cx="12208510" cy="6858000"/>
          </a:xfrm>
          <a:prstGeom prst="rect">
            <a:avLst/>
          </a:prstGeom>
        </p:spPr>
      </p:pic>
      <p:sp>
        <p:nvSpPr>
          <p:cNvPr id="82" name="文本框 81"/>
          <p:cNvSpPr txBox="1"/>
          <p:nvPr>
            <p:custDataLst>
              <p:tags r:id="rId2"/>
            </p:custDataLst>
          </p:nvPr>
        </p:nvSpPr>
        <p:spPr>
          <a:xfrm>
            <a:off x="1299210" y="988695"/>
            <a:ext cx="6068695" cy="1814830"/>
          </a:xfrm>
          <a:prstGeom prst="rect">
            <a:avLst/>
          </a:prstGeom>
          <a:noFill/>
        </p:spPr>
        <p:txBody>
          <a:bodyPr wrap="square" rtlCol="0">
            <a:spAutoFit/>
          </a:bodyPr>
          <a:lstStyle/>
          <a:p>
            <a:pPr algn="l">
              <a:lnSpc>
                <a:spcPct val="80000"/>
              </a:lnSpc>
            </a:pPr>
            <a:r>
              <a:rPr lang="zh-CN" altLang="en-US" sz="14000" spc="-3000">
                <a:solidFill>
                  <a:srgbClr val="CA9556"/>
                </a:solidFill>
                <a:uFillTx/>
                <a:latin typeface="文悦古典明朝体 (非商业使用) W5" charset="-122"/>
                <a:ea typeface="文悦古典明朝体 (非商业使用) W5" charset="-122"/>
                <a:cs typeface="文悦古典明朝体 (非商业使用) W5" charset="-122"/>
              </a:rPr>
              <a:t>目</a:t>
            </a:r>
            <a:r>
              <a:rPr lang="en-US" altLang="zh-CN" sz="14000" spc="-3000">
                <a:solidFill>
                  <a:srgbClr val="CA9556"/>
                </a:solidFill>
                <a:uFillTx/>
                <a:latin typeface="文悦古典明朝体 (非商业使用) W5" charset="-122"/>
                <a:ea typeface="文悦古典明朝体 (非商业使用) W5" charset="-122"/>
                <a:cs typeface="文悦古典明朝体 (非商业使用) W5" charset="-122"/>
              </a:rPr>
              <a:t> </a:t>
            </a:r>
            <a:r>
              <a:rPr lang="zh-CN" altLang="en-US" sz="14000" spc="-3000">
                <a:solidFill>
                  <a:srgbClr val="CA9556"/>
                </a:solidFill>
                <a:uFillTx/>
                <a:latin typeface="文悦古典明朝体 (非商业使用) W5" charset="-122"/>
                <a:ea typeface="文悦古典明朝体 (非商业使用) W5" charset="-122"/>
                <a:cs typeface="文悦古典明朝体 (非商业使用) W5" charset="-122"/>
              </a:rPr>
              <a:t>录</a:t>
            </a:r>
            <a:endParaRPr lang="zh-CN" altLang="en-US" sz="14000" spc="-3000">
              <a:solidFill>
                <a:srgbClr val="CA9556"/>
              </a:solidFill>
              <a:uFillTx/>
              <a:latin typeface="文悦古典明朝体 (非商业使用) W5" charset="-122"/>
              <a:ea typeface="文悦古典明朝体 (非商业使用) W5" charset="-122"/>
              <a:cs typeface="文悦古典明朝体 (非商业使用) W5" charset="-122"/>
            </a:endParaRPr>
          </a:p>
        </p:txBody>
      </p:sp>
      <p:sp>
        <p:nvSpPr>
          <p:cNvPr id="84" name="文本框 83"/>
          <p:cNvSpPr txBox="1"/>
          <p:nvPr/>
        </p:nvSpPr>
        <p:spPr>
          <a:xfrm>
            <a:off x="5607050" y="1459230"/>
            <a:ext cx="7534910" cy="1106805"/>
          </a:xfrm>
          <a:prstGeom prst="rect">
            <a:avLst/>
          </a:prstGeom>
          <a:noFill/>
        </p:spPr>
        <p:txBody>
          <a:bodyPr wrap="square" rtlCol="0">
            <a:spAutoFit/>
          </a:bodyPr>
          <a:lstStyle/>
          <a:p>
            <a:r>
              <a:rPr lang="zh-CN" altLang="en-US" sz="6600">
                <a:solidFill>
                  <a:srgbClr val="D3C9B6"/>
                </a:solidFill>
                <a:latin typeface="Castellar" panose="020A0402060406010301" charset="0"/>
                <a:cs typeface="Castellar" panose="020A0402060406010301" charset="0"/>
              </a:rPr>
              <a:t>catalogue</a:t>
            </a:r>
            <a:endParaRPr lang="zh-CN" altLang="en-US" sz="6600">
              <a:solidFill>
                <a:srgbClr val="D3C9B6"/>
              </a:solidFill>
              <a:latin typeface="Castellar" panose="020A0402060406010301" charset="0"/>
              <a:cs typeface="Castellar" panose="020A0402060406010301" charset="0"/>
            </a:endParaRPr>
          </a:p>
        </p:txBody>
      </p:sp>
      <p:sp>
        <p:nvSpPr>
          <p:cNvPr id="64" name="矩形 63"/>
          <p:cNvSpPr/>
          <p:nvPr/>
        </p:nvSpPr>
        <p:spPr>
          <a:xfrm>
            <a:off x="635" y="2317750"/>
            <a:ext cx="12209145" cy="1922145"/>
          </a:xfrm>
          <a:prstGeom prst="rect">
            <a:avLst/>
          </a:prstGeom>
          <a:blipFill rotWithShape="1">
            <a:blip r:embed="rId3"/>
            <a:stretch>
              <a:fillRect t="-107000" b="-14000"/>
            </a:stretch>
          </a:bli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93" name="组合 92"/>
          <p:cNvGrpSpPr/>
          <p:nvPr/>
        </p:nvGrpSpPr>
        <p:grpSpPr>
          <a:xfrm>
            <a:off x="15034" y="4841240"/>
            <a:ext cx="12176966" cy="1985010"/>
            <a:chOff x="24" y="7631"/>
            <a:chExt cx="19176" cy="3126"/>
          </a:xfrm>
        </p:grpSpPr>
        <p:grpSp>
          <p:nvGrpSpPr>
            <p:cNvPr id="79" name="组合 78"/>
            <p:cNvGrpSpPr/>
            <p:nvPr/>
          </p:nvGrpSpPr>
          <p:grpSpPr>
            <a:xfrm flipH="1">
              <a:off x="24" y="8264"/>
              <a:ext cx="19176" cy="707"/>
              <a:chOff x="-5625" y="5494"/>
              <a:chExt cx="17201" cy="707"/>
            </a:xfrm>
          </p:grpSpPr>
          <p:sp>
            <p:nvSpPr>
              <p:cNvPr id="80" name="任意多边形 79"/>
              <p:cNvSpPr/>
              <p:nvPr>
                <p:custDataLst>
                  <p:tags r:id="rId4"/>
                </p:custDataLst>
              </p:nvPr>
            </p:nvSpPr>
            <p:spPr>
              <a:xfrm>
                <a:off x="8690" y="5830"/>
                <a:ext cx="299" cy="354"/>
              </a:xfrm>
              <a:custGeom>
                <a:avLst/>
                <a:gdLst>
                  <a:gd name="connsiteX0" fmla="*/ 7 w 299"/>
                  <a:gd name="connsiteY0" fmla="*/ 0 h 354"/>
                  <a:gd name="connsiteX1" fmla="*/ 0 w 299"/>
                  <a:gd name="connsiteY1" fmla="*/ 354 h 354"/>
                  <a:gd name="connsiteX2" fmla="*/ 155 w 299"/>
                  <a:gd name="connsiteY2" fmla="*/ 347 h 354"/>
                  <a:gd name="connsiteX3" fmla="*/ 157 w 299"/>
                  <a:gd name="connsiteY3" fmla="*/ 7 h 354"/>
                  <a:gd name="connsiteX4" fmla="*/ 7 w 299"/>
                  <a:gd name="connsiteY4" fmla="*/ 0 h 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 h="354">
                    <a:moveTo>
                      <a:pt x="7" y="0"/>
                    </a:moveTo>
                    <a:cubicBezTo>
                      <a:pt x="238" y="73"/>
                      <a:pt x="119" y="321"/>
                      <a:pt x="0" y="354"/>
                    </a:cubicBezTo>
                    <a:lnTo>
                      <a:pt x="155" y="347"/>
                    </a:lnTo>
                    <a:cubicBezTo>
                      <a:pt x="393" y="295"/>
                      <a:pt x="295" y="6"/>
                      <a:pt x="157" y="7"/>
                    </a:cubicBezTo>
                    <a:lnTo>
                      <a:pt x="7" y="0"/>
                    </a:lnTo>
                    <a:close/>
                  </a:path>
                </a:pathLst>
              </a:custGeom>
              <a:solidFill>
                <a:srgbClr val="CA9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custDataLst>
                  <p:tags r:id="rId5"/>
                </p:custDataLst>
              </p:nvPr>
            </p:nvSpPr>
            <p:spPr>
              <a:xfrm>
                <a:off x="-5625" y="5494"/>
                <a:ext cx="17201" cy="707"/>
              </a:xfrm>
              <a:custGeom>
                <a:avLst/>
                <a:gdLst>
                  <a:gd name="connsiteX0" fmla="*/ 19176 w 19176"/>
                  <a:gd name="connsiteY0" fmla="*/ 0 h 707"/>
                  <a:gd name="connsiteX1" fmla="*/ 15542 w 19176"/>
                  <a:gd name="connsiteY1" fmla="*/ 2 h 707"/>
                  <a:gd name="connsiteX2" fmla="*/ 15542 w 19176"/>
                  <a:gd name="connsiteY2" fmla="*/ 337 h 707"/>
                  <a:gd name="connsiteX3" fmla="*/ 16043 w 19176"/>
                  <a:gd name="connsiteY3" fmla="*/ 337 h 707"/>
                  <a:gd name="connsiteX4" fmla="*/ 16043 w 19176"/>
                  <a:gd name="connsiteY4" fmla="*/ 681 h 707"/>
                  <a:gd name="connsiteX5" fmla="*/ 0 w 19176"/>
                  <a:gd name="connsiteY5" fmla="*/ 707 h 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76" h="707">
                    <a:moveTo>
                      <a:pt x="19176" y="0"/>
                    </a:moveTo>
                    <a:lnTo>
                      <a:pt x="15542" y="2"/>
                    </a:lnTo>
                    <a:cubicBezTo>
                      <a:pt x="15281" y="2"/>
                      <a:pt x="15315" y="337"/>
                      <a:pt x="15542" y="337"/>
                    </a:cubicBezTo>
                    <a:lnTo>
                      <a:pt x="16043" y="337"/>
                    </a:lnTo>
                    <a:cubicBezTo>
                      <a:pt x="16347" y="328"/>
                      <a:pt x="16447" y="673"/>
                      <a:pt x="16043" y="681"/>
                    </a:cubicBezTo>
                    <a:lnTo>
                      <a:pt x="0" y="707"/>
                    </a:lnTo>
                  </a:path>
                </a:pathLst>
              </a:custGeom>
              <a:noFill/>
              <a:ln>
                <a:solidFill>
                  <a:srgbClr val="D5C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文本框 86"/>
            <p:cNvSpPr txBox="1"/>
            <p:nvPr>
              <p:custDataLst>
                <p:tags r:id="rId6"/>
              </p:custDataLst>
            </p:nvPr>
          </p:nvSpPr>
          <p:spPr>
            <a:xfrm>
              <a:off x="4927" y="7631"/>
              <a:ext cx="5516" cy="1113"/>
            </a:xfrm>
            <a:prstGeom prst="rect">
              <a:avLst/>
            </a:prstGeom>
            <a:noFill/>
          </p:spPr>
          <p:txBody>
            <a:bodyPr wrap="square" rtlCol="0">
              <a:spAutoFit/>
            </a:bodyPr>
            <a:lstStyle/>
            <a:p>
              <a:pPr algn="just"/>
              <a:r>
                <a:rPr lang="en-US" altLang="zh-CN" sz="2000">
                  <a:solidFill>
                    <a:srgbClr val="D3C9B6"/>
                  </a:solidFill>
                  <a:latin typeface="文悦古典明朝体 (非商业使用) W5" charset="-122"/>
                  <a:ea typeface="文悦古典明朝体 (非商业使用) W5" charset="-122"/>
                </a:rPr>
                <a:t>01 What is self combing </a:t>
              </a:r>
              <a:endParaRPr lang="en-US" altLang="zh-CN" sz="2000">
                <a:solidFill>
                  <a:srgbClr val="D3C9B6"/>
                </a:solidFill>
                <a:latin typeface="文悦古典明朝体 (非商业使用) W5" charset="-122"/>
                <a:ea typeface="文悦古典明朝体 (非商业使用) W5" charset="-122"/>
              </a:endParaRPr>
            </a:p>
            <a:p>
              <a:pPr algn="just"/>
              <a:endParaRPr lang="en-US" altLang="zh-CN" sz="2000">
                <a:solidFill>
                  <a:srgbClr val="D3C9B6"/>
                </a:solidFill>
                <a:latin typeface="文悦古典明朝体 (非商业使用) W5" charset="-122"/>
                <a:ea typeface="文悦古典明朝体 (非商业使用) W5" charset="-122"/>
              </a:endParaRPr>
            </a:p>
          </p:txBody>
        </p:sp>
        <p:sp>
          <p:nvSpPr>
            <p:cNvPr id="88" name="文本框 87"/>
            <p:cNvSpPr txBox="1"/>
            <p:nvPr>
              <p:custDataLst>
                <p:tags r:id="rId7"/>
              </p:custDataLst>
            </p:nvPr>
          </p:nvSpPr>
          <p:spPr>
            <a:xfrm>
              <a:off x="11720" y="7695"/>
              <a:ext cx="6085" cy="1400"/>
            </a:xfrm>
            <a:prstGeom prst="rect">
              <a:avLst/>
            </a:prstGeom>
            <a:noFill/>
          </p:spPr>
          <p:txBody>
            <a:bodyPr wrap="square" rtlCol="0">
              <a:noAutofit/>
            </a:bodyPr>
            <a:lstStyle/>
            <a:p>
              <a:pPr algn="just"/>
              <a:r>
                <a:rPr lang="en-US" altLang="zh-CN" sz="2000">
                  <a:solidFill>
                    <a:srgbClr val="D3C9B6"/>
                  </a:solidFill>
                  <a:latin typeface="文悦古典明朝体 (非商业使用) W5" charset="-122"/>
                  <a:ea typeface="文悦古典明朝体 (非商业使用) W5" charset="-122"/>
                </a:rPr>
                <a:t>02 Why did they become “self-combing female”?</a:t>
              </a:r>
              <a:endParaRPr lang="en-US" altLang="zh-CN" sz="2000">
                <a:solidFill>
                  <a:srgbClr val="D3C9B6"/>
                </a:solidFill>
                <a:latin typeface="文悦古典明朝体 (非商业使用) W5" charset="-122"/>
                <a:ea typeface="文悦古典明朝体 (非商业使用) W5" charset="-122"/>
              </a:endParaRPr>
            </a:p>
            <a:p>
              <a:pPr algn="just"/>
              <a:endParaRPr lang="en-US" altLang="zh-CN" sz="2000">
                <a:solidFill>
                  <a:srgbClr val="D3C9B6"/>
                </a:solidFill>
                <a:latin typeface="文悦古典明朝体 (非商业使用) W5" charset="-122"/>
                <a:ea typeface="文悦古典明朝体 (非商业使用) W5" charset="-122"/>
              </a:endParaRPr>
            </a:p>
          </p:txBody>
        </p:sp>
        <p:sp>
          <p:nvSpPr>
            <p:cNvPr id="91" name="文本框 90"/>
            <p:cNvSpPr txBox="1"/>
            <p:nvPr>
              <p:custDataLst>
                <p:tags r:id="rId8"/>
              </p:custDataLst>
            </p:nvPr>
          </p:nvSpPr>
          <p:spPr>
            <a:xfrm>
              <a:off x="4927" y="9159"/>
              <a:ext cx="6002" cy="1598"/>
            </a:xfrm>
            <a:prstGeom prst="rect">
              <a:avLst/>
            </a:prstGeom>
            <a:noFill/>
          </p:spPr>
          <p:txBody>
            <a:bodyPr wrap="square" rtlCol="0">
              <a:spAutoFit/>
            </a:bodyPr>
            <a:lstStyle/>
            <a:p>
              <a:pPr algn="just"/>
              <a:r>
                <a:rPr lang="en-US" altLang="zh-CN" sz="2000">
                  <a:solidFill>
                    <a:srgbClr val="D3C9B6"/>
                  </a:solidFill>
                  <a:latin typeface="文悦古典明朝体 (非商业使用) W5" charset="-122"/>
                  <a:ea typeface="文悦古典明朝体 (非商业使用) W5" charset="-122"/>
                </a:rPr>
                <a:t>03 The process of becoming a “self-combing female”</a:t>
              </a:r>
              <a:endParaRPr lang="en-US" altLang="zh-CN" sz="2000">
                <a:solidFill>
                  <a:srgbClr val="D3C9B6"/>
                </a:solidFill>
                <a:latin typeface="文悦古典明朝体 (非商业使用) W5" charset="-122"/>
                <a:ea typeface="文悦古典明朝体 (非商业使用) W5" charset="-122"/>
              </a:endParaRPr>
            </a:p>
            <a:p>
              <a:pPr algn="just"/>
              <a:endParaRPr lang="en-US" altLang="zh-CN" sz="2000">
                <a:solidFill>
                  <a:srgbClr val="D3C9B6"/>
                </a:solidFill>
                <a:latin typeface="文悦古典明朝体 (非商业使用) W5" charset="-122"/>
                <a:ea typeface="文悦古典明朝体 (非商业使用) W5" charset="-122"/>
              </a:endParaRPr>
            </a:p>
          </p:txBody>
        </p:sp>
        <p:sp>
          <p:nvSpPr>
            <p:cNvPr id="92" name="文本框 91"/>
            <p:cNvSpPr txBox="1"/>
            <p:nvPr>
              <p:custDataLst>
                <p:tags r:id="rId9"/>
              </p:custDataLst>
            </p:nvPr>
          </p:nvSpPr>
          <p:spPr>
            <a:xfrm>
              <a:off x="11720" y="9159"/>
              <a:ext cx="6084" cy="1598"/>
            </a:xfrm>
            <a:prstGeom prst="rect">
              <a:avLst/>
            </a:prstGeom>
            <a:noFill/>
          </p:spPr>
          <p:txBody>
            <a:bodyPr wrap="square" rtlCol="0">
              <a:spAutoFit/>
            </a:bodyPr>
            <a:lstStyle/>
            <a:p>
              <a:pPr algn="just"/>
              <a:r>
                <a:rPr lang="en-US" altLang="zh-CN" sz="2000">
                  <a:solidFill>
                    <a:srgbClr val="D3C9B6"/>
                  </a:solidFill>
                  <a:latin typeface="文悦古典明朝体 (非商业使用) W5" charset="-122"/>
                  <a:ea typeface="文悦古典明朝体 (非商业使用) W5" charset="-122"/>
                </a:rPr>
                <a:t>04 A shining historical and cult</a:t>
              </a:r>
              <a:r>
                <a:rPr lang="en-US" altLang="zh-CN" sz="2000">
                  <a:solidFill>
                    <a:srgbClr val="D3C9B6"/>
                  </a:solidFill>
                  <a:latin typeface="文悦古典明朝体 (非商业使用) W5" charset="-122"/>
                  <a:ea typeface="文悦古典明朝体 (非商业使用) W5" charset="-122"/>
                </a:rPr>
                <a:t>ural heritage</a:t>
              </a:r>
              <a:endParaRPr lang="en-US" altLang="zh-CN" sz="2000">
                <a:solidFill>
                  <a:srgbClr val="D3C9B6"/>
                </a:solidFill>
                <a:latin typeface="文悦古典明朝体 (非商业使用) W5" charset="-122"/>
                <a:ea typeface="文悦古典明朝体 (非商业使用) W5" charset="-122"/>
              </a:endParaRPr>
            </a:p>
            <a:p>
              <a:pPr algn="just"/>
              <a:endParaRPr lang="en-US" altLang="zh-CN" sz="2000">
                <a:solidFill>
                  <a:srgbClr val="D3C9B6"/>
                </a:solidFill>
                <a:latin typeface="文悦古典明朝体 (非商业使用) W5" charset="-122"/>
                <a:ea typeface="文悦古典明朝体 (非商业使用) W5" charset="-122"/>
              </a:endParaRPr>
            </a:p>
          </p:txBody>
        </p:sp>
      </p:grpSp>
      <p:pic>
        <p:nvPicPr>
          <p:cNvPr id="2" name="图片 1" descr="8-(1)"/>
          <p:cNvPicPr>
            <a:picLocks noChangeAspect="1"/>
          </p:cNvPicPr>
          <p:nvPr/>
        </p:nvPicPr>
        <p:blipFill>
          <a:blip r:embed="rId10">
            <a:alphaModFix amt="25000"/>
          </a:blip>
          <a:stretch>
            <a:fillRect/>
          </a:stretch>
        </p:blipFill>
        <p:spPr>
          <a:xfrm>
            <a:off x="71120" y="1138555"/>
            <a:ext cx="1494790" cy="1056640"/>
          </a:xfrm>
          <a:prstGeom prst="rect">
            <a:avLst/>
          </a:prstGeom>
        </p:spPr>
      </p:pic>
    </p:spTree>
    <p:custDataLst>
      <p:tags r:id="rId1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3" name="矩形 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a:solidFill>
                <a:srgbClr val="406B6D"/>
              </a:solidFill>
              <a:latin typeface="PMingLiU-ExtB" panose="02020500000000000000" charset="-120"/>
              <a:ea typeface="PMingLiU-ExtB" panose="02020500000000000000" charset="-120"/>
            </a:endParaRPr>
          </a:p>
        </p:txBody>
      </p:sp>
      <p:sp>
        <p:nvSpPr>
          <p:cNvPr id="2" name="e7d195523061f1c0"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hidden="1"/>
          <p:cNvSpPr txBox="1"/>
          <p:nvPr/>
        </p:nvSpPr>
        <p:spPr>
          <a:xfrm>
            <a:off x="-355600" y="1803400"/>
            <a:ext cx="262251"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a:t>
            </a:r>
            <a:endParaRPr lang="zh-CN" altLang="en-US" sz="100"/>
          </a:p>
        </p:txBody>
      </p:sp>
      <p:sp>
        <p:nvSpPr>
          <p:cNvPr id="5" name="文本框 4"/>
          <p:cNvSpPr txBox="1"/>
          <p:nvPr/>
        </p:nvSpPr>
        <p:spPr>
          <a:xfrm>
            <a:off x="6917690" y="401955"/>
            <a:ext cx="4866640" cy="953135"/>
          </a:xfrm>
          <a:prstGeom prst="rect">
            <a:avLst/>
          </a:prstGeom>
          <a:noFill/>
        </p:spPr>
        <p:txBody>
          <a:bodyPr wrap="square" rtlCol="0">
            <a:spAutoFit/>
          </a:bodyPr>
          <a:p>
            <a:pPr algn="ctr"/>
            <a:r>
              <a:rPr lang="en-US" altLang="zh-CN" sz="2800">
                <a:solidFill>
                  <a:srgbClr val="406B6D"/>
                </a:solidFill>
                <a:latin typeface="PMingLiU-ExtB" panose="02020500000000000000" charset="-120"/>
                <a:ea typeface="PMingLiU-ExtB" panose="02020500000000000000" charset="-120"/>
              </a:rPr>
              <a:t>The Value of Women's History Research</a:t>
            </a:r>
            <a:endParaRPr lang="en-US" altLang="zh-CN" sz="2800">
              <a:solidFill>
                <a:srgbClr val="406B6D"/>
              </a:solidFill>
              <a:latin typeface="PMingLiU-ExtB" panose="02020500000000000000" charset="-120"/>
              <a:ea typeface="PMingLiU-ExtB" panose="02020500000000000000" charset="-120"/>
            </a:endParaRPr>
          </a:p>
        </p:txBody>
      </p:sp>
      <p:sp>
        <p:nvSpPr>
          <p:cNvPr id="8" name="文本框 7"/>
          <p:cNvSpPr txBox="1"/>
          <p:nvPr/>
        </p:nvSpPr>
        <p:spPr>
          <a:xfrm>
            <a:off x="6917690" y="1355090"/>
            <a:ext cx="4866640" cy="4965065"/>
          </a:xfrm>
          <a:prstGeom prst="rect">
            <a:avLst/>
          </a:prstGeom>
          <a:noFill/>
        </p:spPr>
        <p:txBody>
          <a:bodyPr wrap="square" rtlCol="0">
            <a:spAutoFit/>
          </a:bodyPr>
          <a:p>
            <a:pPr>
              <a:lnSpc>
                <a:spcPct val="120000"/>
              </a:lnSpc>
            </a:pPr>
            <a:r>
              <a:rPr lang="en-US" altLang="zh-CN" sz="2400">
                <a:solidFill>
                  <a:srgbClr val="8B7A57"/>
                </a:solidFill>
                <a:latin typeface="PMingLiU-ExtB" panose="02020500000000000000" charset="-120"/>
                <a:ea typeface="PMingLiU-ExtB" panose="02020500000000000000" charset="-120"/>
              </a:rPr>
              <a:t>  Since 2021, artist Pu Xiaoyue(</a:t>
            </a:r>
            <a:r>
              <a:rPr lang="zh-CN" altLang="en-US" sz="2400">
                <a:solidFill>
                  <a:srgbClr val="8B7A57"/>
                </a:solidFill>
                <a:latin typeface="PMingLiU-ExtB" panose="02020500000000000000" charset="-120"/>
                <a:ea typeface="PMingLiU-ExtB" panose="02020500000000000000" charset="-120"/>
              </a:rPr>
              <a:t>浦潇月</a:t>
            </a:r>
            <a:r>
              <a:rPr lang="en-US" altLang="zh-CN" sz="2400">
                <a:solidFill>
                  <a:srgbClr val="8B7A57"/>
                </a:solidFill>
                <a:latin typeface="PMingLiU-ExtB" panose="02020500000000000000" charset="-120"/>
                <a:ea typeface="PMingLiU-ExtB" panose="02020500000000000000" charset="-120"/>
              </a:rPr>
              <a:t>) has been researching self-combing female culture in collaboration with GreenBAZAAR. This year, before the Qixi Festival, they traveled to </a:t>
            </a:r>
            <a:r>
              <a:rPr lang="en-US" sz="2400">
                <a:solidFill>
                  <a:srgbClr val="8B7A57"/>
                </a:solidFill>
                <a:latin typeface="PMingLiU-ExtB" panose="02020500000000000000" charset="-120"/>
                <a:ea typeface="PMingLiU-ExtB" panose="02020500000000000000" charset="-120"/>
              </a:rPr>
              <a:t>Jun’an </a:t>
            </a:r>
            <a:r>
              <a:rPr lang="en-US" altLang="zh-CN" sz="2400">
                <a:solidFill>
                  <a:srgbClr val="8B7A57"/>
                </a:solidFill>
                <a:latin typeface="PMingLiU-ExtB" panose="02020500000000000000" charset="-120"/>
                <a:ea typeface="PMingLiU-ExtB" panose="02020500000000000000" charset="-120"/>
              </a:rPr>
              <a:t>Town in Shunde</a:t>
            </a:r>
            <a:r>
              <a:rPr lang="en-US" altLang="zh-CN" sz="2400">
                <a:solidFill>
                  <a:srgbClr val="8B7A57"/>
                </a:solidFill>
                <a:latin typeface="PMingLiU-ExtB" panose="02020500000000000000" charset="-120"/>
                <a:ea typeface="PMingLiU-ExtB" panose="02020500000000000000" charset="-120"/>
              </a:rPr>
              <a:t>, to search for self-combing females still living there and to explore the complex and chaotic realities behind the contemporary imagination, which are not as romantic, avant-garde, or cool.</a:t>
            </a:r>
            <a:endParaRPr lang="en-US" altLang="zh-CN" sz="2400">
              <a:solidFill>
                <a:srgbClr val="8B7A57"/>
              </a:solidFill>
              <a:latin typeface="PMingLiU-ExtB" panose="02020500000000000000" charset="-120"/>
              <a:ea typeface="PMingLiU-ExtB" panose="02020500000000000000" charset="-120"/>
            </a:endParaRPr>
          </a:p>
        </p:txBody>
      </p:sp>
      <p:pic>
        <p:nvPicPr>
          <p:cNvPr id="4" name="图片 3" descr="屏幕截图 2024-11-26 183714"/>
          <p:cNvPicPr>
            <a:picLocks noChangeAspect="1"/>
          </p:cNvPicPr>
          <p:nvPr/>
        </p:nvPicPr>
        <p:blipFill>
          <a:blip r:embed="rId1"/>
          <a:srcRect/>
          <a:stretch>
            <a:fillRect/>
          </a:stretch>
        </p:blipFill>
        <p:spPr>
          <a:xfrm>
            <a:off x="378460" y="910590"/>
            <a:ext cx="6313170" cy="5622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3" name="矩形 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e7d195523061f1c0"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hidden="1"/>
          <p:cNvSpPr txBox="1"/>
          <p:nvPr/>
        </p:nvSpPr>
        <p:spPr>
          <a:xfrm>
            <a:off x="-355600" y="1803400"/>
            <a:ext cx="262251"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a:t>
            </a:r>
            <a:endParaRPr lang="zh-CN" altLang="en-US" sz="100"/>
          </a:p>
        </p:txBody>
      </p:sp>
      <p:pic>
        <p:nvPicPr>
          <p:cNvPr id="5" name="图片 4" descr="6f3da4bc3074cbb5.jpg_r_720x480x95_5ff9ea23"/>
          <p:cNvPicPr>
            <a:picLocks noChangeAspect="1"/>
          </p:cNvPicPr>
          <p:nvPr/>
        </p:nvPicPr>
        <p:blipFill>
          <a:blip r:embed="rId1"/>
          <a:srcRect/>
          <a:stretch>
            <a:fillRect/>
          </a:stretch>
        </p:blipFill>
        <p:spPr>
          <a:xfrm>
            <a:off x="364490" y="239395"/>
            <a:ext cx="5181600" cy="4601845"/>
          </a:xfrm>
          <a:prstGeom prst="rect">
            <a:avLst/>
          </a:prstGeom>
        </p:spPr>
      </p:pic>
      <p:pic>
        <p:nvPicPr>
          <p:cNvPr id="6" name="图片 5" descr="屏幕截图 2024-11-24 180617"/>
          <p:cNvPicPr>
            <a:picLocks noChangeAspect="1"/>
          </p:cNvPicPr>
          <p:nvPr/>
        </p:nvPicPr>
        <p:blipFill>
          <a:blip r:embed="rId2"/>
          <a:stretch>
            <a:fillRect/>
          </a:stretch>
        </p:blipFill>
        <p:spPr>
          <a:xfrm>
            <a:off x="315595" y="2672715"/>
            <a:ext cx="5230495" cy="3888105"/>
          </a:xfrm>
          <a:prstGeom prst="rect">
            <a:avLst/>
          </a:prstGeom>
        </p:spPr>
      </p:pic>
      <p:sp>
        <p:nvSpPr>
          <p:cNvPr id="7" name="文本框 6"/>
          <p:cNvSpPr txBox="1"/>
          <p:nvPr/>
        </p:nvSpPr>
        <p:spPr>
          <a:xfrm>
            <a:off x="6451600" y="407670"/>
            <a:ext cx="4876800" cy="521970"/>
          </a:xfrm>
          <a:prstGeom prst="rect">
            <a:avLst/>
          </a:prstGeom>
          <a:noFill/>
        </p:spPr>
        <p:txBody>
          <a:bodyPr wrap="square" rtlCol="0">
            <a:spAutoFit/>
          </a:bodyPr>
          <a:p>
            <a:r>
              <a:rPr lang="en-US" altLang="zh-CN" sz="2800">
                <a:solidFill>
                  <a:srgbClr val="406B6D"/>
                </a:solidFill>
                <a:latin typeface="PMingLiU-ExtB" panose="02020500000000000000" charset="-120"/>
                <a:ea typeface="PMingLiU-ExtB" panose="02020500000000000000" charset="-120"/>
              </a:rPr>
              <a:t> Tourism Development Value</a:t>
            </a:r>
            <a:endParaRPr lang="en-US" altLang="zh-CN" sz="2800">
              <a:solidFill>
                <a:srgbClr val="406B6D"/>
              </a:solidFill>
              <a:latin typeface="PMingLiU-ExtB" panose="02020500000000000000" charset="-120"/>
              <a:ea typeface="PMingLiU-ExtB" panose="02020500000000000000" charset="-120"/>
            </a:endParaRPr>
          </a:p>
        </p:txBody>
      </p:sp>
      <p:sp>
        <p:nvSpPr>
          <p:cNvPr id="8" name="文本框 7"/>
          <p:cNvSpPr txBox="1"/>
          <p:nvPr/>
        </p:nvSpPr>
        <p:spPr>
          <a:xfrm>
            <a:off x="5760720" y="929640"/>
            <a:ext cx="5897245" cy="4933315"/>
          </a:xfrm>
          <a:prstGeom prst="rect">
            <a:avLst/>
          </a:prstGeom>
          <a:noFill/>
        </p:spPr>
        <p:txBody>
          <a:bodyPr wrap="square" rtlCol="0">
            <a:noAutofit/>
          </a:bodyPr>
          <a:p>
            <a:pPr>
              <a:lnSpc>
                <a:spcPct val="110000"/>
              </a:lnSpc>
            </a:pPr>
            <a:r>
              <a:rPr lang="en-US" altLang="zh-CN" sz="2400">
                <a:solidFill>
                  <a:srgbClr val="8B7A57"/>
                </a:solidFill>
                <a:latin typeface="PMingLiU-ExtB" panose="02020500000000000000" charset="-120"/>
                <a:ea typeface="PMingLiU-ExtB" panose="02020500000000000000" charset="-120"/>
              </a:rPr>
              <a:t>    Culture is the soul of tourism products, and the development of tourism products must be based on the in-depth exploration of cultural tourism resources, extracting their cultural essence and converting the social value of culture into the economic value of tourism products. </a:t>
            </a:r>
            <a:endParaRPr lang="en-US" altLang="zh-CN" sz="2400">
              <a:solidFill>
                <a:srgbClr val="8B7A57"/>
              </a:solidFill>
              <a:latin typeface="PMingLiU-ExtB" panose="02020500000000000000" charset="-120"/>
              <a:ea typeface="PMingLiU-ExtB" panose="02020500000000000000" charset="-120"/>
            </a:endParaRPr>
          </a:p>
          <a:p>
            <a:pPr>
              <a:lnSpc>
                <a:spcPct val="110000"/>
              </a:lnSpc>
            </a:pPr>
            <a:r>
              <a:rPr lang="en-US" altLang="zh-CN" sz="2400">
                <a:solidFill>
                  <a:srgbClr val="8B7A57"/>
                </a:solidFill>
                <a:latin typeface="PMingLiU-ExtB" panose="02020500000000000000" charset="-120"/>
                <a:ea typeface="PMingLiU-ExtB" panose="02020500000000000000" charset="-120"/>
              </a:rPr>
              <a:t>    The landscape culture, lifestyle, institutions, and cultural ideas associated with the self-combing women, such as the ecological agriculture of mulberry-dyke-fih-pond ecosystem, the Bingyu Hall and the folk culture related to the self-combing women, all have significant development potential. </a:t>
            </a:r>
            <a:endParaRPr lang="en-US" altLang="zh-CN" sz="2400">
              <a:solidFill>
                <a:srgbClr val="8B7A57"/>
              </a:solidFill>
              <a:latin typeface="PMingLiU-ExtB" panose="02020500000000000000" charset="-120"/>
              <a:ea typeface="PMingLiU-ExtB" panose="02020500000000000000"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pic>
        <p:nvPicPr>
          <p:cNvPr id="6" name="图片 5" descr="C:/Users/Yanshiyu/Desktop/1749135da88b8cee4e2bfb921e302837b6fa2bea34b877-3cPVKg.png1749135da88b8cee4e2bfb921e302837b6fa2bea34b877-3cPVKg"/>
          <p:cNvPicPr>
            <a:picLocks noChangeAspect="1"/>
          </p:cNvPicPr>
          <p:nvPr/>
        </p:nvPicPr>
        <p:blipFill>
          <a:blip r:embed="rId1">
            <a:alphaModFix amt="63000"/>
          </a:blip>
          <a:srcRect/>
          <a:stretch>
            <a:fillRect/>
          </a:stretch>
        </p:blipFill>
        <p:spPr>
          <a:xfrm>
            <a:off x="4011930" y="1847215"/>
            <a:ext cx="8180070" cy="4963160"/>
          </a:xfrm>
          <a:prstGeom prst="rect">
            <a:avLst/>
          </a:prstGeom>
        </p:spPr>
      </p:pic>
      <p:pic>
        <p:nvPicPr>
          <p:cNvPr id="5" name="图片 4" descr="C:/Users/Yanshiyu/Desktop/色彩平衡 1.png色彩平衡 1"/>
          <p:cNvPicPr>
            <a:picLocks noChangeAspect="1"/>
          </p:cNvPicPr>
          <p:nvPr/>
        </p:nvPicPr>
        <p:blipFill>
          <a:blip r:embed="rId2"/>
          <a:srcRect/>
          <a:stretch>
            <a:fillRect/>
          </a:stretch>
        </p:blipFill>
        <p:spPr>
          <a:xfrm>
            <a:off x="0" y="0"/>
            <a:ext cx="12192000" cy="4660900"/>
          </a:xfrm>
          <a:prstGeom prst="rect">
            <a:avLst/>
          </a:prstGeom>
        </p:spPr>
      </p:pic>
      <p:sp>
        <p:nvSpPr>
          <p:cNvPr id="2" name="文本框 1"/>
          <p:cNvSpPr txBox="1"/>
          <p:nvPr/>
        </p:nvSpPr>
        <p:spPr>
          <a:xfrm>
            <a:off x="2633980" y="5429250"/>
            <a:ext cx="9438640" cy="1568450"/>
          </a:xfrm>
          <a:prstGeom prst="rect">
            <a:avLst/>
          </a:prstGeom>
          <a:noFill/>
        </p:spPr>
        <p:txBody>
          <a:bodyPr wrap="square" rtlCol="0">
            <a:spAutoFit/>
          </a:bodyPr>
          <a:lstStyle/>
          <a:p>
            <a:pPr>
              <a:lnSpc>
                <a:spcPct val="60000"/>
              </a:lnSpc>
            </a:pPr>
            <a:r>
              <a:rPr lang="zh-CN" altLang="en-US" sz="16000" spc="-3000">
                <a:solidFill>
                  <a:srgbClr val="D3C9B6"/>
                </a:solidFill>
                <a:uFillTx/>
                <a:latin typeface="文悦古典明朝体 (非商业使用) W5" charset="-122"/>
                <a:ea typeface="文悦古典明朝体 (非商业使用) W5" charset="-122"/>
              </a:rPr>
              <a:t>谢谢观看</a:t>
            </a:r>
            <a:endParaRPr lang="zh-CN" altLang="en-US" sz="16000" spc="-3000">
              <a:solidFill>
                <a:srgbClr val="D3C9B6"/>
              </a:solidFill>
              <a:uFillTx/>
              <a:latin typeface="文悦古典明朝体 (非商业使用) W5" charset="-122"/>
              <a:ea typeface="文悦古典明朝体 (非商业使用) W5" charset="-122"/>
            </a:endParaRPr>
          </a:p>
        </p:txBody>
      </p:sp>
      <p:sp>
        <p:nvSpPr>
          <p:cNvPr id="7" name="文本框 6"/>
          <p:cNvSpPr txBox="1"/>
          <p:nvPr/>
        </p:nvSpPr>
        <p:spPr>
          <a:xfrm>
            <a:off x="2868295" y="4860925"/>
            <a:ext cx="6456045" cy="368300"/>
          </a:xfrm>
          <a:prstGeom prst="rect">
            <a:avLst/>
          </a:prstGeom>
          <a:noFill/>
        </p:spPr>
        <p:txBody>
          <a:bodyPr wrap="square" rtlCol="0" anchor="t">
            <a:spAutoFit/>
          </a:bodyPr>
          <a:lstStyle/>
          <a:p>
            <a:pPr lvl="0" algn="l">
              <a:buClrTx/>
              <a:buSzTx/>
              <a:buFontTx/>
            </a:pPr>
            <a:r>
              <a:rPr lang="en-US" altLang="zh-CN">
                <a:solidFill>
                  <a:srgbClr val="CA9556"/>
                </a:solidFill>
                <a:sym typeface="+mn-ea"/>
              </a:rPr>
              <a:t>         xiè                      xiè                   ɡuān                   kàn</a:t>
            </a:r>
            <a:endParaRPr lang="en-US" altLang="zh-CN">
              <a:solidFill>
                <a:srgbClr val="CA9556"/>
              </a:solidFill>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2" name="e7d195523061f1c0" descr="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 hidden="1"/>
          <p:cNvSpPr txBox="1"/>
          <p:nvPr/>
        </p:nvSpPr>
        <p:spPr>
          <a:xfrm>
            <a:off x="-355600" y="1803400"/>
            <a:ext cx="293927" cy="1016000"/>
          </a:xfrm>
          <a:prstGeom prst="rect">
            <a:avLst/>
          </a:prstGeom>
          <a:noFill/>
        </p:spPr>
        <p:txBody>
          <a:bodyPr vert="wordArtVert" rtlCol="0">
            <a:spAutoFit/>
          </a:bodyPr>
          <a:lstStyle/>
          <a:p>
            <a:r>
              <a:rPr lang="en-US" altLang="zh-CN" sz="100"/>
              <a:t>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a:t>
            </a:r>
            <a:endParaRPr lang="zh-CN" altLang="en-US" sz="100"/>
          </a:p>
        </p:txBody>
      </p:sp>
      <p:sp>
        <p:nvSpPr>
          <p:cNvPr id="3" name="矩形 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屏幕截图 2024-11-24 170311"/>
          <p:cNvPicPr>
            <a:picLocks noChangeAspect="1"/>
          </p:cNvPicPr>
          <p:nvPr/>
        </p:nvPicPr>
        <p:blipFill>
          <a:blip r:embed="rId1"/>
          <a:stretch>
            <a:fillRect/>
          </a:stretch>
        </p:blipFill>
        <p:spPr>
          <a:xfrm>
            <a:off x="1242695" y="580390"/>
            <a:ext cx="4050030" cy="5696585"/>
          </a:xfrm>
          <a:prstGeom prst="rect">
            <a:avLst/>
          </a:prstGeom>
        </p:spPr>
      </p:pic>
      <p:pic>
        <p:nvPicPr>
          <p:cNvPr id="5" name="图片 4" descr="微信图片_20241124170530"/>
          <p:cNvPicPr>
            <a:picLocks noChangeAspect="1"/>
          </p:cNvPicPr>
          <p:nvPr/>
        </p:nvPicPr>
        <p:blipFill>
          <a:blip r:embed="rId2"/>
          <a:stretch>
            <a:fillRect/>
          </a:stretch>
        </p:blipFill>
        <p:spPr>
          <a:xfrm>
            <a:off x="6683375" y="580390"/>
            <a:ext cx="4374515" cy="5696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2" name="e7d195523061f1c0" descr="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 hidden="1"/>
          <p:cNvSpPr txBox="1"/>
          <p:nvPr/>
        </p:nvSpPr>
        <p:spPr>
          <a:xfrm>
            <a:off x="-355600" y="1803400"/>
            <a:ext cx="293927" cy="1016000"/>
          </a:xfrm>
          <a:prstGeom prst="rect">
            <a:avLst/>
          </a:prstGeom>
          <a:noFill/>
        </p:spPr>
        <p:txBody>
          <a:bodyPr vert="wordArtVert" rtlCol="0">
            <a:spAutoFit/>
          </a:bodyPr>
          <a:lstStyle/>
          <a:p>
            <a:r>
              <a:rPr lang="en-US" altLang="zh-CN" sz="100"/>
              <a:t>e7d195523061f1c0092ce48a5fc95870a0687ac45bc8b2caB227BFDC40F9DB2B7A559DE97B8BDC6E716585DDCE188C7BF488BAA08C98985C74A3E1B5E305210FABE6A8AE2A6A8AB67019A6860E9B7AF5C7F6AA7134BB5542FC0A17BFBEC0C5CF211FB091FD8C08D9541B60CB1E93997BEFA5F4E5D4A778A7527C9FFE4FF35B29D3E42F8997401636D0F3B9CAB1055CF8</a:t>
            </a:r>
            <a:endParaRPr lang="zh-CN" altLang="en-US" sz="100"/>
          </a:p>
        </p:txBody>
      </p:sp>
      <p:sp>
        <p:nvSpPr>
          <p:cNvPr id="3" name="矩形 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微信图片_20241124170530"/>
          <p:cNvPicPr>
            <a:picLocks noChangeAspect="1"/>
          </p:cNvPicPr>
          <p:nvPr/>
        </p:nvPicPr>
        <p:blipFill>
          <a:blip r:embed="rId1"/>
          <a:stretch>
            <a:fillRect/>
          </a:stretch>
        </p:blipFill>
        <p:spPr>
          <a:xfrm>
            <a:off x="506730" y="684530"/>
            <a:ext cx="4072890" cy="5304155"/>
          </a:xfrm>
          <a:prstGeom prst="rect">
            <a:avLst/>
          </a:prstGeom>
        </p:spPr>
      </p:pic>
      <p:pic>
        <p:nvPicPr>
          <p:cNvPr id="6" name="图片 5" descr="屏幕截图 2024-11-25 212743"/>
          <p:cNvPicPr>
            <a:picLocks noChangeAspect="1"/>
          </p:cNvPicPr>
          <p:nvPr/>
        </p:nvPicPr>
        <p:blipFill>
          <a:blip r:embed="rId2"/>
          <a:stretch>
            <a:fillRect/>
          </a:stretch>
        </p:blipFill>
        <p:spPr>
          <a:xfrm>
            <a:off x="4342765" y="575945"/>
            <a:ext cx="7387590" cy="5706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4" name="椭圆 3"/>
          <p:cNvSpPr/>
          <p:nvPr>
            <p:custDataLst>
              <p:tags r:id="rId1"/>
            </p:custDataLst>
          </p:nvPr>
        </p:nvSpPr>
        <p:spPr>
          <a:xfrm>
            <a:off x="1162685" y="2089785"/>
            <a:ext cx="2735580" cy="2677795"/>
          </a:xfrm>
          <a:prstGeom prst="ellipse">
            <a:avLst/>
          </a:prstGeom>
          <a:blipFill rotWithShape="1">
            <a:blip r:embed="rId2"/>
            <a:stretch>
              <a:fillRect l="-8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510" y="0"/>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0" y="6325235"/>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文本框 27"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4"/>
            </p:custDataLst>
          </p:nvPr>
        </p:nvSpPr>
        <p:spPr>
          <a:xfrm>
            <a:off x="4306570" y="2486660"/>
            <a:ext cx="7092950" cy="1938020"/>
          </a:xfrm>
          <a:prstGeom prst="rect">
            <a:avLst/>
          </a:prstGeom>
          <a:noFill/>
        </p:spPr>
        <p:txBody>
          <a:bodyPr vert="horz" wrap="square" rtlCol="0">
            <a:spAutoFit/>
          </a:bodyPr>
          <a:lstStyle/>
          <a:p>
            <a:pPr algn="ctr"/>
            <a:r>
              <a:rPr lang="en-US" altLang="zh-CN" sz="6000">
                <a:solidFill>
                  <a:schemeClr val="bg1">
                    <a:lumMod val="50000"/>
                  </a:schemeClr>
                </a:solidFill>
                <a:latin typeface="PMingLiU-ExtB" panose="02020500000000000000" charset="-120"/>
                <a:ea typeface="PMingLiU-ExtB" panose="02020500000000000000" charset="-120"/>
              </a:rPr>
              <a:t>What is </a:t>
            </a:r>
            <a:endParaRPr lang="en-US" altLang="zh-CN" sz="6000">
              <a:solidFill>
                <a:schemeClr val="bg1">
                  <a:lumMod val="50000"/>
                </a:schemeClr>
              </a:solidFill>
              <a:latin typeface="PMingLiU-ExtB" panose="02020500000000000000" charset="-120"/>
              <a:ea typeface="PMingLiU-ExtB" panose="02020500000000000000" charset="-120"/>
            </a:endParaRPr>
          </a:p>
          <a:p>
            <a:pPr algn="ctr"/>
            <a:r>
              <a:rPr lang="en-US" altLang="zh-CN" sz="6000">
                <a:solidFill>
                  <a:schemeClr val="bg1">
                    <a:lumMod val="50000"/>
                  </a:schemeClr>
                </a:solidFill>
                <a:latin typeface="PMingLiU-ExtB" panose="02020500000000000000" charset="-120"/>
                <a:ea typeface="PMingLiU-ExtB" panose="02020500000000000000" charset="-120"/>
              </a:rPr>
              <a:t>self-combing</a:t>
            </a:r>
            <a:endParaRPr lang="en-US" altLang="zh-CN" sz="6000">
              <a:solidFill>
                <a:schemeClr val="bg1">
                  <a:lumMod val="50000"/>
                </a:schemeClr>
              </a:solidFill>
              <a:latin typeface="PMingLiU-ExtB" panose="02020500000000000000" charset="-120"/>
              <a:ea typeface="PMingLiU-ExtB" panose="02020500000000000000" charset="-120"/>
            </a:endParaRPr>
          </a:p>
        </p:txBody>
      </p:sp>
      <p:sp>
        <p:nvSpPr>
          <p:cNvPr id="82" name="文本框 81"/>
          <p:cNvSpPr txBox="1"/>
          <p:nvPr>
            <p:custDataLst>
              <p:tags r:id="rId5"/>
            </p:custDataLst>
          </p:nvPr>
        </p:nvSpPr>
        <p:spPr>
          <a:xfrm>
            <a:off x="1703070" y="2676525"/>
            <a:ext cx="1654175" cy="1339850"/>
          </a:xfrm>
          <a:prstGeom prst="rect">
            <a:avLst/>
          </a:prstGeom>
          <a:noFill/>
        </p:spPr>
        <p:txBody>
          <a:bodyPr wrap="square" rtlCol="0">
            <a:noAutofit/>
          </a:bodyPr>
          <a:lstStyle/>
          <a:p>
            <a:pPr algn="l">
              <a:lnSpc>
                <a:spcPct val="90000"/>
              </a:lnSpc>
            </a:pPr>
            <a:r>
              <a:rPr lang="zh-CN" altLang="en-US" sz="12000" spc="-3000">
                <a:solidFill>
                  <a:srgbClr val="CA9556"/>
                </a:solidFill>
                <a:uFillTx/>
                <a:latin typeface="文悦古典明朝体 (非商业使用) W5" charset="-122"/>
                <a:ea typeface="文悦古典明朝体 (非商业使用) W5" charset="-122"/>
              </a:rPr>
              <a:t>壹</a:t>
            </a:r>
            <a:endParaRPr lang="zh-CN" altLang="en-US" sz="12000" spc="-3000">
              <a:solidFill>
                <a:srgbClr val="CA9556"/>
              </a:solidFill>
              <a:uFillTx/>
              <a:latin typeface="文悦古典明朝体 (非商业使用) W5" charset="-122"/>
              <a:ea typeface="文悦古典明朝体 (非商业使用) W5"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16" name="矩形 15"/>
          <p:cNvSpPr/>
          <p:nvPr/>
        </p:nvSpPr>
        <p:spPr>
          <a:xfrm>
            <a:off x="5869305" y="-210820"/>
            <a:ext cx="6531610" cy="7458075"/>
          </a:xfrm>
          <a:prstGeom prst="rect">
            <a:avLst/>
          </a:prstGeom>
          <a:solidFill>
            <a:schemeClr val="bg1">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descr="brt000746100281"/>
          <p:cNvPicPr>
            <a:picLocks noChangeAspect="1"/>
          </p:cNvPicPr>
          <p:nvPr/>
        </p:nvPicPr>
        <p:blipFill>
          <a:blip r:embed="rId1"/>
          <a:stretch>
            <a:fillRect/>
          </a:stretch>
        </p:blipFill>
        <p:spPr>
          <a:xfrm>
            <a:off x="664845" y="597535"/>
            <a:ext cx="4531995" cy="5395595"/>
          </a:xfrm>
          <a:prstGeom prst="rect">
            <a:avLst/>
          </a:prstGeom>
        </p:spPr>
      </p:pic>
      <p:pic>
        <p:nvPicPr>
          <p:cNvPr id="83" name="图片 82" descr="图层 1"/>
          <p:cNvPicPr>
            <a:picLocks noChangeAspect="1"/>
          </p:cNvPicPr>
          <p:nvPr/>
        </p:nvPicPr>
        <p:blipFill>
          <a:blip r:embed="rId2">
            <a:alphaModFix amt="76000"/>
          </a:blip>
          <a:srcRect/>
          <a:stretch>
            <a:fillRect/>
          </a:stretch>
        </p:blipFill>
        <p:spPr>
          <a:xfrm>
            <a:off x="-51435" y="0"/>
            <a:ext cx="5920740" cy="6858000"/>
          </a:xfrm>
          <a:prstGeom prst="rect">
            <a:avLst/>
          </a:prstGeom>
        </p:spPr>
      </p:pic>
      <p:pic>
        <p:nvPicPr>
          <p:cNvPr id="12" name="图片 11" descr="13376907216786257"/>
          <p:cNvPicPr>
            <a:picLocks noChangeAspect="1"/>
          </p:cNvPicPr>
          <p:nvPr/>
        </p:nvPicPr>
        <p:blipFill>
          <a:blip r:embed="rId3"/>
          <a:stretch>
            <a:fillRect/>
          </a:stretch>
        </p:blipFill>
        <p:spPr>
          <a:xfrm>
            <a:off x="1825625" y="1043305"/>
            <a:ext cx="3063875" cy="4949825"/>
          </a:xfrm>
          <a:prstGeom prst="rect">
            <a:avLst/>
          </a:prstGeom>
        </p:spPr>
      </p:pic>
      <p:sp>
        <p:nvSpPr>
          <p:cNvPr id="14" name="文本框 13"/>
          <p:cNvSpPr txBox="1"/>
          <p:nvPr/>
        </p:nvSpPr>
        <p:spPr>
          <a:xfrm>
            <a:off x="-51435" y="0"/>
            <a:ext cx="5097780" cy="368300"/>
          </a:xfrm>
          <a:prstGeom prst="rect">
            <a:avLst/>
          </a:prstGeom>
          <a:noFill/>
        </p:spPr>
        <p:txBody>
          <a:bodyPr wrap="square" rtlCol="0">
            <a:spAutoFit/>
          </a:bodyPr>
          <a:p>
            <a:pPr algn="just"/>
            <a:r>
              <a:rPr lang="en-US" altLang="zh-CN" b="1">
                <a:solidFill>
                  <a:srgbClr val="181C1D"/>
                </a:solidFill>
                <a:latin typeface="PMingLiU-ExtB" panose="02020500000000000000" charset="-120"/>
                <a:ea typeface="PMingLiU-ExtB" panose="02020500000000000000" charset="-120"/>
                <a:sym typeface="+mn-ea"/>
              </a:rPr>
              <a:t> </a:t>
            </a:r>
            <a:endParaRPr lang="en-US" altLang="zh-CN" b="1">
              <a:solidFill>
                <a:srgbClr val="181C1D"/>
              </a:solidFill>
              <a:latin typeface="PMingLiU-ExtB" panose="02020500000000000000" charset="-120"/>
              <a:ea typeface="PMingLiU-ExtB" panose="02020500000000000000" charset="-120"/>
              <a:sym typeface="+mn-ea"/>
            </a:endParaRPr>
          </a:p>
        </p:txBody>
      </p:sp>
      <p:sp>
        <p:nvSpPr>
          <p:cNvPr id="15" name="文本框 14"/>
          <p:cNvSpPr txBox="1"/>
          <p:nvPr/>
        </p:nvSpPr>
        <p:spPr>
          <a:xfrm>
            <a:off x="6244590" y="977265"/>
            <a:ext cx="5775325" cy="5015865"/>
          </a:xfrm>
          <a:prstGeom prst="rect">
            <a:avLst/>
          </a:prstGeom>
          <a:noFill/>
        </p:spPr>
        <p:txBody>
          <a:bodyPr wrap="square" rtlCol="0">
            <a:spAutoFit/>
          </a:bodyPr>
          <a:p>
            <a:pPr algn="l"/>
            <a:r>
              <a:rPr lang="en-US" altLang="zh-CN" sz="3200">
                <a:solidFill>
                  <a:srgbClr val="8B7A57"/>
                </a:solidFill>
                <a:latin typeface="PMingLiU-ExtB" panose="02020500000000000000" charset="-120"/>
                <a:ea typeface="PMingLiU-ExtB" panose="02020500000000000000" charset="-120"/>
                <a:cs typeface="PMingLiU-ExtB" panose="02020500000000000000" charset="-120"/>
              </a:rPr>
              <a:t>  "Self-combing" (</a:t>
            </a:r>
            <a:r>
              <a:rPr lang="zh-CN" altLang="en-US" sz="3200">
                <a:solidFill>
                  <a:srgbClr val="8B7A57"/>
                </a:solidFill>
                <a:latin typeface="PMingLiU-ExtB" panose="02020500000000000000" charset="-120"/>
                <a:ea typeface="PMingLiU-ExtB" panose="02020500000000000000" charset="-120"/>
                <a:cs typeface="PMingLiU-ExtB" panose="02020500000000000000" charset="-120"/>
              </a:rPr>
              <a:t>自梳</a:t>
            </a:r>
            <a:r>
              <a:rPr lang="en-US" altLang="zh-CN" sz="3200">
                <a:solidFill>
                  <a:srgbClr val="8B7A57"/>
                </a:solidFill>
                <a:latin typeface="PMingLiU-ExtB" panose="02020500000000000000" charset="-120"/>
                <a:ea typeface="PMingLiU-ExtB" panose="02020500000000000000" charset="-120"/>
                <a:cs typeface="PMingLiU-ExtB" panose="02020500000000000000" charset="-120"/>
              </a:rPr>
              <a:t>), as the name suggests, refers to the act of performing a specific ceremony in which a woman ties her hair into a bun by herself, declaring her vow to remain unmarried. </a:t>
            </a:r>
            <a:endParaRPr lang="en-US" altLang="zh-CN" sz="3200">
              <a:solidFill>
                <a:srgbClr val="8B7A57"/>
              </a:solidFill>
              <a:latin typeface="PMingLiU-ExtB" panose="02020500000000000000" charset="-120"/>
              <a:ea typeface="PMingLiU-ExtB" panose="02020500000000000000" charset="-120"/>
              <a:cs typeface="PMingLiU-ExtB" panose="02020500000000000000" charset="-120"/>
            </a:endParaRPr>
          </a:p>
          <a:p>
            <a:pPr algn="l"/>
            <a:r>
              <a:rPr lang="en-US" altLang="zh-CN" sz="3200">
                <a:solidFill>
                  <a:srgbClr val="8B7A57"/>
                </a:solidFill>
                <a:latin typeface="PMingLiU-ExtB" panose="02020500000000000000" charset="-120"/>
                <a:ea typeface="PMingLiU-ExtB" panose="02020500000000000000" charset="-120"/>
                <a:cs typeface="PMingLiU-ExtB" panose="02020500000000000000" charset="-120"/>
              </a:rPr>
              <a:t>  Women who have undergone this ceremony are known as "self-combing women" (</a:t>
            </a:r>
            <a:r>
              <a:rPr lang="zh-CN" altLang="en-US" sz="3200">
                <a:solidFill>
                  <a:srgbClr val="8B7A57"/>
                </a:solidFill>
                <a:latin typeface="PMingLiU-ExtB" panose="02020500000000000000" charset="-120"/>
                <a:ea typeface="PMingLiU-ExtB" panose="02020500000000000000" charset="-120"/>
                <a:cs typeface="PMingLiU-ExtB" panose="02020500000000000000" charset="-120"/>
              </a:rPr>
              <a:t>自梳女</a:t>
            </a:r>
            <a:r>
              <a:rPr lang="en-US" altLang="zh-CN" sz="3200">
                <a:solidFill>
                  <a:srgbClr val="8B7A57"/>
                </a:solidFill>
                <a:latin typeface="PMingLiU-ExtB" panose="02020500000000000000" charset="-120"/>
                <a:ea typeface="PMingLiU-ExtB" panose="02020500000000000000" charset="-120"/>
                <a:cs typeface="PMingLiU-ExtB" panose="02020500000000000000" charset="-120"/>
              </a:rPr>
              <a:t>).  </a:t>
            </a:r>
            <a:endParaRPr lang="en-US" altLang="zh-CN" sz="3200">
              <a:solidFill>
                <a:srgbClr val="8B7A57"/>
              </a:solidFill>
              <a:latin typeface="PMingLiU-ExtB" panose="02020500000000000000" charset="-120"/>
              <a:ea typeface="PMingLiU-ExtB" panose="02020500000000000000" charset="-120"/>
              <a:cs typeface="PMingLiU-ExtB" panose="02020500000000000000" charset="-120"/>
            </a:endParaRPr>
          </a:p>
          <a:p>
            <a:pPr algn="l"/>
            <a:endParaRPr lang="en-US" altLang="zh-CN" sz="3200">
              <a:solidFill>
                <a:srgbClr val="8B7A57"/>
              </a:solidFill>
              <a:latin typeface="PMingLiU-ExtB" panose="02020500000000000000" charset="-120"/>
              <a:ea typeface="PMingLiU-ExtB" panose="02020500000000000000" charset="-120"/>
              <a:cs typeface="PMingLiU-ExtB" panose="02020500000000000000" charset="-120"/>
            </a:endParaRPr>
          </a:p>
        </p:txBody>
      </p:sp>
      <p:sp>
        <p:nvSpPr>
          <p:cNvPr id="17" name="矩形 16" descr="e7d195523061f1c029d8a470330beef7eecbf578a74c67be34E755975358C32C42B60046E65E5AB2B817CFACDA70963A03272FA99D31C85E250EFEC4061BFB07F05F931B289192FCB8E0285A555C1F230118F7F8770BE109B2676611934EA86AC2D03B65383DD318276871DDE9DBE51199E69F149C7C2068234BB0689BE838DC9E28E2A40D721A6F423B9C3716E24784"/>
          <p:cNvSpPr/>
          <p:nvPr>
            <p:custDataLst>
              <p:tags r:id="rId4"/>
            </p:custDataLst>
          </p:nvPr>
        </p:nvSpPr>
        <p:spPr>
          <a:xfrm>
            <a:off x="7527290" y="76835"/>
            <a:ext cx="3078480" cy="655320"/>
          </a:xfrm>
          <a:prstGeom prst="rect">
            <a:avLst/>
          </a:prstGeom>
        </p:spPr>
        <p:txBody>
          <a:bodyPr vert="horz" wrap="none">
            <a:noAutofit/>
          </a:bodyPr>
          <a:p>
            <a:pPr algn="dist"/>
            <a:r>
              <a:rPr lang="en-US" altLang="zh-CN" sz="2800">
                <a:solidFill>
                  <a:srgbClr val="1E6770"/>
                </a:solidFill>
                <a:uFillTx/>
                <a:latin typeface="PMingLiU-ExtB" panose="02020500000000000000" charset="-120"/>
                <a:ea typeface="PMingLiU-ExtB" panose="02020500000000000000" charset="-120"/>
                <a:cs typeface="+mn-ea"/>
                <a:sym typeface="+mn-lt"/>
              </a:rPr>
              <a:t>What is self-combing</a:t>
            </a:r>
            <a:endParaRPr lang="en-US" altLang="zh-CN" sz="28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28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28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2800">
              <a:solidFill>
                <a:srgbClr val="1E6770"/>
              </a:solidFill>
              <a:uFillTx/>
              <a:latin typeface="PMingLiU-ExtB" panose="02020500000000000000" charset="-120"/>
              <a:ea typeface="PMingLiU-ExtB" panose="02020500000000000000" charset="-120"/>
              <a:cs typeface="+mn-ea"/>
              <a:sym typeface="+mn-l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D4C5"/>
        </a:solidFill>
        <a:effectLst/>
      </p:bgPr>
    </p:bg>
    <p:spTree>
      <p:nvGrpSpPr>
        <p:cNvPr id="1" name=""/>
        <p:cNvGrpSpPr/>
        <p:nvPr/>
      </p:nvGrpSpPr>
      <p:grpSpPr>
        <a:xfrm>
          <a:off x="0" y="0"/>
          <a:ext cx="0" cy="0"/>
          <a:chOff x="0" y="0"/>
          <a:chExt cx="0" cy="0"/>
        </a:xfrm>
      </p:grpSpPr>
      <p:sp>
        <p:nvSpPr>
          <p:cNvPr id="4" name="椭圆 3"/>
          <p:cNvSpPr/>
          <p:nvPr>
            <p:custDataLst>
              <p:tags r:id="rId1"/>
            </p:custDataLst>
          </p:nvPr>
        </p:nvSpPr>
        <p:spPr>
          <a:xfrm>
            <a:off x="1162685" y="2089785"/>
            <a:ext cx="2735580" cy="2677795"/>
          </a:xfrm>
          <a:prstGeom prst="ellipse">
            <a:avLst/>
          </a:prstGeom>
          <a:blipFill rotWithShape="1">
            <a:blip r:embed="rId2"/>
            <a:stretch>
              <a:fillRect l="-8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510" y="0"/>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0" y="6325235"/>
            <a:ext cx="12224385" cy="532765"/>
          </a:xfrm>
          <a:prstGeom prst="rect">
            <a:avLst/>
          </a:prstGeom>
          <a:solidFill>
            <a:srgbClr val="1E67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文本框 27" descr="e7d195523061f1c0092ce48a5fc95870a0687ac45bc8b2caB227BFDC40F9DB2B7A559DE97B8BDC6E716585DDCE188C7BF488BAA08C98985C74A3E1B5E305210FABE6A8AE2A6A8AB67019A6860E9B7AF5E3A902D03F0BF89D959A52868236D74CCE5D9E5FE90CD948DA8E0BB0D241DE87C52F6F25C19AE5C2993D8C122F8BDF1D6DF5B731ED94662A855C41BA7FC3A405"/>
          <p:cNvSpPr txBox="1"/>
          <p:nvPr>
            <p:custDataLst>
              <p:tags r:id="rId4"/>
            </p:custDataLst>
          </p:nvPr>
        </p:nvSpPr>
        <p:spPr>
          <a:xfrm>
            <a:off x="4306570" y="2486660"/>
            <a:ext cx="7092950" cy="2861310"/>
          </a:xfrm>
          <a:prstGeom prst="rect">
            <a:avLst/>
          </a:prstGeom>
          <a:noFill/>
        </p:spPr>
        <p:txBody>
          <a:bodyPr vert="horz" wrap="square" rtlCol="0">
            <a:spAutoFit/>
          </a:bodyPr>
          <a:lstStyle/>
          <a:p>
            <a:pPr algn="ctr"/>
            <a:r>
              <a:rPr lang="en-US" altLang="zh-CN" sz="6000">
                <a:solidFill>
                  <a:schemeClr val="bg1">
                    <a:lumMod val="50000"/>
                  </a:schemeClr>
                </a:solidFill>
                <a:latin typeface="PMingLiU-ExtB" panose="02020500000000000000" charset="-120"/>
                <a:ea typeface="PMingLiU-ExtB" panose="02020500000000000000" charset="-120"/>
              </a:rPr>
              <a:t>Why did they become “self-combing female”?</a:t>
            </a:r>
            <a:endParaRPr lang="en-US" altLang="zh-CN" sz="6000">
              <a:solidFill>
                <a:schemeClr val="bg1">
                  <a:lumMod val="50000"/>
                </a:schemeClr>
              </a:solidFill>
              <a:latin typeface="PMingLiU-ExtB" panose="02020500000000000000" charset="-120"/>
              <a:ea typeface="PMingLiU-ExtB" panose="02020500000000000000" charset="-120"/>
            </a:endParaRPr>
          </a:p>
          <a:p>
            <a:pPr algn="ctr"/>
            <a:endParaRPr lang="en-US" altLang="zh-CN" sz="6000">
              <a:solidFill>
                <a:schemeClr val="bg1">
                  <a:lumMod val="50000"/>
                </a:schemeClr>
              </a:solidFill>
              <a:latin typeface="PMingLiU-ExtB" panose="02020500000000000000" charset="-120"/>
              <a:ea typeface="PMingLiU-ExtB" panose="02020500000000000000" charset="-120"/>
            </a:endParaRPr>
          </a:p>
        </p:txBody>
      </p:sp>
      <p:sp>
        <p:nvSpPr>
          <p:cNvPr id="5" name="文本框 4"/>
          <p:cNvSpPr txBox="1"/>
          <p:nvPr>
            <p:custDataLst>
              <p:tags r:id="rId5"/>
            </p:custDataLst>
          </p:nvPr>
        </p:nvSpPr>
        <p:spPr>
          <a:xfrm>
            <a:off x="1703705" y="2677160"/>
            <a:ext cx="1654175" cy="1339850"/>
          </a:xfrm>
          <a:prstGeom prst="rect">
            <a:avLst/>
          </a:prstGeom>
          <a:noFill/>
        </p:spPr>
        <p:txBody>
          <a:bodyPr wrap="square" rtlCol="0">
            <a:noAutofit/>
          </a:bodyPr>
          <a:lstStyle/>
          <a:p>
            <a:pPr algn="l">
              <a:lnSpc>
                <a:spcPct val="90000"/>
              </a:lnSpc>
            </a:pPr>
            <a:r>
              <a:rPr lang="zh-CN" altLang="en-US" sz="12000" spc="-3000">
                <a:solidFill>
                  <a:srgbClr val="CA9556"/>
                </a:solidFill>
                <a:uFillTx/>
                <a:latin typeface="文悦古典明朝体 (非商业使用) W5" charset="-122"/>
                <a:ea typeface="文悦古典明朝体 (非商业使用) W5" charset="-122"/>
              </a:rPr>
              <a:t>贰</a:t>
            </a:r>
            <a:endParaRPr lang="zh-CN" altLang="en-US" sz="12000" spc="-3000">
              <a:solidFill>
                <a:srgbClr val="CA9556"/>
              </a:solidFill>
              <a:uFillTx/>
              <a:latin typeface="文悦古典明朝体 (非商业使用) W5" charset="-122"/>
              <a:ea typeface="文悦古典明朝体 (非商业使用) W5"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3" name="矩形 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e7d195523061f1c0"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hidden="1"/>
          <p:cNvSpPr txBox="1"/>
          <p:nvPr/>
        </p:nvSpPr>
        <p:spPr>
          <a:xfrm>
            <a:off x="-355600" y="1803400"/>
            <a:ext cx="262251"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a:t>
            </a:r>
            <a:endParaRPr lang="zh-CN" altLang="en-US" sz="100"/>
          </a:p>
        </p:txBody>
      </p:sp>
      <p:pic>
        <p:nvPicPr>
          <p:cNvPr id="4" name="图片 3" descr="屏幕截图 2024-11-24 154944"/>
          <p:cNvPicPr>
            <a:picLocks noChangeAspect="1"/>
          </p:cNvPicPr>
          <p:nvPr/>
        </p:nvPicPr>
        <p:blipFill>
          <a:blip r:embed="rId1"/>
          <a:srcRect/>
          <a:stretch>
            <a:fillRect/>
          </a:stretch>
        </p:blipFill>
        <p:spPr>
          <a:xfrm>
            <a:off x="556895" y="1061720"/>
            <a:ext cx="4580890" cy="5197475"/>
          </a:xfrm>
          <a:prstGeom prst="rect">
            <a:avLst/>
          </a:prstGeom>
        </p:spPr>
      </p:pic>
      <p:sp>
        <p:nvSpPr>
          <p:cNvPr id="9" name="文本框 8"/>
          <p:cNvSpPr txBox="1"/>
          <p:nvPr/>
        </p:nvSpPr>
        <p:spPr>
          <a:xfrm>
            <a:off x="5767705" y="1696085"/>
            <a:ext cx="5764530" cy="4420870"/>
          </a:xfrm>
          <a:prstGeom prst="rect">
            <a:avLst/>
          </a:prstGeom>
          <a:noFill/>
        </p:spPr>
        <p:txBody>
          <a:bodyPr wrap="square" rtlCol="0">
            <a:spAutoFit/>
          </a:bodyPr>
          <a:p>
            <a:pPr algn="ctr">
              <a:lnSpc>
                <a:spcPct val="110000"/>
              </a:lnSpc>
            </a:pPr>
            <a:endParaRPr lang="en-US" altLang="zh-CN" sz="3200">
              <a:solidFill>
                <a:srgbClr val="406B6D"/>
              </a:solidFill>
              <a:latin typeface="PMingLiU-ExtB" panose="02020500000000000000" charset="-120"/>
              <a:ea typeface="PMingLiU-ExtB" panose="02020500000000000000" charset="-120"/>
            </a:endParaRPr>
          </a:p>
          <a:p>
            <a:pPr algn="l">
              <a:lnSpc>
                <a:spcPct val="110000"/>
              </a:lnSpc>
            </a:pPr>
            <a:r>
              <a:rPr lang="en-US" altLang="zh-CN" sz="3200">
                <a:solidFill>
                  <a:srgbClr val="8B7A57"/>
                </a:solidFill>
                <a:latin typeface="PMingLiU-ExtB" panose="02020500000000000000" charset="-120"/>
                <a:ea typeface="PMingLiU-ExtB" panose="02020500000000000000" charset="-120"/>
              </a:rPr>
              <a:t>1.Their thoughts</a:t>
            </a:r>
            <a:endParaRPr lang="en-US" altLang="zh-CN" sz="3200">
              <a:solidFill>
                <a:srgbClr val="8B7A57"/>
              </a:solidFill>
              <a:latin typeface="PMingLiU-ExtB" panose="02020500000000000000" charset="-120"/>
              <a:ea typeface="PMingLiU-ExtB" panose="02020500000000000000" charset="-120"/>
            </a:endParaRPr>
          </a:p>
          <a:p>
            <a:pPr algn="l">
              <a:lnSpc>
                <a:spcPct val="110000"/>
              </a:lnSpc>
            </a:pPr>
            <a:r>
              <a:rPr lang="en-US" altLang="zh-CN" sz="3200">
                <a:solidFill>
                  <a:srgbClr val="8B7A57"/>
                </a:solidFill>
                <a:latin typeface="PMingLiU-ExtB" panose="02020500000000000000" charset="-120"/>
                <a:ea typeface="PMingLiU-ExtB" panose="02020500000000000000" charset="-120"/>
              </a:rPr>
              <a:t>2.The blind marriage and dumb marriage at that time</a:t>
            </a:r>
            <a:endParaRPr lang="en-US" altLang="zh-CN" sz="3200">
              <a:solidFill>
                <a:srgbClr val="8B7A57"/>
              </a:solidFill>
              <a:latin typeface="PMingLiU-ExtB" panose="02020500000000000000" charset="-120"/>
              <a:ea typeface="PMingLiU-ExtB" panose="02020500000000000000" charset="-120"/>
            </a:endParaRPr>
          </a:p>
          <a:p>
            <a:pPr algn="l">
              <a:lnSpc>
                <a:spcPct val="110000"/>
              </a:lnSpc>
            </a:pPr>
            <a:r>
              <a:rPr lang="en-US" altLang="zh-CN" sz="3200">
                <a:solidFill>
                  <a:srgbClr val="8B7A57"/>
                </a:solidFill>
                <a:latin typeface="PMingLiU-ExtB" panose="02020500000000000000" charset="-120"/>
                <a:ea typeface="PMingLiU-ExtB" panose="02020500000000000000" charset="-120"/>
              </a:rPr>
              <a:t>3.Traditional customs</a:t>
            </a:r>
            <a:endParaRPr lang="en-US" altLang="zh-CN" sz="3200">
              <a:solidFill>
                <a:srgbClr val="8B7A57"/>
              </a:solidFill>
              <a:latin typeface="PMingLiU-ExtB" panose="02020500000000000000" charset="-120"/>
              <a:ea typeface="PMingLiU-ExtB" panose="02020500000000000000" charset="-120"/>
            </a:endParaRPr>
          </a:p>
          <a:p>
            <a:pPr algn="l">
              <a:lnSpc>
                <a:spcPct val="110000"/>
              </a:lnSpc>
            </a:pPr>
            <a:r>
              <a:rPr lang="en-US" altLang="zh-CN" sz="3200">
                <a:solidFill>
                  <a:srgbClr val="8B7A57"/>
                </a:solidFill>
                <a:latin typeface="PMingLiU-ExtB" panose="02020500000000000000" charset="-120"/>
                <a:ea typeface="PMingLiU-ExtB" panose="02020500000000000000" charset="-120"/>
              </a:rPr>
              <a:t>4.Poor family</a:t>
            </a:r>
            <a:endParaRPr lang="en-US" altLang="zh-CN" sz="3200">
              <a:solidFill>
                <a:srgbClr val="8B7A57"/>
              </a:solidFill>
              <a:latin typeface="PMingLiU-ExtB" panose="02020500000000000000" charset="-120"/>
              <a:ea typeface="PMingLiU-ExtB" panose="02020500000000000000" charset="-120"/>
            </a:endParaRPr>
          </a:p>
          <a:p>
            <a:pPr algn="l">
              <a:lnSpc>
                <a:spcPct val="110000"/>
              </a:lnSpc>
            </a:pPr>
            <a:r>
              <a:rPr lang="en-US" altLang="zh-CN" sz="3200">
                <a:solidFill>
                  <a:srgbClr val="8B7A57"/>
                </a:solidFill>
                <a:latin typeface="PMingLiU-ExtB" panose="02020500000000000000" charset="-120"/>
                <a:ea typeface="PMingLiU-ExtB" panose="02020500000000000000" charset="-120"/>
              </a:rPr>
              <a:t>5.Self-reasons</a:t>
            </a:r>
            <a:endParaRPr lang="en-US" altLang="zh-CN" sz="3200">
              <a:solidFill>
                <a:srgbClr val="8B7A57"/>
              </a:solidFill>
              <a:latin typeface="PMingLiU-ExtB" panose="02020500000000000000" charset="-120"/>
              <a:ea typeface="PMingLiU-ExtB" panose="02020500000000000000" charset="-120"/>
            </a:endParaRPr>
          </a:p>
          <a:p>
            <a:pPr algn="l">
              <a:lnSpc>
                <a:spcPct val="110000"/>
              </a:lnSpc>
            </a:pPr>
            <a:endParaRPr lang="en-US" altLang="zh-CN" sz="3200">
              <a:solidFill>
                <a:srgbClr val="8B7A57"/>
              </a:solidFill>
              <a:latin typeface="PMingLiU-ExtB" panose="02020500000000000000" charset="-120"/>
              <a:ea typeface="PMingLiU-ExtB" panose="02020500000000000000" charset="-120"/>
            </a:endParaRPr>
          </a:p>
        </p:txBody>
      </p:sp>
      <p:sp>
        <p:nvSpPr>
          <p:cNvPr id="10" name="文本框 9"/>
          <p:cNvSpPr txBox="1"/>
          <p:nvPr/>
        </p:nvSpPr>
        <p:spPr>
          <a:xfrm>
            <a:off x="5619115" y="445770"/>
            <a:ext cx="5913120" cy="1938020"/>
          </a:xfrm>
          <a:prstGeom prst="rect">
            <a:avLst/>
          </a:prstGeom>
          <a:noFill/>
        </p:spPr>
        <p:txBody>
          <a:bodyPr wrap="square" rtlCol="0">
            <a:spAutoFit/>
          </a:bodyPr>
          <a:p>
            <a:pPr algn="ctr"/>
            <a:r>
              <a:rPr lang="en-US" altLang="zh-CN" sz="4000">
                <a:solidFill>
                  <a:srgbClr val="406B6D"/>
                </a:solidFill>
                <a:latin typeface="PMingLiU-ExtB" panose="02020500000000000000" charset="-120"/>
                <a:ea typeface="PMingLiU-ExtB" panose="02020500000000000000" charset="-120"/>
              </a:rPr>
              <a:t>Reasons why women comb themselves</a:t>
            </a:r>
            <a:endParaRPr lang="en-US" altLang="zh-CN" sz="4000">
              <a:solidFill>
                <a:srgbClr val="406B6D"/>
              </a:solidFill>
              <a:latin typeface="PMingLiU-ExtB" panose="02020500000000000000" charset="-120"/>
              <a:ea typeface="PMingLiU-ExtB" panose="02020500000000000000" charset="-120"/>
            </a:endParaRPr>
          </a:p>
          <a:p>
            <a:pPr algn="ctr"/>
            <a:endParaRPr lang="en-US" altLang="zh-CN" sz="4000">
              <a:solidFill>
                <a:srgbClr val="406B6D"/>
              </a:solidFill>
              <a:latin typeface="PMingLiU-ExtB" panose="02020500000000000000" charset="-120"/>
              <a:ea typeface="PMingLiU-ExtB" panose="02020500000000000000"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6770"/>
        </a:solidFill>
        <a:effectLst/>
      </p:bgPr>
    </p:bg>
    <p:spTree>
      <p:nvGrpSpPr>
        <p:cNvPr id="1" name=""/>
        <p:cNvGrpSpPr/>
        <p:nvPr/>
      </p:nvGrpSpPr>
      <p:grpSpPr>
        <a:xfrm>
          <a:off x="0" y="0"/>
          <a:ext cx="0" cy="0"/>
          <a:chOff x="0" y="0"/>
          <a:chExt cx="0" cy="0"/>
        </a:xfrm>
      </p:grpSpPr>
      <p:sp>
        <p:nvSpPr>
          <p:cNvPr id="3" name="矩形 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p:nvPr/>
        </p:nvSpPr>
        <p:spPr>
          <a:xfrm>
            <a:off x="315686" y="239486"/>
            <a:ext cx="11560628" cy="6379028"/>
          </a:xfrm>
          <a:prstGeom prst="rect">
            <a:avLst/>
          </a:prstGeom>
          <a:solidFill>
            <a:srgbClr val="DCD4C5"/>
          </a:solidFill>
          <a:ln>
            <a:solidFill>
              <a:srgbClr val="1E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616710" y="1764030"/>
            <a:ext cx="8937625" cy="3635374"/>
            <a:chOff x="2546" y="2484"/>
            <a:chExt cx="14075" cy="5725"/>
          </a:xfrm>
        </p:grpSpPr>
        <p:pic>
          <p:nvPicPr>
            <p:cNvPr id="47" name="图片 46"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PicPr>
              <a:picLocks noChangeAspect="1"/>
            </p:cNvPicPr>
            <p:nvPr/>
          </p:nvPicPr>
          <p:blipFill>
            <a:blip r:embed="rId1"/>
            <a:stretch>
              <a:fillRect/>
            </a:stretch>
          </p:blipFill>
          <p:spPr>
            <a:xfrm>
              <a:off x="2546" y="2484"/>
              <a:ext cx="14075" cy="5607"/>
            </a:xfrm>
            <a:prstGeom prst="rect">
              <a:avLst/>
            </a:prstGeom>
          </p:spPr>
        </p:pic>
        <p:pic>
          <p:nvPicPr>
            <p:cNvPr id="45" name="图片 44" descr="C:/Users/Yanshiyu/Desktop/曲线 1.png曲线 1"/>
            <p:cNvPicPr>
              <a:picLocks noChangeAspect="1"/>
            </p:cNvPicPr>
            <p:nvPr/>
          </p:nvPicPr>
          <p:blipFill>
            <a:blip r:embed="rId2"/>
            <a:srcRect/>
            <a:stretch>
              <a:fillRect/>
            </a:stretch>
          </p:blipFill>
          <p:spPr>
            <a:xfrm>
              <a:off x="11295" y="2618"/>
              <a:ext cx="5074" cy="5344"/>
            </a:xfrm>
            <a:prstGeom prst="rect">
              <a:avLst/>
            </a:prstGeom>
            <a:blipFill>
              <a:blip r:embed="rId3"/>
              <a:tile tx="0" ty="-19050" sx="100000" sy="100000" flip="none" algn="tl"/>
            </a:blipFill>
          </p:spPr>
        </p:pic>
        <p:pic>
          <p:nvPicPr>
            <p:cNvPr id="49" name="图片 48"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PicPr>
              <a:picLocks noChangeAspect="1"/>
            </p:cNvPicPr>
            <p:nvPr/>
          </p:nvPicPr>
          <p:blipFill>
            <a:blip r:embed="rId4"/>
            <a:stretch>
              <a:fillRect/>
            </a:stretch>
          </p:blipFill>
          <p:spPr>
            <a:xfrm>
              <a:off x="2593" y="7079"/>
              <a:ext cx="490" cy="883"/>
            </a:xfrm>
            <a:prstGeom prst="rect">
              <a:avLst/>
            </a:prstGeom>
          </p:spPr>
        </p:pic>
        <p:grpSp>
          <p:nvGrpSpPr>
            <p:cNvPr id="82" name="组合 81"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GrpSpPr/>
            <p:nvPr/>
          </p:nvGrpSpPr>
          <p:grpSpPr>
            <a:xfrm>
              <a:off x="3759" y="2500"/>
              <a:ext cx="6773" cy="5709"/>
              <a:chOff x="2452001" y="1349150"/>
              <a:chExt cx="4300636" cy="3625052"/>
            </a:xfrm>
          </p:grpSpPr>
          <p:sp>
            <p:nvSpPr>
              <p:cNvPr id="71" name="文本框 70"/>
              <p:cNvSpPr txBox="1"/>
              <p:nvPr/>
            </p:nvSpPr>
            <p:spPr>
              <a:xfrm>
                <a:off x="6398325" y="1431061"/>
                <a:ext cx="354312" cy="3543141"/>
              </a:xfrm>
              <a:prstGeom prst="rect">
                <a:avLst/>
              </a:prstGeom>
              <a:noFill/>
            </p:spPr>
            <p:txBody>
              <a:bodyPr vert="eaVert" wrap="square" rtlCol="0">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大抵主张女子之不嫁者</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当以女子之</a:t>
                </a:r>
                <a:endParaRPr lang="zh-CN" altLang="en-US" sz="1600">
                  <a:solidFill>
                    <a:srgbClr val="8B7A57"/>
                  </a:solidFill>
                  <a:latin typeface="方正宋刻本秀楷简体" panose="02000000000000000000" pitchFamily="2" charset="-122"/>
                  <a:ea typeface="方正宋刻本秀楷简体" panose="02000000000000000000" pitchFamily="2" charset="-122"/>
                </a:endParaRPr>
              </a:p>
            </p:txBody>
          </p:sp>
          <p:sp>
            <p:nvSpPr>
              <p:cNvPr id="73" name="矩形 72"/>
              <p:cNvSpPr/>
              <p:nvPr/>
            </p:nvSpPr>
            <p:spPr>
              <a:xfrm>
                <a:off x="5976071" y="1435507"/>
                <a:ext cx="354312" cy="3425036"/>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不嫁者</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当以女子之生计为重要问题</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endParaRPr lang="zh-CN" altLang="en-US" sz="1000">
                  <a:solidFill>
                    <a:srgbClr val="8B7A57"/>
                  </a:solidFill>
                  <a:latin typeface="方正宋刻本秀楷简体" panose="02000000000000000000" pitchFamily="2" charset="-122"/>
                  <a:ea typeface="方正宋刻本秀楷简体" panose="02000000000000000000" pitchFamily="2" charset="-122"/>
                </a:endParaRPr>
              </a:p>
            </p:txBody>
          </p:sp>
          <p:sp>
            <p:nvSpPr>
              <p:cNvPr id="74" name="矩形 73"/>
              <p:cNvSpPr/>
              <p:nvPr/>
            </p:nvSpPr>
            <p:spPr>
              <a:xfrm>
                <a:off x="5559532" y="1431063"/>
                <a:ext cx="354312" cy="3478374"/>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盖女子确能自立生活不需男子之扶助</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endParaRPr lang="zh-CN" altLang="en-US" sz="1000">
                  <a:solidFill>
                    <a:srgbClr val="8B7A57"/>
                  </a:solidFill>
                  <a:latin typeface="方正宋刻本秀楷简体" panose="02000000000000000000" pitchFamily="2" charset="-122"/>
                  <a:ea typeface="方正宋刻本秀楷简体" panose="02000000000000000000" pitchFamily="2" charset="-122"/>
                </a:endParaRPr>
              </a:p>
            </p:txBody>
          </p:sp>
          <p:sp>
            <p:nvSpPr>
              <p:cNvPr id="75" name="矩形 74"/>
              <p:cNvSpPr/>
              <p:nvPr/>
            </p:nvSpPr>
            <p:spPr>
              <a:xfrm>
                <a:off x="5195696" y="1349150"/>
                <a:ext cx="354312" cy="3560285"/>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即父母之力亦无依赖之必要</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夫然后可</a:t>
                </a:r>
                <a:endParaRPr lang="zh-CN" altLang="en-US" sz="1600">
                  <a:solidFill>
                    <a:srgbClr val="8B7A57"/>
                  </a:solidFill>
                  <a:latin typeface="方正宋刻本秀楷简体" panose="02000000000000000000" pitchFamily="2" charset="-122"/>
                  <a:ea typeface="方正宋刻本秀楷简体" panose="02000000000000000000" pitchFamily="2" charset="-122"/>
                </a:endParaRPr>
              </a:p>
            </p:txBody>
          </p:sp>
          <p:sp>
            <p:nvSpPr>
              <p:cNvPr id="76" name="矩形 75"/>
              <p:cNvSpPr/>
              <p:nvPr/>
            </p:nvSpPr>
            <p:spPr>
              <a:xfrm>
                <a:off x="4801381" y="1370105"/>
                <a:ext cx="354312" cy="3513932"/>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言不嫁</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番禺土地膏腴</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居民多以蚕</a:t>
                </a:r>
                <a:r>
                  <a:rPr lang="zh-CN" altLang="en-US" sz="1600">
                    <a:solidFill>
                      <a:srgbClr val="8B7A57"/>
                    </a:solidFill>
                    <a:latin typeface="方正宋刻本秀楷简体" panose="02000000000000000000" pitchFamily="2" charset="-122"/>
                    <a:ea typeface="方正宋刻本秀楷简体" panose="02000000000000000000" pitchFamily="2" charset="-122"/>
                    <a:sym typeface="+mn-ea"/>
                  </a:rPr>
                  <a:t>桑</a:t>
                </a:r>
                <a:endParaRPr lang="zh-CN" altLang="en-US" sz="1600">
                  <a:solidFill>
                    <a:srgbClr val="8B7A57"/>
                  </a:solidFill>
                  <a:latin typeface="方正宋刻本秀楷简体" panose="02000000000000000000" pitchFamily="2" charset="-122"/>
                  <a:ea typeface="方正宋刻本秀楷简体" panose="02000000000000000000" pitchFamily="2" charset="-122"/>
                </a:endParaRPr>
              </a:p>
            </p:txBody>
          </p:sp>
          <p:sp>
            <p:nvSpPr>
              <p:cNvPr id="77" name="矩形 76"/>
              <p:cNvSpPr/>
              <p:nvPr/>
            </p:nvSpPr>
            <p:spPr>
              <a:xfrm>
                <a:off x="4397542" y="1356770"/>
                <a:ext cx="354312" cy="3531076"/>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为业</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家无贫富</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其女子皆能采桑</a:t>
                </a:r>
                <a:r>
                  <a:rPr lang="zh-CN" altLang="en-US" sz="1600">
                    <a:solidFill>
                      <a:srgbClr val="8B7A57"/>
                    </a:solidFill>
                    <a:latin typeface="方正宋刻本秀楷简体" panose="02000000000000000000" pitchFamily="2" charset="-122"/>
                    <a:ea typeface="方正宋刻本秀楷简体" panose="02000000000000000000" pitchFamily="2" charset="-122"/>
                    <a:sym typeface="+mn-ea"/>
                  </a:rPr>
                  <a:t>缫丝</a:t>
                </a:r>
                <a:r>
                  <a:rPr lang="zh-CN" altLang="en-US" sz="1000">
                    <a:solidFill>
                      <a:srgbClr val="8B7A57"/>
                    </a:solidFill>
                    <a:latin typeface="方正宋刻本秀楷简体" panose="02000000000000000000" pitchFamily="2" charset="-122"/>
                    <a:ea typeface="方正宋刻本秀楷简体" panose="02000000000000000000" pitchFamily="2" charset="-122"/>
                    <a:sym typeface="+mn-ea"/>
                  </a:rPr>
                  <a:t>，</a:t>
                </a:r>
                <a:endParaRPr lang="zh-CN" altLang="en-US" sz="1000">
                  <a:solidFill>
                    <a:srgbClr val="8B7A57"/>
                  </a:solidFill>
                  <a:latin typeface="方正宋刻本秀楷简体" panose="02000000000000000000" pitchFamily="2" charset="-122"/>
                  <a:ea typeface="方正宋刻本秀楷简体" panose="02000000000000000000" pitchFamily="2" charset="-122"/>
                  <a:sym typeface="+mn-ea"/>
                </a:endParaRPr>
              </a:p>
            </p:txBody>
          </p:sp>
          <p:sp>
            <p:nvSpPr>
              <p:cNvPr id="78" name="矩形 77"/>
              <p:cNvSpPr/>
              <p:nvPr/>
            </p:nvSpPr>
            <p:spPr>
              <a:xfrm>
                <a:off x="4397542" y="1384709"/>
                <a:ext cx="354312" cy="3432656"/>
              </a:xfrm>
              <a:prstGeom prst="rect">
                <a:avLst/>
              </a:prstGeom>
            </p:spPr>
            <p:txBody>
              <a:bodyPr vert="eaVert" wrap="square">
                <a:spAutoFit/>
              </a:bodyPr>
              <a:lstStyle/>
              <a:p>
                <a:pPr>
                  <a:lnSpc>
                    <a:spcPct val="70000"/>
                  </a:lnSpc>
                </a:pPr>
                <a:endParaRPr lang="zh-CN" altLang="en-US" sz="1600">
                  <a:solidFill>
                    <a:srgbClr val="8B7A57"/>
                  </a:solidFill>
                  <a:latin typeface="方正宋刻本秀楷简体" panose="02000000000000000000" pitchFamily="2" charset="-122"/>
                  <a:ea typeface="方正宋刻本秀楷简体" panose="02000000000000000000" pitchFamily="2" charset="-122"/>
                </a:endParaRPr>
              </a:p>
            </p:txBody>
          </p:sp>
          <p:sp>
            <p:nvSpPr>
              <p:cNvPr id="79" name="矩形 78"/>
              <p:cNvSpPr/>
              <p:nvPr/>
            </p:nvSpPr>
            <p:spPr>
              <a:xfrm>
                <a:off x="3204438" y="1374340"/>
                <a:ext cx="354312" cy="3513297"/>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此自给</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绰然有余</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彼辈既有所持</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又</a:t>
                </a:r>
                <a:endParaRPr lang="zh-CN" altLang="en-US" sz="1600">
                  <a:solidFill>
                    <a:srgbClr val="8B7A57"/>
                  </a:solidFill>
                  <a:latin typeface="方正宋刻本秀楷简体" panose="02000000000000000000" pitchFamily="2" charset="-122"/>
                  <a:ea typeface="方正宋刻本秀楷简体" panose="02000000000000000000" pitchFamily="2" charset="-122"/>
                </a:endParaRPr>
              </a:p>
            </p:txBody>
          </p:sp>
          <p:sp>
            <p:nvSpPr>
              <p:cNvPr id="80" name="矩形 79"/>
              <p:cNvSpPr/>
              <p:nvPr/>
            </p:nvSpPr>
            <p:spPr>
              <a:xfrm>
                <a:off x="2855840" y="1385135"/>
                <a:ext cx="354312" cy="3484723"/>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以嫁人为最羞辱事</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于是遂相约不嫁</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endParaRPr lang="zh-CN" altLang="en-US" sz="1000">
                  <a:solidFill>
                    <a:srgbClr val="8B7A57"/>
                  </a:solidFill>
                  <a:latin typeface="方正宋刻本秀楷简体" panose="02000000000000000000" pitchFamily="2" charset="-122"/>
                  <a:ea typeface="方正宋刻本秀楷简体" panose="02000000000000000000" pitchFamily="2" charset="-122"/>
                </a:endParaRPr>
              </a:p>
            </p:txBody>
          </p:sp>
          <p:sp>
            <p:nvSpPr>
              <p:cNvPr id="81" name="矩形 80"/>
              <p:cNvSpPr/>
              <p:nvPr/>
            </p:nvSpPr>
            <p:spPr>
              <a:xfrm>
                <a:off x="2452001" y="1392120"/>
                <a:ext cx="354312" cy="3484723"/>
              </a:xfrm>
              <a:prstGeom prst="rect">
                <a:avLst/>
              </a:prstGeom>
            </p:spPr>
            <p:txBody>
              <a:bodyPr vert="eaVert" wrap="square">
                <a:spAutoFit/>
              </a:bodyPr>
              <a:lstStyle/>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即为父母所强嫁</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亦必不落家</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endParaRPr lang="zh-CN" altLang="en-US" sz="1000">
                  <a:solidFill>
                    <a:srgbClr val="8B7A57"/>
                  </a:solidFill>
                  <a:latin typeface="方正宋刻本秀楷简体" panose="02000000000000000000" pitchFamily="2" charset="-122"/>
                  <a:ea typeface="方正宋刻本秀楷简体" panose="02000000000000000000" pitchFamily="2" charset="-122"/>
                </a:endParaRPr>
              </a:p>
            </p:txBody>
          </p:sp>
        </p:grpSp>
        <p:sp>
          <p:nvSpPr>
            <p:cNvPr id="83" name="文本框 82"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p:cNvSpPr txBox="1"/>
            <p:nvPr/>
          </p:nvSpPr>
          <p:spPr>
            <a:xfrm>
              <a:off x="10551" y="3590"/>
              <a:ext cx="724" cy="3556"/>
            </a:xfrm>
            <a:prstGeom prst="rect">
              <a:avLst/>
            </a:prstGeom>
            <a:noFill/>
          </p:spPr>
          <p:txBody>
            <a:bodyPr vert="eaVert" wrap="square" rtlCol="0">
              <a:spAutoFit/>
            </a:bodyPr>
            <a:lstStyle/>
            <a:p>
              <a:r>
                <a:rPr lang="en-US" altLang="zh-CN">
                  <a:solidFill>
                    <a:srgbClr val="8B7A57"/>
                  </a:solidFill>
                  <a:latin typeface="方正楷体简体" panose="03000509000000000000" pitchFamily="65" charset="-122"/>
                  <a:ea typeface="方正楷体简体" panose="03000509000000000000" pitchFamily="65" charset="-122"/>
                </a:rPr>
                <a:t>【</a:t>
              </a:r>
              <a:r>
                <a:rPr lang="zh-CN" altLang="en-US">
                  <a:solidFill>
                    <a:srgbClr val="8B7A57"/>
                  </a:solidFill>
                  <a:latin typeface="方正楷体简体" panose="03000509000000000000" pitchFamily="65" charset="-122"/>
                  <a:ea typeface="方正楷体简体" panose="03000509000000000000" pitchFamily="65" charset="-122"/>
                </a:rPr>
                <a:t>中华全国风俗志</a:t>
              </a:r>
              <a:r>
                <a:rPr lang="en-US" altLang="zh-CN">
                  <a:solidFill>
                    <a:srgbClr val="8B7A57"/>
                  </a:solidFill>
                  <a:latin typeface="方正楷体简体" panose="03000509000000000000" pitchFamily="65" charset="-122"/>
                  <a:ea typeface="方正楷体简体" panose="03000509000000000000" pitchFamily="65" charset="-122"/>
                </a:rPr>
                <a:t>】</a:t>
              </a:r>
              <a:endParaRPr lang="zh-CN" altLang="en-US">
                <a:solidFill>
                  <a:srgbClr val="8B7A57"/>
                </a:solidFill>
                <a:latin typeface="方正楷体简体" panose="03000509000000000000" pitchFamily="65" charset="-122"/>
                <a:ea typeface="方正楷体简体" panose="03000509000000000000" pitchFamily="65" charset="-122"/>
              </a:endParaRPr>
            </a:p>
          </p:txBody>
        </p:sp>
      </p:grpSp>
      <p:sp>
        <p:nvSpPr>
          <p:cNvPr id="2" name="e7d195523061f1c0" descr="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 hidden="1"/>
          <p:cNvSpPr txBox="1"/>
          <p:nvPr/>
        </p:nvSpPr>
        <p:spPr>
          <a:xfrm>
            <a:off x="-355600" y="1803400"/>
            <a:ext cx="262251" cy="1016000"/>
          </a:xfrm>
          <a:prstGeom prst="rect">
            <a:avLst/>
          </a:prstGeom>
          <a:noFill/>
        </p:spPr>
        <p:txBody>
          <a:bodyPr vert="wordArtVert" rtlCol="0">
            <a:spAutoFit/>
          </a:bodyPr>
          <a:lstStyle/>
          <a:p>
            <a:r>
              <a:rPr lang="en-US" altLang="zh-CN" sz="100"/>
              <a:t>e7d195523061f1c03666317325b3a25331a3ff6575ad3de35D20CE66331BF391ABBBA49479D671FC33A993E8B561D9C243CED51B425F3A925E375E702C5724D403CD75A21B6DB2D04DA790B885734541EFFD57CDD81682DA9E8C1D2789AE270565D3816C6D6F3CB331590FA052A65D65A2419D3E2DEBE7B90FB9CB48BDA79B33E02DBFA6A88D2214A1DE88160A2A5DA7</a:t>
            </a:r>
            <a:endParaRPr lang="zh-CN" altLang="en-US" sz="100"/>
          </a:p>
        </p:txBody>
      </p:sp>
      <p:sp>
        <p:nvSpPr>
          <p:cNvPr id="5" name="矩形 4" descr="e7d195523061f1c029d8a470330beef7eecbf578a74c67be34E755975358C32C42B60046E65E5AB2B817CFACDA70963A03272FA99D31C85E250EFEC4061BFB07F05F931B289192FCB8E0285A555C1F230118F7F8770BE109B2676611934EA86AC2D03B65383DD318276871DDE9DBE51199E69F149C7C2068234BB0689BE838DC9E28E2A40D721A6F423B9C3716E24784"/>
          <p:cNvSpPr/>
          <p:nvPr>
            <p:custDataLst>
              <p:tags r:id="rId5"/>
            </p:custDataLst>
          </p:nvPr>
        </p:nvSpPr>
        <p:spPr>
          <a:xfrm>
            <a:off x="2911793" y="635000"/>
            <a:ext cx="6395085" cy="1383665"/>
          </a:xfrm>
          <a:prstGeom prst="rect">
            <a:avLst/>
          </a:prstGeom>
        </p:spPr>
        <p:txBody>
          <a:bodyPr vert="horz" wrap="none">
            <a:spAutoFit/>
          </a:bodyPr>
          <a:lstStyle/>
          <a:p>
            <a:pPr algn="dist"/>
            <a:r>
              <a:rPr lang="en-US" altLang="zh-CN" sz="2800">
                <a:solidFill>
                  <a:srgbClr val="1E6770"/>
                </a:solidFill>
                <a:uFillTx/>
                <a:latin typeface="PMingLiU-ExtB" panose="02020500000000000000" charset="-120"/>
                <a:ea typeface="PMingLiU-ExtB" panose="02020500000000000000" charset="-120"/>
                <a:cs typeface="+mn-ea"/>
                <a:sym typeface="+mn-lt"/>
              </a:rPr>
              <a:t>Why did they become “self-combing female”?</a:t>
            </a:r>
            <a:endParaRPr lang="en-US" altLang="zh-CN" sz="28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2800">
              <a:solidFill>
                <a:srgbClr val="1E6770"/>
              </a:solidFill>
              <a:uFillTx/>
              <a:latin typeface="PMingLiU-ExtB" panose="02020500000000000000" charset="-120"/>
              <a:ea typeface="PMingLiU-ExtB" panose="02020500000000000000" charset="-120"/>
              <a:cs typeface="+mn-ea"/>
              <a:sym typeface="+mn-lt"/>
            </a:endParaRPr>
          </a:p>
          <a:p>
            <a:pPr algn="dist"/>
            <a:endParaRPr lang="en-US" altLang="zh-CN" sz="2800">
              <a:solidFill>
                <a:srgbClr val="1E6770"/>
              </a:solidFill>
              <a:uFillTx/>
              <a:latin typeface="PMingLiU-ExtB" panose="02020500000000000000" charset="-120"/>
              <a:ea typeface="PMingLiU-ExtB" panose="02020500000000000000" charset="-120"/>
              <a:cs typeface="+mn-ea"/>
              <a:sym typeface="+mn-lt"/>
            </a:endParaRPr>
          </a:p>
        </p:txBody>
      </p:sp>
      <p:sp>
        <p:nvSpPr>
          <p:cNvPr id="7" name="矩形 6"/>
          <p:cNvSpPr/>
          <p:nvPr/>
        </p:nvSpPr>
        <p:spPr>
          <a:xfrm>
            <a:off x="3978275" y="1793240"/>
            <a:ext cx="354330" cy="3531235"/>
          </a:xfrm>
          <a:prstGeom prst="rect">
            <a:avLst/>
          </a:prstGeom>
        </p:spPr>
        <p:txBody>
          <a:bodyPr vert="eaVert" wrap="square">
            <a:spAutoFit/>
          </a:bodyPr>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一日所得</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多则七</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八角</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小者亦三</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四</a:t>
            </a:r>
            <a:endParaRPr lang="zh-CN" altLang="en-US" sz="1000">
              <a:solidFill>
                <a:srgbClr val="8B7A57"/>
              </a:solidFill>
              <a:latin typeface="方正宋刻本秀楷简体" panose="02000000000000000000" pitchFamily="2" charset="-122"/>
              <a:ea typeface="方正宋刻本秀楷简体" panose="02000000000000000000" pitchFamily="2" charset="-122"/>
            </a:endParaRPr>
          </a:p>
        </p:txBody>
      </p:sp>
      <p:sp>
        <p:nvSpPr>
          <p:cNvPr id="8" name="矩形 7"/>
          <p:cNvSpPr/>
          <p:nvPr/>
        </p:nvSpPr>
        <p:spPr>
          <a:xfrm>
            <a:off x="3561715" y="1764030"/>
            <a:ext cx="354330" cy="3531235"/>
          </a:xfrm>
          <a:prstGeom prst="rect">
            <a:avLst/>
          </a:prstGeom>
        </p:spPr>
        <p:txBody>
          <a:bodyPr vert="eaVert" wrap="square">
            <a:spAutoFit/>
          </a:bodyPr>
          <a:p>
            <a:pPr>
              <a:lnSpc>
                <a:spcPct val="70000"/>
              </a:lnSpc>
            </a:pPr>
            <a:r>
              <a:rPr lang="zh-CN" altLang="en-US" sz="1600">
                <a:solidFill>
                  <a:srgbClr val="8B7A57"/>
                </a:solidFill>
                <a:latin typeface="方正宋刻本秀楷简体" panose="02000000000000000000" pitchFamily="2" charset="-122"/>
                <a:ea typeface="方正宋刻本秀楷简体" panose="02000000000000000000" pitchFamily="2" charset="-122"/>
              </a:rPr>
              <a:t>角</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乡间生活程度</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固不若城市之高</a:t>
            </a:r>
            <a:r>
              <a:rPr lang="zh-CN" altLang="en-US" sz="1000">
                <a:solidFill>
                  <a:srgbClr val="8B7A57"/>
                </a:solidFill>
                <a:latin typeface="方正宋刻本秀楷简体" panose="02000000000000000000" pitchFamily="2" charset="-122"/>
                <a:ea typeface="方正宋刻本秀楷简体" panose="02000000000000000000" pitchFamily="2" charset="-122"/>
              </a:rPr>
              <a:t>，</a:t>
            </a:r>
            <a:r>
              <a:rPr lang="zh-CN" altLang="en-US" sz="1600">
                <a:solidFill>
                  <a:srgbClr val="8B7A57"/>
                </a:solidFill>
                <a:latin typeface="方正宋刻本秀楷简体" panose="02000000000000000000" pitchFamily="2" charset="-122"/>
                <a:ea typeface="方正宋刻本秀楷简体" panose="02000000000000000000" pitchFamily="2" charset="-122"/>
              </a:rPr>
              <a:t>以</a:t>
            </a:r>
            <a:endParaRPr lang="zh-CN" altLang="en-US" sz="1000">
              <a:solidFill>
                <a:srgbClr val="8B7A57"/>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4.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5.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9.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wm#"/>
  <p:tag name="KSO_WM_TEMPLATE_CATEGORY" val="custom"/>
  <p:tag name="KSO_WM_TEMPLATE_INDEX" val="20205176"/>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176"/>
</p:tagLst>
</file>

<file path=ppt/tags/tag59.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a="http://schemas.openxmlformats.org/drawingml/2006/main" name="第一PPT，www.1ppt.com">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7200</Words>
  <Application>WPS 演示</Application>
  <PresentationFormat>宽屏</PresentationFormat>
  <Paragraphs>217</Paragraphs>
  <Slides>22</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22</vt:i4>
      </vt:variant>
    </vt:vector>
  </HeadingPairs>
  <TitlesOfParts>
    <vt:vector size="40" baseType="lpstr">
      <vt:lpstr>Arial</vt:lpstr>
      <vt:lpstr>宋体</vt:lpstr>
      <vt:lpstr>Wingdings</vt:lpstr>
      <vt:lpstr>Wingdings</vt:lpstr>
      <vt:lpstr>微软雅黑</vt:lpstr>
      <vt:lpstr>Arial</vt:lpstr>
      <vt:lpstr>仓耳青禾体-谷力 W05</vt:lpstr>
      <vt:lpstr>华文楷体</vt:lpstr>
      <vt:lpstr>文悦古典明朝体 (非商业使用) W5</vt:lpstr>
      <vt:lpstr>Castellar</vt:lpstr>
      <vt:lpstr>PMingLiU-ExtB</vt:lpstr>
      <vt:lpstr>方正宋刻本秀楷简体</vt:lpstr>
      <vt:lpstr>方正楷体简体</vt:lpstr>
      <vt:lpstr>Arial Unicode MS</vt:lpstr>
      <vt:lpstr>Calibri</vt:lpstr>
      <vt:lpstr>Tw Cen MT</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dc:title>
  <dc:creator>第一PPT</dc:creator>
  <cp:keywords>www.1ppt.com</cp:keywords>
  <dc:description>www.1ppt.com</dc:description>
  <cp:lastModifiedBy>狈磁褐滴醒</cp:lastModifiedBy>
  <cp:revision>184</cp:revision>
  <dcterms:created xsi:type="dcterms:W3CDTF">2019-06-19T02:08:00Z</dcterms:created>
  <dcterms:modified xsi:type="dcterms:W3CDTF">2024-11-28T05:04:49Z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F9863BED600F4616ACC81587191F284F_13</vt:lpwstr>
  </property>
  <property fmtid="{D5CDD505-2E9C-101B-9397-08002B2CF9AE}" pid="3" name="KSOProductBuildVer">
    <vt:lpwstr>2052-12.1.0.18912</vt:lpwstr>
  </property>
</Properties>
</file>