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716" r:id="rId3"/>
  </p:sldMasterIdLst>
  <p:notesMasterIdLst>
    <p:notesMasterId r:id="rId5"/>
  </p:notesMasterIdLst>
  <p:handoutMasterIdLst>
    <p:handoutMasterId r:id="rId33"/>
  </p:handoutMasterIdLst>
  <p:sldIdLst>
    <p:sldId id="359" r:id="rId4"/>
    <p:sldId id="361" r:id="rId6"/>
    <p:sldId id="362" r:id="rId7"/>
    <p:sldId id="363" r:id="rId8"/>
    <p:sldId id="368" r:id="rId9"/>
    <p:sldId id="369" r:id="rId10"/>
    <p:sldId id="367" r:id="rId11"/>
    <p:sldId id="370" r:id="rId12"/>
    <p:sldId id="371" r:id="rId13"/>
    <p:sldId id="372" r:id="rId14"/>
    <p:sldId id="373" r:id="rId15"/>
    <p:sldId id="366" r:id="rId16"/>
    <p:sldId id="392" r:id="rId17"/>
    <p:sldId id="390" r:id="rId18"/>
    <p:sldId id="389" r:id="rId19"/>
    <p:sldId id="391" r:id="rId20"/>
    <p:sldId id="388" r:id="rId21"/>
    <p:sldId id="374" r:id="rId22"/>
    <p:sldId id="375" r:id="rId23"/>
    <p:sldId id="376" r:id="rId24"/>
    <p:sldId id="385" r:id="rId25"/>
    <p:sldId id="386" r:id="rId26"/>
    <p:sldId id="387" r:id="rId27"/>
    <p:sldId id="365" r:id="rId28"/>
    <p:sldId id="377" r:id="rId29"/>
    <p:sldId id="378" r:id="rId30"/>
    <p:sldId id="379" r:id="rId31"/>
    <p:sldId id="364" r:id="rId32"/>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82"/>
  </p:normalViewPr>
  <p:slideViewPr>
    <p:cSldViewPr snapToGrid="0" snapToObjects="1" showGuides="1">
      <p:cViewPr>
        <p:scale>
          <a:sx n="66" d="100"/>
          <a:sy n="66" d="100"/>
        </p:scale>
        <p:origin x="1896" y="9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7" Type="http://schemas.openxmlformats.org/officeDocument/2006/relationships/tags" Target="tags/tag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
        <p:nvSpPr>
          <p:cNvPr id="6" name="TextBox 5"/>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ECCDFA6-1E83-B64A-81A1-D9DB674537E5}"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8" Type="http://schemas.openxmlformats.org/officeDocument/2006/relationships/theme" Target="../theme/theme1.xml"/><Relationship Id="rId67" Type="http://schemas.openxmlformats.org/officeDocument/2006/relationships/slideLayout" Target="../slideLayouts/slideLayout67.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0A2AD-B2CE-DC4F-8015-E18525983D45}"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CDFA6-1E83-B64A-81A1-D9DB674537E5}"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2.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6.jpeg"/><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2.xml"/><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2.xml"/><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62.xml"/><Relationship Id="rId2" Type="http://schemas.openxmlformats.org/officeDocument/2006/relationships/image" Target="../media/image34.tiff"/><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1" Type="http://schemas.openxmlformats.org/officeDocument/2006/relationships/notesSlide" Target="../notesSlides/notesSlide5.xml"/><Relationship Id="rId10" Type="http://schemas.openxmlformats.org/officeDocument/2006/relationships/slideLayout" Target="../slideLayouts/slideLayout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2.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510665" y="1985645"/>
            <a:ext cx="9586595" cy="2584450"/>
          </a:xfrm>
          <a:prstGeom prst="rect">
            <a:avLst/>
          </a:prstGeom>
          <a:noFill/>
        </p:spPr>
        <p:txBody>
          <a:bodyPr wrap="square" rtlCol="0">
            <a:spAutoFit/>
          </a:bodyPr>
          <a:p>
            <a:pPr algn="ctr"/>
            <a:r>
              <a:rPr lang="en-US" altLang="zh-CN" sz="5400" spc="-300" dirty="0">
                <a:solidFill>
                  <a:srgbClr val="E4C6A4"/>
                </a:solidFill>
                <a:latin typeface="Times New Roman" panose="02020603050405020304" charset="0"/>
                <a:ea typeface="华文新魏" panose="02010800040101010101" pitchFamily="2" charset="-122"/>
                <a:cs typeface="Times New Roman" panose="02020603050405020304" charset="0"/>
                <a:sym typeface="+mn-ea"/>
              </a:rPr>
              <a:t>Social phenomenon: </a:t>
            </a:r>
            <a:endParaRPr lang="en-US" altLang="zh-CN" sz="5400" spc="-300" dirty="0">
              <a:solidFill>
                <a:srgbClr val="E4C6A4"/>
              </a:solidFill>
              <a:latin typeface="Times New Roman" panose="02020603050405020304" charset="0"/>
              <a:ea typeface="华文新魏" panose="02010800040101010101" pitchFamily="2" charset="-122"/>
              <a:cs typeface="Times New Roman" panose="02020603050405020304" charset="0"/>
              <a:sym typeface="+mn-ea"/>
            </a:endParaRPr>
          </a:p>
          <a:p>
            <a:pPr algn="ctr"/>
            <a:r>
              <a:rPr lang="en-US" altLang="zh-CN" sz="5400" spc="-300" dirty="0">
                <a:solidFill>
                  <a:srgbClr val="E4C6A4"/>
                </a:solidFill>
                <a:latin typeface="Times New Roman" panose="02020603050405020304" charset="0"/>
                <a:ea typeface="华文新魏" panose="02010800040101010101" pitchFamily="2" charset="-122"/>
                <a:cs typeface="Times New Roman" panose="02020603050405020304" charset="0"/>
                <a:sym typeface="+mn-ea"/>
              </a:rPr>
              <a:t>Marriage</a:t>
            </a:r>
            <a:endParaRPr lang="en-US" altLang="zh-CN" sz="5400" spc="-300" dirty="0">
              <a:solidFill>
                <a:srgbClr val="E4C6A4"/>
              </a:solidFill>
              <a:latin typeface="Times New Roman" panose="02020603050405020304" charset="0"/>
              <a:ea typeface="华文新魏" panose="02010800040101010101" pitchFamily="2" charset="-122"/>
              <a:cs typeface="Times New Roman" panose="02020603050405020304" charset="0"/>
            </a:endParaRPr>
          </a:p>
          <a:p>
            <a:pPr algn="ctr"/>
            <a:r>
              <a:rPr lang="en-US" altLang="zh-CN" sz="5400" spc="-300" dirty="0">
                <a:solidFill>
                  <a:srgbClr val="E4C6A4"/>
                </a:solidFill>
                <a:latin typeface="Times New Roman" panose="02020603050405020304" charset="0"/>
                <a:ea typeface="华文新魏" panose="02010800040101010101" pitchFamily="2" charset="-122"/>
                <a:cs typeface="Times New Roman" panose="02020603050405020304" charset="0"/>
                <a:sym typeface="+mn-ea"/>
              </a:rPr>
              <a:t>Women Being urged to get married</a:t>
            </a:r>
            <a:endParaRPr lang="en-US" altLang="zh-CN" sz="5400" spc="-300" dirty="0">
              <a:solidFill>
                <a:srgbClr val="E4C6A4"/>
              </a:solidFill>
              <a:latin typeface="Times New Roman" panose="02020603050405020304" charset="0"/>
              <a:ea typeface="华文新魏" panose="02010800040101010101" pitchFamily="2" charset="-122"/>
              <a:cs typeface="Times New Roman" panose="02020603050405020304" charset="0"/>
              <a:sym typeface="+mn-ea"/>
            </a:endParaRPr>
          </a:p>
        </p:txBody>
      </p:sp>
      <p:sp>
        <p:nvSpPr>
          <p:cNvPr id="5" name="文本框 4"/>
          <p:cNvSpPr txBox="1"/>
          <p:nvPr/>
        </p:nvSpPr>
        <p:spPr>
          <a:xfrm>
            <a:off x="3173730" y="5207635"/>
            <a:ext cx="2372360" cy="708660"/>
          </a:xfrm>
          <a:prstGeom prst="rect">
            <a:avLst/>
          </a:prstGeom>
          <a:noFill/>
        </p:spPr>
        <p:txBody>
          <a:bodyPr wrap="square" rtlCol="0">
            <a:noAutofit/>
          </a:bodyPr>
          <a:p>
            <a:r>
              <a:rPr lang="en-US" altLang="zh-CN"/>
              <a:t>LIU XINYU</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初婚"/>
          <p:cNvPicPr>
            <a:picLocks noChangeAspect="1"/>
          </p:cNvPicPr>
          <p:nvPr/>
        </p:nvPicPr>
        <p:blipFill>
          <a:blip r:embed="rId1"/>
          <a:stretch>
            <a:fillRect/>
          </a:stretch>
        </p:blipFill>
        <p:spPr>
          <a:xfrm>
            <a:off x="1022985" y="1036955"/>
            <a:ext cx="5191760" cy="3689985"/>
          </a:xfrm>
          <a:prstGeom prst="rect">
            <a:avLst/>
          </a:prstGeom>
        </p:spPr>
      </p:pic>
      <p:sp>
        <p:nvSpPr>
          <p:cNvPr id="7" name="文本框 6"/>
          <p:cNvSpPr txBox="1"/>
          <p:nvPr/>
        </p:nvSpPr>
        <p:spPr>
          <a:xfrm>
            <a:off x="6820535" y="1758950"/>
            <a:ext cx="4733290" cy="2245360"/>
          </a:xfrm>
          <a:prstGeom prst="rect">
            <a:avLst/>
          </a:prstGeom>
          <a:noFill/>
        </p:spPr>
        <p:txBody>
          <a:bodyPr wrap="square" rtlCol="0">
            <a:spAutoFit/>
          </a:bodyPr>
          <a:p>
            <a:r>
              <a:rPr lang="zh-CN" altLang="en-US" sz="2800">
                <a:latin typeface="Times New Roman" panose="02020603050405020304" charset="0"/>
                <a:cs typeface="Times New Roman" panose="02020603050405020304" charset="0"/>
              </a:rPr>
              <a:t>In 2020, the average age at first marriage in China was 28.67, </a:t>
            </a:r>
            <a:r>
              <a:rPr lang="zh-CN" altLang="en-US" sz="2800" b="1">
                <a:latin typeface="Times New Roman" panose="02020603050405020304" charset="0"/>
                <a:cs typeface="Times New Roman" panose="02020603050405020304" charset="0"/>
              </a:rPr>
              <a:t>an increase of 3.78 years </a:t>
            </a:r>
            <a:r>
              <a:rPr lang="zh-CN" altLang="en-US" sz="2800">
                <a:latin typeface="Times New Roman" panose="02020603050405020304" charset="0"/>
                <a:cs typeface="Times New Roman" panose="02020603050405020304" charset="0"/>
              </a:rPr>
              <a:t>compared to the average age of 24.89 in 2010.</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婚育"/>
          <p:cNvPicPr>
            <a:picLocks noChangeAspect="1"/>
          </p:cNvPicPr>
          <p:nvPr/>
        </p:nvPicPr>
        <p:blipFill>
          <a:blip r:embed="rId1"/>
          <a:stretch>
            <a:fillRect/>
          </a:stretch>
        </p:blipFill>
        <p:spPr>
          <a:xfrm>
            <a:off x="1282065" y="826770"/>
            <a:ext cx="6699250" cy="4535805"/>
          </a:xfrm>
          <a:prstGeom prst="rect">
            <a:avLst/>
          </a:prstGeom>
        </p:spPr>
      </p:pic>
      <p:sp>
        <p:nvSpPr>
          <p:cNvPr id="7" name="文本框 6"/>
          <p:cNvSpPr txBox="1"/>
          <p:nvPr/>
        </p:nvSpPr>
        <p:spPr>
          <a:xfrm>
            <a:off x="8589010" y="2248535"/>
            <a:ext cx="3174365" cy="1383665"/>
          </a:xfrm>
          <a:prstGeom prst="rect">
            <a:avLst/>
          </a:prstGeom>
          <a:noFill/>
        </p:spPr>
        <p:txBody>
          <a:bodyPr wrap="square" rtlCol="0">
            <a:spAutoFit/>
          </a:bodyPr>
          <a:p>
            <a:r>
              <a:rPr lang="zh-CN" altLang="en-US" sz="2800">
                <a:latin typeface="Times New Roman" panose="02020603050405020304" charset="0"/>
                <a:cs typeface="Times New Roman" panose="02020603050405020304" charset="0"/>
              </a:rPr>
              <a:t>Delayed marriage leads to </a:t>
            </a:r>
            <a:r>
              <a:rPr lang="zh-CN" altLang="en-US" sz="2800" b="1">
                <a:latin typeface="Times New Roman" panose="02020603050405020304" charset="0"/>
                <a:cs typeface="Times New Roman" panose="02020603050405020304" charset="0"/>
              </a:rPr>
              <a:t>delayed childbirth.</a:t>
            </a:r>
            <a:endParaRPr lang="zh-CN" altLang="en-US" sz="28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459030" y="2107095"/>
            <a:ext cx="9309735" cy="1771015"/>
          </a:xfrm>
          <a:prstGeom prst="rect">
            <a:avLst/>
          </a:prstGeom>
          <a:noFill/>
        </p:spPr>
        <p:txBody>
          <a:bodyPr wrap="none" rtlCol="0">
            <a:spAutoFit/>
          </a:bodyPr>
          <a:lstStyle/>
          <a:p>
            <a:pPr algn="ctr">
              <a:lnSpc>
                <a:spcPct val="130000"/>
              </a:lnSpc>
            </a:pPr>
            <a:r>
              <a:rPr kumimoji="1" lang="en-US" altLang="zh-CN" sz="3600" dirty="0">
                <a:solidFill>
                  <a:schemeClr val="accent4">
                    <a:lumMod val="20000"/>
                    <a:lumOff val="80000"/>
                  </a:schemeClr>
                </a:solidFill>
                <a:cs typeface="+mn-ea"/>
                <a:sym typeface="+mn-lt"/>
              </a:rPr>
              <a:t>PART</a:t>
            </a:r>
            <a:r>
              <a:rPr kumimoji="1" lang="zh-CN" altLang="en-US" sz="3600" dirty="0">
                <a:solidFill>
                  <a:schemeClr val="accent4">
                    <a:lumMod val="20000"/>
                    <a:lumOff val="80000"/>
                  </a:schemeClr>
                </a:solidFill>
                <a:cs typeface="+mn-ea"/>
                <a:sym typeface="+mn-lt"/>
              </a:rPr>
              <a:t>  </a:t>
            </a:r>
            <a:r>
              <a:rPr kumimoji="1" lang="en-US" altLang="zh-CN" sz="3600" dirty="0">
                <a:solidFill>
                  <a:schemeClr val="accent4">
                    <a:lumMod val="20000"/>
                    <a:lumOff val="80000"/>
                  </a:schemeClr>
                </a:solidFill>
                <a:cs typeface="+mn-ea"/>
                <a:sym typeface="+mn-lt"/>
              </a:rPr>
              <a:t>3</a:t>
            </a:r>
            <a:endParaRPr kumimoji="1" lang="en-US" altLang="zh-CN" sz="3600" dirty="0">
              <a:solidFill>
                <a:schemeClr val="accent4">
                  <a:lumMod val="20000"/>
                  <a:lumOff val="80000"/>
                </a:schemeClr>
              </a:solidFill>
              <a:cs typeface="+mn-ea"/>
              <a:sym typeface="+mn-lt"/>
            </a:endParaRPr>
          </a:p>
          <a:p>
            <a:pPr algn="ctr">
              <a:lnSpc>
                <a:spcPct val="130000"/>
              </a:lnSpc>
            </a:pPr>
            <a:r>
              <a:rPr kumimoji="1" lang="en-US" altLang="zh-CN" sz="4800" b="1" dirty="0">
                <a:solidFill>
                  <a:schemeClr val="accent4">
                    <a:lumMod val="20000"/>
                    <a:lumOff val="80000"/>
                  </a:schemeClr>
                </a:solidFill>
                <a:latin typeface="Times New Roman" panose="02020603050405020304" charset="0"/>
                <a:cs typeface="Times New Roman" panose="02020603050405020304" charset="0"/>
                <a:sym typeface="+mn-lt"/>
              </a:rPr>
              <a:t>Women being urged to get married</a:t>
            </a:r>
            <a:endParaRPr kumimoji="1" lang="en-US" altLang="zh-CN" sz="4800" b="1" dirty="0">
              <a:solidFill>
                <a:schemeClr val="accent4">
                  <a:lumMod val="20000"/>
                  <a:lumOff val="80000"/>
                </a:schemeClr>
              </a:solidFill>
              <a:latin typeface="Times New Roman" panose="02020603050405020304" charset="0"/>
              <a:cs typeface="Times New Roman" panose="020206030504050203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27225" y="766445"/>
            <a:ext cx="8780145" cy="4831080"/>
          </a:xfrm>
          <a:prstGeom prst="rect">
            <a:avLst/>
          </a:prstGeom>
          <a:no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    </a:t>
            </a:r>
            <a:r>
              <a:rPr lang="zh-CN" altLang="en-US" sz="2800">
                <a:solidFill>
                  <a:schemeClr val="bg1"/>
                </a:solidFill>
                <a:latin typeface="Times New Roman" panose="02020603050405020304" charset="0"/>
                <a:cs typeface="Times New Roman" panose="02020603050405020304" charset="0"/>
              </a:rPr>
              <a:t>The best age for women to conceive is between 23 and 30 years old. Single women over 30, having missed the optimal childbearing age, see their value in the marriage market significantly reduced.</a:t>
            </a:r>
            <a:endParaRPr lang="zh-CN" altLang="en-US" sz="2800">
              <a:solidFill>
                <a:schemeClr val="bg1"/>
              </a:solidFill>
              <a:latin typeface="Times New Roman" panose="02020603050405020304" charset="0"/>
              <a:cs typeface="Times New Roman" panose="02020603050405020304" charset="0"/>
            </a:endParaRPr>
          </a:p>
          <a:p>
            <a:r>
              <a:rPr lang="en-US" altLang="zh-CN" sz="2800">
                <a:solidFill>
                  <a:schemeClr val="bg1"/>
                </a:solidFill>
                <a:latin typeface="Times New Roman" panose="02020603050405020304" charset="0"/>
                <a:cs typeface="Times New Roman" panose="02020603050405020304" charset="0"/>
              </a:rPr>
              <a:t>    </a:t>
            </a:r>
            <a:r>
              <a:rPr lang="zh-CN" altLang="en-US" sz="2800">
                <a:solidFill>
                  <a:schemeClr val="bg1"/>
                </a:solidFill>
                <a:latin typeface="Times New Roman" panose="02020603050405020304" charset="0"/>
                <a:cs typeface="Times New Roman" panose="02020603050405020304" charset="0"/>
              </a:rPr>
              <a:t>Fu, a matchmaker at Wansong Academy, said in an interview with a reporter, "In the blind date market, 30 years old is a threshold for women. Under 30, there is mutual selection; over 30, women have to take a 30% or 40% discount. 'We charge a fee, so we must arrange blind dates for older women. Every time, we have to plead with the boys to meet them, saying a lot of good words.'"</a:t>
            </a:r>
            <a:endParaRPr lang="zh-CN" altLang="en-US" sz="2800">
              <a:solidFill>
                <a:schemeClr val="bg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逼婚"/>
          <p:cNvPicPr>
            <a:picLocks noChangeAspect="1"/>
          </p:cNvPicPr>
          <p:nvPr/>
        </p:nvPicPr>
        <p:blipFill>
          <a:blip r:embed="rId1"/>
          <a:stretch>
            <a:fillRect/>
          </a:stretch>
        </p:blipFill>
        <p:spPr>
          <a:xfrm>
            <a:off x="7142480" y="664210"/>
            <a:ext cx="4751705" cy="5473700"/>
          </a:xfrm>
          <a:prstGeom prst="rect">
            <a:avLst/>
          </a:prstGeom>
        </p:spPr>
      </p:pic>
      <p:pic>
        <p:nvPicPr>
          <p:cNvPr id="3" name="图片 2" descr="逼婚2"/>
          <p:cNvPicPr>
            <a:picLocks noChangeAspect="1"/>
          </p:cNvPicPr>
          <p:nvPr/>
        </p:nvPicPr>
        <p:blipFill>
          <a:blip r:embed="rId2"/>
          <a:stretch>
            <a:fillRect/>
          </a:stretch>
        </p:blipFill>
        <p:spPr>
          <a:xfrm>
            <a:off x="482600" y="1011555"/>
            <a:ext cx="6353810" cy="47796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逼婚3"/>
          <p:cNvPicPr>
            <a:picLocks noChangeAspect="1"/>
          </p:cNvPicPr>
          <p:nvPr/>
        </p:nvPicPr>
        <p:blipFill>
          <a:blip r:embed="rId1"/>
          <a:stretch>
            <a:fillRect/>
          </a:stretch>
        </p:blipFill>
        <p:spPr>
          <a:xfrm>
            <a:off x="797560" y="695325"/>
            <a:ext cx="5236210" cy="5467350"/>
          </a:xfrm>
          <a:prstGeom prst="rect">
            <a:avLst/>
          </a:prstGeom>
        </p:spPr>
      </p:pic>
      <p:pic>
        <p:nvPicPr>
          <p:cNvPr id="2" name="图片 1" descr="逼婚4"/>
          <p:cNvPicPr>
            <a:picLocks noChangeAspect="1"/>
          </p:cNvPicPr>
          <p:nvPr/>
        </p:nvPicPr>
        <p:blipFill>
          <a:blip r:embed="rId2"/>
          <a:stretch>
            <a:fillRect/>
          </a:stretch>
        </p:blipFill>
        <p:spPr>
          <a:xfrm>
            <a:off x="6398895" y="1271905"/>
            <a:ext cx="5216525" cy="46850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37385" y="1155065"/>
            <a:ext cx="8704580" cy="396938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    </a:t>
            </a:r>
            <a:r>
              <a:rPr lang="zh-CN" altLang="en-US" sz="2800">
                <a:solidFill>
                  <a:schemeClr val="bg1"/>
                </a:solidFill>
                <a:latin typeface="Times New Roman" panose="02020603050405020304" charset="0"/>
                <a:cs typeface="Times New Roman" panose="02020603050405020304" charset="0"/>
              </a:rPr>
              <a:t>According to data from the seventh national population census, 51.30% of women aged 25-29 are unmarried, 18.40% of women aged 30-34 remain single, and only 5% of women over 35 are unmarried. </a:t>
            </a:r>
            <a:endParaRPr lang="zh-CN" altLang="en-US" sz="2800">
              <a:solidFill>
                <a:schemeClr val="bg1"/>
              </a:solidFill>
              <a:latin typeface="Times New Roman" panose="02020603050405020304" charset="0"/>
              <a:cs typeface="Times New Roman" panose="02020603050405020304" charset="0"/>
            </a:endParaRPr>
          </a:p>
          <a:p>
            <a:r>
              <a:rPr lang="zh-CN" altLang="en-US" sz="2800">
                <a:solidFill>
                  <a:schemeClr val="bg1"/>
                </a:solidFill>
                <a:latin typeface="Times New Roman" panose="02020603050405020304" charset="0"/>
                <a:cs typeface="Times New Roman" panose="02020603050405020304" charset="0"/>
              </a:rPr>
              <a:t> </a:t>
            </a:r>
            <a:r>
              <a:rPr lang="en-US" altLang="zh-CN" sz="2800">
                <a:solidFill>
                  <a:schemeClr val="bg1"/>
                </a:solidFill>
                <a:latin typeface="Times New Roman" panose="02020603050405020304" charset="0"/>
                <a:cs typeface="Times New Roman" panose="02020603050405020304" charset="0"/>
              </a:rPr>
              <a:t>   </a:t>
            </a:r>
            <a:r>
              <a:rPr lang="zh-CN" altLang="en-US" sz="2800">
                <a:solidFill>
                  <a:schemeClr val="bg1"/>
                </a:solidFill>
                <a:latin typeface="Times New Roman" panose="02020603050405020304" charset="0"/>
                <a:cs typeface="Times New Roman" panose="02020603050405020304" charset="0"/>
              </a:rPr>
              <a:t>This indicates that </a:t>
            </a:r>
            <a:r>
              <a:rPr lang="en-US" altLang="zh-CN" sz="2800">
                <a:solidFill>
                  <a:schemeClr val="bg1"/>
                </a:solidFill>
                <a:latin typeface="Times New Roman" panose="02020603050405020304" charset="0"/>
                <a:cs typeface="Times New Roman" panose="02020603050405020304" charset="0"/>
              </a:rPr>
              <a:t>u</a:t>
            </a:r>
            <a:r>
              <a:rPr lang="zh-CN" altLang="en-US" sz="2800">
                <a:solidFill>
                  <a:schemeClr val="bg1"/>
                </a:solidFill>
                <a:latin typeface="Times New Roman" panose="02020603050405020304" charset="0"/>
                <a:cs typeface="Times New Roman" panose="02020603050405020304" charset="0"/>
                <a:sym typeface="+mn-ea"/>
              </a:rPr>
              <a:t>nder the pressure of forced marriage</a:t>
            </a:r>
            <a:r>
              <a:rPr lang="zh-CN" altLang="en-US" sz="2800">
                <a:solidFill>
                  <a:schemeClr val="bg1"/>
                </a:solidFill>
                <a:latin typeface="Times New Roman" panose="02020603050405020304" charset="0"/>
                <a:cs typeface="Times New Roman" panose="02020603050405020304" charset="0"/>
              </a:rPr>
              <a:t>, most Chinese </a:t>
            </a:r>
            <a:r>
              <a:rPr lang="en-US" altLang="zh-CN" sz="2800">
                <a:solidFill>
                  <a:schemeClr val="bg1"/>
                </a:solidFill>
                <a:latin typeface="Times New Roman" panose="02020603050405020304" charset="0"/>
                <a:cs typeface="Times New Roman" panose="02020603050405020304" charset="0"/>
              </a:rPr>
              <a:t>women </a:t>
            </a:r>
            <a:r>
              <a:rPr lang="zh-CN" altLang="en-US" sz="2800">
                <a:solidFill>
                  <a:schemeClr val="bg1"/>
                </a:solidFill>
                <a:latin typeface="Times New Roman" panose="02020603050405020304" charset="0"/>
                <a:cs typeface="Times New Roman" panose="02020603050405020304" charset="0"/>
              </a:rPr>
              <a:t>eventually </a:t>
            </a:r>
            <a:r>
              <a:rPr lang="en-US" altLang="zh-CN" sz="2800">
                <a:solidFill>
                  <a:schemeClr val="bg1"/>
                </a:solidFill>
                <a:latin typeface="Times New Roman" panose="02020603050405020304" charset="0"/>
                <a:cs typeface="Times New Roman" panose="02020603050405020304" charset="0"/>
              </a:rPr>
              <a:t>have no choice but to get married</a:t>
            </a:r>
            <a:r>
              <a:rPr lang="zh-CN" altLang="en-US" sz="2800">
                <a:solidFill>
                  <a:schemeClr val="bg1"/>
                </a:solidFill>
                <a:latin typeface="Times New Roman" panose="02020603050405020304" charset="0"/>
                <a:cs typeface="Times New Roman" panose="02020603050405020304" charset="0"/>
              </a:rPr>
              <a:t>. Particularly for women, society's disapproval of unmarried women of a certain age places those beyond the so-called "marriageable age" in a passive situation.</a:t>
            </a:r>
            <a:endParaRPr lang="zh-CN" altLang="en-US" sz="2800">
              <a:solidFill>
                <a:schemeClr val="bg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894323" y="2107095"/>
            <a:ext cx="8439150" cy="1771015"/>
          </a:xfrm>
          <a:prstGeom prst="rect">
            <a:avLst/>
          </a:prstGeom>
          <a:noFill/>
        </p:spPr>
        <p:txBody>
          <a:bodyPr wrap="none" rtlCol="0">
            <a:spAutoFit/>
          </a:bodyPr>
          <a:lstStyle/>
          <a:p>
            <a:pPr algn="ctr">
              <a:lnSpc>
                <a:spcPct val="130000"/>
              </a:lnSpc>
            </a:pPr>
            <a:r>
              <a:rPr kumimoji="1" lang="en-US" altLang="zh-CN" sz="3600" dirty="0">
                <a:solidFill>
                  <a:schemeClr val="accent4">
                    <a:lumMod val="20000"/>
                    <a:lumOff val="80000"/>
                  </a:schemeClr>
                </a:solidFill>
                <a:cs typeface="+mn-ea"/>
                <a:sym typeface="+mn-lt"/>
              </a:rPr>
              <a:t>PART</a:t>
            </a:r>
            <a:r>
              <a:rPr kumimoji="1" lang="zh-CN" altLang="en-US" sz="3600" dirty="0">
                <a:solidFill>
                  <a:schemeClr val="accent4">
                    <a:lumMod val="20000"/>
                    <a:lumOff val="80000"/>
                  </a:schemeClr>
                </a:solidFill>
                <a:cs typeface="+mn-ea"/>
                <a:sym typeface="+mn-lt"/>
              </a:rPr>
              <a:t>  </a:t>
            </a:r>
            <a:r>
              <a:rPr kumimoji="1" lang="en-US" altLang="zh-CN" sz="3600" dirty="0">
                <a:solidFill>
                  <a:schemeClr val="accent4">
                    <a:lumMod val="20000"/>
                    <a:lumOff val="80000"/>
                  </a:schemeClr>
                </a:solidFill>
                <a:cs typeface="+mn-ea"/>
                <a:sym typeface="+mn-lt"/>
              </a:rPr>
              <a:t>4</a:t>
            </a:r>
            <a:endParaRPr kumimoji="1" lang="en-US" altLang="zh-CN" sz="3600" dirty="0">
              <a:solidFill>
                <a:schemeClr val="accent4">
                  <a:lumMod val="20000"/>
                  <a:lumOff val="80000"/>
                </a:schemeClr>
              </a:solidFill>
              <a:cs typeface="+mn-ea"/>
              <a:sym typeface="+mn-lt"/>
            </a:endParaRPr>
          </a:p>
          <a:p>
            <a:pPr algn="ctr">
              <a:lnSpc>
                <a:spcPct val="130000"/>
              </a:lnSpc>
            </a:pPr>
            <a:r>
              <a:rPr kumimoji="1" lang="en-US" altLang="zh-CN" sz="4800" b="1" dirty="0">
                <a:solidFill>
                  <a:schemeClr val="accent4">
                    <a:lumMod val="20000"/>
                    <a:lumOff val="80000"/>
                  </a:schemeClr>
                </a:solidFill>
                <a:latin typeface="Times New Roman" panose="02020603050405020304" charset="0"/>
                <a:cs typeface="Times New Roman" panose="02020603050405020304" charset="0"/>
                <a:sym typeface="+mn-lt"/>
              </a:rPr>
              <a:t>Some reasons for late marriage </a:t>
            </a:r>
            <a:endParaRPr kumimoji="1" lang="en-US" altLang="zh-CN" sz="4800" b="1" dirty="0">
              <a:solidFill>
                <a:schemeClr val="accent4">
                  <a:lumMod val="20000"/>
                  <a:lumOff val="80000"/>
                </a:schemeClr>
              </a:solidFill>
              <a:latin typeface="Times New Roman" panose="02020603050405020304" charset="0"/>
              <a:cs typeface="Times New Roman" panose="020206030504050203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8150" y="770255"/>
            <a:ext cx="6776720" cy="583565"/>
          </a:xfrm>
          <a:prstGeom prst="rect">
            <a:avLst/>
          </a:prstGeom>
          <a:noFill/>
        </p:spPr>
        <p:txBody>
          <a:bodyPr wrap="square" rtlCol="0">
            <a:spAutoFit/>
          </a:bodyPr>
          <a:p>
            <a:r>
              <a:rPr lang="en-US" altLang="zh-CN" sz="3200">
                <a:solidFill>
                  <a:schemeClr val="bg1"/>
                </a:solidFill>
                <a:latin typeface="Times New Roman" panose="02020603050405020304" charset="0"/>
                <a:cs typeface="Times New Roman" panose="02020603050405020304" charset="0"/>
                <a:sym typeface="+mn-ea"/>
              </a:rPr>
              <a:t>(1) The best years were spent in school</a:t>
            </a:r>
            <a:endParaRPr lang="zh-CN" altLang="en-US" sz="3200">
              <a:latin typeface="Times New Roman" panose="02020603050405020304" charset="0"/>
              <a:cs typeface="Times New Roman" panose="02020603050405020304" charset="0"/>
            </a:endParaRPr>
          </a:p>
        </p:txBody>
      </p:sp>
      <p:pic>
        <p:nvPicPr>
          <p:cNvPr id="10" name="图片 9" descr="在校生"/>
          <p:cNvPicPr>
            <a:picLocks noChangeAspect="1"/>
          </p:cNvPicPr>
          <p:nvPr/>
        </p:nvPicPr>
        <p:blipFill>
          <a:blip r:embed="rId1"/>
          <a:stretch>
            <a:fillRect/>
          </a:stretch>
        </p:blipFill>
        <p:spPr>
          <a:xfrm>
            <a:off x="559435" y="2063750"/>
            <a:ext cx="5209540" cy="3603625"/>
          </a:xfrm>
          <a:prstGeom prst="rect">
            <a:avLst/>
          </a:prstGeom>
        </p:spPr>
      </p:pic>
      <p:sp>
        <p:nvSpPr>
          <p:cNvPr id="6" name="文本框 5"/>
          <p:cNvSpPr txBox="1"/>
          <p:nvPr/>
        </p:nvSpPr>
        <p:spPr>
          <a:xfrm>
            <a:off x="6193155" y="2372995"/>
            <a:ext cx="5755640" cy="2676525"/>
          </a:xfrm>
          <a:prstGeom prst="rect">
            <a:avLst/>
          </a:prstGeom>
          <a:noFill/>
        </p:spPr>
        <p:txBody>
          <a:bodyPr wrap="square" rtlCol="0">
            <a:spAutoFit/>
          </a:bodyPr>
          <a:p>
            <a:r>
              <a:rPr lang="zh-CN" altLang="en-US" sz="2800">
                <a:solidFill>
                  <a:schemeClr val="bg1"/>
                </a:solidFill>
                <a:latin typeface="Times New Roman" panose="02020603050405020304" charset="0"/>
                <a:cs typeface="Times New Roman" panose="02020603050405020304" charset="0"/>
                <a:sym typeface="+mn-ea"/>
              </a:rPr>
              <a:t>It</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s not that women want to be</a:t>
            </a:r>
            <a:r>
              <a:rPr lang="en-US" altLang="zh-CN" sz="2800">
                <a:solidFill>
                  <a:schemeClr val="bg1"/>
                </a:solidFill>
                <a:latin typeface="Times New Roman" panose="02020603050405020304" charset="0"/>
                <a:cs typeface="Times New Roman" panose="02020603050405020304" charset="0"/>
                <a:sym typeface="+mn-ea"/>
              </a:rPr>
              <a:t> “</a:t>
            </a:r>
            <a:r>
              <a:rPr lang="zh-CN" altLang="en-US" sz="2800">
                <a:solidFill>
                  <a:schemeClr val="bg1"/>
                </a:solidFill>
                <a:latin typeface="Times New Roman" panose="02020603050405020304" charset="0"/>
                <a:cs typeface="Times New Roman" panose="02020603050405020304" charset="0"/>
                <a:sym typeface="+mn-ea"/>
              </a:rPr>
              <a:t>leftover</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 it</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s the result of university enrollment expansion. </a:t>
            </a:r>
            <a:r>
              <a:rPr lang="en-US" altLang="zh-CN" sz="2800">
                <a:solidFill>
                  <a:schemeClr val="bg1"/>
                </a:solidFill>
                <a:latin typeface="Times New Roman" panose="02020603050405020304" charset="0"/>
                <a:cs typeface="Times New Roman" panose="02020603050405020304" charset="0"/>
                <a:sym typeface="+mn-ea"/>
              </a:rPr>
              <a:t>Women </a:t>
            </a:r>
            <a:r>
              <a:rPr lang="zh-CN" altLang="en-US" sz="2800">
                <a:solidFill>
                  <a:schemeClr val="bg1"/>
                </a:solidFill>
                <a:latin typeface="Times New Roman" panose="02020603050405020304" charset="0"/>
                <a:cs typeface="Times New Roman" panose="02020603050405020304" charset="0"/>
                <a:sym typeface="+mn-ea"/>
              </a:rPr>
              <a:t>who complete graduate studies enter the market already at the threshold of the late-marriage age</a:t>
            </a:r>
            <a:r>
              <a:rPr lang="en-US" altLang="zh-CN" sz="2800">
                <a:solidFill>
                  <a:schemeClr val="bg1"/>
                </a:solidFill>
                <a:latin typeface="Times New Roman" panose="02020603050405020304" charset="0"/>
                <a:cs typeface="Times New Roman" panose="02020603050405020304" charset="0"/>
                <a:sym typeface="+mn-ea"/>
              </a:rPr>
              <a:t>.</a:t>
            </a:r>
            <a:endParaRPr lang="en-US" altLang="zh-CN" sz="2800">
              <a:solidFill>
                <a:schemeClr val="bg1"/>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4405" y="770255"/>
            <a:ext cx="5140325" cy="583565"/>
          </a:xfrm>
          <a:prstGeom prst="rect">
            <a:avLst/>
          </a:prstGeom>
          <a:noFill/>
        </p:spPr>
        <p:txBody>
          <a:bodyPr wrap="square" rtlCol="0">
            <a:spAutoFit/>
          </a:bodyPr>
          <a:p>
            <a:r>
              <a:rPr lang="en-US" altLang="zh-CN" sz="3200">
                <a:solidFill>
                  <a:schemeClr val="bg1"/>
                </a:solidFill>
                <a:latin typeface="Times New Roman" panose="02020603050405020304" charset="0"/>
                <a:cs typeface="Times New Roman" panose="02020603050405020304" charset="0"/>
                <a:sym typeface="+mn-ea"/>
              </a:rPr>
              <a:t>(2) The limited social circle</a:t>
            </a:r>
            <a:endParaRPr lang="zh-CN" altLang="en-US" sz="3200">
              <a:latin typeface="Times New Roman" panose="02020603050405020304" charset="0"/>
              <a:cs typeface="Times New Roman" panose="02020603050405020304" charset="0"/>
            </a:endParaRPr>
          </a:p>
        </p:txBody>
      </p:sp>
      <p:pic>
        <p:nvPicPr>
          <p:cNvPr id="7" name="图片 6" descr="生活圈子小"/>
          <p:cNvPicPr>
            <a:picLocks noChangeAspect="1"/>
          </p:cNvPicPr>
          <p:nvPr/>
        </p:nvPicPr>
        <p:blipFill>
          <a:blip r:embed="rId1"/>
          <a:stretch>
            <a:fillRect/>
          </a:stretch>
        </p:blipFill>
        <p:spPr>
          <a:xfrm>
            <a:off x="1085850" y="1781810"/>
            <a:ext cx="5569585" cy="3887470"/>
          </a:xfrm>
          <a:prstGeom prst="rect">
            <a:avLst/>
          </a:prstGeom>
        </p:spPr>
      </p:pic>
      <p:sp>
        <p:nvSpPr>
          <p:cNvPr id="9" name="文本框 8"/>
          <p:cNvSpPr txBox="1"/>
          <p:nvPr/>
        </p:nvSpPr>
        <p:spPr>
          <a:xfrm>
            <a:off x="7061835" y="1699895"/>
            <a:ext cx="4491355" cy="3969385"/>
          </a:xfrm>
          <a:prstGeom prst="rect">
            <a:avLst/>
          </a:prstGeom>
          <a:noFill/>
        </p:spPr>
        <p:txBody>
          <a:bodyPr wrap="square" rtlCol="0">
            <a:spAutoFit/>
          </a:bodyPr>
          <a:p>
            <a:r>
              <a:rPr lang="zh-CN" altLang="en-US" sz="2800">
                <a:solidFill>
                  <a:schemeClr val="bg1"/>
                </a:solidFill>
                <a:latin typeface="Times New Roman" panose="02020603050405020304" charset="0"/>
                <a:cs typeface="Times New Roman" panose="02020603050405020304" charset="0"/>
                <a:sym typeface="+mn-ea"/>
              </a:rPr>
              <a:t>“The limited social circle” is the biggest obstacle. Daily routines revolve around commuting between classrooms and dormitories or between work</a:t>
            </a:r>
            <a:r>
              <a:rPr lang="en-US" altLang="zh-CN" sz="2800">
                <a:solidFill>
                  <a:schemeClr val="bg1"/>
                </a:solidFill>
                <a:latin typeface="Times New Roman" panose="02020603050405020304" charset="0"/>
                <a:cs typeface="Times New Roman" panose="02020603050405020304" charset="0"/>
                <a:sym typeface="+mn-ea"/>
              </a:rPr>
              <a:t>places</a:t>
            </a:r>
            <a:r>
              <a:rPr lang="zh-CN" altLang="en-US" sz="2800">
                <a:solidFill>
                  <a:schemeClr val="bg1"/>
                </a:solidFill>
                <a:latin typeface="Times New Roman" panose="02020603050405020304" charset="0"/>
                <a:cs typeface="Times New Roman" panose="02020603050405020304" charset="0"/>
                <a:sym typeface="+mn-ea"/>
              </a:rPr>
              <a:t> and home, leaving </a:t>
            </a:r>
            <a:r>
              <a:rPr lang="en-US" altLang="zh-CN" sz="2800">
                <a:solidFill>
                  <a:schemeClr val="bg1"/>
                </a:solidFill>
                <a:latin typeface="Times New Roman" panose="02020603050405020304" charset="0"/>
                <a:cs typeface="Times New Roman" panose="02020603050405020304" charset="0"/>
                <a:sym typeface="+mn-ea"/>
              </a:rPr>
              <a:t>them l</a:t>
            </a:r>
            <a:r>
              <a:rPr lang="zh-CN" altLang="en-US" sz="2800">
                <a:solidFill>
                  <a:schemeClr val="bg1"/>
                </a:solidFill>
                <a:latin typeface="Times New Roman" panose="02020603050405020304" charset="0"/>
                <a:cs typeface="Times New Roman" panose="02020603050405020304" charset="0"/>
                <a:sym typeface="+mn-ea"/>
              </a:rPr>
              <a:t>ittle opportunity to meet members of the opposite sex.</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4767979" y="549480"/>
            <a:ext cx="2305050" cy="583565"/>
          </a:xfrm>
          <a:prstGeom prst="rect">
            <a:avLst/>
          </a:prstGeom>
          <a:noFill/>
        </p:spPr>
        <p:txBody>
          <a:bodyPr wrap="none" rtlCol="0">
            <a:spAutoFit/>
          </a:bodyPr>
          <a:lstStyle/>
          <a:p>
            <a:r>
              <a:rPr kumimoji="1" lang="en-US" altLang="zh-CN" sz="3200" dirty="0">
                <a:solidFill>
                  <a:schemeClr val="accent4">
                    <a:lumMod val="20000"/>
                    <a:lumOff val="80000"/>
                  </a:schemeClr>
                </a:solidFill>
                <a:latin typeface="Times New Roman" panose="02020603050405020304" charset="0"/>
                <a:cs typeface="Times New Roman" panose="02020603050405020304" charset="0"/>
                <a:sym typeface="+mn-lt"/>
              </a:rPr>
              <a:t>CONTENTS</a:t>
            </a:r>
            <a:endParaRPr kumimoji="1" lang="zh-CN" altLang="en-US" sz="3200" dirty="0">
              <a:solidFill>
                <a:schemeClr val="accent4">
                  <a:lumMod val="20000"/>
                  <a:lumOff val="80000"/>
                </a:schemeClr>
              </a:solidFill>
              <a:latin typeface="Times New Roman" panose="02020603050405020304" charset="0"/>
              <a:cs typeface="Times New Roman" panose="02020603050405020304" charset="0"/>
              <a:sym typeface="+mn-lt"/>
            </a:endParaRPr>
          </a:p>
        </p:txBody>
      </p:sp>
      <p:sp>
        <p:nvSpPr>
          <p:cNvPr id="4" name="文本框 3"/>
          <p:cNvSpPr txBox="1"/>
          <p:nvPr/>
        </p:nvSpPr>
        <p:spPr>
          <a:xfrm>
            <a:off x="3208159" y="1342588"/>
            <a:ext cx="5963285" cy="6123940"/>
          </a:xfrm>
          <a:prstGeom prst="rect">
            <a:avLst/>
          </a:prstGeom>
          <a:noFill/>
        </p:spPr>
        <p:txBody>
          <a:bodyPr wrap="none" rtlCol="0">
            <a:spAutoFit/>
          </a:bodyPr>
          <a:lstStyle/>
          <a:p>
            <a:pPr marL="457200" indent="-457200" algn="l">
              <a:lnSpc>
                <a:spcPct val="200000"/>
              </a:lnSpc>
              <a:buFont typeface="Wingdings" panose="05000000000000000000" pitchFamily="2" charset="2"/>
              <a:buChar char="u"/>
            </a:pPr>
            <a:r>
              <a:rPr kumimoji="1" lang="en-US" altLang="zh-CN" sz="2800" b="1" dirty="0">
                <a:solidFill>
                  <a:schemeClr val="accent4">
                    <a:lumMod val="20000"/>
                    <a:lumOff val="80000"/>
                  </a:schemeClr>
                </a:solidFill>
                <a:latin typeface="Times New Roman" panose="02020603050405020304" charset="0"/>
                <a:cs typeface="Times New Roman" panose="02020603050405020304" charset="0"/>
                <a:sym typeface="+mn-lt"/>
              </a:rPr>
              <a:t>Chaozong Street</a:t>
            </a:r>
            <a:endParaRPr kumimoji="1" lang="en-US" altLang="zh-CN" sz="2800" b="1" dirty="0">
              <a:solidFill>
                <a:schemeClr val="accent4">
                  <a:lumMod val="20000"/>
                  <a:lumOff val="80000"/>
                </a:schemeClr>
              </a:solidFill>
              <a:latin typeface="Times New Roman" panose="02020603050405020304" charset="0"/>
              <a:cs typeface="Times New Roman" panose="02020603050405020304" charset="0"/>
              <a:sym typeface="+mn-lt"/>
            </a:endParaRPr>
          </a:p>
          <a:p>
            <a:pPr marL="457200" indent="-457200" algn="l">
              <a:lnSpc>
                <a:spcPct val="200000"/>
              </a:lnSpc>
              <a:buFont typeface="Wingdings" panose="05000000000000000000" pitchFamily="2" charset="2"/>
              <a:buChar char="u"/>
            </a:pPr>
            <a:r>
              <a:rPr kumimoji="1" lang="en-US" altLang="zh-CN" sz="2800" b="1" dirty="0">
                <a:solidFill>
                  <a:schemeClr val="accent4">
                    <a:lumMod val="20000"/>
                    <a:lumOff val="80000"/>
                  </a:schemeClr>
                </a:solidFill>
                <a:latin typeface="Times New Roman" panose="02020603050405020304" charset="0"/>
                <a:cs typeface="Times New Roman" panose="02020603050405020304" charset="0"/>
                <a:sym typeface="+mn-lt"/>
              </a:rPr>
              <a:t>Late marriage phenomenon </a:t>
            </a:r>
            <a:endParaRPr kumimoji="1" lang="en-US" altLang="zh-CN" sz="2800" b="1" dirty="0">
              <a:solidFill>
                <a:schemeClr val="accent4">
                  <a:lumMod val="20000"/>
                  <a:lumOff val="80000"/>
                </a:schemeClr>
              </a:solidFill>
              <a:latin typeface="Times New Roman" panose="02020603050405020304" charset="0"/>
              <a:cs typeface="Times New Roman" panose="02020603050405020304" charset="0"/>
              <a:sym typeface="+mn-lt"/>
            </a:endParaRPr>
          </a:p>
          <a:p>
            <a:pPr marL="457200" indent="-457200" algn="l">
              <a:lnSpc>
                <a:spcPct val="200000"/>
              </a:lnSpc>
              <a:buFont typeface="Wingdings" panose="05000000000000000000" pitchFamily="2" charset="2"/>
              <a:buChar char="u"/>
            </a:pPr>
            <a:r>
              <a:rPr kumimoji="1" lang="en-US" altLang="zh-CN" sz="2800" b="1" dirty="0">
                <a:solidFill>
                  <a:schemeClr val="accent4">
                    <a:lumMod val="20000"/>
                    <a:lumOff val="80000"/>
                  </a:schemeClr>
                </a:solidFill>
                <a:latin typeface="Times New Roman" panose="02020603050405020304" charset="0"/>
                <a:cs typeface="Times New Roman" panose="02020603050405020304" charset="0"/>
                <a:sym typeface="+mn-lt"/>
              </a:rPr>
              <a:t>Women being urged to get married</a:t>
            </a:r>
            <a:endParaRPr kumimoji="1" lang="en-US" altLang="zh-CN" sz="2800" dirty="0">
              <a:solidFill>
                <a:schemeClr val="accent4">
                  <a:lumMod val="20000"/>
                  <a:lumOff val="80000"/>
                </a:schemeClr>
              </a:solidFill>
              <a:cs typeface="+mn-ea"/>
              <a:sym typeface="+mn-lt"/>
            </a:endParaRPr>
          </a:p>
          <a:p>
            <a:pPr marL="457200" indent="-457200" algn="l">
              <a:lnSpc>
                <a:spcPct val="200000"/>
              </a:lnSpc>
              <a:buFont typeface="Wingdings" panose="05000000000000000000" pitchFamily="2" charset="2"/>
              <a:buChar char="u"/>
            </a:pPr>
            <a:r>
              <a:rPr kumimoji="1" lang="en-US" altLang="zh-CN" sz="2800" b="1" dirty="0">
                <a:solidFill>
                  <a:schemeClr val="accent4">
                    <a:lumMod val="20000"/>
                    <a:lumOff val="80000"/>
                  </a:schemeClr>
                </a:solidFill>
                <a:latin typeface="Times New Roman" panose="02020603050405020304" charset="0"/>
                <a:cs typeface="Times New Roman" panose="02020603050405020304" charset="0"/>
                <a:sym typeface="+mn-lt"/>
              </a:rPr>
              <a:t>Some reasons for late marriage</a:t>
            </a:r>
            <a:endParaRPr kumimoji="1" lang="en-US" altLang="zh-CN" sz="2800" b="1" dirty="0">
              <a:solidFill>
                <a:schemeClr val="accent4">
                  <a:lumMod val="20000"/>
                  <a:lumOff val="80000"/>
                </a:schemeClr>
              </a:solidFill>
              <a:latin typeface="Times New Roman" panose="02020603050405020304" charset="0"/>
              <a:cs typeface="Times New Roman" panose="02020603050405020304" charset="0"/>
              <a:sym typeface="+mn-lt"/>
            </a:endParaRPr>
          </a:p>
          <a:p>
            <a:pPr marL="457200" indent="-457200" algn="l">
              <a:lnSpc>
                <a:spcPct val="200000"/>
              </a:lnSpc>
              <a:buFont typeface="Wingdings" panose="05000000000000000000" pitchFamily="2" charset="2"/>
              <a:buChar char="u"/>
            </a:pPr>
            <a:r>
              <a:rPr kumimoji="1" lang="en-US" altLang="zh-CN" sz="2800" b="1" dirty="0">
                <a:solidFill>
                  <a:schemeClr val="accent4">
                    <a:lumMod val="20000"/>
                    <a:lumOff val="80000"/>
                  </a:schemeClr>
                </a:solidFill>
                <a:latin typeface="Times New Roman" panose="02020603050405020304" charset="0"/>
                <a:cs typeface="Times New Roman" panose="02020603050405020304" charset="0"/>
                <a:sym typeface="+mn-lt"/>
              </a:rPr>
              <a:t>Summary and reflection</a:t>
            </a:r>
            <a:endParaRPr kumimoji="1" lang="en-US" altLang="zh-CN" sz="2800" b="1" dirty="0">
              <a:solidFill>
                <a:schemeClr val="accent4">
                  <a:lumMod val="20000"/>
                  <a:lumOff val="80000"/>
                </a:schemeClr>
              </a:solidFill>
              <a:latin typeface="Times New Roman" panose="02020603050405020304" charset="0"/>
              <a:cs typeface="Times New Roman" panose="02020603050405020304" charset="0"/>
              <a:sym typeface="+mn-lt"/>
            </a:endParaRPr>
          </a:p>
          <a:p>
            <a:pPr marL="457200" indent="-457200" algn="l">
              <a:lnSpc>
                <a:spcPct val="200000"/>
              </a:lnSpc>
              <a:buFont typeface="Wingdings" panose="05000000000000000000" pitchFamily="2" charset="2"/>
              <a:buChar char="u"/>
            </a:pPr>
            <a:endParaRPr kumimoji="1" lang="zh-CN" altLang="en-US" sz="2800" dirty="0">
              <a:solidFill>
                <a:schemeClr val="accent4">
                  <a:lumMod val="20000"/>
                  <a:lumOff val="80000"/>
                </a:schemeClr>
              </a:solidFill>
              <a:cs typeface="+mn-ea"/>
              <a:sym typeface="+mn-lt"/>
            </a:endParaRPr>
          </a:p>
          <a:p>
            <a:pPr marL="457200" indent="-457200">
              <a:lnSpc>
                <a:spcPct val="200000"/>
              </a:lnSpc>
              <a:buFont typeface="Wingdings" panose="05000000000000000000" pitchFamily="2" charset="2"/>
              <a:buChar char="u"/>
            </a:pPr>
            <a:endParaRPr kumimoji="1" lang="zh-CN" altLang="en-US" sz="2800" dirty="0">
              <a:solidFill>
                <a:schemeClr val="accent4">
                  <a:lumMod val="20000"/>
                  <a:lumOff val="80000"/>
                </a:schemeClr>
              </a:solidFill>
              <a:cs typeface="+mn-ea"/>
              <a:sym typeface="+mn-lt"/>
            </a:endParaRPr>
          </a:p>
        </p:txBody>
      </p:sp>
      <p:sp>
        <p:nvSpPr>
          <p:cNvPr id="5" name="TextBox 4"/>
          <p:cNvSpPr txBox="1"/>
          <p:nvPr/>
        </p:nvSpPr>
        <p:spPr>
          <a:xfrm>
            <a:off x="0" y="0"/>
            <a:ext cx="45365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cs typeface="+mn-ea"/>
                <a:sym typeface="+mn-lt"/>
              </a:rPr>
              <a:t>行业</a:t>
            </a:r>
            <a:r>
              <a:rPr lang="en-US" altLang="zh-CN" sz="100" dirty="0">
                <a:solidFill>
                  <a:schemeClr val="tx1">
                    <a:alpha val="0"/>
                  </a:schemeClr>
                </a:solidFill>
                <a:cs typeface="+mn-ea"/>
                <a:sym typeface="+mn-lt"/>
              </a:rPr>
              <a:t>PPT</a:t>
            </a:r>
            <a:r>
              <a:rPr lang="zh-CN" altLang="en-US" sz="100" dirty="0">
                <a:solidFill>
                  <a:schemeClr val="tx1">
                    <a:alpha val="0"/>
                  </a:schemeClr>
                </a:solidFill>
                <a:cs typeface="+mn-ea"/>
                <a:sym typeface="+mn-lt"/>
              </a:rPr>
              <a:t>模板</a:t>
            </a:r>
            <a:r>
              <a:rPr lang="en-US" altLang="zh-CN" sz="100" dirty="0">
                <a:solidFill>
                  <a:schemeClr val="tx1">
                    <a:alpha val="0"/>
                  </a:schemeClr>
                </a:solidFill>
                <a:cs typeface="+mn-ea"/>
                <a:sym typeface="+mn-lt"/>
              </a:rPr>
              <a:t>http://www.1ppt.com/hangye/</a:t>
            </a:r>
            <a:endParaRPr lang="en-US" altLang="zh-CN" sz="100" dirty="0">
              <a:solidFill>
                <a:schemeClr val="tx1">
                  <a:alpha val="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5185" y="704215"/>
            <a:ext cx="4822190" cy="583565"/>
          </a:xfrm>
          <a:prstGeom prst="rect">
            <a:avLst/>
          </a:prstGeom>
          <a:noFill/>
        </p:spPr>
        <p:txBody>
          <a:bodyPr wrap="square" rtlCol="0">
            <a:spAutoFit/>
          </a:bodyPr>
          <a:p>
            <a:r>
              <a:rPr lang="zh-CN" altLang="en-US" sz="3200">
                <a:solidFill>
                  <a:schemeClr val="bg1"/>
                </a:solidFill>
                <a:latin typeface="Times New Roman" panose="02020603050405020304" charset="0"/>
                <a:cs typeface="Times New Roman" panose="02020603050405020304" charset="0"/>
                <a:sym typeface="+mn-ea"/>
              </a:rPr>
              <a:t>（</a:t>
            </a:r>
            <a:r>
              <a:rPr lang="en-US" altLang="zh-CN" sz="3200">
                <a:solidFill>
                  <a:schemeClr val="bg1"/>
                </a:solidFill>
                <a:latin typeface="Times New Roman" panose="02020603050405020304" charset="0"/>
                <a:cs typeface="Times New Roman" panose="02020603050405020304" charset="0"/>
                <a:sym typeface="+mn-ea"/>
              </a:rPr>
              <a:t>3</a:t>
            </a:r>
            <a:r>
              <a:rPr lang="zh-CN" altLang="en-US" sz="3200">
                <a:solidFill>
                  <a:schemeClr val="bg1"/>
                </a:solidFill>
                <a:latin typeface="Times New Roman" panose="02020603050405020304" charset="0"/>
                <a:cs typeface="Times New Roman" panose="02020603050405020304" charset="0"/>
                <a:sym typeface="+mn-ea"/>
              </a:rPr>
              <a:t>）</a:t>
            </a:r>
            <a:r>
              <a:rPr lang="en-US" altLang="zh-CN" sz="3200">
                <a:solidFill>
                  <a:schemeClr val="bg1"/>
                </a:solidFill>
                <a:latin typeface="Times New Roman" panose="02020603050405020304" charset="0"/>
                <a:cs typeface="Times New Roman" panose="02020603050405020304" charset="0"/>
                <a:sym typeface="+mn-ea"/>
              </a:rPr>
              <a:t>Love &gt; Everything</a:t>
            </a:r>
            <a:endParaRPr lang="zh-CN" altLang="en-US" sz="3200">
              <a:latin typeface="Times New Roman" panose="02020603050405020304" charset="0"/>
              <a:cs typeface="Times New Roman" panose="02020603050405020304" charset="0"/>
            </a:endParaRPr>
          </a:p>
        </p:txBody>
      </p:sp>
      <p:pic>
        <p:nvPicPr>
          <p:cNvPr id="7" name="图片 6" descr="心"/>
          <p:cNvPicPr>
            <a:picLocks noChangeAspect="1"/>
          </p:cNvPicPr>
          <p:nvPr/>
        </p:nvPicPr>
        <p:blipFill>
          <a:blip r:embed="rId1"/>
          <a:stretch>
            <a:fillRect/>
          </a:stretch>
        </p:blipFill>
        <p:spPr>
          <a:xfrm>
            <a:off x="1350645" y="1841500"/>
            <a:ext cx="3175000" cy="3175000"/>
          </a:xfrm>
          <a:prstGeom prst="rect">
            <a:avLst/>
          </a:prstGeom>
        </p:spPr>
      </p:pic>
      <p:sp>
        <p:nvSpPr>
          <p:cNvPr id="5" name="文本框 4"/>
          <p:cNvSpPr txBox="1"/>
          <p:nvPr/>
        </p:nvSpPr>
        <p:spPr>
          <a:xfrm>
            <a:off x="5414645" y="1539240"/>
            <a:ext cx="5821045" cy="4399915"/>
          </a:xfrm>
          <a:prstGeom prst="rect">
            <a:avLst/>
          </a:prstGeom>
          <a:noFill/>
        </p:spPr>
        <p:txBody>
          <a:bodyPr wrap="square" rtlCol="0">
            <a:spAutoFit/>
          </a:bodyPr>
          <a:p>
            <a:r>
              <a:rPr lang="en-US" altLang="zh-CN" sz="2800">
                <a:solidFill>
                  <a:schemeClr val="bg1"/>
                </a:solidFill>
                <a:latin typeface="Times New Roman" panose="02020603050405020304" charset="0"/>
                <a:cs typeface="Times New Roman" panose="02020603050405020304" charset="0"/>
                <a:sym typeface="+mn-ea"/>
              </a:rPr>
              <a:t>    M</a:t>
            </a:r>
            <a:r>
              <a:rPr lang="zh-CN" altLang="en-US" sz="2800">
                <a:solidFill>
                  <a:schemeClr val="bg1"/>
                </a:solidFill>
                <a:latin typeface="Times New Roman" panose="02020603050405020304" charset="0"/>
                <a:cs typeface="Times New Roman" panose="02020603050405020304" charset="0"/>
                <a:sym typeface="+mn-ea"/>
              </a:rPr>
              <a:t>ost women prioritize love in marriage</a:t>
            </a:r>
            <a:r>
              <a:rPr lang="en-US" altLang="zh-CN" sz="2800">
                <a:solidFill>
                  <a:schemeClr val="bg1"/>
                </a:solidFill>
                <a:latin typeface="Times New Roman" panose="02020603050405020304" charset="0"/>
                <a:cs typeface="Times New Roman" panose="02020603050405020304" charset="0"/>
                <a:sym typeface="+mn-ea"/>
              </a:rPr>
              <a:t>. They’d rather wait patiently for their true love to appear than marry someone hastily just for the sake of getting married.</a:t>
            </a:r>
            <a:endParaRPr lang="en-US" altLang="zh-CN" sz="2800">
              <a:solidFill>
                <a:schemeClr val="bg1"/>
              </a:solidFill>
              <a:latin typeface="Times New Roman" panose="02020603050405020304" charset="0"/>
              <a:cs typeface="Times New Roman" panose="02020603050405020304" charset="0"/>
            </a:endParaRPr>
          </a:p>
          <a:p>
            <a:r>
              <a:rPr lang="en-US" altLang="zh-CN" sz="2800">
                <a:solidFill>
                  <a:schemeClr val="bg1"/>
                </a:solidFill>
                <a:latin typeface="Times New Roman" panose="02020603050405020304" charset="0"/>
                <a:cs typeface="Times New Roman" panose="02020603050405020304" charset="0"/>
                <a:sym typeface="+mn-ea"/>
              </a:rPr>
              <a:t>    Finding someone they love and establishing an equal partnership in marriage is the goal of modern independent women as they explore new models of marriage.</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5185" y="704215"/>
            <a:ext cx="4822190" cy="583565"/>
          </a:xfrm>
          <a:prstGeom prst="rect">
            <a:avLst/>
          </a:prstGeom>
          <a:noFill/>
        </p:spPr>
        <p:txBody>
          <a:bodyPr wrap="square" rtlCol="0">
            <a:spAutoFit/>
          </a:bodyPr>
          <a:p>
            <a:r>
              <a:rPr lang="zh-CN" altLang="en-US" sz="3200">
                <a:solidFill>
                  <a:schemeClr val="bg1"/>
                </a:solidFill>
                <a:latin typeface="Times New Roman" panose="02020603050405020304" charset="0"/>
                <a:cs typeface="Times New Roman" panose="02020603050405020304" charset="0"/>
                <a:sym typeface="+mn-ea"/>
              </a:rPr>
              <a:t>（</a:t>
            </a:r>
            <a:r>
              <a:rPr lang="en-US" altLang="zh-CN" sz="3200">
                <a:solidFill>
                  <a:schemeClr val="bg1"/>
                </a:solidFill>
                <a:latin typeface="Times New Roman" panose="02020603050405020304" charset="0"/>
                <a:cs typeface="Times New Roman" panose="02020603050405020304" charset="0"/>
                <a:sym typeface="+mn-ea"/>
              </a:rPr>
              <a:t>4</a:t>
            </a:r>
            <a:r>
              <a:rPr lang="zh-CN" altLang="en-US" sz="3200">
                <a:solidFill>
                  <a:schemeClr val="bg1"/>
                </a:solidFill>
                <a:latin typeface="Times New Roman" panose="02020603050405020304" charset="0"/>
                <a:cs typeface="Times New Roman" panose="02020603050405020304" charset="0"/>
                <a:sym typeface="+mn-ea"/>
              </a:rPr>
              <a:t>）</a:t>
            </a:r>
            <a:r>
              <a:rPr lang="en-US" altLang="zh-CN" sz="3200">
                <a:solidFill>
                  <a:schemeClr val="bg1"/>
                </a:solidFill>
                <a:latin typeface="Times New Roman" panose="02020603050405020304" charset="0"/>
                <a:cs typeface="Times New Roman" panose="02020603050405020304" charset="0"/>
                <a:sym typeface="+mn-ea"/>
              </a:rPr>
              <a:t>Fear of being a wife</a:t>
            </a:r>
            <a:endParaRPr lang="zh-CN" altLang="en-US" sz="3200">
              <a:latin typeface="Times New Roman" panose="02020603050405020304" charset="0"/>
              <a:cs typeface="Times New Roman" panose="02020603050405020304" charset="0"/>
            </a:endParaRPr>
          </a:p>
        </p:txBody>
      </p:sp>
      <p:pic>
        <p:nvPicPr>
          <p:cNvPr id="2" name="图片 1" descr="母亲和孩子"/>
          <p:cNvPicPr>
            <a:picLocks noChangeAspect="1"/>
          </p:cNvPicPr>
          <p:nvPr/>
        </p:nvPicPr>
        <p:blipFill>
          <a:blip r:embed="rId1"/>
          <a:stretch>
            <a:fillRect/>
          </a:stretch>
        </p:blipFill>
        <p:spPr>
          <a:xfrm>
            <a:off x="1309370" y="1778000"/>
            <a:ext cx="3893820" cy="3893820"/>
          </a:xfrm>
          <a:prstGeom prst="rect">
            <a:avLst/>
          </a:prstGeom>
        </p:spPr>
      </p:pic>
      <p:sp>
        <p:nvSpPr>
          <p:cNvPr id="3" name="文本框 2"/>
          <p:cNvSpPr txBox="1"/>
          <p:nvPr/>
        </p:nvSpPr>
        <p:spPr>
          <a:xfrm>
            <a:off x="6029325" y="1875155"/>
            <a:ext cx="5403215" cy="3107690"/>
          </a:xfrm>
          <a:prstGeom prst="rect">
            <a:avLst/>
          </a:prstGeom>
          <a:noFill/>
        </p:spPr>
        <p:txBody>
          <a:bodyPr wrap="square" rtlCol="0">
            <a:spAutoFit/>
          </a:bodyPr>
          <a:p>
            <a:r>
              <a:rPr lang="en-US" altLang="zh-CN" sz="2800">
                <a:solidFill>
                  <a:schemeClr val="bg1"/>
                </a:solidFill>
                <a:latin typeface="Times New Roman" panose="02020603050405020304" charset="0"/>
                <a:cs typeface="Times New Roman" panose="02020603050405020304" charset="0"/>
                <a:sym typeface="+mn-ea"/>
              </a:rPr>
              <a:t>A</a:t>
            </a:r>
            <a:r>
              <a:rPr lang="zh-CN" altLang="en-US" sz="2800">
                <a:solidFill>
                  <a:schemeClr val="bg1"/>
                </a:solidFill>
                <a:latin typeface="Times New Roman" panose="02020603050405020304" charset="0"/>
                <a:cs typeface="Times New Roman" panose="02020603050405020304" charset="0"/>
                <a:sym typeface="+mn-ea"/>
              </a:rPr>
              <a:t> wife is expected to undertake more responsibilities for family life in Chinese culture, including doing the housework, taking care of husband</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s parents, bringing up the children and so on, which takes </a:t>
            </a:r>
            <a:r>
              <a:rPr lang="en-US" altLang="zh-CN" sz="2800">
                <a:solidFill>
                  <a:schemeClr val="bg1"/>
                </a:solidFill>
                <a:latin typeface="Times New Roman" panose="02020603050405020304" charset="0"/>
                <a:cs typeface="Times New Roman" panose="02020603050405020304" charset="0"/>
                <a:sym typeface="+mn-ea"/>
              </a:rPr>
              <a:t>them </a:t>
            </a:r>
            <a:r>
              <a:rPr lang="zh-CN" altLang="en-US" sz="2800">
                <a:solidFill>
                  <a:schemeClr val="bg1"/>
                </a:solidFill>
                <a:latin typeface="Times New Roman" panose="02020603050405020304" charset="0"/>
                <a:cs typeface="Times New Roman" panose="02020603050405020304" charset="0"/>
                <a:sym typeface="+mn-ea"/>
              </a:rPr>
              <a:t>a lot of time and energy</a:t>
            </a:r>
            <a:r>
              <a:rPr lang="en-US" altLang="zh-CN" sz="2800">
                <a:solidFill>
                  <a:schemeClr val="bg1"/>
                </a:solidFill>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5185" y="704215"/>
            <a:ext cx="5427980" cy="583565"/>
          </a:xfrm>
          <a:prstGeom prst="rect">
            <a:avLst/>
          </a:prstGeom>
          <a:noFill/>
        </p:spPr>
        <p:txBody>
          <a:bodyPr wrap="square" rtlCol="0">
            <a:spAutoFit/>
          </a:bodyPr>
          <a:p>
            <a:r>
              <a:rPr lang="zh-CN" altLang="en-US" sz="3200">
                <a:solidFill>
                  <a:schemeClr val="bg1"/>
                </a:solidFill>
                <a:latin typeface="Times New Roman" panose="02020603050405020304" charset="0"/>
                <a:cs typeface="Times New Roman" panose="02020603050405020304" charset="0"/>
                <a:sym typeface="+mn-ea"/>
              </a:rPr>
              <a:t>（</a:t>
            </a:r>
            <a:r>
              <a:rPr lang="en-US" altLang="zh-CN" sz="3200">
                <a:solidFill>
                  <a:schemeClr val="bg1"/>
                </a:solidFill>
                <a:latin typeface="Times New Roman" panose="02020603050405020304" charset="0"/>
                <a:cs typeface="Times New Roman" panose="02020603050405020304" charset="0"/>
                <a:sym typeface="+mn-ea"/>
              </a:rPr>
              <a:t>5</a:t>
            </a:r>
            <a:r>
              <a:rPr lang="zh-CN" altLang="en-US" sz="3200">
                <a:solidFill>
                  <a:schemeClr val="bg1"/>
                </a:solidFill>
                <a:latin typeface="Times New Roman" panose="02020603050405020304" charset="0"/>
                <a:cs typeface="Times New Roman" panose="02020603050405020304" charset="0"/>
                <a:sym typeface="+mn-ea"/>
              </a:rPr>
              <a:t>）</a:t>
            </a:r>
            <a:r>
              <a:rPr lang="en-US" altLang="zh-CN" sz="3200">
                <a:solidFill>
                  <a:schemeClr val="bg1"/>
                </a:solidFill>
                <a:latin typeface="Times New Roman" panose="02020603050405020304" charset="0"/>
                <a:cs typeface="Times New Roman" panose="02020603050405020304" charset="0"/>
                <a:sym typeface="+mn-ea"/>
              </a:rPr>
              <a:t>Fear of being pregnant</a:t>
            </a:r>
            <a:endParaRPr lang="en-US" altLang="zh-CN" sz="3200">
              <a:solidFill>
                <a:schemeClr val="bg1"/>
              </a:solidFill>
              <a:latin typeface="Times New Roman" panose="02020603050405020304" charset="0"/>
              <a:cs typeface="Times New Roman" panose="02020603050405020304" charset="0"/>
              <a:sym typeface="+mn-ea"/>
            </a:endParaRPr>
          </a:p>
        </p:txBody>
      </p:sp>
      <p:pic>
        <p:nvPicPr>
          <p:cNvPr id="5" name="图片 4" descr="怀孕"/>
          <p:cNvPicPr>
            <a:picLocks noChangeAspect="1"/>
          </p:cNvPicPr>
          <p:nvPr/>
        </p:nvPicPr>
        <p:blipFill>
          <a:blip r:embed="rId1"/>
          <a:stretch>
            <a:fillRect/>
          </a:stretch>
        </p:blipFill>
        <p:spPr>
          <a:xfrm>
            <a:off x="1447800" y="1693545"/>
            <a:ext cx="3048635" cy="4063365"/>
          </a:xfrm>
          <a:prstGeom prst="rect">
            <a:avLst/>
          </a:prstGeom>
        </p:spPr>
      </p:pic>
      <p:sp>
        <p:nvSpPr>
          <p:cNvPr id="2" name="文本框 1"/>
          <p:cNvSpPr txBox="1"/>
          <p:nvPr/>
        </p:nvSpPr>
        <p:spPr>
          <a:xfrm>
            <a:off x="5735320" y="1693545"/>
            <a:ext cx="5408295" cy="3969385"/>
          </a:xfrm>
          <a:prstGeom prst="rect">
            <a:avLst/>
          </a:prstGeom>
          <a:noFill/>
        </p:spPr>
        <p:txBody>
          <a:bodyPr wrap="square" rtlCol="0">
            <a:spAutoFit/>
          </a:bodyPr>
          <a:p>
            <a:r>
              <a:rPr lang="zh-CN" altLang="en-US" sz="2800">
                <a:solidFill>
                  <a:schemeClr val="bg1"/>
                </a:solidFill>
                <a:latin typeface="Times New Roman" panose="02020603050405020304" charset="0"/>
                <a:cs typeface="Times New Roman" panose="02020603050405020304" charset="0"/>
                <a:sym typeface="+mn-ea"/>
              </a:rPr>
              <a:t>For women, marriage also often means pregnancy. While pregnancy is a joyful experience, it is also challenging and can cause irreversible damage to a woman</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s physical and mental well-being. Moreover, pregnant women are often at a disadvantage in the highly competitive workplace.</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5185" y="704215"/>
            <a:ext cx="6811010" cy="583565"/>
          </a:xfrm>
          <a:prstGeom prst="rect">
            <a:avLst/>
          </a:prstGeom>
          <a:noFill/>
        </p:spPr>
        <p:txBody>
          <a:bodyPr wrap="square" rtlCol="0">
            <a:spAutoFit/>
          </a:bodyPr>
          <a:p>
            <a:r>
              <a:rPr lang="zh-CN" altLang="en-US" sz="3200">
                <a:solidFill>
                  <a:schemeClr val="bg1"/>
                </a:solidFill>
                <a:latin typeface="Times New Roman" panose="02020603050405020304" charset="0"/>
                <a:cs typeface="Times New Roman" panose="02020603050405020304" charset="0"/>
                <a:sym typeface="+mn-ea"/>
              </a:rPr>
              <a:t>（</a:t>
            </a:r>
            <a:r>
              <a:rPr lang="en-US" altLang="zh-CN" sz="3200">
                <a:solidFill>
                  <a:schemeClr val="bg1"/>
                </a:solidFill>
                <a:latin typeface="Times New Roman" panose="02020603050405020304" charset="0"/>
                <a:cs typeface="Times New Roman" panose="02020603050405020304" charset="0"/>
                <a:sym typeface="+mn-ea"/>
              </a:rPr>
              <a:t>6</a:t>
            </a:r>
            <a:r>
              <a:rPr lang="zh-CN" altLang="en-US" sz="3200">
                <a:solidFill>
                  <a:schemeClr val="bg1"/>
                </a:solidFill>
                <a:latin typeface="Times New Roman" panose="02020603050405020304" charset="0"/>
                <a:cs typeface="Times New Roman" panose="02020603050405020304" charset="0"/>
                <a:sym typeface="+mn-ea"/>
              </a:rPr>
              <a:t>）</a:t>
            </a:r>
            <a:r>
              <a:rPr lang="en-US" altLang="zh-CN" sz="3200">
                <a:solidFill>
                  <a:schemeClr val="bg1"/>
                </a:solidFill>
                <a:latin typeface="Times New Roman" panose="02020603050405020304" charset="0"/>
                <a:cs typeface="Times New Roman" panose="02020603050405020304" charset="0"/>
                <a:sym typeface="+mn-ea"/>
              </a:rPr>
              <a:t>Women are becoming stronger</a:t>
            </a:r>
            <a:endParaRPr lang="zh-CN" altLang="en-US" sz="3200">
              <a:latin typeface="Times New Roman" panose="02020603050405020304" charset="0"/>
              <a:cs typeface="Times New Roman" panose="02020603050405020304" charset="0"/>
            </a:endParaRPr>
          </a:p>
        </p:txBody>
      </p:sp>
      <p:pic>
        <p:nvPicPr>
          <p:cNvPr id="5" name="图片 4" descr="职场工作"/>
          <p:cNvPicPr>
            <a:picLocks noChangeAspect="1"/>
          </p:cNvPicPr>
          <p:nvPr/>
        </p:nvPicPr>
        <p:blipFill>
          <a:blip r:embed="rId1"/>
          <a:stretch>
            <a:fillRect/>
          </a:stretch>
        </p:blipFill>
        <p:spPr>
          <a:xfrm>
            <a:off x="1322705" y="2131060"/>
            <a:ext cx="4344670" cy="2896235"/>
          </a:xfrm>
          <a:prstGeom prst="rect">
            <a:avLst/>
          </a:prstGeom>
        </p:spPr>
      </p:pic>
      <p:sp>
        <p:nvSpPr>
          <p:cNvPr id="2" name="文本框 1"/>
          <p:cNvSpPr txBox="1"/>
          <p:nvPr/>
        </p:nvSpPr>
        <p:spPr>
          <a:xfrm>
            <a:off x="6199505" y="2025650"/>
            <a:ext cx="4935220" cy="3107690"/>
          </a:xfrm>
          <a:prstGeom prst="rect">
            <a:avLst/>
          </a:prstGeom>
          <a:noFill/>
        </p:spPr>
        <p:txBody>
          <a:bodyPr wrap="square" rtlCol="0">
            <a:spAutoFit/>
          </a:bodyPr>
          <a:p>
            <a:pPr algn="l"/>
            <a:r>
              <a:rPr lang="en-US" altLang="zh-CN" sz="2800">
                <a:solidFill>
                  <a:schemeClr val="bg1"/>
                </a:solidFill>
                <a:latin typeface="Times New Roman" panose="02020603050405020304" charset="0"/>
                <a:cs typeface="Times New Roman" panose="02020603050405020304" charset="0"/>
                <a:sym typeface="+mn-ea"/>
              </a:rPr>
              <a:t>Nowadays, </a:t>
            </a:r>
            <a:r>
              <a:rPr lang="zh-CN" altLang="en-US" sz="2800">
                <a:solidFill>
                  <a:schemeClr val="bg1"/>
                </a:solidFill>
                <a:latin typeface="Times New Roman" panose="02020603050405020304" charset="0"/>
                <a:cs typeface="Times New Roman" panose="02020603050405020304" charset="0"/>
                <a:sym typeface="+mn-ea"/>
              </a:rPr>
              <a:t>more and more females have more chances to higher education and the well</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paid job. They are economically and psychologically</a:t>
            </a:r>
            <a:r>
              <a:rPr lang="en-US" altLang="zh-CN" sz="2800">
                <a:solidFill>
                  <a:schemeClr val="bg1"/>
                </a:solidFill>
                <a:latin typeface="Times New Roman" panose="02020603050405020304" charset="0"/>
                <a:cs typeface="Times New Roman" panose="02020603050405020304" charset="0"/>
                <a:sym typeface="+mn-ea"/>
              </a:rPr>
              <a:t> </a:t>
            </a:r>
            <a:r>
              <a:rPr lang="zh-CN" altLang="en-US" sz="2800">
                <a:solidFill>
                  <a:schemeClr val="bg1"/>
                </a:solidFill>
                <a:latin typeface="Times New Roman" panose="02020603050405020304" charset="0"/>
                <a:cs typeface="Times New Roman" panose="02020603050405020304" charset="0"/>
                <a:sym typeface="+mn-ea"/>
              </a:rPr>
              <a:t>independent, available to consider whether to enter into the marriage</a:t>
            </a:r>
            <a:r>
              <a:rPr lang="en-US" altLang="zh-CN" sz="2800">
                <a:solidFill>
                  <a:schemeClr val="bg1"/>
                </a:solidFill>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861428" y="2107095"/>
            <a:ext cx="6504940" cy="1771015"/>
          </a:xfrm>
          <a:prstGeom prst="rect">
            <a:avLst/>
          </a:prstGeom>
          <a:noFill/>
        </p:spPr>
        <p:txBody>
          <a:bodyPr wrap="none" rtlCol="0">
            <a:spAutoFit/>
          </a:bodyPr>
          <a:lstStyle/>
          <a:p>
            <a:pPr algn="ctr">
              <a:lnSpc>
                <a:spcPct val="130000"/>
              </a:lnSpc>
            </a:pPr>
            <a:r>
              <a:rPr kumimoji="1" lang="en-US" altLang="zh-CN" sz="3600" dirty="0">
                <a:solidFill>
                  <a:schemeClr val="accent4">
                    <a:lumMod val="20000"/>
                    <a:lumOff val="80000"/>
                  </a:schemeClr>
                </a:solidFill>
                <a:cs typeface="+mn-ea"/>
                <a:sym typeface="+mn-lt"/>
              </a:rPr>
              <a:t>PART</a:t>
            </a:r>
            <a:r>
              <a:rPr kumimoji="1" lang="zh-CN" altLang="en-US" sz="3600" dirty="0">
                <a:solidFill>
                  <a:schemeClr val="accent4">
                    <a:lumMod val="20000"/>
                    <a:lumOff val="80000"/>
                  </a:schemeClr>
                </a:solidFill>
                <a:cs typeface="+mn-ea"/>
                <a:sym typeface="+mn-lt"/>
              </a:rPr>
              <a:t>  </a:t>
            </a:r>
            <a:r>
              <a:rPr kumimoji="1" lang="en-US" altLang="zh-CN" sz="3600" dirty="0">
                <a:solidFill>
                  <a:schemeClr val="accent4">
                    <a:lumMod val="20000"/>
                    <a:lumOff val="80000"/>
                  </a:schemeClr>
                </a:solidFill>
                <a:cs typeface="+mn-ea"/>
                <a:sym typeface="+mn-lt"/>
              </a:rPr>
              <a:t>5</a:t>
            </a:r>
            <a:endParaRPr kumimoji="1" lang="en-US" altLang="zh-CN" sz="3600" dirty="0">
              <a:solidFill>
                <a:schemeClr val="accent4">
                  <a:lumMod val="20000"/>
                  <a:lumOff val="80000"/>
                </a:schemeClr>
              </a:solidFill>
              <a:cs typeface="+mn-ea"/>
              <a:sym typeface="+mn-lt"/>
            </a:endParaRPr>
          </a:p>
          <a:p>
            <a:pPr algn="ctr">
              <a:lnSpc>
                <a:spcPct val="130000"/>
              </a:lnSpc>
            </a:pPr>
            <a:r>
              <a:rPr kumimoji="1" lang="en-US" altLang="zh-CN" sz="4800" b="1" dirty="0">
                <a:solidFill>
                  <a:schemeClr val="accent4">
                    <a:lumMod val="20000"/>
                    <a:lumOff val="80000"/>
                  </a:schemeClr>
                </a:solidFill>
                <a:latin typeface="Times New Roman" panose="02020603050405020304" charset="0"/>
                <a:cs typeface="Times New Roman" panose="02020603050405020304" charset="0"/>
                <a:sym typeface="+mn-lt"/>
              </a:rPr>
              <a:t>Summary and reflection</a:t>
            </a:r>
            <a:endParaRPr kumimoji="1" lang="en-US" altLang="zh-CN" sz="4800" b="1" dirty="0">
              <a:solidFill>
                <a:schemeClr val="accent4">
                  <a:lumMod val="20000"/>
                  <a:lumOff val="80000"/>
                </a:schemeClr>
              </a:solidFill>
              <a:latin typeface="Times New Roman" panose="02020603050405020304" charset="0"/>
              <a:cs typeface="Times New Roman" panose="020206030504050203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screen"/>
          <a:stretch>
            <a:fillRect/>
          </a:stretch>
        </p:blipFill>
        <p:spPr>
          <a:xfrm>
            <a:off x="-452718" y="0"/>
            <a:ext cx="3325010" cy="3325010"/>
          </a:xfrm>
          <a:prstGeom prst="rect">
            <a:avLst/>
          </a:prstGeom>
        </p:spPr>
      </p:pic>
      <p:sp>
        <p:nvSpPr>
          <p:cNvPr id="3" name="文本框 2"/>
          <p:cNvSpPr txBox="1"/>
          <p:nvPr/>
        </p:nvSpPr>
        <p:spPr>
          <a:xfrm>
            <a:off x="2293620" y="1155700"/>
            <a:ext cx="8333740" cy="3969385"/>
          </a:xfrm>
          <a:prstGeom prst="rect">
            <a:avLst/>
          </a:prstGeom>
          <a:noFill/>
        </p:spPr>
        <p:txBody>
          <a:bodyPr wrap="square" rtlCol="0">
            <a:spAutoFit/>
          </a:bodyPr>
          <a:p>
            <a:r>
              <a:rPr lang="en-US" altLang="zh-CN" sz="2800">
                <a:solidFill>
                  <a:schemeClr val="bg1"/>
                </a:solidFill>
                <a:latin typeface="Times New Roman" panose="02020603050405020304" charset="0"/>
                <a:cs typeface="Times New Roman" panose="02020603050405020304" charset="0"/>
                <a:sym typeface="+mn-ea"/>
              </a:rPr>
              <a:t>    </a:t>
            </a:r>
            <a:r>
              <a:rPr lang="zh-CN" altLang="en-US" sz="2800">
                <a:solidFill>
                  <a:schemeClr val="bg1"/>
                </a:solidFill>
                <a:latin typeface="Times New Roman" panose="02020603050405020304" charset="0"/>
                <a:cs typeface="Times New Roman" panose="02020603050405020304" charset="0"/>
                <a:sym typeface="+mn-ea"/>
              </a:rPr>
              <a:t>In recent years, the number of singles has increased steadily, singleness has increasingly attracted social attention and become a social phenomenon. </a:t>
            </a:r>
            <a:endParaRPr lang="zh-CN" altLang="en-US" sz="2800">
              <a:solidFill>
                <a:schemeClr val="bg1"/>
              </a:solidFill>
              <a:latin typeface="Times New Roman" panose="02020603050405020304" charset="0"/>
              <a:cs typeface="Times New Roman" panose="02020603050405020304" charset="0"/>
              <a:sym typeface="+mn-ea"/>
            </a:endParaRPr>
          </a:p>
          <a:p>
            <a:r>
              <a:rPr lang="zh-CN" altLang="en-US" sz="2800">
                <a:solidFill>
                  <a:schemeClr val="bg1"/>
                </a:solidFill>
                <a:latin typeface="Times New Roman" panose="02020603050405020304" charset="0"/>
                <a:cs typeface="Times New Roman" panose="02020603050405020304" charset="0"/>
                <a:sym typeface="+mn-ea"/>
              </a:rPr>
              <a:t> </a:t>
            </a:r>
            <a:r>
              <a:rPr lang="en-US" altLang="zh-CN" sz="2800">
                <a:solidFill>
                  <a:schemeClr val="bg1"/>
                </a:solidFill>
                <a:latin typeface="Times New Roman" panose="02020603050405020304" charset="0"/>
                <a:cs typeface="Times New Roman" panose="02020603050405020304" charset="0"/>
                <a:sym typeface="+mn-ea"/>
              </a:rPr>
              <a:t>   O</a:t>
            </a:r>
            <a:r>
              <a:rPr lang="zh-CN" altLang="en-US" sz="2800">
                <a:solidFill>
                  <a:schemeClr val="bg1"/>
                </a:solidFill>
                <a:latin typeface="Times New Roman" panose="02020603050405020304" charset="0"/>
                <a:cs typeface="Times New Roman" panose="02020603050405020304" charset="0"/>
                <a:sym typeface="+mn-ea"/>
              </a:rPr>
              <a:t>ne study has shown that men is more difficult to find their partner than woman, but the society pay more attention to "leftover lady" than "leftover man". nowadays "leftover woman" has gradually become a negative evaluation label, even formed a universal social anxiety.</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51660" y="917575"/>
            <a:ext cx="8836660" cy="4831080"/>
          </a:xfrm>
          <a:prstGeom prst="rect">
            <a:avLst/>
          </a:prstGeom>
          <a:noFill/>
        </p:spPr>
        <p:txBody>
          <a:bodyPr wrap="square" rtlCol="0">
            <a:spAutoFit/>
          </a:bodyPr>
          <a:p>
            <a:r>
              <a:rPr lang="en-US" altLang="zh-CN" sz="2800">
                <a:solidFill>
                  <a:schemeClr val="bg1"/>
                </a:solidFill>
                <a:latin typeface="Times New Roman" panose="02020603050405020304" charset="0"/>
                <a:cs typeface="Times New Roman" panose="02020603050405020304" charset="0"/>
                <a:sym typeface="+mn-ea"/>
              </a:rPr>
              <a:t>    </a:t>
            </a:r>
            <a:r>
              <a:rPr lang="zh-CN" altLang="en-US" sz="2800">
                <a:solidFill>
                  <a:schemeClr val="bg1"/>
                </a:solidFill>
                <a:latin typeface="Times New Roman" panose="02020603050405020304" charset="0"/>
                <a:cs typeface="Times New Roman" panose="02020603050405020304" charset="0"/>
                <a:sym typeface="+mn-ea"/>
              </a:rPr>
              <a:t>China is a </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universal marriage</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 society, where being unmarried at an older age can stand out in a group where most people are married. However, in many countries, marriage rates are low. </a:t>
            </a:r>
            <a:endParaRPr lang="zh-CN" altLang="en-US" sz="2800">
              <a:solidFill>
                <a:schemeClr val="bg1"/>
              </a:solidFill>
              <a:latin typeface="Times New Roman" panose="02020603050405020304" charset="0"/>
              <a:cs typeface="Times New Roman" panose="02020603050405020304" charset="0"/>
              <a:sym typeface="+mn-ea"/>
            </a:endParaRPr>
          </a:p>
          <a:p>
            <a:r>
              <a:rPr lang="en-US" altLang="zh-CN" sz="2800">
                <a:solidFill>
                  <a:schemeClr val="bg1"/>
                </a:solidFill>
                <a:latin typeface="Times New Roman" panose="02020603050405020304" charset="0"/>
                <a:cs typeface="Times New Roman" panose="02020603050405020304" charset="0"/>
                <a:sym typeface="+mn-ea"/>
              </a:rPr>
              <a:t>    </a:t>
            </a:r>
            <a:r>
              <a:rPr lang="zh-CN" altLang="en-US" sz="2800">
                <a:solidFill>
                  <a:schemeClr val="bg1"/>
                </a:solidFill>
                <a:latin typeface="Times New Roman" panose="02020603050405020304" charset="0"/>
                <a:cs typeface="Times New Roman" panose="02020603050405020304" charset="0"/>
                <a:sym typeface="+mn-ea"/>
              </a:rPr>
              <a:t>For example, in Hungary, only 12% of people choose to enter the institution of marriage. In contrast to China, those who marry in Hungary become the unique ones. </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In Northern Europe, half of the population is single. So, is the married half considered </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leftover women,</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 or is it the unmarried half? The term</a:t>
            </a:r>
            <a:r>
              <a:rPr lang="en-US" altLang="zh-CN" sz="2800">
                <a:solidFill>
                  <a:schemeClr val="bg1"/>
                </a:solidFill>
                <a:latin typeface="Times New Roman" panose="02020603050405020304" charset="0"/>
                <a:cs typeface="Times New Roman" panose="02020603050405020304" charset="0"/>
                <a:sym typeface="+mn-ea"/>
              </a:rPr>
              <a:t> ‘</a:t>
            </a:r>
            <a:r>
              <a:rPr lang="zh-CN" altLang="en-US" sz="2800">
                <a:solidFill>
                  <a:schemeClr val="bg1"/>
                </a:solidFill>
                <a:latin typeface="Times New Roman" panose="02020603050405020304" charset="0"/>
                <a:cs typeface="Times New Roman" panose="02020603050405020304" charset="0"/>
                <a:sym typeface="+mn-ea"/>
              </a:rPr>
              <a:t>leftover women</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 itself is problematic,</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 says Li Yinhe.</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18335" y="1069340"/>
            <a:ext cx="8996045" cy="4399915"/>
          </a:xfrm>
          <a:prstGeom prst="rect">
            <a:avLst/>
          </a:prstGeom>
          <a:noFill/>
        </p:spPr>
        <p:txBody>
          <a:bodyPr wrap="square" rtlCol="0">
            <a:spAutoFit/>
          </a:bodyPr>
          <a:p>
            <a:r>
              <a:rPr lang="en-US" altLang="zh-CN" sz="2800">
                <a:solidFill>
                  <a:schemeClr val="bg1"/>
                </a:solidFill>
                <a:latin typeface="Times New Roman" panose="02020603050405020304" charset="0"/>
                <a:cs typeface="Times New Roman" panose="02020603050405020304" charset="0"/>
                <a:sym typeface="+mn-ea"/>
              </a:rPr>
              <a:t>    </a:t>
            </a:r>
            <a:r>
              <a:rPr lang="zh-CN" altLang="en-US" sz="2800">
                <a:solidFill>
                  <a:schemeClr val="bg1"/>
                </a:solidFill>
                <a:latin typeface="Times New Roman" panose="02020603050405020304" charset="0"/>
                <a:cs typeface="Times New Roman" panose="02020603050405020304" charset="0"/>
                <a:sym typeface="+mn-ea"/>
              </a:rPr>
              <a:t>In ancient societies, the concept of</a:t>
            </a:r>
            <a:r>
              <a:rPr lang="en-US" altLang="zh-CN" sz="2800">
                <a:solidFill>
                  <a:schemeClr val="bg1"/>
                </a:solidFill>
                <a:latin typeface="Times New Roman" panose="02020603050405020304" charset="0"/>
                <a:cs typeface="Times New Roman" panose="02020603050405020304" charset="0"/>
                <a:sym typeface="+mn-ea"/>
              </a:rPr>
              <a:t> “</a:t>
            </a:r>
            <a:r>
              <a:rPr lang="zh-CN" altLang="en-US" sz="2800">
                <a:solidFill>
                  <a:schemeClr val="bg1"/>
                </a:solidFill>
                <a:latin typeface="Times New Roman" panose="02020603050405020304" charset="0"/>
                <a:cs typeface="Times New Roman" panose="02020603050405020304" charset="0"/>
                <a:sym typeface="+mn-ea"/>
              </a:rPr>
              <a:t>leftover women</a:t>
            </a:r>
            <a:r>
              <a:rPr lang="en-US" altLang="zh-CN" sz="2800">
                <a:solidFill>
                  <a:schemeClr val="bg1"/>
                </a:solidFill>
                <a:latin typeface="Times New Roman" panose="02020603050405020304" charset="0"/>
                <a:cs typeface="Times New Roman" panose="02020603050405020304" charset="0"/>
                <a:sym typeface="+mn-ea"/>
              </a:rPr>
              <a:t>” </a:t>
            </a:r>
            <a:r>
              <a:rPr lang="zh-CN" altLang="en-US" sz="2800">
                <a:solidFill>
                  <a:schemeClr val="bg1"/>
                </a:solidFill>
                <a:latin typeface="Times New Roman" panose="02020603050405020304" charset="0"/>
                <a:cs typeface="Times New Roman" panose="02020603050405020304" charset="0"/>
                <a:sym typeface="+mn-ea"/>
              </a:rPr>
              <a:t>did not exist because women had no decision-making power over their marriages, which were entirely arranged by their families. As Chinese society evolved, women have moved away from the traditional reliance on men for financial support.</a:t>
            </a:r>
            <a:endParaRPr lang="zh-CN" altLang="en-US" sz="2800">
              <a:solidFill>
                <a:schemeClr val="bg1"/>
              </a:solidFill>
              <a:latin typeface="Times New Roman" panose="02020603050405020304" charset="0"/>
              <a:cs typeface="Times New Roman" panose="02020603050405020304" charset="0"/>
            </a:endParaRPr>
          </a:p>
          <a:p>
            <a:r>
              <a:rPr lang="en-US" altLang="zh-CN" sz="2800">
                <a:solidFill>
                  <a:schemeClr val="bg1"/>
                </a:solidFill>
                <a:latin typeface="Times New Roman" panose="02020603050405020304" charset="0"/>
                <a:cs typeface="Times New Roman" panose="02020603050405020304" charset="0"/>
                <a:sym typeface="+mn-ea"/>
              </a:rPr>
              <a:t>    </a:t>
            </a:r>
            <a:r>
              <a:rPr lang="zh-CN" altLang="en-US" sz="2800">
                <a:solidFill>
                  <a:schemeClr val="bg1"/>
                </a:solidFill>
                <a:latin typeface="Times New Roman" panose="02020603050405020304" charset="0"/>
                <a:cs typeface="Times New Roman" panose="02020603050405020304" charset="0"/>
                <a:sym typeface="+mn-ea"/>
              </a:rPr>
              <a:t>However, societal values have not kept pace with women</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s growing independence. The lack of a respectful, diverse, and equal environment has hindered the full acceptance of women</a:t>
            </a:r>
            <a:r>
              <a:rPr lang="en-US" altLang="zh-CN" sz="2800">
                <a:solidFill>
                  <a:schemeClr val="bg1"/>
                </a:solidFill>
                <a:latin typeface="Times New Roman" panose="02020603050405020304" charset="0"/>
                <a:cs typeface="Times New Roman" panose="02020603050405020304" charset="0"/>
                <a:sym typeface="+mn-ea"/>
              </a:rPr>
              <a:t>’</a:t>
            </a:r>
            <a:r>
              <a:rPr lang="zh-CN" altLang="en-US" sz="2800">
                <a:solidFill>
                  <a:schemeClr val="bg1"/>
                </a:solidFill>
                <a:latin typeface="Times New Roman" panose="02020603050405020304" charset="0"/>
                <a:cs typeface="Times New Roman" panose="02020603050405020304" charset="0"/>
                <a:sym typeface="+mn-ea"/>
              </a:rPr>
              <a:t>s autonom</a:t>
            </a:r>
            <a:r>
              <a:rPr lang="en-US" altLang="zh-CN" sz="2800">
                <a:solidFill>
                  <a:schemeClr val="bg1"/>
                </a:solidFill>
                <a:latin typeface="Times New Roman" panose="02020603050405020304" charset="0"/>
                <a:cs typeface="Times New Roman" panose="02020603050405020304" charset="0"/>
                <a:sym typeface="+mn-ea"/>
              </a:rPr>
              <a:t>y.</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03200" y="640507"/>
            <a:ext cx="7522818" cy="5806675"/>
          </a:xfrm>
          <a:prstGeom prst="rect">
            <a:avLst/>
          </a:prstGeom>
        </p:spPr>
      </p:pic>
      <p:sp>
        <p:nvSpPr>
          <p:cNvPr id="2" name="文本框 1"/>
          <p:cNvSpPr txBox="1"/>
          <p:nvPr/>
        </p:nvSpPr>
        <p:spPr>
          <a:xfrm>
            <a:off x="8746434" y="781878"/>
            <a:ext cx="1210588" cy="5016758"/>
          </a:xfrm>
          <a:prstGeom prst="rect">
            <a:avLst/>
          </a:prstGeom>
          <a:noFill/>
        </p:spPr>
        <p:txBody>
          <a:bodyPr wrap="none" rtlCol="0">
            <a:spAutoFit/>
          </a:bodyPr>
          <a:lstStyle/>
          <a:p>
            <a:r>
              <a:rPr kumimoji="1" lang="zh-CN" altLang="en-US" sz="8000" b="1" dirty="0">
                <a:solidFill>
                  <a:schemeClr val="accent4">
                    <a:lumMod val="20000"/>
                    <a:lumOff val="80000"/>
                  </a:schemeClr>
                </a:solidFill>
                <a:cs typeface="+mn-ea"/>
                <a:sym typeface="+mn-lt"/>
              </a:rPr>
              <a:t>感</a:t>
            </a:r>
            <a:endParaRPr kumimoji="1" lang="en-US" altLang="zh-CN" sz="8000" b="1" dirty="0">
              <a:solidFill>
                <a:schemeClr val="accent4">
                  <a:lumMod val="20000"/>
                  <a:lumOff val="80000"/>
                </a:schemeClr>
              </a:solidFill>
              <a:cs typeface="+mn-ea"/>
              <a:sym typeface="+mn-lt"/>
            </a:endParaRPr>
          </a:p>
          <a:p>
            <a:r>
              <a:rPr kumimoji="1" lang="zh-CN" altLang="en-US" sz="8000" b="1" dirty="0">
                <a:solidFill>
                  <a:schemeClr val="accent4">
                    <a:lumMod val="20000"/>
                    <a:lumOff val="80000"/>
                  </a:schemeClr>
                </a:solidFill>
                <a:cs typeface="+mn-ea"/>
                <a:sym typeface="+mn-lt"/>
              </a:rPr>
              <a:t>谢</a:t>
            </a:r>
            <a:endParaRPr kumimoji="1" lang="en-US" altLang="zh-CN" sz="8000" b="1" dirty="0">
              <a:solidFill>
                <a:schemeClr val="accent4">
                  <a:lumMod val="20000"/>
                  <a:lumOff val="80000"/>
                </a:schemeClr>
              </a:solidFill>
              <a:cs typeface="+mn-ea"/>
              <a:sym typeface="+mn-lt"/>
            </a:endParaRPr>
          </a:p>
          <a:p>
            <a:r>
              <a:rPr kumimoji="1" lang="zh-CN" altLang="en-US" sz="8000" b="1" dirty="0">
                <a:solidFill>
                  <a:schemeClr val="accent4">
                    <a:lumMod val="20000"/>
                    <a:lumOff val="80000"/>
                  </a:schemeClr>
                </a:solidFill>
                <a:cs typeface="+mn-ea"/>
                <a:sym typeface="+mn-lt"/>
              </a:rPr>
              <a:t>观</a:t>
            </a:r>
            <a:endParaRPr kumimoji="1" lang="en-US" altLang="zh-CN" sz="8000" b="1" dirty="0">
              <a:solidFill>
                <a:schemeClr val="accent4">
                  <a:lumMod val="20000"/>
                  <a:lumOff val="80000"/>
                </a:schemeClr>
              </a:solidFill>
              <a:cs typeface="+mn-ea"/>
              <a:sym typeface="+mn-lt"/>
            </a:endParaRPr>
          </a:p>
          <a:p>
            <a:r>
              <a:rPr kumimoji="1" lang="zh-CN" altLang="en-US" sz="8000" b="1" dirty="0">
                <a:solidFill>
                  <a:schemeClr val="accent4">
                    <a:lumMod val="20000"/>
                    <a:lumOff val="80000"/>
                  </a:schemeClr>
                </a:solidFill>
                <a:cs typeface="+mn-ea"/>
                <a:sym typeface="+mn-lt"/>
              </a:rPr>
              <a:t>看</a:t>
            </a:r>
            <a:endParaRPr kumimoji="1" lang="zh-CN" altLang="en-US" sz="8000" b="1" dirty="0">
              <a:solidFill>
                <a:schemeClr val="accent4">
                  <a:lumMod val="20000"/>
                  <a:lumOff val="8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869490" y="2107095"/>
            <a:ext cx="4488815" cy="1771015"/>
          </a:xfrm>
          <a:prstGeom prst="rect">
            <a:avLst/>
          </a:prstGeom>
          <a:noFill/>
        </p:spPr>
        <p:txBody>
          <a:bodyPr wrap="none" rtlCol="0">
            <a:spAutoFit/>
          </a:bodyPr>
          <a:lstStyle/>
          <a:p>
            <a:pPr algn="ctr">
              <a:lnSpc>
                <a:spcPct val="130000"/>
              </a:lnSpc>
            </a:pPr>
            <a:r>
              <a:rPr kumimoji="1" lang="en-US" altLang="zh-CN" sz="3600" dirty="0">
                <a:solidFill>
                  <a:schemeClr val="accent4">
                    <a:lumMod val="20000"/>
                    <a:lumOff val="80000"/>
                  </a:schemeClr>
                </a:solidFill>
                <a:cs typeface="+mn-ea"/>
                <a:sym typeface="+mn-lt"/>
              </a:rPr>
              <a:t>PART</a:t>
            </a:r>
            <a:r>
              <a:rPr kumimoji="1" lang="zh-CN" altLang="en-US" sz="3600" dirty="0">
                <a:solidFill>
                  <a:schemeClr val="accent4">
                    <a:lumMod val="20000"/>
                    <a:lumOff val="80000"/>
                  </a:schemeClr>
                </a:solidFill>
                <a:cs typeface="+mn-ea"/>
                <a:sym typeface="+mn-lt"/>
              </a:rPr>
              <a:t>  </a:t>
            </a:r>
            <a:r>
              <a:rPr kumimoji="1" lang="en-US" altLang="zh-CN" sz="3600" dirty="0">
                <a:solidFill>
                  <a:schemeClr val="accent4">
                    <a:lumMod val="20000"/>
                    <a:lumOff val="80000"/>
                  </a:schemeClr>
                </a:solidFill>
                <a:cs typeface="+mn-ea"/>
                <a:sym typeface="+mn-lt"/>
              </a:rPr>
              <a:t>1</a:t>
            </a:r>
            <a:endParaRPr kumimoji="1" lang="en-US" altLang="zh-CN" sz="3600" dirty="0">
              <a:solidFill>
                <a:schemeClr val="accent4">
                  <a:lumMod val="20000"/>
                  <a:lumOff val="80000"/>
                </a:schemeClr>
              </a:solidFill>
              <a:cs typeface="+mn-ea"/>
              <a:sym typeface="+mn-lt"/>
            </a:endParaRPr>
          </a:p>
          <a:p>
            <a:pPr algn="ctr">
              <a:lnSpc>
                <a:spcPct val="130000"/>
              </a:lnSpc>
            </a:pPr>
            <a:r>
              <a:rPr kumimoji="1" lang="en-US" altLang="zh-CN" sz="4800" b="1" dirty="0">
                <a:solidFill>
                  <a:schemeClr val="accent4">
                    <a:lumMod val="20000"/>
                    <a:lumOff val="80000"/>
                  </a:schemeClr>
                </a:solidFill>
                <a:latin typeface="Times New Roman" panose="02020603050405020304" charset="0"/>
                <a:cs typeface="Times New Roman" panose="02020603050405020304" charset="0"/>
                <a:sym typeface="+mn-lt"/>
              </a:rPr>
              <a:t>Chaozong Street</a:t>
            </a:r>
            <a:endParaRPr kumimoji="1" lang="en-US" altLang="zh-CN" sz="4800" b="1" dirty="0">
              <a:solidFill>
                <a:schemeClr val="accent4">
                  <a:lumMod val="20000"/>
                  <a:lumOff val="80000"/>
                </a:schemeClr>
              </a:solidFill>
              <a:latin typeface="Times New Roman" panose="02020603050405020304" charset="0"/>
              <a:cs typeface="Times New Roman" panose="020206030504050203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18995" y="1221105"/>
            <a:ext cx="8489950" cy="4030980"/>
          </a:xfrm>
          <a:prstGeom prst="rect">
            <a:avLst/>
          </a:prstGeom>
          <a:noFill/>
        </p:spPr>
        <p:txBody>
          <a:bodyPr wrap="square" rtlCol="0">
            <a:spAutoFit/>
          </a:bodyPr>
          <a:p>
            <a:r>
              <a:rPr lang="en-US" altLang="zh-CN" sz="3200">
                <a:solidFill>
                  <a:schemeClr val="bg1"/>
                </a:solidFill>
                <a:latin typeface="Times New Roman" panose="02020603050405020304" charset="0"/>
                <a:cs typeface="Times New Roman" panose="02020603050405020304" charset="0"/>
                <a:sym typeface="+mn-ea"/>
              </a:rPr>
              <a:t>    </a:t>
            </a:r>
            <a:r>
              <a:rPr lang="zh-CN" altLang="en-US" sz="3200">
                <a:solidFill>
                  <a:schemeClr val="bg1"/>
                </a:solidFill>
                <a:latin typeface="Times New Roman" panose="02020603050405020304" charset="0"/>
                <a:cs typeface="Times New Roman" panose="02020603050405020304" charset="0"/>
                <a:sym typeface="+mn-ea"/>
              </a:rPr>
              <a:t>On October 10, the nation’s first New-Style Marriage and Childbearing Culture Street was inaugurated on Chaozong Street in Kaifu District, Changsha. </a:t>
            </a:r>
            <a:endParaRPr lang="zh-CN" altLang="en-US" sz="3200">
              <a:solidFill>
                <a:schemeClr val="bg1"/>
              </a:solidFill>
              <a:latin typeface="Times New Roman" panose="02020603050405020304" charset="0"/>
              <a:cs typeface="Times New Roman" panose="02020603050405020304" charset="0"/>
              <a:sym typeface="+mn-ea"/>
            </a:endParaRPr>
          </a:p>
          <a:p>
            <a:r>
              <a:rPr lang="en-US" altLang="zh-CN" sz="3200">
                <a:solidFill>
                  <a:schemeClr val="bg1"/>
                </a:solidFill>
                <a:latin typeface="Times New Roman" panose="02020603050405020304" charset="0"/>
                <a:cs typeface="Times New Roman" panose="02020603050405020304" charset="0"/>
                <a:sym typeface="+mn-ea"/>
              </a:rPr>
              <a:t>    </a:t>
            </a:r>
            <a:r>
              <a:rPr lang="zh-CN" altLang="en-US" sz="3200">
                <a:solidFill>
                  <a:schemeClr val="bg1"/>
                </a:solidFill>
                <a:latin typeface="Times New Roman" panose="02020603050405020304" charset="0"/>
                <a:cs typeface="Times New Roman" panose="02020603050405020304" charset="0"/>
                <a:sym typeface="+mn-ea"/>
              </a:rPr>
              <a:t>The street features various cultural installations such as the Matchmaker’s Pavilion, “Marriage School,” and the Fate Platform, attracting visitors to take photos and check in.</a:t>
            </a:r>
            <a:endParaRPr lang="zh-CN" altLang="en-US" sz="32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27635" y="169545"/>
            <a:ext cx="2755265" cy="2519680"/>
          </a:xfrm>
          <a:prstGeom prst="rect">
            <a:avLst/>
          </a:prstGeom>
        </p:spPr>
      </p:pic>
      <p:pic>
        <p:nvPicPr>
          <p:cNvPr id="4" name="图片 3"/>
          <p:cNvPicPr>
            <a:picLocks noChangeAspect="1"/>
          </p:cNvPicPr>
          <p:nvPr/>
        </p:nvPicPr>
        <p:blipFill>
          <a:blip r:embed="rId2"/>
          <a:stretch>
            <a:fillRect/>
          </a:stretch>
        </p:blipFill>
        <p:spPr>
          <a:xfrm>
            <a:off x="7143750" y="169545"/>
            <a:ext cx="2548255" cy="2836545"/>
          </a:xfrm>
          <a:prstGeom prst="rect">
            <a:avLst/>
          </a:prstGeom>
        </p:spPr>
      </p:pic>
      <p:pic>
        <p:nvPicPr>
          <p:cNvPr id="5" name="图片 4"/>
          <p:cNvPicPr>
            <a:picLocks noChangeAspect="1"/>
          </p:cNvPicPr>
          <p:nvPr/>
        </p:nvPicPr>
        <p:blipFill>
          <a:blip r:embed="rId3"/>
          <a:stretch>
            <a:fillRect/>
          </a:stretch>
        </p:blipFill>
        <p:spPr>
          <a:xfrm>
            <a:off x="2882900" y="169545"/>
            <a:ext cx="4190365" cy="3142615"/>
          </a:xfrm>
          <a:prstGeom prst="rect">
            <a:avLst/>
          </a:prstGeom>
        </p:spPr>
      </p:pic>
      <p:pic>
        <p:nvPicPr>
          <p:cNvPr id="9" name="图片 8"/>
          <p:cNvPicPr>
            <a:picLocks noChangeAspect="1"/>
          </p:cNvPicPr>
          <p:nvPr/>
        </p:nvPicPr>
        <p:blipFill>
          <a:blip r:embed="rId4"/>
          <a:stretch>
            <a:fillRect/>
          </a:stretch>
        </p:blipFill>
        <p:spPr>
          <a:xfrm>
            <a:off x="6066155" y="2778760"/>
            <a:ext cx="3058795" cy="4079240"/>
          </a:xfrm>
          <a:prstGeom prst="rect">
            <a:avLst/>
          </a:prstGeom>
        </p:spPr>
      </p:pic>
      <p:pic>
        <p:nvPicPr>
          <p:cNvPr id="10" name="图片 9"/>
          <p:cNvPicPr>
            <a:picLocks noChangeAspect="1"/>
          </p:cNvPicPr>
          <p:nvPr/>
        </p:nvPicPr>
        <p:blipFill>
          <a:blip r:embed="rId5"/>
          <a:stretch>
            <a:fillRect/>
          </a:stretch>
        </p:blipFill>
        <p:spPr>
          <a:xfrm>
            <a:off x="8872855" y="2984500"/>
            <a:ext cx="3241040" cy="3737610"/>
          </a:xfrm>
          <a:prstGeom prst="rect">
            <a:avLst/>
          </a:prstGeom>
        </p:spPr>
      </p:pic>
      <p:pic>
        <p:nvPicPr>
          <p:cNvPr id="11" name="图片 10"/>
          <p:cNvPicPr>
            <a:picLocks noChangeAspect="1"/>
          </p:cNvPicPr>
          <p:nvPr/>
        </p:nvPicPr>
        <p:blipFill>
          <a:blip r:embed="rId6"/>
          <a:stretch>
            <a:fillRect/>
          </a:stretch>
        </p:blipFill>
        <p:spPr>
          <a:xfrm>
            <a:off x="9716770" y="73025"/>
            <a:ext cx="2430145" cy="3239135"/>
          </a:xfrm>
          <a:prstGeom prst="rect">
            <a:avLst/>
          </a:prstGeom>
        </p:spPr>
      </p:pic>
      <p:pic>
        <p:nvPicPr>
          <p:cNvPr id="12" name="图片 11"/>
          <p:cNvPicPr>
            <a:picLocks noChangeAspect="1"/>
          </p:cNvPicPr>
          <p:nvPr/>
        </p:nvPicPr>
        <p:blipFill>
          <a:blip r:embed="rId7"/>
          <a:stretch>
            <a:fillRect/>
          </a:stretch>
        </p:blipFill>
        <p:spPr>
          <a:xfrm>
            <a:off x="127635" y="2689225"/>
            <a:ext cx="3105150" cy="2329180"/>
          </a:xfrm>
          <a:prstGeom prst="rect">
            <a:avLst/>
          </a:prstGeom>
        </p:spPr>
      </p:pic>
      <p:pic>
        <p:nvPicPr>
          <p:cNvPr id="8" name="图片 7"/>
          <p:cNvPicPr>
            <a:picLocks noChangeAspect="1"/>
          </p:cNvPicPr>
          <p:nvPr/>
        </p:nvPicPr>
        <p:blipFill>
          <a:blip r:embed="rId8"/>
          <a:stretch>
            <a:fillRect/>
          </a:stretch>
        </p:blipFill>
        <p:spPr>
          <a:xfrm>
            <a:off x="3233420" y="2482850"/>
            <a:ext cx="3277235" cy="4375150"/>
          </a:xfrm>
          <a:prstGeom prst="rect">
            <a:avLst/>
          </a:prstGeom>
        </p:spPr>
      </p:pic>
      <p:pic>
        <p:nvPicPr>
          <p:cNvPr id="13" name="图片 12"/>
          <p:cNvPicPr>
            <a:picLocks noChangeAspect="1"/>
          </p:cNvPicPr>
          <p:nvPr/>
        </p:nvPicPr>
        <p:blipFill>
          <a:blip r:embed="rId9"/>
          <a:stretch>
            <a:fillRect/>
          </a:stretch>
        </p:blipFill>
        <p:spPr>
          <a:xfrm>
            <a:off x="654050" y="4587875"/>
            <a:ext cx="1702435" cy="2270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08635" y="497205"/>
            <a:ext cx="5358130" cy="1491615"/>
          </a:xfrm>
          <a:prstGeom prst="rect">
            <a:avLst/>
          </a:prstGeom>
        </p:spPr>
      </p:pic>
      <p:pic>
        <p:nvPicPr>
          <p:cNvPr id="5" name="图片 4"/>
          <p:cNvPicPr>
            <a:picLocks noChangeAspect="1"/>
          </p:cNvPicPr>
          <p:nvPr/>
        </p:nvPicPr>
        <p:blipFill>
          <a:blip r:embed="rId2"/>
          <a:stretch>
            <a:fillRect/>
          </a:stretch>
        </p:blipFill>
        <p:spPr>
          <a:xfrm>
            <a:off x="121920" y="4297680"/>
            <a:ext cx="6386195" cy="2235200"/>
          </a:xfrm>
          <a:prstGeom prst="rect">
            <a:avLst/>
          </a:prstGeom>
        </p:spPr>
      </p:pic>
      <p:pic>
        <p:nvPicPr>
          <p:cNvPr id="7" name="图片 6"/>
          <p:cNvPicPr>
            <a:picLocks noChangeAspect="1"/>
          </p:cNvPicPr>
          <p:nvPr/>
        </p:nvPicPr>
        <p:blipFill>
          <a:blip r:embed="rId3"/>
          <a:stretch>
            <a:fillRect/>
          </a:stretch>
        </p:blipFill>
        <p:spPr>
          <a:xfrm>
            <a:off x="458470" y="2149475"/>
            <a:ext cx="5637530" cy="1987550"/>
          </a:xfrm>
          <a:prstGeom prst="rect">
            <a:avLst/>
          </a:prstGeom>
        </p:spPr>
      </p:pic>
      <p:pic>
        <p:nvPicPr>
          <p:cNvPr id="8" name="图片 7"/>
          <p:cNvPicPr>
            <a:picLocks noChangeAspect="1"/>
          </p:cNvPicPr>
          <p:nvPr/>
        </p:nvPicPr>
        <p:blipFill>
          <a:blip r:embed="rId4"/>
          <a:stretch>
            <a:fillRect/>
          </a:stretch>
        </p:blipFill>
        <p:spPr>
          <a:xfrm>
            <a:off x="6508115" y="1988820"/>
            <a:ext cx="4923155" cy="1589405"/>
          </a:xfrm>
          <a:prstGeom prst="rect">
            <a:avLst/>
          </a:prstGeom>
        </p:spPr>
      </p:pic>
      <p:pic>
        <p:nvPicPr>
          <p:cNvPr id="9" name="图片 8"/>
          <p:cNvPicPr>
            <a:picLocks noChangeAspect="1"/>
          </p:cNvPicPr>
          <p:nvPr/>
        </p:nvPicPr>
        <p:blipFill>
          <a:blip r:embed="rId5"/>
          <a:stretch>
            <a:fillRect/>
          </a:stretch>
        </p:blipFill>
        <p:spPr>
          <a:xfrm>
            <a:off x="6386195" y="239395"/>
            <a:ext cx="5132705" cy="1628775"/>
          </a:xfrm>
          <a:prstGeom prst="rect">
            <a:avLst/>
          </a:prstGeom>
        </p:spPr>
      </p:pic>
      <p:pic>
        <p:nvPicPr>
          <p:cNvPr id="10" name="图片 9"/>
          <p:cNvPicPr>
            <a:picLocks noChangeAspect="1"/>
          </p:cNvPicPr>
          <p:nvPr/>
        </p:nvPicPr>
        <p:blipFill>
          <a:blip r:embed="rId6"/>
          <a:stretch>
            <a:fillRect/>
          </a:stretch>
        </p:blipFill>
        <p:spPr>
          <a:xfrm>
            <a:off x="6604000" y="3781425"/>
            <a:ext cx="5145405" cy="1334135"/>
          </a:xfrm>
          <a:prstGeom prst="rect">
            <a:avLst/>
          </a:prstGeom>
        </p:spPr>
      </p:pic>
      <p:pic>
        <p:nvPicPr>
          <p:cNvPr id="11" name="图片 10"/>
          <p:cNvPicPr>
            <a:picLocks noChangeAspect="1"/>
          </p:cNvPicPr>
          <p:nvPr/>
        </p:nvPicPr>
        <p:blipFill>
          <a:blip r:embed="rId7"/>
          <a:stretch>
            <a:fillRect/>
          </a:stretch>
        </p:blipFill>
        <p:spPr>
          <a:xfrm>
            <a:off x="6837045" y="5318125"/>
            <a:ext cx="4912360" cy="1376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322630" y="2107095"/>
            <a:ext cx="7582535" cy="1771015"/>
          </a:xfrm>
          <a:prstGeom prst="rect">
            <a:avLst/>
          </a:prstGeom>
          <a:noFill/>
        </p:spPr>
        <p:txBody>
          <a:bodyPr wrap="none" rtlCol="0">
            <a:spAutoFit/>
          </a:bodyPr>
          <a:lstStyle/>
          <a:p>
            <a:pPr algn="ctr">
              <a:lnSpc>
                <a:spcPct val="130000"/>
              </a:lnSpc>
            </a:pPr>
            <a:r>
              <a:rPr kumimoji="1" lang="en-US" altLang="zh-CN" sz="3600" dirty="0">
                <a:solidFill>
                  <a:schemeClr val="accent4">
                    <a:lumMod val="20000"/>
                    <a:lumOff val="80000"/>
                  </a:schemeClr>
                </a:solidFill>
                <a:cs typeface="+mn-ea"/>
                <a:sym typeface="+mn-lt"/>
              </a:rPr>
              <a:t>PART</a:t>
            </a:r>
            <a:r>
              <a:rPr kumimoji="1" lang="zh-CN" altLang="en-US" sz="3600" dirty="0">
                <a:solidFill>
                  <a:schemeClr val="accent4">
                    <a:lumMod val="20000"/>
                    <a:lumOff val="80000"/>
                  </a:schemeClr>
                </a:solidFill>
                <a:cs typeface="+mn-ea"/>
                <a:sym typeface="+mn-lt"/>
              </a:rPr>
              <a:t>  </a:t>
            </a:r>
            <a:r>
              <a:rPr kumimoji="1" lang="en-US" altLang="zh-CN" sz="3600" dirty="0">
                <a:solidFill>
                  <a:schemeClr val="accent4">
                    <a:lumMod val="20000"/>
                    <a:lumOff val="80000"/>
                  </a:schemeClr>
                </a:solidFill>
                <a:cs typeface="+mn-ea"/>
                <a:sym typeface="+mn-lt"/>
              </a:rPr>
              <a:t>2</a:t>
            </a:r>
            <a:endParaRPr kumimoji="1" lang="en-US" altLang="zh-CN" sz="3600" dirty="0">
              <a:solidFill>
                <a:schemeClr val="accent4">
                  <a:lumMod val="20000"/>
                  <a:lumOff val="80000"/>
                </a:schemeClr>
              </a:solidFill>
              <a:cs typeface="+mn-ea"/>
              <a:sym typeface="+mn-lt"/>
            </a:endParaRPr>
          </a:p>
          <a:p>
            <a:pPr algn="ctr">
              <a:lnSpc>
                <a:spcPct val="130000"/>
              </a:lnSpc>
            </a:pPr>
            <a:r>
              <a:rPr kumimoji="1" lang="en-US" altLang="zh-CN" sz="4800" b="1" dirty="0">
                <a:solidFill>
                  <a:schemeClr val="accent4">
                    <a:lumMod val="20000"/>
                    <a:lumOff val="80000"/>
                  </a:schemeClr>
                </a:solidFill>
                <a:latin typeface="Times New Roman" panose="02020603050405020304" charset="0"/>
                <a:cs typeface="Times New Roman" panose="02020603050405020304" charset="0"/>
                <a:sym typeface="+mn-lt"/>
              </a:rPr>
              <a:t>Late marriage phenomenon </a:t>
            </a:r>
            <a:endParaRPr kumimoji="1" lang="en-US" altLang="zh-CN" sz="4800" b="1" dirty="0">
              <a:solidFill>
                <a:schemeClr val="accent4">
                  <a:lumMod val="20000"/>
                  <a:lumOff val="80000"/>
                </a:schemeClr>
              </a:solidFill>
              <a:latin typeface="Times New Roman" panose="02020603050405020304" charset="0"/>
              <a:cs typeface="Times New Roman" panose="020206030504050203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69085" y="572770"/>
            <a:ext cx="9468485" cy="5507990"/>
          </a:xfrm>
          <a:prstGeom prst="rect">
            <a:avLst/>
          </a:prstGeom>
          <a:noFill/>
        </p:spPr>
        <p:txBody>
          <a:bodyPr wrap="square" rtlCol="0">
            <a:spAutoFit/>
          </a:bodyPr>
          <a:p>
            <a:r>
              <a:rPr lang="zh-CN" altLang="en-US" sz="3200">
                <a:latin typeface="Times New Roman" panose="02020603050405020304" charset="0"/>
                <a:cs typeface="Times New Roman" panose="02020603050405020304" charset="0"/>
              </a:rPr>
              <a:t>According to the China Population and Employment Statistical Yearbook 2023, by the end of 2022, China</a:t>
            </a:r>
            <a:r>
              <a:rPr lang="en-US" altLang="zh-CN" sz="3200">
                <a:latin typeface="Times New Roman" panose="02020603050405020304" charset="0"/>
                <a:cs typeface="Times New Roman" panose="02020603050405020304" charset="0"/>
              </a:rPr>
              <a:t>’</a:t>
            </a:r>
            <a:r>
              <a:rPr lang="zh-CN" altLang="en-US" sz="3200">
                <a:latin typeface="Times New Roman" panose="02020603050405020304" charset="0"/>
                <a:cs typeface="Times New Roman" panose="02020603050405020304" charset="0"/>
              </a:rPr>
              <a:t>s single population had exceeded 240 million and is projected to reach 300 million by 2024, meaning one in every four Chinese people will be single. Although this figure includes the elderly and children, there are already </a:t>
            </a:r>
            <a:r>
              <a:rPr lang="zh-CN" altLang="en-US" sz="3200" b="1">
                <a:latin typeface="Times New Roman" panose="02020603050405020304" charset="0"/>
                <a:cs typeface="Times New Roman" panose="02020603050405020304" charset="0"/>
              </a:rPr>
              <a:t>134 million singles</a:t>
            </a:r>
            <a:r>
              <a:rPr lang="zh-CN" altLang="en-US" sz="3200">
                <a:latin typeface="Times New Roman" panose="02020603050405020304" charset="0"/>
                <a:cs typeface="Times New Roman" panose="02020603050405020304" charset="0"/>
              </a:rPr>
              <a:t> in the marriageable age group of </a:t>
            </a:r>
            <a:r>
              <a:rPr lang="zh-CN" altLang="en-US" sz="3200" b="1">
                <a:latin typeface="Times New Roman" panose="02020603050405020304" charset="0"/>
                <a:cs typeface="Times New Roman" panose="02020603050405020304" charset="0"/>
              </a:rPr>
              <a:t>20 to 49</a:t>
            </a:r>
            <a:r>
              <a:rPr lang="zh-CN" altLang="en-US" sz="3200">
                <a:latin typeface="Times New Roman" panose="02020603050405020304" charset="0"/>
                <a:cs typeface="Times New Roman" panose="02020603050405020304" charset="0"/>
              </a:rPr>
              <a:t>. Notably, the </a:t>
            </a:r>
            <a:r>
              <a:rPr lang="zh-CN" altLang="en-US" sz="3200" b="1">
                <a:latin typeface="Times New Roman" panose="02020603050405020304" charset="0"/>
                <a:cs typeface="Times New Roman" panose="02020603050405020304" charset="0"/>
              </a:rPr>
              <a:t>unmarried rate</a:t>
            </a:r>
            <a:r>
              <a:rPr lang="zh-CN" altLang="en-US" sz="3200">
                <a:latin typeface="Times New Roman" panose="02020603050405020304" charset="0"/>
                <a:cs typeface="Times New Roman" panose="02020603050405020304" charset="0"/>
              </a:rPr>
              <a:t> among those aged </a:t>
            </a:r>
            <a:r>
              <a:rPr lang="zh-CN" altLang="en-US" sz="3200" b="1">
                <a:latin typeface="Times New Roman" panose="02020603050405020304" charset="0"/>
                <a:cs typeface="Times New Roman" panose="02020603050405020304" charset="0"/>
              </a:rPr>
              <a:t>25 to 29</a:t>
            </a:r>
            <a:r>
              <a:rPr lang="zh-CN" altLang="en-US" sz="3200">
                <a:latin typeface="Times New Roman" panose="02020603050405020304" charset="0"/>
                <a:cs typeface="Times New Roman" panose="02020603050405020304" charset="0"/>
              </a:rPr>
              <a:t> has reached </a:t>
            </a:r>
            <a:r>
              <a:rPr lang="zh-CN" altLang="en-US" sz="3200" b="1">
                <a:latin typeface="Times New Roman" panose="02020603050405020304" charset="0"/>
                <a:cs typeface="Times New Roman" panose="02020603050405020304" charset="0"/>
              </a:rPr>
              <a:t>51.3%</a:t>
            </a:r>
            <a:r>
              <a:rPr lang="zh-CN" altLang="en-US" sz="3200">
                <a:latin typeface="Times New Roman" panose="02020603050405020304" charset="0"/>
                <a:cs typeface="Times New Roman" panose="02020603050405020304" charset="0"/>
              </a:rPr>
              <a:t>, and the proportion of unmarried individuals around the age of </a:t>
            </a:r>
            <a:r>
              <a:rPr lang="zh-CN" altLang="en-US" sz="3200" b="1">
                <a:latin typeface="Times New Roman" panose="02020603050405020304" charset="0"/>
                <a:cs typeface="Times New Roman" panose="02020603050405020304" charset="0"/>
              </a:rPr>
              <a:t>30</a:t>
            </a:r>
            <a:r>
              <a:rPr lang="zh-CN" altLang="en-US" sz="3200">
                <a:latin typeface="Times New Roman" panose="02020603050405020304" charset="0"/>
                <a:cs typeface="Times New Roman" panose="02020603050405020304" charset="0"/>
              </a:rPr>
              <a:t> in urban areas has climbed to </a:t>
            </a:r>
            <a:r>
              <a:rPr lang="zh-CN" altLang="en-US" sz="3200" b="1">
                <a:latin typeface="Times New Roman" panose="02020603050405020304" charset="0"/>
                <a:cs typeface="Times New Roman" panose="02020603050405020304" charset="0"/>
              </a:rPr>
              <a:t>30.7%</a:t>
            </a:r>
            <a:r>
              <a:rPr lang="zh-CN" altLang="en-US" sz="3200">
                <a:latin typeface="Times New Roman" panose="02020603050405020304" charset="0"/>
                <a:cs typeface="Times New Roman" panose="02020603050405020304" charset="0"/>
              </a:rPr>
              <a:t>.</a:t>
            </a:r>
            <a:endParaRPr lang="zh-CN" altLang="en-US" sz="32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结婚"/>
          <p:cNvPicPr>
            <a:picLocks noChangeAspect="1"/>
          </p:cNvPicPr>
          <p:nvPr/>
        </p:nvPicPr>
        <p:blipFill>
          <a:blip r:embed="rId1"/>
          <a:stretch>
            <a:fillRect/>
          </a:stretch>
        </p:blipFill>
        <p:spPr>
          <a:xfrm>
            <a:off x="431800" y="1038860"/>
            <a:ext cx="5516245" cy="3971925"/>
          </a:xfrm>
          <a:prstGeom prst="rect">
            <a:avLst/>
          </a:prstGeom>
        </p:spPr>
      </p:pic>
      <p:sp>
        <p:nvSpPr>
          <p:cNvPr id="3" name="文本框 2"/>
          <p:cNvSpPr txBox="1"/>
          <p:nvPr/>
        </p:nvSpPr>
        <p:spPr>
          <a:xfrm>
            <a:off x="6348730" y="824865"/>
            <a:ext cx="5580380" cy="4399915"/>
          </a:xfrm>
          <a:prstGeom prst="rect">
            <a:avLst/>
          </a:prstGeom>
          <a:noFill/>
        </p:spPr>
        <p:txBody>
          <a:bodyPr wrap="square" rtlCol="0">
            <a:spAutoFit/>
          </a:bodyPr>
          <a:p>
            <a:r>
              <a:rPr lang="zh-CN" altLang="en-US" sz="2800">
                <a:latin typeface="Times New Roman" panose="02020603050405020304" charset="0"/>
                <a:cs typeface="Times New Roman" panose="02020603050405020304" charset="0"/>
              </a:rPr>
              <a:t>Between 2013 and 2022, the number of marriage registrations </a:t>
            </a:r>
            <a:r>
              <a:rPr lang="zh-CN" altLang="en-US" sz="2800" b="1">
                <a:latin typeface="Times New Roman" panose="02020603050405020304" charset="0"/>
                <a:cs typeface="Times New Roman" panose="02020603050405020304" charset="0"/>
              </a:rPr>
              <a:t>dropped </a:t>
            </a:r>
            <a:r>
              <a:rPr lang="zh-CN" altLang="en-US" sz="2800">
                <a:latin typeface="Times New Roman" panose="02020603050405020304" charset="0"/>
                <a:cs typeface="Times New Roman" panose="02020603050405020304" charset="0"/>
              </a:rPr>
              <a:t>from 13.469 million to 6.835 million, </a:t>
            </a:r>
            <a:r>
              <a:rPr lang="zh-CN" altLang="en-US" sz="2800" b="1">
                <a:latin typeface="Times New Roman" panose="02020603050405020304" charset="0"/>
                <a:cs typeface="Times New Roman" panose="02020603050405020304" charset="0"/>
              </a:rPr>
              <a:t>a decrease of 49.3%</a:t>
            </a:r>
            <a:r>
              <a:rPr lang="zh-CN" altLang="en-US" sz="2800">
                <a:latin typeface="Times New Roman" panose="02020603050405020304" charset="0"/>
                <a:cs typeface="Times New Roman" panose="02020603050405020304" charset="0"/>
              </a:rPr>
              <a:t>. In 2023, the number of marriage registrations rebounded to 7.682 million, but it </a:t>
            </a:r>
            <a:r>
              <a:rPr lang="zh-CN" altLang="en-US" sz="2800" b="1">
                <a:latin typeface="Times New Roman" panose="02020603050405020304" charset="0"/>
                <a:cs typeface="Times New Roman" panose="02020603050405020304" charset="0"/>
              </a:rPr>
              <a:t>declined again</a:t>
            </a:r>
            <a:r>
              <a:rPr lang="zh-CN" altLang="en-US" sz="2800">
                <a:latin typeface="Times New Roman" panose="02020603050405020304" charset="0"/>
                <a:cs typeface="Times New Roman" panose="02020603050405020304" charset="0"/>
              </a:rPr>
              <a:t> in the first three quarters of 2024, indicating that the compensatory demand has largely subsided.</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tags/tag1.xml><?xml version="1.0" encoding="utf-8"?>
<p:tagLst xmlns:p="http://schemas.openxmlformats.org/presentationml/2006/main">
  <p:tag name="ISPRING_FIRST_PUBLISH" val="1"/>
  <p:tag name="ISPRING_PRESENTATION_TITLE" val="红色大气传统中式婚礼相册PPT模板"/>
  <p:tag name="commondata" val="eyJoZGlkIjoiZGNlYjk1ZmE5Njc2M2ZhYzVkZjFhN2JhNDI1OWVkZDAifQ=="/>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ffgt01o">
      <a:majorFont>
        <a:latin typeface="印品黑体"/>
        <a:ea typeface="印品黑体"/>
        <a:cs typeface=""/>
      </a:majorFont>
      <a:minorFont>
        <a:latin typeface="印品黑体"/>
        <a:ea typeface="印品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ffgt01o">
      <a:majorFont>
        <a:latin typeface="印品黑体"/>
        <a:ea typeface="印品黑体"/>
        <a:cs typeface=""/>
      </a:majorFont>
      <a:minorFont>
        <a:latin typeface="印品黑体"/>
        <a:ea typeface="印品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5966</Words>
  <Application>WPS 演示</Application>
  <PresentationFormat>宽屏</PresentationFormat>
  <Paragraphs>89</Paragraphs>
  <Slides>28</Slides>
  <Notes>21</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28</vt:i4>
      </vt:variant>
    </vt:vector>
  </HeadingPairs>
  <TitlesOfParts>
    <vt:vector size="43" baseType="lpstr">
      <vt:lpstr>Arial</vt:lpstr>
      <vt:lpstr>宋体</vt:lpstr>
      <vt:lpstr>Wingdings</vt:lpstr>
      <vt:lpstr>Arial</vt:lpstr>
      <vt:lpstr>微软雅黑</vt:lpstr>
      <vt:lpstr>印品黑体</vt:lpstr>
      <vt:lpstr>黑体</vt:lpstr>
      <vt:lpstr>等线</vt:lpstr>
      <vt:lpstr>Arial Unicode MS</vt:lpstr>
      <vt:lpstr>Calibri</vt:lpstr>
      <vt:lpstr>Times New Roman</vt:lpstr>
      <vt:lpstr>华文新魏</vt:lpstr>
      <vt:lpstr>华文中宋</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婚礼</dc:title>
  <dc:creator>第一PPT</dc:creator>
  <cp:keywords>www.1ppt.com</cp:keywords>
  <dc:description>www.1ppt.com</dc:description>
  <cp:lastModifiedBy>i’m</cp:lastModifiedBy>
  <cp:revision>440</cp:revision>
  <dcterms:created xsi:type="dcterms:W3CDTF">2018-06-17T04:53:00Z</dcterms:created>
  <dcterms:modified xsi:type="dcterms:W3CDTF">2024-12-04T16:45:08Z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8DB04BE5572042199AEFF3DC81C34CF5_13</vt:lpwstr>
  </property>
  <property fmtid="{D5CDD505-2E9C-101B-9397-08002B2CF9AE}" pid="3" name="KSOProductBuildVer">
    <vt:lpwstr>2052-12.1.0.16388</vt:lpwstr>
  </property>
</Properties>
</file>