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OPPOSans B" panose="02010600030101010101" charset="-122"/>
      <p:regular r:id="rId28"/>
    </p:embeddedFont>
    <p:embeddedFont>
      <p:font typeface="OPPOSans H" panose="02010600030101010101" charset="-122"/>
      <p:regular r:id="rId29"/>
    </p:embeddedFont>
    <p:embeddedFont>
      <p:font typeface="OPPOSans R" panose="02010600030101010101" charset="-122"/>
      <p:regular r:id="rId30"/>
    </p:embeddedFont>
    <p:embeddedFont>
      <p:font typeface="Source Han Sans" panose="02010600030101010101" charset="-122"/>
      <p:regular r:id="rId31"/>
    </p:embeddedFont>
    <p:embeddedFont>
      <p:font typeface="Source Han Sans CN Bold" panose="02010600030101010101"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3"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grpSp>
        <p:nvGrpSpPr>
          <p:cNvPr id="5" name="组合 4"/>
          <p:cNvGrpSpPr/>
          <p:nvPr/>
        </p:nvGrpSpPr>
        <p:grpSpPr>
          <a:xfrm>
            <a:off x="-1189039" y="159490"/>
            <a:ext cx="14152245" cy="6874698"/>
            <a:chOff x="-1189039" y="159490"/>
            <a:chExt cx="14152245" cy="6874698"/>
          </a:xfrm>
        </p:grpSpPr>
        <p:sp>
          <p:nvSpPr>
            <p:cNvPr id="6"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4"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5"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6"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sp>
        <p:nvSpPr>
          <p:cNvPr id="27"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6" name="标题 1"/>
          <p:cNvSpPr txBox="1"/>
          <p:nvPr/>
        </p:nvSpPr>
        <p:spPr>
          <a:xfrm>
            <a:off x="523014" y="1516807"/>
            <a:ext cx="2733441" cy="1323439"/>
          </a:xfrm>
          <a:prstGeom prst="rect">
            <a:avLst/>
          </a:prstGeom>
          <a:noFill/>
          <a:ln>
            <a:noFill/>
          </a:ln>
        </p:spPr>
        <p:txBody>
          <a:bodyPr vert="horz" wrap="square" lIns="91440" tIns="45720" rIns="91440" bIns="45720" rtlCol="0" anchor="t"/>
          <a:lstStyle/>
          <a:p>
            <a:pPr algn="l">
              <a:lnSpc>
                <a:spcPct val="110000"/>
              </a:lnSpc>
            </a:pPr>
            <a:r>
              <a:rPr kumimoji="1" lang="en-US" altLang="zh-CN" sz="8000">
                <a:ln w="12700">
                  <a:noFill/>
                </a:ln>
                <a:gradFill>
                  <a:gsLst>
                    <a:gs pos="0">
                      <a:srgbClr val="2CB9C9">
                        <a:alpha val="100000"/>
                      </a:srgbClr>
                    </a:gs>
                    <a:gs pos="80000">
                      <a:srgbClr val="D4F2F5">
                        <a:alpha val="0"/>
                      </a:srgbClr>
                    </a:gs>
                  </a:gsLst>
                  <a:lin ang="5400000" scaled="0"/>
                </a:gradFill>
                <a:latin typeface="Source Han Sans CN Bold"/>
                <a:ea typeface="Source Han Sans CN Bold"/>
                <a:cs typeface="Source Han Sans CN Bold"/>
              </a:rPr>
              <a:t>202X</a:t>
            </a:r>
            <a:endParaRPr kumimoji="1" lang="zh-CN" altLang="en-US"/>
          </a:p>
        </p:txBody>
      </p:sp>
      <p:sp>
        <p:nvSpPr>
          <p:cNvPr id="47" name="标题 1"/>
          <p:cNvSpPr txBox="1"/>
          <p:nvPr/>
        </p:nvSpPr>
        <p:spPr>
          <a:xfrm>
            <a:off x="640956" y="4917828"/>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48" name="标题 1"/>
          <p:cNvSpPr txBox="1"/>
          <p:nvPr/>
        </p:nvSpPr>
        <p:spPr>
          <a:xfrm>
            <a:off x="2785416" y="4943785"/>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635580" y="2271106"/>
            <a:ext cx="11033406" cy="2239588"/>
          </a:xfrm>
          <a:prstGeom prst="rect">
            <a:avLst/>
          </a:prstGeom>
          <a:noFill/>
          <a:ln>
            <a:noFill/>
          </a:ln>
        </p:spPr>
        <p:txBody>
          <a:bodyPr vert="horz" wrap="square" lIns="0" tIns="0" rIns="0" bIns="0" rtlCol="0" anchor="ctr"/>
          <a:lstStyle/>
          <a:p>
            <a:pPr algn="ctr">
              <a:lnSpc>
                <a:spcPct val="130000"/>
              </a:lnSpc>
            </a:pPr>
            <a:r>
              <a:rPr kumimoji="1" lang="en-US" altLang="zh-CN" sz="6000" dirty="0" err="1">
                <a:ln w="12700">
                  <a:noFill/>
                </a:ln>
                <a:solidFill>
                  <a:srgbClr val="FFFFFF">
                    <a:alpha val="100000"/>
                  </a:srgbClr>
                </a:solidFill>
                <a:latin typeface="Times New Roman" panose="02020603050405020304" pitchFamily="18" charset="0"/>
                <a:ea typeface="Source Han Sans CN Bold"/>
                <a:cs typeface="Times New Roman" panose="02020603050405020304" pitchFamily="18" charset="0"/>
              </a:rPr>
              <a:t>Unübersetzbarkeit</a:t>
            </a:r>
            <a:endParaRPr kumimoji="1" lang="zh-CN" altLang="en-US" sz="6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2768933" y="1397637"/>
            <a:ext cx="8157411"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592575" y="1397637"/>
            <a:ext cx="2641476"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497014" y="1924151"/>
            <a:ext cx="5898239" cy="710703"/>
          </a:xfrm>
          <a:prstGeom prst="rect">
            <a:avLst/>
          </a:prstGeom>
          <a:noFill/>
          <a:ln>
            <a:noFill/>
          </a:ln>
        </p:spPr>
        <p:txBody>
          <a:bodyPr vert="horz" wrap="square" lIns="0" tIns="0" rIns="0" bIns="0" rtlCol="0" anchor="t"/>
          <a:lstStyle/>
          <a:p>
            <a:pPr algn="l">
              <a:lnSpc>
                <a:spcPct val="150000"/>
              </a:lnSpc>
            </a:pPr>
            <a:r>
              <a:rPr kumimoji="1" lang="en-US" altLang="zh-CN" sz="1008">
                <a:ln w="12700">
                  <a:noFill/>
                </a:ln>
                <a:solidFill>
                  <a:srgbClr val="474747">
                    <a:alpha val="100000"/>
                  </a:srgbClr>
                </a:solidFill>
                <a:latin typeface="Source Han Sans"/>
                <a:ea typeface="Source Han Sans"/>
                <a:cs typeface="Source Han Sans"/>
              </a:rPr>
              <a:t>不可译性促使译者超越传统翻译方法，寻找创新表达，如翻译诗歌时，译者需创造新韵律、意象，如许渊冲将“床前明月光”译为“Before my bed there shines bright moonlight”，既押韵又传情。
译者在处理不可译性时，需深入理解原文，挖掘新翻译思路，提升翻译水平。</a:t>
            </a:r>
            <a:endParaRPr kumimoji="1" lang="zh-CN" altLang="en-US"/>
          </a:p>
        </p:txBody>
      </p:sp>
      <p:sp>
        <p:nvSpPr>
          <p:cNvPr id="7" name="标题 1"/>
          <p:cNvSpPr txBox="1"/>
          <p:nvPr/>
        </p:nvSpPr>
        <p:spPr>
          <a:xfrm>
            <a:off x="4497014" y="1461137"/>
            <a:ext cx="5898239" cy="439937"/>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激发译者创造力</a:t>
            </a:r>
            <a:endParaRPr kumimoji="1" lang="zh-CN" altLang="en-US"/>
          </a:p>
        </p:txBody>
      </p:sp>
      <p:sp>
        <p:nvSpPr>
          <p:cNvPr id="8" name="标题 1"/>
          <p:cNvSpPr txBox="1"/>
          <p:nvPr/>
        </p:nvSpPr>
        <p:spPr>
          <a:xfrm>
            <a:off x="3157497" y="1130300"/>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3457511" y="1130300"/>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3757525" y="1130300"/>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2768933" y="3112152"/>
            <a:ext cx="8157411"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1592575" y="3112152"/>
            <a:ext cx="2641476"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4497014" y="3638666"/>
            <a:ext cx="5898239" cy="710703"/>
          </a:xfrm>
          <a:prstGeom prst="rect">
            <a:avLst/>
          </a:prstGeom>
          <a:noFill/>
          <a:ln>
            <a:noFill/>
          </a:ln>
        </p:spPr>
        <p:txBody>
          <a:bodyPr vert="horz" wrap="square" lIns="0" tIns="0" rIns="0" bIns="0" rtlCol="0" anchor="t"/>
          <a:lstStyle/>
          <a:p>
            <a:pPr algn="l">
              <a:lnSpc>
                <a:spcPct val="150000"/>
              </a:lnSpc>
            </a:pPr>
            <a:r>
              <a:rPr kumimoji="1" lang="en-US" altLang="zh-CN" sz="1008">
                <a:ln w="12700">
                  <a:noFill/>
                </a:ln>
                <a:solidFill>
                  <a:srgbClr val="474747">
                    <a:alpha val="100000"/>
                  </a:srgbClr>
                </a:solidFill>
                <a:latin typeface="Source Han Sans"/>
                <a:ea typeface="Source Han Sans"/>
                <a:cs typeface="Source Han Sans"/>
              </a:rPr>
              <a:t>不可译性让读者意识到文化差异，激发跨文化学习兴趣，如翻译日本动漫时保留部分日语词汇，让观众了解日本文化，促进文化交流。
它促使译者在翻译中平衡文化差异与共性，使不同文化相互理解、包容，推动文化多元发展。</a:t>
            </a:r>
            <a:endParaRPr kumimoji="1" lang="zh-CN" altLang="en-US"/>
          </a:p>
        </p:txBody>
      </p:sp>
      <p:sp>
        <p:nvSpPr>
          <p:cNvPr id="15" name="标题 1"/>
          <p:cNvSpPr txBox="1"/>
          <p:nvPr/>
        </p:nvSpPr>
        <p:spPr>
          <a:xfrm>
            <a:off x="4497014" y="3175652"/>
            <a:ext cx="5898239" cy="439937"/>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促进跨文化交流</a:t>
            </a:r>
            <a:endParaRPr kumimoji="1" lang="zh-CN" altLang="en-US"/>
          </a:p>
        </p:txBody>
      </p:sp>
      <p:sp>
        <p:nvSpPr>
          <p:cNvPr id="16" name="标题 1"/>
          <p:cNvSpPr txBox="1"/>
          <p:nvPr/>
        </p:nvSpPr>
        <p:spPr>
          <a:xfrm>
            <a:off x="3157497" y="2844816"/>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3457511" y="2844816"/>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3757525" y="2844816"/>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2768933" y="4928268"/>
            <a:ext cx="8157411"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1592575" y="4928268"/>
            <a:ext cx="2641476" cy="1307432"/>
          </a:xfrm>
          <a:prstGeom prst="roundRect">
            <a:avLst>
              <a:gd name="adj" fmla="val 5000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4497014" y="5454782"/>
            <a:ext cx="5898239" cy="710703"/>
          </a:xfrm>
          <a:prstGeom prst="rect">
            <a:avLst/>
          </a:prstGeom>
          <a:noFill/>
          <a:ln>
            <a:noFill/>
          </a:ln>
        </p:spPr>
        <p:txBody>
          <a:bodyPr vert="horz" wrap="square" lIns="0" tIns="0" rIns="0" bIns="0" rtlCol="0" anchor="t"/>
          <a:lstStyle/>
          <a:p>
            <a:pPr algn="l">
              <a:lnSpc>
                <a:spcPct val="150000"/>
              </a:lnSpc>
            </a:pPr>
            <a:r>
              <a:rPr kumimoji="1" lang="en-US" altLang="zh-CN" sz="1008">
                <a:ln w="12700">
                  <a:noFill/>
                </a:ln>
                <a:solidFill>
                  <a:srgbClr val="474747">
                    <a:alpha val="100000"/>
                  </a:srgbClr>
                </a:solidFill>
                <a:latin typeface="Source Han Sans"/>
                <a:ea typeface="Source Han Sans"/>
                <a:cs typeface="Source Han Sans"/>
              </a:rPr>
              <a:t>翻译中的创造性转换丰富译入语表达，如“意境”一词经翻译进入英语，丰富英语美学词汇，促进语言发展。
不可译性促使译者创造新词汇、新表达方式，使语言更具活力和表现力。</a:t>
            </a:r>
            <a:endParaRPr kumimoji="1" lang="zh-CN" altLang="en-US"/>
          </a:p>
        </p:txBody>
      </p:sp>
      <p:sp>
        <p:nvSpPr>
          <p:cNvPr id="23" name="标题 1"/>
          <p:cNvSpPr txBox="1"/>
          <p:nvPr/>
        </p:nvSpPr>
        <p:spPr>
          <a:xfrm>
            <a:off x="4497014" y="4991768"/>
            <a:ext cx="5898239" cy="439937"/>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丰富语言表达</a:t>
            </a:r>
            <a:endParaRPr kumimoji="1" lang="zh-CN" altLang="en-US"/>
          </a:p>
        </p:txBody>
      </p:sp>
      <p:sp>
        <p:nvSpPr>
          <p:cNvPr id="24" name="标题 1"/>
          <p:cNvSpPr txBox="1"/>
          <p:nvPr/>
        </p:nvSpPr>
        <p:spPr>
          <a:xfrm>
            <a:off x="3157497" y="4660932"/>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3457511" y="4660932"/>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3757525" y="4660932"/>
            <a:ext cx="356939" cy="336884"/>
          </a:xfrm>
          <a:prstGeom prst="parallelogram">
            <a:avLst>
              <a:gd name="adj" fmla="val 58169"/>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不可译性的价值</a:t>
            </a:r>
            <a:endParaRPr kumimoji="1" lang="zh-CN" altLang="en-US"/>
          </a:p>
        </p:txBody>
      </p:sp>
      <p:cxnSp>
        <p:nvCxnSpPr>
          <p:cNvPr id="29"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三、应用案例</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Part</a:t>
            </a:r>
            <a:endParaRPr kumimoji="1" lang="zh-CN" altLang="en-US"/>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03</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846524" y="1820604"/>
            <a:ext cx="864000" cy="540000"/>
          </a:xfrm>
          <a:prstGeom prst="rect">
            <a:avLst/>
          </a:prstGeom>
          <a:solidFill>
            <a:schemeClr val="accent1"/>
          </a:solidFill>
          <a:ln cap="sq">
            <a:noFill/>
            <a:prstDash val="solid"/>
          </a:ln>
        </p:spPr>
        <p:txBody>
          <a:bodyPr vert="horz" wrap="square" lIns="0" tIns="0" rIns="0" bIns="0" rtlCol="0" anchor="ctr"/>
          <a:lstStyle/>
          <a:p>
            <a:pPr algn="ctr">
              <a:lnSpc>
                <a:spcPct val="100000"/>
              </a:lnSpc>
            </a:pPr>
            <a:endParaRPr kumimoji="1" lang="zh-CN" altLang="en-US"/>
          </a:p>
        </p:txBody>
      </p:sp>
      <p:sp>
        <p:nvSpPr>
          <p:cNvPr id="4" name="标题 1"/>
          <p:cNvSpPr txBox="1"/>
          <p:nvPr/>
        </p:nvSpPr>
        <p:spPr>
          <a:xfrm>
            <a:off x="5657650" y="1820604"/>
            <a:ext cx="864000" cy="540000"/>
          </a:xfrm>
          <a:prstGeom prst="rect">
            <a:avLst/>
          </a:prstGeom>
          <a:solidFill>
            <a:schemeClr val="accent1"/>
          </a:solidFill>
          <a:ln cap="sq">
            <a:noFill/>
            <a:prstDash val="solid"/>
          </a:ln>
        </p:spPr>
        <p:txBody>
          <a:bodyPr vert="horz" wrap="square" lIns="0" tIns="0" rIns="0" bIns="0" rtlCol="0" anchor="ctr"/>
          <a:lstStyle/>
          <a:p>
            <a:pPr algn="ctr">
              <a:lnSpc>
                <a:spcPct val="100000"/>
              </a:lnSpc>
            </a:pPr>
            <a:endParaRPr kumimoji="1" lang="zh-CN" altLang="en-US"/>
          </a:p>
        </p:txBody>
      </p:sp>
      <p:sp>
        <p:nvSpPr>
          <p:cNvPr id="5" name="标题 1"/>
          <p:cNvSpPr txBox="1"/>
          <p:nvPr/>
        </p:nvSpPr>
        <p:spPr>
          <a:xfrm>
            <a:off x="9481477" y="1820604"/>
            <a:ext cx="864000" cy="540000"/>
          </a:xfrm>
          <a:prstGeom prst="rect">
            <a:avLst/>
          </a:prstGeom>
          <a:solidFill>
            <a:schemeClr val="accent1"/>
          </a:solidFill>
          <a:ln cap="sq">
            <a:noFill/>
            <a:prstDash val="solid"/>
          </a:ln>
        </p:spPr>
        <p:txBody>
          <a:bodyPr vert="horz" wrap="square" lIns="0" tIns="0" rIns="0" bIns="0" rtlCol="0" anchor="ctr"/>
          <a:lstStyle/>
          <a:p>
            <a:pPr algn="ctr">
              <a:lnSpc>
                <a:spcPct val="100000"/>
              </a:lnSpc>
            </a:pPr>
            <a:endParaRPr kumimoji="1" lang="zh-CN" altLang="en-US"/>
          </a:p>
        </p:txBody>
      </p:sp>
      <p:sp>
        <p:nvSpPr>
          <p:cNvPr id="6" name="标题 1"/>
          <p:cNvSpPr txBox="1"/>
          <p:nvPr/>
        </p:nvSpPr>
        <p:spPr>
          <a:xfrm>
            <a:off x="673101" y="2469035"/>
            <a:ext cx="3210846" cy="808804"/>
          </a:xfrm>
          <a:prstGeom prst="rect">
            <a:avLst/>
          </a:prstGeom>
          <a:noFill/>
          <a:ln w="12700" cap="sq">
            <a:noFill/>
            <a:miter/>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诗歌翻译</a:t>
            </a:r>
            <a:endParaRPr kumimoji="1" lang="zh-CN" altLang="en-US"/>
          </a:p>
        </p:txBody>
      </p:sp>
      <p:sp>
        <p:nvSpPr>
          <p:cNvPr id="7" name="标题 1"/>
          <p:cNvSpPr txBox="1"/>
          <p:nvPr/>
        </p:nvSpPr>
        <p:spPr>
          <a:xfrm>
            <a:off x="673101" y="3312675"/>
            <a:ext cx="3210846" cy="2087576"/>
          </a:xfrm>
          <a:prstGeom prst="rect">
            <a:avLst/>
          </a:prstGeom>
          <a:noFill/>
          <a:ln>
            <a:noFill/>
          </a:ln>
        </p:spPr>
        <p:txBody>
          <a:bodyPr vert="horz" wrap="square" lIns="0" tIns="0" rIns="0" bIns="0" rtlCol="0" anchor="t"/>
          <a:lstStyle/>
          <a:p>
            <a:pPr algn="ctr">
              <a:lnSpc>
                <a:spcPct val="150000"/>
              </a:lnSpc>
            </a:pPr>
            <a:r>
              <a:rPr kumimoji="1" lang="en-US" altLang="zh-CN" sz="1229">
                <a:ln w="12700">
                  <a:noFill/>
                </a:ln>
                <a:solidFill>
                  <a:srgbClr val="474747">
                    <a:alpha val="100000"/>
                  </a:srgbClr>
                </a:solidFill>
                <a:latin typeface="Source Han Sans"/>
                <a:ea typeface="Source Han Sans"/>
                <a:cs typeface="Source Han Sans"/>
              </a:rPr>
              <a:t>诗歌韵律、修辞、意象独特，翻译难度大，如将李白《静夜思》译为英文，需保留意境与韵律，译者常采用创造性转换，如“Beside my bed a pool of light，I wonder if it’s frost on the ground”，传达思乡之情。
不同译者对同一诗歌翻译风格各异，如庞德意象派翻译《诗经》，注重意象呈现，而许渊冲注重韵律与情感传达，体现翻译多样性。</a:t>
            </a:r>
            <a:endParaRPr kumimoji="1" lang="zh-CN" altLang="en-US"/>
          </a:p>
        </p:txBody>
      </p:sp>
      <p:sp>
        <p:nvSpPr>
          <p:cNvPr id="8" name="标题 1"/>
          <p:cNvSpPr txBox="1"/>
          <p:nvPr/>
        </p:nvSpPr>
        <p:spPr>
          <a:xfrm>
            <a:off x="4484227" y="2469035"/>
            <a:ext cx="3210846" cy="808804"/>
          </a:xfrm>
          <a:prstGeom prst="rect">
            <a:avLst/>
          </a:prstGeom>
          <a:noFill/>
          <a:ln w="12700" cap="sq">
            <a:noFill/>
            <a:miter/>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小说翻译</a:t>
            </a:r>
            <a:endParaRPr kumimoji="1" lang="zh-CN" altLang="en-US"/>
          </a:p>
        </p:txBody>
      </p:sp>
      <p:sp>
        <p:nvSpPr>
          <p:cNvPr id="9" name="标题 1"/>
          <p:cNvSpPr txBox="1"/>
          <p:nvPr/>
        </p:nvSpPr>
        <p:spPr>
          <a:xfrm>
            <a:off x="4484227" y="3312675"/>
            <a:ext cx="3210846" cy="2087576"/>
          </a:xfrm>
          <a:prstGeom prst="rect">
            <a:avLst/>
          </a:prstGeom>
          <a:noFill/>
          <a:ln>
            <a:noFill/>
          </a:ln>
        </p:spPr>
        <p:txBody>
          <a:bodyPr vert="horz" wrap="square" lIns="0" tIns="0" rIns="0" bIns="0" rtlCol="0" anchor="t"/>
          <a:lstStyle/>
          <a:p>
            <a:pPr algn="ctr">
              <a:lnSpc>
                <a:spcPct val="150000"/>
              </a:lnSpc>
            </a:pPr>
            <a:r>
              <a:rPr kumimoji="1" lang="en-US" altLang="zh-CN" sz="1229">
                <a:ln w="12700">
                  <a:noFill/>
                </a:ln>
                <a:solidFill>
                  <a:srgbClr val="474747">
                    <a:alpha val="100000"/>
                  </a:srgbClr>
                </a:solidFill>
                <a:latin typeface="Source Han Sans"/>
                <a:ea typeface="Source Han Sans"/>
                <a:cs typeface="Source Han Sans"/>
              </a:rPr>
              <a:t>小说中人物对话、地域文化描写等存在不可译性，如《红楼梦》中贾宝玉与林黛玉对话，蕴含深厚文化底蕴与情感纠葛，翻译时需保留文化特色与情感细腻，译者常采用异化与归化结合策略。
翻译小说还需考虑文化背景介绍，如翻译《巴黎圣母院》时，需向读者介绍法国中世纪建筑与社会文化背景，使读者理解作品内涵。</a:t>
            </a:r>
            <a:endParaRPr kumimoji="1" lang="zh-CN" altLang="en-US"/>
          </a:p>
        </p:txBody>
      </p:sp>
      <p:sp>
        <p:nvSpPr>
          <p:cNvPr id="10" name="标题 1"/>
          <p:cNvSpPr txBox="1"/>
          <p:nvPr/>
        </p:nvSpPr>
        <p:spPr>
          <a:xfrm>
            <a:off x="8308054" y="2469035"/>
            <a:ext cx="3210846" cy="808804"/>
          </a:xfrm>
          <a:prstGeom prst="rect">
            <a:avLst/>
          </a:prstGeom>
          <a:noFill/>
          <a:ln w="12700" cap="sq">
            <a:noFill/>
            <a:miter/>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戏剧翻译</a:t>
            </a:r>
            <a:endParaRPr kumimoji="1" lang="zh-CN" altLang="en-US"/>
          </a:p>
        </p:txBody>
      </p:sp>
      <p:sp>
        <p:nvSpPr>
          <p:cNvPr id="11" name="标题 1"/>
          <p:cNvSpPr txBox="1"/>
          <p:nvPr/>
        </p:nvSpPr>
        <p:spPr>
          <a:xfrm>
            <a:off x="8308054" y="3312675"/>
            <a:ext cx="3210846" cy="2087576"/>
          </a:xfrm>
          <a:prstGeom prst="rect">
            <a:avLst/>
          </a:prstGeom>
          <a:noFill/>
          <a:ln>
            <a:noFill/>
          </a:ln>
        </p:spPr>
        <p:txBody>
          <a:bodyPr vert="horz" wrap="square" lIns="0" tIns="0" rIns="0" bIns="0" rtlCol="0" anchor="t"/>
          <a:lstStyle/>
          <a:p>
            <a:pPr algn="ctr">
              <a:lnSpc>
                <a:spcPct val="150000"/>
              </a:lnSpc>
            </a:pPr>
            <a:r>
              <a:rPr kumimoji="1" lang="en-US" altLang="zh-CN" sz="1229">
                <a:ln w="12700">
                  <a:noFill/>
                </a:ln>
                <a:solidFill>
                  <a:srgbClr val="474747">
                    <a:alpha val="100000"/>
                  </a:srgbClr>
                </a:solidFill>
                <a:latin typeface="Source Han Sans"/>
                <a:ea typeface="Source Han Sans"/>
                <a:cs typeface="Source Han Sans"/>
              </a:rPr>
              <a:t>戏剧台词需符合舞台表演，翻译时要考虑演员发音、观众理解，如翻译莎士比亚戏剧时，需将古英语转化为现代译入语观众能理解的语言，同时保留戏剧张力与诗意。
戏剧翻译还需考虑文化适应性，如将中国戏剧翻译为外文时，需向外国观众介绍中国戏剧表演形式与文化内涵，使戏剧在国外舞台上成功演出。</a:t>
            </a:r>
            <a:endParaRPr kumimoji="1" lang="zh-CN" altLang="en-US"/>
          </a:p>
        </p:txBody>
      </p:sp>
      <p:sp>
        <p:nvSpPr>
          <p:cNvPr id="12" name="标题 1"/>
          <p:cNvSpPr txBox="1"/>
          <p:nvPr/>
        </p:nvSpPr>
        <p:spPr>
          <a:xfrm>
            <a:off x="1955801" y="1935635"/>
            <a:ext cx="632746" cy="326204"/>
          </a:xfrm>
          <a:prstGeom prst="rect">
            <a:avLst/>
          </a:prstGeom>
          <a:noFill/>
          <a:ln w="12700" cap="sq">
            <a:noFill/>
            <a:miter/>
          </a:ln>
        </p:spPr>
        <p:txBody>
          <a:bodyPr vert="horz" wrap="square" lIns="0" tIns="0" rIns="0" bIns="0" rtlCol="0" anchor="ctr"/>
          <a:lstStyle/>
          <a:p>
            <a:pPr algn="ctr">
              <a:lnSpc>
                <a:spcPct val="130000"/>
              </a:lnSpc>
            </a:pPr>
            <a:r>
              <a:rPr kumimoji="1" lang="en-US" altLang="zh-CN" sz="2200">
                <a:ln w="12700">
                  <a:noFill/>
                </a:ln>
                <a:solidFill>
                  <a:srgbClr val="FFFFFF">
                    <a:alpha val="100000"/>
                  </a:srgbClr>
                </a:solidFill>
                <a:latin typeface="OPPOSans B"/>
                <a:ea typeface="OPPOSans B"/>
                <a:cs typeface="OPPOSans B"/>
              </a:rPr>
              <a:t>01</a:t>
            </a:r>
            <a:endParaRPr kumimoji="1" lang="zh-CN" altLang="en-US"/>
          </a:p>
        </p:txBody>
      </p:sp>
      <p:sp>
        <p:nvSpPr>
          <p:cNvPr id="13" name="标题 1"/>
          <p:cNvSpPr txBox="1"/>
          <p:nvPr/>
        </p:nvSpPr>
        <p:spPr>
          <a:xfrm>
            <a:off x="5778501" y="1935635"/>
            <a:ext cx="632746" cy="326204"/>
          </a:xfrm>
          <a:prstGeom prst="rect">
            <a:avLst/>
          </a:prstGeom>
          <a:noFill/>
          <a:ln w="12700" cap="sq">
            <a:noFill/>
            <a:miter/>
          </a:ln>
        </p:spPr>
        <p:txBody>
          <a:bodyPr vert="horz" wrap="square" lIns="0" tIns="0" rIns="0" bIns="0" rtlCol="0" anchor="ctr"/>
          <a:lstStyle/>
          <a:p>
            <a:pPr algn="ctr">
              <a:lnSpc>
                <a:spcPct val="130000"/>
              </a:lnSpc>
            </a:pPr>
            <a:r>
              <a:rPr kumimoji="1" lang="en-US" altLang="zh-CN" sz="2200">
                <a:ln w="12700">
                  <a:noFill/>
                </a:ln>
                <a:solidFill>
                  <a:srgbClr val="FFFFFF">
                    <a:alpha val="100000"/>
                  </a:srgbClr>
                </a:solidFill>
                <a:latin typeface="OPPOSans B"/>
                <a:ea typeface="OPPOSans B"/>
                <a:cs typeface="OPPOSans B"/>
              </a:rPr>
              <a:t>02</a:t>
            </a:r>
            <a:endParaRPr kumimoji="1" lang="zh-CN" altLang="en-US"/>
          </a:p>
        </p:txBody>
      </p:sp>
      <p:sp>
        <p:nvSpPr>
          <p:cNvPr id="14" name="标题 1"/>
          <p:cNvSpPr txBox="1"/>
          <p:nvPr/>
        </p:nvSpPr>
        <p:spPr>
          <a:xfrm>
            <a:off x="9601201" y="1935635"/>
            <a:ext cx="632746" cy="326204"/>
          </a:xfrm>
          <a:prstGeom prst="rect">
            <a:avLst/>
          </a:prstGeom>
          <a:noFill/>
          <a:ln w="12700" cap="sq">
            <a:noFill/>
            <a:miter/>
          </a:ln>
        </p:spPr>
        <p:txBody>
          <a:bodyPr vert="horz" wrap="square" lIns="0" tIns="0" rIns="0" bIns="0" rtlCol="0" anchor="ctr"/>
          <a:lstStyle/>
          <a:p>
            <a:pPr algn="ctr">
              <a:lnSpc>
                <a:spcPct val="130000"/>
              </a:lnSpc>
            </a:pPr>
            <a:r>
              <a:rPr kumimoji="1" lang="en-US" altLang="zh-CN" sz="2200">
                <a:ln w="12700">
                  <a:noFill/>
                </a:ln>
                <a:solidFill>
                  <a:srgbClr val="FFFFFF">
                    <a:alpha val="100000"/>
                  </a:srgbClr>
                </a:solidFill>
                <a:latin typeface="OPPOSans B"/>
                <a:ea typeface="OPPOSans B"/>
                <a:cs typeface="OPPOSans B"/>
              </a:rPr>
              <a:t>03</a:t>
            </a:r>
            <a:endParaRPr kumimoji="1" lang="zh-CN" altLang="en-US"/>
          </a:p>
        </p:txBody>
      </p:sp>
      <p:sp>
        <p:nvSpPr>
          <p:cNvPr id="15"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文学翻译中的不可译性</a:t>
            </a:r>
            <a:endParaRPr kumimoji="1" lang="zh-CN" altLang="en-US"/>
          </a:p>
        </p:txBody>
      </p:sp>
      <p:cxnSp>
        <p:nvCxnSpPr>
          <p:cNvPr id="17"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58812" y="1432678"/>
            <a:ext cx="3250117" cy="4617602"/>
          </a:xfrm>
          <a:prstGeom prst="roundRect">
            <a:avLst>
              <a:gd name="adj" fmla="val 2679"/>
            </a:avLst>
          </a:prstGeom>
          <a:solidFill>
            <a:schemeClr val="bg1"/>
          </a:solidFill>
          <a:ln w="12700" cap="sq">
            <a:gradFill>
              <a:gsLst>
                <a:gs pos="0">
                  <a:schemeClr val="accent1">
                    <a:lumMod val="40000"/>
                    <a:lumOff val="60000"/>
                  </a:schemeClr>
                </a:gs>
                <a:gs pos="41300">
                  <a:schemeClr val="bg1"/>
                </a:gs>
                <a:gs pos="65719">
                  <a:schemeClr val="bg1"/>
                </a:gs>
                <a:gs pos="100000">
                  <a:schemeClr val="accent1">
                    <a:lumMod val="40000"/>
                    <a:lumOff val="60000"/>
                  </a:schemeClr>
                </a:gs>
              </a:gsLst>
              <a:lin ang="2700000" scaled="0"/>
            </a:gradFill>
            <a:miter/>
          </a:ln>
          <a:effectLst>
            <a:outerShdw blurRad="419100" dist="38100" dir="2700000" algn="tl" rotWithShape="0">
              <a:schemeClr val="accent1">
                <a:lumMod val="75000"/>
                <a:alpha val="24000"/>
              </a:schemeClr>
            </a:outerShdw>
          </a:effectLst>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a:off x="827157" y="1401610"/>
            <a:ext cx="2905697" cy="2554545"/>
          </a:xfrm>
          <a:prstGeom prst="rect">
            <a:avLst/>
          </a:prstGeom>
          <a:noFill/>
          <a:ln>
            <a:noFill/>
          </a:ln>
        </p:spPr>
        <p:txBody>
          <a:bodyPr vert="horz" wrap="square" lIns="0" tIns="0" rIns="0" bIns="0" rtlCol="0" anchor="ctr"/>
          <a:lstStyle/>
          <a:p>
            <a:pPr algn="ctr">
              <a:lnSpc>
                <a:spcPct val="100000"/>
              </a:lnSpc>
            </a:pPr>
            <a:r>
              <a:rPr kumimoji="1" lang="en-US" altLang="zh-CN" sz="13800">
                <a:ln w="12700">
                  <a:noFill/>
                </a:ln>
                <a:solidFill>
                  <a:srgbClr val="2CB9C9">
                    <a:alpha val="100000"/>
                  </a:srgbClr>
                </a:solidFill>
                <a:latin typeface="OPPOSans B"/>
                <a:ea typeface="OPPOSans B"/>
                <a:cs typeface="OPPOSans B"/>
              </a:rPr>
              <a:t>1</a:t>
            </a:r>
            <a:endParaRPr kumimoji="1" lang="zh-CN" altLang="en-US"/>
          </a:p>
        </p:txBody>
      </p:sp>
      <p:sp>
        <p:nvSpPr>
          <p:cNvPr id="5" name="标题 1"/>
          <p:cNvSpPr txBox="1"/>
          <p:nvPr/>
        </p:nvSpPr>
        <p:spPr>
          <a:xfrm>
            <a:off x="834886" y="3896457"/>
            <a:ext cx="2897969" cy="276999"/>
          </a:xfrm>
          <a:prstGeom prst="rect">
            <a:avLst/>
          </a:prstGeom>
          <a:noFill/>
          <a:ln>
            <a:noFill/>
          </a:ln>
        </p:spPr>
        <p:txBody>
          <a:bodyPr vert="horz" wrap="square" lIns="0" tIns="0" rIns="0" bIns="0" rtlCol="0" anchor="t"/>
          <a:lstStyle/>
          <a:p>
            <a:pPr algn="ctr">
              <a:lnSpc>
                <a:spcPct val="100000"/>
              </a:lnSpc>
            </a:pPr>
            <a:r>
              <a:rPr kumimoji="1" lang="en-US" altLang="zh-CN" sz="1600">
                <a:ln w="12700">
                  <a:noFill/>
                </a:ln>
                <a:solidFill>
                  <a:srgbClr val="2CB9C9">
                    <a:alpha val="100000"/>
                  </a:srgbClr>
                </a:solidFill>
                <a:latin typeface="Source Han Sans CN Bold"/>
                <a:ea typeface="Source Han Sans CN Bold"/>
                <a:cs typeface="Source Han Sans CN Bold"/>
              </a:rPr>
              <a:t>韵律不可译性</a:t>
            </a:r>
            <a:endParaRPr kumimoji="1" lang="zh-CN" altLang="en-US"/>
          </a:p>
        </p:txBody>
      </p:sp>
      <p:sp>
        <p:nvSpPr>
          <p:cNvPr id="6" name="标题 1"/>
          <p:cNvSpPr txBox="1"/>
          <p:nvPr/>
        </p:nvSpPr>
        <p:spPr>
          <a:xfrm>
            <a:off x="2071170" y="4297169"/>
            <a:ext cx="425400" cy="45719"/>
          </a:xfrm>
          <a:prstGeom prst="rect">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a:off x="834886" y="4466601"/>
            <a:ext cx="2897969" cy="1454139"/>
          </a:xfrm>
          <a:prstGeom prst="rect">
            <a:avLst/>
          </a:prstGeom>
          <a:noFill/>
          <a:ln>
            <a:noFill/>
          </a:ln>
        </p:spPr>
        <p:txBody>
          <a:bodyPr vert="horz" wrap="square" lIns="0" tIns="0" rIns="0" bIns="0" rtlCol="0" anchor="t"/>
          <a:lstStyle/>
          <a:p>
            <a:pPr algn="ctr">
              <a:lnSpc>
                <a:spcPct val="150000"/>
              </a:lnSpc>
            </a:pPr>
            <a:r>
              <a:rPr kumimoji="1" lang="en-US" altLang="zh-CN" sz="893">
                <a:ln w="12700">
                  <a:noFill/>
                </a:ln>
                <a:solidFill>
                  <a:srgbClr val="262626">
                    <a:alpha val="100000"/>
                  </a:srgbClr>
                </a:solidFill>
                <a:latin typeface="Source Han Sans"/>
                <a:ea typeface="Source Han Sans"/>
                <a:cs typeface="Source Han Sans"/>
              </a:rPr>
              <a:t>不同语言韵律系统不同，如汉语古诗平仄格律严谨，英语无对应韵律体系，翻译时需创造新韵律，如将“白日依山尽，黄河入海流”译为“The sun beyond the mountain glows，The Yellow River seawards flows”，押韵但韵律与原文不同。
译者在翻译韵律时需考虑译入语诗歌传统，如将法语诗歌译为中文时，可借鉴中国古典诗歌韵律形式，使译文更具诗意。</a:t>
            </a:r>
            <a:endParaRPr kumimoji="1" lang="zh-CN" altLang="en-US"/>
          </a:p>
        </p:txBody>
      </p:sp>
      <p:sp>
        <p:nvSpPr>
          <p:cNvPr id="8" name="标题 1"/>
          <p:cNvSpPr txBox="1"/>
          <p:nvPr/>
        </p:nvSpPr>
        <p:spPr>
          <a:xfrm>
            <a:off x="4463798" y="1432678"/>
            <a:ext cx="3250117" cy="4617602"/>
          </a:xfrm>
          <a:prstGeom prst="roundRect">
            <a:avLst>
              <a:gd name="adj" fmla="val 2679"/>
            </a:avLst>
          </a:prstGeom>
          <a:solidFill>
            <a:schemeClr val="bg1"/>
          </a:solidFill>
          <a:ln w="12700" cap="sq">
            <a:gradFill>
              <a:gsLst>
                <a:gs pos="0">
                  <a:schemeClr val="accent1">
                    <a:lumMod val="40000"/>
                    <a:lumOff val="60000"/>
                  </a:schemeClr>
                </a:gs>
                <a:gs pos="41300">
                  <a:schemeClr val="bg1"/>
                </a:gs>
                <a:gs pos="65719">
                  <a:schemeClr val="bg1"/>
                </a:gs>
                <a:gs pos="100000">
                  <a:schemeClr val="accent1">
                    <a:lumMod val="40000"/>
                    <a:lumOff val="60000"/>
                  </a:schemeClr>
                </a:gs>
              </a:gsLst>
              <a:lin ang="2700000" scaled="0"/>
            </a:gradFill>
            <a:miter/>
          </a:ln>
          <a:effectLst>
            <a:outerShdw blurRad="419100" dist="38100" dir="2700000" algn="tl" rotWithShape="0">
              <a:schemeClr val="accent1">
                <a:lumMod val="75000"/>
                <a:alpha val="24000"/>
              </a:schemeClr>
            </a:outerShdw>
          </a:effectLst>
        </p:spPr>
        <p:txBody>
          <a:bodyPr vert="horz" wrap="square" lIns="91440" tIns="45720" rIns="91440" bIns="45720" rtlCol="0" anchor="ctr"/>
          <a:lstStyle/>
          <a:p>
            <a:pPr algn="ctr">
              <a:lnSpc>
                <a:spcPct val="100000"/>
              </a:lnSpc>
            </a:pPr>
            <a:endParaRPr kumimoji="1" lang="zh-CN" altLang="en-US"/>
          </a:p>
        </p:txBody>
      </p:sp>
      <p:sp>
        <p:nvSpPr>
          <p:cNvPr id="9" name="标题 1"/>
          <p:cNvSpPr txBox="1"/>
          <p:nvPr/>
        </p:nvSpPr>
        <p:spPr>
          <a:xfrm>
            <a:off x="4647601" y="1401610"/>
            <a:ext cx="2890240" cy="2554545"/>
          </a:xfrm>
          <a:prstGeom prst="rect">
            <a:avLst/>
          </a:prstGeom>
          <a:noFill/>
          <a:ln>
            <a:noFill/>
          </a:ln>
        </p:spPr>
        <p:txBody>
          <a:bodyPr vert="horz" wrap="square" lIns="0" tIns="0" rIns="0" bIns="0" rtlCol="0" anchor="ctr"/>
          <a:lstStyle/>
          <a:p>
            <a:pPr algn="ctr">
              <a:lnSpc>
                <a:spcPct val="100000"/>
              </a:lnSpc>
            </a:pPr>
            <a:r>
              <a:rPr kumimoji="1" lang="en-US" altLang="zh-CN" sz="13800">
                <a:ln w="12700">
                  <a:noFill/>
                </a:ln>
                <a:solidFill>
                  <a:srgbClr val="2CB9C9">
                    <a:alpha val="100000"/>
                  </a:srgbClr>
                </a:solidFill>
                <a:latin typeface="OPPOSans B"/>
                <a:ea typeface="OPPOSans B"/>
                <a:cs typeface="OPPOSans B"/>
              </a:rPr>
              <a:t>2</a:t>
            </a:r>
            <a:endParaRPr kumimoji="1" lang="zh-CN" altLang="en-US"/>
          </a:p>
        </p:txBody>
      </p:sp>
      <p:sp>
        <p:nvSpPr>
          <p:cNvPr id="10" name="标题 1"/>
          <p:cNvSpPr txBox="1"/>
          <p:nvPr/>
        </p:nvSpPr>
        <p:spPr>
          <a:xfrm>
            <a:off x="4639872" y="3896457"/>
            <a:ext cx="2897969" cy="276999"/>
          </a:xfrm>
          <a:prstGeom prst="rect">
            <a:avLst/>
          </a:prstGeom>
          <a:noFill/>
          <a:ln>
            <a:noFill/>
          </a:ln>
        </p:spPr>
        <p:txBody>
          <a:bodyPr vert="horz" wrap="square" lIns="0" tIns="0" rIns="0" bIns="0" rtlCol="0" anchor="t"/>
          <a:lstStyle/>
          <a:p>
            <a:pPr algn="ctr">
              <a:lnSpc>
                <a:spcPct val="100000"/>
              </a:lnSpc>
            </a:pPr>
            <a:r>
              <a:rPr kumimoji="1" lang="en-US" altLang="zh-CN" sz="1600">
                <a:ln w="12700">
                  <a:noFill/>
                </a:ln>
                <a:solidFill>
                  <a:srgbClr val="2CB9C9">
                    <a:alpha val="100000"/>
                  </a:srgbClr>
                </a:solidFill>
                <a:latin typeface="Source Han Sans CN Bold"/>
                <a:ea typeface="Source Han Sans CN Bold"/>
                <a:cs typeface="Source Han Sans CN Bold"/>
              </a:rPr>
              <a:t>修辞不可译性</a:t>
            </a:r>
            <a:endParaRPr kumimoji="1" lang="zh-CN" altLang="en-US"/>
          </a:p>
        </p:txBody>
      </p:sp>
      <p:sp>
        <p:nvSpPr>
          <p:cNvPr id="11" name="标题 1"/>
          <p:cNvSpPr txBox="1"/>
          <p:nvPr/>
        </p:nvSpPr>
        <p:spPr>
          <a:xfrm>
            <a:off x="5876156" y="4297169"/>
            <a:ext cx="425400" cy="45719"/>
          </a:xfrm>
          <a:prstGeom prst="rect">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2" name="标题 1"/>
          <p:cNvSpPr txBox="1"/>
          <p:nvPr/>
        </p:nvSpPr>
        <p:spPr>
          <a:xfrm>
            <a:off x="4639872" y="4466601"/>
            <a:ext cx="2897969" cy="1454139"/>
          </a:xfrm>
          <a:prstGeom prst="rect">
            <a:avLst/>
          </a:prstGeom>
          <a:noFill/>
          <a:ln>
            <a:noFill/>
          </a:ln>
        </p:spPr>
        <p:txBody>
          <a:bodyPr vert="horz" wrap="square" lIns="0" tIns="0" rIns="0" bIns="0" rtlCol="0" anchor="t"/>
          <a:lstStyle/>
          <a:p>
            <a:pPr algn="ctr">
              <a:lnSpc>
                <a:spcPct val="150000"/>
              </a:lnSpc>
            </a:pPr>
            <a:r>
              <a:rPr kumimoji="1" lang="en-US" altLang="zh-CN" sz="798">
                <a:ln w="12700">
                  <a:noFill/>
                </a:ln>
                <a:solidFill>
                  <a:srgbClr val="262626">
                    <a:alpha val="100000"/>
                  </a:srgbClr>
                </a:solidFill>
                <a:latin typeface="Source Han Sans"/>
                <a:ea typeface="Source Han Sans"/>
                <a:cs typeface="Source Han Sans"/>
              </a:rPr>
              <a:t>诗歌修辞手法多样，如拟人、比喻等，不同语言修辞表达方式不同，如“大漠沙如雪，燕山月似钩”，将“沙”比作“雪”，“月”比作“钩”，翻译时需寻找合适修辞表达，如译为“The desert sand is like snow，The Yan mountain moon is like a hook”，传达意境。
译者在翻译修辞时需考虑文化差异，如“沉鱼落雁”形容女子美貌，在西方文化中无对应表达，需创造性转换为“Her beauty is so stunning that it makes fish sink and wild geese fall”，让读者理解。</a:t>
            </a:r>
            <a:endParaRPr kumimoji="1" lang="zh-CN" altLang="en-US"/>
          </a:p>
        </p:txBody>
      </p:sp>
      <p:sp>
        <p:nvSpPr>
          <p:cNvPr id="13" name="标题 1"/>
          <p:cNvSpPr txBox="1"/>
          <p:nvPr/>
        </p:nvSpPr>
        <p:spPr>
          <a:xfrm>
            <a:off x="8268783" y="1432678"/>
            <a:ext cx="3250117" cy="4617602"/>
          </a:xfrm>
          <a:prstGeom prst="roundRect">
            <a:avLst>
              <a:gd name="adj" fmla="val 2679"/>
            </a:avLst>
          </a:prstGeom>
          <a:solidFill>
            <a:schemeClr val="bg1"/>
          </a:solidFill>
          <a:ln w="12700" cap="sq">
            <a:gradFill>
              <a:gsLst>
                <a:gs pos="0">
                  <a:schemeClr val="accent1">
                    <a:lumMod val="40000"/>
                    <a:lumOff val="60000"/>
                  </a:schemeClr>
                </a:gs>
                <a:gs pos="41300">
                  <a:schemeClr val="bg1"/>
                </a:gs>
                <a:gs pos="65719">
                  <a:schemeClr val="bg1"/>
                </a:gs>
                <a:gs pos="100000">
                  <a:schemeClr val="accent1">
                    <a:lumMod val="40000"/>
                    <a:lumOff val="60000"/>
                  </a:schemeClr>
                </a:gs>
              </a:gsLst>
              <a:lin ang="2700000" scaled="0"/>
            </a:gradFill>
            <a:miter/>
          </a:ln>
          <a:effectLst>
            <a:outerShdw blurRad="419100" dist="38100" dir="2700000" algn="tl" rotWithShape="0">
              <a:schemeClr val="accent1">
                <a:lumMod val="75000"/>
                <a:alpha val="24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4" name="标题 1"/>
          <p:cNvSpPr txBox="1"/>
          <p:nvPr/>
        </p:nvSpPr>
        <p:spPr>
          <a:xfrm>
            <a:off x="8444856" y="1401610"/>
            <a:ext cx="2890240" cy="2554545"/>
          </a:xfrm>
          <a:prstGeom prst="rect">
            <a:avLst/>
          </a:prstGeom>
          <a:noFill/>
          <a:ln>
            <a:noFill/>
          </a:ln>
        </p:spPr>
        <p:txBody>
          <a:bodyPr vert="horz" wrap="square" lIns="0" tIns="0" rIns="0" bIns="0" rtlCol="0" anchor="ctr"/>
          <a:lstStyle/>
          <a:p>
            <a:pPr algn="ctr">
              <a:lnSpc>
                <a:spcPct val="100000"/>
              </a:lnSpc>
            </a:pPr>
            <a:r>
              <a:rPr kumimoji="1" lang="en-US" altLang="zh-CN" sz="13800">
                <a:ln w="12700">
                  <a:noFill/>
                </a:ln>
                <a:solidFill>
                  <a:srgbClr val="2CB9C9">
                    <a:alpha val="100000"/>
                  </a:srgbClr>
                </a:solidFill>
                <a:latin typeface="OPPOSans B"/>
                <a:ea typeface="OPPOSans B"/>
                <a:cs typeface="OPPOSans B"/>
              </a:rPr>
              <a:t>3</a:t>
            </a:r>
            <a:endParaRPr kumimoji="1" lang="zh-CN" altLang="en-US"/>
          </a:p>
        </p:txBody>
      </p:sp>
      <p:sp>
        <p:nvSpPr>
          <p:cNvPr id="15" name="标题 1"/>
          <p:cNvSpPr txBox="1"/>
          <p:nvPr/>
        </p:nvSpPr>
        <p:spPr>
          <a:xfrm>
            <a:off x="8444857" y="3896457"/>
            <a:ext cx="2897969" cy="276999"/>
          </a:xfrm>
          <a:prstGeom prst="rect">
            <a:avLst/>
          </a:prstGeom>
          <a:noFill/>
          <a:ln>
            <a:noFill/>
          </a:ln>
        </p:spPr>
        <p:txBody>
          <a:bodyPr vert="horz" wrap="square" lIns="0" tIns="0" rIns="0" bIns="0" rtlCol="0" anchor="t"/>
          <a:lstStyle/>
          <a:p>
            <a:pPr algn="ctr">
              <a:lnSpc>
                <a:spcPct val="100000"/>
              </a:lnSpc>
            </a:pPr>
            <a:r>
              <a:rPr kumimoji="1" lang="en-US" altLang="zh-CN" sz="1600">
                <a:ln w="12700">
                  <a:noFill/>
                </a:ln>
                <a:solidFill>
                  <a:srgbClr val="2CB9C9">
                    <a:alpha val="100000"/>
                  </a:srgbClr>
                </a:solidFill>
                <a:latin typeface="Source Han Sans CN Bold"/>
                <a:ea typeface="Source Han Sans CN Bold"/>
                <a:cs typeface="Source Han Sans CN Bold"/>
              </a:rPr>
              <a:t>意象不可译性</a:t>
            </a:r>
            <a:endParaRPr kumimoji="1" lang="zh-CN" altLang="en-US"/>
          </a:p>
        </p:txBody>
      </p:sp>
      <p:sp>
        <p:nvSpPr>
          <p:cNvPr id="16" name="标题 1"/>
          <p:cNvSpPr txBox="1"/>
          <p:nvPr/>
        </p:nvSpPr>
        <p:spPr>
          <a:xfrm>
            <a:off x="9681141" y="4297169"/>
            <a:ext cx="425400" cy="45719"/>
          </a:xfrm>
          <a:prstGeom prst="rect">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7" name="标题 1"/>
          <p:cNvSpPr txBox="1"/>
          <p:nvPr/>
        </p:nvSpPr>
        <p:spPr>
          <a:xfrm>
            <a:off x="8444857" y="4466601"/>
            <a:ext cx="2897969" cy="1454139"/>
          </a:xfrm>
          <a:prstGeom prst="rect">
            <a:avLst/>
          </a:prstGeom>
          <a:noFill/>
          <a:ln>
            <a:noFill/>
          </a:ln>
        </p:spPr>
        <p:txBody>
          <a:bodyPr vert="horz" wrap="square" lIns="0" tIns="0" rIns="0" bIns="0" rtlCol="0" anchor="t"/>
          <a:lstStyle/>
          <a:p>
            <a:pPr algn="ctr">
              <a:lnSpc>
                <a:spcPct val="150000"/>
              </a:lnSpc>
            </a:pPr>
            <a:r>
              <a:rPr kumimoji="1" lang="en-US" altLang="zh-CN" sz="893">
                <a:ln w="12700">
                  <a:noFill/>
                </a:ln>
                <a:solidFill>
                  <a:srgbClr val="262626">
                    <a:alpha val="100000"/>
                  </a:srgbClr>
                </a:solidFill>
                <a:latin typeface="Source Han Sans"/>
                <a:ea typeface="Source Han Sans"/>
                <a:cs typeface="Source Han Sans"/>
              </a:rPr>
              <a:t>诗歌意象蕴含文化内涵，如“月亮”在中国文化中象征团圆，在西方文化中与神话相关，翻译时需保留文化内涵，如将“海上生明月，天涯共此时”译为“A bright moon rises over the sea，At this moment，it’s shared by all at the ends of the earth”，传达文化意象。
译者在翻译意象时需考虑文化适应性，如将西方诗歌中“玫瑰”意象翻译为中文时，可保留其爱情象征意义，但需结合中国文化语境进行适当调整。</a:t>
            </a:r>
            <a:endParaRPr kumimoji="1" lang="zh-CN" altLang="en-US"/>
          </a:p>
        </p:txBody>
      </p:sp>
      <p:sp>
        <p:nvSpPr>
          <p:cNvPr id="18"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诗歌翻译中的不可译性</a:t>
            </a:r>
            <a:endParaRPr kumimoji="1" lang="zh-CN" altLang="en-US"/>
          </a:p>
        </p:txBody>
      </p:sp>
      <p:cxnSp>
        <p:nvCxnSpPr>
          <p:cNvPr id="20"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79546" y="2531200"/>
            <a:ext cx="1919129" cy="51689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4" name="标题 1"/>
          <p:cNvSpPr txBox="1"/>
          <p:nvPr/>
        </p:nvSpPr>
        <p:spPr>
          <a:xfrm>
            <a:off x="779546" y="2374037"/>
            <a:ext cx="1919129" cy="593725"/>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cap="sq">
            <a:noFill/>
          </a:ln>
        </p:spPr>
        <p:txBody>
          <a:bodyPr vert="horz" wrap="square" lIns="91440" tIns="45720" rIns="91440" bIns="45720" rtlCol="0" anchor="t"/>
          <a:lstStyle/>
          <a:p>
            <a:pPr algn="l">
              <a:lnSpc>
                <a:spcPct val="110000"/>
              </a:lnSpc>
            </a:pPr>
            <a:endParaRPr kumimoji="1" lang="zh-CN" altLang="en-US"/>
          </a:p>
        </p:txBody>
      </p:sp>
      <p:sp>
        <p:nvSpPr>
          <p:cNvPr id="5" name="标题 1"/>
          <p:cNvSpPr txBox="1"/>
          <p:nvPr/>
        </p:nvSpPr>
        <p:spPr>
          <a:xfrm>
            <a:off x="779546" y="2887435"/>
            <a:ext cx="1662430" cy="80327"/>
          </a:xfrm>
          <a:prstGeom prst="rect">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2441975" y="2632483"/>
            <a:ext cx="256699" cy="33528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rect l="0" t="0" r="r" b="b"/>
            <a:pathLst>
              <a:path w="147" h="192">
                <a:moveTo>
                  <a:pt x="0" y="192"/>
                </a:moveTo>
                <a:lnTo>
                  <a:pt x="0" y="146"/>
                </a:lnTo>
                <a:lnTo>
                  <a:pt x="147" y="0"/>
                </a:lnTo>
                <a:lnTo>
                  <a:pt x="147" y="44"/>
                </a:lnTo>
                <a:lnTo>
                  <a:pt x="0" y="192"/>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7" name="标题 1"/>
          <p:cNvSpPr txBox="1"/>
          <p:nvPr/>
        </p:nvSpPr>
        <p:spPr>
          <a:xfrm>
            <a:off x="779546" y="2374037"/>
            <a:ext cx="258445" cy="296863"/>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rect l="0" t="0" r="r" b="b"/>
            <a:pathLst>
              <a:path w="148" h="170">
                <a:moveTo>
                  <a:pt x="0" y="46"/>
                </a:moveTo>
                <a:lnTo>
                  <a:pt x="0" y="0"/>
                </a:lnTo>
                <a:lnTo>
                  <a:pt x="148" y="148"/>
                </a:lnTo>
                <a:lnTo>
                  <a:pt x="124" y="170"/>
                </a:lnTo>
                <a:lnTo>
                  <a:pt x="0" y="46"/>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8" name="标题 1"/>
          <p:cNvSpPr txBox="1"/>
          <p:nvPr/>
        </p:nvSpPr>
        <p:spPr>
          <a:xfrm>
            <a:off x="1184676" y="2506753"/>
            <a:ext cx="1110615" cy="247967"/>
          </a:xfrm>
          <a:prstGeom prst="ellipse">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9" name="标题 1"/>
          <p:cNvSpPr txBox="1"/>
          <p:nvPr/>
        </p:nvSpPr>
        <p:spPr>
          <a:xfrm>
            <a:off x="1325716" y="1791337"/>
            <a:ext cx="828536" cy="828534"/>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10" name="标题 1"/>
          <p:cNvSpPr txBox="1"/>
          <p:nvPr/>
        </p:nvSpPr>
        <p:spPr>
          <a:xfrm>
            <a:off x="1315294" y="1780914"/>
            <a:ext cx="849380" cy="849378"/>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8 h 326"/>
              <a:gd name="T12" fmla="*/ 8 w 326"/>
              <a:gd name="T13" fmla="*/ 163 h 326"/>
              <a:gd name="T14" fmla="*/ 163 w 326"/>
              <a:gd name="T15" fmla="*/ 318 h 326"/>
              <a:gd name="T16" fmla="*/ 318 w 326"/>
              <a:gd name="T17" fmla="*/ 163 h 326"/>
              <a:gd name="T18" fmla="*/ 163 w 326"/>
              <a:gd name="T19" fmla="*/ 8 h 326"/>
            </a:gdLst>
            <a:ahLst/>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8"/>
                </a:moveTo>
                <a:cubicBezTo>
                  <a:pt x="78" y="8"/>
                  <a:pt x="8" y="78"/>
                  <a:pt x="8" y="163"/>
                </a:cubicBezTo>
                <a:cubicBezTo>
                  <a:pt x="8" y="248"/>
                  <a:pt x="78" y="318"/>
                  <a:pt x="163" y="318"/>
                </a:cubicBezTo>
                <a:cubicBezTo>
                  <a:pt x="248" y="318"/>
                  <a:pt x="318" y="248"/>
                  <a:pt x="318" y="163"/>
                </a:cubicBezTo>
                <a:cubicBezTo>
                  <a:pt x="318" y="78"/>
                  <a:pt x="248" y="8"/>
                  <a:pt x="163" y="8"/>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1" name="标题 1"/>
          <p:cNvSpPr txBox="1"/>
          <p:nvPr/>
        </p:nvSpPr>
        <p:spPr>
          <a:xfrm>
            <a:off x="1509371" y="2003868"/>
            <a:ext cx="461224" cy="403794"/>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2" name="标题 1"/>
          <p:cNvSpPr txBox="1"/>
          <p:nvPr/>
        </p:nvSpPr>
        <p:spPr>
          <a:xfrm>
            <a:off x="779546"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191">
                <a:ln w="12700">
                  <a:noFill/>
                </a:ln>
                <a:solidFill>
                  <a:srgbClr val="262626">
                    <a:alpha val="100000"/>
                  </a:srgbClr>
                </a:solidFill>
                <a:latin typeface="Source Han Sans"/>
                <a:ea typeface="Source Han Sans"/>
                <a:cs typeface="Source Han Sans"/>
              </a:rPr>
              <a:t>商务谈判中专业术语、文化习俗表达存在不可译性，如“双赢”概念在英语中无完全对应词汇，需解释为“mutual benefit”，让对方理解合作理念。
谈判中还需注意文化礼仪用语，如西方人见面握手问好，中国人见面可点头微笑问好，翻译时需向对方解释文化差异，避免误解。</a:t>
            </a:r>
            <a:endParaRPr kumimoji="1" lang="zh-CN" altLang="en-US"/>
          </a:p>
        </p:txBody>
      </p:sp>
      <p:cxnSp>
        <p:nvCxnSpPr>
          <p:cNvPr id="13" name="标题 1"/>
          <p:cNvCxnSpPr/>
          <p:nvPr/>
        </p:nvCxnSpPr>
        <p:spPr>
          <a:xfrm>
            <a:off x="779546" y="3744830"/>
            <a:ext cx="198000" cy="0"/>
          </a:xfrm>
          <a:prstGeom prst="line">
            <a:avLst/>
          </a:prstGeom>
          <a:noFill/>
          <a:ln w="27940" cap="rnd">
            <a:solidFill>
              <a:schemeClr val="accent1"/>
            </a:solidFill>
            <a:miter/>
          </a:ln>
        </p:spPr>
      </p:cxnSp>
      <p:sp>
        <p:nvSpPr>
          <p:cNvPr id="14" name="标题 1"/>
          <p:cNvSpPr txBox="1"/>
          <p:nvPr/>
        </p:nvSpPr>
        <p:spPr>
          <a:xfrm>
            <a:off x="767361"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商务谈判中的不可译性</a:t>
            </a:r>
            <a:endParaRPr kumimoji="1" lang="zh-CN" altLang="en-US"/>
          </a:p>
        </p:txBody>
      </p:sp>
      <p:sp>
        <p:nvSpPr>
          <p:cNvPr id="15" name="标题 1"/>
          <p:cNvSpPr txBox="1"/>
          <p:nvPr/>
        </p:nvSpPr>
        <p:spPr>
          <a:xfrm>
            <a:off x="4516733" y="2534692"/>
            <a:ext cx="1920875" cy="513397"/>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16" name="标题 1"/>
          <p:cNvSpPr txBox="1"/>
          <p:nvPr/>
        </p:nvSpPr>
        <p:spPr>
          <a:xfrm>
            <a:off x="4516733" y="2377529"/>
            <a:ext cx="1920875" cy="593725"/>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cap="sq">
            <a:noFill/>
          </a:ln>
        </p:spPr>
        <p:txBody>
          <a:bodyPr vert="horz" wrap="square" lIns="91440" tIns="45720" rIns="91440" bIns="45720" rtlCol="0" anchor="t"/>
          <a:lstStyle/>
          <a:p>
            <a:pPr algn="l">
              <a:lnSpc>
                <a:spcPct val="110000"/>
              </a:lnSpc>
            </a:pPr>
            <a:endParaRPr kumimoji="1" lang="zh-CN" altLang="en-US"/>
          </a:p>
        </p:txBody>
      </p:sp>
      <p:sp>
        <p:nvSpPr>
          <p:cNvPr id="17" name="标题 1"/>
          <p:cNvSpPr txBox="1"/>
          <p:nvPr/>
        </p:nvSpPr>
        <p:spPr>
          <a:xfrm>
            <a:off x="4516733" y="2890928"/>
            <a:ext cx="1662430" cy="80327"/>
          </a:xfrm>
          <a:prstGeom prst="rect">
            <a:avLst/>
          </a:pr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8" name="标题 1"/>
          <p:cNvSpPr txBox="1"/>
          <p:nvPr/>
        </p:nvSpPr>
        <p:spPr>
          <a:xfrm>
            <a:off x="6179164" y="2632483"/>
            <a:ext cx="258445" cy="338772"/>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rect l="0" t="0" r="r" b="b"/>
            <a:pathLst>
              <a:path w="148" h="194">
                <a:moveTo>
                  <a:pt x="0" y="194"/>
                </a:moveTo>
                <a:lnTo>
                  <a:pt x="0" y="148"/>
                </a:lnTo>
                <a:lnTo>
                  <a:pt x="148" y="0"/>
                </a:lnTo>
                <a:lnTo>
                  <a:pt x="148" y="46"/>
                </a:lnTo>
                <a:lnTo>
                  <a:pt x="0" y="194"/>
                </a:lnTo>
                <a:close/>
              </a:path>
            </a:pathLst>
          </a:cu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9" name="标题 1"/>
          <p:cNvSpPr txBox="1"/>
          <p:nvPr/>
        </p:nvSpPr>
        <p:spPr>
          <a:xfrm>
            <a:off x="4516733" y="2377529"/>
            <a:ext cx="254953" cy="296863"/>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rect l="0" t="0" r="r" b="b"/>
            <a:pathLst>
              <a:path w="146" h="170">
                <a:moveTo>
                  <a:pt x="0" y="44"/>
                </a:moveTo>
                <a:lnTo>
                  <a:pt x="0" y="0"/>
                </a:lnTo>
                <a:lnTo>
                  <a:pt x="146" y="146"/>
                </a:lnTo>
                <a:lnTo>
                  <a:pt x="124" y="170"/>
                </a:lnTo>
                <a:lnTo>
                  <a:pt x="0" y="44"/>
                </a:lnTo>
                <a:close/>
              </a:path>
            </a:pathLst>
          </a:cu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0" name="标题 1"/>
          <p:cNvSpPr txBox="1"/>
          <p:nvPr/>
        </p:nvSpPr>
        <p:spPr>
          <a:xfrm>
            <a:off x="4921864" y="2510245"/>
            <a:ext cx="1107123" cy="247967"/>
          </a:xfrm>
          <a:prstGeom prst="ellipse">
            <a:avLst/>
          </a:pr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1" name="标题 1"/>
          <p:cNvSpPr txBox="1"/>
          <p:nvPr/>
        </p:nvSpPr>
        <p:spPr>
          <a:xfrm>
            <a:off x="5062460" y="1794387"/>
            <a:ext cx="825930" cy="825928"/>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22" name="标题 1"/>
          <p:cNvSpPr txBox="1"/>
          <p:nvPr/>
        </p:nvSpPr>
        <p:spPr>
          <a:xfrm>
            <a:off x="5052039" y="1783965"/>
            <a:ext cx="846774" cy="846772"/>
          </a:xfrm>
          <a:custGeom>
            <a:avLst/>
            <a:gdLst>
              <a:gd name="T0" fmla="*/ 163 w 325"/>
              <a:gd name="T1" fmla="*/ 325 h 325"/>
              <a:gd name="T2" fmla="*/ 0 w 325"/>
              <a:gd name="T3" fmla="*/ 163 h 325"/>
              <a:gd name="T4" fmla="*/ 163 w 325"/>
              <a:gd name="T5" fmla="*/ 0 h 325"/>
              <a:gd name="T6" fmla="*/ 325 w 325"/>
              <a:gd name="T7" fmla="*/ 163 h 325"/>
              <a:gd name="T8" fmla="*/ 163 w 325"/>
              <a:gd name="T9" fmla="*/ 325 h 325"/>
              <a:gd name="T10" fmla="*/ 163 w 325"/>
              <a:gd name="T11" fmla="*/ 8 h 325"/>
              <a:gd name="T12" fmla="*/ 8 w 325"/>
              <a:gd name="T13" fmla="*/ 163 h 325"/>
              <a:gd name="T14" fmla="*/ 163 w 325"/>
              <a:gd name="T15" fmla="*/ 317 h 325"/>
              <a:gd name="T16" fmla="*/ 317 w 325"/>
              <a:gd name="T17" fmla="*/ 163 h 325"/>
              <a:gd name="T18" fmla="*/ 163 w 325"/>
              <a:gd name="T19" fmla="*/ 8 h 325"/>
            </a:gdLst>
            <a:ahLst/>
            <a:cxnLst/>
            <a:rect l="0" t="0" r="r" b="b"/>
            <a:pathLst>
              <a:path w="325" h="325">
                <a:moveTo>
                  <a:pt x="163" y="325"/>
                </a:moveTo>
                <a:cubicBezTo>
                  <a:pt x="73" y="325"/>
                  <a:pt x="0" y="252"/>
                  <a:pt x="0" y="163"/>
                </a:cubicBezTo>
                <a:cubicBezTo>
                  <a:pt x="0" y="73"/>
                  <a:pt x="73" y="0"/>
                  <a:pt x="163" y="0"/>
                </a:cubicBezTo>
                <a:cubicBezTo>
                  <a:pt x="252" y="0"/>
                  <a:pt x="325" y="73"/>
                  <a:pt x="325" y="163"/>
                </a:cubicBezTo>
                <a:cubicBezTo>
                  <a:pt x="325" y="252"/>
                  <a:pt x="252" y="325"/>
                  <a:pt x="163" y="325"/>
                </a:cubicBezTo>
                <a:close/>
                <a:moveTo>
                  <a:pt x="163" y="8"/>
                </a:moveTo>
                <a:cubicBezTo>
                  <a:pt x="77" y="8"/>
                  <a:pt x="8" y="77"/>
                  <a:pt x="8" y="163"/>
                </a:cubicBezTo>
                <a:cubicBezTo>
                  <a:pt x="8" y="248"/>
                  <a:pt x="77" y="317"/>
                  <a:pt x="163" y="317"/>
                </a:cubicBezTo>
                <a:cubicBezTo>
                  <a:pt x="248" y="317"/>
                  <a:pt x="317" y="248"/>
                  <a:pt x="317" y="163"/>
                </a:cubicBezTo>
                <a:cubicBezTo>
                  <a:pt x="317" y="77"/>
                  <a:pt x="248" y="8"/>
                  <a:pt x="163" y="8"/>
                </a:cubicBezTo>
                <a:close/>
              </a:path>
            </a:pathLst>
          </a:custGeom>
          <a:solidFill>
            <a:schemeClr val="accent2"/>
          </a:solidFill>
          <a:ln cap="sq">
            <a:noFill/>
          </a:ln>
        </p:spPr>
        <p:txBody>
          <a:bodyPr vert="horz" wrap="square" lIns="91440" tIns="45720" rIns="91440" bIns="45720" rtlCol="0" anchor="t"/>
          <a:lstStyle/>
          <a:p>
            <a:pPr algn="l">
              <a:lnSpc>
                <a:spcPct val="110000"/>
              </a:lnSpc>
            </a:pPr>
            <a:endParaRPr kumimoji="1" lang="zh-CN" altLang="en-US"/>
          </a:p>
        </p:txBody>
      </p:sp>
      <p:sp>
        <p:nvSpPr>
          <p:cNvPr id="23" name="标题 1"/>
          <p:cNvSpPr txBox="1"/>
          <p:nvPr/>
        </p:nvSpPr>
        <p:spPr>
          <a:xfrm>
            <a:off x="5258994" y="2030664"/>
            <a:ext cx="436354" cy="395604"/>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2"/>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4" name="标题 1"/>
          <p:cNvSpPr txBox="1"/>
          <p:nvPr/>
        </p:nvSpPr>
        <p:spPr>
          <a:xfrm>
            <a:off x="4516733"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191">
                <a:ln w="12700">
                  <a:noFill/>
                </a:ln>
                <a:solidFill>
                  <a:srgbClr val="262626">
                    <a:alpha val="100000"/>
                  </a:srgbClr>
                </a:solidFill>
                <a:latin typeface="Source Han Sans"/>
                <a:ea typeface="Source Han Sans"/>
                <a:cs typeface="Source Han Sans"/>
              </a:rPr>
              <a:t>外交辞令严谨、含蓄，翻译需准确传达意图，如“求同存异”可译为“seek common ground while reserving differences”，传达外交理念，同时需考虑国际关系语境，避免引起外交纠纷。
外交交流中还需翻译国家政策、文化价值观，如将中国“一带一路”倡议翻译为外文时，需向外国受众解释其经济、文化意义，促进国际合作。</a:t>
            </a:r>
            <a:endParaRPr kumimoji="1" lang="zh-CN" altLang="en-US"/>
          </a:p>
        </p:txBody>
      </p:sp>
      <p:cxnSp>
        <p:nvCxnSpPr>
          <p:cNvPr id="25" name="标题 1"/>
          <p:cNvCxnSpPr/>
          <p:nvPr/>
        </p:nvCxnSpPr>
        <p:spPr>
          <a:xfrm>
            <a:off x="4516733" y="3744830"/>
            <a:ext cx="198000" cy="0"/>
          </a:xfrm>
          <a:prstGeom prst="line">
            <a:avLst/>
          </a:prstGeom>
          <a:noFill/>
          <a:ln w="27940" cap="rnd">
            <a:solidFill>
              <a:schemeClr val="accent2"/>
            </a:solidFill>
            <a:miter/>
          </a:ln>
        </p:spPr>
      </p:cxnSp>
      <p:sp>
        <p:nvSpPr>
          <p:cNvPr id="26" name="标题 1"/>
          <p:cNvSpPr txBox="1"/>
          <p:nvPr/>
        </p:nvSpPr>
        <p:spPr>
          <a:xfrm>
            <a:off x="4504549"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外交交流中的不可译性</a:t>
            </a:r>
            <a:endParaRPr kumimoji="1" lang="zh-CN" altLang="en-US"/>
          </a:p>
        </p:txBody>
      </p:sp>
      <p:sp>
        <p:nvSpPr>
          <p:cNvPr id="27" name="标题 1"/>
          <p:cNvSpPr txBox="1"/>
          <p:nvPr/>
        </p:nvSpPr>
        <p:spPr>
          <a:xfrm>
            <a:off x="8206900" y="2531200"/>
            <a:ext cx="1920875" cy="51689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28" name="标题 1"/>
          <p:cNvSpPr txBox="1"/>
          <p:nvPr/>
        </p:nvSpPr>
        <p:spPr>
          <a:xfrm>
            <a:off x="8206900" y="2374037"/>
            <a:ext cx="1920875" cy="593725"/>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1"/>
          </a:solidFill>
          <a:ln cap="sq">
            <a:noFill/>
          </a:ln>
        </p:spPr>
        <p:txBody>
          <a:bodyPr vert="horz" wrap="square" lIns="91440" tIns="45720" rIns="91440" bIns="45720" rtlCol="0" anchor="t"/>
          <a:lstStyle/>
          <a:p>
            <a:pPr algn="l">
              <a:lnSpc>
                <a:spcPct val="110000"/>
              </a:lnSpc>
            </a:pPr>
            <a:endParaRPr kumimoji="1" lang="zh-CN" altLang="en-US"/>
          </a:p>
        </p:txBody>
      </p:sp>
      <p:sp>
        <p:nvSpPr>
          <p:cNvPr id="29" name="标题 1"/>
          <p:cNvSpPr txBox="1"/>
          <p:nvPr/>
        </p:nvSpPr>
        <p:spPr>
          <a:xfrm>
            <a:off x="8206900" y="2890928"/>
            <a:ext cx="1665923" cy="76835"/>
          </a:xfrm>
          <a:prstGeom prst="rect">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0" name="标题 1"/>
          <p:cNvSpPr txBox="1"/>
          <p:nvPr/>
        </p:nvSpPr>
        <p:spPr>
          <a:xfrm>
            <a:off x="9872822" y="2632483"/>
            <a:ext cx="254953" cy="33528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rect l="0" t="0" r="r" b="b"/>
            <a:pathLst>
              <a:path w="146" h="192">
                <a:moveTo>
                  <a:pt x="0" y="192"/>
                </a:moveTo>
                <a:lnTo>
                  <a:pt x="0" y="148"/>
                </a:lnTo>
                <a:lnTo>
                  <a:pt x="146" y="0"/>
                </a:lnTo>
                <a:lnTo>
                  <a:pt x="146" y="46"/>
                </a:lnTo>
                <a:lnTo>
                  <a:pt x="0" y="192"/>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1" name="标题 1"/>
          <p:cNvSpPr txBox="1"/>
          <p:nvPr/>
        </p:nvSpPr>
        <p:spPr>
          <a:xfrm>
            <a:off x="8206900" y="2374037"/>
            <a:ext cx="258445" cy="296863"/>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rect l="0" t="0" r="r" b="b"/>
            <a:pathLst>
              <a:path w="148" h="170">
                <a:moveTo>
                  <a:pt x="0" y="46"/>
                </a:moveTo>
                <a:lnTo>
                  <a:pt x="0" y="0"/>
                </a:lnTo>
                <a:lnTo>
                  <a:pt x="148" y="148"/>
                </a:lnTo>
                <a:lnTo>
                  <a:pt x="126" y="170"/>
                </a:lnTo>
                <a:lnTo>
                  <a:pt x="0" y="46"/>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2" name="标题 1"/>
          <p:cNvSpPr txBox="1"/>
          <p:nvPr/>
        </p:nvSpPr>
        <p:spPr>
          <a:xfrm>
            <a:off x="8615522" y="2506753"/>
            <a:ext cx="1107123" cy="247967"/>
          </a:xfrm>
          <a:prstGeom prst="ellipse">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3" name="标题 1"/>
          <p:cNvSpPr txBox="1"/>
          <p:nvPr/>
        </p:nvSpPr>
        <p:spPr>
          <a:xfrm>
            <a:off x="8756119" y="1791337"/>
            <a:ext cx="825930" cy="828534"/>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34" name="标题 1"/>
          <p:cNvSpPr txBox="1"/>
          <p:nvPr/>
        </p:nvSpPr>
        <p:spPr>
          <a:xfrm>
            <a:off x="8745697" y="1780914"/>
            <a:ext cx="846774" cy="849378"/>
          </a:xfrm>
          <a:custGeom>
            <a:avLst/>
            <a:gdLst>
              <a:gd name="T0" fmla="*/ 162 w 325"/>
              <a:gd name="T1" fmla="*/ 326 h 326"/>
              <a:gd name="T2" fmla="*/ 0 w 325"/>
              <a:gd name="T3" fmla="*/ 163 h 326"/>
              <a:gd name="T4" fmla="*/ 162 w 325"/>
              <a:gd name="T5" fmla="*/ 0 h 326"/>
              <a:gd name="T6" fmla="*/ 325 w 325"/>
              <a:gd name="T7" fmla="*/ 163 h 326"/>
              <a:gd name="T8" fmla="*/ 162 w 325"/>
              <a:gd name="T9" fmla="*/ 326 h 326"/>
              <a:gd name="T10" fmla="*/ 162 w 325"/>
              <a:gd name="T11" fmla="*/ 8 h 326"/>
              <a:gd name="T12" fmla="*/ 8 w 325"/>
              <a:gd name="T13" fmla="*/ 163 h 326"/>
              <a:gd name="T14" fmla="*/ 162 w 325"/>
              <a:gd name="T15" fmla="*/ 318 h 326"/>
              <a:gd name="T16" fmla="*/ 317 w 325"/>
              <a:gd name="T17" fmla="*/ 163 h 326"/>
              <a:gd name="T18" fmla="*/ 162 w 325"/>
              <a:gd name="T19" fmla="*/ 8 h 326"/>
            </a:gdLst>
            <a:ahLst/>
            <a:cxnLst/>
            <a:rect l="0" t="0" r="r" b="b"/>
            <a:pathLst>
              <a:path w="325" h="326">
                <a:moveTo>
                  <a:pt x="162" y="326"/>
                </a:moveTo>
                <a:cubicBezTo>
                  <a:pt x="73" y="326"/>
                  <a:pt x="0" y="253"/>
                  <a:pt x="0" y="163"/>
                </a:cubicBezTo>
                <a:cubicBezTo>
                  <a:pt x="0" y="73"/>
                  <a:pt x="73" y="0"/>
                  <a:pt x="162" y="0"/>
                </a:cubicBezTo>
                <a:cubicBezTo>
                  <a:pt x="252" y="0"/>
                  <a:pt x="325" y="73"/>
                  <a:pt x="325" y="163"/>
                </a:cubicBezTo>
                <a:cubicBezTo>
                  <a:pt x="325" y="253"/>
                  <a:pt x="252" y="326"/>
                  <a:pt x="162" y="326"/>
                </a:cubicBezTo>
                <a:close/>
                <a:moveTo>
                  <a:pt x="162" y="8"/>
                </a:moveTo>
                <a:cubicBezTo>
                  <a:pt x="77" y="8"/>
                  <a:pt x="8" y="78"/>
                  <a:pt x="8" y="163"/>
                </a:cubicBezTo>
                <a:cubicBezTo>
                  <a:pt x="8" y="248"/>
                  <a:pt x="77" y="318"/>
                  <a:pt x="162" y="318"/>
                </a:cubicBezTo>
                <a:cubicBezTo>
                  <a:pt x="248" y="318"/>
                  <a:pt x="317" y="248"/>
                  <a:pt x="317" y="163"/>
                </a:cubicBezTo>
                <a:cubicBezTo>
                  <a:pt x="317" y="78"/>
                  <a:pt x="248" y="8"/>
                  <a:pt x="162" y="8"/>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5" name="标题 1"/>
          <p:cNvSpPr txBox="1"/>
          <p:nvPr/>
        </p:nvSpPr>
        <p:spPr>
          <a:xfrm>
            <a:off x="8961597" y="2028604"/>
            <a:ext cx="411484" cy="340354"/>
          </a:xfrm>
          <a:custGeom>
            <a:avLst/>
            <a:gdLst>
              <a:gd name="connsiteX0" fmla="*/ 153878 w 870468"/>
              <a:gd name="connsiteY0" fmla="*/ 353026 h 720000"/>
              <a:gd name="connsiteX1" fmla="*/ 449972 w 870468"/>
              <a:gd name="connsiteY1" fmla="*/ 353026 h 720000"/>
              <a:gd name="connsiteX2" fmla="*/ 489985 w 870468"/>
              <a:gd name="connsiteY2" fmla="*/ 393039 h 720000"/>
              <a:gd name="connsiteX3" fmla="*/ 449972 w 870468"/>
              <a:gd name="connsiteY3" fmla="*/ 433051 h 720000"/>
              <a:gd name="connsiteX4" fmla="*/ 153878 w 870468"/>
              <a:gd name="connsiteY4" fmla="*/ 433051 h 720000"/>
              <a:gd name="connsiteX5" fmla="*/ 113865 w 870468"/>
              <a:gd name="connsiteY5" fmla="*/ 393039 h 720000"/>
              <a:gd name="connsiteX6" fmla="*/ 153878 w 870468"/>
              <a:gd name="connsiteY6" fmla="*/ 353026 h 720000"/>
              <a:gd name="connsiteX7" fmla="*/ 68708 w 870468"/>
              <a:gd name="connsiteY7" fmla="*/ 275858 h 720000"/>
              <a:gd name="connsiteX8" fmla="*/ 68708 w 870468"/>
              <a:gd name="connsiteY8" fmla="*/ 603735 h 720000"/>
              <a:gd name="connsiteX9" fmla="*/ 116266 w 870468"/>
              <a:gd name="connsiteY9" fmla="*/ 651293 h 720000"/>
              <a:gd name="connsiteX10" fmla="*/ 598821 w 870468"/>
              <a:gd name="connsiteY10" fmla="*/ 651293 h 720000"/>
              <a:gd name="connsiteX11" fmla="*/ 754317 w 870468"/>
              <a:gd name="connsiteY11" fmla="*/ 651293 h 720000"/>
              <a:gd name="connsiteX12" fmla="*/ 801875 w 870468"/>
              <a:gd name="connsiteY12" fmla="*/ 603735 h 720000"/>
              <a:gd name="connsiteX13" fmla="*/ 801875 w 870468"/>
              <a:gd name="connsiteY13" fmla="*/ 275858 h 720000"/>
              <a:gd name="connsiteX14" fmla="*/ 598821 w 870468"/>
              <a:gd name="connsiteY14" fmla="*/ 275858 h 720000"/>
              <a:gd name="connsiteX15" fmla="*/ 116266 w 870468"/>
              <a:gd name="connsiteY15" fmla="*/ 68593 h 720000"/>
              <a:gd name="connsiteX16" fmla="*/ 68708 w 870468"/>
              <a:gd name="connsiteY16" fmla="*/ 116151 h 720000"/>
              <a:gd name="connsiteX17" fmla="*/ 68708 w 870468"/>
              <a:gd name="connsiteY17" fmla="*/ 207265 h 720000"/>
              <a:gd name="connsiteX18" fmla="*/ 598821 w 870468"/>
              <a:gd name="connsiteY18" fmla="*/ 207265 h 720000"/>
              <a:gd name="connsiteX19" fmla="*/ 801875 w 870468"/>
              <a:gd name="connsiteY19" fmla="*/ 207265 h 720000"/>
              <a:gd name="connsiteX20" fmla="*/ 801875 w 870468"/>
              <a:gd name="connsiteY20" fmla="*/ 116151 h 720000"/>
              <a:gd name="connsiteX21" fmla="*/ 754317 w 870468"/>
              <a:gd name="connsiteY21" fmla="*/ 68593 h 720000"/>
              <a:gd name="connsiteX22" fmla="*/ 598821 w 870468"/>
              <a:gd name="connsiteY22" fmla="*/ 68593 h 720000"/>
              <a:gd name="connsiteX23" fmla="*/ 116266 w 870468"/>
              <a:gd name="connsiteY23" fmla="*/ 0 h 720000"/>
              <a:gd name="connsiteX24" fmla="*/ 598821 w 870468"/>
              <a:gd name="connsiteY24" fmla="*/ 0 h 720000"/>
              <a:gd name="connsiteX25" fmla="*/ 754317 w 870468"/>
              <a:gd name="connsiteY25" fmla="*/ 0 h 720000"/>
              <a:gd name="connsiteX26" fmla="*/ 870468 w 870468"/>
              <a:gd name="connsiteY26" fmla="*/ 116151 h 720000"/>
              <a:gd name="connsiteX27" fmla="*/ 870468 w 870468"/>
              <a:gd name="connsiteY27" fmla="*/ 241562 h 720000"/>
              <a:gd name="connsiteX28" fmla="*/ 870468 w 870468"/>
              <a:gd name="connsiteY28" fmla="*/ 603735 h 720000"/>
              <a:gd name="connsiteX29" fmla="*/ 754317 w 870468"/>
              <a:gd name="connsiteY29" fmla="*/ 720000 h 720000"/>
              <a:gd name="connsiteX30" fmla="*/ 598821 w 870468"/>
              <a:gd name="connsiteY30" fmla="*/ 720000 h 720000"/>
              <a:gd name="connsiteX31" fmla="*/ 116266 w 870468"/>
              <a:gd name="connsiteY31" fmla="*/ 720000 h 720000"/>
              <a:gd name="connsiteX32" fmla="*/ 115 w 870468"/>
              <a:gd name="connsiteY32" fmla="*/ 603849 h 720000"/>
              <a:gd name="connsiteX33" fmla="*/ 115 w 870468"/>
              <a:gd name="connsiteY33" fmla="*/ 241841 h 720000"/>
              <a:gd name="connsiteX34" fmla="*/ 0 w 870468"/>
              <a:gd name="connsiteY34" fmla="*/ 241562 h 720000"/>
              <a:gd name="connsiteX35" fmla="*/ 115 w 870468"/>
              <a:gd name="connsiteY35" fmla="*/ 241284 h 720000"/>
              <a:gd name="connsiteX36" fmla="*/ 115 w 870468"/>
              <a:gd name="connsiteY36" fmla="*/ 116151 h 720000"/>
              <a:gd name="connsiteX37" fmla="*/ 116266 w 870468"/>
              <a:gd name="connsiteY37" fmla="*/ 0 h 720000"/>
            </a:gdLst>
            <a:ahLst/>
            <a:cxnLst/>
            <a:rect l="l" t="t" r="r" b="b"/>
            <a:pathLst>
              <a:path w="870468" h="720000">
                <a:moveTo>
                  <a:pt x="153878" y="353026"/>
                </a:moveTo>
                <a:lnTo>
                  <a:pt x="449972" y="353026"/>
                </a:lnTo>
                <a:cubicBezTo>
                  <a:pt x="472036" y="353026"/>
                  <a:pt x="489985" y="370975"/>
                  <a:pt x="489985" y="393039"/>
                </a:cubicBezTo>
                <a:cubicBezTo>
                  <a:pt x="489985" y="415103"/>
                  <a:pt x="472150" y="433051"/>
                  <a:pt x="449972" y="433051"/>
                </a:cubicBezTo>
                <a:lnTo>
                  <a:pt x="153878" y="433051"/>
                </a:lnTo>
                <a:cubicBezTo>
                  <a:pt x="131814" y="433051"/>
                  <a:pt x="113865" y="415103"/>
                  <a:pt x="113865" y="393039"/>
                </a:cubicBezTo>
                <a:cubicBezTo>
                  <a:pt x="113865" y="370975"/>
                  <a:pt x="131814" y="353026"/>
                  <a:pt x="153878" y="353026"/>
                </a:cubicBezTo>
                <a:close/>
                <a:moveTo>
                  <a:pt x="68708" y="275858"/>
                </a:moveTo>
                <a:lnTo>
                  <a:pt x="68708" y="603735"/>
                </a:lnTo>
                <a:cubicBezTo>
                  <a:pt x="68708" y="630029"/>
                  <a:pt x="90087" y="651293"/>
                  <a:pt x="116266" y="651293"/>
                </a:cubicBezTo>
                <a:lnTo>
                  <a:pt x="598821" y="651293"/>
                </a:lnTo>
                <a:lnTo>
                  <a:pt x="754317" y="651293"/>
                </a:lnTo>
                <a:cubicBezTo>
                  <a:pt x="780611" y="651293"/>
                  <a:pt x="801875" y="629915"/>
                  <a:pt x="801875" y="603735"/>
                </a:cubicBezTo>
                <a:lnTo>
                  <a:pt x="801875" y="275858"/>
                </a:lnTo>
                <a:lnTo>
                  <a:pt x="598821" y="275858"/>
                </a:lnTo>
                <a:close/>
                <a:moveTo>
                  <a:pt x="116266" y="68593"/>
                </a:moveTo>
                <a:cubicBezTo>
                  <a:pt x="89972" y="68593"/>
                  <a:pt x="68708" y="89972"/>
                  <a:pt x="68708" y="116151"/>
                </a:cubicBezTo>
                <a:lnTo>
                  <a:pt x="68708" y="207265"/>
                </a:lnTo>
                <a:lnTo>
                  <a:pt x="598821" y="207265"/>
                </a:lnTo>
                <a:lnTo>
                  <a:pt x="801875" y="207265"/>
                </a:lnTo>
                <a:lnTo>
                  <a:pt x="801875" y="116151"/>
                </a:lnTo>
                <a:cubicBezTo>
                  <a:pt x="801875" y="89857"/>
                  <a:pt x="780497" y="68593"/>
                  <a:pt x="754317" y="68593"/>
                </a:cubicBezTo>
                <a:lnTo>
                  <a:pt x="598821" y="68593"/>
                </a:lnTo>
                <a:close/>
                <a:moveTo>
                  <a:pt x="116266" y="0"/>
                </a:moveTo>
                <a:lnTo>
                  <a:pt x="598821" y="0"/>
                </a:lnTo>
                <a:lnTo>
                  <a:pt x="754317" y="0"/>
                </a:lnTo>
                <a:cubicBezTo>
                  <a:pt x="818338" y="0"/>
                  <a:pt x="870468" y="52131"/>
                  <a:pt x="870468" y="116151"/>
                </a:cubicBezTo>
                <a:lnTo>
                  <a:pt x="870468" y="241562"/>
                </a:lnTo>
                <a:lnTo>
                  <a:pt x="870468" y="603735"/>
                </a:lnTo>
                <a:cubicBezTo>
                  <a:pt x="870468" y="667869"/>
                  <a:pt x="818338" y="720000"/>
                  <a:pt x="754317" y="720000"/>
                </a:cubicBezTo>
                <a:lnTo>
                  <a:pt x="598821" y="720000"/>
                </a:lnTo>
                <a:lnTo>
                  <a:pt x="116266" y="720000"/>
                </a:lnTo>
                <a:cubicBezTo>
                  <a:pt x="52246" y="720000"/>
                  <a:pt x="115" y="667869"/>
                  <a:pt x="115" y="603849"/>
                </a:cubicBezTo>
                <a:lnTo>
                  <a:pt x="115" y="241841"/>
                </a:lnTo>
                <a:lnTo>
                  <a:pt x="0" y="241562"/>
                </a:lnTo>
                <a:lnTo>
                  <a:pt x="115" y="241284"/>
                </a:lnTo>
                <a:lnTo>
                  <a:pt x="115" y="116151"/>
                </a:lnTo>
                <a:cubicBezTo>
                  <a:pt x="115" y="52131"/>
                  <a:pt x="52246" y="0"/>
                  <a:pt x="116266"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6" name="标题 1"/>
          <p:cNvSpPr txBox="1"/>
          <p:nvPr/>
        </p:nvSpPr>
        <p:spPr>
          <a:xfrm>
            <a:off x="8206900"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191">
                <a:ln w="12700">
                  <a:noFill/>
                </a:ln>
                <a:solidFill>
                  <a:srgbClr val="262626">
                    <a:alpha val="100000"/>
                  </a:srgbClr>
                </a:solidFill>
                <a:latin typeface="Source Han Sans"/>
                <a:ea typeface="Source Han Sans"/>
                <a:cs typeface="Source Han Sans"/>
              </a:rPr>
              <a:t>旅游中景点介绍、地方风俗存在不可译性，如介绍中国古建筑“飞檐”时，需解释其建筑特点与文化意义，让外国游客理解中国传统建筑美学。
旅游沟通中还需翻译地方美食名称，如“麻婆豆腐”可译为“Mapo Tofu”，并向游客介绍其辣味特点与制作工艺，让游客品尝美食同时了解文化。</a:t>
            </a:r>
            <a:endParaRPr kumimoji="1" lang="zh-CN" altLang="en-US"/>
          </a:p>
        </p:txBody>
      </p:sp>
      <p:cxnSp>
        <p:nvCxnSpPr>
          <p:cNvPr id="37" name="标题 1"/>
          <p:cNvCxnSpPr/>
          <p:nvPr/>
        </p:nvCxnSpPr>
        <p:spPr>
          <a:xfrm>
            <a:off x="8206900" y="3744830"/>
            <a:ext cx="198000" cy="0"/>
          </a:xfrm>
          <a:prstGeom prst="line">
            <a:avLst/>
          </a:prstGeom>
          <a:noFill/>
          <a:ln w="27940" cap="rnd">
            <a:solidFill>
              <a:schemeClr val="accent1"/>
            </a:solidFill>
            <a:miter/>
          </a:ln>
        </p:spPr>
      </p:cxnSp>
      <p:sp>
        <p:nvSpPr>
          <p:cNvPr id="38" name="标题 1"/>
          <p:cNvSpPr txBox="1"/>
          <p:nvPr/>
        </p:nvSpPr>
        <p:spPr>
          <a:xfrm>
            <a:off x="8194715"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旅游沟通中的不可译性</a:t>
            </a:r>
            <a:endParaRPr kumimoji="1" lang="zh-CN" altLang="en-US"/>
          </a:p>
        </p:txBody>
      </p:sp>
      <p:sp>
        <p:nvSpPr>
          <p:cNvPr id="39"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跨文化交际中的不可译性</a:t>
            </a:r>
            <a:endParaRPr kumimoji="1" lang="zh-CN" altLang="en-US"/>
          </a:p>
        </p:txBody>
      </p:sp>
      <p:cxnSp>
        <p:nvCxnSpPr>
          <p:cNvPr id="41"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dirty="0"/>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四、翻译策略</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dirty="0">
                <a:ln w="12700">
                  <a:noFill/>
                </a:ln>
                <a:solidFill>
                  <a:srgbClr val="2CB9C9">
                    <a:alpha val="100000"/>
                  </a:srgbClr>
                </a:solidFill>
                <a:latin typeface="Source Han Sans CN Bold"/>
                <a:ea typeface="Source Han Sans CN Bold"/>
                <a:cs typeface="Source Han Sans CN Bold"/>
              </a:rPr>
              <a:t>Part</a:t>
            </a:r>
            <a:endParaRPr kumimoji="1" lang="zh-CN" altLang="en-US" dirty="0"/>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04</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5400000">
            <a:off x="2070676" y="122939"/>
            <a:ext cx="2055174" cy="4412130"/>
          </a:xfrm>
          <a:prstGeom prst="round2SameRect">
            <a:avLst>
              <a:gd name="adj1" fmla="val 50000"/>
              <a:gd name="adj2" fmla="val 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4799922" y="1881729"/>
            <a:ext cx="894548" cy="894547"/>
          </a:xfrm>
          <a:prstGeom prst="flowChartConnector">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161189" y="1763104"/>
            <a:ext cx="3362857" cy="1424596"/>
          </a:xfrm>
          <a:prstGeom prst="rect">
            <a:avLst/>
          </a:prstGeom>
          <a:noFill/>
          <a:ln cap="sq">
            <a:noFill/>
          </a:ln>
        </p:spPr>
        <p:txBody>
          <a:bodyPr vert="horz" wrap="square" lIns="0" tIns="0" rIns="0" bIns="0" rtlCol="0" anchor="t"/>
          <a:lstStyle/>
          <a:p>
            <a:pPr algn="l">
              <a:lnSpc>
                <a:spcPct val="140000"/>
              </a:lnSpc>
            </a:pPr>
            <a:r>
              <a:rPr kumimoji="1" lang="en-US" altLang="zh-CN" sz="1035">
                <a:ln w="12700">
                  <a:noFill/>
                </a:ln>
                <a:solidFill>
                  <a:srgbClr val="474747">
                    <a:alpha val="100000"/>
                  </a:srgbClr>
                </a:solidFill>
                <a:latin typeface="Source Han Sans"/>
                <a:ea typeface="Source Han Sans"/>
                <a:cs typeface="Source Han Sans"/>
              </a:rPr>
              <a:t>在翻译中保留原文特有词汇，让读者感受原文文化特色，如翻译《一千零一夜》时保留“阿拉丁”“神灯”等词汇，使读者感受阿拉伯文化魅力。
保留原文词汇需考虑读者接受程度，对生僻词汇可适当注释，如翻译梵文佛经时保留部分梵文词汇，并注释其含义与文化背景。</a:t>
            </a:r>
            <a:endParaRPr kumimoji="1" lang="zh-CN" altLang="en-US"/>
          </a:p>
        </p:txBody>
      </p:sp>
      <p:sp>
        <p:nvSpPr>
          <p:cNvPr id="6" name="标题 1"/>
          <p:cNvSpPr txBox="1"/>
          <p:nvPr/>
        </p:nvSpPr>
        <p:spPr>
          <a:xfrm>
            <a:off x="1161189" y="1356099"/>
            <a:ext cx="3362857" cy="413238"/>
          </a:xfrm>
          <a:prstGeom prst="rect">
            <a:avLst/>
          </a:prstGeom>
          <a:noFill/>
          <a:ln cap="sq">
            <a:noFill/>
          </a:ln>
        </p:spPr>
        <p:txBody>
          <a:bodyPr vert="horz" wrap="square" lIns="0" tIns="0" rIns="0" bIns="0" rtlCol="0" anchor="ctr"/>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保留原文词汇</a:t>
            </a:r>
            <a:endParaRPr kumimoji="1" lang="zh-CN" altLang="en-US"/>
          </a:p>
        </p:txBody>
      </p:sp>
      <p:sp>
        <p:nvSpPr>
          <p:cNvPr id="7" name="标题 1"/>
          <p:cNvSpPr txBox="1"/>
          <p:nvPr/>
        </p:nvSpPr>
        <p:spPr>
          <a:xfrm>
            <a:off x="5066818" y="2171085"/>
            <a:ext cx="360756" cy="315837"/>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5400000">
            <a:off x="7554736" y="122939"/>
            <a:ext cx="2055174" cy="4412130"/>
          </a:xfrm>
          <a:prstGeom prst="round2SameRect">
            <a:avLst>
              <a:gd name="adj1" fmla="val 50000"/>
              <a:gd name="adj2" fmla="val 0"/>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0283983" y="1881729"/>
            <a:ext cx="894548" cy="894547"/>
          </a:xfrm>
          <a:prstGeom prst="flowChartConnector">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6645250" y="1763104"/>
            <a:ext cx="3362857" cy="1422002"/>
          </a:xfrm>
          <a:prstGeom prst="rect">
            <a:avLst/>
          </a:prstGeom>
          <a:noFill/>
          <a:ln cap="sq">
            <a:noFill/>
          </a:ln>
        </p:spPr>
        <p:txBody>
          <a:bodyPr vert="horz" wrap="square" lIns="0" tIns="0" rIns="0" bIns="0" rtlCol="0" anchor="t"/>
          <a:lstStyle/>
          <a:p>
            <a:pPr algn="l">
              <a:lnSpc>
                <a:spcPct val="140000"/>
              </a:lnSpc>
            </a:pPr>
            <a:r>
              <a:rPr kumimoji="1" lang="en-US" altLang="zh-CN" sz="1035">
                <a:ln w="12700">
                  <a:noFill/>
                </a:ln>
                <a:solidFill>
                  <a:srgbClr val="474747">
                    <a:alpha val="100000"/>
                  </a:srgbClr>
                </a:solidFill>
                <a:latin typeface="Source Han Sans"/>
                <a:ea typeface="Source Han Sans"/>
                <a:cs typeface="Source Han Sans"/>
              </a:rPr>
              <a:t>保留原文独特语法结构，如翻译日语长句时，可保留其倒装句结构，让读者感受日语表达方式，如“彼は本を読みながら音楽を聴く”可译为“He listens to music while reading a book”，保留语序。
保留语法结构需考虑译文可读性，对过于复杂的结构可适当调整，如翻译德语复合句时，可拆分为简单句，使译文易于理解。</a:t>
            </a:r>
            <a:endParaRPr kumimoji="1" lang="zh-CN" altLang="en-US"/>
          </a:p>
        </p:txBody>
      </p:sp>
      <p:sp>
        <p:nvSpPr>
          <p:cNvPr id="11" name="标题 1"/>
          <p:cNvSpPr txBox="1"/>
          <p:nvPr/>
        </p:nvSpPr>
        <p:spPr>
          <a:xfrm>
            <a:off x="6645250" y="1356099"/>
            <a:ext cx="3362857" cy="409201"/>
          </a:xfrm>
          <a:prstGeom prst="rect">
            <a:avLst/>
          </a:prstGeom>
          <a:noFill/>
          <a:ln cap="sq">
            <a:noFill/>
          </a:ln>
        </p:spPr>
        <p:txBody>
          <a:bodyPr vert="horz" wrap="square" lIns="0" tIns="0" rIns="0" bIns="0" rtlCol="0" anchor="ctr"/>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保留语法结构</a:t>
            </a:r>
            <a:endParaRPr kumimoji="1" lang="zh-CN" altLang="en-US"/>
          </a:p>
        </p:txBody>
      </p:sp>
      <p:sp>
        <p:nvSpPr>
          <p:cNvPr id="12" name="标题 1"/>
          <p:cNvSpPr txBox="1"/>
          <p:nvPr/>
        </p:nvSpPr>
        <p:spPr>
          <a:xfrm>
            <a:off x="10550879" y="2165470"/>
            <a:ext cx="360756" cy="327067"/>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rot="5400000">
            <a:off x="4521200" y="912344"/>
            <a:ext cx="2052551" cy="7790330"/>
          </a:xfrm>
          <a:prstGeom prst="round2SameRect">
            <a:avLst>
              <a:gd name="adj1" fmla="val 50000"/>
              <a:gd name="adj2" fmla="val 0"/>
            </a:avLst>
          </a:prstGeom>
          <a:solidFill>
            <a:schemeClr val="bg1"/>
          </a:solidFill>
          <a:ln w="1270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936923" y="4360234"/>
            <a:ext cx="894548" cy="894547"/>
          </a:xfrm>
          <a:prstGeom prst="flowChartConnector">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2008890" y="4241609"/>
            <a:ext cx="6652157" cy="1396602"/>
          </a:xfrm>
          <a:prstGeom prst="rect">
            <a:avLst/>
          </a:prstGeom>
          <a:noFill/>
          <a:ln cap="sq">
            <a:noFill/>
          </a:ln>
        </p:spPr>
        <p:txBody>
          <a:bodyPr vert="horz" wrap="square" lIns="0" tIns="0" rIns="0" bIns="0" rtlCol="0" anchor="t"/>
          <a:lstStyle/>
          <a:p>
            <a:pPr algn="l">
              <a:lnSpc>
                <a:spcPct val="140000"/>
              </a:lnSpc>
            </a:pPr>
            <a:r>
              <a:rPr kumimoji="1" lang="en-US" altLang="zh-CN" sz="1400">
                <a:ln w="12700">
                  <a:noFill/>
                </a:ln>
                <a:solidFill>
                  <a:srgbClr val="474747">
                    <a:alpha val="100000"/>
                  </a:srgbClr>
                </a:solidFill>
                <a:latin typeface="Source Han Sans"/>
                <a:ea typeface="Source Han Sans"/>
                <a:cs typeface="Source Han Sans"/>
              </a:rPr>
              <a:t>保留原文文化意象，如翻译中国古典诗词时保留“明月”“江水”等意象，让读者感受中国文化意境，如“江枫渔火对愁眠”可译为“The maple trees by the river and the fishing lights accompany my sorrowful sleep”，传达文化意象。
保留文化意象需考虑文化差异，对难以理解的意象可适当解释，如翻译印度史诗中神话意象时，可向读者介绍其神话背景与文化意义。</a:t>
            </a:r>
            <a:endParaRPr kumimoji="1" lang="zh-CN" altLang="en-US"/>
          </a:p>
        </p:txBody>
      </p:sp>
      <p:sp>
        <p:nvSpPr>
          <p:cNvPr id="16" name="标题 1"/>
          <p:cNvSpPr txBox="1"/>
          <p:nvPr/>
        </p:nvSpPr>
        <p:spPr>
          <a:xfrm>
            <a:off x="2006600" y="3834604"/>
            <a:ext cx="6654447" cy="451338"/>
          </a:xfrm>
          <a:prstGeom prst="rect">
            <a:avLst/>
          </a:prstGeom>
          <a:noFill/>
          <a:ln cap="sq">
            <a:noFill/>
          </a:ln>
        </p:spPr>
        <p:txBody>
          <a:bodyPr vert="horz" wrap="square" lIns="0" tIns="0" rIns="0" bIns="0" rtlCol="0" anchor="ctr"/>
          <a:lstStyle/>
          <a:p>
            <a:pPr algn="l">
              <a:lnSpc>
                <a:spcPct val="130000"/>
              </a:lnSpc>
            </a:pPr>
            <a:r>
              <a:rPr kumimoji="1" lang="en-US" altLang="zh-CN" sz="1600">
                <a:ln w="12700">
                  <a:noFill/>
                </a:ln>
                <a:solidFill>
                  <a:srgbClr val="85DFD0">
                    <a:alpha val="100000"/>
                  </a:srgbClr>
                </a:solidFill>
                <a:latin typeface="Source Han Sans CN Bold"/>
                <a:ea typeface="Source Han Sans CN Bold"/>
                <a:cs typeface="Source Han Sans CN Bold"/>
              </a:rPr>
              <a:t>保留文化意象</a:t>
            </a:r>
            <a:endParaRPr kumimoji="1" lang="zh-CN" altLang="en-US"/>
          </a:p>
        </p:txBody>
      </p:sp>
      <p:sp>
        <p:nvSpPr>
          <p:cNvPr id="17" name="标题 1"/>
          <p:cNvSpPr txBox="1"/>
          <p:nvPr/>
        </p:nvSpPr>
        <p:spPr>
          <a:xfrm>
            <a:off x="9203819" y="4627131"/>
            <a:ext cx="360756" cy="360755"/>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异化策略</a:t>
            </a:r>
            <a:endParaRPr kumimoji="1" lang="zh-CN" altLang="en-US"/>
          </a:p>
        </p:txBody>
      </p:sp>
      <p:cxnSp>
        <p:nvCxnSpPr>
          <p:cNvPr id="20"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215944"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ahLst/>
            <a:cxn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r="100000" b="100000"/>
            </a:path>
            <a:tileRect l="-100000" t="-100000"/>
          </a:gradFill>
          <a:ln w="12700" cap="sq">
            <a:noFill/>
            <a:miter/>
          </a:ln>
          <a:effectLst>
            <a:outerShdw blurRad="444500" dist="317500" dir="5400000" sx="92000" sy="9200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a:off x="1853282" y="2297110"/>
            <a:ext cx="1036232" cy="1036232"/>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735211"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5C5C5C">
                    <a:alpha val="100000"/>
                  </a:srgbClr>
                </a:solidFill>
                <a:latin typeface="Source Han Sans CN Bold"/>
                <a:ea typeface="Source Han Sans CN Bold"/>
                <a:cs typeface="Source Han Sans CN Bold"/>
              </a:rPr>
              <a:t>替换文化意象</a:t>
            </a:r>
            <a:endParaRPr kumimoji="1" lang="zh-CN" altLang="en-US"/>
          </a:p>
        </p:txBody>
      </p:sp>
      <p:sp>
        <p:nvSpPr>
          <p:cNvPr id="6" name="标题 1"/>
          <p:cNvSpPr txBox="1"/>
          <p:nvPr/>
        </p:nvSpPr>
        <p:spPr>
          <a:xfrm>
            <a:off x="735069"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018">
                <a:ln w="12700">
                  <a:noFill/>
                </a:ln>
                <a:solidFill>
                  <a:srgbClr val="5C5C5C">
                    <a:alpha val="100000"/>
                  </a:srgbClr>
                </a:solidFill>
                <a:latin typeface="Source Han Sans"/>
                <a:ea typeface="Source Han Sans"/>
                <a:cs typeface="Source Han Sans"/>
              </a:rPr>
              <a:t>将原文文化意象替换为译入语文化意象，使读者易于理解，如将“龙”替换为“dragon”，让英语读者理解中国文化中龙的象征意义。
替换文化意象需考虑文化内涵准确性，对有差异的文化意象需适当注释，如将“嫦娥奔月”故事翻译为外文时，可替换为西方神话中类似故事，并注释其文化差异。</a:t>
            </a:r>
            <a:endParaRPr kumimoji="1" lang="zh-CN" altLang="en-US"/>
          </a:p>
        </p:txBody>
      </p:sp>
      <p:sp>
        <p:nvSpPr>
          <p:cNvPr id="7" name="标题 1"/>
          <p:cNvSpPr txBox="1"/>
          <p:nvPr/>
        </p:nvSpPr>
        <p:spPr>
          <a:xfrm>
            <a:off x="8666792"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ahLst/>
            <a:cxn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r="100000" b="100000"/>
            </a:path>
            <a:tileRect l="-100000" t="-100000"/>
          </a:gradFill>
          <a:ln w="12700" cap="sq">
            <a:noFill/>
            <a:miter/>
          </a:ln>
          <a:effectLst>
            <a:outerShdw blurRad="444500" dist="317500" dir="5400000" sx="92000" sy="9200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a:off x="8186059"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5C5C5C">
                    <a:alpha val="100000"/>
                  </a:srgbClr>
                </a:solidFill>
                <a:latin typeface="Source Han Sans CN Bold"/>
                <a:ea typeface="Source Han Sans CN Bold"/>
                <a:cs typeface="Source Han Sans CN Bold"/>
              </a:rPr>
              <a:t>增译解释性内容</a:t>
            </a:r>
            <a:endParaRPr kumimoji="1" lang="zh-CN" altLang="en-US"/>
          </a:p>
        </p:txBody>
      </p:sp>
      <p:sp>
        <p:nvSpPr>
          <p:cNvPr id="9" name="标题 1"/>
          <p:cNvSpPr txBox="1"/>
          <p:nvPr/>
        </p:nvSpPr>
        <p:spPr>
          <a:xfrm>
            <a:off x="8185917"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174">
                <a:ln w="12700">
                  <a:noFill/>
                </a:ln>
                <a:solidFill>
                  <a:srgbClr val="5C5C5C">
                    <a:alpha val="100000"/>
                  </a:srgbClr>
                </a:solidFill>
                <a:latin typeface="Source Han Sans"/>
                <a:ea typeface="Source Han Sans"/>
                <a:cs typeface="Source Han Sans"/>
              </a:rPr>
              <a:t>在译文中增译解释性内容，帮助读者理解原文，如翻译中医术语时，可增译其医学原理与治疗方法，让外国读者理解中医文化。
增译解释性内容需考虑译文简洁性，对过于复杂的解释可适当简化，如翻译哲学著作时，可增译关键概念解释，使读者理解哲学思想。</a:t>
            </a:r>
            <a:endParaRPr kumimoji="1" lang="zh-CN" altLang="en-US"/>
          </a:p>
        </p:txBody>
      </p:sp>
      <p:sp>
        <p:nvSpPr>
          <p:cNvPr id="10" name="标题 1"/>
          <p:cNvSpPr txBox="1"/>
          <p:nvPr/>
        </p:nvSpPr>
        <p:spPr>
          <a:xfrm>
            <a:off x="9370667" y="2299509"/>
            <a:ext cx="903158" cy="1031434"/>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4941368"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ahLst/>
            <a:cxn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r="100000" b="100000"/>
            </a:path>
            <a:tileRect l="-100000" t="-100000"/>
          </a:gradFill>
          <a:ln w="12700" cap="sq">
            <a:noFill/>
            <a:miter/>
          </a:ln>
          <a:effectLst>
            <a:outerShdw blurRad="444500" dist="317500" dir="5400000" sx="92000" sy="9200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2" name="标题 1"/>
          <p:cNvSpPr txBox="1"/>
          <p:nvPr/>
        </p:nvSpPr>
        <p:spPr>
          <a:xfrm>
            <a:off x="4460635"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5C5C5C">
                    <a:alpha val="100000"/>
                  </a:srgbClr>
                </a:solidFill>
                <a:latin typeface="Source Han Sans CN Bold"/>
                <a:ea typeface="Source Han Sans CN Bold"/>
                <a:cs typeface="Source Han Sans CN Bold"/>
              </a:rPr>
              <a:t>调整表达方式</a:t>
            </a:r>
            <a:endParaRPr kumimoji="1" lang="zh-CN" altLang="en-US"/>
          </a:p>
        </p:txBody>
      </p:sp>
      <p:sp>
        <p:nvSpPr>
          <p:cNvPr id="13" name="标题 1"/>
          <p:cNvSpPr txBox="1"/>
          <p:nvPr/>
        </p:nvSpPr>
        <p:spPr>
          <a:xfrm>
            <a:off x="4460493"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018">
                <a:ln w="12700">
                  <a:noFill/>
                </a:ln>
                <a:solidFill>
                  <a:srgbClr val="5C5C5C">
                    <a:alpha val="100000"/>
                  </a:srgbClr>
                </a:solidFill>
                <a:latin typeface="Source Han Sans"/>
                <a:ea typeface="Source Han Sans"/>
                <a:cs typeface="Source Han Sans"/>
              </a:rPr>
              <a:t>调整译文表达方式，使其符合译入语习惯，如将“我想吃苹果”译为“I want to eat an apple”，使英语表达更自然。
调整表达方式需考虑原文语义准确性，对有特殊语义的表达需适当保留，如翻译中国成语时，可适当保留其独特表达方式，让读者感受中国文化特色。</a:t>
            </a:r>
            <a:endParaRPr kumimoji="1" lang="zh-CN" altLang="en-US"/>
          </a:p>
        </p:txBody>
      </p:sp>
      <p:sp>
        <p:nvSpPr>
          <p:cNvPr id="14" name="标题 1"/>
          <p:cNvSpPr txBox="1"/>
          <p:nvPr/>
        </p:nvSpPr>
        <p:spPr>
          <a:xfrm>
            <a:off x="5507758" y="2299508"/>
            <a:ext cx="1178128" cy="1031436"/>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归化策略</a:t>
            </a:r>
            <a:endParaRPr kumimoji="1" lang="zh-CN" altLang="en-US"/>
          </a:p>
        </p:txBody>
      </p:sp>
      <p:cxnSp>
        <p:nvCxnSpPr>
          <p:cNvPr id="17"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95325" y="4509496"/>
            <a:ext cx="3049498" cy="1728000"/>
          </a:xfrm>
          <a:prstGeom prst="rect">
            <a:avLst/>
          </a:prstGeom>
          <a:noFill/>
          <a:ln>
            <a:noFill/>
          </a:ln>
        </p:spPr>
        <p:txBody>
          <a:bodyPr vert="horz" wrap="square" lIns="91440" tIns="45720" rIns="91440" bIns="45720" rtlCol="0" anchor="t"/>
          <a:lstStyle/>
          <a:p>
            <a:pPr algn="l">
              <a:lnSpc>
                <a:spcPct val="150000"/>
              </a:lnSpc>
            </a:pPr>
            <a:r>
              <a:rPr kumimoji="1" lang="en-US" altLang="zh-CN" sz="1045">
                <a:ln w="12700">
                  <a:noFill/>
                </a:ln>
                <a:solidFill>
                  <a:srgbClr val="474747">
                    <a:alpha val="100000"/>
                  </a:srgbClr>
                </a:solidFill>
                <a:latin typeface="Source Han Sans"/>
                <a:ea typeface="Source Han Sans"/>
                <a:cs typeface="Source Han Sans"/>
              </a:rPr>
              <a:t>根据译入语特点改写原文形式，如将诗歌改写为散文，使译文更符合译入语读者阅读习惯，如将泰戈尔诗歌改写为英文散文，传达诗意与情感。
改写原文形式需考虑原文风格与内涵，对有独特风格的原文需适当保留，如翻译中国古典小说时，可适当保留其章回体形式，让读者感受中国文学特色。</a:t>
            </a:r>
            <a:endParaRPr kumimoji="1" lang="zh-CN" altLang="en-US"/>
          </a:p>
        </p:txBody>
      </p:sp>
      <p:sp>
        <p:nvSpPr>
          <p:cNvPr id="4" name="标题 1"/>
          <p:cNvSpPr txBox="1"/>
          <p:nvPr/>
        </p:nvSpPr>
        <p:spPr>
          <a:xfrm>
            <a:off x="695325" y="3821802"/>
            <a:ext cx="3049498" cy="626139"/>
          </a:xfrm>
          <a:prstGeom prst="rect">
            <a:avLst/>
          </a:prstGeom>
          <a:noFill/>
          <a:ln>
            <a:noFill/>
          </a:ln>
        </p:spPr>
        <p:txBody>
          <a:bodyPr vert="horz" wrap="square" lIns="91440" tIns="45720" rIns="91440" bIns="45720" rtlCol="0" anchor="b"/>
          <a:lstStyle/>
          <a:p>
            <a:pPr algn="l">
              <a:lnSpc>
                <a:spcPct val="100000"/>
              </a:lnSpc>
            </a:pPr>
            <a:r>
              <a:rPr kumimoji="1" lang="en-US" altLang="zh-CN" sz="1600">
                <a:ln w="12700">
                  <a:noFill/>
                </a:ln>
                <a:solidFill>
                  <a:srgbClr val="474747">
                    <a:alpha val="100000"/>
                  </a:srgbClr>
                </a:solidFill>
                <a:latin typeface="Source Han Sans CN Bold"/>
                <a:ea typeface="Source Han Sans CN Bold"/>
                <a:cs typeface="Source Han Sans CN Bold"/>
              </a:rPr>
              <a:t>改写原文形式</a:t>
            </a:r>
            <a:endParaRPr kumimoji="1" lang="zh-CN" altLang="en-US"/>
          </a:p>
        </p:txBody>
      </p:sp>
      <p:sp>
        <p:nvSpPr>
          <p:cNvPr id="5" name="标题 1"/>
          <p:cNvSpPr txBox="1"/>
          <p:nvPr/>
        </p:nvSpPr>
        <p:spPr>
          <a:xfrm>
            <a:off x="4551452" y="4509496"/>
            <a:ext cx="3049498" cy="1728000"/>
          </a:xfrm>
          <a:prstGeom prst="rect">
            <a:avLst/>
          </a:prstGeom>
          <a:noFill/>
          <a:ln>
            <a:noFill/>
          </a:ln>
        </p:spPr>
        <p:txBody>
          <a:bodyPr vert="horz" wrap="square" lIns="91440" tIns="45720" rIns="91440" bIns="45720" rtlCol="0" anchor="t"/>
          <a:lstStyle/>
          <a:p>
            <a:pPr algn="l">
              <a:lnSpc>
                <a:spcPct val="150000"/>
              </a:lnSpc>
            </a:pPr>
            <a:r>
              <a:rPr kumimoji="1" lang="en-US" altLang="zh-CN" sz="1192">
                <a:ln w="12700">
                  <a:noFill/>
                </a:ln>
                <a:solidFill>
                  <a:srgbClr val="474747">
                    <a:alpha val="100000"/>
                  </a:srgbClr>
                </a:solidFill>
                <a:latin typeface="Source Han Sans"/>
                <a:ea typeface="Source Han Sans"/>
                <a:cs typeface="Source Han Sans"/>
              </a:rPr>
              <a:t>重构原文结构，使其更符合译入语逻辑，如将中文文章段落结构重构为英文文章结构，使译文逻辑更清晰。
重构原文结构需考虑原文语义连贯性，对有紧密语义联系的结构需适当保留，如翻译学术论文时，可适当重构其论证结构，使译文论证更有力。</a:t>
            </a:r>
            <a:endParaRPr kumimoji="1" lang="zh-CN" altLang="en-US"/>
          </a:p>
        </p:txBody>
      </p:sp>
      <p:sp>
        <p:nvSpPr>
          <p:cNvPr id="6" name="标题 1"/>
          <p:cNvSpPr txBox="1"/>
          <p:nvPr/>
        </p:nvSpPr>
        <p:spPr>
          <a:xfrm>
            <a:off x="4551452" y="3821802"/>
            <a:ext cx="3049498" cy="626139"/>
          </a:xfrm>
          <a:prstGeom prst="rect">
            <a:avLst/>
          </a:prstGeom>
          <a:noFill/>
          <a:ln>
            <a:noFill/>
          </a:ln>
        </p:spPr>
        <p:txBody>
          <a:bodyPr vert="horz" wrap="square" lIns="91440" tIns="45720" rIns="91440" bIns="45720" rtlCol="0" anchor="b"/>
          <a:lstStyle/>
          <a:p>
            <a:pPr algn="l">
              <a:lnSpc>
                <a:spcPct val="100000"/>
              </a:lnSpc>
            </a:pPr>
            <a:r>
              <a:rPr kumimoji="1" lang="en-US" altLang="zh-CN" sz="1600">
                <a:ln w="12700">
                  <a:noFill/>
                </a:ln>
                <a:solidFill>
                  <a:srgbClr val="474747">
                    <a:alpha val="100000"/>
                  </a:srgbClr>
                </a:solidFill>
                <a:latin typeface="Source Han Sans CN Bold"/>
                <a:ea typeface="Source Han Sans CN Bold"/>
                <a:cs typeface="Source Han Sans CN Bold"/>
              </a:rPr>
              <a:t>重构原文结构</a:t>
            </a:r>
            <a:endParaRPr kumimoji="1" lang="zh-CN" altLang="en-US"/>
          </a:p>
        </p:txBody>
      </p:sp>
      <p:sp>
        <p:nvSpPr>
          <p:cNvPr id="7" name="标题 1"/>
          <p:cNvSpPr txBox="1"/>
          <p:nvPr/>
        </p:nvSpPr>
        <p:spPr>
          <a:xfrm>
            <a:off x="8423736" y="4509496"/>
            <a:ext cx="3049498" cy="1728000"/>
          </a:xfrm>
          <a:prstGeom prst="rect">
            <a:avLst/>
          </a:prstGeom>
          <a:noFill/>
          <a:ln>
            <a:noFill/>
          </a:ln>
        </p:spPr>
        <p:txBody>
          <a:bodyPr vert="horz" wrap="square" lIns="91440" tIns="45720" rIns="91440" bIns="45720" rtlCol="0" anchor="t"/>
          <a:lstStyle/>
          <a:p>
            <a:pPr algn="l">
              <a:lnSpc>
                <a:spcPct val="150000"/>
              </a:lnSpc>
            </a:pPr>
            <a:r>
              <a:rPr kumimoji="1" lang="en-US" altLang="zh-CN" sz="1045">
                <a:ln w="12700">
                  <a:noFill/>
                </a:ln>
                <a:solidFill>
                  <a:srgbClr val="474747">
                    <a:alpha val="100000"/>
                  </a:srgbClr>
                </a:solidFill>
                <a:latin typeface="Source Han Sans"/>
                <a:ea typeface="Source Han Sans"/>
                <a:cs typeface="Source Han Sans"/>
              </a:rPr>
              <a:t>创新翻译方法，如采用多媒体翻译，将文字、图像、声音结合，使译文更生动形象，如翻译儿童绘本时，可采用多媒体翻译，让儿童更好地理解故事内容。
创新翻译方法需考虑译文接受效果，对创新方法需进行测试与评估，如采用机器翻译与人工翻译结合方法，可提高翻译效率与质量。</a:t>
            </a:r>
            <a:endParaRPr kumimoji="1" lang="zh-CN" altLang="en-US"/>
          </a:p>
        </p:txBody>
      </p:sp>
      <p:sp>
        <p:nvSpPr>
          <p:cNvPr id="8" name="标题 1"/>
          <p:cNvSpPr txBox="1"/>
          <p:nvPr/>
        </p:nvSpPr>
        <p:spPr>
          <a:xfrm>
            <a:off x="8423736" y="3821802"/>
            <a:ext cx="3049498" cy="626139"/>
          </a:xfrm>
          <a:prstGeom prst="rect">
            <a:avLst/>
          </a:prstGeom>
          <a:noFill/>
          <a:ln>
            <a:noFill/>
          </a:ln>
        </p:spPr>
        <p:txBody>
          <a:bodyPr vert="horz" wrap="square" lIns="91440" tIns="45720" rIns="91440" bIns="45720" rtlCol="0" anchor="b"/>
          <a:lstStyle/>
          <a:p>
            <a:pPr algn="l">
              <a:lnSpc>
                <a:spcPct val="100000"/>
              </a:lnSpc>
            </a:pPr>
            <a:r>
              <a:rPr kumimoji="1" lang="en-US" altLang="zh-CN" sz="1600">
                <a:ln w="12700">
                  <a:noFill/>
                </a:ln>
                <a:solidFill>
                  <a:srgbClr val="474747">
                    <a:alpha val="100000"/>
                  </a:srgbClr>
                </a:solidFill>
                <a:latin typeface="Source Han Sans CN Bold"/>
                <a:ea typeface="Source Han Sans CN Bold"/>
                <a:cs typeface="Source Han Sans CN Bold"/>
              </a:rPr>
              <a:t>创新翻译方法</a:t>
            </a:r>
            <a:endParaRPr kumimoji="1" lang="zh-CN" altLang="en-US"/>
          </a:p>
        </p:txBody>
      </p:sp>
      <p:sp>
        <p:nvSpPr>
          <p:cNvPr id="9" name="标题 1"/>
          <p:cNvSpPr txBox="1"/>
          <p:nvPr/>
        </p:nvSpPr>
        <p:spPr>
          <a:xfrm rot="16200000">
            <a:off x="1884408" y="2329045"/>
            <a:ext cx="1547214" cy="1555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25000"/>
            </a:schemeClr>
          </a:solidFill>
          <a:ln cap="sq">
            <a:noFill/>
          </a:ln>
        </p:spPr>
        <p:txBody>
          <a:bodyPr vert="horz" wrap="square" lIns="91440" tIns="45721" rIns="91440" bIns="45721" rtlCol="0" anchor="t"/>
          <a:lstStyle/>
          <a:p>
            <a:pPr algn="l">
              <a:lnSpc>
                <a:spcPct val="100000"/>
              </a:lnSpc>
            </a:pPr>
            <a:endParaRPr kumimoji="1" lang="zh-CN" altLang="en-US"/>
          </a:p>
        </p:txBody>
      </p:sp>
      <p:sp>
        <p:nvSpPr>
          <p:cNvPr id="10" name="标题 1"/>
          <p:cNvSpPr txBox="1"/>
          <p:nvPr/>
        </p:nvSpPr>
        <p:spPr>
          <a:xfrm rot="5400000">
            <a:off x="1884917" y="1609375"/>
            <a:ext cx="1547214" cy="1558335"/>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25000"/>
            </a:schemeClr>
          </a:solidFill>
          <a:ln cap="sq">
            <a:noFill/>
          </a:ln>
        </p:spPr>
        <p:txBody>
          <a:bodyPr vert="horz" wrap="square" lIns="91440" tIns="45721" rIns="91440" bIns="45721" rtlCol="0" anchor="t"/>
          <a:lstStyle/>
          <a:p>
            <a:pPr algn="l">
              <a:lnSpc>
                <a:spcPct val="100000"/>
              </a:lnSpc>
            </a:pPr>
            <a:endParaRPr kumimoji="1" lang="zh-CN" altLang="en-US"/>
          </a:p>
        </p:txBody>
      </p:sp>
      <p:sp>
        <p:nvSpPr>
          <p:cNvPr id="11" name="标题 1"/>
          <p:cNvSpPr txBox="1"/>
          <p:nvPr/>
        </p:nvSpPr>
        <p:spPr>
          <a:xfrm>
            <a:off x="695325" y="2364617"/>
            <a:ext cx="2713992" cy="765666"/>
          </a:xfrm>
          <a:prstGeom prst="roundRect">
            <a:avLst>
              <a:gd name="adj" fmla="val 50000"/>
            </a:avLst>
          </a:prstGeom>
          <a:solidFill>
            <a:schemeClr val="accent1"/>
          </a:solidFill>
          <a:ln cap="sq">
            <a:noFill/>
          </a:ln>
        </p:spPr>
        <p:txBody>
          <a:bodyPr vert="horz" wrap="square" lIns="91440" tIns="45721" rIns="91440" bIns="45721" rtlCol="0" anchor="t"/>
          <a:lstStyle/>
          <a:p>
            <a:pPr algn="l">
              <a:lnSpc>
                <a:spcPct val="110000"/>
              </a:lnSpc>
            </a:pPr>
            <a:endParaRPr kumimoji="1" lang="zh-CN" altLang="en-US"/>
          </a:p>
        </p:txBody>
      </p:sp>
      <p:sp>
        <p:nvSpPr>
          <p:cNvPr id="12" name="标题 1"/>
          <p:cNvSpPr txBox="1"/>
          <p:nvPr/>
        </p:nvSpPr>
        <p:spPr>
          <a:xfrm>
            <a:off x="2700935" y="2428953"/>
            <a:ext cx="630641" cy="636995"/>
          </a:xfrm>
          <a:prstGeom prst="ellipse">
            <a:avLst/>
          </a:prstGeom>
          <a:solidFill>
            <a:srgbClr val="FFFFFF">
              <a:alpha val="100000"/>
            </a:srgbClr>
          </a:solidFill>
          <a:ln cap="sq">
            <a:noFill/>
          </a:ln>
        </p:spPr>
        <p:txBody>
          <a:bodyPr vert="horz" wrap="square" lIns="0" tIns="0" rIns="0" bIns="0" rtlCol="0" anchor="ctr"/>
          <a:lstStyle/>
          <a:p>
            <a:pPr algn="ctr">
              <a:lnSpc>
                <a:spcPct val="110000"/>
              </a:lnSpc>
            </a:pPr>
            <a:endParaRPr kumimoji="1" lang="zh-CN" altLang="en-US"/>
          </a:p>
        </p:txBody>
      </p:sp>
      <p:sp>
        <p:nvSpPr>
          <p:cNvPr id="13" name="标题 1"/>
          <p:cNvSpPr txBox="1"/>
          <p:nvPr/>
        </p:nvSpPr>
        <p:spPr>
          <a:xfrm>
            <a:off x="2749895" y="2535918"/>
            <a:ext cx="532720" cy="423065"/>
          </a:xfrm>
          <a:prstGeom prst="rect">
            <a:avLst/>
          </a:prstGeom>
          <a:noFill/>
          <a:ln>
            <a:noFill/>
          </a:ln>
        </p:spPr>
        <p:txBody>
          <a:bodyPr vert="horz" wrap="square" lIns="91440" tIns="45720" rIns="91440" bIns="45720" rtlCol="0" anchor="ctr"/>
          <a:lstStyle/>
          <a:p>
            <a:pPr algn="ctr">
              <a:lnSpc>
                <a:spcPct val="110000"/>
              </a:lnSpc>
            </a:pPr>
            <a:r>
              <a:rPr kumimoji="1" lang="en-US" altLang="zh-CN" sz="2000">
                <a:ln w="12700">
                  <a:noFill/>
                </a:ln>
                <a:solidFill>
                  <a:srgbClr val="474747">
                    <a:alpha val="100000"/>
                  </a:srgbClr>
                </a:solidFill>
                <a:latin typeface="OPPOSans R"/>
                <a:ea typeface="OPPOSans R"/>
                <a:cs typeface="OPPOSans R"/>
              </a:rPr>
              <a:t>01</a:t>
            </a:r>
            <a:endParaRPr kumimoji="1" lang="zh-CN" altLang="en-US"/>
          </a:p>
        </p:txBody>
      </p:sp>
      <p:sp>
        <p:nvSpPr>
          <p:cNvPr id="14" name="标题 1"/>
          <p:cNvSpPr txBox="1"/>
          <p:nvPr/>
        </p:nvSpPr>
        <p:spPr>
          <a:xfrm rot="16200000">
            <a:off x="5748614" y="2329045"/>
            <a:ext cx="1547214" cy="1555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25000"/>
            </a:schemeClr>
          </a:solidFill>
          <a:ln cap="sq">
            <a:noFill/>
          </a:ln>
        </p:spPr>
        <p:txBody>
          <a:bodyPr vert="horz" wrap="square" lIns="91440" tIns="45721" rIns="91440" bIns="45721" rtlCol="0" anchor="t"/>
          <a:lstStyle/>
          <a:p>
            <a:pPr algn="l">
              <a:lnSpc>
                <a:spcPct val="110000"/>
              </a:lnSpc>
            </a:pPr>
            <a:endParaRPr kumimoji="1" lang="zh-CN" altLang="en-US"/>
          </a:p>
        </p:txBody>
      </p:sp>
      <p:sp>
        <p:nvSpPr>
          <p:cNvPr id="15" name="标题 1"/>
          <p:cNvSpPr txBox="1"/>
          <p:nvPr/>
        </p:nvSpPr>
        <p:spPr>
          <a:xfrm rot="5400000">
            <a:off x="5749123" y="1609375"/>
            <a:ext cx="1547214" cy="1558335"/>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25000"/>
            </a:schemeClr>
          </a:solidFill>
          <a:ln cap="sq">
            <a:noFill/>
          </a:ln>
        </p:spPr>
        <p:txBody>
          <a:bodyPr vert="horz" wrap="square" lIns="91440" tIns="45721" rIns="91440" bIns="45721" rtlCol="0" anchor="t"/>
          <a:lstStyle/>
          <a:p>
            <a:pPr algn="l">
              <a:lnSpc>
                <a:spcPct val="110000"/>
              </a:lnSpc>
            </a:pPr>
            <a:endParaRPr kumimoji="1" lang="zh-CN" altLang="en-US"/>
          </a:p>
        </p:txBody>
      </p:sp>
      <p:sp>
        <p:nvSpPr>
          <p:cNvPr id="16" name="标题 1"/>
          <p:cNvSpPr txBox="1"/>
          <p:nvPr/>
        </p:nvSpPr>
        <p:spPr>
          <a:xfrm>
            <a:off x="4559531" y="2364617"/>
            <a:ext cx="2713992" cy="765666"/>
          </a:xfrm>
          <a:prstGeom prst="roundRect">
            <a:avLst>
              <a:gd name="adj" fmla="val 50000"/>
            </a:avLst>
          </a:prstGeom>
          <a:solidFill>
            <a:schemeClr val="accent2"/>
          </a:solidFill>
          <a:ln cap="sq">
            <a:noFill/>
          </a:ln>
        </p:spPr>
        <p:txBody>
          <a:bodyPr vert="horz" wrap="square" lIns="91440" tIns="45721" rIns="91440" bIns="45721" rtlCol="0" anchor="t"/>
          <a:lstStyle/>
          <a:p>
            <a:pPr algn="l">
              <a:lnSpc>
                <a:spcPct val="110000"/>
              </a:lnSpc>
            </a:pPr>
            <a:endParaRPr kumimoji="1" lang="zh-CN" altLang="en-US"/>
          </a:p>
        </p:txBody>
      </p:sp>
      <p:sp>
        <p:nvSpPr>
          <p:cNvPr id="17" name="标题 1"/>
          <p:cNvSpPr txBox="1"/>
          <p:nvPr/>
        </p:nvSpPr>
        <p:spPr>
          <a:xfrm>
            <a:off x="6565141" y="2428953"/>
            <a:ext cx="630641" cy="636995"/>
          </a:xfrm>
          <a:prstGeom prst="ellipse">
            <a:avLst/>
          </a:prstGeom>
          <a:solidFill>
            <a:srgbClr val="FFFFFF">
              <a:alpha val="100000"/>
            </a:srgbClr>
          </a:solidFill>
          <a:ln cap="sq">
            <a:noFill/>
          </a:ln>
        </p:spPr>
        <p:txBody>
          <a:bodyPr vert="horz" wrap="square" lIns="0" tIns="0" rIns="0" bIns="0" rtlCol="0" anchor="ctr"/>
          <a:lstStyle/>
          <a:p>
            <a:pPr algn="ctr">
              <a:lnSpc>
                <a:spcPct val="110000"/>
              </a:lnSpc>
            </a:pPr>
            <a:endParaRPr kumimoji="1" lang="zh-CN" altLang="en-US"/>
          </a:p>
        </p:txBody>
      </p:sp>
      <p:sp>
        <p:nvSpPr>
          <p:cNvPr id="18" name="标题 1"/>
          <p:cNvSpPr txBox="1"/>
          <p:nvPr/>
        </p:nvSpPr>
        <p:spPr>
          <a:xfrm>
            <a:off x="6614101" y="2535918"/>
            <a:ext cx="532720" cy="423065"/>
          </a:xfrm>
          <a:prstGeom prst="rect">
            <a:avLst/>
          </a:prstGeom>
          <a:noFill/>
          <a:ln>
            <a:noFill/>
          </a:ln>
        </p:spPr>
        <p:txBody>
          <a:bodyPr vert="horz" wrap="square" lIns="91440" tIns="45720" rIns="91440" bIns="45720" rtlCol="0" anchor="ctr"/>
          <a:lstStyle/>
          <a:p>
            <a:pPr algn="ctr">
              <a:lnSpc>
                <a:spcPct val="110000"/>
              </a:lnSpc>
            </a:pPr>
            <a:r>
              <a:rPr kumimoji="1" lang="en-US" altLang="zh-CN" sz="2000">
                <a:ln w="12700">
                  <a:noFill/>
                </a:ln>
                <a:solidFill>
                  <a:srgbClr val="474747">
                    <a:alpha val="100000"/>
                  </a:srgbClr>
                </a:solidFill>
                <a:latin typeface="OPPOSans R"/>
                <a:ea typeface="OPPOSans R"/>
                <a:cs typeface="OPPOSans R"/>
              </a:rPr>
              <a:t>02</a:t>
            </a:r>
            <a:endParaRPr kumimoji="1" lang="zh-CN" altLang="en-US"/>
          </a:p>
        </p:txBody>
      </p:sp>
      <p:sp>
        <p:nvSpPr>
          <p:cNvPr id="19" name="标题 1"/>
          <p:cNvSpPr txBox="1"/>
          <p:nvPr/>
        </p:nvSpPr>
        <p:spPr>
          <a:xfrm rot="16200000">
            <a:off x="9612819" y="2329045"/>
            <a:ext cx="1547214" cy="1555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25000"/>
            </a:schemeClr>
          </a:solidFill>
          <a:ln cap="sq">
            <a:noFill/>
          </a:ln>
        </p:spPr>
        <p:txBody>
          <a:bodyPr vert="horz" wrap="square" lIns="91440" tIns="45721" rIns="91440" bIns="45721" rtlCol="0" anchor="t"/>
          <a:lstStyle/>
          <a:p>
            <a:pPr algn="l">
              <a:lnSpc>
                <a:spcPct val="100000"/>
              </a:lnSpc>
            </a:pPr>
            <a:endParaRPr kumimoji="1" lang="zh-CN" altLang="en-US"/>
          </a:p>
        </p:txBody>
      </p:sp>
      <p:sp>
        <p:nvSpPr>
          <p:cNvPr id="20" name="标题 1"/>
          <p:cNvSpPr txBox="1"/>
          <p:nvPr/>
        </p:nvSpPr>
        <p:spPr>
          <a:xfrm rot="5400000">
            <a:off x="9613328" y="1609375"/>
            <a:ext cx="1547214" cy="1558335"/>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25000"/>
            </a:schemeClr>
          </a:solidFill>
          <a:ln cap="sq">
            <a:noFill/>
          </a:ln>
        </p:spPr>
        <p:txBody>
          <a:bodyPr vert="horz" wrap="square" lIns="91440" tIns="45721" rIns="91440" bIns="45721" rtlCol="0" anchor="t"/>
          <a:lstStyle/>
          <a:p>
            <a:pPr algn="l">
              <a:lnSpc>
                <a:spcPct val="100000"/>
              </a:lnSpc>
            </a:pPr>
            <a:endParaRPr kumimoji="1" lang="zh-CN" altLang="en-US"/>
          </a:p>
        </p:txBody>
      </p:sp>
      <p:sp>
        <p:nvSpPr>
          <p:cNvPr id="21" name="标题 1"/>
          <p:cNvSpPr txBox="1"/>
          <p:nvPr/>
        </p:nvSpPr>
        <p:spPr>
          <a:xfrm>
            <a:off x="8423736" y="2364617"/>
            <a:ext cx="2713992" cy="765666"/>
          </a:xfrm>
          <a:prstGeom prst="roundRect">
            <a:avLst>
              <a:gd name="adj" fmla="val 50000"/>
            </a:avLst>
          </a:prstGeom>
          <a:solidFill>
            <a:schemeClr val="accent1"/>
          </a:solidFill>
          <a:ln cap="sq">
            <a:noFill/>
          </a:ln>
        </p:spPr>
        <p:txBody>
          <a:bodyPr vert="horz" wrap="square" lIns="91440" tIns="45721" rIns="91440" bIns="45721" rtlCol="0" anchor="t"/>
          <a:lstStyle/>
          <a:p>
            <a:pPr algn="l">
              <a:lnSpc>
                <a:spcPct val="110000"/>
              </a:lnSpc>
            </a:pPr>
            <a:endParaRPr kumimoji="1" lang="zh-CN" altLang="en-US"/>
          </a:p>
        </p:txBody>
      </p:sp>
      <p:sp>
        <p:nvSpPr>
          <p:cNvPr id="22" name="标题 1"/>
          <p:cNvSpPr txBox="1"/>
          <p:nvPr/>
        </p:nvSpPr>
        <p:spPr>
          <a:xfrm>
            <a:off x="10429346" y="2428953"/>
            <a:ext cx="630641" cy="636995"/>
          </a:xfrm>
          <a:prstGeom prst="ellipse">
            <a:avLst/>
          </a:prstGeom>
          <a:solidFill>
            <a:srgbClr val="FFFFFF">
              <a:alpha val="100000"/>
            </a:srgbClr>
          </a:solidFill>
          <a:ln cap="sq">
            <a:noFill/>
          </a:ln>
        </p:spPr>
        <p:txBody>
          <a:bodyPr vert="horz" wrap="square" lIns="0" tIns="0" rIns="0" bIns="0" rtlCol="0" anchor="ctr"/>
          <a:lstStyle/>
          <a:p>
            <a:pPr algn="ctr">
              <a:lnSpc>
                <a:spcPct val="110000"/>
              </a:lnSpc>
            </a:pPr>
            <a:endParaRPr kumimoji="1" lang="zh-CN" altLang="en-US"/>
          </a:p>
        </p:txBody>
      </p:sp>
      <p:sp>
        <p:nvSpPr>
          <p:cNvPr id="23" name="标题 1"/>
          <p:cNvSpPr txBox="1"/>
          <p:nvPr/>
        </p:nvSpPr>
        <p:spPr>
          <a:xfrm>
            <a:off x="10478306" y="2535918"/>
            <a:ext cx="532720" cy="423065"/>
          </a:xfrm>
          <a:prstGeom prst="rect">
            <a:avLst/>
          </a:prstGeom>
          <a:noFill/>
          <a:ln>
            <a:noFill/>
          </a:ln>
        </p:spPr>
        <p:txBody>
          <a:bodyPr vert="horz" wrap="square" lIns="91440" tIns="45720" rIns="91440" bIns="45720" rtlCol="0" anchor="ctr"/>
          <a:lstStyle/>
          <a:p>
            <a:pPr algn="ctr">
              <a:lnSpc>
                <a:spcPct val="110000"/>
              </a:lnSpc>
            </a:pPr>
            <a:r>
              <a:rPr kumimoji="1" lang="en-US" altLang="zh-CN" sz="2000">
                <a:ln w="12700">
                  <a:noFill/>
                </a:ln>
                <a:solidFill>
                  <a:srgbClr val="474747">
                    <a:alpha val="100000"/>
                  </a:srgbClr>
                </a:solidFill>
                <a:latin typeface="OPPOSans R"/>
                <a:ea typeface="OPPOSans R"/>
                <a:cs typeface="OPPOSans R"/>
              </a:rPr>
              <a:t>03</a:t>
            </a:r>
            <a:endParaRPr kumimoji="1" lang="zh-CN" altLang="en-US"/>
          </a:p>
        </p:txBody>
      </p:sp>
      <p:sp>
        <p:nvSpPr>
          <p:cNvPr id="24"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创造性转换</a:t>
            </a:r>
            <a:endParaRPr kumimoji="1" lang="zh-CN" altLang="en-US"/>
          </a:p>
        </p:txBody>
      </p:sp>
      <p:cxnSp>
        <p:nvCxnSpPr>
          <p:cNvPr id="26"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五、理论意义</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Part</a:t>
            </a:r>
            <a:endParaRPr kumimoji="1" lang="zh-CN" altLang="en-US"/>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05</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356" y="0"/>
            <a:ext cx="2611967" cy="6858000"/>
          </a:xfrm>
          <a:prstGeom prst="rect">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a:off x="765510" y="1967708"/>
            <a:ext cx="1082040" cy="2739404"/>
          </a:xfrm>
          <a:prstGeom prst="rect">
            <a:avLst/>
          </a:prstGeom>
          <a:noFill/>
          <a:ln>
            <a:noFill/>
          </a:ln>
        </p:spPr>
        <p:txBody>
          <a:bodyPr vert="horz" wrap="square" lIns="91440" tIns="45720" rIns="91440" bIns="45720" rtlCol="0" anchor="t"/>
          <a:lstStyle/>
          <a:p>
            <a:pPr algn="l">
              <a:lnSpc>
                <a:spcPct val="150000"/>
              </a:lnSpc>
            </a:pPr>
            <a:r>
              <a:rPr kumimoji="1" lang="en-US" altLang="zh-CN" sz="6000">
                <a:ln w="12700">
                  <a:noFill/>
                </a:ln>
                <a:solidFill>
                  <a:srgbClr val="FFFFFF">
                    <a:alpha val="100000"/>
                  </a:srgbClr>
                </a:solidFill>
                <a:latin typeface="OPPOSans H"/>
                <a:ea typeface="OPPOSans H"/>
                <a:cs typeface="OPPOSans H"/>
              </a:rPr>
              <a:t>目
录</a:t>
            </a:r>
            <a:endParaRPr kumimoji="1" lang="zh-CN" altLang="en-US"/>
          </a:p>
        </p:txBody>
      </p:sp>
      <p:sp>
        <p:nvSpPr>
          <p:cNvPr id="5" name="标题 1"/>
          <p:cNvSpPr txBox="1"/>
          <p:nvPr/>
        </p:nvSpPr>
        <p:spPr>
          <a:xfrm>
            <a:off x="158025" y="2968990"/>
            <a:ext cx="2297011" cy="369332"/>
          </a:xfrm>
          <a:prstGeom prst="rect">
            <a:avLst/>
          </a:prstGeom>
          <a:noFill/>
          <a:ln w="12700" cap="flat">
            <a:noFill/>
            <a:miter/>
          </a:ln>
          <a:effectLst/>
        </p:spPr>
        <p:txBody>
          <a:bodyPr vert="horz" wrap="square" lIns="0" tIns="0" rIns="0" bIns="0" rtlCol="0" anchor="ctr"/>
          <a:lstStyle/>
          <a:p>
            <a:pPr algn="ctr">
              <a:lnSpc>
                <a:spcPct val="100000"/>
              </a:lnSpc>
            </a:pPr>
            <a:r>
              <a:rPr kumimoji="1" lang="en-US" altLang="zh-CN" sz="2000">
                <a:ln w="12700">
                  <a:noFill/>
                </a:ln>
                <a:solidFill>
                  <a:srgbClr val="FFFFFF">
                    <a:alpha val="50000"/>
                  </a:srgbClr>
                </a:solidFill>
                <a:latin typeface="OPPOSans H"/>
                <a:ea typeface="OPPOSans H"/>
                <a:cs typeface="OPPOSans H"/>
              </a:rPr>
              <a:t>CONTENTS</a:t>
            </a:r>
            <a:endParaRPr kumimoji="1" lang="zh-CN" altLang="en-US"/>
          </a:p>
        </p:txBody>
      </p:sp>
      <p:sp>
        <p:nvSpPr>
          <p:cNvPr id="6" name="标题 1"/>
          <p:cNvSpPr txBox="1"/>
          <p:nvPr/>
        </p:nvSpPr>
        <p:spPr>
          <a:xfrm>
            <a:off x="3439411" y="1374754"/>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a:off x="6275144" y="1986787"/>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a:off x="6304653" y="2058898"/>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01</a:t>
            </a:r>
            <a:endParaRPr kumimoji="1" lang="zh-CN" altLang="en-US"/>
          </a:p>
        </p:txBody>
      </p:sp>
      <p:sp>
        <p:nvSpPr>
          <p:cNvPr id="9" name="标题 1"/>
          <p:cNvSpPr txBox="1"/>
          <p:nvPr/>
        </p:nvSpPr>
        <p:spPr>
          <a:xfrm>
            <a:off x="3939426" y="1464582"/>
            <a:ext cx="2298725" cy="815180"/>
          </a:xfrm>
          <a:prstGeom prst="rect">
            <a:avLst/>
          </a:prstGeom>
          <a:noFill/>
          <a:ln w="12700" cap="flat">
            <a:noFill/>
            <a:miter/>
          </a:ln>
          <a:effectLst/>
        </p:spPr>
        <p:txBody>
          <a:bodyPr vert="horz" wrap="square" lIns="0" tIns="0" rIns="0" bIns="0" rtlCol="0" anchor="ctr"/>
          <a:lstStyle/>
          <a:p>
            <a:pPr algn="l">
              <a:lnSpc>
                <a:spcPct val="130000"/>
              </a:lnSpc>
            </a:pPr>
            <a:r>
              <a:rPr kumimoji="1" lang="en-US" altLang="zh-CN" sz="1600">
                <a:ln w="12700">
                  <a:noFill/>
                </a:ln>
                <a:solidFill>
                  <a:srgbClr val="474747">
                    <a:alpha val="100000"/>
                  </a:srgbClr>
                </a:solidFill>
                <a:latin typeface="OPPOSans H"/>
                <a:ea typeface="OPPOSans H"/>
                <a:cs typeface="OPPOSans H"/>
              </a:rPr>
              <a:t>一、理论起源</a:t>
            </a:r>
            <a:endParaRPr kumimoji="1" lang="zh-CN" altLang="en-US"/>
          </a:p>
        </p:txBody>
      </p:sp>
      <p:sp>
        <p:nvSpPr>
          <p:cNvPr id="10" name="标题 1"/>
          <p:cNvSpPr txBox="1"/>
          <p:nvPr/>
        </p:nvSpPr>
        <p:spPr>
          <a:xfrm>
            <a:off x="7424384" y="1374754"/>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1" name="标题 1"/>
          <p:cNvSpPr txBox="1"/>
          <p:nvPr/>
        </p:nvSpPr>
        <p:spPr>
          <a:xfrm>
            <a:off x="10260116" y="1986787"/>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2" name="标题 1"/>
          <p:cNvSpPr txBox="1"/>
          <p:nvPr/>
        </p:nvSpPr>
        <p:spPr>
          <a:xfrm>
            <a:off x="10289626" y="2058898"/>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04</a:t>
            </a:r>
            <a:endParaRPr kumimoji="1" lang="zh-CN" altLang="en-US"/>
          </a:p>
        </p:txBody>
      </p:sp>
      <p:sp>
        <p:nvSpPr>
          <p:cNvPr id="13" name="标题 1"/>
          <p:cNvSpPr txBox="1"/>
          <p:nvPr/>
        </p:nvSpPr>
        <p:spPr>
          <a:xfrm>
            <a:off x="7924399" y="1464582"/>
            <a:ext cx="2298725" cy="815180"/>
          </a:xfrm>
          <a:prstGeom prst="rect">
            <a:avLst/>
          </a:prstGeom>
          <a:noFill/>
          <a:ln w="12700" cap="flat">
            <a:noFill/>
            <a:miter/>
          </a:ln>
          <a:effectLst/>
        </p:spPr>
        <p:txBody>
          <a:bodyPr vert="horz" wrap="square" lIns="0" tIns="0" rIns="0" bIns="0" rtlCol="0" anchor="ctr"/>
          <a:lstStyle/>
          <a:p>
            <a:pPr algn="l">
              <a:lnSpc>
                <a:spcPct val="100000"/>
              </a:lnSpc>
            </a:pPr>
            <a:r>
              <a:rPr kumimoji="1" lang="en-US" altLang="zh-CN" sz="1600">
                <a:ln w="12700">
                  <a:noFill/>
                </a:ln>
                <a:solidFill>
                  <a:srgbClr val="262626">
                    <a:alpha val="100000"/>
                  </a:srgbClr>
                </a:solidFill>
                <a:latin typeface="OPPOSans H"/>
                <a:ea typeface="OPPOSans H"/>
                <a:cs typeface="OPPOSans H"/>
              </a:rPr>
              <a:t>四、翻译策略</a:t>
            </a:r>
            <a:endParaRPr kumimoji="1" lang="zh-CN" altLang="en-US"/>
          </a:p>
        </p:txBody>
      </p:sp>
      <p:sp>
        <p:nvSpPr>
          <p:cNvPr id="14" name="标题 1"/>
          <p:cNvSpPr txBox="1"/>
          <p:nvPr/>
        </p:nvSpPr>
        <p:spPr>
          <a:xfrm>
            <a:off x="3439411" y="3108956"/>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5" name="标题 1"/>
          <p:cNvSpPr txBox="1"/>
          <p:nvPr/>
        </p:nvSpPr>
        <p:spPr>
          <a:xfrm>
            <a:off x="6275144" y="3720989"/>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6" name="标题 1"/>
          <p:cNvSpPr txBox="1"/>
          <p:nvPr/>
        </p:nvSpPr>
        <p:spPr>
          <a:xfrm>
            <a:off x="6304653" y="3793100"/>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02</a:t>
            </a:r>
            <a:endParaRPr kumimoji="1" lang="zh-CN" altLang="en-US"/>
          </a:p>
        </p:txBody>
      </p:sp>
      <p:sp>
        <p:nvSpPr>
          <p:cNvPr id="17" name="标题 1"/>
          <p:cNvSpPr txBox="1"/>
          <p:nvPr/>
        </p:nvSpPr>
        <p:spPr>
          <a:xfrm>
            <a:off x="3939426" y="3198784"/>
            <a:ext cx="2298725" cy="815180"/>
          </a:xfrm>
          <a:prstGeom prst="rect">
            <a:avLst/>
          </a:prstGeom>
          <a:noFill/>
          <a:ln w="12700" cap="flat">
            <a:noFill/>
            <a:miter/>
          </a:ln>
          <a:effectLst/>
        </p:spPr>
        <p:txBody>
          <a:bodyPr vert="horz" wrap="square" lIns="0" tIns="0" rIns="0" bIns="0" rtlCol="0" anchor="ctr"/>
          <a:lstStyle/>
          <a:p>
            <a:pPr algn="l">
              <a:lnSpc>
                <a:spcPct val="100000"/>
              </a:lnSpc>
            </a:pPr>
            <a:r>
              <a:rPr kumimoji="1" lang="en-US" altLang="zh-CN" sz="1600">
                <a:ln w="12700">
                  <a:noFill/>
                </a:ln>
                <a:solidFill>
                  <a:srgbClr val="262626">
                    <a:alpha val="100000"/>
                  </a:srgbClr>
                </a:solidFill>
                <a:latin typeface="OPPOSans H"/>
                <a:ea typeface="OPPOSans H"/>
                <a:cs typeface="OPPOSans H"/>
              </a:rPr>
              <a:t>二、核心观点</a:t>
            </a:r>
            <a:endParaRPr kumimoji="1" lang="zh-CN" altLang="en-US"/>
          </a:p>
        </p:txBody>
      </p:sp>
      <p:sp>
        <p:nvSpPr>
          <p:cNvPr id="18" name="标题 1"/>
          <p:cNvSpPr txBox="1"/>
          <p:nvPr/>
        </p:nvSpPr>
        <p:spPr>
          <a:xfrm>
            <a:off x="7424384" y="3108956"/>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9" name="标题 1"/>
          <p:cNvSpPr txBox="1"/>
          <p:nvPr/>
        </p:nvSpPr>
        <p:spPr>
          <a:xfrm>
            <a:off x="10260116" y="3720989"/>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20" name="标题 1"/>
          <p:cNvSpPr txBox="1"/>
          <p:nvPr/>
        </p:nvSpPr>
        <p:spPr>
          <a:xfrm>
            <a:off x="10289626" y="3793100"/>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05</a:t>
            </a:r>
            <a:endParaRPr kumimoji="1" lang="zh-CN" altLang="en-US"/>
          </a:p>
        </p:txBody>
      </p:sp>
      <p:sp>
        <p:nvSpPr>
          <p:cNvPr id="21" name="标题 1"/>
          <p:cNvSpPr txBox="1"/>
          <p:nvPr/>
        </p:nvSpPr>
        <p:spPr>
          <a:xfrm>
            <a:off x="7924399" y="3198784"/>
            <a:ext cx="2298725" cy="815180"/>
          </a:xfrm>
          <a:prstGeom prst="rect">
            <a:avLst/>
          </a:prstGeom>
          <a:noFill/>
          <a:ln w="12700" cap="flat">
            <a:noFill/>
            <a:miter/>
          </a:ln>
          <a:effectLst/>
        </p:spPr>
        <p:txBody>
          <a:bodyPr vert="horz" wrap="square" lIns="0" tIns="0" rIns="0" bIns="0" rtlCol="0" anchor="ctr"/>
          <a:lstStyle/>
          <a:p>
            <a:pPr algn="l">
              <a:lnSpc>
                <a:spcPct val="100000"/>
              </a:lnSpc>
            </a:pPr>
            <a:r>
              <a:rPr kumimoji="1" lang="en-US" altLang="zh-CN" sz="1600">
                <a:ln w="12700">
                  <a:noFill/>
                </a:ln>
                <a:solidFill>
                  <a:srgbClr val="262626">
                    <a:alpha val="100000"/>
                  </a:srgbClr>
                </a:solidFill>
                <a:latin typeface="OPPOSans H"/>
                <a:ea typeface="OPPOSans H"/>
                <a:cs typeface="OPPOSans H"/>
              </a:rPr>
              <a:t>五、理论意义</a:t>
            </a:r>
            <a:endParaRPr kumimoji="1" lang="zh-CN" altLang="en-US"/>
          </a:p>
        </p:txBody>
      </p:sp>
      <p:sp>
        <p:nvSpPr>
          <p:cNvPr id="22" name="标题 1"/>
          <p:cNvSpPr txBox="1"/>
          <p:nvPr/>
        </p:nvSpPr>
        <p:spPr>
          <a:xfrm>
            <a:off x="340668" y="5771822"/>
            <a:ext cx="865558" cy="865558"/>
          </a:xfrm>
          <a:prstGeom prst="ellipse">
            <a:avLst/>
          </a:prstGeom>
          <a:gradFill>
            <a:gsLst>
              <a:gs pos="0">
                <a:schemeClr val="accent1">
                  <a:lumMod val="60000"/>
                  <a:lumOff val="40000"/>
                </a:schemeClr>
              </a:gs>
              <a:gs pos="100000">
                <a:schemeClr val="accent1">
                  <a:alpha val="0"/>
                </a:schemeClr>
              </a:gs>
            </a:gsLst>
            <a:lin ang="54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23" name="标题 1"/>
          <p:cNvSpPr txBox="1"/>
          <p:nvPr/>
        </p:nvSpPr>
        <p:spPr>
          <a:xfrm>
            <a:off x="3439411" y="4890686"/>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24" name="标题 1"/>
          <p:cNvSpPr txBox="1"/>
          <p:nvPr/>
        </p:nvSpPr>
        <p:spPr>
          <a:xfrm>
            <a:off x="6275144" y="5502719"/>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25" name="标题 1"/>
          <p:cNvSpPr txBox="1"/>
          <p:nvPr/>
        </p:nvSpPr>
        <p:spPr>
          <a:xfrm>
            <a:off x="6304653" y="5574830"/>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03</a:t>
            </a:r>
            <a:endParaRPr kumimoji="1" lang="zh-CN" altLang="en-US"/>
          </a:p>
        </p:txBody>
      </p:sp>
      <p:sp>
        <p:nvSpPr>
          <p:cNvPr id="26" name="标题 1"/>
          <p:cNvSpPr txBox="1"/>
          <p:nvPr/>
        </p:nvSpPr>
        <p:spPr>
          <a:xfrm>
            <a:off x="3939426" y="4980514"/>
            <a:ext cx="2298725" cy="815180"/>
          </a:xfrm>
          <a:prstGeom prst="rect">
            <a:avLst/>
          </a:prstGeom>
          <a:noFill/>
          <a:ln w="12700" cap="flat">
            <a:noFill/>
            <a:miter/>
          </a:ln>
          <a:effectLst/>
        </p:spPr>
        <p:txBody>
          <a:bodyPr vert="horz" wrap="square" lIns="0" tIns="0" rIns="0" bIns="0" rtlCol="0" anchor="ctr"/>
          <a:lstStyle/>
          <a:p>
            <a:pPr algn="l">
              <a:lnSpc>
                <a:spcPct val="100000"/>
              </a:lnSpc>
            </a:pPr>
            <a:r>
              <a:rPr kumimoji="1" lang="en-US" altLang="zh-CN" sz="1600">
                <a:ln w="12700">
                  <a:noFill/>
                </a:ln>
                <a:solidFill>
                  <a:srgbClr val="262626">
                    <a:alpha val="100000"/>
                  </a:srgbClr>
                </a:solidFill>
                <a:latin typeface="OPPOSans H"/>
                <a:ea typeface="OPPOSans H"/>
                <a:cs typeface="OPPOSans H"/>
              </a:rPr>
              <a:t>三、应用案例</a:t>
            </a:r>
            <a:endParaRPr kumimoji="1" lang="zh-CN" altLang="en-US"/>
          </a:p>
        </p:txBody>
      </p:sp>
      <p:sp>
        <p:nvSpPr>
          <p:cNvPr id="27" name="标题 1"/>
          <p:cNvSpPr txBox="1"/>
          <p:nvPr/>
        </p:nvSpPr>
        <p:spPr>
          <a:xfrm>
            <a:off x="7424384" y="4890686"/>
            <a:ext cx="3167691" cy="976454"/>
          </a:xfrm>
          <a:prstGeom prst="rect">
            <a:avLst/>
          </a:prstGeom>
          <a:solidFill>
            <a:srgbClr val="FFFFFF">
              <a:alpha val="100000"/>
            </a:srgbClr>
          </a:solidFill>
          <a:ln w="12700" cap="sq">
            <a:noFill/>
            <a:miter/>
          </a:ln>
          <a:effectLst>
            <a:outerShdw blurRad="495300" dist="38100" dir="2700000" algn="tl"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28" name="标题 1"/>
          <p:cNvSpPr txBox="1"/>
          <p:nvPr/>
        </p:nvSpPr>
        <p:spPr>
          <a:xfrm>
            <a:off x="10260116" y="5502719"/>
            <a:ext cx="557664" cy="557664"/>
          </a:xfrm>
          <a:prstGeom prst="roundRect">
            <a:avLst>
              <a:gd name="adj" fmla="val 0"/>
            </a:avLst>
          </a:prstGeom>
          <a:solidFill>
            <a:schemeClr val="accent1"/>
          </a:soli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29" name="标题 1"/>
          <p:cNvSpPr txBox="1"/>
          <p:nvPr/>
        </p:nvSpPr>
        <p:spPr>
          <a:xfrm>
            <a:off x="10289626" y="5574830"/>
            <a:ext cx="498644" cy="389122"/>
          </a:xfrm>
          <a:prstGeom prst="rect">
            <a:avLst/>
          </a:prstGeom>
          <a:noFill/>
          <a:ln>
            <a:noFill/>
          </a:ln>
        </p:spPr>
        <p:txBody>
          <a:bodyPr vert="horz" wrap="square" lIns="91440" tIns="45720" rIns="91440" bIns="45720" rtlCol="0" anchor="t"/>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06</a:t>
            </a:r>
            <a:endParaRPr kumimoji="1" lang="zh-CN" altLang="en-US"/>
          </a:p>
        </p:txBody>
      </p:sp>
      <p:sp>
        <p:nvSpPr>
          <p:cNvPr id="30" name="标题 1"/>
          <p:cNvSpPr txBox="1"/>
          <p:nvPr/>
        </p:nvSpPr>
        <p:spPr>
          <a:xfrm>
            <a:off x="7924399" y="4980514"/>
            <a:ext cx="2298725" cy="815180"/>
          </a:xfrm>
          <a:prstGeom prst="rect">
            <a:avLst/>
          </a:prstGeom>
          <a:noFill/>
          <a:ln w="12700" cap="flat">
            <a:noFill/>
            <a:miter/>
          </a:ln>
          <a:effectLst/>
        </p:spPr>
        <p:txBody>
          <a:bodyPr vert="horz" wrap="square" lIns="0" tIns="0" rIns="0" bIns="0" rtlCol="0" anchor="ctr"/>
          <a:lstStyle/>
          <a:p>
            <a:pPr algn="l">
              <a:lnSpc>
                <a:spcPct val="100000"/>
              </a:lnSpc>
            </a:pPr>
            <a:r>
              <a:rPr kumimoji="1" lang="en-US" altLang="zh-CN" sz="1600">
                <a:ln w="12700">
                  <a:noFill/>
                </a:ln>
                <a:solidFill>
                  <a:srgbClr val="262626">
                    <a:alpha val="100000"/>
                  </a:srgbClr>
                </a:solidFill>
                <a:latin typeface="OPPOSans H"/>
                <a:ea typeface="OPPOSans H"/>
                <a:cs typeface="OPPOSans H"/>
              </a:rPr>
              <a:t>六、总结与展望</a:t>
            </a:r>
            <a:endParaRPr kumimoji="1" lang="zh-CN" altLang="en-US"/>
          </a:p>
        </p:txBody>
      </p:sp>
      <p:pic>
        <p:nvPicPr>
          <p:cNvPr id="31" name="图片 30"/>
          <p:cNvPicPr>
            <a:picLocks noChangeAspect="1"/>
          </p:cNvPicPr>
          <p:nvPr/>
        </p:nvPicPr>
        <p:blipFill>
          <a:blip r:embed="rId2">
            <a:alphaModFix/>
          </a:blip>
          <a:srcRect/>
          <a:stretch>
            <a:fillRect/>
          </a:stretch>
        </p:blipFill>
        <p:spPr>
          <a:xfrm>
            <a:off x="91151" y="-202534"/>
            <a:ext cx="1310754" cy="131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601341" y="1155118"/>
            <a:ext cx="3917557" cy="620672"/>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拓宽研究视野</a:t>
            </a:r>
            <a:endParaRPr kumimoji="1" lang="zh-CN" altLang="en-US"/>
          </a:p>
        </p:txBody>
      </p:sp>
      <p:sp>
        <p:nvSpPr>
          <p:cNvPr id="4" name="标题 1"/>
          <p:cNvSpPr txBox="1"/>
          <p:nvPr/>
        </p:nvSpPr>
        <p:spPr>
          <a:xfrm>
            <a:off x="7601342" y="1819831"/>
            <a:ext cx="3917557" cy="1303129"/>
          </a:xfrm>
          <a:prstGeom prst="rect">
            <a:avLst/>
          </a:prstGeom>
          <a:noFill/>
          <a:ln>
            <a:noFill/>
          </a:ln>
        </p:spPr>
        <p:txBody>
          <a:bodyPr vert="horz" wrap="square" lIns="0" tIns="0" rIns="0" bIns="0" rtlCol="0" anchor="t"/>
          <a:lstStyle/>
          <a:p>
            <a:pPr algn="l">
              <a:lnSpc>
                <a:spcPct val="150000"/>
              </a:lnSpc>
            </a:pPr>
            <a:r>
              <a:rPr kumimoji="1" lang="en-US" altLang="zh-CN" sz="1151">
                <a:ln w="12700">
                  <a:noFill/>
                </a:ln>
                <a:solidFill>
                  <a:srgbClr val="474747">
                    <a:alpha val="100000"/>
                  </a:srgbClr>
                </a:solidFill>
                <a:latin typeface="Source Han Sans"/>
                <a:ea typeface="Source Han Sans"/>
                <a:cs typeface="Source Han Sans"/>
              </a:rPr>
              <a:t>不可译性理论使翻译研究从语言转换转向跨文化交际，关注翻译中文化差异与文化传递，为文化翻译研究奠定基础，推动翻译研究多学科交叉发展。
它促使学者关注翻译中创造性，使翻译研究从描述性转向解释性与创造性研究，丰富翻译研究方法与理论体系。</a:t>
            </a:r>
            <a:endParaRPr kumimoji="1" lang="zh-CN" altLang="en-US"/>
          </a:p>
        </p:txBody>
      </p:sp>
      <p:sp>
        <p:nvSpPr>
          <p:cNvPr id="5" name="标题 1"/>
          <p:cNvSpPr txBox="1"/>
          <p:nvPr/>
        </p:nvSpPr>
        <p:spPr>
          <a:xfrm>
            <a:off x="645348" y="2729638"/>
            <a:ext cx="3917557" cy="620672"/>
          </a:xfrm>
          <a:prstGeom prst="rect">
            <a:avLst/>
          </a:prstGeom>
          <a:noFill/>
          <a:ln>
            <a:noFill/>
          </a:ln>
        </p:spPr>
        <p:txBody>
          <a:bodyPr vert="horz" wrap="square" lIns="0" tIns="0" rIns="0" bIns="0" rtlCol="0" anchor="b"/>
          <a:lstStyle/>
          <a:p>
            <a:pPr algn="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推动理论发展</a:t>
            </a:r>
            <a:endParaRPr kumimoji="1" lang="zh-CN" altLang="en-US"/>
          </a:p>
        </p:txBody>
      </p:sp>
      <p:sp>
        <p:nvSpPr>
          <p:cNvPr id="6" name="标题 1"/>
          <p:cNvSpPr txBox="1"/>
          <p:nvPr/>
        </p:nvSpPr>
        <p:spPr>
          <a:xfrm>
            <a:off x="671651" y="3388410"/>
            <a:ext cx="3917557" cy="1303129"/>
          </a:xfrm>
          <a:prstGeom prst="rect">
            <a:avLst/>
          </a:prstGeom>
          <a:noFill/>
          <a:ln>
            <a:noFill/>
          </a:ln>
        </p:spPr>
        <p:txBody>
          <a:bodyPr vert="horz" wrap="square" lIns="0" tIns="0" rIns="0" bIns="0" rtlCol="0" anchor="t"/>
          <a:lstStyle/>
          <a:p>
            <a:pPr algn="r">
              <a:lnSpc>
                <a:spcPct val="150000"/>
              </a:lnSpc>
            </a:pPr>
            <a:r>
              <a:rPr kumimoji="1" lang="en-US" altLang="zh-CN" sz="1151">
                <a:ln w="12700">
                  <a:noFill/>
                </a:ln>
                <a:solidFill>
                  <a:srgbClr val="474747">
                    <a:alpha val="100000"/>
                  </a:srgbClr>
                </a:solidFill>
                <a:latin typeface="Source Han Sans"/>
                <a:ea typeface="Source Han Sans"/>
                <a:cs typeface="Source Han Sans"/>
              </a:rPr>
              <a:t>不可译性理论启发后世学者提出新理论，如奈达“功能对等”理论关注译文功能与效果，图里“翻译规范”理论关注翻译过程与规范，都受其影响。
它推动翻译理论不断更新与完善，使翻译理论更能适应翻译实践需求，为翻译研究提供新思路与新方法。</a:t>
            </a:r>
            <a:endParaRPr kumimoji="1" lang="zh-CN" altLang="en-US"/>
          </a:p>
        </p:txBody>
      </p:sp>
      <p:sp>
        <p:nvSpPr>
          <p:cNvPr id="7" name="标题 1"/>
          <p:cNvSpPr txBox="1"/>
          <p:nvPr/>
        </p:nvSpPr>
        <p:spPr>
          <a:xfrm>
            <a:off x="7601341" y="4254793"/>
            <a:ext cx="3917557" cy="620672"/>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提供研究方法</a:t>
            </a:r>
            <a:endParaRPr kumimoji="1" lang="zh-CN" altLang="en-US"/>
          </a:p>
        </p:txBody>
      </p:sp>
      <p:sp>
        <p:nvSpPr>
          <p:cNvPr id="8" name="标题 1"/>
          <p:cNvSpPr txBox="1"/>
          <p:nvPr/>
        </p:nvSpPr>
        <p:spPr>
          <a:xfrm>
            <a:off x="7601343" y="4869071"/>
            <a:ext cx="3917557" cy="1303129"/>
          </a:xfrm>
          <a:prstGeom prst="rect">
            <a:avLst/>
          </a:prstGeom>
          <a:noFill/>
          <a:ln>
            <a:noFill/>
          </a:ln>
        </p:spPr>
        <p:txBody>
          <a:bodyPr vert="horz" wrap="square" lIns="0" tIns="0" rIns="0" bIns="0" rtlCol="0" anchor="t"/>
          <a:lstStyle/>
          <a:p>
            <a:pPr algn="l">
              <a:lnSpc>
                <a:spcPct val="150000"/>
              </a:lnSpc>
            </a:pPr>
            <a:r>
              <a:rPr kumimoji="1" lang="en-US" altLang="zh-CN" sz="1151">
                <a:ln w="12700">
                  <a:noFill/>
                </a:ln>
                <a:solidFill>
                  <a:srgbClr val="474747">
                    <a:alpha val="100000"/>
                  </a:srgbClr>
                </a:solidFill>
                <a:latin typeface="Source Han Sans"/>
                <a:ea typeface="Source Han Sans"/>
                <a:cs typeface="Source Han Sans"/>
              </a:rPr>
              <a:t>不可译性理论为翻译研究提供案例分析、对比研究等方法，通过分析不可译性现象，探讨翻译策略与方法，为翻译研究提供实证研究基础。
它促使学者关注翻译中微观问题，如词汇、语法、语义不可译性，通过深入研究这些问题，推动翻译理论与实践发展。</a:t>
            </a:r>
            <a:endParaRPr kumimoji="1" lang="zh-CN" altLang="en-US"/>
          </a:p>
        </p:txBody>
      </p:sp>
      <p:sp>
        <p:nvSpPr>
          <p:cNvPr id="9" name="标题 1"/>
          <p:cNvSpPr txBox="1"/>
          <p:nvPr/>
        </p:nvSpPr>
        <p:spPr>
          <a:xfrm>
            <a:off x="5987553" y="1704875"/>
            <a:ext cx="1417052" cy="775193"/>
          </a:xfrm>
          <a:prstGeom prst="rightArrow">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172652" y="1514819"/>
            <a:ext cx="1155309" cy="1155306"/>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269926" y="1612092"/>
            <a:ext cx="960761" cy="960759"/>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5486400" y="1828565"/>
            <a:ext cx="527814" cy="527814"/>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flipH="1">
            <a:off x="4787395" y="3230030"/>
            <a:ext cx="1417052" cy="775193"/>
          </a:xfrm>
          <a:prstGeom prst="rightArrow">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flipH="1">
            <a:off x="5864039" y="3039974"/>
            <a:ext cx="1155309" cy="1155306"/>
          </a:xfrm>
          <a:prstGeom prst="ellipse">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flipH="1">
            <a:off x="5961313" y="3137247"/>
            <a:ext cx="960761" cy="960759"/>
          </a:xfrm>
          <a:prstGeom prst="ellipse">
            <a:avLst/>
          </a:prstGeom>
          <a:solidFill>
            <a:schemeClr val="bg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flipH="1">
            <a:off x="6177787" y="3373496"/>
            <a:ext cx="527812" cy="488262"/>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5987553" y="4755185"/>
            <a:ext cx="1417052" cy="775193"/>
          </a:xfrm>
          <a:prstGeom prst="rightArrow">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5172652" y="4565129"/>
            <a:ext cx="1155309" cy="1155306"/>
          </a:xfrm>
          <a:prstGeom prst="ellipse">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5269926" y="4662402"/>
            <a:ext cx="960761" cy="960759"/>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5486400" y="4911735"/>
            <a:ext cx="527814" cy="462093"/>
          </a:xfrm>
          <a:custGeom>
            <a:avLst/>
            <a:gdLst>
              <a:gd name="connsiteX0" fmla="*/ 411293 w 822401"/>
              <a:gd name="connsiteY0" fmla="*/ 234366 h 720000"/>
              <a:gd name="connsiteX1" fmla="*/ 536928 w 822401"/>
              <a:gd name="connsiteY1" fmla="*/ 360000 h 720000"/>
              <a:gd name="connsiteX2" fmla="*/ 411293 w 822401"/>
              <a:gd name="connsiteY2" fmla="*/ 485635 h 720000"/>
              <a:gd name="connsiteX3" fmla="*/ 285659 w 822401"/>
              <a:gd name="connsiteY3" fmla="*/ 360000 h 720000"/>
              <a:gd name="connsiteX4" fmla="*/ 411293 w 822401"/>
              <a:gd name="connsiteY4" fmla="*/ 234366 h 720000"/>
              <a:gd name="connsiteX5" fmla="*/ 411293 w 822401"/>
              <a:gd name="connsiteY5" fmla="*/ 178938 h 720000"/>
              <a:gd name="connsiteX6" fmla="*/ 230231 w 822401"/>
              <a:gd name="connsiteY6" fmla="*/ 360000 h 720000"/>
              <a:gd name="connsiteX7" fmla="*/ 411293 w 822401"/>
              <a:gd name="connsiteY7" fmla="*/ 541063 h 720000"/>
              <a:gd name="connsiteX8" fmla="*/ 592355 w 822401"/>
              <a:gd name="connsiteY8" fmla="*/ 360000 h 720000"/>
              <a:gd name="connsiteX9" fmla="*/ 411293 w 822401"/>
              <a:gd name="connsiteY9" fmla="*/ 178938 h 720000"/>
              <a:gd name="connsiteX10" fmla="*/ 219884 w 822401"/>
              <a:gd name="connsiteY10" fmla="*/ 0 h 720000"/>
              <a:gd name="connsiteX11" fmla="*/ 602517 w 822401"/>
              <a:gd name="connsiteY11" fmla="*/ 0 h 720000"/>
              <a:gd name="connsiteX12" fmla="*/ 627275 w 822401"/>
              <a:gd name="connsiteY12" fmla="*/ 14319 h 720000"/>
              <a:gd name="connsiteX13" fmla="*/ 818591 w 822401"/>
              <a:gd name="connsiteY13" fmla="*/ 345682 h 720000"/>
              <a:gd name="connsiteX14" fmla="*/ 818591 w 822401"/>
              <a:gd name="connsiteY14" fmla="*/ 374319 h 720000"/>
              <a:gd name="connsiteX15" fmla="*/ 627367 w 822401"/>
              <a:gd name="connsiteY15" fmla="*/ 705682 h 720000"/>
              <a:gd name="connsiteX16" fmla="*/ 602609 w 822401"/>
              <a:gd name="connsiteY16" fmla="*/ 720000 h 720000"/>
              <a:gd name="connsiteX17" fmla="*/ 219977 w 822401"/>
              <a:gd name="connsiteY17" fmla="*/ 720000 h 720000"/>
              <a:gd name="connsiteX18" fmla="*/ 195219 w 822401"/>
              <a:gd name="connsiteY18" fmla="*/ 705682 h 720000"/>
              <a:gd name="connsiteX19" fmla="*/ 3811 w 822401"/>
              <a:gd name="connsiteY19" fmla="*/ 374319 h 720000"/>
              <a:gd name="connsiteX20" fmla="*/ 3811 w 822401"/>
              <a:gd name="connsiteY20" fmla="*/ 345682 h 720000"/>
              <a:gd name="connsiteX21" fmla="*/ 195127 w 822401"/>
              <a:gd name="connsiteY21" fmla="*/ 14319 h 720000"/>
              <a:gd name="connsiteX22" fmla="*/ 219884 w 822401"/>
              <a:gd name="connsiteY22" fmla="*/ 0 h 720000"/>
            </a:gdLst>
            <a:ahLst/>
            <a:cxnLst/>
            <a:rect l="l" t="t" r="r" b="b"/>
            <a:pathLst>
              <a:path w="822401" h="720000">
                <a:moveTo>
                  <a:pt x="411293" y="234366"/>
                </a:moveTo>
                <a:cubicBezTo>
                  <a:pt x="480577" y="234366"/>
                  <a:pt x="536928" y="290716"/>
                  <a:pt x="536928" y="360000"/>
                </a:cubicBezTo>
                <a:cubicBezTo>
                  <a:pt x="536928" y="429284"/>
                  <a:pt x="480577" y="485635"/>
                  <a:pt x="411293" y="485635"/>
                </a:cubicBezTo>
                <a:cubicBezTo>
                  <a:pt x="342009" y="485635"/>
                  <a:pt x="285659" y="429284"/>
                  <a:pt x="285659" y="360000"/>
                </a:cubicBezTo>
                <a:cubicBezTo>
                  <a:pt x="285659" y="290716"/>
                  <a:pt x="342009" y="234366"/>
                  <a:pt x="411293" y="234366"/>
                </a:cubicBezTo>
                <a:close/>
                <a:moveTo>
                  <a:pt x="411293" y="178938"/>
                </a:moveTo>
                <a:cubicBezTo>
                  <a:pt x="311432" y="178938"/>
                  <a:pt x="230231" y="260139"/>
                  <a:pt x="230231" y="360000"/>
                </a:cubicBezTo>
                <a:cubicBezTo>
                  <a:pt x="230231" y="459862"/>
                  <a:pt x="311432" y="541063"/>
                  <a:pt x="411293" y="541063"/>
                </a:cubicBezTo>
                <a:cubicBezTo>
                  <a:pt x="511154" y="541063"/>
                  <a:pt x="592355" y="459862"/>
                  <a:pt x="592355" y="360000"/>
                </a:cubicBezTo>
                <a:cubicBezTo>
                  <a:pt x="592355" y="260139"/>
                  <a:pt x="511154" y="178938"/>
                  <a:pt x="411293" y="178938"/>
                </a:cubicBezTo>
                <a:close/>
                <a:moveTo>
                  <a:pt x="219884" y="0"/>
                </a:moveTo>
                <a:lnTo>
                  <a:pt x="602517" y="0"/>
                </a:lnTo>
                <a:cubicBezTo>
                  <a:pt x="612679" y="0"/>
                  <a:pt x="622194" y="5451"/>
                  <a:pt x="627275" y="14319"/>
                </a:cubicBezTo>
                <a:lnTo>
                  <a:pt x="818591" y="345682"/>
                </a:lnTo>
                <a:cubicBezTo>
                  <a:pt x="823672" y="354550"/>
                  <a:pt x="823672" y="365451"/>
                  <a:pt x="818591" y="374319"/>
                </a:cubicBezTo>
                <a:lnTo>
                  <a:pt x="627367" y="705682"/>
                </a:lnTo>
                <a:cubicBezTo>
                  <a:pt x="622286" y="714550"/>
                  <a:pt x="612771" y="720000"/>
                  <a:pt x="602609" y="720000"/>
                </a:cubicBezTo>
                <a:lnTo>
                  <a:pt x="219977" y="720000"/>
                </a:lnTo>
                <a:cubicBezTo>
                  <a:pt x="209815" y="720000"/>
                  <a:pt x="200300" y="714550"/>
                  <a:pt x="195219" y="705682"/>
                </a:cubicBezTo>
                <a:lnTo>
                  <a:pt x="3811" y="374319"/>
                </a:lnTo>
                <a:cubicBezTo>
                  <a:pt x="-1270" y="365543"/>
                  <a:pt x="-1270" y="354550"/>
                  <a:pt x="3811" y="345682"/>
                </a:cubicBezTo>
                <a:lnTo>
                  <a:pt x="195127" y="14319"/>
                </a:lnTo>
                <a:cubicBezTo>
                  <a:pt x="200208" y="5451"/>
                  <a:pt x="209723" y="0"/>
                  <a:pt x="219884"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对翻译研究的贡献</a:t>
            </a:r>
            <a:endParaRPr kumimoji="1" lang="zh-CN" altLang="en-US"/>
          </a:p>
        </p:txBody>
      </p:sp>
      <p:cxnSp>
        <p:nvCxnSpPr>
          <p:cNvPr id="23"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575399" y="933288"/>
            <a:ext cx="863600" cy="558800"/>
          </a:xfrm>
          <a:prstGeom prst="rect">
            <a:avLst/>
          </a:prstGeom>
          <a:noFill/>
          <a:ln w="12700" cap="sq">
            <a:noFill/>
            <a:miter/>
          </a:ln>
        </p:spPr>
        <p:txBody>
          <a:bodyPr vert="horz" wrap="square" lIns="0" tIns="0" rIns="0" bIns="0" rtlCol="0" anchor="ctr">
            <a:spAutoFit/>
          </a:bodyPr>
          <a:lstStyle/>
          <a:p>
            <a:pPr algn="ctr">
              <a:lnSpc>
                <a:spcPct val="110000"/>
              </a:lnSpc>
            </a:pPr>
            <a:r>
              <a:rPr kumimoji="1" lang="en-US" altLang="zh-CN" sz="4000">
                <a:ln w="12700">
                  <a:noFill/>
                </a:ln>
                <a:solidFill>
                  <a:srgbClr val="2CB9C9">
                    <a:alpha val="100000"/>
                  </a:srgbClr>
                </a:solidFill>
                <a:latin typeface="Source Han Sans"/>
                <a:ea typeface="Source Han Sans"/>
                <a:cs typeface="Source Han Sans"/>
              </a:rPr>
              <a:t>01</a:t>
            </a:r>
            <a:endParaRPr kumimoji="1" lang="zh-CN" altLang="en-US"/>
          </a:p>
        </p:txBody>
      </p:sp>
      <p:sp>
        <p:nvSpPr>
          <p:cNvPr id="4" name="标题 1"/>
          <p:cNvSpPr txBox="1"/>
          <p:nvPr/>
        </p:nvSpPr>
        <p:spPr>
          <a:xfrm>
            <a:off x="660400" y="1315387"/>
            <a:ext cx="7992000" cy="1512000"/>
          </a:xfrm>
          <a:prstGeom prst="roundRect">
            <a:avLst>
              <a:gd name="adj" fmla="val 7804"/>
            </a:avLst>
          </a:prstGeom>
          <a:solidFill>
            <a:schemeClr val="bg1"/>
          </a:solidFill>
          <a:ln w="6350" cap="sq">
            <a:solidFill>
              <a:schemeClr val="accent1">
                <a:lumMod val="60000"/>
                <a:lumOff val="40000"/>
              </a:schemeClr>
            </a:solidFill>
            <a:miter/>
          </a:ln>
          <a:effectLst>
            <a:outerShdw blurRad="317500" dist="127000" dir="5400000" algn="t" rotWithShape="0">
              <a:schemeClr val="accent1">
                <a:lumMod val="75000"/>
                <a:alpha val="15000"/>
              </a:schemeClr>
            </a:outerShdw>
          </a:effectLst>
        </p:spPr>
        <p:txBody>
          <a:bodyPr vert="horz" wrap="square" lIns="0" tIns="0" rIns="0" bIns="0" rtlCol="0" anchor="t"/>
          <a:lstStyle/>
          <a:p>
            <a:pPr algn="just">
              <a:lnSpc>
                <a:spcPct val="110000"/>
              </a:lnSpc>
            </a:pPr>
            <a:endParaRPr kumimoji="1" lang="zh-CN" altLang="en-US"/>
          </a:p>
        </p:txBody>
      </p:sp>
      <p:sp>
        <p:nvSpPr>
          <p:cNvPr id="5" name="标题 1"/>
          <p:cNvSpPr txBox="1"/>
          <p:nvPr/>
        </p:nvSpPr>
        <p:spPr>
          <a:xfrm>
            <a:off x="1675597" y="1510516"/>
            <a:ext cx="6732000" cy="280963"/>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474747">
                    <a:alpha val="100000"/>
                  </a:srgbClr>
                </a:solidFill>
                <a:latin typeface="Source Han Sans CN Bold"/>
                <a:ea typeface="Source Han Sans CN Bold"/>
                <a:cs typeface="Source Han Sans CN Bold"/>
              </a:rPr>
              <a:t>尊重文化差异</a:t>
            </a:r>
            <a:endParaRPr kumimoji="1" lang="zh-CN" altLang="en-US"/>
          </a:p>
        </p:txBody>
      </p:sp>
      <p:sp>
        <p:nvSpPr>
          <p:cNvPr id="6" name="标题 1"/>
          <p:cNvSpPr txBox="1"/>
          <p:nvPr/>
        </p:nvSpPr>
        <p:spPr>
          <a:xfrm>
            <a:off x="1675599" y="1876779"/>
            <a:ext cx="6732000" cy="836660"/>
          </a:xfrm>
          <a:prstGeom prst="rect">
            <a:avLst/>
          </a:prstGeom>
          <a:noFill/>
          <a:ln>
            <a:noFill/>
          </a:ln>
        </p:spPr>
        <p:txBody>
          <a:bodyPr vert="horz" wrap="square" lIns="0" tIns="0" rIns="0" bIns="0" rtlCol="0" anchor="t"/>
          <a:lstStyle/>
          <a:p>
            <a:pPr algn="l">
              <a:lnSpc>
                <a:spcPct val="130000"/>
              </a:lnSpc>
            </a:pPr>
            <a:r>
              <a:rPr kumimoji="1" lang="en-US" altLang="zh-CN" sz="1089">
                <a:ln w="12700">
                  <a:noFill/>
                </a:ln>
                <a:solidFill>
                  <a:srgbClr val="727272">
                    <a:alpha val="100000"/>
                  </a:srgbClr>
                </a:solidFill>
                <a:latin typeface="Source Han Sans"/>
                <a:ea typeface="Source Han Sans"/>
                <a:cs typeface="Source Han Sans"/>
              </a:rPr>
              <a:t>不可译性理论强调不同语言文化差异，促使跨文化交流中尊重文化多样性，避免文化霸权与文化误解，促进文化交流与融合。
它让跨文化交流者意识到文化差异是交流重要组成部分，通过翻译与解释，可增进不同文化之间理解和尊重。</a:t>
            </a:r>
            <a:endParaRPr kumimoji="1" lang="zh-CN" altLang="en-US"/>
          </a:p>
        </p:txBody>
      </p:sp>
      <p:sp>
        <p:nvSpPr>
          <p:cNvPr id="7" name="标题 1"/>
          <p:cNvSpPr txBox="1"/>
          <p:nvPr/>
        </p:nvSpPr>
        <p:spPr>
          <a:xfrm>
            <a:off x="964138" y="1535205"/>
            <a:ext cx="540007" cy="540000"/>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9525"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0441900" y="4340971"/>
            <a:ext cx="863600" cy="558800"/>
          </a:xfrm>
          <a:prstGeom prst="rect">
            <a:avLst/>
          </a:prstGeom>
          <a:noFill/>
          <a:ln w="12700" cap="sq">
            <a:noFill/>
            <a:miter/>
          </a:ln>
        </p:spPr>
        <p:txBody>
          <a:bodyPr vert="horz" wrap="square" lIns="0" tIns="0" rIns="0" bIns="0" rtlCol="0" anchor="ctr">
            <a:spAutoFit/>
          </a:bodyPr>
          <a:lstStyle/>
          <a:p>
            <a:pPr algn="ctr">
              <a:lnSpc>
                <a:spcPct val="110000"/>
              </a:lnSpc>
            </a:pPr>
            <a:r>
              <a:rPr kumimoji="1" lang="en-US" altLang="zh-CN" sz="4000">
                <a:ln w="12700">
                  <a:noFill/>
                </a:ln>
                <a:solidFill>
                  <a:srgbClr val="2CB9C9">
                    <a:alpha val="100000"/>
                  </a:srgbClr>
                </a:solidFill>
                <a:latin typeface="Source Han Sans"/>
                <a:ea typeface="Source Han Sans"/>
                <a:cs typeface="Source Han Sans"/>
              </a:rPr>
              <a:t>03</a:t>
            </a:r>
            <a:endParaRPr kumimoji="1" lang="zh-CN" altLang="en-US"/>
          </a:p>
        </p:txBody>
      </p:sp>
      <p:sp>
        <p:nvSpPr>
          <p:cNvPr id="9" name="标题 1"/>
          <p:cNvSpPr txBox="1"/>
          <p:nvPr/>
        </p:nvSpPr>
        <p:spPr>
          <a:xfrm>
            <a:off x="3526900" y="4723700"/>
            <a:ext cx="7992000" cy="1512000"/>
          </a:xfrm>
          <a:prstGeom prst="roundRect">
            <a:avLst>
              <a:gd name="adj" fmla="val 7804"/>
            </a:avLst>
          </a:prstGeom>
          <a:solidFill>
            <a:schemeClr val="bg1"/>
          </a:solidFill>
          <a:ln w="6350" cap="sq">
            <a:solidFill>
              <a:schemeClr val="accent1">
                <a:lumMod val="60000"/>
                <a:lumOff val="40000"/>
              </a:schemeClr>
            </a:solidFill>
            <a:miter/>
          </a:ln>
          <a:effectLst>
            <a:outerShdw blurRad="317500" dist="127000" dir="5400000" algn="t" rotWithShape="0">
              <a:schemeClr val="accent1">
                <a:lumMod val="75000"/>
                <a:alpha val="15000"/>
              </a:schemeClr>
            </a:outerShdw>
          </a:effectLst>
        </p:spPr>
        <p:txBody>
          <a:bodyPr vert="horz" wrap="square" lIns="0" tIns="0" rIns="0" bIns="0" rtlCol="0" anchor="t"/>
          <a:lstStyle/>
          <a:p>
            <a:pPr algn="just">
              <a:lnSpc>
                <a:spcPct val="110000"/>
              </a:lnSpc>
            </a:pPr>
            <a:endParaRPr kumimoji="1" lang="zh-CN" altLang="en-US"/>
          </a:p>
        </p:txBody>
      </p:sp>
      <p:sp>
        <p:nvSpPr>
          <p:cNvPr id="10" name="标题 1"/>
          <p:cNvSpPr txBox="1"/>
          <p:nvPr/>
        </p:nvSpPr>
        <p:spPr>
          <a:xfrm>
            <a:off x="4542099" y="4931177"/>
            <a:ext cx="6732000" cy="280963"/>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474747">
                    <a:alpha val="100000"/>
                  </a:srgbClr>
                </a:solidFill>
                <a:latin typeface="Source Han Sans CN Bold"/>
                <a:ea typeface="Source Han Sans CN Bold"/>
                <a:cs typeface="Source Han Sans CN Bold"/>
              </a:rPr>
              <a:t>推动文化创新</a:t>
            </a:r>
            <a:endParaRPr kumimoji="1" lang="zh-CN" altLang="en-US"/>
          </a:p>
        </p:txBody>
      </p:sp>
      <p:sp>
        <p:nvSpPr>
          <p:cNvPr id="11" name="标题 1"/>
          <p:cNvSpPr txBox="1"/>
          <p:nvPr/>
        </p:nvSpPr>
        <p:spPr>
          <a:xfrm>
            <a:off x="4542099" y="5297440"/>
            <a:ext cx="6732000" cy="836660"/>
          </a:xfrm>
          <a:prstGeom prst="rect">
            <a:avLst/>
          </a:prstGeom>
          <a:noFill/>
          <a:ln>
            <a:noFill/>
          </a:ln>
        </p:spPr>
        <p:txBody>
          <a:bodyPr vert="horz" wrap="square" lIns="0" tIns="0" rIns="0" bIns="0" rtlCol="0" anchor="t"/>
          <a:lstStyle/>
          <a:p>
            <a:pPr algn="l">
              <a:lnSpc>
                <a:spcPct val="130000"/>
              </a:lnSpc>
            </a:pPr>
            <a:r>
              <a:rPr kumimoji="1" lang="en-US" altLang="zh-CN" sz="1089">
                <a:ln w="12700">
                  <a:noFill/>
                </a:ln>
                <a:solidFill>
                  <a:srgbClr val="727272">
                    <a:alpha val="100000"/>
                  </a:srgbClr>
                </a:solidFill>
                <a:latin typeface="Source Han Sans"/>
                <a:ea typeface="Source Han Sans"/>
                <a:cs typeface="Source Han Sans"/>
              </a:rPr>
              <a:t>不可译性理论激发跨文化交流中文化创新，通过翻译与文化交流，不同文化之间相互碰撞与融合，产生新文化形式与文化内涵。
它让跨文化交流者意识到文化创新是文化交流重要目的，通过文化创新，可推动文化发展与进步，促进文化多样性。</a:t>
            </a:r>
            <a:endParaRPr kumimoji="1" lang="zh-CN" altLang="en-US"/>
          </a:p>
        </p:txBody>
      </p:sp>
      <p:sp>
        <p:nvSpPr>
          <p:cNvPr id="12" name="标题 1"/>
          <p:cNvSpPr txBox="1"/>
          <p:nvPr/>
        </p:nvSpPr>
        <p:spPr>
          <a:xfrm>
            <a:off x="3811041" y="4990191"/>
            <a:ext cx="540000" cy="446653"/>
          </a:xfrm>
          <a:custGeom>
            <a:avLst/>
            <a:gdLst>
              <a:gd name="connsiteX0" fmla="*/ 153878 w 870468"/>
              <a:gd name="connsiteY0" fmla="*/ 353026 h 720000"/>
              <a:gd name="connsiteX1" fmla="*/ 449972 w 870468"/>
              <a:gd name="connsiteY1" fmla="*/ 353026 h 720000"/>
              <a:gd name="connsiteX2" fmla="*/ 489985 w 870468"/>
              <a:gd name="connsiteY2" fmla="*/ 393039 h 720000"/>
              <a:gd name="connsiteX3" fmla="*/ 449972 w 870468"/>
              <a:gd name="connsiteY3" fmla="*/ 433051 h 720000"/>
              <a:gd name="connsiteX4" fmla="*/ 153878 w 870468"/>
              <a:gd name="connsiteY4" fmla="*/ 433051 h 720000"/>
              <a:gd name="connsiteX5" fmla="*/ 113865 w 870468"/>
              <a:gd name="connsiteY5" fmla="*/ 393039 h 720000"/>
              <a:gd name="connsiteX6" fmla="*/ 153878 w 870468"/>
              <a:gd name="connsiteY6" fmla="*/ 353026 h 720000"/>
              <a:gd name="connsiteX7" fmla="*/ 68708 w 870468"/>
              <a:gd name="connsiteY7" fmla="*/ 275858 h 720000"/>
              <a:gd name="connsiteX8" fmla="*/ 68708 w 870468"/>
              <a:gd name="connsiteY8" fmla="*/ 603735 h 720000"/>
              <a:gd name="connsiteX9" fmla="*/ 116266 w 870468"/>
              <a:gd name="connsiteY9" fmla="*/ 651293 h 720000"/>
              <a:gd name="connsiteX10" fmla="*/ 598821 w 870468"/>
              <a:gd name="connsiteY10" fmla="*/ 651293 h 720000"/>
              <a:gd name="connsiteX11" fmla="*/ 754317 w 870468"/>
              <a:gd name="connsiteY11" fmla="*/ 651293 h 720000"/>
              <a:gd name="connsiteX12" fmla="*/ 801875 w 870468"/>
              <a:gd name="connsiteY12" fmla="*/ 603735 h 720000"/>
              <a:gd name="connsiteX13" fmla="*/ 801875 w 870468"/>
              <a:gd name="connsiteY13" fmla="*/ 275858 h 720000"/>
              <a:gd name="connsiteX14" fmla="*/ 598821 w 870468"/>
              <a:gd name="connsiteY14" fmla="*/ 275858 h 720000"/>
              <a:gd name="connsiteX15" fmla="*/ 116266 w 870468"/>
              <a:gd name="connsiteY15" fmla="*/ 68593 h 720000"/>
              <a:gd name="connsiteX16" fmla="*/ 68708 w 870468"/>
              <a:gd name="connsiteY16" fmla="*/ 116151 h 720000"/>
              <a:gd name="connsiteX17" fmla="*/ 68708 w 870468"/>
              <a:gd name="connsiteY17" fmla="*/ 207265 h 720000"/>
              <a:gd name="connsiteX18" fmla="*/ 598821 w 870468"/>
              <a:gd name="connsiteY18" fmla="*/ 207265 h 720000"/>
              <a:gd name="connsiteX19" fmla="*/ 801875 w 870468"/>
              <a:gd name="connsiteY19" fmla="*/ 207265 h 720000"/>
              <a:gd name="connsiteX20" fmla="*/ 801875 w 870468"/>
              <a:gd name="connsiteY20" fmla="*/ 116151 h 720000"/>
              <a:gd name="connsiteX21" fmla="*/ 754317 w 870468"/>
              <a:gd name="connsiteY21" fmla="*/ 68593 h 720000"/>
              <a:gd name="connsiteX22" fmla="*/ 598821 w 870468"/>
              <a:gd name="connsiteY22" fmla="*/ 68593 h 720000"/>
              <a:gd name="connsiteX23" fmla="*/ 116266 w 870468"/>
              <a:gd name="connsiteY23" fmla="*/ 0 h 720000"/>
              <a:gd name="connsiteX24" fmla="*/ 598821 w 870468"/>
              <a:gd name="connsiteY24" fmla="*/ 0 h 720000"/>
              <a:gd name="connsiteX25" fmla="*/ 754317 w 870468"/>
              <a:gd name="connsiteY25" fmla="*/ 0 h 720000"/>
              <a:gd name="connsiteX26" fmla="*/ 870468 w 870468"/>
              <a:gd name="connsiteY26" fmla="*/ 116151 h 720000"/>
              <a:gd name="connsiteX27" fmla="*/ 870468 w 870468"/>
              <a:gd name="connsiteY27" fmla="*/ 241562 h 720000"/>
              <a:gd name="connsiteX28" fmla="*/ 870468 w 870468"/>
              <a:gd name="connsiteY28" fmla="*/ 603735 h 720000"/>
              <a:gd name="connsiteX29" fmla="*/ 754317 w 870468"/>
              <a:gd name="connsiteY29" fmla="*/ 720000 h 720000"/>
              <a:gd name="connsiteX30" fmla="*/ 598821 w 870468"/>
              <a:gd name="connsiteY30" fmla="*/ 720000 h 720000"/>
              <a:gd name="connsiteX31" fmla="*/ 116266 w 870468"/>
              <a:gd name="connsiteY31" fmla="*/ 720000 h 720000"/>
              <a:gd name="connsiteX32" fmla="*/ 115 w 870468"/>
              <a:gd name="connsiteY32" fmla="*/ 603849 h 720000"/>
              <a:gd name="connsiteX33" fmla="*/ 115 w 870468"/>
              <a:gd name="connsiteY33" fmla="*/ 241841 h 720000"/>
              <a:gd name="connsiteX34" fmla="*/ 0 w 870468"/>
              <a:gd name="connsiteY34" fmla="*/ 241562 h 720000"/>
              <a:gd name="connsiteX35" fmla="*/ 115 w 870468"/>
              <a:gd name="connsiteY35" fmla="*/ 241284 h 720000"/>
              <a:gd name="connsiteX36" fmla="*/ 115 w 870468"/>
              <a:gd name="connsiteY36" fmla="*/ 116151 h 720000"/>
              <a:gd name="connsiteX37" fmla="*/ 116266 w 870468"/>
              <a:gd name="connsiteY37" fmla="*/ 0 h 720000"/>
            </a:gdLst>
            <a:ahLst/>
            <a:cxnLst/>
            <a:rect l="l" t="t" r="r" b="b"/>
            <a:pathLst>
              <a:path w="870468" h="720000">
                <a:moveTo>
                  <a:pt x="153878" y="353026"/>
                </a:moveTo>
                <a:lnTo>
                  <a:pt x="449972" y="353026"/>
                </a:lnTo>
                <a:cubicBezTo>
                  <a:pt x="472036" y="353026"/>
                  <a:pt x="489985" y="370975"/>
                  <a:pt x="489985" y="393039"/>
                </a:cubicBezTo>
                <a:cubicBezTo>
                  <a:pt x="489985" y="415103"/>
                  <a:pt x="472150" y="433051"/>
                  <a:pt x="449972" y="433051"/>
                </a:cubicBezTo>
                <a:lnTo>
                  <a:pt x="153878" y="433051"/>
                </a:lnTo>
                <a:cubicBezTo>
                  <a:pt x="131814" y="433051"/>
                  <a:pt x="113865" y="415103"/>
                  <a:pt x="113865" y="393039"/>
                </a:cubicBezTo>
                <a:cubicBezTo>
                  <a:pt x="113865" y="370975"/>
                  <a:pt x="131814" y="353026"/>
                  <a:pt x="153878" y="353026"/>
                </a:cubicBezTo>
                <a:close/>
                <a:moveTo>
                  <a:pt x="68708" y="275858"/>
                </a:moveTo>
                <a:lnTo>
                  <a:pt x="68708" y="603735"/>
                </a:lnTo>
                <a:cubicBezTo>
                  <a:pt x="68708" y="630029"/>
                  <a:pt x="90087" y="651293"/>
                  <a:pt x="116266" y="651293"/>
                </a:cubicBezTo>
                <a:lnTo>
                  <a:pt x="598821" y="651293"/>
                </a:lnTo>
                <a:lnTo>
                  <a:pt x="754317" y="651293"/>
                </a:lnTo>
                <a:cubicBezTo>
                  <a:pt x="780611" y="651293"/>
                  <a:pt x="801875" y="629915"/>
                  <a:pt x="801875" y="603735"/>
                </a:cubicBezTo>
                <a:lnTo>
                  <a:pt x="801875" y="275858"/>
                </a:lnTo>
                <a:lnTo>
                  <a:pt x="598821" y="275858"/>
                </a:lnTo>
                <a:close/>
                <a:moveTo>
                  <a:pt x="116266" y="68593"/>
                </a:moveTo>
                <a:cubicBezTo>
                  <a:pt x="89972" y="68593"/>
                  <a:pt x="68708" y="89972"/>
                  <a:pt x="68708" y="116151"/>
                </a:cubicBezTo>
                <a:lnTo>
                  <a:pt x="68708" y="207265"/>
                </a:lnTo>
                <a:lnTo>
                  <a:pt x="598821" y="207265"/>
                </a:lnTo>
                <a:lnTo>
                  <a:pt x="801875" y="207265"/>
                </a:lnTo>
                <a:lnTo>
                  <a:pt x="801875" y="116151"/>
                </a:lnTo>
                <a:cubicBezTo>
                  <a:pt x="801875" y="89857"/>
                  <a:pt x="780497" y="68593"/>
                  <a:pt x="754317" y="68593"/>
                </a:cubicBezTo>
                <a:lnTo>
                  <a:pt x="598821" y="68593"/>
                </a:lnTo>
                <a:close/>
                <a:moveTo>
                  <a:pt x="116266" y="0"/>
                </a:moveTo>
                <a:lnTo>
                  <a:pt x="598821" y="0"/>
                </a:lnTo>
                <a:lnTo>
                  <a:pt x="754317" y="0"/>
                </a:lnTo>
                <a:cubicBezTo>
                  <a:pt x="818338" y="0"/>
                  <a:pt x="870468" y="52131"/>
                  <a:pt x="870468" y="116151"/>
                </a:cubicBezTo>
                <a:lnTo>
                  <a:pt x="870468" y="241562"/>
                </a:lnTo>
                <a:lnTo>
                  <a:pt x="870468" y="603735"/>
                </a:lnTo>
                <a:cubicBezTo>
                  <a:pt x="870468" y="667869"/>
                  <a:pt x="818338" y="720000"/>
                  <a:pt x="754317" y="720000"/>
                </a:cubicBezTo>
                <a:lnTo>
                  <a:pt x="598821" y="720000"/>
                </a:lnTo>
                <a:lnTo>
                  <a:pt x="116266" y="720000"/>
                </a:lnTo>
                <a:cubicBezTo>
                  <a:pt x="52246" y="720000"/>
                  <a:pt x="115" y="667869"/>
                  <a:pt x="115" y="603849"/>
                </a:cubicBezTo>
                <a:lnTo>
                  <a:pt x="115" y="241841"/>
                </a:lnTo>
                <a:lnTo>
                  <a:pt x="0" y="241562"/>
                </a:lnTo>
                <a:lnTo>
                  <a:pt x="115" y="241284"/>
                </a:lnTo>
                <a:lnTo>
                  <a:pt x="115" y="116151"/>
                </a:lnTo>
                <a:cubicBezTo>
                  <a:pt x="115" y="52131"/>
                  <a:pt x="52246" y="0"/>
                  <a:pt x="116266" y="0"/>
                </a:cubicBezTo>
                <a:close/>
              </a:path>
            </a:pathLst>
          </a:custGeom>
          <a:solidFill>
            <a:schemeClr val="accent1"/>
          </a:solidFill>
          <a:ln w="9525"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008649" y="2637130"/>
            <a:ext cx="863600" cy="558800"/>
          </a:xfrm>
          <a:prstGeom prst="rect">
            <a:avLst/>
          </a:prstGeom>
          <a:noFill/>
          <a:ln w="12700" cap="sq">
            <a:noFill/>
            <a:miter/>
          </a:ln>
        </p:spPr>
        <p:txBody>
          <a:bodyPr vert="horz" wrap="square" lIns="0" tIns="0" rIns="0" bIns="0" rtlCol="0" anchor="ctr">
            <a:spAutoFit/>
          </a:bodyPr>
          <a:lstStyle/>
          <a:p>
            <a:pPr algn="ctr">
              <a:lnSpc>
                <a:spcPct val="110000"/>
              </a:lnSpc>
            </a:pPr>
            <a:r>
              <a:rPr kumimoji="1" lang="en-US" altLang="zh-CN" sz="4000">
                <a:ln w="12700">
                  <a:noFill/>
                </a:ln>
                <a:solidFill>
                  <a:srgbClr val="2CB9C9">
                    <a:alpha val="100000"/>
                  </a:srgbClr>
                </a:solidFill>
                <a:latin typeface="Source Han Sans"/>
                <a:ea typeface="Source Han Sans"/>
                <a:cs typeface="Source Han Sans"/>
              </a:rPr>
              <a:t>02</a:t>
            </a:r>
            <a:endParaRPr kumimoji="1" lang="zh-CN" altLang="en-US"/>
          </a:p>
        </p:txBody>
      </p:sp>
      <p:sp>
        <p:nvSpPr>
          <p:cNvPr id="14" name="标题 1"/>
          <p:cNvSpPr txBox="1"/>
          <p:nvPr/>
        </p:nvSpPr>
        <p:spPr>
          <a:xfrm>
            <a:off x="2093650" y="3019228"/>
            <a:ext cx="7992000" cy="1512000"/>
          </a:xfrm>
          <a:prstGeom prst="roundRect">
            <a:avLst>
              <a:gd name="adj" fmla="val 7804"/>
            </a:avLst>
          </a:prstGeom>
          <a:solidFill>
            <a:schemeClr val="bg1"/>
          </a:solidFill>
          <a:ln w="6350" cap="sq">
            <a:solidFill>
              <a:schemeClr val="accent1">
                <a:lumMod val="60000"/>
                <a:lumOff val="40000"/>
              </a:schemeClr>
            </a:solidFill>
            <a:miter/>
          </a:ln>
          <a:effectLst>
            <a:outerShdw blurRad="317500" dist="127000" dir="5400000" algn="t" rotWithShape="0">
              <a:schemeClr val="accent1">
                <a:lumMod val="75000"/>
                <a:alpha val="15000"/>
              </a:schemeClr>
            </a:outerShdw>
          </a:effectLst>
        </p:spPr>
        <p:txBody>
          <a:bodyPr vert="horz" wrap="square" lIns="0" tIns="0" rIns="0" bIns="0" rtlCol="0" anchor="t"/>
          <a:lstStyle/>
          <a:p>
            <a:pPr algn="just">
              <a:lnSpc>
                <a:spcPct val="110000"/>
              </a:lnSpc>
            </a:pPr>
            <a:endParaRPr kumimoji="1" lang="zh-CN" altLang="en-US"/>
          </a:p>
        </p:txBody>
      </p:sp>
      <p:sp>
        <p:nvSpPr>
          <p:cNvPr id="15" name="标题 1"/>
          <p:cNvSpPr txBox="1"/>
          <p:nvPr/>
        </p:nvSpPr>
        <p:spPr>
          <a:xfrm>
            <a:off x="3108846" y="3214357"/>
            <a:ext cx="6732000" cy="280963"/>
          </a:xfrm>
          <a:prstGeom prst="rect">
            <a:avLst/>
          </a:prstGeom>
          <a:noFill/>
          <a:ln>
            <a:noFill/>
          </a:ln>
        </p:spPr>
        <p:txBody>
          <a:bodyPr vert="horz" wrap="square" lIns="0" tIns="0" rIns="0" bIns="0" rtlCol="0" anchor="ctr"/>
          <a:lstStyle/>
          <a:p>
            <a:pPr algn="l">
              <a:lnSpc>
                <a:spcPct val="120000"/>
              </a:lnSpc>
            </a:pPr>
            <a:r>
              <a:rPr kumimoji="1" lang="en-US" altLang="zh-CN" sz="1600">
                <a:ln w="12700">
                  <a:noFill/>
                </a:ln>
                <a:solidFill>
                  <a:srgbClr val="474747">
                    <a:alpha val="100000"/>
                  </a:srgbClr>
                </a:solidFill>
                <a:latin typeface="Source Han Sans CN Bold"/>
                <a:ea typeface="Source Han Sans CN Bold"/>
                <a:cs typeface="Source Han Sans CN Bold"/>
              </a:rPr>
              <a:t>促进文化理解</a:t>
            </a:r>
            <a:endParaRPr kumimoji="1" lang="zh-CN" altLang="en-US"/>
          </a:p>
        </p:txBody>
      </p:sp>
      <p:sp>
        <p:nvSpPr>
          <p:cNvPr id="16" name="标题 1"/>
          <p:cNvSpPr txBox="1"/>
          <p:nvPr/>
        </p:nvSpPr>
        <p:spPr>
          <a:xfrm>
            <a:off x="3108848" y="3580620"/>
            <a:ext cx="6732000" cy="836660"/>
          </a:xfrm>
          <a:prstGeom prst="rect">
            <a:avLst/>
          </a:prstGeom>
          <a:noFill/>
          <a:ln>
            <a:noFill/>
          </a:ln>
        </p:spPr>
        <p:txBody>
          <a:bodyPr vert="horz" wrap="square" lIns="0" tIns="0" rIns="0" bIns="0" rtlCol="0" anchor="t"/>
          <a:lstStyle/>
          <a:p>
            <a:pPr algn="l">
              <a:lnSpc>
                <a:spcPct val="130000"/>
              </a:lnSpc>
            </a:pPr>
            <a:r>
              <a:rPr kumimoji="1" lang="en-US" altLang="zh-CN" sz="1089">
                <a:ln w="12700">
                  <a:noFill/>
                </a:ln>
                <a:solidFill>
                  <a:srgbClr val="727272">
                    <a:alpha val="100000"/>
                  </a:srgbClr>
                </a:solidFill>
                <a:latin typeface="Source Han Sans"/>
                <a:ea typeface="Source Han Sans"/>
                <a:cs typeface="Source Han Sans"/>
              </a:rPr>
              <a:t>不可译性理论促使跨文化交流中深入理解文化内涵，通过翻译策略与技巧，让不同文化之间相互学习与借鉴，促进文化共同发展。
它让跨文化交流者意识到文化理解需超越语言障碍，通过文化背景介绍与文化体验，增进文化理解与认同。</a:t>
            </a:r>
            <a:endParaRPr kumimoji="1" lang="zh-CN" altLang="en-US"/>
          </a:p>
        </p:txBody>
      </p:sp>
      <p:sp>
        <p:nvSpPr>
          <p:cNvPr id="17" name="标题 1"/>
          <p:cNvSpPr txBox="1"/>
          <p:nvPr/>
        </p:nvSpPr>
        <p:spPr>
          <a:xfrm>
            <a:off x="2397387" y="3254563"/>
            <a:ext cx="540007" cy="508969"/>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accent1"/>
          </a:solidFill>
          <a:ln w="9525"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对跨文化交流的启示</a:t>
            </a:r>
            <a:endParaRPr kumimoji="1" lang="zh-CN" altLang="en-US"/>
          </a:p>
        </p:txBody>
      </p:sp>
      <p:cxnSp>
        <p:nvCxnSpPr>
          <p:cNvPr id="20"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79546" y="2531200"/>
            <a:ext cx="1919129" cy="51689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4" name="标题 1"/>
          <p:cNvSpPr txBox="1"/>
          <p:nvPr/>
        </p:nvSpPr>
        <p:spPr>
          <a:xfrm>
            <a:off x="779546" y="2374037"/>
            <a:ext cx="1919129" cy="593725"/>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cap="sq">
            <a:noFill/>
          </a:ln>
        </p:spPr>
        <p:txBody>
          <a:bodyPr vert="horz" wrap="square" lIns="91440" tIns="45720" rIns="91440" bIns="45720" rtlCol="0" anchor="t"/>
          <a:lstStyle/>
          <a:p>
            <a:pPr algn="l">
              <a:lnSpc>
                <a:spcPct val="110000"/>
              </a:lnSpc>
            </a:pPr>
            <a:endParaRPr kumimoji="1" lang="zh-CN" altLang="en-US"/>
          </a:p>
        </p:txBody>
      </p:sp>
      <p:sp>
        <p:nvSpPr>
          <p:cNvPr id="5" name="标题 1"/>
          <p:cNvSpPr txBox="1"/>
          <p:nvPr/>
        </p:nvSpPr>
        <p:spPr>
          <a:xfrm>
            <a:off x="779546" y="2887435"/>
            <a:ext cx="1662430" cy="80327"/>
          </a:xfrm>
          <a:prstGeom prst="rect">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2441975" y="2632483"/>
            <a:ext cx="256699" cy="33528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rect l="0" t="0" r="r" b="b"/>
            <a:pathLst>
              <a:path w="147" h="192">
                <a:moveTo>
                  <a:pt x="0" y="192"/>
                </a:moveTo>
                <a:lnTo>
                  <a:pt x="0" y="146"/>
                </a:lnTo>
                <a:lnTo>
                  <a:pt x="147" y="0"/>
                </a:lnTo>
                <a:lnTo>
                  <a:pt x="147" y="44"/>
                </a:lnTo>
                <a:lnTo>
                  <a:pt x="0" y="192"/>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7" name="标题 1"/>
          <p:cNvSpPr txBox="1"/>
          <p:nvPr/>
        </p:nvSpPr>
        <p:spPr>
          <a:xfrm>
            <a:off x="779546" y="2374037"/>
            <a:ext cx="258445" cy="296863"/>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rect l="0" t="0" r="r" b="b"/>
            <a:pathLst>
              <a:path w="148" h="170">
                <a:moveTo>
                  <a:pt x="0" y="46"/>
                </a:moveTo>
                <a:lnTo>
                  <a:pt x="0" y="0"/>
                </a:lnTo>
                <a:lnTo>
                  <a:pt x="148" y="148"/>
                </a:lnTo>
                <a:lnTo>
                  <a:pt x="124" y="170"/>
                </a:lnTo>
                <a:lnTo>
                  <a:pt x="0" y="46"/>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8" name="标题 1"/>
          <p:cNvSpPr txBox="1"/>
          <p:nvPr/>
        </p:nvSpPr>
        <p:spPr>
          <a:xfrm>
            <a:off x="1184676" y="2506753"/>
            <a:ext cx="1110615" cy="247967"/>
          </a:xfrm>
          <a:prstGeom prst="ellipse">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9" name="标题 1"/>
          <p:cNvSpPr txBox="1"/>
          <p:nvPr/>
        </p:nvSpPr>
        <p:spPr>
          <a:xfrm>
            <a:off x="1325716" y="1791337"/>
            <a:ext cx="828536" cy="828534"/>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10" name="标题 1"/>
          <p:cNvSpPr txBox="1"/>
          <p:nvPr/>
        </p:nvSpPr>
        <p:spPr>
          <a:xfrm>
            <a:off x="1315294" y="1780914"/>
            <a:ext cx="849380" cy="849378"/>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8 h 326"/>
              <a:gd name="T12" fmla="*/ 8 w 326"/>
              <a:gd name="T13" fmla="*/ 163 h 326"/>
              <a:gd name="T14" fmla="*/ 163 w 326"/>
              <a:gd name="T15" fmla="*/ 318 h 326"/>
              <a:gd name="T16" fmla="*/ 318 w 326"/>
              <a:gd name="T17" fmla="*/ 163 h 326"/>
              <a:gd name="T18" fmla="*/ 163 w 326"/>
              <a:gd name="T19" fmla="*/ 8 h 326"/>
            </a:gdLst>
            <a:ahLst/>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8"/>
                </a:moveTo>
                <a:cubicBezTo>
                  <a:pt x="78" y="8"/>
                  <a:pt x="8" y="78"/>
                  <a:pt x="8" y="163"/>
                </a:cubicBezTo>
                <a:cubicBezTo>
                  <a:pt x="8" y="248"/>
                  <a:pt x="78" y="318"/>
                  <a:pt x="163" y="318"/>
                </a:cubicBezTo>
                <a:cubicBezTo>
                  <a:pt x="248" y="318"/>
                  <a:pt x="318" y="248"/>
                  <a:pt x="318" y="163"/>
                </a:cubicBezTo>
                <a:cubicBezTo>
                  <a:pt x="318" y="78"/>
                  <a:pt x="248" y="8"/>
                  <a:pt x="163" y="8"/>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1" name="标题 1"/>
          <p:cNvSpPr txBox="1"/>
          <p:nvPr/>
        </p:nvSpPr>
        <p:spPr>
          <a:xfrm>
            <a:off x="1509371" y="2003868"/>
            <a:ext cx="461224" cy="403794"/>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2" name="标题 1"/>
          <p:cNvSpPr txBox="1"/>
          <p:nvPr/>
        </p:nvSpPr>
        <p:spPr>
          <a:xfrm>
            <a:off x="779546"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191">
                <a:ln w="12700">
                  <a:noFill/>
                </a:ln>
                <a:solidFill>
                  <a:srgbClr val="262626">
                    <a:alpha val="100000"/>
                  </a:srgbClr>
                </a:solidFill>
                <a:latin typeface="Source Han Sans"/>
                <a:ea typeface="Source Han Sans"/>
                <a:cs typeface="Source Han Sans"/>
              </a:rPr>
              <a:t>不可译性理论让语言学习者认识到不同语言差异，促使学习者深入学习目标语言词汇、语法、语义与文化内涵，提高语言学习效果。
它让学习者意识到语言学习不仅是语言知识学习，更是文化学习，通过学习不同语言文化差异，可更好地掌握目标语言。</a:t>
            </a:r>
            <a:endParaRPr kumimoji="1" lang="zh-CN" altLang="en-US"/>
          </a:p>
        </p:txBody>
      </p:sp>
      <p:cxnSp>
        <p:nvCxnSpPr>
          <p:cNvPr id="13" name="标题 1"/>
          <p:cNvCxnSpPr/>
          <p:nvPr/>
        </p:nvCxnSpPr>
        <p:spPr>
          <a:xfrm>
            <a:off x="779546" y="3744830"/>
            <a:ext cx="198000" cy="0"/>
          </a:xfrm>
          <a:prstGeom prst="line">
            <a:avLst/>
          </a:prstGeom>
          <a:noFill/>
          <a:ln w="27940" cap="rnd">
            <a:solidFill>
              <a:schemeClr val="accent1"/>
            </a:solidFill>
            <a:miter/>
          </a:ln>
        </p:spPr>
      </p:cxnSp>
      <p:sp>
        <p:nvSpPr>
          <p:cNvPr id="14" name="标题 1"/>
          <p:cNvSpPr txBox="1"/>
          <p:nvPr/>
        </p:nvSpPr>
        <p:spPr>
          <a:xfrm>
            <a:off x="767361"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认识语言差异</a:t>
            </a:r>
            <a:endParaRPr kumimoji="1" lang="zh-CN" altLang="en-US"/>
          </a:p>
        </p:txBody>
      </p:sp>
      <p:sp>
        <p:nvSpPr>
          <p:cNvPr id="15" name="标题 1"/>
          <p:cNvSpPr txBox="1"/>
          <p:nvPr/>
        </p:nvSpPr>
        <p:spPr>
          <a:xfrm>
            <a:off x="4516733" y="2534692"/>
            <a:ext cx="1920875" cy="513397"/>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16" name="标题 1"/>
          <p:cNvSpPr txBox="1"/>
          <p:nvPr/>
        </p:nvSpPr>
        <p:spPr>
          <a:xfrm>
            <a:off x="4516733" y="2377529"/>
            <a:ext cx="1920875" cy="593725"/>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cap="sq">
            <a:noFill/>
          </a:ln>
        </p:spPr>
        <p:txBody>
          <a:bodyPr vert="horz" wrap="square" lIns="91440" tIns="45720" rIns="91440" bIns="45720" rtlCol="0" anchor="t"/>
          <a:lstStyle/>
          <a:p>
            <a:pPr algn="l">
              <a:lnSpc>
                <a:spcPct val="110000"/>
              </a:lnSpc>
            </a:pPr>
            <a:endParaRPr kumimoji="1" lang="zh-CN" altLang="en-US"/>
          </a:p>
        </p:txBody>
      </p:sp>
      <p:sp>
        <p:nvSpPr>
          <p:cNvPr id="17" name="标题 1"/>
          <p:cNvSpPr txBox="1"/>
          <p:nvPr/>
        </p:nvSpPr>
        <p:spPr>
          <a:xfrm>
            <a:off x="4516733" y="2890928"/>
            <a:ext cx="1662430" cy="80327"/>
          </a:xfrm>
          <a:prstGeom prst="rect">
            <a:avLst/>
          </a:pr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8" name="标题 1"/>
          <p:cNvSpPr txBox="1"/>
          <p:nvPr/>
        </p:nvSpPr>
        <p:spPr>
          <a:xfrm>
            <a:off x="6179164" y="2632483"/>
            <a:ext cx="258445" cy="338772"/>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rect l="0" t="0" r="r" b="b"/>
            <a:pathLst>
              <a:path w="148" h="194">
                <a:moveTo>
                  <a:pt x="0" y="194"/>
                </a:moveTo>
                <a:lnTo>
                  <a:pt x="0" y="148"/>
                </a:lnTo>
                <a:lnTo>
                  <a:pt x="148" y="0"/>
                </a:lnTo>
                <a:lnTo>
                  <a:pt x="148" y="46"/>
                </a:lnTo>
                <a:lnTo>
                  <a:pt x="0" y="194"/>
                </a:lnTo>
                <a:close/>
              </a:path>
            </a:pathLst>
          </a:cu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9" name="标题 1"/>
          <p:cNvSpPr txBox="1"/>
          <p:nvPr/>
        </p:nvSpPr>
        <p:spPr>
          <a:xfrm>
            <a:off x="4516733" y="2377529"/>
            <a:ext cx="254953" cy="296863"/>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rect l="0" t="0" r="r" b="b"/>
            <a:pathLst>
              <a:path w="146" h="170">
                <a:moveTo>
                  <a:pt x="0" y="44"/>
                </a:moveTo>
                <a:lnTo>
                  <a:pt x="0" y="0"/>
                </a:lnTo>
                <a:lnTo>
                  <a:pt x="146" y="146"/>
                </a:lnTo>
                <a:lnTo>
                  <a:pt x="124" y="170"/>
                </a:lnTo>
                <a:lnTo>
                  <a:pt x="0" y="44"/>
                </a:lnTo>
                <a:close/>
              </a:path>
            </a:pathLst>
          </a:cu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0" name="标题 1"/>
          <p:cNvSpPr txBox="1"/>
          <p:nvPr/>
        </p:nvSpPr>
        <p:spPr>
          <a:xfrm>
            <a:off x="4921864" y="2510245"/>
            <a:ext cx="1107123" cy="247967"/>
          </a:xfrm>
          <a:prstGeom prst="ellipse">
            <a:avLst/>
          </a:prstGeom>
          <a:solidFill>
            <a:schemeClr val="accent2">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1" name="标题 1"/>
          <p:cNvSpPr txBox="1"/>
          <p:nvPr/>
        </p:nvSpPr>
        <p:spPr>
          <a:xfrm>
            <a:off x="5062460" y="1794387"/>
            <a:ext cx="825930" cy="825928"/>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22" name="标题 1"/>
          <p:cNvSpPr txBox="1"/>
          <p:nvPr/>
        </p:nvSpPr>
        <p:spPr>
          <a:xfrm>
            <a:off x="5052039" y="1783965"/>
            <a:ext cx="846774" cy="846772"/>
          </a:xfrm>
          <a:custGeom>
            <a:avLst/>
            <a:gdLst>
              <a:gd name="T0" fmla="*/ 163 w 325"/>
              <a:gd name="T1" fmla="*/ 325 h 325"/>
              <a:gd name="T2" fmla="*/ 0 w 325"/>
              <a:gd name="T3" fmla="*/ 163 h 325"/>
              <a:gd name="T4" fmla="*/ 163 w 325"/>
              <a:gd name="T5" fmla="*/ 0 h 325"/>
              <a:gd name="T6" fmla="*/ 325 w 325"/>
              <a:gd name="T7" fmla="*/ 163 h 325"/>
              <a:gd name="T8" fmla="*/ 163 w 325"/>
              <a:gd name="T9" fmla="*/ 325 h 325"/>
              <a:gd name="T10" fmla="*/ 163 w 325"/>
              <a:gd name="T11" fmla="*/ 8 h 325"/>
              <a:gd name="T12" fmla="*/ 8 w 325"/>
              <a:gd name="T13" fmla="*/ 163 h 325"/>
              <a:gd name="T14" fmla="*/ 163 w 325"/>
              <a:gd name="T15" fmla="*/ 317 h 325"/>
              <a:gd name="T16" fmla="*/ 317 w 325"/>
              <a:gd name="T17" fmla="*/ 163 h 325"/>
              <a:gd name="T18" fmla="*/ 163 w 325"/>
              <a:gd name="T19" fmla="*/ 8 h 325"/>
            </a:gdLst>
            <a:ahLst/>
            <a:cxnLst/>
            <a:rect l="0" t="0" r="r" b="b"/>
            <a:pathLst>
              <a:path w="325" h="325">
                <a:moveTo>
                  <a:pt x="163" y="325"/>
                </a:moveTo>
                <a:cubicBezTo>
                  <a:pt x="73" y="325"/>
                  <a:pt x="0" y="252"/>
                  <a:pt x="0" y="163"/>
                </a:cubicBezTo>
                <a:cubicBezTo>
                  <a:pt x="0" y="73"/>
                  <a:pt x="73" y="0"/>
                  <a:pt x="163" y="0"/>
                </a:cubicBezTo>
                <a:cubicBezTo>
                  <a:pt x="252" y="0"/>
                  <a:pt x="325" y="73"/>
                  <a:pt x="325" y="163"/>
                </a:cubicBezTo>
                <a:cubicBezTo>
                  <a:pt x="325" y="252"/>
                  <a:pt x="252" y="325"/>
                  <a:pt x="163" y="325"/>
                </a:cubicBezTo>
                <a:close/>
                <a:moveTo>
                  <a:pt x="163" y="8"/>
                </a:moveTo>
                <a:cubicBezTo>
                  <a:pt x="77" y="8"/>
                  <a:pt x="8" y="77"/>
                  <a:pt x="8" y="163"/>
                </a:cubicBezTo>
                <a:cubicBezTo>
                  <a:pt x="8" y="248"/>
                  <a:pt x="77" y="317"/>
                  <a:pt x="163" y="317"/>
                </a:cubicBezTo>
                <a:cubicBezTo>
                  <a:pt x="248" y="317"/>
                  <a:pt x="317" y="248"/>
                  <a:pt x="317" y="163"/>
                </a:cubicBezTo>
                <a:cubicBezTo>
                  <a:pt x="317" y="77"/>
                  <a:pt x="248" y="8"/>
                  <a:pt x="163" y="8"/>
                </a:cubicBezTo>
                <a:close/>
              </a:path>
            </a:pathLst>
          </a:custGeom>
          <a:solidFill>
            <a:schemeClr val="accent2"/>
          </a:solidFill>
          <a:ln cap="sq">
            <a:noFill/>
          </a:ln>
        </p:spPr>
        <p:txBody>
          <a:bodyPr vert="horz" wrap="square" lIns="91440" tIns="45720" rIns="91440" bIns="45720" rtlCol="0" anchor="t"/>
          <a:lstStyle/>
          <a:p>
            <a:pPr algn="l">
              <a:lnSpc>
                <a:spcPct val="110000"/>
              </a:lnSpc>
            </a:pPr>
            <a:endParaRPr kumimoji="1" lang="zh-CN" altLang="en-US"/>
          </a:p>
        </p:txBody>
      </p:sp>
      <p:sp>
        <p:nvSpPr>
          <p:cNvPr id="23" name="标题 1"/>
          <p:cNvSpPr txBox="1"/>
          <p:nvPr/>
        </p:nvSpPr>
        <p:spPr>
          <a:xfrm>
            <a:off x="5258994" y="2030664"/>
            <a:ext cx="436354" cy="395604"/>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2"/>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24" name="标题 1"/>
          <p:cNvSpPr txBox="1"/>
          <p:nvPr/>
        </p:nvSpPr>
        <p:spPr>
          <a:xfrm>
            <a:off x="4516733"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不可译性理论激发语言学习者对语言文化探索兴趣，促使学习者主动学习不同语言文化知识，提高语言学习积极性。
它让学习者意识到语言学习是跨文化交流重要途径，通过学习不同语言文化，可拓宽国际视野，增强跨文化交流能力。</a:t>
            </a:r>
            <a:endParaRPr kumimoji="1" lang="zh-CN" altLang="en-US"/>
          </a:p>
        </p:txBody>
      </p:sp>
      <p:cxnSp>
        <p:nvCxnSpPr>
          <p:cNvPr id="25" name="标题 1"/>
          <p:cNvCxnSpPr/>
          <p:nvPr/>
        </p:nvCxnSpPr>
        <p:spPr>
          <a:xfrm>
            <a:off x="4516733" y="3744830"/>
            <a:ext cx="198000" cy="0"/>
          </a:xfrm>
          <a:prstGeom prst="line">
            <a:avLst/>
          </a:prstGeom>
          <a:noFill/>
          <a:ln w="27940" cap="rnd">
            <a:solidFill>
              <a:schemeClr val="accent2"/>
            </a:solidFill>
            <a:miter/>
          </a:ln>
        </p:spPr>
      </p:cxnSp>
      <p:sp>
        <p:nvSpPr>
          <p:cNvPr id="26" name="标题 1"/>
          <p:cNvSpPr txBox="1"/>
          <p:nvPr/>
        </p:nvSpPr>
        <p:spPr>
          <a:xfrm>
            <a:off x="4504549"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激发学习兴趣</a:t>
            </a:r>
            <a:endParaRPr kumimoji="1" lang="zh-CN" altLang="en-US"/>
          </a:p>
        </p:txBody>
      </p:sp>
      <p:sp>
        <p:nvSpPr>
          <p:cNvPr id="27" name="标题 1"/>
          <p:cNvSpPr txBox="1"/>
          <p:nvPr/>
        </p:nvSpPr>
        <p:spPr>
          <a:xfrm>
            <a:off x="8206900" y="2531200"/>
            <a:ext cx="1920875" cy="51689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cap="sq">
            <a:noFill/>
          </a:ln>
        </p:spPr>
        <p:txBody>
          <a:bodyPr vert="horz" wrap="square" lIns="91440" tIns="45720" rIns="91440" bIns="45720" rtlCol="0" anchor="t"/>
          <a:lstStyle/>
          <a:p>
            <a:pPr algn="l">
              <a:lnSpc>
                <a:spcPct val="110000"/>
              </a:lnSpc>
            </a:pPr>
            <a:endParaRPr kumimoji="1" lang="zh-CN" altLang="en-US"/>
          </a:p>
        </p:txBody>
      </p:sp>
      <p:sp>
        <p:nvSpPr>
          <p:cNvPr id="28" name="标题 1"/>
          <p:cNvSpPr txBox="1"/>
          <p:nvPr/>
        </p:nvSpPr>
        <p:spPr>
          <a:xfrm>
            <a:off x="8206900" y="2374037"/>
            <a:ext cx="1920875" cy="593725"/>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1"/>
          </a:solidFill>
          <a:ln cap="sq">
            <a:noFill/>
          </a:ln>
        </p:spPr>
        <p:txBody>
          <a:bodyPr vert="horz" wrap="square" lIns="91440" tIns="45720" rIns="91440" bIns="45720" rtlCol="0" anchor="t"/>
          <a:lstStyle/>
          <a:p>
            <a:pPr algn="l">
              <a:lnSpc>
                <a:spcPct val="110000"/>
              </a:lnSpc>
            </a:pPr>
            <a:endParaRPr kumimoji="1" lang="zh-CN" altLang="en-US"/>
          </a:p>
        </p:txBody>
      </p:sp>
      <p:sp>
        <p:nvSpPr>
          <p:cNvPr id="29" name="标题 1"/>
          <p:cNvSpPr txBox="1"/>
          <p:nvPr/>
        </p:nvSpPr>
        <p:spPr>
          <a:xfrm>
            <a:off x="8206900" y="2890928"/>
            <a:ext cx="1665923" cy="76835"/>
          </a:xfrm>
          <a:prstGeom prst="rect">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0" name="标题 1"/>
          <p:cNvSpPr txBox="1"/>
          <p:nvPr/>
        </p:nvSpPr>
        <p:spPr>
          <a:xfrm>
            <a:off x="9872822" y="2632483"/>
            <a:ext cx="254953" cy="33528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rect l="0" t="0" r="r" b="b"/>
            <a:pathLst>
              <a:path w="146" h="192">
                <a:moveTo>
                  <a:pt x="0" y="192"/>
                </a:moveTo>
                <a:lnTo>
                  <a:pt x="0" y="148"/>
                </a:lnTo>
                <a:lnTo>
                  <a:pt x="146" y="0"/>
                </a:lnTo>
                <a:lnTo>
                  <a:pt x="146" y="46"/>
                </a:lnTo>
                <a:lnTo>
                  <a:pt x="0" y="192"/>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1" name="标题 1"/>
          <p:cNvSpPr txBox="1"/>
          <p:nvPr/>
        </p:nvSpPr>
        <p:spPr>
          <a:xfrm>
            <a:off x="8206900" y="2374037"/>
            <a:ext cx="258445" cy="296863"/>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rect l="0" t="0" r="r" b="b"/>
            <a:pathLst>
              <a:path w="148" h="170">
                <a:moveTo>
                  <a:pt x="0" y="46"/>
                </a:moveTo>
                <a:lnTo>
                  <a:pt x="0" y="0"/>
                </a:lnTo>
                <a:lnTo>
                  <a:pt x="148" y="148"/>
                </a:lnTo>
                <a:lnTo>
                  <a:pt x="126" y="170"/>
                </a:lnTo>
                <a:lnTo>
                  <a:pt x="0" y="46"/>
                </a:lnTo>
                <a:close/>
              </a:path>
            </a:pathLst>
          </a:cu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2" name="标题 1"/>
          <p:cNvSpPr txBox="1"/>
          <p:nvPr/>
        </p:nvSpPr>
        <p:spPr>
          <a:xfrm>
            <a:off x="8615522" y="2506753"/>
            <a:ext cx="1107123" cy="247967"/>
          </a:xfrm>
          <a:prstGeom prst="ellipse">
            <a:avLst/>
          </a:prstGeom>
          <a:solidFill>
            <a:schemeClr val="accent1">
              <a:lumMod val="50000"/>
              <a:alpha val="3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3" name="标题 1"/>
          <p:cNvSpPr txBox="1"/>
          <p:nvPr/>
        </p:nvSpPr>
        <p:spPr>
          <a:xfrm>
            <a:off x="8756119" y="1791337"/>
            <a:ext cx="825930" cy="828534"/>
          </a:xfrm>
          <a:prstGeom prst="ellipse">
            <a:avLst/>
          </a:prstGeom>
          <a:solidFill>
            <a:schemeClr val="bg1"/>
          </a:solidFill>
          <a:ln cap="sq">
            <a:noFill/>
          </a:ln>
        </p:spPr>
        <p:txBody>
          <a:bodyPr vert="horz" wrap="square" lIns="91440" tIns="45720" rIns="91440" bIns="45720" rtlCol="0" anchor="t"/>
          <a:lstStyle/>
          <a:p>
            <a:pPr algn="l">
              <a:lnSpc>
                <a:spcPct val="110000"/>
              </a:lnSpc>
            </a:pPr>
            <a:endParaRPr kumimoji="1" lang="zh-CN" altLang="en-US"/>
          </a:p>
        </p:txBody>
      </p:sp>
      <p:sp>
        <p:nvSpPr>
          <p:cNvPr id="34" name="标题 1"/>
          <p:cNvSpPr txBox="1"/>
          <p:nvPr/>
        </p:nvSpPr>
        <p:spPr>
          <a:xfrm>
            <a:off x="8745697" y="1780914"/>
            <a:ext cx="846774" cy="849378"/>
          </a:xfrm>
          <a:custGeom>
            <a:avLst/>
            <a:gdLst>
              <a:gd name="T0" fmla="*/ 162 w 325"/>
              <a:gd name="T1" fmla="*/ 326 h 326"/>
              <a:gd name="T2" fmla="*/ 0 w 325"/>
              <a:gd name="T3" fmla="*/ 163 h 326"/>
              <a:gd name="T4" fmla="*/ 162 w 325"/>
              <a:gd name="T5" fmla="*/ 0 h 326"/>
              <a:gd name="T6" fmla="*/ 325 w 325"/>
              <a:gd name="T7" fmla="*/ 163 h 326"/>
              <a:gd name="T8" fmla="*/ 162 w 325"/>
              <a:gd name="T9" fmla="*/ 326 h 326"/>
              <a:gd name="T10" fmla="*/ 162 w 325"/>
              <a:gd name="T11" fmla="*/ 8 h 326"/>
              <a:gd name="T12" fmla="*/ 8 w 325"/>
              <a:gd name="T13" fmla="*/ 163 h 326"/>
              <a:gd name="T14" fmla="*/ 162 w 325"/>
              <a:gd name="T15" fmla="*/ 318 h 326"/>
              <a:gd name="T16" fmla="*/ 317 w 325"/>
              <a:gd name="T17" fmla="*/ 163 h 326"/>
              <a:gd name="T18" fmla="*/ 162 w 325"/>
              <a:gd name="T19" fmla="*/ 8 h 326"/>
            </a:gdLst>
            <a:ahLst/>
            <a:cxnLst/>
            <a:rect l="0" t="0" r="r" b="b"/>
            <a:pathLst>
              <a:path w="325" h="326">
                <a:moveTo>
                  <a:pt x="162" y="326"/>
                </a:moveTo>
                <a:cubicBezTo>
                  <a:pt x="73" y="326"/>
                  <a:pt x="0" y="253"/>
                  <a:pt x="0" y="163"/>
                </a:cubicBezTo>
                <a:cubicBezTo>
                  <a:pt x="0" y="73"/>
                  <a:pt x="73" y="0"/>
                  <a:pt x="162" y="0"/>
                </a:cubicBezTo>
                <a:cubicBezTo>
                  <a:pt x="252" y="0"/>
                  <a:pt x="325" y="73"/>
                  <a:pt x="325" y="163"/>
                </a:cubicBezTo>
                <a:cubicBezTo>
                  <a:pt x="325" y="253"/>
                  <a:pt x="252" y="326"/>
                  <a:pt x="162" y="326"/>
                </a:cubicBezTo>
                <a:close/>
                <a:moveTo>
                  <a:pt x="162" y="8"/>
                </a:moveTo>
                <a:cubicBezTo>
                  <a:pt x="77" y="8"/>
                  <a:pt x="8" y="78"/>
                  <a:pt x="8" y="163"/>
                </a:cubicBezTo>
                <a:cubicBezTo>
                  <a:pt x="8" y="248"/>
                  <a:pt x="77" y="318"/>
                  <a:pt x="162" y="318"/>
                </a:cubicBezTo>
                <a:cubicBezTo>
                  <a:pt x="248" y="318"/>
                  <a:pt x="317" y="248"/>
                  <a:pt x="317" y="163"/>
                </a:cubicBezTo>
                <a:cubicBezTo>
                  <a:pt x="317" y="78"/>
                  <a:pt x="248" y="8"/>
                  <a:pt x="162" y="8"/>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5" name="标题 1"/>
          <p:cNvSpPr txBox="1"/>
          <p:nvPr/>
        </p:nvSpPr>
        <p:spPr>
          <a:xfrm>
            <a:off x="8961597" y="2028604"/>
            <a:ext cx="411484" cy="340354"/>
          </a:xfrm>
          <a:custGeom>
            <a:avLst/>
            <a:gdLst>
              <a:gd name="connsiteX0" fmla="*/ 153878 w 870468"/>
              <a:gd name="connsiteY0" fmla="*/ 353026 h 720000"/>
              <a:gd name="connsiteX1" fmla="*/ 449972 w 870468"/>
              <a:gd name="connsiteY1" fmla="*/ 353026 h 720000"/>
              <a:gd name="connsiteX2" fmla="*/ 489985 w 870468"/>
              <a:gd name="connsiteY2" fmla="*/ 393039 h 720000"/>
              <a:gd name="connsiteX3" fmla="*/ 449972 w 870468"/>
              <a:gd name="connsiteY3" fmla="*/ 433051 h 720000"/>
              <a:gd name="connsiteX4" fmla="*/ 153878 w 870468"/>
              <a:gd name="connsiteY4" fmla="*/ 433051 h 720000"/>
              <a:gd name="connsiteX5" fmla="*/ 113865 w 870468"/>
              <a:gd name="connsiteY5" fmla="*/ 393039 h 720000"/>
              <a:gd name="connsiteX6" fmla="*/ 153878 w 870468"/>
              <a:gd name="connsiteY6" fmla="*/ 353026 h 720000"/>
              <a:gd name="connsiteX7" fmla="*/ 68708 w 870468"/>
              <a:gd name="connsiteY7" fmla="*/ 275858 h 720000"/>
              <a:gd name="connsiteX8" fmla="*/ 68708 w 870468"/>
              <a:gd name="connsiteY8" fmla="*/ 603735 h 720000"/>
              <a:gd name="connsiteX9" fmla="*/ 116266 w 870468"/>
              <a:gd name="connsiteY9" fmla="*/ 651293 h 720000"/>
              <a:gd name="connsiteX10" fmla="*/ 598821 w 870468"/>
              <a:gd name="connsiteY10" fmla="*/ 651293 h 720000"/>
              <a:gd name="connsiteX11" fmla="*/ 754317 w 870468"/>
              <a:gd name="connsiteY11" fmla="*/ 651293 h 720000"/>
              <a:gd name="connsiteX12" fmla="*/ 801875 w 870468"/>
              <a:gd name="connsiteY12" fmla="*/ 603735 h 720000"/>
              <a:gd name="connsiteX13" fmla="*/ 801875 w 870468"/>
              <a:gd name="connsiteY13" fmla="*/ 275858 h 720000"/>
              <a:gd name="connsiteX14" fmla="*/ 598821 w 870468"/>
              <a:gd name="connsiteY14" fmla="*/ 275858 h 720000"/>
              <a:gd name="connsiteX15" fmla="*/ 116266 w 870468"/>
              <a:gd name="connsiteY15" fmla="*/ 68593 h 720000"/>
              <a:gd name="connsiteX16" fmla="*/ 68708 w 870468"/>
              <a:gd name="connsiteY16" fmla="*/ 116151 h 720000"/>
              <a:gd name="connsiteX17" fmla="*/ 68708 w 870468"/>
              <a:gd name="connsiteY17" fmla="*/ 207265 h 720000"/>
              <a:gd name="connsiteX18" fmla="*/ 598821 w 870468"/>
              <a:gd name="connsiteY18" fmla="*/ 207265 h 720000"/>
              <a:gd name="connsiteX19" fmla="*/ 801875 w 870468"/>
              <a:gd name="connsiteY19" fmla="*/ 207265 h 720000"/>
              <a:gd name="connsiteX20" fmla="*/ 801875 w 870468"/>
              <a:gd name="connsiteY20" fmla="*/ 116151 h 720000"/>
              <a:gd name="connsiteX21" fmla="*/ 754317 w 870468"/>
              <a:gd name="connsiteY21" fmla="*/ 68593 h 720000"/>
              <a:gd name="connsiteX22" fmla="*/ 598821 w 870468"/>
              <a:gd name="connsiteY22" fmla="*/ 68593 h 720000"/>
              <a:gd name="connsiteX23" fmla="*/ 116266 w 870468"/>
              <a:gd name="connsiteY23" fmla="*/ 0 h 720000"/>
              <a:gd name="connsiteX24" fmla="*/ 598821 w 870468"/>
              <a:gd name="connsiteY24" fmla="*/ 0 h 720000"/>
              <a:gd name="connsiteX25" fmla="*/ 754317 w 870468"/>
              <a:gd name="connsiteY25" fmla="*/ 0 h 720000"/>
              <a:gd name="connsiteX26" fmla="*/ 870468 w 870468"/>
              <a:gd name="connsiteY26" fmla="*/ 116151 h 720000"/>
              <a:gd name="connsiteX27" fmla="*/ 870468 w 870468"/>
              <a:gd name="connsiteY27" fmla="*/ 241562 h 720000"/>
              <a:gd name="connsiteX28" fmla="*/ 870468 w 870468"/>
              <a:gd name="connsiteY28" fmla="*/ 603735 h 720000"/>
              <a:gd name="connsiteX29" fmla="*/ 754317 w 870468"/>
              <a:gd name="connsiteY29" fmla="*/ 720000 h 720000"/>
              <a:gd name="connsiteX30" fmla="*/ 598821 w 870468"/>
              <a:gd name="connsiteY30" fmla="*/ 720000 h 720000"/>
              <a:gd name="connsiteX31" fmla="*/ 116266 w 870468"/>
              <a:gd name="connsiteY31" fmla="*/ 720000 h 720000"/>
              <a:gd name="connsiteX32" fmla="*/ 115 w 870468"/>
              <a:gd name="connsiteY32" fmla="*/ 603849 h 720000"/>
              <a:gd name="connsiteX33" fmla="*/ 115 w 870468"/>
              <a:gd name="connsiteY33" fmla="*/ 241841 h 720000"/>
              <a:gd name="connsiteX34" fmla="*/ 0 w 870468"/>
              <a:gd name="connsiteY34" fmla="*/ 241562 h 720000"/>
              <a:gd name="connsiteX35" fmla="*/ 115 w 870468"/>
              <a:gd name="connsiteY35" fmla="*/ 241284 h 720000"/>
              <a:gd name="connsiteX36" fmla="*/ 115 w 870468"/>
              <a:gd name="connsiteY36" fmla="*/ 116151 h 720000"/>
              <a:gd name="connsiteX37" fmla="*/ 116266 w 870468"/>
              <a:gd name="connsiteY37" fmla="*/ 0 h 720000"/>
            </a:gdLst>
            <a:ahLst/>
            <a:cxnLst/>
            <a:rect l="l" t="t" r="r" b="b"/>
            <a:pathLst>
              <a:path w="870468" h="720000">
                <a:moveTo>
                  <a:pt x="153878" y="353026"/>
                </a:moveTo>
                <a:lnTo>
                  <a:pt x="449972" y="353026"/>
                </a:lnTo>
                <a:cubicBezTo>
                  <a:pt x="472036" y="353026"/>
                  <a:pt x="489985" y="370975"/>
                  <a:pt x="489985" y="393039"/>
                </a:cubicBezTo>
                <a:cubicBezTo>
                  <a:pt x="489985" y="415103"/>
                  <a:pt x="472150" y="433051"/>
                  <a:pt x="449972" y="433051"/>
                </a:cubicBezTo>
                <a:lnTo>
                  <a:pt x="153878" y="433051"/>
                </a:lnTo>
                <a:cubicBezTo>
                  <a:pt x="131814" y="433051"/>
                  <a:pt x="113865" y="415103"/>
                  <a:pt x="113865" y="393039"/>
                </a:cubicBezTo>
                <a:cubicBezTo>
                  <a:pt x="113865" y="370975"/>
                  <a:pt x="131814" y="353026"/>
                  <a:pt x="153878" y="353026"/>
                </a:cubicBezTo>
                <a:close/>
                <a:moveTo>
                  <a:pt x="68708" y="275858"/>
                </a:moveTo>
                <a:lnTo>
                  <a:pt x="68708" y="603735"/>
                </a:lnTo>
                <a:cubicBezTo>
                  <a:pt x="68708" y="630029"/>
                  <a:pt x="90087" y="651293"/>
                  <a:pt x="116266" y="651293"/>
                </a:cubicBezTo>
                <a:lnTo>
                  <a:pt x="598821" y="651293"/>
                </a:lnTo>
                <a:lnTo>
                  <a:pt x="754317" y="651293"/>
                </a:lnTo>
                <a:cubicBezTo>
                  <a:pt x="780611" y="651293"/>
                  <a:pt x="801875" y="629915"/>
                  <a:pt x="801875" y="603735"/>
                </a:cubicBezTo>
                <a:lnTo>
                  <a:pt x="801875" y="275858"/>
                </a:lnTo>
                <a:lnTo>
                  <a:pt x="598821" y="275858"/>
                </a:lnTo>
                <a:close/>
                <a:moveTo>
                  <a:pt x="116266" y="68593"/>
                </a:moveTo>
                <a:cubicBezTo>
                  <a:pt x="89972" y="68593"/>
                  <a:pt x="68708" y="89972"/>
                  <a:pt x="68708" y="116151"/>
                </a:cubicBezTo>
                <a:lnTo>
                  <a:pt x="68708" y="207265"/>
                </a:lnTo>
                <a:lnTo>
                  <a:pt x="598821" y="207265"/>
                </a:lnTo>
                <a:lnTo>
                  <a:pt x="801875" y="207265"/>
                </a:lnTo>
                <a:lnTo>
                  <a:pt x="801875" y="116151"/>
                </a:lnTo>
                <a:cubicBezTo>
                  <a:pt x="801875" y="89857"/>
                  <a:pt x="780497" y="68593"/>
                  <a:pt x="754317" y="68593"/>
                </a:cubicBezTo>
                <a:lnTo>
                  <a:pt x="598821" y="68593"/>
                </a:lnTo>
                <a:close/>
                <a:moveTo>
                  <a:pt x="116266" y="0"/>
                </a:moveTo>
                <a:lnTo>
                  <a:pt x="598821" y="0"/>
                </a:lnTo>
                <a:lnTo>
                  <a:pt x="754317" y="0"/>
                </a:lnTo>
                <a:cubicBezTo>
                  <a:pt x="818338" y="0"/>
                  <a:pt x="870468" y="52131"/>
                  <a:pt x="870468" y="116151"/>
                </a:cubicBezTo>
                <a:lnTo>
                  <a:pt x="870468" y="241562"/>
                </a:lnTo>
                <a:lnTo>
                  <a:pt x="870468" y="603735"/>
                </a:lnTo>
                <a:cubicBezTo>
                  <a:pt x="870468" y="667869"/>
                  <a:pt x="818338" y="720000"/>
                  <a:pt x="754317" y="720000"/>
                </a:cubicBezTo>
                <a:lnTo>
                  <a:pt x="598821" y="720000"/>
                </a:lnTo>
                <a:lnTo>
                  <a:pt x="116266" y="720000"/>
                </a:lnTo>
                <a:cubicBezTo>
                  <a:pt x="52246" y="720000"/>
                  <a:pt x="115" y="667869"/>
                  <a:pt x="115" y="603849"/>
                </a:cubicBezTo>
                <a:lnTo>
                  <a:pt x="115" y="241841"/>
                </a:lnTo>
                <a:lnTo>
                  <a:pt x="0" y="241562"/>
                </a:lnTo>
                <a:lnTo>
                  <a:pt x="115" y="241284"/>
                </a:lnTo>
                <a:lnTo>
                  <a:pt x="115" y="116151"/>
                </a:lnTo>
                <a:cubicBezTo>
                  <a:pt x="115" y="52131"/>
                  <a:pt x="52246" y="0"/>
                  <a:pt x="116266"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36" name="标题 1"/>
          <p:cNvSpPr txBox="1"/>
          <p:nvPr/>
        </p:nvSpPr>
        <p:spPr>
          <a:xfrm>
            <a:off x="8206900" y="3863487"/>
            <a:ext cx="3312000" cy="1620000"/>
          </a:xfrm>
          <a:prstGeom prst="rect">
            <a:avLst/>
          </a:prstGeom>
          <a:noFill/>
          <a:ln>
            <a:noFill/>
          </a:ln>
        </p:spPr>
        <p:txBody>
          <a:bodyPr vert="horz" wrap="square" lIns="0" tIns="0" rIns="0" bIns="0" rtlCol="0" anchor="t"/>
          <a:lstStyle/>
          <a:p>
            <a:pPr algn="l">
              <a:lnSpc>
                <a:spcPct val="150000"/>
              </a:lnSpc>
            </a:pPr>
            <a:r>
              <a:rPr kumimoji="1" lang="en-US" altLang="zh-CN" sz="1191">
                <a:ln w="12700">
                  <a:noFill/>
                </a:ln>
                <a:solidFill>
                  <a:srgbClr val="262626">
                    <a:alpha val="100000"/>
                  </a:srgbClr>
                </a:solidFill>
                <a:latin typeface="Source Han Sans"/>
                <a:ea typeface="Source Han Sans"/>
                <a:cs typeface="Source Han Sans"/>
              </a:rPr>
              <a:t>不可译性理论为语言学习者提供翻译实践机会，通过学习翻译策略与技巧，提高翻译能力，为跨文化交流与翻译实践奠定基础。
它让学习者意识到翻译能力是语言学习重要组成部分，通过翻译实践，可提高语言运用能力与跨文化交际能力。</a:t>
            </a:r>
            <a:endParaRPr kumimoji="1" lang="zh-CN" altLang="en-US"/>
          </a:p>
        </p:txBody>
      </p:sp>
      <p:cxnSp>
        <p:nvCxnSpPr>
          <p:cNvPr id="37" name="标题 1"/>
          <p:cNvCxnSpPr/>
          <p:nvPr/>
        </p:nvCxnSpPr>
        <p:spPr>
          <a:xfrm>
            <a:off x="8206900" y="3744830"/>
            <a:ext cx="198000" cy="0"/>
          </a:xfrm>
          <a:prstGeom prst="line">
            <a:avLst/>
          </a:prstGeom>
          <a:noFill/>
          <a:ln w="27940" cap="rnd">
            <a:solidFill>
              <a:schemeClr val="accent1"/>
            </a:solidFill>
            <a:miter/>
          </a:ln>
        </p:spPr>
      </p:cxnSp>
      <p:sp>
        <p:nvSpPr>
          <p:cNvPr id="38" name="标题 1"/>
          <p:cNvSpPr txBox="1"/>
          <p:nvPr/>
        </p:nvSpPr>
        <p:spPr>
          <a:xfrm>
            <a:off x="8194715" y="2993888"/>
            <a:ext cx="3312000" cy="653217"/>
          </a:xfrm>
          <a:prstGeom prst="rect">
            <a:avLst/>
          </a:prstGeom>
          <a:noFill/>
          <a:ln>
            <a:noFill/>
          </a:ln>
        </p:spPr>
        <p:txBody>
          <a:bodyPr vert="horz" wrap="square" lIns="0" tIns="0" rIns="0" bIns="0" rtlCol="0" anchor="b"/>
          <a:lstStyle/>
          <a:p>
            <a:pPr algn="l">
              <a:lnSpc>
                <a:spcPct val="120000"/>
              </a:lnSpc>
            </a:pPr>
            <a:r>
              <a:rPr kumimoji="1" lang="en-US" altLang="zh-CN" sz="1600">
                <a:ln w="12700">
                  <a:noFill/>
                </a:ln>
                <a:solidFill>
                  <a:srgbClr val="5C5C5C">
                    <a:alpha val="100000"/>
                  </a:srgbClr>
                </a:solidFill>
                <a:latin typeface="Source Han Sans CN Bold"/>
                <a:ea typeface="Source Han Sans CN Bold"/>
                <a:cs typeface="Source Han Sans CN Bold"/>
              </a:rPr>
              <a:t>提高翻译能力</a:t>
            </a:r>
            <a:endParaRPr kumimoji="1" lang="zh-CN" altLang="en-US"/>
          </a:p>
        </p:txBody>
      </p:sp>
      <p:sp>
        <p:nvSpPr>
          <p:cNvPr id="39"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对语言学习的影响</a:t>
            </a:r>
            <a:endParaRPr kumimoji="1" lang="zh-CN" altLang="en-US"/>
          </a:p>
        </p:txBody>
      </p:sp>
      <p:cxnSp>
        <p:nvCxnSpPr>
          <p:cNvPr id="41"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六、总结与展望</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Part</a:t>
            </a:r>
            <a:endParaRPr kumimoji="1" lang="zh-CN" altLang="en-US"/>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06</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3149600" y="1499937"/>
            <a:ext cx="2743199" cy="3320716"/>
          </a:xfrm>
          <a:prstGeom prst="roundRect">
            <a:avLst>
              <a:gd name="adj" fmla="val 4965"/>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60400" y="2193757"/>
            <a:ext cx="4959684" cy="3320716"/>
          </a:xfrm>
          <a:prstGeom prst="roundRect">
            <a:avLst>
              <a:gd name="adj" fmla="val 4965"/>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886616" y="3710621"/>
            <a:ext cx="4507249" cy="1314919"/>
          </a:xfrm>
          <a:prstGeom prst="rect">
            <a:avLst/>
          </a:prstGeom>
          <a:noFill/>
          <a:ln cap="sq">
            <a:noFill/>
          </a:ln>
        </p:spPr>
        <p:txBody>
          <a:bodyPr vert="horz" wrap="square" lIns="0" tIns="0" rIns="0" bIns="0" rtlCol="0" anchor="t"/>
          <a:lstStyle/>
          <a:p>
            <a:pPr algn="l">
              <a:lnSpc>
                <a:spcPct val="150000"/>
              </a:lnSpc>
            </a:pPr>
            <a:r>
              <a:rPr kumimoji="1" lang="en-US" altLang="zh-CN" sz="1153">
                <a:ln w="12700">
                  <a:noFill/>
                </a:ln>
                <a:solidFill>
                  <a:srgbClr val="474747">
                    <a:alpha val="100000"/>
                  </a:srgbClr>
                </a:solidFill>
                <a:latin typeface="Source Han Sans"/>
                <a:ea typeface="Source Han Sans"/>
                <a:cs typeface="Source Han Sans"/>
              </a:rPr>
              <a:t>不可译性理论由施莱尔马赫提出，强调语言异质性导致不可译性，翻译需在保留原文异质性与译文可读性间平衡，异化、归化与创造性转换是常用策略，该理论对翻译研究、跨文化交流与语言学习影响深远。
它拓宽翻译研究视野，推动理论发展，为跨文化交流提供启示，激发语言学习者兴趣，提高翻译能力，是翻译研究与实践重要理论基础。</a:t>
            </a:r>
            <a:endParaRPr kumimoji="1" lang="zh-CN" altLang="en-US"/>
          </a:p>
        </p:txBody>
      </p:sp>
      <p:sp>
        <p:nvSpPr>
          <p:cNvPr id="6" name="标题 1"/>
          <p:cNvSpPr txBox="1"/>
          <p:nvPr/>
        </p:nvSpPr>
        <p:spPr>
          <a:xfrm>
            <a:off x="4092691" y="1621801"/>
            <a:ext cx="857016" cy="455652"/>
          </a:xfrm>
          <a:prstGeom prst="rect">
            <a:avLst/>
          </a:prstGeom>
          <a:noFill/>
          <a:ln cap="sq">
            <a:noFill/>
          </a:ln>
        </p:spPr>
        <p:txBody>
          <a:bodyPr vert="horz" wrap="square" lIns="0" tIns="0" rIns="0" bIns="0" rtlCol="0" anchor="ctr"/>
          <a:lstStyle/>
          <a:p>
            <a:pPr algn="ctr">
              <a:lnSpc>
                <a:spcPct val="130000"/>
              </a:lnSpc>
            </a:pPr>
            <a:r>
              <a:rPr kumimoji="1" lang="en-US" altLang="zh-CN" sz="3600">
                <a:ln w="12700">
                  <a:noFill/>
                </a:ln>
                <a:solidFill>
                  <a:srgbClr val="FFFFFF">
                    <a:alpha val="100000"/>
                  </a:srgbClr>
                </a:solidFill>
                <a:latin typeface="OPPOSans B"/>
                <a:ea typeface="OPPOSans B"/>
                <a:cs typeface="OPPOSans B"/>
              </a:rPr>
              <a:t>01</a:t>
            </a:r>
            <a:endParaRPr kumimoji="1" lang="zh-CN" altLang="en-US"/>
          </a:p>
        </p:txBody>
      </p:sp>
      <p:sp>
        <p:nvSpPr>
          <p:cNvPr id="7" name="标题 1"/>
          <p:cNvSpPr txBox="1"/>
          <p:nvPr/>
        </p:nvSpPr>
        <p:spPr>
          <a:xfrm rot="5400000">
            <a:off x="836025" y="2278818"/>
            <a:ext cx="120320" cy="471570"/>
          </a:xfrm>
          <a:prstGeom prst="round2SameRect">
            <a:avLst>
              <a:gd name="adj1" fmla="val 50000"/>
              <a:gd name="adj2" fmla="val 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6200000" flipH="1">
            <a:off x="4908693" y="4560715"/>
            <a:ext cx="139512" cy="1285037"/>
          </a:xfrm>
          <a:prstGeom prst="round2SameRect">
            <a:avLst>
              <a:gd name="adj1" fmla="val 50000"/>
              <a:gd name="adj2" fmla="val 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86617" y="2859511"/>
            <a:ext cx="4507249" cy="851109"/>
          </a:xfrm>
          <a:prstGeom prst="rect">
            <a:avLst/>
          </a:prstGeom>
          <a:noFill/>
          <a:ln cap="sq">
            <a:noFill/>
          </a:ln>
        </p:spPr>
        <p:txBody>
          <a:bodyPr vert="horz" wrap="square" lIns="0" tIns="0" rIns="0" bIns="0" rtlCol="0" anchor="ctr"/>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理论要点回顾</a:t>
            </a:r>
            <a:endParaRPr kumimoji="1" lang="zh-CN" altLang="en-US"/>
          </a:p>
        </p:txBody>
      </p:sp>
      <p:sp>
        <p:nvSpPr>
          <p:cNvPr id="10" name="标题 1"/>
          <p:cNvSpPr txBox="1"/>
          <p:nvPr/>
        </p:nvSpPr>
        <p:spPr>
          <a:xfrm>
            <a:off x="8775701" y="1499937"/>
            <a:ext cx="2743199" cy="3320716"/>
          </a:xfrm>
          <a:prstGeom prst="roundRect">
            <a:avLst>
              <a:gd name="adj" fmla="val 4965"/>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6286501" y="2193757"/>
            <a:ext cx="4959684" cy="3320716"/>
          </a:xfrm>
          <a:prstGeom prst="roundRect">
            <a:avLst>
              <a:gd name="adj" fmla="val 4965"/>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6512717" y="3710621"/>
            <a:ext cx="4507249" cy="1314919"/>
          </a:xfrm>
          <a:prstGeom prst="rect">
            <a:avLst/>
          </a:prstGeom>
          <a:noFill/>
          <a:ln cap="sq">
            <a:noFill/>
          </a:ln>
        </p:spPr>
        <p:txBody>
          <a:bodyPr vert="horz" wrap="square" lIns="0" tIns="0" rIns="0" bIns="0" rtlCol="0" anchor="t"/>
          <a:lstStyle/>
          <a:p>
            <a:pPr algn="l">
              <a:lnSpc>
                <a:spcPct val="150000"/>
              </a:lnSpc>
            </a:pPr>
            <a:r>
              <a:rPr kumimoji="1" lang="en-US" altLang="zh-CN" sz="1153">
                <a:ln w="12700">
                  <a:noFill/>
                </a:ln>
                <a:solidFill>
                  <a:srgbClr val="474747">
                    <a:alpha val="100000"/>
                  </a:srgbClr>
                </a:solidFill>
                <a:latin typeface="Source Han Sans"/>
                <a:ea typeface="Source Han Sans"/>
                <a:cs typeface="Source Han Sans"/>
              </a:rPr>
              <a:t>不可译性理论让译者与跨文化交流者认识到文化差异重要性，促使他们在翻译与交流中尊重文化多样性，寻找合适表达方式，促进文化交流与理解。
它为语言学习者提供新视角，让他们在学习语言时关注文化内涵，提高跨文化交际能力，推动语言学习与文化交流共同发展。</a:t>
            </a:r>
            <a:endParaRPr kumimoji="1" lang="zh-CN" altLang="en-US"/>
          </a:p>
        </p:txBody>
      </p:sp>
      <p:sp>
        <p:nvSpPr>
          <p:cNvPr id="13" name="标题 1"/>
          <p:cNvSpPr txBox="1"/>
          <p:nvPr/>
        </p:nvSpPr>
        <p:spPr>
          <a:xfrm>
            <a:off x="9718792" y="1621801"/>
            <a:ext cx="857016" cy="455652"/>
          </a:xfrm>
          <a:prstGeom prst="rect">
            <a:avLst/>
          </a:prstGeom>
          <a:noFill/>
          <a:ln cap="sq">
            <a:noFill/>
          </a:ln>
        </p:spPr>
        <p:txBody>
          <a:bodyPr vert="horz" wrap="square" lIns="0" tIns="0" rIns="0" bIns="0" rtlCol="0" anchor="ctr"/>
          <a:lstStyle/>
          <a:p>
            <a:pPr algn="ctr">
              <a:lnSpc>
                <a:spcPct val="130000"/>
              </a:lnSpc>
            </a:pPr>
            <a:r>
              <a:rPr kumimoji="1" lang="en-US" altLang="zh-CN" sz="3600">
                <a:ln w="12700">
                  <a:noFill/>
                </a:ln>
                <a:solidFill>
                  <a:srgbClr val="FFFFFF">
                    <a:alpha val="100000"/>
                  </a:srgbClr>
                </a:solidFill>
                <a:latin typeface="OPPOSans B"/>
                <a:ea typeface="OPPOSans B"/>
                <a:cs typeface="OPPOSans B"/>
              </a:rPr>
              <a:t>02</a:t>
            </a:r>
            <a:endParaRPr kumimoji="1" lang="zh-CN" altLang="en-US"/>
          </a:p>
        </p:txBody>
      </p:sp>
      <p:sp>
        <p:nvSpPr>
          <p:cNvPr id="14" name="标题 1"/>
          <p:cNvSpPr txBox="1"/>
          <p:nvPr/>
        </p:nvSpPr>
        <p:spPr>
          <a:xfrm rot="5400000">
            <a:off x="6462126" y="2278818"/>
            <a:ext cx="120320" cy="471570"/>
          </a:xfrm>
          <a:prstGeom prst="round2SameRect">
            <a:avLst>
              <a:gd name="adj1" fmla="val 50000"/>
              <a:gd name="adj2" fmla="val 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16200000" flipH="1">
            <a:off x="10534794" y="4560715"/>
            <a:ext cx="139512" cy="1285037"/>
          </a:xfrm>
          <a:prstGeom prst="round2SameRect">
            <a:avLst>
              <a:gd name="adj1" fmla="val 50000"/>
              <a:gd name="adj2" fmla="val 0"/>
            </a:avLst>
          </a:prstGeom>
          <a:solidFill>
            <a:schemeClr val="accent1">
              <a:lumMod val="40000"/>
              <a:lumOff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6512718" y="2859511"/>
            <a:ext cx="4507249" cy="851109"/>
          </a:xfrm>
          <a:prstGeom prst="rect">
            <a:avLst/>
          </a:prstGeom>
          <a:noFill/>
          <a:ln cap="sq">
            <a:noFill/>
          </a:ln>
        </p:spPr>
        <p:txBody>
          <a:bodyPr vert="horz" wrap="square" lIns="0" tIns="0" rIns="0" bIns="0" rtlCol="0" anchor="ctr"/>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理论价值与意义</a:t>
            </a:r>
            <a:endParaRPr kumimoji="1" lang="zh-CN" altLang="en-US"/>
          </a:p>
        </p:txBody>
      </p:sp>
      <p:sp>
        <p:nvSpPr>
          <p:cNvPr id="17"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不可译性理论的总结</a:t>
            </a:r>
            <a:endParaRPr kumimoji="1" lang="zh-CN" altLang="en-US"/>
          </a:p>
        </p:txBody>
      </p:sp>
      <p:cxnSp>
        <p:nvCxnSpPr>
          <p:cNvPr id="19"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9017944" y="1525048"/>
            <a:ext cx="1575414" cy="1575414"/>
          </a:xfrm>
          <a:prstGeom prst="ellipse">
            <a:avLst/>
          </a:prstGeom>
          <a:no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20700000">
            <a:off x="8750431" y="2300704"/>
            <a:ext cx="2189478" cy="499181"/>
          </a:xfrm>
          <a:prstGeom prst="arc">
            <a:avLst>
              <a:gd name="adj1" fmla="val 20876651"/>
              <a:gd name="adj2" fmla="val 11634648"/>
            </a:avLst>
          </a:prstGeom>
          <a:noFill/>
          <a:ln w="19050" cap="sq">
            <a:gradFill>
              <a:gsLst>
                <a:gs pos="0">
                  <a:schemeClr val="bg1">
                    <a:alpha val="0"/>
                  </a:schemeClr>
                </a:gs>
                <a:gs pos="27000">
                  <a:schemeClr val="accent1"/>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9529912" y="2045912"/>
            <a:ext cx="551478" cy="533686"/>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accent1"/>
          </a:solidFill>
          <a:ln cap="sq">
            <a:noFill/>
            <a:prstDash val="solid"/>
            <a:miter/>
          </a:ln>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332275" y="1525048"/>
            <a:ext cx="1575414" cy="1575414"/>
          </a:xfrm>
          <a:prstGeom prst="ellipse">
            <a:avLst/>
          </a:prstGeom>
          <a:no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20700000">
            <a:off x="5064762" y="2300704"/>
            <a:ext cx="2189478" cy="499181"/>
          </a:xfrm>
          <a:prstGeom prst="arc">
            <a:avLst>
              <a:gd name="adj1" fmla="val 20876651"/>
              <a:gd name="adj2" fmla="val 11634648"/>
            </a:avLst>
          </a:prstGeom>
          <a:noFill/>
          <a:ln w="19050" cap="sq">
            <a:gradFill>
              <a:gsLst>
                <a:gs pos="0">
                  <a:schemeClr val="bg1">
                    <a:alpha val="0"/>
                  </a:schemeClr>
                </a:gs>
                <a:gs pos="27000">
                  <a:schemeClr val="accent1"/>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a:off x="5844243" y="2052864"/>
            <a:ext cx="551478" cy="519782"/>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accent1"/>
          </a:solidFill>
          <a:ln cap="sq">
            <a:noFill/>
            <a:prstDash val="solid"/>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516711" y="1525048"/>
            <a:ext cx="1575414" cy="1575414"/>
          </a:xfrm>
          <a:prstGeom prst="ellipse">
            <a:avLst/>
          </a:prstGeom>
          <a:no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20700000">
            <a:off x="1249198" y="2300704"/>
            <a:ext cx="2189478" cy="499181"/>
          </a:xfrm>
          <a:prstGeom prst="arc">
            <a:avLst>
              <a:gd name="adj1" fmla="val 20876651"/>
              <a:gd name="adj2" fmla="val 11634648"/>
            </a:avLst>
          </a:prstGeom>
          <a:noFill/>
          <a:ln w="19050" cap="sq">
            <a:gradFill>
              <a:gsLst>
                <a:gs pos="0">
                  <a:schemeClr val="bg1">
                    <a:alpha val="0"/>
                  </a:schemeClr>
                </a:gs>
                <a:gs pos="27000">
                  <a:schemeClr val="accent1"/>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11" name="标题 1"/>
          <p:cNvSpPr txBox="1"/>
          <p:nvPr/>
        </p:nvSpPr>
        <p:spPr>
          <a:xfrm>
            <a:off x="2049868" y="2037015"/>
            <a:ext cx="509101" cy="551478"/>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accent1"/>
          </a:solidFill>
          <a:ln cap="sq">
            <a:noFill/>
            <a:prstDash val="solid"/>
            <a:miter/>
          </a:ln>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4506570" y="3274060"/>
            <a:ext cx="3175966" cy="685963"/>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不同文化背景下的不可译性研究</a:t>
            </a:r>
            <a:endParaRPr kumimoji="1" lang="zh-CN" altLang="en-US"/>
          </a:p>
        </p:txBody>
      </p:sp>
      <p:sp>
        <p:nvSpPr>
          <p:cNvPr id="13" name="标题 1"/>
          <p:cNvSpPr txBox="1"/>
          <p:nvPr/>
        </p:nvSpPr>
        <p:spPr>
          <a:xfrm>
            <a:off x="4506570" y="4060401"/>
            <a:ext cx="3175966" cy="1997499"/>
          </a:xfrm>
          <a:prstGeom prst="rect">
            <a:avLst/>
          </a:prstGeom>
          <a:noFill/>
          <a:ln>
            <a:noFill/>
          </a:ln>
        </p:spPr>
        <p:txBody>
          <a:bodyPr vert="horz" wrap="square" lIns="0" tIns="0" rIns="0" bIns="0" rtlCol="0" anchor="t"/>
          <a:lstStyle/>
          <a:p>
            <a:pPr algn="ctr">
              <a:lnSpc>
                <a:spcPct val="150000"/>
              </a:lnSpc>
            </a:pPr>
            <a:r>
              <a:rPr kumimoji="1" lang="en-US" altLang="zh-CN" sz="1222">
                <a:ln w="12700">
                  <a:noFill/>
                </a:ln>
                <a:solidFill>
                  <a:srgbClr val="474747">
                    <a:alpha val="100000"/>
                  </a:srgbClr>
                </a:solidFill>
                <a:latin typeface="Source Han Sans"/>
                <a:ea typeface="Source Han Sans"/>
                <a:cs typeface="Source Han Sans"/>
              </a:rPr>
              <a:t>研究不同文化背景下不可译性表现与处理方法，如东西方文化、不同地域文化之间的不可译性，分析文化差异对不可译性影响，探索适合不同文化背景的翻译策略。
通过跨文化研究，促进不同文化之间相互理解与交流，推动文化多样性发展，为跨文化交流提供理论支持。</a:t>
            </a:r>
            <a:endParaRPr kumimoji="1" lang="zh-CN" altLang="en-US"/>
          </a:p>
        </p:txBody>
      </p:sp>
      <p:sp>
        <p:nvSpPr>
          <p:cNvPr id="14" name="标题 1"/>
          <p:cNvSpPr txBox="1"/>
          <p:nvPr/>
        </p:nvSpPr>
        <p:spPr>
          <a:xfrm>
            <a:off x="8257187" y="3274060"/>
            <a:ext cx="3175966" cy="685963"/>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不可译性在新兴翻译领域的应用研究</a:t>
            </a:r>
            <a:endParaRPr kumimoji="1" lang="zh-CN" altLang="en-US"/>
          </a:p>
        </p:txBody>
      </p:sp>
      <p:sp>
        <p:nvSpPr>
          <p:cNvPr id="15" name="标题 1"/>
          <p:cNvSpPr txBox="1"/>
          <p:nvPr/>
        </p:nvSpPr>
        <p:spPr>
          <a:xfrm>
            <a:off x="8264980" y="4060401"/>
            <a:ext cx="3175966" cy="1997499"/>
          </a:xfrm>
          <a:prstGeom prst="rect">
            <a:avLst/>
          </a:prstGeom>
          <a:noFill/>
          <a:ln>
            <a:noFill/>
          </a:ln>
        </p:spPr>
        <p:txBody>
          <a:bodyPr vert="horz" wrap="square" lIns="0" tIns="0" rIns="0" bIns="0" rtlCol="0" anchor="t"/>
          <a:lstStyle/>
          <a:p>
            <a:pPr algn="ctr">
              <a:lnSpc>
                <a:spcPct val="150000"/>
              </a:lnSpc>
            </a:pPr>
            <a:r>
              <a:rPr kumimoji="1" lang="en-US" altLang="zh-CN" sz="1222">
                <a:ln w="12700">
                  <a:noFill/>
                </a:ln>
                <a:solidFill>
                  <a:srgbClr val="474747">
                    <a:alpha val="100000"/>
                  </a:srgbClr>
                </a:solidFill>
                <a:latin typeface="Source Han Sans"/>
                <a:ea typeface="Source Han Sans"/>
                <a:cs typeface="Source Han Sans"/>
              </a:rPr>
              <a:t>探讨不可译性在机器翻译、本地化翻译、多媒体翻译等新兴翻译领域应用，分析新兴翻译技术对不可译性处理优势与局限，提出改进方法。
研究不可译性在新兴翻译领域中对翻译质量、文化传递、跨文化交流影响，推动新兴翻译领域发展，为翻译实践提供新思路与新方法。</a:t>
            </a:r>
            <a:endParaRPr kumimoji="1" lang="zh-CN" altLang="en-US"/>
          </a:p>
        </p:txBody>
      </p:sp>
      <p:sp>
        <p:nvSpPr>
          <p:cNvPr id="16" name="标题 1"/>
          <p:cNvSpPr txBox="1"/>
          <p:nvPr/>
        </p:nvSpPr>
        <p:spPr>
          <a:xfrm>
            <a:off x="755954" y="3274060"/>
            <a:ext cx="3175966" cy="685963"/>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不可译性类型与特征研究</a:t>
            </a:r>
            <a:endParaRPr kumimoji="1" lang="zh-CN" altLang="en-US"/>
          </a:p>
        </p:txBody>
      </p:sp>
      <p:sp>
        <p:nvSpPr>
          <p:cNvPr id="17" name="标题 1"/>
          <p:cNvSpPr txBox="1"/>
          <p:nvPr/>
        </p:nvSpPr>
        <p:spPr>
          <a:xfrm>
            <a:off x="755954" y="4060401"/>
            <a:ext cx="3175966" cy="1997499"/>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74747">
                    <a:alpha val="100000"/>
                  </a:srgbClr>
                </a:solidFill>
                <a:latin typeface="Source Han Sans"/>
                <a:ea typeface="Source Han Sans"/>
                <a:cs typeface="Source Han Sans"/>
              </a:rPr>
              <a:t>进一步探讨不可译性类型与特征，如词汇不可译性、语法不可译性、语义不可译性、文化不可译性等，分析不同类型不可译性表现形式与处理方法。
研究不可译性特征，如不可译性程度、不可译性稳定性等，为翻译实践提供更精准指导，推动翻译理论发展。</a:t>
            </a:r>
            <a:endParaRPr kumimoji="1" lang="zh-CN" altLang="en-US"/>
          </a:p>
        </p:txBody>
      </p:sp>
      <p:sp>
        <p:nvSpPr>
          <p:cNvPr id="18"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未来研究方向</a:t>
            </a:r>
            <a:endParaRPr kumimoji="1" lang="zh-CN" altLang="en-US"/>
          </a:p>
        </p:txBody>
      </p:sp>
      <p:cxnSp>
        <p:nvCxnSpPr>
          <p:cNvPr id="20"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833471" y="1688444"/>
            <a:ext cx="3313173" cy="4445656"/>
          </a:xfrm>
          <a:custGeom>
            <a:avLst/>
            <a:gdLst>
              <a:gd name="connsiteX0" fmla="*/ 307949 w 3313173"/>
              <a:gd name="connsiteY0" fmla="*/ 0 h 4445656"/>
              <a:gd name="connsiteX1" fmla="*/ 1379069 w 3313173"/>
              <a:gd name="connsiteY1" fmla="*/ 0 h 4445656"/>
              <a:gd name="connsiteX2" fmla="*/ 1648472 w 3313173"/>
              <a:gd name="connsiteY2" fmla="*/ 138142 h 4445656"/>
              <a:gd name="connsiteX3" fmla="*/ 1711362 w 3313173"/>
              <a:gd name="connsiteY3" fmla="*/ 247683 h 4445656"/>
              <a:gd name="connsiteX4" fmla="*/ 1980764 w 3313173"/>
              <a:gd name="connsiteY4" fmla="*/ 385501 h 4445656"/>
              <a:gd name="connsiteX5" fmla="*/ 3016585 w 3313173"/>
              <a:gd name="connsiteY5" fmla="*/ 385501 h 4445656"/>
              <a:gd name="connsiteX6" fmla="*/ 3313173 w 3313173"/>
              <a:gd name="connsiteY6" fmla="*/ 623104 h 4445656"/>
              <a:gd name="connsiteX7" fmla="*/ 3313173 w 3313173"/>
              <a:gd name="connsiteY7" fmla="*/ 1150946 h 4445656"/>
              <a:gd name="connsiteX8" fmla="*/ 3313173 w 3313173"/>
              <a:gd name="connsiteY8" fmla="*/ 2118544 h 4445656"/>
              <a:gd name="connsiteX9" fmla="*/ 3313173 w 3313173"/>
              <a:gd name="connsiteY9" fmla="*/ 2175666 h 4445656"/>
              <a:gd name="connsiteX10" fmla="*/ 3313173 w 3313173"/>
              <a:gd name="connsiteY10" fmla="*/ 2646386 h 4445656"/>
              <a:gd name="connsiteX11" fmla="*/ 3313173 w 3313173"/>
              <a:gd name="connsiteY11" fmla="*/ 2703508 h 4445656"/>
              <a:gd name="connsiteX12" fmla="*/ 3313173 w 3313173"/>
              <a:gd name="connsiteY12" fmla="*/ 3671106 h 4445656"/>
              <a:gd name="connsiteX13" fmla="*/ 3313173 w 3313173"/>
              <a:gd name="connsiteY13" fmla="*/ 4198948 h 4445656"/>
              <a:gd name="connsiteX14" fmla="*/ 3005225 w 3313173"/>
              <a:gd name="connsiteY14" fmla="*/ 4445656 h 4445656"/>
              <a:gd name="connsiteX15" fmla="*/ 307949 w 3313173"/>
              <a:gd name="connsiteY15" fmla="*/ 4445656 h 4445656"/>
              <a:gd name="connsiteX16" fmla="*/ 0 w 3313173"/>
              <a:gd name="connsiteY16" fmla="*/ 4198948 h 4445656"/>
              <a:gd name="connsiteX17" fmla="*/ 0 w 3313173"/>
              <a:gd name="connsiteY17" fmla="*/ 3671106 h 4445656"/>
              <a:gd name="connsiteX18" fmla="*/ 0 w 3313173"/>
              <a:gd name="connsiteY18" fmla="*/ 2703508 h 4445656"/>
              <a:gd name="connsiteX19" fmla="*/ 0 w 3313173"/>
              <a:gd name="connsiteY19" fmla="*/ 2269990 h 4445656"/>
              <a:gd name="connsiteX20" fmla="*/ 0 w 3313173"/>
              <a:gd name="connsiteY20" fmla="*/ 2175666 h 4445656"/>
              <a:gd name="connsiteX21" fmla="*/ 0 w 3313173"/>
              <a:gd name="connsiteY21" fmla="*/ 1742148 h 4445656"/>
              <a:gd name="connsiteX22" fmla="*/ 0 w 3313173"/>
              <a:gd name="connsiteY22" fmla="*/ 774550 h 4445656"/>
              <a:gd name="connsiteX23" fmla="*/ 0 w 3313173"/>
              <a:gd name="connsiteY23" fmla="*/ 246708 h 4445656"/>
              <a:gd name="connsiteX24" fmla="*/ 307949 w 3313173"/>
              <a:gd name="connsiteY24" fmla="*/ 0 h 4445656"/>
            </a:gdLst>
            <a:ahLst/>
            <a:cxnLst/>
            <a:rect l="l" t="t" r="r" b="b"/>
            <a:pathLst>
              <a:path w="3313173" h="4445656">
                <a:moveTo>
                  <a:pt x="307949" y="0"/>
                </a:moveTo>
                <a:lnTo>
                  <a:pt x="1379069" y="0"/>
                </a:lnTo>
                <a:cubicBezTo>
                  <a:pt x="1494700" y="0"/>
                  <a:pt x="1599785" y="53959"/>
                  <a:pt x="1648472" y="138142"/>
                </a:cubicBezTo>
                <a:lnTo>
                  <a:pt x="1711362" y="247683"/>
                </a:lnTo>
                <a:cubicBezTo>
                  <a:pt x="1759640" y="331543"/>
                  <a:pt x="1864723" y="385501"/>
                  <a:pt x="1980764" y="385501"/>
                </a:cubicBezTo>
                <a:lnTo>
                  <a:pt x="3016585" y="385501"/>
                </a:lnTo>
                <a:cubicBezTo>
                  <a:pt x="3180499" y="385501"/>
                  <a:pt x="3313173" y="491787"/>
                  <a:pt x="3313173" y="623104"/>
                </a:cubicBezTo>
                <a:lnTo>
                  <a:pt x="3313173" y="1150946"/>
                </a:lnTo>
                <a:lnTo>
                  <a:pt x="3313173" y="2118544"/>
                </a:lnTo>
                <a:lnTo>
                  <a:pt x="3313173" y="2175666"/>
                </a:lnTo>
                <a:lnTo>
                  <a:pt x="3313173" y="2646386"/>
                </a:lnTo>
                <a:lnTo>
                  <a:pt x="3313173" y="2703508"/>
                </a:lnTo>
                <a:lnTo>
                  <a:pt x="3313173" y="3671106"/>
                </a:lnTo>
                <a:lnTo>
                  <a:pt x="3313173" y="4198948"/>
                </a:lnTo>
                <a:cubicBezTo>
                  <a:pt x="3313173" y="4334817"/>
                  <a:pt x="3174412" y="4445656"/>
                  <a:pt x="3005225" y="4445656"/>
                </a:cubicBezTo>
                <a:lnTo>
                  <a:pt x="307949" y="4445656"/>
                </a:lnTo>
                <a:cubicBezTo>
                  <a:pt x="138352" y="4445656"/>
                  <a:pt x="0" y="4334493"/>
                  <a:pt x="0" y="4198948"/>
                </a:cubicBezTo>
                <a:lnTo>
                  <a:pt x="0" y="3671106"/>
                </a:lnTo>
                <a:lnTo>
                  <a:pt x="0" y="2703508"/>
                </a:lnTo>
                <a:lnTo>
                  <a:pt x="0" y="2269990"/>
                </a:lnTo>
                <a:lnTo>
                  <a:pt x="0" y="2175666"/>
                </a:lnTo>
                <a:lnTo>
                  <a:pt x="0" y="1742148"/>
                </a:lnTo>
                <a:lnTo>
                  <a:pt x="0" y="774550"/>
                </a:lnTo>
                <a:lnTo>
                  <a:pt x="0" y="246708"/>
                </a:lnTo>
                <a:cubicBezTo>
                  <a:pt x="0" y="110839"/>
                  <a:pt x="138352" y="0"/>
                  <a:pt x="307949" y="0"/>
                </a:cubicBezTo>
                <a:close/>
              </a:path>
            </a:pathLst>
          </a:custGeom>
          <a:solidFill>
            <a:schemeClr val="bg1"/>
          </a:solid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8045356" y="1688444"/>
            <a:ext cx="3313173" cy="4445656"/>
          </a:xfrm>
          <a:custGeom>
            <a:avLst/>
            <a:gdLst>
              <a:gd name="connsiteX0" fmla="*/ 307948 w 3313173"/>
              <a:gd name="connsiteY0" fmla="*/ 0 h 4445656"/>
              <a:gd name="connsiteX1" fmla="*/ 1379069 w 3313173"/>
              <a:gd name="connsiteY1" fmla="*/ 0 h 4445656"/>
              <a:gd name="connsiteX2" fmla="*/ 1648472 w 3313173"/>
              <a:gd name="connsiteY2" fmla="*/ 138142 h 4445656"/>
              <a:gd name="connsiteX3" fmla="*/ 1711361 w 3313173"/>
              <a:gd name="connsiteY3" fmla="*/ 247683 h 4445656"/>
              <a:gd name="connsiteX4" fmla="*/ 1980764 w 3313173"/>
              <a:gd name="connsiteY4" fmla="*/ 385501 h 4445656"/>
              <a:gd name="connsiteX5" fmla="*/ 3016585 w 3313173"/>
              <a:gd name="connsiteY5" fmla="*/ 385501 h 4445656"/>
              <a:gd name="connsiteX6" fmla="*/ 3313173 w 3313173"/>
              <a:gd name="connsiteY6" fmla="*/ 623104 h 4445656"/>
              <a:gd name="connsiteX7" fmla="*/ 3313173 w 3313173"/>
              <a:gd name="connsiteY7" fmla="*/ 1150946 h 4445656"/>
              <a:gd name="connsiteX8" fmla="*/ 3313173 w 3313173"/>
              <a:gd name="connsiteY8" fmla="*/ 2118544 h 4445656"/>
              <a:gd name="connsiteX9" fmla="*/ 3313173 w 3313173"/>
              <a:gd name="connsiteY9" fmla="*/ 2175666 h 4445656"/>
              <a:gd name="connsiteX10" fmla="*/ 3313173 w 3313173"/>
              <a:gd name="connsiteY10" fmla="*/ 2646386 h 4445656"/>
              <a:gd name="connsiteX11" fmla="*/ 3313173 w 3313173"/>
              <a:gd name="connsiteY11" fmla="*/ 2703508 h 4445656"/>
              <a:gd name="connsiteX12" fmla="*/ 3313173 w 3313173"/>
              <a:gd name="connsiteY12" fmla="*/ 3671106 h 4445656"/>
              <a:gd name="connsiteX13" fmla="*/ 3313173 w 3313173"/>
              <a:gd name="connsiteY13" fmla="*/ 4198948 h 4445656"/>
              <a:gd name="connsiteX14" fmla="*/ 3005224 w 3313173"/>
              <a:gd name="connsiteY14" fmla="*/ 4445656 h 4445656"/>
              <a:gd name="connsiteX15" fmla="*/ 307948 w 3313173"/>
              <a:gd name="connsiteY15" fmla="*/ 4445656 h 4445656"/>
              <a:gd name="connsiteX16" fmla="*/ 0 w 3313173"/>
              <a:gd name="connsiteY16" fmla="*/ 4198948 h 4445656"/>
              <a:gd name="connsiteX17" fmla="*/ 0 w 3313173"/>
              <a:gd name="connsiteY17" fmla="*/ 3671106 h 4445656"/>
              <a:gd name="connsiteX18" fmla="*/ 0 w 3313173"/>
              <a:gd name="connsiteY18" fmla="*/ 2703508 h 4445656"/>
              <a:gd name="connsiteX19" fmla="*/ 0 w 3313173"/>
              <a:gd name="connsiteY19" fmla="*/ 2269990 h 4445656"/>
              <a:gd name="connsiteX20" fmla="*/ 0 w 3313173"/>
              <a:gd name="connsiteY20" fmla="*/ 2175666 h 4445656"/>
              <a:gd name="connsiteX21" fmla="*/ 0 w 3313173"/>
              <a:gd name="connsiteY21" fmla="*/ 1742148 h 4445656"/>
              <a:gd name="connsiteX22" fmla="*/ 0 w 3313173"/>
              <a:gd name="connsiteY22" fmla="*/ 774550 h 4445656"/>
              <a:gd name="connsiteX23" fmla="*/ 0 w 3313173"/>
              <a:gd name="connsiteY23" fmla="*/ 246708 h 4445656"/>
              <a:gd name="connsiteX24" fmla="*/ 307948 w 3313173"/>
              <a:gd name="connsiteY24" fmla="*/ 0 h 4445656"/>
            </a:gdLst>
            <a:ahLst/>
            <a:cxnLst/>
            <a:rect l="l" t="t" r="r" b="b"/>
            <a:pathLst>
              <a:path w="3313173" h="4445656">
                <a:moveTo>
                  <a:pt x="307948" y="0"/>
                </a:moveTo>
                <a:lnTo>
                  <a:pt x="1379069" y="0"/>
                </a:lnTo>
                <a:cubicBezTo>
                  <a:pt x="1494700" y="0"/>
                  <a:pt x="1599785" y="53959"/>
                  <a:pt x="1648472" y="138142"/>
                </a:cubicBezTo>
                <a:lnTo>
                  <a:pt x="1711361" y="247683"/>
                </a:lnTo>
                <a:cubicBezTo>
                  <a:pt x="1759640" y="331543"/>
                  <a:pt x="1864723" y="385501"/>
                  <a:pt x="1980764" y="385501"/>
                </a:cubicBezTo>
                <a:lnTo>
                  <a:pt x="3016585" y="385501"/>
                </a:lnTo>
                <a:cubicBezTo>
                  <a:pt x="3180499" y="385501"/>
                  <a:pt x="3313173" y="491787"/>
                  <a:pt x="3313173" y="623104"/>
                </a:cubicBezTo>
                <a:lnTo>
                  <a:pt x="3313173" y="1150946"/>
                </a:lnTo>
                <a:lnTo>
                  <a:pt x="3313173" y="2118544"/>
                </a:lnTo>
                <a:lnTo>
                  <a:pt x="3313173" y="2175666"/>
                </a:lnTo>
                <a:lnTo>
                  <a:pt x="3313173" y="2646386"/>
                </a:lnTo>
                <a:lnTo>
                  <a:pt x="3313173" y="2703508"/>
                </a:lnTo>
                <a:lnTo>
                  <a:pt x="3313173" y="3671106"/>
                </a:lnTo>
                <a:lnTo>
                  <a:pt x="3313173" y="4198948"/>
                </a:lnTo>
                <a:cubicBezTo>
                  <a:pt x="3313173" y="4334817"/>
                  <a:pt x="3174412" y="4445656"/>
                  <a:pt x="3005224" y="4445656"/>
                </a:cubicBezTo>
                <a:lnTo>
                  <a:pt x="307948" y="4445656"/>
                </a:lnTo>
                <a:cubicBezTo>
                  <a:pt x="138352" y="4445656"/>
                  <a:pt x="0" y="4334493"/>
                  <a:pt x="0" y="4198948"/>
                </a:cubicBezTo>
                <a:lnTo>
                  <a:pt x="0" y="3671106"/>
                </a:lnTo>
                <a:lnTo>
                  <a:pt x="0" y="2703508"/>
                </a:lnTo>
                <a:lnTo>
                  <a:pt x="0" y="2269990"/>
                </a:lnTo>
                <a:lnTo>
                  <a:pt x="0" y="2175666"/>
                </a:lnTo>
                <a:lnTo>
                  <a:pt x="0" y="1742148"/>
                </a:lnTo>
                <a:lnTo>
                  <a:pt x="0" y="774550"/>
                </a:lnTo>
                <a:lnTo>
                  <a:pt x="0" y="246708"/>
                </a:lnTo>
                <a:cubicBezTo>
                  <a:pt x="0" y="110839"/>
                  <a:pt x="138352" y="0"/>
                  <a:pt x="307948" y="0"/>
                </a:cubicBezTo>
                <a:close/>
              </a:path>
            </a:pathLst>
          </a:custGeom>
          <a:solidFill>
            <a:schemeClr val="bg1"/>
          </a:solid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428117" y="1688444"/>
            <a:ext cx="3313173" cy="4445656"/>
          </a:xfrm>
          <a:custGeom>
            <a:avLst/>
            <a:gdLst>
              <a:gd name="connsiteX0" fmla="*/ 307949 w 3313173"/>
              <a:gd name="connsiteY0" fmla="*/ 0 h 4445656"/>
              <a:gd name="connsiteX1" fmla="*/ 1379069 w 3313173"/>
              <a:gd name="connsiteY1" fmla="*/ 0 h 4445656"/>
              <a:gd name="connsiteX2" fmla="*/ 1648472 w 3313173"/>
              <a:gd name="connsiteY2" fmla="*/ 138142 h 4445656"/>
              <a:gd name="connsiteX3" fmla="*/ 1711362 w 3313173"/>
              <a:gd name="connsiteY3" fmla="*/ 247683 h 4445656"/>
              <a:gd name="connsiteX4" fmla="*/ 1980764 w 3313173"/>
              <a:gd name="connsiteY4" fmla="*/ 385501 h 4445656"/>
              <a:gd name="connsiteX5" fmla="*/ 3016585 w 3313173"/>
              <a:gd name="connsiteY5" fmla="*/ 385501 h 4445656"/>
              <a:gd name="connsiteX6" fmla="*/ 3313173 w 3313173"/>
              <a:gd name="connsiteY6" fmla="*/ 623104 h 4445656"/>
              <a:gd name="connsiteX7" fmla="*/ 3313173 w 3313173"/>
              <a:gd name="connsiteY7" fmla="*/ 1150946 h 4445656"/>
              <a:gd name="connsiteX8" fmla="*/ 3313173 w 3313173"/>
              <a:gd name="connsiteY8" fmla="*/ 2118544 h 4445656"/>
              <a:gd name="connsiteX9" fmla="*/ 3313173 w 3313173"/>
              <a:gd name="connsiteY9" fmla="*/ 2175666 h 4445656"/>
              <a:gd name="connsiteX10" fmla="*/ 3313173 w 3313173"/>
              <a:gd name="connsiteY10" fmla="*/ 2646386 h 4445656"/>
              <a:gd name="connsiteX11" fmla="*/ 3313173 w 3313173"/>
              <a:gd name="connsiteY11" fmla="*/ 2703508 h 4445656"/>
              <a:gd name="connsiteX12" fmla="*/ 3313173 w 3313173"/>
              <a:gd name="connsiteY12" fmla="*/ 3671106 h 4445656"/>
              <a:gd name="connsiteX13" fmla="*/ 3313173 w 3313173"/>
              <a:gd name="connsiteY13" fmla="*/ 4198948 h 4445656"/>
              <a:gd name="connsiteX14" fmla="*/ 3005225 w 3313173"/>
              <a:gd name="connsiteY14" fmla="*/ 4445656 h 4445656"/>
              <a:gd name="connsiteX15" fmla="*/ 307949 w 3313173"/>
              <a:gd name="connsiteY15" fmla="*/ 4445656 h 4445656"/>
              <a:gd name="connsiteX16" fmla="*/ 0 w 3313173"/>
              <a:gd name="connsiteY16" fmla="*/ 4198948 h 4445656"/>
              <a:gd name="connsiteX17" fmla="*/ 0 w 3313173"/>
              <a:gd name="connsiteY17" fmla="*/ 3671106 h 4445656"/>
              <a:gd name="connsiteX18" fmla="*/ 0 w 3313173"/>
              <a:gd name="connsiteY18" fmla="*/ 2703508 h 4445656"/>
              <a:gd name="connsiteX19" fmla="*/ 0 w 3313173"/>
              <a:gd name="connsiteY19" fmla="*/ 2269990 h 4445656"/>
              <a:gd name="connsiteX20" fmla="*/ 0 w 3313173"/>
              <a:gd name="connsiteY20" fmla="*/ 2175666 h 4445656"/>
              <a:gd name="connsiteX21" fmla="*/ 0 w 3313173"/>
              <a:gd name="connsiteY21" fmla="*/ 1742148 h 4445656"/>
              <a:gd name="connsiteX22" fmla="*/ 0 w 3313173"/>
              <a:gd name="connsiteY22" fmla="*/ 774550 h 4445656"/>
              <a:gd name="connsiteX23" fmla="*/ 0 w 3313173"/>
              <a:gd name="connsiteY23" fmla="*/ 246708 h 4445656"/>
              <a:gd name="connsiteX24" fmla="*/ 307949 w 3313173"/>
              <a:gd name="connsiteY24" fmla="*/ 0 h 4445656"/>
            </a:gdLst>
            <a:ahLst/>
            <a:cxnLst/>
            <a:rect l="l" t="t" r="r" b="b"/>
            <a:pathLst>
              <a:path w="3313173" h="4445656">
                <a:moveTo>
                  <a:pt x="307949" y="0"/>
                </a:moveTo>
                <a:lnTo>
                  <a:pt x="1379069" y="0"/>
                </a:lnTo>
                <a:cubicBezTo>
                  <a:pt x="1494700" y="0"/>
                  <a:pt x="1599785" y="53959"/>
                  <a:pt x="1648472" y="138142"/>
                </a:cubicBezTo>
                <a:lnTo>
                  <a:pt x="1711362" y="247683"/>
                </a:lnTo>
                <a:cubicBezTo>
                  <a:pt x="1759640" y="331543"/>
                  <a:pt x="1864723" y="385501"/>
                  <a:pt x="1980764" y="385501"/>
                </a:cubicBezTo>
                <a:lnTo>
                  <a:pt x="3016585" y="385501"/>
                </a:lnTo>
                <a:cubicBezTo>
                  <a:pt x="3180499" y="385501"/>
                  <a:pt x="3313173" y="491787"/>
                  <a:pt x="3313173" y="623104"/>
                </a:cubicBezTo>
                <a:lnTo>
                  <a:pt x="3313173" y="1150946"/>
                </a:lnTo>
                <a:lnTo>
                  <a:pt x="3313173" y="2118544"/>
                </a:lnTo>
                <a:lnTo>
                  <a:pt x="3313173" y="2175666"/>
                </a:lnTo>
                <a:lnTo>
                  <a:pt x="3313173" y="2646386"/>
                </a:lnTo>
                <a:lnTo>
                  <a:pt x="3313173" y="2703508"/>
                </a:lnTo>
                <a:lnTo>
                  <a:pt x="3313173" y="3671106"/>
                </a:lnTo>
                <a:lnTo>
                  <a:pt x="3313173" y="4198948"/>
                </a:lnTo>
                <a:cubicBezTo>
                  <a:pt x="3313173" y="4334817"/>
                  <a:pt x="3174412" y="4445656"/>
                  <a:pt x="3005225" y="4445656"/>
                </a:cubicBezTo>
                <a:lnTo>
                  <a:pt x="307949" y="4445656"/>
                </a:lnTo>
                <a:cubicBezTo>
                  <a:pt x="138352" y="4445656"/>
                  <a:pt x="0" y="4334493"/>
                  <a:pt x="0" y="4198948"/>
                </a:cubicBezTo>
                <a:lnTo>
                  <a:pt x="0" y="3671106"/>
                </a:lnTo>
                <a:lnTo>
                  <a:pt x="0" y="2703508"/>
                </a:lnTo>
                <a:lnTo>
                  <a:pt x="0" y="2269990"/>
                </a:lnTo>
                <a:lnTo>
                  <a:pt x="0" y="2175666"/>
                </a:lnTo>
                <a:lnTo>
                  <a:pt x="0" y="1742148"/>
                </a:lnTo>
                <a:lnTo>
                  <a:pt x="0" y="774550"/>
                </a:lnTo>
                <a:lnTo>
                  <a:pt x="0" y="246708"/>
                </a:lnTo>
                <a:cubicBezTo>
                  <a:pt x="0" y="110839"/>
                  <a:pt x="138352" y="0"/>
                  <a:pt x="307949" y="0"/>
                </a:cubicBezTo>
                <a:close/>
              </a:path>
            </a:pathLst>
          </a:custGeom>
          <a:solidFill>
            <a:schemeClr val="bg1"/>
          </a:solidFill>
          <a:ln w="15875"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069331" y="1884766"/>
            <a:ext cx="444057" cy="481021"/>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4654575" y="1894043"/>
            <a:ext cx="481021" cy="465502"/>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8259119" y="1901292"/>
            <a:ext cx="481021" cy="453373"/>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058249" y="2519720"/>
            <a:ext cx="2862686" cy="57908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提高翻译质量</a:t>
            </a:r>
            <a:endParaRPr kumimoji="1" lang="zh-CN" altLang="en-US"/>
          </a:p>
        </p:txBody>
      </p:sp>
      <p:sp>
        <p:nvSpPr>
          <p:cNvPr id="10" name="标题 1"/>
          <p:cNvSpPr txBox="1"/>
          <p:nvPr/>
        </p:nvSpPr>
        <p:spPr>
          <a:xfrm>
            <a:off x="1058249" y="3171411"/>
            <a:ext cx="2862686" cy="2764569"/>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474747">
                    <a:alpha val="100000"/>
                  </a:srgbClr>
                </a:solidFill>
                <a:latin typeface="Source Han Sans"/>
                <a:ea typeface="Source Han Sans"/>
                <a:cs typeface="Source Han Sans"/>
              </a:rPr>
              <a:t>不可译性理论指导译者在翻译中平衡原文异质性与译文可读性，运用异化、归化与创造性转换策略，提高翻译质量，使译文既能传达原文意义，又能符合译入语习惯。
它促使译者深入理解原文文化内涵，提高翻译准确性与文化传递效果，为跨文化交流提供高质量翻译作品。</a:t>
            </a:r>
            <a:endParaRPr kumimoji="1" lang="zh-CN" altLang="en-US"/>
          </a:p>
        </p:txBody>
      </p:sp>
      <p:sp>
        <p:nvSpPr>
          <p:cNvPr id="11" name="标题 1"/>
          <p:cNvSpPr txBox="1"/>
          <p:nvPr/>
        </p:nvSpPr>
        <p:spPr>
          <a:xfrm>
            <a:off x="4665590" y="2519720"/>
            <a:ext cx="2862686" cy="57908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促进跨文化交流</a:t>
            </a:r>
            <a:endParaRPr kumimoji="1" lang="zh-CN" altLang="en-US"/>
          </a:p>
        </p:txBody>
      </p:sp>
      <p:sp>
        <p:nvSpPr>
          <p:cNvPr id="12" name="标题 1"/>
          <p:cNvSpPr txBox="1"/>
          <p:nvPr/>
        </p:nvSpPr>
        <p:spPr>
          <a:xfrm>
            <a:off x="4665590" y="3175000"/>
            <a:ext cx="2862686" cy="2748343"/>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474747">
                    <a:alpha val="100000"/>
                  </a:srgbClr>
                </a:solidFill>
                <a:latin typeface="Source Han Sans"/>
                <a:ea typeface="Source Han Sans"/>
                <a:cs typeface="Source Han Sans"/>
              </a:rPr>
              <a:t>不可译性理论让译者在翻译中注重文化差异与文化传递，通过翻译策略与技巧，促进不同文化之间相互理解与交流，推动跨文化交流发展。
它让译者意识到翻译不仅是语言转换，更是跨文化对话，通过翻译实践，可增进不同文化之间友谊与合作。</a:t>
            </a:r>
            <a:endParaRPr kumimoji="1" lang="zh-CN" altLang="en-US"/>
          </a:p>
        </p:txBody>
      </p:sp>
      <p:sp>
        <p:nvSpPr>
          <p:cNvPr id="13" name="标题 1"/>
          <p:cNvSpPr txBox="1"/>
          <p:nvPr/>
        </p:nvSpPr>
        <p:spPr>
          <a:xfrm>
            <a:off x="8270134" y="2519720"/>
            <a:ext cx="2862686" cy="579080"/>
          </a:xfrm>
          <a:prstGeom prst="rect">
            <a:avLst/>
          </a:prstGeom>
          <a:noFill/>
          <a:ln>
            <a:noFill/>
          </a:ln>
        </p:spPr>
        <p:txBody>
          <a:bodyPr vert="horz" wrap="square" lIns="0" tIns="0" rIns="0" bIns="0" rtlCol="0" anchor="ctr"/>
          <a:lstStyle/>
          <a:p>
            <a:pPr algn="l">
              <a:lnSpc>
                <a:spcPct val="130000"/>
              </a:lnSpc>
            </a:pPr>
            <a:r>
              <a:rPr kumimoji="1" lang="en-US" altLang="zh-CN" sz="1600">
                <a:ln w="12700">
                  <a:noFill/>
                </a:ln>
                <a:solidFill>
                  <a:srgbClr val="474747">
                    <a:alpha val="100000"/>
                  </a:srgbClr>
                </a:solidFill>
                <a:latin typeface="Source Han Sans CN Bold"/>
                <a:ea typeface="Source Han Sans CN Bold"/>
                <a:cs typeface="Source Han Sans CN Bold"/>
              </a:rPr>
              <a:t>推动翻译理论与实践发展</a:t>
            </a:r>
            <a:endParaRPr kumimoji="1" lang="zh-CN" altLang="en-US"/>
          </a:p>
        </p:txBody>
      </p:sp>
      <p:sp>
        <p:nvSpPr>
          <p:cNvPr id="14" name="标题 1"/>
          <p:cNvSpPr txBox="1"/>
          <p:nvPr/>
        </p:nvSpPr>
        <p:spPr>
          <a:xfrm>
            <a:off x="8270134" y="3175000"/>
            <a:ext cx="2862686" cy="276098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474747">
                    <a:alpha val="100000"/>
                  </a:srgbClr>
                </a:solidFill>
                <a:latin typeface="Source Han Sans"/>
                <a:ea typeface="Source Han Sans"/>
                <a:cs typeface="Source Han Sans"/>
              </a:rPr>
              <a:t>不可译性理论为翻译实践提供理论支持，推动翻译理论与实践不断创新与发展，使翻译研究与实践更好地适应时代需求，为跨文化交流与语言学习做出更大贡献。
它让译者与翻译研究者意识到翻译研究与实践是一个不断发展与创新的过程，通过不断探索与实践，可推动翻译事业不断前进。</a:t>
            </a:r>
            <a:endParaRPr kumimoji="1" lang="zh-CN" altLang="en-US"/>
          </a:p>
        </p:txBody>
      </p:sp>
      <p:sp>
        <p:nvSpPr>
          <p:cNvPr id="15" name="标题 1"/>
          <p:cNvSpPr txBox="1"/>
          <p:nvPr/>
        </p:nvSpPr>
        <p:spPr>
          <a:xfrm>
            <a:off x="2395750" y="1515434"/>
            <a:ext cx="1257300" cy="673100"/>
          </a:xfrm>
          <a:prstGeom prst="rect">
            <a:avLst/>
          </a:prstGeom>
          <a:noFill/>
          <a:ln>
            <a:noFill/>
          </a:ln>
        </p:spPr>
        <p:txBody>
          <a:bodyPr vert="horz" wrap="square" lIns="0" tIns="0" rIns="0" bIns="0" rtlCol="0" anchor="t">
            <a:spAutoFit/>
          </a:bodyPr>
          <a:lstStyle/>
          <a:p>
            <a:pPr algn="r">
              <a:lnSpc>
                <a:spcPct val="110000"/>
              </a:lnSpc>
            </a:pPr>
            <a:r>
              <a:rPr kumimoji="1" lang="en-US" altLang="zh-CN" sz="4800">
                <a:ln w="12700">
                  <a:noFill/>
                </a:ln>
                <a:gradFill>
                  <a:gsLst>
                    <a:gs pos="0">
                      <a:srgbClr val="2CB9C9">
                        <a:alpha val="100000"/>
                      </a:srgbClr>
                    </a:gs>
                    <a:gs pos="100000">
                      <a:srgbClr val="E3D1F1">
                        <a:alpha val="100000"/>
                      </a:srgbClr>
                    </a:gs>
                  </a:gsLst>
                  <a:lin ang="5400000" scaled="0"/>
                </a:gradFill>
                <a:latin typeface="OPPOSans R"/>
                <a:ea typeface="OPPOSans R"/>
                <a:cs typeface="OPPOSans R"/>
              </a:rPr>
              <a:t>01</a:t>
            </a:r>
            <a:endParaRPr kumimoji="1" lang="zh-CN" altLang="en-US"/>
          </a:p>
        </p:txBody>
      </p:sp>
      <p:sp>
        <p:nvSpPr>
          <p:cNvPr id="16" name="标题 1"/>
          <p:cNvSpPr txBox="1"/>
          <p:nvPr/>
        </p:nvSpPr>
        <p:spPr>
          <a:xfrm>
            <a:off x="6003091" y="1515434"/>
            <a:ext cx="1257300" cy="673100"/>
          </a:xfrm>
          <a:prstGeom prst="rect">
            <a:avLst/>
          </a:prstGeom>
          <a:noFill/>
          <a:ln>
            <a:noFill/>
          </a:ln>
        </p:spPr>
        <p:txBody>
          <a:bodyPr vert="horz" wrap="square" lIns="0" tIns="0" rIns="0" bIns="0" rtlCol="0" anchor="t">
            <a:spAutoFit/>
          </a:bodyPr>
          <a:lstStyle/>
          <a:p>
            <a:pPr algn="r">
              <a:lnSpc>
                <a:spcPct val="110000"/>
              </a:lnSpc>
            </a:pPr>
            <a:r>
              <a:rPr kumimoji="1" lang="en-US" altLang="zh-CN" sz="4800">
                <a:ln w="12700">
                  <a:noFill/>
                </a:ln>
                <a:gradFill>
                  <a:gsLst>
                    <a:gs pos="0">
                      <a:srgbClr val="2CB9C9">
                        <a:alpha val="100000"/>
                      </a:srgbClr>
                    </a:gs>
                    <a:gs pos="100000">
                      <a:srgbClr val="E3D1F1">
                        <a:alpha val="100000"/>
                      </a:srgbClr>
                    </a:gs>
                  </a:gsLst>
                  <a:lin ang="5400000" scaled="0"/>
                </a:gradFill>
                <a:latin typeface="OPPOSans R"/>
                <a:ea typeface="OPPOSans R"/>
                <a:cs typeface="OPPOSans R"/>
              </a:rPr>
              <a:t>02</a:t>
            </a:r>
            <a:endParaRPr kumimoji="1" lang="zh-CN" altLang="en-US"/>
          </a:p>
        </p:txBody>
      </p:sp>
      <p:sp>
        <p:nvSpPr>
          <p:cNvPr id="17" name="标题 1"/>
          <p:cNvSpPr txBox="1"/>
          <p:nvPr/>
        </p:nvSpPr>
        <p:spPr>
          <a:xfrm>
            <a:off x="9607635" y="1515434"/>
            <a:ext cx="1257300" cy="673100"/>
          </a:xfrm>
          <a:prstGeom prst="rect">
            <a:avLst/>
          </a:prstGeom>
          <a:noFill/>
          <a:ln>
            <a:noFill/>
          </a:ln>
        </p:spPr>
        <p:txBody>
          <a:bodyPr vert="horz" wrap="square" lIns="0" tIns="0" rIns="0" bIns="0" rtlCol="0" anchor="t">
            <a:spAutoFit/>
          </a:bodyPr>
          <a:lstStyle/>
          <a:p>
            <a:pPr algn="r">
              <a:lnSpc>
                <a:spcPct val="110000"/>
              </a:lnSpc>
            </a:pPr>
            <a:r>
              <a:rPr kumimoji="1" lang="en-US" altLang="zh-CN" sz="4800">
                <a:ln w="12700">
                  <a:noFill/>
                </a:ln>
                <a:gradFill>
                  <a:gsLst>
                    <a:gs pos="0">
                      <a:srgbClr val="2CB9C9">
                        <a:alpha val="100000"/>
                      </a:srgbClr>
                    </a:gs>
                    <a:gs pos="100000">
                      <a:srgbClr val="E3D1F1">
                        <a:alpha val="100000"/>
                      </a:srgbClr>
                    </a:gs>
                  </a:gsLst>
                  <a:lin ang="5400000" scaled="0"/>
                </a:gradFill>
                <a:latin typeface="OPPOSans R"/>
                <a:ea typeface="OPPOSans R"/>
                <a:cs typeface="OPPOSans R"/>
              </a:rPr>
              <a:t>03</a:t>
            </a:r>
            <a:endParaRPr kumimoji="1" lang="zh-CN" altLang="en-US"/>
          </a:p>
        </p:txBody>
      </p:sp>
      <p:sp>
        <p:nvSpPr>
          <p:cNvPr id="18"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对翻译实践的指导意义</a:t>
            </a:r>
            <a:endParaRPr kumimoji="1" lang="zh-CN" altLang="en-US"/>
          </a:p>
        </p:txBody>
      </p:sp>
      <p:cxnSp>
        <p:nvCxnSpPr>
          <p:cNvPr id="20"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一、理论起源</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Part</a:t>
            </a:r>
            <a:endParaRPr kumimoji="1" lang="zh-CN" altLang="en-US"/>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01</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143499" y="3182721"/>
            <a:ext cx="5945436" cy="1177713"/>
          </a:xfrm>
          <a:prstGeom prst="round2SameRect">
            <a:avLst/>
          </a:prstGeom>
          <a:solidFill>
            <a:schemeClr val="bg1"/>
          </a:solidFill>
          <a:ln w="12700" cap="sq">
            <a:gradFill>
              <a:gsLst>
                <a:gs pos="0">
                  <a:schemeClr val="accent1">
                    <a:lumMod val="40000"/>
                    <a:lumOff val="60000"/>
                    <a:alpha val="0"/>
                  </a:schemeClr>
                </a:gs>
                <a:gs pos="100000">
                  <a:schemeClr val="accent1">
                    <a:alpha val="100000"/>
                  </a:schemeClr>
                </a:gs>
              </a:gsLst>
              <a:lin ang="0" scaled="0"/>
            </a:gra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143499" y="1790740"/>
            <a:ext cx="5945436" cy="1165013"/>
          </a:xfrm>
          <a:prstGeom prst="round2SameRect">
            <a:avLst/>
          </a:prstGeom>
          <a:solidFill>
            <a:schemeClr val="bg1"/>
          </a:solidFill>
          <a:ln w="12700" cap="sq">
            <a:gradFill>
              <a:gsLst>
                <a:gs pos="0">
                  <a:schemeClr val="accent1">
                    <a:lumMod val="40000"/>
                    <a:lumOff val="60000"/>
                    <a:alpha val="0"/>
                  </a:schemeClr>
                </a:gs>
                <a:gs pos="100000">
                  <a:schemeClr val="accent1">
                    <a:alpha val="100000"/>
                  </a:schemeClr>
                </a:gs>
              </a:gsLst>
              <a:lin ang="0" scaled="0"/>
            </a:grad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5143499" y="4574702"/>
            <a:ext cx="5945436" cy="1178398"/>
          </a:xfrm>
          <a:prstGeom prst="round2SameRect">
            <a:avLst/>
          </a:prstGeom>
          <a:solidFill>
            <a:schemeClr val="bg1"/>
          </a:solidFill>
          <a:ln w="12700" cap="sq">
            <a:gradFill>
              <a:gsLst>
                <a:gs pos="0">
                  <a:schemeClr val="accent1">
                    <a:lumMod val="40000"/>
                    <a:lumOff val="60000"/>
                    <a:alpha val="0"/>
                  </a:schemeClr>
                </a:gs>
                <a:gs pos="100000">
                  <a:schemeClr val="accent1">
                    <a:alpha val="100000"/>
                  </a:schemeClr>
                </a:gs>
              </a:gsLst>
              <a:lin ang="0" scaled="0"/>
            </a:gra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928172" y="1447839"/>
            <a:ext cx="4583131" cy="4583127"/>
          </a:xfrm>
          <a:prstGeom prst="donut">
            <a:avLst>
              <a:gd name="adj" fmla="val 8919"/>
            </a:avLst>
          </a:prstGeom>
          <a:gradFill>
            <a:gsLst>
              <a:gs pos="10000">
                <a:schemeClr val="accent1">
                  <a:lumMod val="20000"/>
                  <a:lumOff val="80000"/>
                  <a:alpha val="100000"/>
                </a:schemeClr>
              </a:gs>
              <a:gs pos="100000">
                <a:schemeClr val="accent1">
                  <a:alpha val="100000"/>
                </a:schemeClr>
              </a:gs>
            </a:gsLst>
            <a:path path="circle">
              <a:fillToRect r="100000" b="100000"/>
            </a:path>
            <a:tileRect l="-100000" t="-100000"/>
          </a:gradFill>
          <a:ln cap="flat">
            <a:noFill/>
            <a:prstDash val="solid"/>
            <a:miter/>
          </a:ln>
          <a:effectLst>
            <a:outerShdw blurRad="254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645084" y="2239026"/>
            <a:ext cx="4240651" cy="531082"/>
          </a:xfrm>
          <a:prstGeom prst="rect">
            <a:avLst/>
          </a:prstGeom>
          <a:noFill/>
          <a:ln>
            <a:noFill/>
          </a:ln>
        </p:spPr>
        <p:txBody>
          <a:bodyPr vert="horz" wrap="square" lIns="0" tIns="0" rIns="0" bIns="0" rtlCol="0" anchor="t"/>
          <a:lstStyle/>
          <a:p>
            <a:pPr algn="l">
              <a:lnSpc>
                <a:spcPct val="150000"/>
              </a:lnSpc>
            </a:pPr>
            <a:r>
              <a:rPr kumimoji="1" lang="en-US" altLang="zh-CN" sz="693">
                <a:ln w="12700">
                  <a:noFill/>
                </a:ln>
                <a:solidFill>
                  <a:srgbClr val="474747">
                    <a:alpha val="100000"/>
                  </a:srgbClr>
                </a:solidFill>
                <a:latin typeface="Source Han Sans"/>
                <a:ea typeface="Source Han Sans"/>
                <a:cs typeface="Source Han Sans"/>
              </a:rPr>
              <a:t>弗里德里希·施莱尔马赫（1768—1834），德国哲学家、神学家、翻译家，柏林大学创始人之一，一生致力于哲学、神学、语言学研究，著述丰富，对后世影响深远。
他出身牧师家庭，早年接受神学教育，后转向哲学与语言学研究，其学术生涯与德国浪漫主义思潮相伴，强调语言与文化的独特性。</a:t>
            </a:r>
            <a:endParaRPr kumimoji="1" lang="zh-CN" altLang="en-US"/>
          </a:p>
        </p:txBody>
      </p:sp>
      <p:sp>
        <p:nvSpPr>
          <p:cNvPr id="10" name="标题 1"/>
          <p:cNvSpPr txBox="1"/>
          <p:nvPr/>
        </p:nvSpPr>
        <p:spPr>
          <a:xfrm>
            <a:off x="5945229" y="2046595"/>
            <a:ext cx="526302" cy="526302"/>
          </a:xfrm>
          <a:prstGeom prst="ellipse">
            <a:avLst/>
          </a:prstGeom>
          <a:solidFill>
            <a:schemeClr val="bg1"/>
          </a:solidFill>
          <a:ln w="12700" cap="flat">
            <a:solidFill>
              <a:schemeClr val="accent1"/>
            </a:solidFill>
            <a:miter/>
          </a:ln>
          <a:effectLst>
            <a:outerShdw blurRad="254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6071343" y="2161303"/>
            <a:ext cx="274072" cy="296887"/>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6645084" y="3686910"/>
            <a:ext cx="4238816" cy="531082"/>
          </a:xfrm>
          <a:prstGeom prst="rect">
            <a:avLst/>
          </a:prstGeom>
          <a:noFill/>
          <a:ln>
            <a:noFill/>
          </a:ln>
        </p:spPr>
        <p:txBody>
          <a:bodyPr vert="horz" wrap="square" lIns="0" tIns="0" rIns="0" bIns="0" rtlCol="0" anchor="t"/>
          <a:lstStyle/>
          <a:p>
            <a:pPr algn="l">
              <a:lnSpc>
                <a:spcPct val="150000"/>
              </a:lnSpc>
            </a:pPr>
            <a:r>
              <a:rPr kumimoji="1" lang="en-US" altLang="zh-CN" sz="693">
                <a:ln w="12700">
                  <a:noFill/>
                </a:ln>
                <a:solidFill>
                  <a:srgbClr val="474747">
                    <a:alpha val="100000"/>
                  </a:srgbClr>
                </a:solidFill>
                <a:latin typeface="Source Han Sans"/>
                <a:ea typeface="Source Han Sans"/>
                <a:cs typeface="Source Han Sans"/>
              </a:rPr>
              <a:t>在哲学领域，施莱尔马赫提出“理解”概念，认为理解是通过语言实现的，为诠释学奠定基础，其思想影响后世哲学家如狄尔泰、伽达默尔等。
在神学上，他主张宗教基于人类内心体验，著有《论宗教：对蔑视宗教者的演讲》，使宗教研究转向主观体验与文化维度。</a:t>
            </a:r>
            <a:endParaRPr kumimoji="1" lang="zh-CN" altLang="en-US"/>
          </a:p>
        </p:txBody>
      </p:sp>
      <p:sp>
        <p:nvSpPr>
          <p:cNvPr id="13" name="标题 1"/>
          <p:cNvSpPr txBox="1"/>
          <p:nvPr/>
        </p:nvSpPr>
        <p:spPr>
          <a:xfrm>
            <a:off x="5945229" y="3438576"/>
            <a:ext cx="526302" cy="526302"/>
          </a:xfrm>
          <a:prstGeom prst="ellipse">
            <a:avLst/>
          </a:prstGeom>
          <a:solidFill>
            <a:schemeClr val="bg1"/>
          </a:solidFill>
          <a:ln w="12700" cap="flat">
            <a:solidFill>
              <a:schemeClr val="accent1"/>
            </a:solidFill>
            <a:miter/>
          </a:ln>
          <a:effectLst>
            <a:outerShdw blurRad="254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059936" y="3558074"/>
            <a:ext cx="296887" cy="287308"/>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a:off x="6645084" y="5028343"/>
            <a:ext cx="4238816" cy="531082"/>
          </a:xfrm>
          <a:prstGeom prst="rect">
            <a:avLst/>
          </a:prstGeom>
          <a:noFill/>
          <a:ln>
            <a:noFill/>
          </a:ln>
        </p:spPr>
        <p:txBody>
          <a:bodyPr vert="horz" wrap="square" lIns="0" tIns="0" rIns="0" bIns="0" rtlCol="0" anchor="t"/>
          <a:lstStyle/>
          <a:p>
            <a:pPr algn="l">
              <a:lnSpc>
                <a:spcPct val="150000"/>
              </a:lnSpc>
            </a:pPr>
            <a:r>
              <a:rPr kumimoji="1" lang="en-US" altLang="zh-CN" sz="693">
                <a:ln w="12700">
                  <a:noFill/>
                </a:ln>
                <a:solidFill>
                  <a:srgbClr val="474747">
                    <a:alpha val="100000"/>
                  </a:srgbClr>
                </a:solidFill>
                <a:latin typeface="Source Han Sans"/>
                <a:ea typeface="Source Han Sans"/>
                <a:cs typeface="Source Han Sans"/>
              </a:rPr>
              <a:t>施莱尔马赫精通多种语言，翻译大量作品，如柏拉图、普卢塔克著作，其翻译实践促使他深入思考翻译本质，提出不可译性理论，开启现代翻译研究先河。
他关注翻译中语言、文化差异，认为翻译是跨文化对话，不可译性是翻译核心问题，其理论为翻译实践提供新视角，推动翻译研究发展。</a:t>
            </a:r>
            <a:endParaRPr kumimoji="1" lang="zh-CN" altLang="en-US"/>
          </a:p>
        </p:txBody>
      </p:sp>
      <p:sp>
        <p:nvSpPr>
          <p:cNvPr id="16" name="标题 1"/>
          <p:cNvSpPr txBox="1"/>
          <p:nvPr/>
        </p:nvSpPr>
        <p:spPr>
          <a:xfrm>
            <a:off x="5945229" y="4830557"/>
            <a:ext cx="526302" cy="526302"/>
          </a:xfrm>
          <a:prstGeom prst="ellipse">
            <a:avLst/>
          </a:prstGeom>
          <a:solidFill>
            <a:schemeClr val="bg1"/>
          </a:solidFill>
          <a:ln w="12700" cap="flat">
            <a:solidFill>
              <a:schemeClr val="accent1"/>
            </a:solidFill>
            <a:miter/>
          </a:ln>
          <a:effectLst>
            <a:outerShdw blurRad="254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6059958" y="4945264"/>
            <a:ext cx="296843" cy="296887"/>
          </a:xfrm>
          <a:custGeom>
            <a:avLst/>
            <a:gdLst>
              <a:gd name="connsiteX0" fmla="*/ 579031 w 719895"/>
              <a:gd name="connsiteY0" fmla="*/ 554022 h 720000"/>
              <a:gd name="connsiteX1" fmla="*/ 596778 w 719895"/>
              <a:gd name="connsiteY1" fmla="*/ 561368 h 720000"/>
              <a:gd name="connsiteX2" fmla="*/ 712550 w 719895"/>
              <a:gd name="connsiteY2" fmla="*/ 677140 h 720000"/>
              <a:gd name="connsiteX3" fmla="*/ 712550 w 719895"/>
              <a:gd name="connsiteY3" fmla="*/ 712634 h 720000"/>
              <a:gd name="connsiteX4" fmla="*/ 694887 w 719895"/>
              <a:gd name="connsiteY4" fmla="*/ 720000 h 720000"/>
              <a:gd name="connsiteX5" fmla="*/ 677140 w 719895"/>
              <a:gd name="connsiteY5" fmla="*/ 712634 h 720000"/>
              <a:gd name="connsiteX6" fmla="*/ 561284 w 719895"/>
              <a:gd name="connsiteY6" fmla="*/ 596861 h 720000"/>
              <a:gd name="connsiteX7" fmla="*/ 561284 w 719895"/>
              <a:gd name="connsiteY7" fmla="*/ 561368 h 720000"/>
              <a:gd name="connsiteX8" fmla="*/ 579031 w 719895"/>
              <a:gd name="connsiteY8" fmla="*/ 554022 h 720000"/>
              <a:gd name="connsiteX9" fmla="*/ 301109 w 719895"/>
              <a:gd name="connsiteY9" fmla="*/ 0 h 720000"/>
              <a:gd name="connsiteX10" fmla="*/ 602219 w 719895"/>
              <a:gd name="connsiteY10" fmla="*/ 301109 h 720000"/>
              <a:gd name="connsiteX11" fmla="*/ 301109 w 719895"/>
              <a:gd name="connsiteY11" fmla="*/ 602219 h 720000"/>
              <a:gd name="connsiteX12" fmla="*/ 0 w 719895"/>
              <a:gd name="connsiteY12" fmla="*/ 301109 h 720000"/>
              <a:gd name="connsiteX13" fmla="*/ 301109 w 719895"/>
              <a:gd name="connsiteY13" fmla="*/ 0 h 720000"/>
            </a:gdLst>
            <a:ahLst/>
            <a:cxnLst/>
            <a:rect l="l" t="t" r="r" b="b"/>
            <a:pathLst>
              <a:path w="719895" h="720000">
                <a:moveTo>
                  <a:pt x="579031" y="554022"/>
                </a:moveTo>
                <a:cubicBezTo>
                  <a:pt x="585456" y="554022"/>
                  <a:pt x="591880" y="556471"/>
                  <a:pt x="596778" y="561368"/>
                </a:cubicBezTo>
                <a:lnTo>
                  <a:pt x="712550" y="677140"/>
                </a:lnTo>
                <a:cubicBezTo>
                  <a:pt x="722344" y="686935"/>
                  <a:pt x="722344" y="702840"/>
                  <a:pt x="712550" y="712634"/>
                </a:cubicBezTo>
                <a:cubicBezTo>
                  <a:pt x="707778" y="717573"/>
                  <a:pt x="701333" y="720000"/>
                  <a:pt x="694887" y="720000"/>
                </a:cubicBezTo>
                <a:cubicBezTo>
                  <a:pt x="688441" y="720000"/>
                  <a:pt x="681995" y="717573"/>
                  <a:pt x="677140" y="712634"/>
                </a:cubicBezTo>
                <a:lnTo>
                  <a:pt x="561284" y="596861"/>
                </a:lnTo>
                <a:cubicBezTo>
                  <a:pt x="551490" y="587067"/>
                  <a:pt x="551490" y="571162"/>
                  <a:pt x="561284" y="561368"/>
                </a:cubicBezTo>
                <a:cubicBezTo>
                  <a:pt x="566181" y="556471"/>
                  <a:pt x="572606" y="554022"/>
                  <a:pt x="579031" y="554022"/>
                </a:cubicBezTo>
                <a:close/>
                <a:moveTo>
                  <a:pt x="301109" y="0"/>
                </a:moveTo>
                <a:cubicBezTo>
                  <a:pt x="467443" y="0"/>
                  <a:pt x="602219" y="134859"/>
                  <a:pt x="602219" y="301109"/>
                </a:cubicBezTo>
                <a:cubicBezTo>
                  <a:pt x="602219" y="467443"/>
                  <a:pt x="467443" y="602219"/>
                  <a:pt x="301109" y="602219"/>
                </a:cubicBezTo>
                <a:cubicBezTo>
                  <a:pt x="134775" y="602219"/>
                  <a:pt x="0" y="467443"/>
                  <a:pt x="0" y="301109"/>
                </a:cubicBezTo>
                <a:cubicBezTo>
                  <a:pt x="0" y="134775"/>
                  <a:pt x="134775" y="0"/>
                  <a:pt x="301109" y="0"/>
                </a:cubicBezTo>
                <a:close/>
              </a:path>
            </a:pathLst>
          </a:custGeom>
          <a:solidFill>
            <a:schemeClr val="accent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6645084" y="1870726"/>
            <a:ext cx="4240651" cy="289782"/>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474747">
                    <a:alpha val="100000"/>
                  </a:srgbClr>
                </a:solidFill>
                <a:latin typeface="Source Han Sans CN Bold"/>
                <a:ea typeface="Source Han Sans CN Bold"/>
                <a:cs typeface="Source Han Sans CN Bold"/>
              </a:rPr>
              <a:t>生平简介</a:t>
            </a:r>
            <a:endParaRPr kumimoji="1" lang="zh-CN" altLang="en-US"/>
          </a:p>
        </p:txBody>
      </p:sp>
      <p:sp>
        <p:nvSpPr>
          <p:cNvPr id="19" name="标题 1"/>
          <p:cNvSpPr txBox="1"/>
          <p:nvPr/>
        </p:nvSpPr>
        <p:spPr>
          <a:xfrm>
            <a:off x="6645084" y="3267726"/>
            <a:ext cx="4240651" cy="289782"/>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474747">
                    <a:alpha val="100000"/>
                  </a:srgbClr>
                </a:solidFill>
                <a:latin typeface="Source Han Sans CN Bold"/>
                <a:ea typeface="Source Han Sans CN Bold"/>
                <a:cs typeface="Source Han Sans CN Bold"/>
              </a:rPr>
              <a:t>学术成就</a:t>
            </a:r>
            <a:endParaRPr kumimoji="1" lang="zh-CN" altLang="en-US"/>
          </a:p>
        </p:txBody>
      </p:sp>
      <p:sp>
        <p:nvSpPr>
          <p:cNvPr id="20" name="标题 1"/>
          <p:cNvSpPr txBox="1"/>
          <p:nvPr/>
        </p:nvSpPr>
        <p:spPr>
          <a:xfrm>
            <a:off x="6645084" y="4652026"/>
            <a:ext cx="4240651" cy="289782"/>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474747">
                    <a:alpha val="100000"/>
                  </a:srgbClr>
                </a:solidFill>
                <a:latin typeface="Source Han Sans CN Bold"/>
                <a:ea typeface="Source Han Sans CN Bold"/>
                <a:cs typeface="Source Han Sans CN Bold"/>
              </a:rPr>
              <a:t>翻译实践与理论探索</a:t>
            </a:r>
            <a:endParaRPr kumimoji="1" lang="zh-CN" altLang="en-US"/>
          </a:p>
        </p:txBody>
      </p:sp>
      <p:sp>
        <p:nvSpPr>
          <p:cNvPr id="21"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施莱尔马赫的生平与学术背景</a:t>
            </a:r>
            <a:endParaRPr kumimoji="1" lang="zh-CN" altLang="en-US"/>
          </a:p>
        </p:txBody>
      </p:sp>
      <p:cxnSp>
        <p:nvCxnSpPr>
          <p:cNvPr id="23"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583632" y="0"/>
            <a:ext cx="2796886" cy="6858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583632" y="0"/>
            <a:ext cx="1908031" cy="6858000"/>
          </a:xfrm>
          <a:prstGeom prst="rect">
            <a:avLst/>
          </a:prstGeom>
          <a:gradFill>
            <a:gsLst>
              <a:gs pos="0">
                <a:schemeClr val="accent1">
                  <a:lumMod val="20000"/>
                  <a:lumOff val="80000"/>
                </a:schemeClr>
              </a:gs>
              <a:gs pos="100000">
                <a:schemeClr val="accent1">
                  <a:lumMod val="20000"/>
                  <a:lumOff val="80000"/>
                  <a:alpha val="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510338" y="5765800"/>
            <a:ext cx="4943475" cy="1092200"/>
          </a:xfrm>
          <a:prstGeom prst="trapezoid">
            <a:avLst>
              <a:gd name="adj" fmla="val 98861"/>
            </a:avLst>
          </a:prstGeom>
          <a:gradFill>
            <a:gsLst>
              <a:gs pos="0">
                <a:schemeClr val="accent1">
                  <a:lumMod val="75000"/>
                </a:schemeClr>
              </a:gs>
              <a:gs pos="100000">
                <a:schemeClr val="accent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6644436" y="1237255"/>
            <a:ext cx="2662787" cy="1655768"/>
          </a:xfrm>
          <a:prstGeom prst="rect">
            <a:avLst/>
          </a:prstGeom>
          <a:solidFill>
            <a:schemeClr val="accent1"/>
          </a:solidFill>
          <a:ln w="63500" cap="sq">
            <a:solidFill>
              <a:schemeClr val="bg1"/>
            </a:solidFill>
            <a:miter/>
          </a:ln>
          <a:effectLst>
            <a:outerShdw blurRad="635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7" name="图片 6"/>
          <p:cNvPicPr>
            <a:picLocks noChangeAspect="1"/>
          </p:cNvPicPr>
          <p:nvPr/>
        </p:nvPicPr>
        <p:blipFill>
          <a:blip r:embed="rId2">
            <a:alphaModFix/>
          </a:blip>
          <a:srcRect l="4991" r="4991"/>
          <a:stretch>
            <a:fillRect/>
          </a:stretch>
        </p:blipFill>
        <p:spPr>
          <a:xfrm>
            <a:off x="6644436" y="1237256"/>
            <a:ext cx="2662787" cy="1655768"/>
          </a:xfrm>
          <a:custGeom>
            <a:avLst/>
            <a:gdLst>
              <a:gd name="connsiteX0" fmla="*/ 0 w 5238750"/>
              <a:gd name="connsiteY0" fmla="*/ 0 h 3257549"/>
              <a:gd name="connsiteX1" fmla="*/ 5238750 w 5238750"/>
              <a:gd name="connsiteY1" fmla="*/ 0 h 3257549"/>
              <a:gd name="connsiteX2" fmla="*/ 5238750 w 5238750"/>
              <a:gd name="connsiteY2" fmla="*/ 3257549 h 3257549"/>
              <a:gd name="connsiteX3" fmla="*/ 0 w 5238750"/>
              <a:gd name="connsiteY3" fmla="*/ 3257549 h 3257549"/>
            </a:gdLst>
            <a:ahLst/>
            <a:cxnLst/>
            <a:rect l="l" t="t" r="r" b="b"/>
            <a:pathLst>
              <a:path w="5238750" h="3257549">
                <a:moveTo>
                  <a:pt x="0" y="0"/>
                </a:moveTo>
                <a:lnTo>
                  <a:pt x="5238750" y="0"/>
                </a:lnTo>
                <a:lnTo>
                  <a:pt x="5238750" y="3257549"/>
                </a:lnTo>
                <a:lnTo>
                  <a:pt x="0" y="3257549"/>
                </a:lnTo>
                <a:close/>
              </a:path>
            </a:pathLst>
          </a:custGeom>
          <a:noFill/>
          <a:ln>
            <a:noFill/>
          </a:ln>
        </p:spPr>
      </p:pic>
      <p:sp>
        <p:nvSpPr>
          <p:cNvPr id="8" name="标题 1"/>
          <p:cNvSpPr txBox="1"/>
          <p:nvPr/>
        </p:nvSpPr>
        <p:spPr>
          <a:xfrm rot="16200000" flipV="1">
            <a:off x="127585" y="2060999"/>
            <a:ext cx="1113960" cy="11367"/>
          </a:xfrm>
          <a:prstGeom prst="rect">
            <a:avLst/>
          </a:prstGeom>
          <a:gradFill>
            <a:gsLst>
              <a:gs pos="41000">
                <a:schemeClr val="accent1"/>
              </a:gs>
              <a:gs pos="100000">
                <a:schemeClr val="accent4">
                  <a:lumMod val="20000"/>
                  <a:lumOff val="80000"/>
                  <a:alpha val="0"/>
                </a:schemeClr>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flipV="1">
            <a:off x="658668" y="2609133"/>
            <a:ext cx="51795" cy="51795"/>
          </a:xfrm>
          <a:prstGeom prst="ellipse">
            <a:avLst/>
          </a:prstGeom>
          <a:solidFill>
            <a:schemeClr val="accent1"/>
          </a:solidFill>
          <a:ln w="635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788797" y="924341"/>
            <a:ext cx="5373878" cy="706309"/>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时代背景</a:t>
            </a:r>
            <a:endParaRPr kumimoji="1" lang="zh-CN" altLang="en-US"/>
          </a:p>
        </p:txBody>
      </p:sp>
      <p:sp>
        <p:nvSpPr>
          <p:cNvPr id="11" name="标题 1"/>
          <p:cNvSpPr txBox="1"/>
          <p:nvPr/>
        </p:nvSpPr>
        <p:spPr>
          <a:xfrm>
            <a:off x="788797" y="1679326"/>
            <a:ext cx="5373878" cy="878014"/>
          </a:xfrm>
          <a:prstGeom prst="rect">
            <a:avLst/>
          </a:prstGeom>
          <a:noFill/>
          <a:ln>
            <a:noFill/>
          </a:ln>
        </p:spPr>
        <p:txBody>
          <a:bodyPr vert="horz" wrap="square" lIns="0" tIns="0" rIns="0" bIns="0" rtlCol="0" anchor="t"/>
          <a:lstStyle/>
          <a:p>
            <a:pPr algn="l">
              <a:lnSpc>
                <a:spcPct val="150000"/>
              </a:lnSpc>
            </a:pPr>
            <a:r>
              <a:rPr kumimoji="1" lang="en-US" altLang="zh-CN" sz="1063">
                <a:ln w="12700">
                  <a:noFill/>
                </a:ln>
                <a:solidFill>
                  <a:srgbClr val="474747">
                    <a:alpha val="100000"/>
                  </a:srgbClr>
                </a:solidFill>
                <a:latin typeface="Source Han Sans"/>
                <a:ea typeface="Source Han Sans"/>
                <a:cs typeface="Source Han Sans"/>
              </a:rPr>
              <a:t>19世纪初，欧洲处于思想文化变革期，浪漫主义思潮兴起，强调民族语言、文化独特性，各国文化交流频繁，翻译需求大增，但翻译理论滞后，多凭经验。
当时德意志地区尚未统一，各邦国语言、文化差异大，翻译在文化传播、民族认同构建中作用关键，施莱尔马赫在此背景下思考翻译理论。</a:t>
            </a:r>
            <a:endParaRPr kumimoji="1" lang="zh-CN" altLang="en-US"/>
          </a:p>
        </p:txBody>
      </p:sp>
      <p:sp>
        <p:nvSpPr>
          <p:cNvPr id="12" name="标题 1"/>
          <p:cNvSpPr txBox="1"/>
          <p:nvPr/>
        </p:nvSpPr>
        <p:spPr>
          <a:xfrm rot="16200000" flipV="1">
            <a:off x="127585" y="3797584"/>
            <a:ext cx="1113960" cy="11367"/>
          </a:xfrm>
          <a:prstGeom prst="rect">
            <a:avLst/>
          </a:prstGeom>
          <a:gradFill>
            <a:gsLst>
              <a:gs pos="41000">
                <a:schemeClr val="accent1"/>
              </a:gs>
              <a:gs pos="100000">
                <a:schemeClr val="accent4">
                  <a:lumMod val="20000"/>
                  <a:lumOff val="80000"/>
                  <a:alpha val="0"/>
                </a:schemeClr>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flipV="1">
            <a:off x="658668" y="4345718"/>
            <a:ext cx="51795" cy="51795"/>
          </a:xfrm>
          <a:prstGeom prst="ellipse">
            <a:avLst/>
          </a:prstGeom>
          <a:solidFill>
            <a:schemeClr val="accent1"/>
          </a:solidFill>
          <a:ln w="63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788797" y="2660927"/>
            <a:ext cx="5373878" cy="706309"/>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翻译现状</a:t>
            </a:r>
            <a:endParaRPr kumimoji="1" lang="zh-CN" altLang="en-US"/>
          </a:p>
        </p:txBody>
      </p:sp>
      <p:sp>
        <p:nvSpPr>
          <p:cNvPr id="15" name="标题 1"/>
          <p:cNvSpPr txBox="1"/>
          <p:nvPr/>
        </p:nvSpPr>
        <p:spPr>
          <a:xfrm>
            <a:off x="788797" y="3415911"/>
            <a:ext cx="5373878" cy="878014"/>
          </a:xfrm>
          <a:prstGeom prst="rect">
            <a:avLst/>
          </a:prstGeom>
          <a:noFill/>
          <a:ln>
            <a:noFill/>
          </a:ln>
        </p:spPr>
        <p:txBody>
          <a:bodyPr vert="horz" wrap="square" lIns="0" tIns="0" rIns="0" bIns="0" rtlCol="0" anchor="t"/>
          <a:lstStyle/>
          <a:p>
            <a:pPr algn="l">
              <a:lnSpc>
                <a:spcPct val="150000"/>
              </a:lnSpc>
            </a:pPr>
            <a:r>
              <a:rPr kumimoji="1" lang="en-US" altLang="zh-CN" sz="1063">
                <a:ln w="12700">
                  <a:noFill/>
                </a:ln>
                <a:solidFill>
                  <a:srgbClr val="474747">
                    <a:alpha val="100000"/>
                  </a:srgbClr>
                </a:solidFill>
                <a:latin typeface="Source Han Sans"/>
                <a:ea typeface="Source Han Sans"/>
                <a:cs typeface="Source Han Sans"/>
              </a:rPr>
              <a:t>当时翻译界存在两种倾向：一种是过度归化，译文完全符合译入语习惯，丢失原文特色；一种是机械直译，译文生硬难懂，施莱尔马赫不满这两种极端，探索新翻译方法。
翻译实践多集中文学、哲学领域，但缺乏系统理论指导，译者面临文化、语言差异难题，施莱尔马赫试图通过理论构建解决这些问题。</a:t>
            </a:r>
            <a:endParaRPr kumimoji="1" lang="zh-CN" altLang="en-US"/>
          </a:p>
        </p:txBody>
      </p:sp>
      <p:sp>
        <p:nvSpPr>
          <p:cNvPr id="16" name="标题 1"/>
          <p:cNvSpPr txBox="1"/>
          <p:nvPr/>
        </p:nvSpPr>
        <p:spPr>
          <a:xfrm>
            <a:off x="9033416" y="2326124"/>
            <a:ext cx="3155978" cy="1962443"/>
          </a:xfrm>
          <a:prstGeom prst="rect">
            <a:avLst/>
          </a:prstGeom>
          <a:solidFill>
            <a:schemeClr val="accent1"/>
          </a:solidFill>
          <a:ln w="63500" cap="sq">
            <a:solidFill>
              <a:schemeClr val="bg1"/>
            </a:solidFill>
            <a:miter/>
          </a:ln>
          <a:effectLst>
            <a:outerShdw blurRad="635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17" name="图片 16"/>
          <p:cNvPicPr>
            <a:picLocks noChangeAspect="1"/>
          </p:cNvPicPr>
          <p:nvPr/>
        </p:nvPicPr>
        <p:blipFill>
          <a:blip r:embed="rId3">
            <a:alphaModFix/>
          </a:blip>
          <a:srcRect l="4991" r="4991"/>
          <a:stretch>
            <a:fillRect/>
          </a:stretch>
        </p:blipFill>
        <p:spPr>
          <a:xfrm>
            <a:off x="9033416" y="2326125"/>
            <a:ext cx="3155978" cy="1962443"/>
          </a:xfrm>
          <a:custGeom>
            <a:avLst/>
            <a:gdLst>
              <a:gd name="connsiteX0" fmla="*/ 0 w 5238750"/>
              <a:gd name="connsiteY0" fmla="*/ 0 h 3257549"/>
              <a:gd name="connsiteX1" fmla="*/ 5238750 w 5238750"/>
              <a:gd name="connsiteY1" fmla="*/ 0 h 3257549"/>
              <a:gd name="connsiteX2" fmla="*/ 5238750 w 5238750"/>
              <a:gd name="connsiteY2" fmla="*/ 3257549 h 3257549"/>
              <a:gd name="connsiteX3" fmla="*/ 0 w 5238750"/>
              <a:gd name="connsiteY3" fmla="*/ 3257549 h 3257549"/>
            </a:gdLst>
            <a:ahLst/>
            <a:cxnLst/>
            <a:rect l="l" t="t" r="r" b="b"/>
            <a:pathLst>
              <a:path w="5238750" h="3257549">
                <a:moveTo>
                  <a:pt x="0" y="0"/>
                </a:moveTo>
                <a:lnTo>
                  <a:pt x="5238750" y="0"/>
                </a:lnTo>
                <a:lnTo>
                  <a:pt x="5238750" y="3257549"/>
                </a:lnTo>
                <a:lnTo>
                  <a:pt x="0" y="3257549"/>
                </a:lnTo>
                <a:close/>
              </a:path>
            </a:pathLst>
          </a:custGeom>
          <a:noFill/>
          <a:ln>
            <a:noFill/>
          </a:ln>
        </p:spPr>
      </p:pic>
      <p:sp>
        <p:nvSpPr>
          <p:cNvPr id="18" name="标题 1"/>
          <p:cNvSpPr txBox="1"/>
          <p:nvPr/>
        </p:nvSpPr>
        <p:spPr>
          <a:xfrm rot="16200000" flipV="1">
            <a:off x="127585" y="5534170"/>
            <a:ext cx="1113960" cy="11367"/>
          </a:xfrm>
          <a:prstGeom prst="rect">
            <a:avLst/>
          </a:prstGeom>
          <a:gradFill>
            <a:gsLst>
              <a:gs pos="41000">
                <a:schemeClr val="accent1"/>
              </a:gs>
              <a:gs pos="100000">
                <a:schemeClr val="accent4">
                  <a:lumMod val="20000"/>
                  <a:lumOff val="80000"/>
                  <a:alpha val="0"/>
                </a:schemeClr>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flipV="1">
            <a:off x="658668" y="6082304"/>
            <a:ext cx="51795" cy="51795"/>
          </a:xfrm>
          <a:prstGeom prst="ellipse">
            <a:avLst/>
          </a:prstGeom>
          <a:solidFill>
            <a:schemeClr val="accent1"/>
          </a:solidFill>
          <a:ln w="635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788797" y="4397513"/>
            <a:ext cx="5373878" cy="706309"/>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CB9C9">
                    <a:alpha val="100000"/>
                  </a:srgbClr>
                </a:solidFill>
                <a:latin typeface="Source Han Sans CN Bold"/>
                <a:ea typeface="Source Han Sans CN Bold"/>
                <a:cs typeface="Source Han Sans CN Bold"/>
              </a:rPr>
              <a:t>理论探索</a:t>
            </a:r>
            <a:endParaRPr kumimoji="1" lang="zh-CN" altLang="en-US"/>
          </a:p>
        </p:txBody>
      </p:sp>
      <p:sp>
        <p:nvSpPr>
          <p:cNvPr id="21" name="标题 1"/>
          <p:cNvSpPr txBox="1"/>
          <p:nvPr/>
        </p:nvSpPr>
        <p:spPr>
          <a:xfrm>
            <a:off x="788797" y="5152497"/>
            <a:ext cx="5373878" cy="878014"/>
          </a:xfrm>
          <a:prstGeom prst="rect">
            <a:avLst/>
          </a:prstGeom>
          <a:noFill/>
          <a:ln>
            <a:noFill/>
          </a:ln>
        </p:spPr>
        <p:txBody>
          <a:bodyPr vert="horz" wrap="square" lIns="0" tIns="0" rIns="0" bIns="0" rtlCol="0" anchor="t"/>
          <a:lstStyle/>
          <a:p>
            <a:pPr algn="l">
              <a:lnSpc>
                <a:spcPct val="150000"/>
              </a:lnSpc>
            </a:pPr>
            <a:r>
              <a:rPr kumimoji="1" lang="en-US" altLang="zh-CN" sz="1063">
                <a:ln w="12700">
                  <a:noFill/>
                </a:ln>
                <a:solidFill>
                  <a:srgbClr val="474747">
                    <a:alpha val="100000"/>
                  </a:srgbClr>
                </a:solidFill>
                <a:latin typeface="Source Han Sans"/>
                <a:ea typeface="Source Han Sans"/>
                <a:cs typeface="Source Han Sans"/>
              </a:rPr>
              <a:t>施莱尔马赫在演讲中提出不可译性理论，认为不同语言本质差异导致不可译性，翻译应平衡保留原文异质性与译文可读性，为翻译研究提供新思路。
他的理论打破传统翻译观念，强调翻译创造性与文化性，引发学界对翻译本质、方法深入探讨，推动翻译研究走向系统化、科学化。</a:t>
            </a:r>
            <a:endParaRPr kumimoji="1" lang="zh-CN" altLang="en-US"/>
          </a:p>
        </p:txBody>
      </p:sp>
      <p:sp>
        <p:nvSpPr>
          <p:cNvPr id="22" name="标题 1"/>
          <p:cNvSpPr txBox="1"/>
          <p:nvPr/>
        </p:nvSpPr>
        <p:spPr>
          <a:xfrm>
            <a:off x="6791668" y="3998616"/>
            <a:ext cx="3107089" cy="1932043"/>
          </a:xfrm>
          <a:prstGeom prst="rect">
            <a:avLst/>
          </a:prstGeom>
          <a:solidFill>
            <a:schemeClr val="accent1"/>
          </a:solidFill>
          <a:ln w="63500" cap="sq">
            <a:solidFill>
              <a:schemeClr val="bg1"/>
            </a:solidFill>
            <a:miter/>
          </a:ln>
          <a:effectLst>
            <a:outerShdw blurRad="635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23" name="图片 22"/>
          <p:cNvPicPr>
            <a:picLocks noChangeAspect="1"/>
          </p:cNvPicPr>
          <p:nvPr/>
        </p:nvPicPr>
        <p:blipFill>
          <a:blip r:embed="rId4">
            <a:alphaModFix/>
          </a:blip>
          <a:srcRect l="4991" r="4991"/>
          <a:stretch>
            <a:fillRect/>
          </a:stretch>
        </p:blipFill>
        <p:spPr>
          <a:xfrm>
            <a:off x="6791668" y="3998617"/>
            <a:ext cx="3107089" cy="1932043"/>
          </a:xfrm>
          <a:custGeom>
            <a:avLst/>
            <a:gdLst>
              <a:gd name="connsiteX0" fmla="*/ 0 w 5238750"/>
              <a:gd name="connsiteY0" fmla="*/ 0 h 3257549"/>
              <a:gd name="connsiteX1" fmla="*/ 5238750 w 5238750"/>
              <a:gd name="connsiteY1" fmla="*/ 0 h 3257549"/>
              <a:gd name="connsiteX2" fmla="*/ 5238750 w 5238750"/>
              <a:gd name="connsiteY2" fmla="*/ 3257549 h 3257549"/>
              <a:gd name="connsiteX3" fmla="*/ 0 w 5238750"/>
              <a:gd name="connsiteY3" fmla="*/ 3257549 h 3257549"/>
            </a:gdLst>
            <a:ahLst/>
            <a:cxnLst/>
            <a:rect l="l" t="t" r="r" b="b"/>
            <a:pathLst>
              <a:path w="5238750" h="3257549">
                <a:moveTo>
                  <a:pt x="0" y="0"/>
                </a:moveTo>
                <a:lnTo>
                  <a:pt x="5238750" y="0"/>
                </a:lnTo>
                <a:lnTo>
                  <a:pt x="5238750" y="3257549"/>
                </a:lnTo>
                <a:lnTo>
                  <a:pt x="0" y="3257549"/>
                </a:lnTo>
                <a:close/>
              </a:path>
            </a:pathLst>
          </a:custGeom>
          <a:noFill/>
          <a:ln>
            <a:noFill/>
          </a:ln>
        </p:spPr>
      </p:pic>
      <p:sp>
        <p:nvSpPr>
          <p:cNvPr id="24"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《论翻译的不同方法》的发表背景</a:t>
            </a:r>
            <a:endParaRPr kumimoji="1" lang="zh-CN" altLang="en-US"/>
          </a:p>
        </p:txBody>
      </p:sp>
      <p:cxnSp>
        <p:nvCxnSpPr>
          <p:cNvPr id="26"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30350" y="6498000"/>
            <a:ext cx="12240000" cy="360000"/>
          </a:xfrm>
          <a:custGeom>
            <a:avLst/>
            <a:gdLst>
              <a:gd name="connsiteX0" fmla="*/ 0 w 12182614"/>
              <a:gd name="connsiteY0" fmla="*/ 0 h 369489"/>
              <a:gd name="connsiteX1" fmla="*/ 12182614 w 12182614"/>
              <a:gd name="connsiteY1" fmla="*/ 0 h 369489"/>
              <a:gd name="connsiteX2" fmla="*/ 12182614 w 12182614"/>
              <a:gd name="connsiteY2" fmla="*/ 369489 h 369489"/>
              <a:gd name="connsiteX3" fmla="*/ 0 w 12182614"/>
              <a:gd name="connsiteY3" fmla="*/ 369489 h 369489"/>
            </a:gdLst>
            <a:ahLst/>
            <a:cxnLst/>
            <a:rect l="l" t="t" r="r" b="b"/>
            <a:pathLst>
              <a:path w="12182614" h="369489">
                <a:moveTo>
                  <a:pt x="0" y="0"/>
                </a:moveTo>
                <a:lnTo>
                  <a:pt x="12182614" y="0"/>
                </a:lnTo>
                <a:lnTo>
                  <a:pt x="12182614" y="369489"/>
                </a:lnTo>
                <a:lnTo>
                  <a:pt x="0" y="369489"/>
                </a:lnTo>
                <a:close/>
              </a:path>
            </a:pathLst>
          </a:custGeom>
          <a:solidFill>
            <a:schemeClr val="accent2"/>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a:off x="5068901" y="1469969"/>
            <a:ext cx="6105072" cy="2089260"/>
          </a:xfrm>
          <a:prstGeom prst="roundRect">
            <a:avLst>
              <a:gd name="adj" fmla="val 6567"/>
            </a:avLst>
          </a:prstGeom>
          <a:solidFill>
            <a:schemeClr val="bg1"/>
          </a:solidFill>
          <a:ln w="12700" cap="flat">
            <a:solidFill>
              <a:schemeClr val="accent2">
                <a:lumMod val="20000"/>
                <a:lumOff val="80000"/>
              </a:schemeClr>
            </a:solidFill>
            <a:miter/>
          </a:ln>
          <a:effectLst>
            <a:outerShdw blurRad="139700" dist="38100" dir="2700000" algn="tl" rotWithShape="0">
              <a:schemeClr val="accent2">
                <a:lumMod val="100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1005327" y="3955429"/>
            <a:ext cx="3767619" cy="1839002"/>
          </a:xfrm>
          <a:prstGeom prst="roundRect">
            <a:avLst>
              <a:gd name="adj" fmla="val 10379"/>
            </a:avLst>
          </a:prstGeom>
          <a:solidFill>
            <a:schemeClr val="accent2"/>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5274160" y="1628562"/>
            <a:ext cx="5679400" cy="447284"/>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3ECDB5">
                    <a:alpha val="100000"/>
                  </a:srgbClr>
                </a:solidFill>
                <a:latin typeface="Source Han Sans CN Bold"/>
                <a:ea typeface="Source Han Sans CN Bold"/>
                <a:cs typeface="Source Han Sans CN Bold"/>
              </a:rPr>
              <a:t>不可译性概念阐释</a:t>
            </a:r>
            <a:endParaRPr kumimoji="1" lang="zh-CN" altLang="en-US"/>
          </a:p>
        </p:txBody>
      </p:sp>
      <p:sp>
        <p:nvSpPr>
          <p:cNvPr id="8" name="标题 1"/>
          <p:cNvSpPr txBox="1"/>
          <p:nvPr/>
        </p:nvSpPr>
        <p:spPr>
          <a:xfrm>
            <a:off x="5273286" y="2162688"/>
            <a:ext cx="5675500" cy="1258238"/>
          </a:xfrm>
          <a:prstGeom prst="rect">
            <a:avLst/>
          </a:prstGeom>
          <a:noFill/>
          <a:ln>
            <a:noFill/>
          </a:ln>
        </p:spPr>
        <p:txBody>
          <a:bodyPr vert="horz" wrap="square" lIns="0" tIns="0" rIns="0" bIns="0" rtlCol="0" anchor="t"/>
          <a:lstStyle/>
          <a:p>
            <a:pPr algn="l">
              <a:lnSpc>
                <a:spcPct val="150000"/>
              </a:lnSpc>
            </a:pPr>
            <a:r>
              <a:rPr kumimoji="1" lang="en-US" altLang="zh-CN" sz="1143">
                <a:ln w="12700">
                  <a:noFill/>
                </a:ln>
                <a:solidFill>
                  <a:srgbClr val="474747">
                    <a:alpha val="100000"/>
                  </a:srgbClr>
                </a:solidFill>
                <a:latin typeface="Source Han Sans"/>
                <a:ea typeface="Source Han Sans"/>
                <a:cs typeface="Source Han Sans"/>
              </a:rPr>
              <a:t>施莱尔马赫在演讲中指出，不同语言词汇、语法、语义、文化内涵差异，使某些概念、表达在另一种语言中无对应形式，这就是不可译性，如德语“Gemütlichkeit”难以准确译为其他语言。
他认为不可译性是翻译固有属性，非障碍而是动力，促使译者创造性转换，寻找合适表达方式，让读者感受文化差异。</a:t>
            </a:r>
            <a:endParaRPr kumimoji="1" lang="zh-CN" altLang="en-US"/>
          </a:p>
        </p:txBody>
      </p:sp>
      <p:sp>
        <p:nvSpPr>
          <p:cNvPr id="9" name="标题 1"/>
          <p:cNvSpPr txBox="1"/>
          <p:nvPr/>
        </p:nvSpPr>
        <p:spPr>
          <a:xfrm>
            <a:off x="5068901" y="3832169"/>
            <a:ext cx="6105072" cy="2089260"/>
          </a:xfrm>
          <a:prstGeom prst="roundRect">
            <a:avLst>
              <a:gd name="adj" fmla="val 6567"/>
            </a:avLst>
          </a:prstGeom>
          <a:solidFill>
            <a:schemeClr val="bg1"/>
          </a:solidFill>
          <a:ln w="12700" cap="flat">
            <a:solidFill>
              <a:schemeClr val="accent2">
                <a:lumMod val="20000"/>
                <a:lumOff val="80000"/>
              </a:schemeClr>
            </a:solidFill>
            <a:miter/>
          </a:ln>
          <a:effectLst>
            <a:outerShdw blurRad="139700" dist="38100" dir="2700000" algn="tl" rotWithShape="0">
              <a:schemeClr val="accent2">
                <a:lumMod val="100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273286" y="4537588"/>
            <a:ext cx="5675500" cy="1258238"/>
          </a:xfrm>
          <a:prstGeom prst="rect">
            <a:avLst/>
          </a:prstGeom>
          <a:noFill/>
          <a:ln>
            <a:noFill/>
          </a:ln>
        </p:spPr>
        <p:txBody>
          <a:bodyPr vert="horz" wrap="square" lIns="0" tIns="0" rIns="0" bIns="0" rtlCol="0" anchor="t"/>
          <a:lstStyle/>
          <a:p>
            <a:pPr algn="l">
              <a:lnSpc>
                <a:spcPct val="150000"/>
              </a:lnSpc>
            </a:pPr>
            <a:r>
              <a:rPr kumimoji="1" lang="en-US" altLang="zh-CN" sz="1143">
                <a:ln w="12700">
                  <a:noFill/>
                </a:ln>
                <a:solidFill>
                  <a:srgbClr val="474747">
                    <a:alpha val="100000"/>
                  </a:srgbClr>
                </a:solidFill>
                <a:latin typeface="Source Han Sans"/>
                <a:ea typeface="Source Han Sans"/>
                <a:cs typeface="Source Han Sans"/>
              </a:rPr>
              <a:t>针对不可译性，施莱尔马赫提出两种翻译策略：“译者让作者尽可能不动，而让读者向作者靠拢”即异化策略，保留原文异质性；“译者让读者尽可能不动，而让作者向读者靠拢”即归化策略，使译文符合译入语习惯。
他未明确主张哪种策略优劣，认为应根据文本类型、翻译目的、读者群体灵活选择，为翻译实践提供多样方法。</a:t>
            </a:r>
            <a:endParaRPr kumimoji="1" lang="zh-CN" altLang="en-US"/>
          </a:p>
        </p:txBody>
      </p:sp>
      <p:sp>
        <p:nvSpPr>
          <p:cNvPr id="11" name="标题 1"/>
          <p:cNvSpPr txBox="1"/>
          <p:nvPr/>
        </p:nvSpPr>
        <p:spPr>
          <a:xfrm>
            <a:off x="5274160" y="4003462"/>
            <a:ext cx="5679400" cy="447284"/>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3ECDB5">
                    <a:alpha val="100000"/>
                  </a:srgbClr>
                </a:solidFill>
                <a:latin typeface="Source Han Sans CN Bold"/>
                <a:ea typeface="Source Han Sans CN Bold"/>
                <a:cs typeface="Source Han Sans CN Bold"/>
              </a:rPr>
              <a:t>翻译策略的提出</a:t>
            </a:r>
            <a:endParaRPr kumimoji="1" lang="zh-CN" altLang="en-US"/>
          </a:p>
        </p:txBody>
      </p:sp>
      <p:sp>
        <p:nvSpPr>
          <p:cNvPr id="12" name="标题 1"/>
          <p:cNvSpPr txBox="1"/>
          <p:nvPr/>
        </p:nvSpPr>
        <p:spPr>
          <a:xfrm>
            <a:off x="1133960" y="4003462"/>
            <a:ext cx="3456900" cy="447284"/>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FFFFFF">
                    <a:alpha val="100000"/>
                  </a:srgbClr>
                </a:solidFill>
                <a:latin typeface="Source Han Sans CN Bold"/>
                <a:ea typeface="Source Han Sans CN Bold"/>
                <a:cs typeface="Source Han Sans CN Bold"/>
              </a:rPr>
              <a:t>理论的深远影响</a:t>
            </a:r>
            <a:endParaRPr kumimoji="1" lang="zh-CN" altLang="en-US"/>
          </a:p>
        </p:txBody>
      </p:sp>
      <p:sp>
        <p:nvSpPr>
          <p:cNvPr id="13" name="标题 1"/>
          <p:cNvSpPr txBox="1"/>
          <p:nvPr/>
        </p:nvSpPr>
        <p:spPr>
          <a:xfrm>
            <a:off x="1133086" y="4537588"/>
            <a:ext cx="3440300" cy="1156638"/>
          </a:xfrm>
          <a:prstGeom prst="rect">
            <a:avLst/>
          </a:prstGeom>
          <a:noFill/>
          <a:ln>
            <a:noFill/>
          </a:ln>
        </p:spPr>
        <p:txBody>
          <a:bodyPr vert="horz" wrap="square" lIns="0" tIns="0" rIns="0" bIns="0" rtlCol="0" anchor="t"/>
          <a:lstStyle/>
          <a:p>
            <a:pPr algn="l">
              <a:lnSpc>
                <a:spcPct val="150000"/>
              </a:lnSpc>
            </a:pPr>
            <a:r>
              <a:rPr kumimoji="1" lang="en-US" altLang="zh-CN" sz="948">
                <a:ln w="12700">
                  <a:noFill/>
                </a:ln>
                <a:solidFill>
                  <a:srgbClr val="FFFFFF">
                    <a:alpha val="100000"/>
                  </a:srgbClr>
                </a:solidFill>
                <a:latin typeface="Source Han Sans"/>
                <a:ea typeface="Source Han Sans"/>
                <a:cs typeface="Source Han Sans"/>
              </a:rPr>
              <a:t>不可译性理论拓宽翻译研究视野，使研究从语言转换转向跨文化交际，强调翻译文化性，为后来文化翻译研究奠定基础。
它启发后世学者关注翻译中创造性，如奈达“功能对等”理论、图里“翻译规范”理论等，都受其影响，推动翻译理论不断发展。</a:t>
            </a:r>
            <a:endParaRPr kumimoji="1" lang="zh-CN" altLang="en-US"/>
          </a:p>
        </p:txBody>
      </p:sp>
      <p:sp>
        <p:nvSpPr>
          <p:cNvPr id="14"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不可译性理论的提出</a:t>
            </a:r>
            <a:endParaRPr kumimoji="1" lang="zh-CN" altLang="en-US"/>
          </a:p>
        </p:txBody>
      </p:sp>
      <p:cxnSp>
        <p:nvCxnSpPr>
          <p:cNvPr id="16"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189039" y="159490"/>
            <a:ext cx="14152245" cy="6874698"/>
            <a:chOff x="-1189039" y="159490"/>
            <a:chExt cx="14152245" cy="6874698"/>
          </a:xfrm>
        </p:grpSpPr>
        <p:sp>
          <p:nvSpPr>
            <p:cNvPr id="3" name="标题 1"/>
            <p:cNvSpPr txBox="1"/>
            <p:nvPr/>
          </p:nvSpPr>
          <p:spPr>
            <a:xfrm>
              <a:off x="-1189039" y="3352853"/>
              <a:ext cx="14152245" cy="2738757"/>
            </a:xfrm>
            <a:custGeom>
              <a:avLst/>
              <a:gdLst>
                <a:gd name="connsiteX0" fmla="*/ 4656 w 12192000"/>
                <a:gd name="connsiteY0" fmla="*/ 4656 h 2445849"/>
                <a:gd name="connsiteX1" fmla="*/ 6533335 w 12192000"/>
                <a:gd name="connsiteY1" fmla="*/ 2126461 h 2445849"/>
                <a:gd name="connsiteX2" fmla="*/ 12191689 w 12192000"/>
                <a:gd name="connsiteY2" fmla="*/ 1828490 h 2445849"/>
              </a:gdLst>
              <a:ahLst/>
              <a:cxnLst/>
              <a:rect l="l" t="t" r="r" b="b"/>
              <a:pathLst>
                <a:path w="12192000" h="2445849">
                  <a:moveTo>
                    <a:pt x="4656" y="4656"/>
                  </a:moveTo>
                  <a:cubicBezTo>
                    <a:pt x="4656" y="4656"/>
                    <a:pt x="3203504" y="3492164"/>
                    <a:pt x="6533335" y="2126461"/>
                  </a:cubicBezTo>
                  <a:cubicBezTo>
                    <a:pt x="9863167" y="760758"/>
                    <a:pt x="12191689" y="1828490"/>
                    <a:pt x="12191689" y="182849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4" name="标题 1"/>
            <p:cNvSpPr txBox="1"/>
            <p:nvPr/>
          </p:nvSpPr>
          <p:spPr>
            <a:xfrm>
              <a:off x="-1173906" y="3200622"/>
              <a:ext cx="14094598" cy="2898634"/>
            </a:xfrm>
            <a:custGeom>
              <a:avLst/>
              <a:gdLst>
                <a:gd name="connsiteX0" fmla="*/ 4656 w 12142338"/>
                <a:gd name="connsiteY0" fmla="*/ 4656 h 2588627"/>
                <a:gd name="connsiteX1" fmla="*/ 6563133 w 12142338"/>
                <a:gd name="connsiteY1" fmla="*/ 2314556 h 2588627"/>
                <a:gd name="connsiteX2" fmla="*/ 12140166 w 12142338"/>
                <a:gd name="connsiteY2" fmla="*/ 1886222 h 2588627"/>
              </a:gdLst>
              <a:ahLst/>
              <a:cxnLst/>
              <a:rect l="l" t="t" r="r" b="b"/>
              <a:pathLst>
                <a:path w="12142338" h="2588627">
                  <a:moveTo>
                    <a:pt x="4656" y="4656"/>
                  </a:moveTo>
                  <a:cubicBezTo>
                    <a:pt x="4656" y="4656"/>
                    <a:pt x="3215919" y="3589005"/>
                    <a:pt x="6563133" y="2314556"/>
                  </a:cubicBezTo>
                  <a:cubicBezTo>
                    <a:pt x="9910345" y="1040107"/>
                    <a:pt x="12054498" y="1913536"/>
                    <a:pt x="12140166" y="188622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a:off x="-1158053" y="3049087"/>
              <a:ext cx="14036952" cy="3065462"/>
            </a:xfrm>
            <a:custGeom>
              <a:avLst/>
              <a:gdLst>
                <a:gd name="connsiteX0" fmla="*/ 4656 w 12092676"/>
                <a:gd name="connsiteY0" fmla="*/ 4656 h 2737612"/>
                <a:gd name="connsiteX1" fmla="*/ 6593550 w 12092676"/>
                <a:gd name="connsiteY1" fmla="*/ 2502650 h 2737612"/>
                <a:gd name="connsiteX2" fmla="*/ 12089883 w 12092676"/>
                <a:gd name="connsiteY2" fmla="*/ 1943954 h 2737612"/>
              </a:gdLst>
              <a:ahLst/>
              <a:cxnLst/>
              <a:rect l="l" t="t" r="r" b="b"/>
              <a:pathLst>
                <a:path w="12092676" h="2737612">
                  <a:moveTo>
                    <a:pt x="4656" y="4656"/>
                  </a:moveTo>
                  <a:cubicBezTo>
                    <a:pt x="4656" y="4656"/>
                    <a:pt x="3228335" y="3685845"/>
                    <a:pt x="6593550" y="2502650"/>
                  </a:cubicBezTo>
                  <a:cubicBezTo>
                    <a:pt x="9958765" y="1319455"/>
                    <a:pt x="11917929" y="1997961"/>
                    <a:pt x="12089883" y="194395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6" name="标题 1"/>
            <p:cNvSpPr txBox="1"/>
            <p:nvPr/>
          </p:nvSpPr>
          <p:spPr>
            <a:xfrm>
              <a:off x="-1142200" y="2896856"/>
              <a:ext cx="13979305" cy="3239240"/>
            </a:xfrm>
            <a:custGeom>
              <a:avLst/>
              <a:gdLst>
                <a:gd name="connsiteX0" fmla="*/ 4656 w 12043014"/>
                <a:gd name="connsiteY0" fmla="*/ 4656 h 2892806"/>
                <a:gd name="connsiteX1" fmla="*/ 6623348 w 12043014"/>
                <a:gd name="connsiteY1" fmla="*/ 2690124 h 2892806"/>
                <a:gd name="connsiteX2" fmla="*/ 12038979 w 12043014"/>
                <a:gd name="connsiteY2" fmla="*/ 2001685 h 2892806"/>
              </a:gdLst>
              <a:ahLst/>
              <a:cxnLst/>
              <a:rect l="l" t="t" r="r" b="b"/>
              <a:pathLst>
                <a:path w="12043014" h="2892806">
                  <a:moveTo>
                    <a:pt x="4656" y="4656"/>
                  </a:moveTo>
                  <a:cubicBezTo>
                    <a:pt x="4656" y="4656"/>
                    <a:pt x="3240751" y="3782686"/>
                    <a:pt x="6623348" y="2690124"/>
                  </a:cubicBezTo>
                  <a:cubicBezTo>
                    <a:pt x="10005945" y="1597562"/>
                    <a:pt x="11780737" y="2082386"/>
                    <a:pt x="12038979" y="200168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7" name="标题 1"/>
            <p:cNvSpPr txBox="1"/>
            <p:nvPr/>
          </p:nvSpPr>
          <p:spPr>
            <a:xfrm>
              <a:off x="-1127068" y="2744626"/>
              <a:ext cx="13921658" cy="3413020"/>
            </a:xfrm>
            <a:custGeom>
              <a:avLst/>
              <a:gdLst>
                <a:gd name="connsiteX0" fmla="*/ 4656 w 11993352"/>
                <a:gd name="connsiteY0" fmla="*/ 4656 h 3047999"/>
                <a:gd name="connsiteX1" fmla="*/ 6653765 w 11993352"/>
                <a:gd name="connsiteY1" fmla="*/ 2878218 h 3047999"/>
                <a:gd name="connsiteX2" fmla="*/ 11988697 w 11993352"/>
                <a:gd name="connsiteY2" fmla="*/ 2059418 h 3047999"/>
              </a:gdLst>
              <a:ahLst/>
              <a:cxnLst/>
              <a:rect l="l" t="t" r="r" b="b"/>
              <a:pathLst>
                <a:path w="11993352" h="3047999">
                  <a:moveTo>
                    <a:pt x="4656" y="4656"/>
                  </a:moveTo>
                  <a:cubicBezTo>
                    <a:pt x="4656" y="4656"/>
                    <a:pt x="3253166" y="3879527"/>
                    <a:pt x="6653765" y="2878218"/>
                  </a:cubicBezTo>
                  <a:cubicBezTo>
                    <a:pt x="10054365" y="1876910"/>
                    <a:pt x="11644788" y="2167432"/>
                    <a:pt x="11988697" y="205941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8" name="标题 1"/>
            <p:cNvSpPr txBox="1"/>
            <p:nvPr/>
          </p:nvSpPr>
          <p:spPr>
            <a:xfrm>
              <a:off x="-1111216" y="2592395"/>
              <a:ext cx="13856806" cy="3586799"/>
            </a:xfrm>
            <a:custGeom>
              <a:avLst/>
              <a:gdLst>
                <a:gd name="connsiteX0" fmla="*/ 4656 w 11937482"/>
                <a:gd name="connsiteY0" fmla="*/ 4656 h 3203193"/>
                <a:gd name="connsiteX1" fmla="*/ 6683563 w 11937482"/>
                <a:gd name="connsiteY1" fmla="*/ 3065692 h 3203193"/>
                <a:gd name="connsiteX2" fmla="*/ 11937793 w 11937482"/>
                <a:gd name="connsiteY2" fmla="*/ 2116529 h 3203193"/>
              </a:gdLst>
              <a:ahLst/>
              <a:cxnLst/>
              <a:rect l="l" t="t" r="r" b="b"/>
              <a:pathLst>
                <a:path w="11937482" h="3203193">
                  <a:moveTo>
                    <a:pt x="4656" y="4656"/>
                  </a:moveTo>
                  <a:cubicBezTo>
                    <a:pt x="4656" y="4656"/>
                    <a:pt x="3265581" y="3976367"/>
                    <a:pt x="6683563" y="3065692"/>
                  </a:cubicBezTo>
                  <a:cubicBezTo>
                    <a:pt x="10101543" y="2155017"/>
                    <a:pt x="11507596" y="2251237"/>
                    <a:pt x="11937793" y="211652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9" name="标题 1"/>
            <p:cNvSpPr txBox="1"/>
            <p:nvPr/>
          </p:nvSpPr>
          <p:spPr>
            <a:xfrm>
              <a:off x="-1095363" y="2440166"/>
              <a:ext cx="13799160" cy="3767530"/>
            </a:xfrm>
            <a:custGeom>
              <a:avLst/>
              <a:gdLst>
                <a:gd name="connsiteX0" fmla="*/ 4656 w 11887820"/>
                <a:gd name="connsiteY0" fmla="*/ 4656 h 3364594"/>
                <a:gd name="connsiteX1" fmla="*/ 6713360 w 11887820"/>
                <a:gd name="connsiteY1" fmla="*/ 3253787 h 3364594"/>
                <a:gd name="connsiteX2" fmla="*/ 11886269 w 11887820"/>
                <a:gd name="connsiteY2" fmla="*/ 2174261 h 3364594"/>
              </a:gdLst>
              <a:ahLst/>
              <a:cxnLst/>
              <a:rect l="l" t="t" r="r" b="b"/>
              <a:pathLst>
                <a:path w="11887820" h="3364594">
                  <a:moveTo>
                    <a:pt x="4656" y="4656"/>
                  </a:moveTo>
                  <a:cubicBezTo>
                    <a:pt x="4656" y="4656"/>
                    <a:pt x="3278618" y="4073208"/>
                    <a:pt x="6713360" y="3253787"/>
                  </a:cubicBezTo>
                  <a:cubicBezTo>
                    <a:pt x="10148102" y="2434365"/>
                    <a:pt x="11370406" y="2336283"/>
                    <a:pt x="11886269" y="217426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0" name="标题 1"/>
            <p:cNvSpPr txBox="1"/>
            <p:nvPr/>
          </p:nvSpPr>
          <p:spPr>
            <a:xfrm>
              <a:off x="-1079510" y="2288630"/>
              <a:ext cx="13741513" cy="3948260"/>
            </a:xfrm>
            <a:custGeom>
              <a:avLst/>
              <a:gdLst>
                <a:gd name="connsiteX0" fmla="*/ 4656 w 11838158"/>
                <a:gd name="connsiteY0" fmla="*/ 4656 h 3525995"/>
                <a:gd name="connsiteX1" fmla="*/ 6743778 w 11838158"/>
                <a:gd name="connsiteY1" fmla="*/ 3441881 h 3525995"/>
                <a:gd name="connsiteX2" fmla="*/ 11835986 w 11838158"/>
                <a:gd name="connsiteY2" fmla="*/ 2231993 h 3525995"/>
              </a:gdLst>
              <a:ahLst/>
              <a:cxnLst/>
              <a:rect l="l" t="t" r="r" b="b"/>
              <a:pathLst>
                <a:path w="11838158" h="3525995">
                  <a:moveTo>
                    <a:pt x="4656" y="4656"/>
                  </a:moveTo>
                  <a:cubicBezTo>
                    <a:pt x="4656" y="4656"/>
                    <a:pt x="3291033" y="4170049"/>
                    <a:pt x="6743778" y="3441881"/>
                  </a:cubicBezTo>
                  <a:cubicBezTo>
                    <a:pt x="10196522" y="2713713"/>
                    <a:pt x="11233835" y="2421329"/>
                    <a:pt x="11835986" y="223199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064378" y="2136400"/>
              <a:ext cx="13683866" cy="4135941"/>
            </a:xfrm>
            <a:custGeom>
              <a:avLst/>
              <a:gdLst>
                <a:gd name="connsiteX0" fmla="*/ 4656 w 11788496"/>
                <a:gd name="connsiteY0" fmla="*/ 4656 h 3693604"/>
                <a:gd name="connsiteX1" fmla="*/ 6773575 w 11788496"/>
                <a:gd name="connsiteY1" fmla="*/ 3629355 h 3693604"/>
                <a:gd name="connsiteX2" fmla="*/ 11785083 w 11788496"/>
                <a:gd name="connsiteY2" fmla="*/ 2289104 h 3693604"/>
              </a:gdLst>
              <a:ahLst/>
              <a:cxnLst/>
              <a:rect l="l" t="t" r="r" b="b"/>
              <a:pathLst>
                <a:path w="11788496" h="3693604">
                  <a:moveTo>
                    <a:pt x="4656" y="4656"/>
                  </a:moveTo>
                  <a:cubicBezTo>
                    <a:pt x="4656" y="4656"/>
                    <a:pt x="3303448" y="4266890"/>
                    <a:pt x="6773575" y="3629355"/>
                  </a:cubicBezTo>
                  <a:cubicBezTo>
                    <a:pt x="10243701" y="2991820"/>
                    <a:pt x="11097265" y="2505133"/>
                    <a:pt x="11785083" y="2289104"/>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1048525" y="1984169"/>
              <a:ext cx="13626220" cy="4330573"/>
            </a:xfrm>
            <a:custGeom>
              <a:avLst/>
              <a:gdLst>
                <a:gd name="connsiteX0" fmla="*/ 4656 w 11738835"/>
                <a:gd name="connsiteY0" fmla="*/ 4656 h 3867421"/>
                <a:gd name="connsiteX1" fmla="*/ 6803993 w 11738835"/>
                <a:gd name="connsiteY1" fmla="*/ 3817449 h 3867421"/>
                <a:gd name="connsiteX2" fmla="*/ 11734800 w 11738835"/>
                <a:gd name="connsiteY2" fmla="*/ 2347457 h 3867421"/>
              </a:gdLst>
              <a:ahLst/>
              <a:cxnLst/>
              <a:rect l="l" t="t" r="r" b="b"/>
              <a:pathLst>
                <a:path w="11738835" h="3867421">
                  <a:moveTo>
                    <a:pt x="4656" y="4656"/>
                  </a:moveTo>
                  <a:cubicBezTo>
                    <a:pt x="4656" y="4656"/>
                    <a:pt x="3315864" y="4363731"/>
                    <a:pt x="6803993" y="3817449"/>
                  </a:cubicBezTo>
                  <a:cubicBezTo>
                    <a:pt x="10292121" y="3271168"/>
                    <a:pt x="10960695" y="2590179"/>
                    <a:pt x="11734800" y="234745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1032672" y="1831939"/>
              <a:ext cx="13561367" cy="4525205"/>
            </a:xfrm>
            <a:custGeom>
              <a:avLst/>
              <a:gdLst>
                <a:gd name="connsiteX0" fmla="*/ 4656 w 11682965"/>
                <a:gd name="connsiteY0" fmla="*/ 4656 h 4041238"/>
                <a:gd name="connsiteX1" fmla="*/ 6833790 w 11682965"/>
                <a:gd name="connsiteY1" fmla="*/ 4004923 h 4041238"/>
                <a:gd name="connsiteX2" fmla="*/ 11683897 w 11682965"/>
                <a:gd name="connsiteY2" fmla="*/ 2404568 h 4041238"/>
              </a:gdLst>
              <a:ahLst/>
              <a:cxnLst/>
              <a:rect l="l" t="t" r="r" b="b"/>
              <a:pathLst>
                <a:path w="11682965" h="4041238">
                  <a:moveTo>
                    <a:pt x="4656" y="4656"/>
                  </a:moveTo>
                  <a:cubicBezTo>
                    <a:pt x="4656" y="4656"/>
                    <a:pt x="3328280" y="4460571"/>
                    <a:pt x="6833790" y="4004923"/>
                  </a:cubicBezTo>
                  <a:cubicBezTo>
                    <a:pt x="10339300" y="3549275"/>
                    <a:pt x="10823504" y="2674605"/>
                    <a:pt x="11683897" y="240456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4" name="标题 1"/>
            <p:cNvSpPr txBox="1"/>
            <p:nvPr/>
          </p:nvSpPr>
          <p:spPr>
            <a:xfrm>
              <a:off x="-1017541" y="1679708"/>
              <a:ext cx="13503720" cy="4719838"/>
            </a:xfrm>
            <a:custGeom>
              <a:avLst/>
              <a:gdLst>
                <a:gd name="connsiteX0" fmla="*/ 4656 w 11633303"/>
                <a:gd name="connsiteY0" fmla="*/ 4656 h 4215054"/>
                <a:gd name="connsiteX1" fmla="*/ 6863587 w 11633303"/>
                <a:gd name="connsiteY1" fmla="*/ 4193018 h 4215054"/>
                <a:gd name="connsiteX2" fmla="*/ 11632373 w 11633303"/>
                <a:gd name="connsiteY2" fmla="*/ 2462300 h 4215054"/>
              </a:gdLst>
              <a:ahLst/>
              <a:cxnLst/>
              <a:rect l="l" t="t" r="r" b="b"/>
              <a:pathLst>
                <a:path w="11633303" h="4215054">
                  <a:moveTo>
                    <a:pt x="4656" y="4656"/>
                  </a:moveTo>
                  <a:cubicBezTo>
                    <a:pt x="4656" y="4656"/>
                    <a:pt x="3340695" y="4557412"/>
                    <a:pt x="6863587" y="4193018"/>
                  </a:cubicBezTo>
                  <a:cubicBezTo>
                    <a:pt x="10387099" y="3828623"/>
                    <a:pt x="10686313" y="2759030"/>
                    <a:pt x="11632373" y="2462300"/>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a:off x="-1001687" y="1528173"/>
              <a:ext cx="13446074" cy="4921421"/>
            </a:xfrm>
            <a:custGeom>
              <a:avLst/>
              <a:gdLst>
                <a:gd name="connsiteX0" fmla="*/ 4656 w 11583641"/>
                <a:gd name="connsiteY0" fmla="*/ 4656 h 4395079"/>
                <a:gd name="connsiteX1" fmla="*/ 6894005 w 11583641"/>
                <a:gd name="connsiteY1" fmla="*/ 4381112 h 4395079"/>
                <a:gd name="connsiteX2" fmla="*/ 11582090 w 11583641"/>
                <a:gd name="connsiteY2" fmla="*/ 2520032 h 4395079"/>
              </a:gdLst>
              <a:ahLst/>
              <a:cxnLst/>
              <a:rect l="l" t="t" r="r" b="b"/>
              <a:pathLst>
                <a:path w="11583641" h="4395079">
                  <a:moveTo>
                    <a:pt x="4656" y="4656"/>
                  </a:moveTo>
                  <a:cubicBezTo>
                    <a:pt x="4656" y="4656"/>
                    <a:pt x="3353110" y="4654253"/>
                    <a:pt x="6894005" y="4381112"/>
                  </a:cubicBezTo>
                  <a:cubicBezTo>
                    <a:pt x="10434899" y="4107972"/>
                    <a:pt x="10550363" y="2844076"/>
                    <a:pt x="11582090" y="252003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6" name="标题 1"/>
            <p:cNvSpPr txBox="1"/>
            <p:nvPr/>
          </p:nvSpPr>
          <p:spPr>
            <a:xfrm>
              <a:off x="-985834" y="1375943"/>
              <a:ext cx="13388428" cy="5123006"/>
            </a:xfrm>
            <a:custGeom>
              <a:avLst/>
              <a:gdLst>
                <a:gd name="connsiteX0" fmla="*/ 4656 w 11533979"/>
                <a:gd name="connsiteY0" fmla="*/ 4656 h 4575103"/>
                <a:gd name="connsiteX1" fmla="*/ 6923802 w 11533979"/>
                <a:gd name="connsiteY1" fmla="*/ 4568586 h 4575103"/>
                <a:gd name="connsiteX2" fmla="*/ 11531186 w 11533979"/>
                <a:gd name="connsiteY2" fmla="*/ 2577143 h 4575103"/>
              </a:gdLst>
              <a:ahLst/>
              <a:cxnLst/>
              <a:rect l="l" t="t" r="r" b="b"/>
              <a:pathLst>
                <a:path w="11533979" h="4575103">
                  <a:moveTo>
                    <a:pt x="4656" y="4656"/>
                  </a:moveTo>
                  <a:cubicBezTo>
                    <a:pt x="4656" y="4656"/>
                    <a:pt x="3365526" y="4751094"/>
                    <a:pt x="6923802" y="4568586"/>
                  </a:cubicBezTo>
                  <a:cubicBezTo>
                    <a:pt x="10482699" y="4386699"/>
                    <a:pt x="10413173" y="2928501"/>
                    <a:pt x="11531186" y="2577143"/>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7" name="标题 1"/>
            <p:cNvSpPr txBox="1"/>
            <p:nvPr/>
          </p:nvSpPr>
          <p:spPr>
            <a:xfrm>
              <a:off x="-969981" y="1223712"/>
              <a:ext cx="13330781" cy="5331540"/>
            </a:xfrm>
            <a:custGeom>
              <a:avLst/>
              <a:gdLst>
                <a:gd name="connsiteX0" fmla="*/ 4656 w 11484317"/>
                <a:gd name="connsiteY0" fmla="*/ 4656 h 4761335"/>
                <a:gd name="connsiteX1" fmla="*/ 6954221 w 11484317"/>
                <a:gd name="connsiteY1" fmla="*/ 4756681 h 4761335"/>
                <a:gd name="connsiteX2" fmla="*/ 11480903 w 11484317"/>
                <a:gd name="connsiteY2" fmla="*/ 2634875 h 4761335"/>
              </a:gdLst>
              <a:ahLst/>
              <a:cxnLst/>
              <a:rect l="l" t="t" r="r" b="b"/>
              <a:pathLst>
                <a:path w="11484317" h="4761335">
                  <a:moveTo>
                    <a:pt x="4656" y="4656"/>
                  </a:moveTo>
                  <a:cubicBezTo>
                    <a:pt x="4656" y="4656"/>
                    <a:pt x="3377942" y="4847313"/>
                    <a:pt x="6954221" y="4756681"/>
                  </a:cubicBezTo>
                  <a:cubicBezTo>
                    <a:pt x="10530499" y="4665427"/>
                    <a:pt x="10276602" y="3012926"/>
                    <a:pt x="11480903" y="263487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8" name="标题 1"/>
            <p:cNvSpPr txBox="1"/>
            <p:nvPr/>
          </p:nvSpPr>
          <p:spPr>
            <a:xfrm>
              <a:off x="-954849" y="1071482"/>
              <a:ext cx="13273134" cy="5540075"/>
            </a:xfrm>
            <a:custGeom>
              <a:avLst/>
              <a:gdLst>
                <a:gd name="connsiteX0" fmla="*/ 4656 w 11434655"/>
                <a:gd name="connsiteY0" fmla="*/ 4656 h 4947568"/>
                <a:gd name="connsiteX1" fmla="*/ 6984017 w 11434655"/>
                <a:gd name="connsiteY1" fmla="*/ 4944154 h 4947568"/>
                <a:gd name="connsiteX2" fmla="*/ 11430000 w 11434655"/>
                <a:gd name="connsiteY2" fmla="*/ 2692607 h 4947568"/>
              </a:gdLst>
              <a:ahLst/>
              <a:cxnLst/>
              <a:rect l="l" t="t" r="r" b="b"/>
              <a:pathLst>
                <a:path w="11434655" h="4947568">
                  <a:moveTo>
                    <a:pt x="4656" y="4656"/>
                  </a:moveTo>
                  <a:cubicBezTo>
                    <a:pt x="4656" y="4656"/>
                    <a:pt x="3390357" y="4944154"/>
                    <a:pt x="6984017" y="4944154"/>
                  </a:cubicBezTo>
                  <a:cubicBezTo>
                    <a:pt x="10577677" y="4944154"/>
                    <a:pt x="10139411" y="3097352"/>
                    <a:pt x="11430000" y="2692607"/>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938996" y="919946"/>
              <a:ext cx="13208281" cy="5748610"/>
            </a:xfrm>
            <a:custGeom>
              <a:avLst/>
              <a:gdLst>
                <a:gd name="connsiteX0" fmla="*/ 4656 w 11378786"/>
                <a:gd name="connsiteY0" fmla="*/ 4656 h 5133800"/>
                <a:gd name="connsiteX1" fmla="*/ 7014436 w 11378786"/>
                <a:gd name="connsiteY1" fmla="*/ 5132249 h 5133800"/>
                <a:gd name="connsiteX2" fmla="*/ 11379097 w 11378786"/>
                <a:gd name="connsiteY2" fmla="*/ 2750339 h 5133800"/>
              </a:gdLst>
              <a:ahLst/>
              <a:cxnLst/>
              <a:rect l="l" t="t" r="r" b="b"/>
              <a:pathLst>
                <a:path w="11378786" h="5133800">
                  <a:moveTo>
                    <a:pt x="4656" y="4656"/>
                  </a:moveTo>
                  <a:cubicBezTo>
                    <a:pt x="4656" y="4656"/>
                    <a:pt x="3402772" y="5040995"/>
                    <a:pt x="7014436" y="5132249"/>
                  </a:cubicBezTo>
                  <a:cubicBezTo>
                    <a:pt x="10626098" y="5223503"/>
                    <a:pt x="10002840" y="3182397"/>
                    <a:pt x="11379097" y="2750339"/>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0" name="标题 1"/>
            <p:cNvSpPr txBox="1"/>
            <p:nvPr/>
          </p:nvSpPr>
          <p:spPr>
            <a:xfrm>
              <a:off x="-923143" y="767716"/>
              <a:ext cx="13150635" cy="5971047"/>
            </a:xfrm>
            <a:custGeom>
              <a:avLst/>
              <a:gdLst>
                <a:gd name="connsiteX0" fmla="*/ 4656 w 11329124"/>
                <a:gd name="connsiteY0" fmla="*/ 4656 h 5332447"/>
                <a:gd name="connsiteX1" fmla="*/ 7044233 w 11329124"/>
                <a:gd name="connsiteY1" fmla="*/ 5320343 h 5332447"/>
                <a:gd name="connsiteX2" fmla="*/ 11328193 w 11329124"/>
                <a:gd name="connsiteY2" fmla="*/ 2808071 h 5332447"/>
              </a:gdLst>
              <a:ahLst/>
              <a:cxnLst/>
              <a:rect l="l" t="t" r="r" b="b"/>
              <a:pathLst>
                <a:path w="11329124" h="5332447">
                  <a:moveTo>
                    <a:pt x="4656" y="4656"/>
                  </a:moveTo>
                  <a:cubicBezTo>
                    <a:pt x="4656" y="4656"/>
                    <a:pt x="3415188" y="5137836"/>
                    <a:pt x="7044233" y="5320343"/>
                  </a:cubicBezTo>
                  <a:cubicBezTo>
                    <a:pt x="10673277" y="5502851"/>
                    <a:pt x="9866271" y="3266823"/>
                    <a:pt x="11328193" y="2808071"/>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1" name="标题 1"/>
            <p:cNvSpPr txBox="1"/>
            <p:nvPr/>
          </p:nvSpPr>
          <p:spPr>
            <a:xfrm>
              <a:off x="-908012" y="615485"/>
              <a:ext cx="13092988" cy="6193485"/>
            </a:xfrm>
            <a:custGeom>
              <a:avLst/>
              <a:gdLst>
                <a:gd name="connsiteX0" fmla="*/ 4656 w 11279462"/>
                <a:gd name="connsiteY0" fmla="*/ 4656 h 5531095"/>
                <a:gd name="connsiteX1" fmla="*/ 7074029 w 11279462"/>
                <a:gd name="connsiteY1" fmla="*/ 5507817 h 5531095"/>
                <a:gd name="connsiteX2" fmla="*/ 11277911 w 11279462"/>
                <a:gd name="connsiteY2" fmla="*/ 2865182 h 5531095"/>
              </a:gdLst>
              <a:ahLst/>
              <a:cxnLst/>
              <a:rect l="l" t="t" r="r" b="b"/>
              <a:pathLst>
                <a:path w="11279462" h="5531095">
                  <a:moveTo>
                    <a:pt x="4656" y="4656"/>
                  </a:moveTo>
                  <a:cubicBezTo>
                    <a:pt x="4656" y="4656"/>
                    <a:pt x="3427603" y="5234676"/>
                    <a:pt x="7074029" y="5507817"/>
                  </a:cubicBezTo>
                  <a:cubicBezTo>
                    <a:pt x="10720455" y="5780957"/>
                    <a:pt x="9729700" y="3351248"/>
                    <a:pt x="11277911" y="2865182"/>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2" name="标题 1"/>
            <p:cNvSpPr txBox="1"/>
            <p:nvPr/>
          </p:nvSpPr>
          <p:spPr>
            <a:xfrm>
              <a:off x="-876306" y="311025"/>
              <a:ext cx="12977695" cy="6645310"/>
            </a:xfrm>
            <a:custGeom>
              <a:avLst/>
              <a:gdLst>
                <a:gd name="connsiteX0" fmla="*/ 4656 w 11180138"/>
                <a:gd name="connsiteY0" fmla="*/ 4656 h 5934598"/>
                <a:gd name="connsiteX1" fmla="*/ 7134245 w 11180138"/>
                <a:gd name="connsiteY1" fmla="*/ 5883385 h 5934598"/>
                <a:gd name="connsiteX2" fmla="*/ 11176104 w 11180138"/>
                <a:gd name="connsiteY2" fmla="*/ 2980025 h 5934598"/>
              </a:gdLst>
              <a:ahLst/>
              <a:cxnLst/>
              <a:rect l="l" t="t" r="r" b="b"/>
              <a:pathLst>
                <a:path w="11180138" h="5934598">
                  <a:moveTo>
                    <a:pt x="4656" y="4656"/>
                  </a:moveTo>
                  <a:cubicBezTo>
                    <a:pt x="4656" y="4656"/>
                    <a:pt x="3452434" y="5428358"/>
                    <a:pt x="7134245" y="5883385"/>
                  </a:cubicBezTo>
                  <a:cubicBezTo>
                    <a:pt x="10816055" y="6338412"/>
                    <a:pt x="9455318" y="3520099"/>
                    <a:pt x="11176104" y="2980025"/>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sp>
          <p:nvSpPr>
            <p:cNvPr id="23" name="标题 1"/>
            <p:cNvSpPr txBox="1"/>
            <p:nvPr/>
          </p:nvSpPr>
          <p:spPr>
            <a:xfrm>
              <a:off x="-861174" y="159490"/>
              <a:ext cx="12912843" cy="6874698"/>
            </a:xfrm>
            <a:custGeom>
              <a:avLst/>
              <a:gdLst>
                <a:gd name="connsiteX0" fmla="*/ 4656 w 11124268"/>
                <a:gd name="connsiteY0" fmla="*/ 4656 h 6139454"/>
                <a:gd name="connsiteX1" fmla="*/ 7164663 w 11124268"/>
                <a:gd name="connsiteY1" fmla="*/ 6071479 h 6139454"/>
                <a:gd name="connsiteX2" fmla="*/ 11125200 w 11124268"/>
                <a:gd name="connsiteY2" fmla="*/ 3038378 h 6139454"/>
              </a:gdLst>
              <a:ahLst/>
              <a:cxnLst/>
              <a:rect l="l" t="t" r="r" b="b"/>
              <a:pathLst>
                <a:path w="11124268" h="6139454">
                  <a:moveTo>
                    <a:pt x="4656" y="4656"/>
                  </a:moveTo>
                  <a:cubicBezTo>
                    <a:pt x="4656" y="4656"/>
                    <a:pt x="3464850" y="5525198"/>
                    <a:pt x="7164663" y="6071479"/>
                  </a:cubicBezTo>
                  <a:cubicBezTo>
                    <a:pt x="10864475" y="6617760"/>
                    <a:pt x="9319369" y="3605145"/>
                    <a:pt x="11125200" y="3038378"/>
                  </a:cubicBezTo>
                </a:path>
              </a:pathLst>
            </a:custGeom>
            <a:noFill/>
            <a:ln w="9525" cap="flat">
              <a:solidFill>
                <a:schemeClr val="bg1">
                  <a:alpha val="8000"/>
                </a:schemeClr>
              </a:solidFill>
              <a:miter/>
            </a:ln>
          </p:spPr>
          <p:txBody>
            <a:bodyPr vert="horz" wrap="square" lIns="91440" tIns="45720" rIns="91440" bIns="45720" rtlCol="0" anchor="ctr"/>
            <a:lstStyle/>
            <a:p>
              <a:pPr algn="l">
                <a:lnSpc>
                  <a:spcPct val="100000"/>
                </a:lnSpc>
              </a:pPr>
              <a:endParaRPr kumimoji="1" lang="zh-CN" altLang="en-US"/>
            </a:p>
          </p:txBody>
        </p:sp>
      </p:grpSp>
      <p:pic>
        <p:nvPicPr>
          <p:cNvPr id="24" name="图片 23"/>
          <p:cNvPicPr>
            <a:picLocks noChangeAspect="1"/>
          </p:cNvPicPr>
          <p:nvPr/>
        </p:nvPicPr>
        <p:blipFill>
          <a:blip r:embed="rId2">
            <a:alphaModFix/>
          </a:blip>
          <a:srcRect t="7864" b="7864"/>
          <a:stretch>
            <a:fillRect/>
          </a:stretch>
        </p:blipFill>
        <p:spPr>
          <a:xfrm>
            <a:off x="5" y="0"/>
            <a:ext cx="12191989" cy="6858000"/>
          </a:xfrm>
          <a:prstGeom prst="rect">
            <a:avLst/>
          </a:prstGeom>
          <a:noFill/>
          <a:ln>
            <a:noFill/>
          </a:ln>
        </p:spPr>
      </p:pic>
      <p:sp>
        <p:nvSpPr>
          <p:cNvPr id="25" name="标题 1"/>
          <p:cNvSpPr txBox="1"/>
          <p:nvPr/>
        </p:nvSpPr>
        <p:spPr>
          <a:xfrm>
            <a:off x="6" y="0"/>
            <a:ext cx="12191989" cy="6858000"/>
          </a:xfrm>
          <a:prstGeom prst="rect">
            <a:avLst/>
          </a:prstGeom>
          <a:solidFill>
            <a:schemeClr val="tx1">
              <a:alpha val="9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629414" y="2963616"/>
            <a:ext cx="6933879" cy="1978818"/>
          </a:xfrm>
          <a:prstGeom prst="rect">
            <a:avLst/>
          </a:prstGeom>
          <a:noFill/>
          <a:ln>
            <a:noFill/>
          </a:ln>
        </p:spPr>
        <p:txBody>
          <a:bodyPr vert="horz" wrap="square" lIns="0" tIns="0" rIns="0" bIns="0" rtlCol="0" anchor="t"/>
          <a:lstStyle/>
          <a:p>
            <a:pPr algn="l">
              <a:lnSpc>
                <a:spcPct val="130000"/>
              </a:lnSpc>
            </a:pPr>
            <a:r>
              <a:rPr kumimoji="1" lang="en-US" altLang="zh-CN" sz="5400">
                <a:ln w="12700">
                  <a:noFill/>
                </a:ln>
                <a:solidFill>
                  <a:srgbClr val="FFFFFF">
                    <a:alpha val="100000"/>
                  </a:srgbClr>
                </a:solidFill>
                <a:latin typeface="Source Han Sans CN Bold"/>
                <a:ea typeface="Source Han Sans CN Bold"/>
                <a:cs typeface="Source Han Sans CN Bold"/>
              </a:rPr>
              <a:t>二、核心观点</a:t>
            </a:r>
            <a:endParaRPr kumimoji="1" lang="zh-CN" altLang="en-US"/>
          </a:p>
        </p:txBody>
      </p:sp>
      <p:sp>
        <p:nvSpPr>
          <p:cNvPr id="27" name="标题 1"/>
          <p:cNvSpPr txBox="1"/>
          <p:nvPr/>
        </p:nvSpPr>
        <p:spPr>
          <a:xfrm>
            <a:off x="9744877" y="0"/>
            <a:ext cx="1393921" cy="1470855"/>
          </a:xfrm>
          <a:prstGeom prst="rect">
            <a:avLst/>
          </a:prstGeom>
          <a:gradFill>
            <a:gsLst>
              <a:gs pos="0">
                <a:schemeClr val="accent1">
                  <a:lumMod val="60000"/>
                  <a:lumOff val="40000"/>
                </a:schemeClr>
              </a:gs>
              <a:gs pos="100000">
                <a:schemeClr val="accent1"/>
              </a:gs>
            </a:gsLst>
            <a:lin ang="16200000" scaled="0"/>
          </a:gradFill>
          <a:ln w="12700" cap="sq">
            <a:noFill/>
            <a:miter/>
          </a:ln>
          <a:effectLst>
            <a:outerShdw blurRad="139700" dist="38100" dir="8100000" algn="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a:off x="640956" y="5465374"/>
            <a:ext cx="2245108" cy="209136"/>
          </a:xfrm>
          <a:prstGeom prst="rect">
            <a:avLst/>
          </a:prstGeom>
          <a:noFill/>
          <a:ln>
            <a:noFill/>
          </a:ln>
        </p:spPr>
        <p:txBody>
          <a:bodyPr vert="horz" wrap="square" lIns="0" tIns="0" rIns="0" bIns="0" rtlCol="0" anchor="t"/>
          <a:lstStyle/>
          <a:p>
            <a:pPr algn="l">
              <a:lnSpc>
                <a:spcPct val="110000"/>
              </a:lnSpc>
            </a:pPr>
            <a:r>
              <a:rPr kumimoji="1" lang="en-US" altLang="zh-CN" sz="1400">
                <a:ln w="12700">
                  <a:noFill/>
                </a:ln>
                <a:solidFill>
                  <a:srgbClr val="FFFFFF">
                    <a:alpha val="22000"/>
                  </a:srgbClr>
                </a:solidFill>
                <a:latin typeface="Source Han Sans"/>
                <a:ea typeface="Source Han Sans"/>
                <a:cs typeface="Source Han Sans"/>
              </a:rPr>
              <a:t>POWERPOINT DESIGN </a:t>
            </a:r>
            <a:endParaRPr kumimoji="1" lang="zh-CN" altLang="en-US"/>
          </a:p>
        </p:txBody>
      </p:sp>
      <p:sp>
        <p:nvSpPr>
          <p:cNvPr id="29" name="标题 1"/>
          <p:cNvSpPr txBox="1"/>
          <p:nvPr/>
        </p:nvSpPr>
        <p:spPr>
          <a:xfrm>
            <a:off x="651884" y="5089412"/>
            <a:ext cx="4845050" cy="89184"/>
          </a:xfrm>
          <a:custGeom>
            <a:avLst/>
            <a:gdLst>
              <a:gd name="connsiteX0" fmla="*/ 0 w 4845050"/>
              <a:gd name="connsiteY0" fmla="*/ 6350 h 127000"/>
              <a:gd name="connsiteX1" fmla="*/ 2463800 w 4845050"/>
              <a:gd name="connsiteY1" fmla="*/ 6350 h 127000"/>
              <a:gd name="connsiteX2" fmla="*/ 2540000 w 4845050"/>
              <a:gd name="connsiteY2" fmla="*/ 127000 h 127000"/>
              <a:gd name="connsiteX3" fmla="*/ 2667000 w 4845050"/>
              <a:gd name="connsiteY3" fmla="*/ 0 h 127000"/>
              <a:gd name="connsiteX4" fmla="*/ 4845050 w 4845050"/>
              <a:gd name="connsiteY4" fmla="*/ 0 h 127000"/>
            </a:gdLst>
            <a:ahLst/>
            <a:cxnLst/>
            <a:rect l="l" t="t" r="r" b="b"/>
            <a:pathLst>
              <a:path w="4845050" h="127000">
                <a:moveTo>
                  <a:pt x="0" y="6350"/>
                </a:moveTo>
                <a:lnTo>
                  <a:pt x="2463800" y="6350"/>
                </a:lnTo>
                <a:lnTo>
                  <a:pt x="2540000" y="127000"/>
                </a:lnTo>
                <a:lnTo>
                  <a:pt x="2667000" y="0"/>
                </a:lnTo>
                <a:lnTo>
                  <a:pt x="4845050" y="0"/>
                </a:lnTo>
              </a:path>
            </a:pathLst>
          </a:custGeom>
          <a:noFill/>
          <a:ln w="12700"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30" name="标题 1"/>
          <p:cNvSpPr txBox="1"/>
          <p:nvPr/>
        </p:nvSpPr>
        <p:spPr>
          <a:xfrm>
            <a:off x="2785416" y="5491331"/>
            <a:ext cx="390275" cy="152230"/>
          </a:xfrm>
          <a:custGeom>
            <a:avLst/>
            <a:gdLst>
              <a:gd name="connsiteX0" fmla="*/ 265874 w 390275"/>
              <a:gd name="connsiteY0" fmla="*/ 0 h 152230"/>
              <a:gd name="connsiteX1" fmla="*/ 328075 w 390275"/>
              <a:gd name="connsiteY1" fmla="*/ 0 h 152230"/>
              <a:gd name="connsiteX2" fmla="*/ 390275 w 390275"/>
              <a:gd name="connsiteY2" fmla="*/ 76115 h 152230"/>
              <a:gd name="connsiteX3" fmla="*/ 328075 w 390275"/>
              <a:gd name="connsiteY3" fmla="*/ 152230 h 152230"/>
              <a:gd name="connsiteX4" fmla="*/ 265874 w 390275"/>
              <a:gd name="connsiteY4" fmla="*/ 152230 h 152230"/>
              <a:gd name="connsiteX5" fmla="*/ 328075 w 390275"/>
              <a:gd name="connsiteY5" fmla="*/ 76115 h 152230"/>
              <a:gd name="connsiteX6" fmla="*/ 132937 w 390275"/>
              <a:gd name="connsiteY6" fmla="*/ 0 h 152230"/>
              <a:gd name="connsiteX7" fmla="*/ 195138 w 390275"/>
              <a:gd name="connsiteY7" fmla="*/ 0 h 152230"/>
              <a:gd name="connsiteX8" fmla="*/ 257338 w 390275"/>
              <a:gd name="connsiteY8" fmla="*/ 76115 h 152230"/>
              <a:gd name="connsiteX9" fmla="*/ 195138 w 390275"/>
              <a:gd name="connsiteY9" fmla="*/ 152230 h 152230"/>
              <a:gd name="connsiteX10" fmla="*/ 132937 w 390275"/>
              <a:gd name="connsiteY10" fmla="*/ 152230 h 152230"/>
              <a:gd name="connsiteX11" fmla="*/ 195138 w 390275"/>
              <a:gd name="connsiteY11" fmla="*/ 76115 h 152230"/>
              <a:gd name="connsiteX12" fmla="*/ 0 w 390275"/>
              <a:gd name="connsiteY12" fmla="*/ 0 h 152230"/>
              <a:gd name="connsiteX13" fmla="*/ 62201 w 390275"/>
              <a:gd name="connsiteY13" fmla="*/ 0 h 152230"/>
              <a:gd name="connsiteX14" fmla="*/ 124401 w 390275"/>
              <a:gd name="connsiteY14" fmla="*/ 76115 h 152230"/>
              <a:gd name="connsiteX15" fmla="*/ 62201 w 390275"/>
              <a:gd name="connsiteY15" fmla="*/ 152230 h 152230"/>
              <a:gd name="connsiteX16" fmla="*/ 0 w 390275"/>
              <a:gd name="connsiteY16" fmla="*/ 152230 h 152230"/>
              <a:gd name="connsiteX17" fmla="*/ 62201 w 390275"/>
              <a:gd name="connsiteY17" fmla="*/ 76115 h 152230"/>
            </a:gdLst>
            <a:ahLst/>
            <a:cxnLst/>
            <a:rect l="l" t="t" r="r" b="b"/>
            <a:pathLst>
              <a:path w="390275" h="152230">
                <a:moveTo>
                  <a:pt x="265874" y="0"/>
                </a:moveTo>
                <a:lnTo>
                  <a:pt x="328075" y="0"/>
                </a:lnTo>
                <a:lnTo>
                  <a:pt x="390275" y="76115"/>
                </a:lnTo>
                <a:lnTo>
                  <a:pt x="328075" y="152230"/>
                </a:lnTo>
                <a:lnTo>
                  <a:pt x="265874" y="152230"/>
                </a:lnTo>
                <a:lnTo>
                  <a:pt x="328075" y="76115"/>
                </a:lnTo>
                <a:close/>
                <a:moveTo>
                  <a:pt x="132937" y="0"/>
                </a:moveTo>
                <a:lnTo>
                  <a:pt x="195138" y="0"/>
                </a:lnTo>
                <a:lnTo>
                  <a:pt x="257338" y="76115"/>
                </a:lnTo>
                <a:lnTo>
                  <a:pt x="195138" y="152230"/>
                </a:lnTo>
                <a:lnTo>
                  <a:pt x="132937" y="152230"/>
                </a:lnTo>
                <a:lnTo>
                  <a:pt x="195138" y="76115"/>
                </a:lnTo>
                <a:close/>
                <a:moveTo>
                  <a:pt x="0" y="0"/>
                </a:moveTo>
                <a:lnTo>
                  <a:pt x="62201" y="0"/>
                </a:lnTo>
                <a:lnTo>
                  <a:pt x="124401" y="76115"/>
                </a:lnTo>
                <a:lnTo>
                  <a:pt x="62201" y="152230"/>
                </a:lnTo>
                <a:lnTo>
                  <a:pt x="0" y="152230"/>
                </a:lnTo>
                <a:lnTo>
                  <a:pt x="62201" y="76115"/>
                </a:lnTo>
                <a:close/>
              </a:path>
            </a:pathLst>
          </a:custGeom>
          <a:solidFill>
            <a:schemeClr val="bg1">
              <a:alpha val="22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0" y="5901870"/>
            <a:ext cx="12192000" cy="956130"/>
          </a:xfrm>
          <a:custGeom>
            <a:avLst/>
            <a:gdLst>
              <a:gd name="connsiteX0" fmla="*/ 9414704 w 12192000"/>
              <a:gd name="connsiteY0" fmla="*/ 50 h 956130"/>
              <a:gd name="connsiteX1" fmla="*/ 11600236 w 12192000"/>
              <a:gd name="connsiteY1" fmla="*/ 84070 h 956130"/>
              <a:gd name="connsiteX2" fmla="*/ 12192000 w 12192000"/>
              <a:gd name="connsiteY2" fmla="*/ 130648 h 956130"/>
              <a:gd name="connsiteX3" fmla="*/ 12192000 w 12192000"/>
              <a:gd name="connsiteY3" fmla="*/ 956130 h 956130"/>
              <a:gd name="connsiteX4" fmla="*/ 0 w 12192000"/>
              <a:gd name="connsiteY4" fmla="*/ 956130 h 956130"/>
              <a:gd name="connsiteX5" fmla="*/ 0 w 12192000"/>
              <a:gd name="connsiteY5" fmla="*/ 378115 h 956130"/>
              <a:gd name="connsiteX6" fmla="*/ 360286 w 12192000"/>
              <a:gd name="connsiteY6" fmla="*/ 426431 h 956130"/>
              <a:gd name="connsiteX7" fmla="*/ 3054487 w 12192000"/>
              <a:gd name="connsiteY7" fmla="*/ 671912 h 956130"/>
              <a:gd name="connsiteX8" fmla="*/ 8715984 w 12192000"/>
              <a:gd name="connsiteY8" fmla="*/ 9851 h 956130"/>
              <a:gd name="connsiteX9" fmla="*/ 9414704 w 12192000"/>
              <a:gd name="connsiteY9" fmla="*/ 50 h 956130"/>
            </a:gdLst>
            <a:ahLst/>
            <a:cxnLst/>
            <a:rect l="l" t="t" r="r" b="b"/>
            <a:pathLst>
              <a:path w="12192000" h="956130">
                <a:moveTo>
                  <a:pt x="9414704" y="50"/>
                </a:moveTo>
                <a:cubicBezTo>
                  <a:pt x="10132271" y="1518"/>
                  <a:pt x="10894980" y="34974"/>
                  <a:pt x="11600236" y="84070"/>
                </a:cubicBezTo>
                <a:lnTo>
                  <a:pt x="12192000" y="130648"/>
                </a:lnTo>
                <a:lnTo>
                  <a:pt x="12192000" y="956130"/>
                </a:lnTo>
                <a:lnTo>
                  <a:pt x="0" y="956130"/>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a:off x="10856912" y="0"/>
            <a:ext cx="165383" cy="1470855"/>
          </a:xfrm>
          <a:prstGeom prst="rect">
            <a:avLst/>
          </a:prstGeom>
          <a:gradFill>
            <a:gsLst>
              <a:gs pos="0">
                <a:schemeClr val="accent2">
                  <a:lumMod val="60000"/>
                  <a:lumOff val="40000"/>
                </a:schemeClr>
              </a:gs>
              <a:gs pos="100000">
                <a:schemeClr val="accent2"/>
              </a:gs>
            </a:gsLst>
            <a:lin ang="16200000" scaled="0"/>
          </a:gra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11455931"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0" y="6004690"/>
            <a:ext cx="12192000" cy="853311"/>
          </a:xfrm>
          <a:custGeom>
            <a:avLst/>
            <a:gdLst>
              <a:gd name="connsiteX0" fmla="*/ 9414704 w 12192000"/>
              <a:gd name="connsiteY0" fmla="*/ 50 h 853311"/>
              <a:gd name="connsiteX1" fmla="*/ 11600236 w 12192000"/>
              <a:gd name="connsiteY1" fmla="*/ 84070 h 853311"/>
              <a:gd name="connsiteX2" fmla="*/ 12192000 w 12192000"/>
              <a:gd name="connsiteY2" fmla="*/ 130648 h 853311"/>
              <a:gd name="connsiteX3" fmla="*/ 12192000 w 12192000"/>
              <a:gd name="connsiteY3" fmla="*/ 853311 h 853311"/>
              <a:gd name="connsiteX4" fmla="*/ 0 w 12192000"/>
              <a:gd name="connsiteY4" fmla="*/ 853311 h 853311"/>
              <a:gd name="connsiteX5" fmla="*/ 0 w 12192000"/>
              <a:gd name="connsiteY5" fmla="*/ 378115 h 853311"/>
              <a:gd name="connsiteX6" fmla="*/ 360286 w 12192000"/>
              <a:gd name="connsiteY6" fmla="*/ 426431 h 853311"/>
              <a:gd name="connsiteX7" fmla="*/ 3054487 w 12192000"/>
              <a:gd name="connsiteY7" fmla="*/ 671912 h 853311"/>
              <a:gd name="connsiteX8" fmla="*/ 8715984 w 12192000"/>
              <a:gd name="connsiteY8" fmla="*/ 9851 h 853311"/>
              <a:gd name="connsiteX9" fmla="*/ 9414704 w 12192000"/>
              <a:gd name="connsiteY9" fmla="*/ 50 h 853311"/>
            </a:gdLst>
            <a:ahLst/>
            <a:cxnLst/>
            <a:rect l="l" t="t" r="r" b="b"/>
            <a:pathLst>
              <a:path w="12192000" h="853311">
                <a:moveTo>
                  <a:pt x="9414704" y="50"/>
                </a:moveTo>
                <a:cubicBezTo>
                  <a:pt x="10132271" y="1518"/>
                  <a:pt x="10894980" y="34974"/>
                  <a:pt x="11600236" y="84070"/>
                </a:cubicBezTo>
                <a:lnTo>
                  <a:pt x="12192000" y="130648"/>
                </a:lnTo>
                <a:lnTo>
                  <a:pt x="12192000" y="853311"/>
                </a:lnTo>
                <a:lnTo>
                  <a:pt x="0" y="853311"/>
                </a:lnTo>
                <a:lnTo>
                  <a:pt x="0" y="378115"/>
                </a:lnTo>
                <a:lnTo>
                  <a:pt x="360286" y="426431"/>
                </a:lnTo>
                <a:cubicBezTo>
                  <a:pt x="1158606" y="543150"/>
                  <a:pt x="2043215" y="703657"/>
                  <a:pt x="3054487" y="671912"/>
                </a:cubicBezTo>
                <a:cubicBezTo>
                  <a:pt x="4672521" y="621119"/>
                  <a:pt x="6913124" y="67650"/>
                  <a:pt x="8715984" y="9851"/>
                </a:cubicBezTo>
                <a:cubicBezTo>
                  <a:pt x="8941342" y="2626"/>
                  <a:pt x="9175515" y="-439"/>
                  <a:pt x="9414704" y="50"/>
                </a:cubicBez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8640682" y="0"/>
            <a:ext cx="478524" cy="1470855"/>
          </a:xfrm>
          <a:prstGeom prst="rect">
            <a:avLst/>
          </a:prstGeom>
          <a:gradFill>
            <a:gsLst>
              <a:gs pos="0">
                <a:schemeClr val="tx1"/>
              </a:gs>
              <a:gs pos="100000">
                <a:schemeClr val="tx1">
                  <a:lumMod val="90000"/>
                  <a:lumOff val="10000"/>
                </a:schemeClr>
              </a:gs>
            </a:gsLst>
            <a:lin ang="5400000" scaled="0"/>
          </a:gradFill>
          <a:ln w="12700" cap="sq">
            <a:noFill/>
            <a:miter/>
          </a:ln>
          <a:effectLst>
            <a:outerShdw blurRad="139700" dist="38100" dir="8100000" algn="tr" rotWithShape="0">
              <a:schemeClr val="tx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418736" y="1643559"/>
            <a:ext cx="2446570" cy="1862048"/>
          </a:xfrm>
          <a:prstGeom prst="rect">
            <a:avLst/>
          </a:prstGeom>
          <a:noFill/>
          <a:ln>
            <a:noFill/>
          </a:ln>
        </p:spPr>
        <p:txBody>
          <a:bodyPr vert="horz" wrap="square" lIns="91440" tIns="45720" rIns="91440" bIns="45720" rtlCol="0" anchor="t"/>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Part</a:t>
            </a:r>
            <a:endParaRPr kumimoji="1" lang="zh-CN" altLang="en-US"/>
          </a:p>
        </p:txBody>
      </p:sp>
      <p:sp>
        <p:nvSpPr>
          <p:cNvPr id="39" name="标题 1"/>
          <p:cNvSpPr txBox="1"/>
          <p:nvPr/>
        </p:nvSpPr>
        <p:spPr>
          <a:xfrm>
            <a:off x="2937372" y="28589"/>
            <a:ext cx="1654292" cy="2826896"/>
          </a:xfrm>
          <a:prstGeom prst="rect">
            <a:avLst/>
          </a:prstGeom>
          <a:noFill/>
          <a:ln>
            <a:noFill/>
          </a:ln>
        </p:spPr>
        <p:txBody>
          <a:bodyPr vert="horz" wrap="square" lIns="91440" tIns="45720" rIns="91440" bIns="45720" rtlCol="0" anchor="b"/>
          <a:lstStyle/>
          <a:p>
            <a:pPr algn="r">
              <a:lnSpc>
                <a:spcPct val="110000"/>
              </a:lnSpc>
            </a:pPr>
            <a:r>
              <a:rPr kumimoji="1" lang="en-US" altLang="zh-CN" sz="8000">
                <a:ln w="12700">
                  <a:noFill/>
                </a:ln>
                <a:solidFill>
                  <a:srgbClr val="2CB9C9">
                    <a:alpha val="100000"/>
                  </a:srgbClr>
                </a:solidFill>
                <a:latin typeface="Source Han Sans CN Bold"/>
                <a:ea typeface="Source Han Sans CN Bold"/>
                <a:cs typeface="Source Han Sans CN Bold"/>
              </a:rPr>
              <a:t>02</a:t>
            </a:r>
            <a:endParaRPr kumimoji="1" lang="zh-CN" altLang="en-US"/>
          </a:p>
        </p:txBody>
      </p:sp>
      <p:sp>
        <p:nvSpPr>
          <p:cNvPr id="40" name="标题 1"/>
          <p:cNvSpPr txBox="1"/>
          <p:nvPr/>
        </p:nvSpPr>
        <p:spPr>
          <a:xfrm>
            <a:off x="7069695" y="4769126"/>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5391881" y="270761"/>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7683330" y="1163013"/>
            <a:ext cx="833911" cy="833911"/>
          </a:xfrm>
          <a:prstGeom prst="ellipse">
            <a:avLst/>
          </a:prstGeom>
          <a:gradFill>
            <a:gsLst>
              <a:gs pos="0">
                <a:schemeClr val="tx1">
                  <a:alpha val="0"/>
                </a:schemeClr>
              </a:gs>
              <a:gs pos="82000">
                <a:schemeClr val="accent1">
                  <a:lumMod val="60000"/>
                  <a:lumOff val="40000"/>
                  <a:alpha val="20000"/>
                </a:schemeClr>
              </a:gs>
            </a:gsLst>
            <a:lin ang="108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808884" y="1565735"/>
            <a:ext cx="1378458" cy="1370981"/>
          </a:xfrm>
          <a:prstGeom prst="roundRect">
            <a:avLst>
              <a:gd name="adj" fmla="val 10183"/>
            </a:avLst>
          </a:prstGeom>
          <a:solidFill>
            <a:schemeClr val="bg1">
              <a:lumMod val="95000"/>
            </a:schemeClr>
          </a:solidFill>
          <a:ln cap="sq">
            <a:noFill/>
            <a:prstDash val="solid"/>
            <a:miter/>
          </a:ln>
        </p:spPr>
        <p:txBody>
          <a:bodyPr vert="horz" wrap="square" lIns="0" tIns="0" rIns="0" bIns="0" rtlCol="0" anchor="ctr"/>
          <a:lstStyle/>
          <a:p>
            <a:pPr algn="ctr">
              <a:lnSpc>
                <a:spcPct val="120000"/>
              </a:lnSpc>
            </a:pPr>
            <a:endParaRPr kumimoji="1" lang="zh-CN" altLang="en-US"/>
          </a:p>
        </p:txBody>
      </p:sp>
      <p:sp>
        <p:nvSpPr>
          <p:cNvPr id="4" name="标题 1"/>
          <p:cNvSpPr txBox="1"/>
          <p:nvPr/>
        </p:nvSpPr>
        <p:spPr>
          <a:xfrm>
            <a:off x="5377707" y="1564666"/>
            <a:ext cx="1378458" cy="1370981"/>
          </a:xfrm>
          <a:prstGeom prst="roundRect">
            <a:avLst>
              <a:gd name="adj" fmla="val 10183"/>
            </a:avLst>
          </a:prstGeom>
          <a:solidFill>
            <a:schemeClr val="accent1"/>
          </a:solidFill>
          <a:ln cap="sq">
            <a:noFill/>
            <a:prstDash val="solid"/>
            <a:miter/>
          </a:ln>
          <a:effectLst>
            <a:outerShdw blurRad="508000" dist="254000" dir="5400000" algn="ctr" rotWithShape="0">
              <a:srgbClr val="000000">
                <a:alpha val="30000"/>
              </a:srgbClr>
            </a:outerShdw>
          </a:effectLst>
        </p:spPr>
        <p:txBody>
          <a:bodyPr vert="horz" wrap="square" lIns="0" tIns="0" rIns="0" bIns="0" rtlCol="0" anchor="ctr"/>
          <a:lstStyle/>
          <a:p>
            <a:pPr algn="ctr">
              <a:lnSpc>
                <a:spcPct val="120000"/>
              </a:lnSpc>
            </a:pPr>
            <a:endParaRPr kumimoji="1" lang="zh-CN" altLang="en-US"/>
          </a:p>
        </p:txBody>
      </p:sp>
      <p:sp>
        <p:nvSpPr>
          <p:cNvPr id="5" name="标题 1"/>
          <p:cNvSpPr txBox="1"/>
          <p:nvPr/>
        </p:nvSpPr>
        <p:spPr>
          <a:xfrm>
            <a:off x="8941977" y="1564666"/>
            <a:ext cx="1378458" cy="1370981"/>
          </a:xfrm>
          <a:prstGeom prst="roundRect">
            <a:avLst>
              <a:gd name="adj" fmla="val 8330"/>
            </a:avLst>
          </a:prstGeom>
          <a:solidFill>
            <a:schemeClr val="bg1">
              <a:lumMod val="95000"/>
            </a:schemeClr>
          </a:solidFill>
          <a:ln cap="sq">
            <a:noFill/>
            <a:prstDash val="solid"/>
            <a:miter/>
          </a:ln>
        </p:spPr>
        <p:txBody>
          <a:bodyPr vert="horz" wrap="square" lIns="0" tIns="0" rIns="0" bIns="0" rtlCol="0" anchor="ctr"/>
          <a:lstStyle/>
          <a:p>
            <a:pPr algn="ctr">
              <a:lnSpc>
                <a:spcPct val="120000"/>
              </a:lnSpc>
            </a:pPr>
            <a:endParaRPr kumimoji="1" lang="zh-CN" altLang="en-US"/>
          </a:p>
        </p:txBody>
      </p:sp>
      <p:cxnSp>
        <p:nvCxnSpPr>
          <p:cNvPr id="6" name="标题 1"/>
          <p:cNvCxnSpPr/>
          <p:nvPr/>
        </p:nvCxnSpPr>
        <p:spPr>
          <a:xfrm>
            <a:off x="2502566" y="3239218"/>
            <a:ext cx="7128740" cy="0"/>
          </a:xfrm>
          <a:prstGeom prst="line">
            <a:avLst/>
          </a:prstGeom>
          <a:noFill/>
          <a:ln w="6350" cap="sq">
            <a:solidFill>
              <a:schemeClr val="tx1">
                <a:lumMod val="50000"/>
                <a:lumOff val="50000"/>
              </a:schemeClr>
            </a:solidFill>
            <a:miter/>
            <a:headEnd type="none"/>
            <a:tailEnd type="none"/>
          </a:ln>
        </p:spPr>
      </p:cxnSp>
      <p:sp>
        <p:nvSpPr>
          <p:cNvPr id="7" name="标题 1"/>
          <p:cNvSpPr txBox="1"/>
          <p:nvPr/>
        </p:nvSpPr>
        <p:spPr>
          <a:xfrm rot="2700000">
            <a:off x="6035709" y="3207991"/>
            <a:ext cx="62455" cy="62455"/>
          </a:xfrm>
          <a:prstGeom prst="rect">
            <a:avLst/>
          </a:prstGeom>
          <a:solidFill>
            <a:schemeClr val="tx1">
              <a:lumMod val="50000"/>
              <a:lumOff val="50000"/>
            </a:schemeClr>
          </a:solidFill>
          <a:ln cap="sq">
            <a:noFill/>
            <a:prstDash val="solid"/>
            <a:miter/>
          </a:ln>
        </p:spPr>
        <p:txBody>
          <a:bodyPr vert="horz" wrap="square" lIns="91440" tIns="45720" rIns="91440" bIns="45720" rtlCol="0" anchor="ctr"/>
          <a:lstStyle/>
          <a:p>
            <a:pPr algn="ctr">
              <a:lnSpc>
                <a:spcPct val="120000"/>
              </a:lnSpc>
            </a:pPr>
            <a:endParaRPr kumimoji="1" lang="zh-CN" altLang="en-US"/>
          </a:p>
        </p:txBody>
      </p:sp>
      <p:sp>
        <p:nvSpPr>
          <p:cNvPr id="8" name="标题 1"/>
          <p:cNvSpPr txBox="1"/>
          <p:nvPr/>
        </p:nvSpPr>
        <p:spPr>
          <a:xfrm rot="2700000">
            <a:off x="9600834" y="3207991"/>
            <a:ext cx="62455" cy="62455"/>
          </a:xfrm>
          <a:prstGeom prst="rect">
            <a:avLst/>
          </a:prstGeom>
          <a:solidFill>
            <a:schemeClr val="tx1">
              <a:lumMod val="50000"/>
              <a:lumOff val="50000"/>
            </a:schemeClr>
          </a:solidFill>
          <a:ln cap="sq">
            <a:noFill/>
            <a:prstDash val="solid"/>
            <a:miter/>
          </a:ln>
        </p:spPr>
        <p:txBody>
          <a:bodyPr vert="horz" wrap="square" lIns="91440" tIns="45720" rIns="91440" bIns="45720" rtlCol="0" anchor="ctr"/>
          <a:lstStyle/>
          <a:p>
            <a:pPr algn="ctr">
              <a:lnSpc>
                <a:spcPct val="120000"/>
              </a:lnSpc>
            </a:pPr>
            <a:endParaRPr kumimoji="1" lang="zh-CN" altLang="en-US"/>
          </a:p>
        </p:txBody>
      </p:sp>
      <p:sp>
        <p:nvSpPr>
          <p:cNvPr id="9" name="标题 1"/>
          <p:cNvSpPr txBox="1"/>
          <p:nvPr/>
        </p:nvSpPr>
        <p:spPr>
          <a:xfrm>
            <a:off x="5853237" y="2034374"/>
            <a:ext cx="427399" cy="427399"/>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0" name="标题 1"/>
          <p:cNvSpPr txBox="1"/>
          <p:nvPr/>
        </p:nvSpPr>
        <p:spPr>
          <a:xfrm>
            <a:off x="2270915" y="1988915"/>
            <a:ext cx="454395" cy="518934"/>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tx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1" name="标题 1"/>
          <p:cNvSpPr txBox="1"/>
          <p:nvPr/>
        </p:nvSpPr>
        <p:spPr>
          <a:xfrm>
            <a:off x="9433643" y="2034374"/>
            <a:ext cx="395125" cy="428016"/>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tx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2" name="标题 1"/>
          <p:cNvSpPr txBox="1"/>
          <p:nvPr/>
        </p:nvSpPr>
        <p:spPr>
          <a:xfrm>
            <a:off x="995715" y="4073876"/>
            <a:ext cx="3004797" cy="1437924"/>
          </a:xfrm>
          <a:prstGeom prst="rect">
            <a:avLst/>
          </a:prstGeom>
          <a:noFill/>
          <a:ln>
            <a:noFill/>
          </a:ln>
        </p:spPr>
        <p:txBody>
          <a:bodyPr vert="horz" wrap="square" lIns="0" tIns="0" rIns="0" bIns="0" rtlCol="0" anchor="t"/>
          <a:lstStyle/>
          <a:p>
            <a:pPr algn="ctr">
              <a:lnSpc>
                <a:spcPct val="150000"/>
              </a:lnSpc>
            </a:pPr>
            <a:r>
              <a:rPr kumimoji="1" lang="en-US" altLang="zh-CN" sz="1010">
                <a:ln w="12700">
                  <a:noFill/>
                </a:ln>
                <a:solidFill>
                  <a:srgbClr val="262626">
                    <a:alpha val="100000"/>
                  </a:srgbClr>
                </a:solidFill>
                <a:latin typeface="Source Han Sans"/>
                <a:ea typeface="Source Han Sans"/>
                <a:cs typeface="Source Han Sans"/>
              </a:rPr>
              <a:t>不同语言词汇系统不同，有些语言词汇在其他语言中无对应词，如日语“侘寂”体现独特审美，难以用其他语言准确表达，这种词汇差异是不可译性重要来源。
词汇蕴含文化内涵，翻译时需考虑文化背景，如“龙”在中国文化中象征吉祥，在西方文化中却常与邪恶相关，直译易产生误解。</a:t>
            </a:r>
            <a:endParaRPr kumimoji="1" lang="zh-CN" altLang="en-US"/>
          </a:p>
        </p:txBody>
      </p:sp>
      <p:sp>
        <p:nvSpPr>
          <p:cNvPr id="13" name="标题 1"/>
          <p:cNvSpPr txBox="1"/>
          <p:nvPr/>
        </p:nvSpPr>
        <p:spPr>
          <a:xfrm rot="2700000">
            <a:off x="2477083" y="3207991"/>
            <a:ext cx="62455" cy="62455"/>
          </a:xfrm>
          <a:prstGeom prst="rect">
            <a:avLst/>
          </a:prstGeom>
          <a:solidFill>
            <a:schemeClr val="tx1">
              <a:lumMod val="50000"/>
              <a:lumOff val="50000"/>
            </a:schemeClr>
          </a:solidFill>
          <a:ln cap="sq">
            <a:noFill/>
            <a:prstDash val="solid"/>
            <a:miter/>
          </a:ln>
        </p:spPr>
        <p:txBody>
          <a:bodyPr vert="horz" wrap="square" lIns="91440" tIns="45720" rIns="91440" bIns="45720" rtlCol="0" anchor="ctr"/>
          <a:lstStyle/>
          <a:p>
            <a:pPr algn="ctr">
              <a:lnSpc>
                <a:spcPct val="120000"/>
              </a:lnSpc>
            </a:pPr>
            <a:endParaRPr kumimoji="1" lang="zh-CN" altLang="en-US"/>
          </a:p>
        </p:txBody>
      </p:sp>
      <p:sp>
        <p:nvSpPr>
          <p:cNvPr id="14" name="标题 1"/>
          <p:cNvSpPr txBox="1"/>
          <p:nvPr/>
        </p:nvSpPr>
        <p:spPr>
          <a:xfrm>
            <a:off x="995715" y="3426176"/>
            <a:ext cx="3004797" cy="510824"/>
          </a:xfrm>
          <a:prstGeom prst="rect">
            <a:avLst/>
          </a:prstGeom>
          <a:noFill/>
          <a:ln>
            <a:noFill/>
          </a:ln>
        </p:spPr>
        <p:txBody>
          <a:bodyPr vert="horz" wrap="square" lIns="0" tIns="0" rIns="0" bIns="0" rtlCol="0" anchor="ctr"/>
          <a:lstStyle/>
          <a:p>
            <a:pPr algn="ctr">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词汇差异</a:t>
            </a:r>
            <a:endParaRPr kumimoji="1" lang="zh-CN" altLang="en-US"/>
          </a:p>
        </p:txBody>
      </p:sp>
      <p:sp>
        <p:nvSpPr>
          <p:cNvPr id="15" name="标题 1"/>
          <p:cNvSpPr txBox="1"/>
          <p:nvPr/>
        </p:nvSpPr>
        <p:spPr>
          <a:xfrm>
            <a:off x="4589815" y="4073876"/>
            <a:ext cx="3004797" cy="1437924"/>
          </a:xfrm>
          <a:prstGeom prst="rect">
            <a:avLst/>
          </a:prstGeom>
          <a:noFill/>
          <a:ln>
            <a:noFill/>
          </a:ln>
        </p:spPr>
        <p:txBody>
          <a:bodyPr vert="horz" wrap="square" lIns="0" tIns="0" rIns="0" bIns="0" rtlCol="0" anchor="t"/>
          <a:lstStyle/>
          <a:p>
            <a:pPr algn="ctr">
              <a:lnSpc>
                <a:spcPct val="150000"/>
              </a:lnSpc>
            </a:pPr>
            <a:r>
              <a:rPr kumimoji="1" lang="en-US" altLang="zh-CN" sz="1010">
                <a:ln w="12700">
                  <a:noFill/>
                </a:ln>
                <a:solidFill>
                  <a:srgbClr val="262626">
                    <a:alpha val="100000"/>
                  </a:srgbClr>
                </a:solidFill>
                <a:latin typeface="Source Han Sans"/>
                <a:ea typeface="Source Han Sans"/>
                <a:cs typeface="Source Han Sans"/>
              </a:rPr>
              <a:t>各语言语法结构各异，如汉语无形态变化，英语有丰富时态、语态变化，翻译时需调整语序、增补成分，如“我昨天见了他”译为“I saw him yesterday”，语序改变。
语法差异还体现在句子成分功能上，如德语复合词构成复杂，一个词可表达完整概念，而其他语言需用短语或句子表达，给翻译带来挑战。</a:t>
            </a:r>
            <a:endParaRPr kumimoji="1" lang="zh-CN" altLang="en-US"/>
          </a:p>
        </p:txBody>
      </p:sp>
      <p:sp>
        <p:nvSpPr>
          <p:cNvPr id="16" name="标题 1"/>
          <p:cNvSpPr txBox="1"/>
          <p:nvPr/>
        </p:nvSpPr>
        <p:spPr>
          <a:xfrm>
            <a:off x="4589815" y="3426176"/>
            <a:ext cx="3004797" cy="510824"/>
          </a:xfrm>
          <a:prstGeom prst="rect">
            <a:avLst/>
          </a:prstGeom>
          <a:noFill/>
          <a:ln>
            <a:noFill/>
          </a:ln>
        </p:spPr>
        <p:txBody>
          <a:bodyPr vert="horz" wrap="square" lIns="0" tIns="0" rIns="0" bIns="0" rtlCol="0" anchor="ctr"/>
          <a:lstStyle/>
          <a:p>
            <a:pPr algn="ctr">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语法差异</a:t>
            </a:r>
            <a:endParaRPr kumimoji="1" lang="zh-CN" altLang="en-US"/>
          </a:p>
        </p:txBody>
      </p:sp>
      <p:sp>
        <p:nvSpPr>
          <p:cNvPr id="17" name="标题 1"/>
          <p:cNvSpPr txBox="1"/>
          <p:nvPr/>
        </p:nvSpPr>
        <p:spPr>
          <a:xfrm>
            <a:off x="8120415" y="4073876"/>
            <a:ext cx="3004797" cy="1437924"/>
          </a:xfrm>
          <a:prstGeom prst="rect">
            <a:avLst/>
          </a:prstGeom>
          <a:noFill/>
          <a:ln>
            <a:noFill/>
          </a:ln>
        </p:spPr>
        <p:txBody>
          <a:bodyPr vert="horz" wrap="square" lIns="0" tIns="0" rIns="0" bIns="0" rtlCol="0" anchor="t"/>
          <a:lstStyle/>
          <a:p>
            <a:pPr algn="ctr">
              <a:lnSpc>
                <a:spcPct val="150000"/>
              </a:lnSpc>
            </a:pPr>
            <a:r>
              <a:rPr kumimoji="1" lang="en-US" altLang="zh-CN" sz="1010">
                <a:ln w="12700">
                  <a:noFill/>
                </a:ln>
                <a:solidFill>
                  <a:srgbClr val="262626">
                    <a:alpha val="100000"/>
                  </a:srgbClr>
                </a:solidFill>
                <a:latin typeface="Source Han Sans"/>
                <a:ea typeface="Source Han Sans"/>
                <a:cs typeface="Source Han Sans"/>
              </a:rPr>
              <a:t>同一词汇在不同语言中语义范围、侧重点不同，如“自由”在不同文化中有不同理解，翻译时需准确把握语义内涵，避免误解。
语义差异还体现在多义词上，一个词在不同语境中有不同含义，翻译需结合上下文确定准确语义，如“paper”可译为“纸”“论文”等。</a:t>
            </a:r>
            <a:endParaRPr kumimoji="1" lang="zh-CN" altLang="en-US"/>
          </a:p>
        </p:txBody>
      </p:sp>
      <p:sp>
        <p:nvSpPr>
          <p:cNvPr id="18" name="标题 1"/>
          <p:cNvSpPr txBox="1"/>
          <p:nvPr/>
        </p:nvSpPr>
        <p:spPr>
          <a:xfrm>
            <a:off x="8120415" y="3426176"/>
            <a:ext cx="3004797" cy="510824"/>
          </a:xfrm>
          <a:prstGeom prst="rect">
            <a:avLst/>
          </a:prstGeom>
          <a:noFill/>
          <a:ln>
            <a:noFill/>
          </a:ln>
        </p:spPr>
        <p:txBody>
          <a:bodyPr vert="horz" wrap="square" lIns="0" tIns="0" rIns="0" bIns="0" rtlCol="0" anchor="ctr"/>
          <a:lstStyle/>
          <a:p>
            <a:pPr algn="ctr">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语义差异</a:t>
            </a:r>
            <a:endParaRPr kumimoji="1" lang="zh-CN" altLang="en-US"/>
          </a:p>
        </p:txBody>
      </p:sp>
      <p:sp>
        <p:nvSpPr>
          <p:cNvPr id="19"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语言的异质性</a:t>
            </a:r>
            <a:endParaRPr kumimoji="1" lang="zh-CN" altLang="en-US"/>
          </a:p>
        </p:txBody>
      </p:sp>
      <p:cxnSp>
        <p:nvCxnSpPr>
          <p:cNvPr id="21"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5">
                  <a:lumMod val="20000"/>
                  <a:lumOff val="80000"/>
                  <a:alpha val="27000"/>
                </a:schemeClr>
              </a:gs>
              <a:gs pos="100000">
                <a:schemeClr val="tx2">
                  <a:lumMod val="20000"/>
                  <a:lumOff val="80000"/>
                  <a:alpha val="33000"/>
                </a:schemeClr>
              </a:gs>
            </a:gsLst>
            <a:lin ang="162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8549235" y="2505003"/>
            <a:ext cx="2969330" cy="2969329"/>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944592" y="676115"/>
            <a:ext cx="1807418" cy="1807418"/>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7301171" y="4587317"/>
            <a:ext cx="1277181" cy="1277180"/>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7424018" y="2265571"/>
            <a:ext cx="816105" cy="816104"/>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dirty="0"/>
          </a:p>
        </p:txBody>
      </p:sp>
      <p:sp>
        <p:nvSpPr>
          <p:cNvPr id="7" name="标题 1"/>
          <p:cNvSpPr txBox="1"/>
          <p:nvPr/>
        </p:nvSpPr>
        <p:spPr>
          <a:xfrm>
            <a:off x="10607749" y="5739778"/>
            <a:ext cx="617842" cy="617842"/>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dirty="0"/>
          </a:p>
        </p:txBody>
      </p:sp>
      <p:sp>
        <p:nvSpPr>
          <p:cNvPr id="8" name="标题 1"/>
          <p:cNvSpPr txBox="1"/>
          <p:nvPr/>
        </p:nvSpPr>
        <p:spPr>
          <a:xfrm>
            <a:off x="6815398" y="4487957"/>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0965083" y="2274792"/>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066520" y="5410109"/>
            <a:ext cx="318143" cy="318142"/>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660400" y="2143760"/>
            <a:ext cx="5181600" cy="1000760"/>
          </a:xfrm>
          <a:prstGeom prst="rect">
            <a:avLst/>
          </a:prstGeom>
          <a:noFill/>
          <a:ln>
            <a:noFill/>
          </a:ln>
        </p:spPr>
        <p:txBody>
          <a:bodyPr vert="horz" wrap="square" lIns="0" tIns="0" rIns="0" bIns="0" rtlCol="0" anchor="t"/>
          <a:lstStyle/>
          <a:p>
            <a:pPr algn="l">
              <a:lnSpc>
                <a:spcPct val="150000"/>
              </a:lnSpc>
            </a:pPr>
            <a:r>
              <a:rPr kumimoji="1" lang="en-US" altLang="zh-CN" sz="1095">
                <a:ln w="12700">
                  <a:noFill/>
                </a:ln>
                <a:solidFill>
                  <a:srgbClr val="262626">
                    <a:alpha val="100000"/>
                  </a:srgbClr>
                </a:solidFill>
                <a:latin typeface="Source Han Sans"/>
                <a:ea typeface="Source Han Sans"/>
                <a:cs typeface="Source Han Sans"/>
              </a:rPr>
              <a:t>异化策略保留原文异质性，让读者感受原文独特性，如翻译《百年孤独》时保留西班牙语中独特表达“多年以后，面对行刑队，奥雷里亚诺·布恩迪亚上校将会回想起，他父亲带他去见识冰的遥远下午”，使读者感受魔幻现实主义风格。
这种策略适用于文学作品、文化典籍翻译，可保留原文文化特色，但也可能使译文晦涩难懂，对读者要求高。</a:t>
            </a:r>
            <a:endParaRPr kumimoji="1" lang="zh-CN" altLang="en-US"/>
          </a:p>
        </p:txBody>
      </p:sp>
      <p:sp>
        <p:nvSpPr>
          <p:cNvPr id="17" name="标题 1"/>
          <p:cNvSpPr txBox="1"/>
          <p:nvPr/>
        </p:nvSpPr>
        <p:spPr>
          <a:xfrm>
            <a:off x="660400" y="1755140"/>
            <a:ext cx="5181600" cy="317500"/>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2CB9C9">
                    <a:alpha val="100000"/>
                  </a:srgbClr>
                </a:solidFill>
                <a:latin typeface="Source Han Sans CN Bold"/>
                <a:ea typeface="Source Han Sans CN Bold"/>
                <a:cs typeface="Source Han Sans CN Bold"/>
              </a:rPr>
              <a:t>异化策略</a:t>
            </a:r>
            <a:endParaRPr kumimoji="1" lang="zh-CN" altLang="en-US"/>
          </a:p>
        </p:txBody>
      </p:sp>
      <p:sp>
        <p:nvSpPr>
          <p:cNvPr id="18" name="标题 1"/>
          <p:cNvSpPr txBox="1"/>
          <p:nvPr/>
        </p:nvSpPr>
        <p:spPr>
          <a:xfrm>
            <a:off x="660400" y="5133340"/>
            <a:ext cx="5181600" cy="1000760"/>
          </a:xfrm>
          <a:prstGeom prst="rect">
            <a:avLst/>
          </a:prstGeom>
          <a:noFill/>
          <a:ln>
            <a:noFill/>
          </a:ln>
        </p:spPr>
        <p:txBody>
          <a:bodyPr vert="horz" wrap="square" lIns="0" tIns="0" rIns="0" bIns="0" rtlCol="0" anchor="t"/>
          <a:lstStyle/>
          <a:p>
            <a:pPr algn="l">
              <a:lnSpc>
                <a:spcPct val="150000"/>
              </a:lnSpc>
            </a:pPr>
            <a:r>
              <a:rPr kumimoji="1" lang="en-US" altLang="zh-CN" sz="1095">
                <a:ln w="12700">
                  <a:noFill/>
                </a:ln>
                <a:solidFill>
                  <a:srgbClr val="262626">
                    <a:alpha val="100000"/>
                  </a:srgbClr>
                </a:solidFill>
                <a:latin typeface="Source Han Sans"/>
                <a:ea typeface="Source Han Sans"/>
                <a:cs typeface="Source Han Sans"/>
              </a:rPr>
              <a:t>创造性转换不拘泥原文形式，根据译入语特点和读者需求改写原文，如将“山清水秀”译为“picturesque mountains and clear waters”，既传达意境又符合英语表达习惯。
这种策略需译者有高超语言能力和文化素养，能灵活运用两种语言进行创造性表达，适用于各种文本类型翻译。</a:t>
            </a:r>
            <a:endParaRPr kumimoji="1" lang="zh-CN" altLang="en-US"/>
          </a:p>
        </p:txBody>
      </p:sp>
      <p:sp>
        <p:nvSpPr>
          <p:cNvPr id="19" name="标题 1"/>
          <p:cNvSpPr txBox="1"/>
          <p:nvPr/>
        </p:nvSpPr>
        <p:spPr>
          <a:xfrm>
            <a:off x="660400" y="4744720"/>
            <a:ext cx="5181600" cy="317500"/>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2CB9C9">
                    <a:alpha val="100000"/>
                  </a:srgbClr>
                </a:solidFill>
                <a:latin typeface="Source Han Sans CN Bold"/>
                <a:ea typeface="Source Han Sans CN Bold"/>
                <a:cs typeface="Source Han Sans CN Bold"/>
              </a:rPr>
              <a:t>创造性转换</a:t>
            </a:r>
            <a:endParaRPr kumimoji="1" lang="zh-CN" altLang="en-US"/>
          </a:p>
        </p:txBody>
      </p:sp>
      <p:sp>
        <p:nvSpPr>
          <p:cNvPr id="20" name="标题 1"/>
          <p:cNvSpPr txBox="1"/>
          <p:nvPr/>
        </p:nvSpPr>
        <p:spPr>
          <a:xfrm>
            <a:off x="660400" y="3638550"/>
            <a:ext cx="5181600" cy="1000760"/>
          </a:xfrm>
          <a:prstGeom prst="rect">
            <a:avLst/>
          </a:prstGeom>
          <a:noFill/>
          <a:ln>
            <a:noFill/>
          </a:ln>
        </p:spPr>
        <p:txBody>
          <a:bodyPr vert="horz" wrap="square" lIns="0" tIns="0" rIns="0" bIns="0" rtlCol="0" anchor="t"/>
          <a:lstStyle/>
          <a:p>
            <a:pPr algn="l">
              <a:lnSpc>
                <a:spcPct val="150000"/>
              </a:lnSpc>
            </a:pPr>
            <a:r>
              <a:rPr kumimoji="1" lang="en-US" altLang="zh-CN" sz="1095">
                <a:ln w="12700">
                  <a:noFill/>
                </a:ln>
                <a:solidFill>
                  <a:srgbClr val="262626">
                    <a:alpha val="100000"/>
                  </a:srgbClr>
                </a:solidFill>
                <a:latin typeface="Source Han Sans"/>
                <a:ea typeface="Source Han Sans"/>
                <a:cs typeface="Source Han Sans"/>
              </a:rPr>
              <a:t>归化策略使译文符合译入语习惯，让读者易于理解，如将“红烧狮子头”译为“red - cooked meatballs”，使英语读者能快速理解菜品。
此策略适用于科技文献、实用文本翻译，可提高译文可读性，但可能丢失原文文化内涵，导致文化误读。</a:t>
            </a:r>
            <a:endParaRPr kumimoji="1" lang="zh-CN" altLang="en-US"/>
          </a:p>
        </p:txBody>
      </p:sp>
      <p:sp>
        <p:nvSpPr>
          <p:cNvPr id="21" name="标题 1"/>
          <p:cNvSpPr txBox="1"/>
          <p:nvPr/>
        </p:nvSpPr>
        <p:spPr>
          <a:xfrm>
            <a:off x="660400" y="3249930"/>
            <a:ext cx="5181600" cy="317500"/>
          </a:xfrm>
          <a:prstGeom prst="rect">
            <a:avLst/>
          </a:prstGeom>
          <a:noFill/>
          <a:ln>
            <a:noFill/>
          </a:ln>
        </p:spPr>
        <p:txBody>
          <a:bodyPr vert="horz" wrap="square" lIns="0" tIns="0" rIns="0" bIns="0" rtlCol="0" anchor="b"/>
          <a:lstStyle/>
          <a:p>
            <a:pPr algn="l">
              <a:lnSpc>
                <a:spcPct val="150000"/>
              </a:lnSpc>
            </a:pPr>
            <a:r>
              <a:rPr kumimoji="1" lang="en-US" altLang="zh-CN" sz="1600">
                <a:ln w="12700">
                  <a:noFill/>
                </a:ln>
                <a:solidFill>
                  <a:srgbClr val="2CB9C9">
                    <a:alpha val="100000"/>
                  </a:srgbClr>
                </a:solidFill>
                <a:latin typeface="Source Han Sans CN Bold"/>
                <a:ea typeface="Source Han Sans CN Bold"/>
                <a:cs typeface="Source Han Sans CN Bold"/>
              </a:rPr>
              <a:t>归化策略</a:t>
            </a:r>
            <a:endParaRPr kumimoji="1" lang="zh-CN" altLang="en-US"/>
          </a:p>
        </p:txBody>
      </p:sp>
      <p:sp>
        <p:nvSpPr>
          <p:cNvPr id="22" name="标题 1"/>
          <p:cNvSpPr txBox="1"/>
          <p:nvPr/>
        </p:nvSpPr>
        <p:spPr>
          <a:xfrm>
            <a:off x="365760" y="436721"/>
            <a:ext cx="216000" cy="216000"/>
          </a:xfrm>
          <a:prstGeom prst="ellipse">
            <a:avLst/>
          </a:prstGeom>
          <a:solidFill>
            <a:schemeClr val="bg1"/>
          </a:solidFill>
          <a:ln w="508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743662" y="296822"/>
            <a:ext cx="10587277"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474747">
                    <a:alpha val="100000"/>
                  </a:srgbClr>
                </a:solidFill>
                <a:latin typeface="Source Han Sans CN Bold"/>
                <a:ea typeface="Source Han Sans CN Bold"/>
                <a:cs typeface="Source Han Sans CN Bold"/>
              </a:rPr>
              <a:t>翻译的策略</a:t>
            </a:r>
            <a:endParaRPr kumimoji="1" lang="zh-CN" altLang="en-US"/>
          </a:p>
        </p:txBody>
      </p:sp>
      <p:cxnSp>
        <p:nvCxnSpPr>
          <p:cNvPr id="24"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Tree>
  </p:cSld>
  <p:clrMapOvr>
    <a:masterClrMapping/>
  </p:clrMapOvr>
</p:sld>
</file>

<file path=ppt/theme/theme1.xml><?xml version="1.0" encoding="utf-8"?>
<a:theme xmlns:a="http://schemas.openxmlformats.org/drawingml/2006/main" name="Office 主题​​">
  <a:themeElements>
    <a:clrScheme name="Office">
      <a:dk1>
        <a:srgbClr val="262626"/>
      </a:dk1>
      <a:lt1>
        <a:srgbClr val="FFFFFF"/>
      </a:lt1>
      <a:dk2>
        <a:srgbClr val="17406D"/>
      </a:dk2>
      <a:lt2>
        <a:srgbClr val="DBEFF9"/>
      </a:lt2>
      <a:accent1>
        <a:srgbClr val="2CB9C9"/>
      </a:accent1>
      <a:accent2>
        <a:srgbClr val="85DFD0"/>
      </a:accent2>
      <a:accent3>
        <a:srgbClr val="7030A0"/>
      </a:accent3>
      <a:accent4>
        <a:srgbClr val="00B0F0"/>
      </a:accent4>
      <a:accent5>
        <a:srgbClr val="0070C0"/>
      </a:accent5>
      <a:accent6>
        <a:srgbClr val="FFC000"/>
      </a:accent6>
      <a:hlink>
        <a:srgbClr val="F49100"/>
      </a:hlink>
      <a:folHlink>
        <a:srgbClr val="85DFD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1635</Words>
  <Application>Microsoft Office PowerPoint</Application>
  <PresentationFormat>宽屏</PresentationFormat>
  <Paragraphs>182</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Source Han Sans</vt:lpstr>
      <vt:lpstr>OPPOSans R</vt:lpstr>
      <vt:lpstr>Source Han Sans CN Bold</vt:lpstr>
      <vt:lpstr>OPPOSans H</vt:lpstr>
      <vt:lpstr>OPPOSans B</vt:lpstr>
      <vt:lpstr>Times New Roman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YH Huang</cp:lastModifiedBy>
  <cp:revision>1</cp:revision>
  <dcterms:modified xsi:type="dcterms:W3CDTF">2025-04-02T13:57:39Z</dcterms:modified>
</cp:coreProperties>
</file>