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theme/theme3.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 name="Shape 36"/>
        <p:cNvGrpSpPr/>
        <p:nvPr/>
      </p:nvGrpSpPr>
      <p:grpSpPr>
        <a:xfrm>
          <a:off y="0" x="0"/>
          <a:ext cy="0" cx="0"/>
          <a:chOff y="0" x="0"/>
          <a:chExt cy="0" cx="0"/>
        </a:xfrm>
      </p:grpSpPr>
      <p:sp>
        <p:nvSpPr>
          <p:cNvPr id="37" name="Shape 37"/>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8" name="Shape 3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 name="Shape 42"/>
        <p:cNvGrpSpPr/>
        <p:nvPr/>
      </p:nvGrpSpPr>
      <p:grpSpPr>
        <a:xfrm>
          <a:off y="0" x="0"/>
          <a:ext cy="0" cx="0"/>
          <a:chOff y="0" x="0"/>
          <a:chExt cy="0" cx="0"/>
        </a:xfrm>
      </p:grpSpPr>
      <p:sp>
        <p:nvSpPr>
          <p:cNvPr id="43" name="Shape 4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4" name="Shape 4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8" name="Shape 48"/>
        <p:cNvGrpSpPr/>
        <p:nvPr/>
      </p:nvGrpSpPr>
      <p:grpSpPr>
        <a:xfrm>
          <a:off y="0" x="0"/>
          <a:ext cy="0" cx="0"/>
          <a:chOff y="0" x="0"/>
          <a:chExt cy="0" cx="0"/>
        </a:xfrm>
      </p:grpSpPr>
      <p:sp>
        <p:nvSpPr>
          <p:cNvPr id="49" name="Shape 4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0" name="Shape 5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4" name="Shape 54"/>
        <p:cNvGrpSpPr/>
        <p:nvPr/>
      </p:nvGrpSpPr>
      <p:grpSpPr>
        <a:xfrm>
          <a:off y="0" x="0"/>
          <a:ext cy="0" cx="0"/>
          <a:chOff y="0" x="0"/>
          <a:chExt cy="0" cx="0"/>
        </a:xfrm>
      </p:grpSpPr>
      <p:sp>
        <p:nvSpPr>
          <p:cNvPr id="55" name="Shape 5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6" name="Shape 5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0" name="Shape 60"/>
        <p:cNvGrpSpPr/>
        <p:nvPr/>
      </p:nvGrpSpPr>
      <p:grpSpPr>
        <a:xfrm>
          <a:off y="0" x="0"/>
          <a:ext cy="0" cx="0"/>
          <a:chOff y="0" x="0"/>
          <a:chExt cy="0" cx="0"/>
        </a:xfrm>
      </p:grpSpPr>
      <p:sp>
        <p:nvSpPr>
          <p:cNvPr id="61" name="Shape 6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2" name="Shape 6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7" name="Shape 67"/>
        <p:cNvGrpSpPr/>
        <p:nvPr/>
      </p:nvGrpSpPr>
      <p:grpSpPr>
        <a:xfrm>
          <a:off y="0" x="0"/>
          <a:ext cy="0" cx="0"/>
          <a:chOff y="0" x="0"/>
          <a:chExt cy="0" cx="0"/>
        </a:xfrm>
      </p:grpSpPr>
      <p:sp>
        <p:nvSpPr>
          <p:cNvPr id="68" name="Shape 6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9" name="Shape 6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 name="Shape 73"/>
        <p:cNvGrpSpPr/>
        <p:nvPr/>
      </p:nvGrpSpPr>
      <p:grpSpPr>
        <a:xfrm>
          <a:off y="0" x="0"/>
          <a:ext cy="0" cx="0"/>
          <a:chOff y="0" x="0"/>
          <a:chExt cy="0" cx="0"/>
        </a:xfrm>
      </p:grpSpPr>
      <p:sp>
        <p:nvSpPr>
          <p:cNvPr id="74" name="Shape 7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5" name="Shape 7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0" name="Shape 80"/>
        <p:cNvGrpSpPr/>
        <p:nvPr/>
      </p:nvGrpSpPr>
      <p:grpSpPr>
        <a:xfrm>
          <a:off y="0" x="0"/>
          <a:ext cy="0" cx="0"/>
          <a:chOff y="0" x="0"/>
          <a:chExt cy="0" cx="0"/>
        </a:xfrm>
      </p:grpSpPr>
      <p:sp>
        <p:nvSpPr>
          <p:cNvPr id="81" name="Shape 8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2" name="Shape 8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6" name="Shape 86"/>
        <p:cNvGrpSpPr/>
        <p:nvPr/>
      </p:nvGrpSpPr>
      <p:grpSpPr>
        <a:xfrm>
          <a:off y="0" x="0"/>
          <a:ext cy="0" cx="0"/>
          <a:chOff y="0" x="0"/>
          <a:chExt cy="0" cx="0"/>
        </a:xfrm>
      </p:grpSpPr>
      <p:sp>
        <p:nvSpPr>
          <p:cNvPr id="87" name="Shape 8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8" name="Shape 8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p:nvPr/>
        </p:nvSpPr>
        <p:spPr>
          <a:xfrm>
            <a:off y="311039" x="372035"/>
            <a:ext cy="4440899" cx="8399999"/>
          </a:xfrm>
          <a:prstGeom prst="roundRect">
            <a:avLst>
              <a:gd fmla="val 3653" name="adj"/>
            </a:avLst>
          </a:prstGeom>
          <a:solidFill>
            <a:srgbClr val="FFFFFF"/>
          </a:solidFill>
          <a:ln>
            <a:noFill/>
          </a:ln>
        </p:spPr>
        <p:txBody>
          <a:bodyPr bIns="45700" rIns="91425" lIns="91425" tIns="45700" anchor="ctr" anchorCtr="0">
            <a:noAutofit/>
          </a:bodyPr>
          <a:lstStyle/>
          <a:p/>
        </p:txBody>
      </p:sp>
      <p:sp>
        <p:nvSpPr>
          <p:cNvPr id="9" name="Shape 9"/>
          <p:cNvSpPr/>
          <p:nvPr/>
        </p:nvSpPr>
        <p:spPr>
          <a:xfrm>
            <a:off y="4904401" x="372035"/>
            <a:ext cy="1206600" cx="8399999"/>
          </a:xfrm>
          <a:prstGeom prst="roundRect">
            <a:avLst>
              <a:gd fmla="val 15243" name="adj"/>
            </a:avLst>
          </a:prstGeom>
          <a:solidFill>
            <a:srgbClr val="FFFFFF"/>
          </a:solidFill>
          <a:ln>
            <a:noFill/>
          </a:ln>
        </p:spPr>
        <p:txBody>
          <a:bodyPr bIns="45700" rIns="91425" lIns="91425" tIns="45700" anchor="ctr" anchorCtr="0">
            <a:noAutofit/>
          </a:bodyPr>
          <a:lstStyle/>
          <a:p/>
        </p:txBody>
      </p:sp>
      <p:sp>
        <p:nvSpPr>
          <p:cNvPr id="10" name="Shape 10"/>
          <p:cNvSpPr txBox="1"/>
          <p:nvPr>
            <p:ph type="ctrTitle"/>
          </p:nvPr>
        </p:nvSpPr>
        <p:spPr>
          <a:xfrm>
            <a:off y="630810" x="685800"/>
            <a:ext cy="3789300" cx="7772400"/>
          </a:xfrm>
          <a:prstGeom prst="rect">
            <a:avLst/>
          </a:prstGeom>
          <a:noFill/>
          <a:ln>
            <a:noFill/>
          </a:ln>
        </p:spPr>
        <p:txBody>
          <a:bodyPr bIns="91425" rIns="91425" lIns="91425" tIns="91425" anchor="b" anchorCtr="0"/>
          <a:lstStyle>
            <a:lvl1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1pPr>
            <a:lvl2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2pPr>
            <a:lvl3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3pPr>
            <a:lvl4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4pPr>
            <a:lvl5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5pPr>
            <a:lvl6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6pPr>
            <a:lvl7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7pPr>
            <a:lvl8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8pPr>
            <a:lvl9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9pPr>
          </a:lstStyle>
          <a:p/>
        </p:txBody>
      </p:sp>
      <p:sp>
        <p:nvSpPr>
          <p:cNvPr id="11" name="Shape 11"/>
          <p:cNvSpPr txBox="1"/>
          <p:nvPr>
            <p:ph idx="1" type="subTitle"/>
          </p:nvPr>
        </p:nvSpPr>
        <p:spPr>
          <a:xfrm>
            <a:off y="5195894" x="685800"/>
            <a:ext cy="614099" cx="7772400"/>
          </a:xfrm>
          <a:prstGeom prst="rect">
            <a:avLst/>
          </a:prstGeom>
          <a:noFill/>
          <a:ln>
            <a:noFill/>
          </a:ln>
        </p:spPr>
        <p:txBody>
          <a:bodyPr bIns="91425" rIns="91425" lIns="91425" tIns="91425" anchor="ctr" anchorCtr="0"/>
          <a:lstStyle>
            <a:lvl1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1pPr>
            <a:lvl2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2pPr>
            <a:lvl3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3pPr>
            <a:lvl4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4pPr>
            <a:lvl5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5pPr>
            <a:lvl6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6pPr>
            <a:lvl7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7pPr>
            <a:lvl8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8pPr>
            <a:lvl9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2" name="Shape 12"/>
        <p:cNvGrpSpPr/>
        <p:nvPr/>
      </p:nvGrpSpPr>
      <p:grpSpPr>
        <a:xfrm>
          <a:off y="0" x="0"/>
          <a:ext cy="0" cx="0"/>
          <a:chOff y="0" x="0"/>
          <a:chExt cy="0" cx="0"/>
        </a:xfrm>
      </p:grpSpPr>
      <p:sp>
        <p:nvSpPr>
          <p:cNvPr id="13" name="Shape 13"/>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14" name="Shape 14"/>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15" name="Shape 15"/>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16" name="Shape 1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7" name="Shape 17"/>
        <p:cNvGrpSpPr/>
        <p:nvPr/>
      </p:nvGrpSpPr>
      <p:grpSpPr>
        <a:xfrm>
          <a:off y="0" x="0"/>
          <a:ext cy="0" cx="0"/>
          <a:chOff y="0" x="0"/>
          <a:chExt cy="0" cx="0"/>
        </a:xfrm>
      </p:grpSpPr>
      <p:sp>
        <p:nvSpPr>
          <p:cNvPr id="18" name="Shape 18"/>
          <p:cNvSpPr/>
          <p:nvPr/>
        </p:nvSpPr>
        <p:spPr>
          <a:xfrm>
            <a:off y="1550894" x="372035"/>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19" name="Shape 19"/>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0" name="Shape 20"/>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21" name="Shape 21"/>
          <p:cNvSpPr txBox="1"/>
          <p:nvPr>
            <p:ph idx="1" type="body"/>
          </p:nvPr>
        </p:nvSpPr>
        <p:spPr>
          <a:xfrm>
            <a:off y="1600200" x="457200"/>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22" name="Shape 22"/>
          <p:cNvSpPr/>
          <p:nvPr/>
        </p:nvSpPr>
        <p:spPr>
          <a:xfrm>
            <a:off y="1550894" x="4657164"/>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23" name="Shape 23"/>
          <p:cNvSpPr txBox="1"/>
          <p:nvPr>
            <p:ph idx="2" type="body"/>
          </p:nvPr>
        </p:nvSpPr>
        <p:spPr>
          <a:xfrm>
            <a:off y="1600200" x="4761353"/>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24" name="Shape 24"/>
        <p:cNvGrpSpPr/>
        <p:nvPr/>
      </p:nvGrpSpPr>
      <p:grpSpPr>
        <a:xfrm>
          <a:off y="0" x="0"/>
          <a:ext cy="0" cx="0"/>
          <a:chOff y="0" x="0"/>
          <a:chExt cy="0" cx="0"/>
        </a:xfrm>
      </p:grpSpPr>
      <p:sp>
        <p:nvSpPr>
          <p:cNvPr id="25" name="Shape 25"/>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26" name="Shape 26"/>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7" name="Shape 27"/>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28" name="Shape 28"/>
        <p:cNvGrpSpPr/>
        <p:nvPr/>
      </p:nvGrpSpPr>
      <p:grpSpPr>
        <a:xfrm>
          <a:off y="0" x="0"/>
          <a:ext cy="0" cx="0"/>
          <a:chOff y="0" x="0"/>
          <a:chExt cy="0" cx="0"/>
        </a:xfrm>
      </p:grpSpPr>
      <p:sp>
        <p:nvSpPr>
          <p:cNvPr id="29" name="Shape 29"/>
          <p:cNvSpPr txBox="1"/>
          <p:nvPr>
            <p:ph idx="1" type="body"/>
          </p:nvPr>
        </p:nvSpPr>
        <p:spPr>
          <a:xfrm>
            <a:off y="5702203" x="372035"/>
            <a:ext cy="865500" cx="8399999"/>
          </a:xfrm>
          <a:prstGeom prst="rect">
            <a:avLst/>
          </a:prstGeom>
          <a:noFill/>
          <a:ln>
            <a:noFill/>
          </a:ln>
        </p:spPr>
        <p:txBody>
          <a:bodyPr bIns="91425" rIns="91425" lIns="91425" tIns="91425" anchor="t" anchorCtr="0"/>
          <a:lstStyle>
            <a:lvl1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1pPr>
            <a:lvl2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2pPr>
            <a:lvl3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3pPr>
            <a:lvl4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4pPr>
            <a:lvl5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5pPr>
            <a:lvl6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6pPr>
            <a:lvl7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7pPr>
            <a:lvl8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8pPr>
            <a:lvl9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9pPr>
          </a:lstStyle>
          <a:p/>
        </p:txBody>
      </p:sp>
      <p:sp>
        <p:nvSpPr>
          <p:cNvPr id="30" name="Shape 30"/>
          <p:cNvSpPr/>
          <p:nvPr/>
        </p:nvSpPr>
        <p:spPr>
          <a:xfrm>
            <a:off y="311039" x="372035"/>
            <a:ext cy="5158200" cx="8399999"/>
          </a:xfrm>
          <a:prstGeom prst="roundRect">
            <a:avLst>
              <a:gd fmla="val 2776"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31" name="Shape 31"/>
        <p:cNvGrpSpPr/>
        <p:nvPr/>
      </p:nvGrpSpPr>
      <p:grpSpPr>
        <a:xfrm>
          <a:off y="0" x="0"/>
          <a:ext cy="0" cx="0"/>
          <a:chOff y="0" x="0"/>
          <a:chExt cy="0" cx="0"/>
        </a:xfrm>
      </p:grpSpPr>
      <p:sp>
        <p:nvSpPr>
          <p:cNvPr id="32" name="Shape 32"/>
          <p:cNvSpPr/>
          <p:nvPr/>
        </p:nvSpPr>
        <p:spPr>
          <a:xfrm>
            <a:off y="314112" x="372035"/>
            <a:ext cy="6229800" cx="8399999"/>
          </a:xfrm>
          <a:prstGeom prst="roundRect">
            <a:avLst>
              <a:gd fmla="val 2255"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4" name="Shape 4"/>
        <p:cNvGrpSpPr/>
        <p:nvPr/>
      </p:nvGrpSpPr>
      <p:grpSpPr>
        <a:xfrm>
          <a:off y="0" x="0"/>
          <a:ext cy="0" cx="0"/>
          <a:chOff y="0" x="0"/>
          <a:chExt cy="0" cx="0"/>
        </a:xfrm>
      </p:grpSpPr>
      <p:sp>
        <p:nvSpPr>
          <p:cNvPr id="5" name="Shape 5"/>
          <p:cNvSpPr txBox="1"/>
          <p:nvPr>
            <p:ph type="title"/>
          </p:nvPr>
        </p:nvSpPr>
        <p:spPr>
          <a:xfrm>
            <a:off y="186035"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1pPr>
            <a:lvl2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2pPr>
            <a:lvl3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3pPr>
            <a:lvl4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4pPr>
            <a:lvl5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5pPr>
            <a:lvl6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6pPr>
            <a:lvl7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7pPr>
            <a:lvl8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8pPr>
            <a:lvl9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9pPr>
          </a:lstStyle>
          <a:p/>
        </p:txBody>
      </p:sp>
      <p:sp>
        <p:nvSpPr>
          <p:cNvPr id="6" name="Shape 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algn="l" rtl="0" indent="-342900" marL="342900">
              <a:spcBef>
                <a:spcPts val="600"/>
              </a:spcBef>
              <a:buClr>
                <a:schemeClr val="dk1"/>
              </a:buClr>
              <a:buSzPct val="166666"/>
              <a:buFont typeface="Arial"/>
              <a:buChar char="•"/>
              <a:defRPr strike="noStrike" u="none" b="0" cap="none" baseline="0" sz="3000" i="0">
                <a:solidFill>
                  <a:schemeClr val="dk1"/>
                </a:solidFill>
                <a:latin typeface="Arial"/>
                <a:ea typeface="Arial"/>
                <a:cs typeface="Arial"/>
                <a:sym typeface="Arial"/>
              </a:defRPr>
            </a:lvl1pPr>
            <a:lvl2pPr algn="l" rtl="0" indent="-285750" marL="742950">
              <a:spcBef>
                <a:spcPts val="480"/>
              </a:spcBef>
              <a:buClr>
                <a:schemeClr val="dk1"/>
              </a:buClr>
              <a:buSzPct val="100000"/>
              <a:buFont typeface="Courier New"/>
              <a:buChar char="o"/>
              <a:defRPr strike="noStrike" u="none" b="0" cap="none" baseline="0" sz="2400" i="0">
                <a:solidFill>
                  <a:schemeClr val="dk1"/>
                </a:solidFill>
                <a:latin typeface="Arial"/>
                <a:ea typeface="Arial"/>
                <a:cs typeface="Arial"/>
                <a:sym typeface="Arial"/>
              </a:defRPr>
            </a:lvl2pPr>
            <a:lvl3pPr algn="l" rtl="0" indent="-228600" marL="1143000">
              <a:spcBef>
                <a:spcPts val="480"/>
              </a:spcBef>
              <a:buClr>
                <a:schemeClr val="dk1"/>
              </a:buClr>
              <a:buSzPct val="100000"/>
              <a:buFont typeface="Wingdings"/>
              <a:buChar char="§"/>
              <a:defRPr strike="noStrike" u="none" b="0" cap="none" baseline="0" sz="2400" i="0">
                <a:solidFill>
                  <a:schemeClr val="dk1"/>
                </a:solidFill>
                <a:latin typeface="Arial"/>
                <a:ea typeface="Arial"/>
                <a:cs typeface="Arial"/>
                <a:sym typeface="Arial"/>
              </a:defRPr>
            </a:lvl3pPr>
            <a:lvl4pPr algn="l" rtl="0" indent="-228600" marL="16002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4pPr>
            <a:lvl5pPr algn="l" rtl="0" indent="-228600" marL="20574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5pPr>
            <a:lvl6pPr algn="l" rtl="0" indent="-228600" marL="25146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6pPr>
            <a:lvl7pPr algn="l" rtl="0" indent="-228600" marL="29718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7pPr>
            <a:lvl8pPr algn="l" rtl="0" indent="-228600" marL="34290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8pPr>
            <a:lvl9pPr algn="l" rtl="0" indent="-228600" marL="38862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4"/><Relationship Target="https://www.youtube.com/watch?v=NQIGjzj1-vc" Type="http://schemas.openxmlformats.org/officeDocument/2006/relationships/hyperlink" TargetMode="External"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 name="Shape 33"/>
        <p:cNvGrpSpPr/>
        <p:nvPr/>
      </p:nvGrpSpPr>
      <p:grpSpPr>
        <a:xfrm>
          <a:off y="0" x="0"/>
          <a:ext cy="0" cx="0"/>
          <a:chOff y="0" x="0"/>
          <a:chExt cy="0" cx="0"/>
        </a:xfrm>
      </p:grpSpPr>
      <p:sp>
        <p:nvSpPr>
          <p:cNvPr id="34" name="Shape 34"/>
          <p:cNvSpPr txBox="1"/>
          <p:nvPr>
            <p:ph type="ctrTitle"/>
          </p:nvPr>
        </p:nvSpPr>
        <p:spPr>
          <a:xfrm>
            <a:off y="630810" x="685800"/>
            <a:ext cy="3789300" cx="7772400"/>
          </a:xfrm>
          <a:prstGeom prst="rect">
            <a:avLst/>
          </a:prstGeom>
        </p:spPr>
        <p:txBody>
          <a:bodyPr bIns="91425" rIns="91425" lIns="91425" tIns="91425" anchor="b" anchorCtr="0">
            <a:noAutofit/>
          </a:bodyPr>
          <a:lstStyle/>
          <a:p>
            <a:pPr algn="ctr" rtl="0" lvl="0">
              <a:buNone/>
            </a:pPr>
            <a:r>
              <a:rPr sz="5000" lang="en"/>
              <a:t>Writing in Blood</a:t>
            </a:r>
          </a:p>
          <a:p>
            <a:r>
              <a:t/>
            </a:r>
          </a:p>
          <a:p>
            <a:r>
              <a:t/>
            </a:r>
          </a:p>
        </p:txBody>
      </p:sp>
      <p:sp>
        <p:nvSpPr>
          <p:cNvPr id="35" name="Shape 35"/>
          <p:cNvSpPr txBox="1"/>
          <p:nvPr>
            <p:ph idx="1" type="subTitle"/>
          </p:nvPr>
        </p:nvSpPr>
        <p:spPr>
          <a:xfrm>
            <a:off y="5195894" x="685800"/>
            <a:ext cy="614099" cx="7772400"/>
          </a:xfrm>
          <a:prstGeom prst="rect">
            <a:avLst/>
          </a:prstGeom>
        </p:spPr>
        <p:txBody>
          <a:bodyPr bIns="91425" rIns="91425" lIns="91425" tIns="91425" anchor="ctr" anchorCtr="0">
            <a:noAutofit/>
          </a:bodyPr>
          <a:lstStyle/>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 name="Shape 39"/>
        <p:cNvGrpSpPr/>
        <p:nvPr/>
      </p:nvGrpSpPr>
      <p:grpSpPr>
        <a:xfrm>
          <a:off y="0" x="0"/>
          <a:ext cy="0" cx="0"/>
          <a:chOff y="0" x="0"/>
          <a:chExt cy="0" cx="0"/>
        </a:xfrm>
      </p:grpSpPr>
      <p:sp>
        <p:nvSpPr>
          <p:cNvPr id="40" name="Shape 40"/>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Background </a:t>
            </a:r>
          </a:p>
        </p:txBody>
      </p:sp>
      <p:sp>
        <p:nvSpPr>
          <p:cNvPr id="41" name="Shape 4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Origins are from Indian Buddhism but it was sustained in China. </a:t>
            </a:r>
          </a:p>
          <a:p>
            <a:pPr rtl="0" lvl="0" indent="-419100" marL="457200">
              <a:buClr>
                <a:schemeClr val="dk1"/>
              </a:buClr>
              <a:buSzPct val="166666"/>
              <a:buFont typeface="Arial"/>
              <a:buChar char="•"/>
            </a:pPr>
            <a:r>
              <a:rPr lang="en"/>
              <a:t>Wasn't pure blood but a mix of blood and ink.</a:t>
            </a:r>
          </a:p>
          <a:p>
            <a:pPr rtl="0" lvl="0" indent="-419100" marL="457200">
              <a:buClr>
                <a:schemeClr val="dk1"/>
              </a:buClr>
              <a:buSzPct val="166666"/>
              <a:buFont typeface="Arial"/>
              <a:buChar char="•"/>
            </a:pPr>
            <a:r>
              <a:rPr lang="en"/>
              <a:t>Most often blood writing was used to copy Buddhist scriptures. </a:t>
            </a:r>
          </a:p>
          <a:p>
            <a:pPr rtl="0" lvl="0" indent="-419100" marL="457200">
              <a:buClr>
                <a:schemeClr val="dk1"/>
              </a:buClr>
              <a:buSzPct val="166666"/>
              <a:buFont typeface="Arial"/>
              <a:buChar char="•"/>
            </a:pPr>
            <a:r>
              <a:rPr lang="en"/>
              <a:t>Many monks wrote in blood. </a:t>
            </a:r>
          </a:p>
          <a:p>
            <a:pPr rtl="0" lvl="1" indent="-381000" marL="914400">
              <a:buClr>
                <a:schemeClr val="dk1"/>
              </a:buClr>
              <a:buSzPct val="80000"/>
              <a:buFont typeface="Courier New"/>
              <a:buChar char="o"/>
            </a:pPr>
            <a:r>
              <a:rPr lang="en"/>
              <a:t>Haishun</a:t>
            </a:r>
          </a:p>
          <a:p>
            <a:pPr rtl="0" lvl="1" indent="-381000" marL="914400">
              <a:buClr>
                <a:schemeClr val="dk1"/>
              </a:buClr>
              <a:buSzPct val="80000"/>
              <a:buFont typeface="Courier New"/>
              <a:buChar char="o"/>
            </a:pPr>
            <a:r>
              <a:rPr lang="en"/>
              <a:t>Guaxiu</a:t>
            </a:r>
          </a:p>
          <a:p>
            <a:pPr lvl="1" indent="-381000" marL="914400">
              <a:buClr>
                <a:schemeClr val="dk1"/>
              </a:buClr>
              <a:buSzPct val="80000"/>
              <a:buFont typeface="Courier New"/>
              <a:buChar char="o"/>
            </a:pPr>
            <a:r>
              <a:rPr lang="en"/>
              <a:t>Zengren</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 name="Shape 45"/>
        <p:cNvGrpSpPr/>
        <p:nvPr/>
      </p:nvGrpSpPr>
      <p:grpSpPr>
        <a:xfrm>
          <a:off y="0" x="0"/>
          <a:ext cy="0" cx="0"/>
          <a:chOff y="0" x="0"/>
          <a:chExt cy="0" cx="0"/>
        </a:xfrm>
      </p:grpSpPr>
      <p:sp>
        <p:nvSpPr>
          <p:cNvPr id="46" name="Shape 46"/>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Merit </a:t>
            </a:r>
          </a:p>
        </p:txBody>
      </p:sp>
      <p:sp>
        <p:nvSpPr>
          <p:cNvPr id="47" name="Shape 4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Writing in blood could be used for "merit"</a:t>
            </a:r>
          </a:p>
          <a:p>
            <a:pPr rtl="0" lvl="0" indent="-419100" marL="457200">
              <a:buClr>
                <a:schemeClr val="dk1"/>
              </a:buClr>
              <a:buSzPct val="166666"/>
              <a:buFont typeface="Arial"/>
              <a:buChar char="•"/>
            </a:pPr>
            <a:r>
              <a:rPr lang="en"/>
              <a:t>Many did so for dead relatives</a:t>
            </a:r>
          </a:p>
          <a:p>
            <a:pPr rtl="0" lvl="0" indent="-419100" marL="457200">
              <a:buClr>
                <a:schemeClr val="dk1"/>
              </a:buClr>
              <a:buSzPct val="166666"/>
              <a:buFont typeface="Arial"/>
              <a:buChar char="•"/>
            </a:pPr>
            <a:r>
              <a:rPr lang="en"/>
              <a:t>Blood writing was not restricted due to religion, gender, or wealth. </a:t>
            </a:r>
          </a:p>
          <a:p>
            <a:pPr rtl="0" lvl="1" indent="-381000" marL="914400">
              <a:buClr>
                <a:schemeClr val="dk1"/>
              </a:buClr>
              <a:buSzPct val="80000"/>
              <a:buFont typeface="Courier New"/>
              <a:buChar char="o"/>
            </a:pPr>
            <a:r>
              <a:rPr lang="en"/>
              <a:t>Anyone could use blood writing to gain merit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 name="Shape 51"/>
        <p:cNvGrpSpPr/>
        <p:nvPr/>
      </p:nvGrpSpPr>
      <p:grpSpPr>
        <a:xfrm>
          <a:off y="0" x="0"/>
          <a:ext cy="0" cx="0"/>
          <a:chOff y="0" x="0"/>
          <a:chExt cy="0" cx="0"/>
        </a:xfrm>
      </p:grpSpPr>
      <p:sp>
        <p:nvSpPr>
          <p:cNvPr id="52" name="Shape 52"/>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Merit</a:t>
            </a:r>
          </a:p>
        </p:txBody>
      </p:sp>
      <p:sp>
        <p:nvSpPr>
          <p:cNvPr id="53" name="Shape 53"/>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A monk named Hanshan Deqing copied scripture for his parents after they died in the hope that they would be reborn into a better life. </a:t>
            </a:r>
          </a:p>
          <a:p>
            <a:pPr lvl="0" indent="0" marL="457200">
              <a:buNone/>
            </a:pPr>
            <a:r>
              <a:rPr lang="en"/>
              <a:t>"</a:t>
            </a:r>
            <a:r>
              <a:rPr sz="2000" lang="en"/>
              <a:t>In the Spring of my thirty-second year, I returned from Yanmen. At this time I recalled the benevolence of my [deceased] parents and the care they had given me. I also thought of all of the obstacles that stood between me and the [Buddha] Law.. I vowed to make a copy of the Scripture of the Expanse of Buddhas of the Flower Adornment  by mixing my own blood with gold...and below it would repay my parents for their benevo­lence."</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 name="Shape 57"/>
        <p:cNvGrpSpPr/>
        <p:nvPr/>
      </p:nvGrpSpPr>
      <p:grpSpPr>
        <a:xfrm>
          <a:off y="0" x="0"/>
          <a:ext cy="0" cx="0"/>
          <a:chOff y="0" x="0"/>
          <a:chExt cy="0" cx="0"/>
        </a:xfrm>
      </p:grpSpPr>
      <p:sp>
        <p:nvSpPr>
          <p:cNvPr id="58" name="Shape 58"/>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Self Mutilation </a:t>
            </a:r>
          </a:p>
        </p:txBody>
      </p:sp>
      <p:sp>
        <p:nvSpPr>
          <p:cNvPr id="59" name="Shape 59"/>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Great acts of self sacrifice and piety </a:t>
            </a:r>
          </a:p>
          <a:p>
            <a:pPr rtl="0" lvl="1" indent="-381000" marL="914400">
              <a:buClr>
                <a:schemeClr val="dk1"/>
              </a:buClr>
              <a:buSzPct val="80000"/>
              <a:buFont typeface="Courier New"/>
              <a:buChar char="o"/>
            </a:pPr>
            <a:r>
              <a:rPr lang="en"/>
              <a:t>fingers and ears were most common but in extreme cases arms and eyes. </a:t>
            </a:r>
          </a:p>
          <a:p>
            <a:pPr rtl="0" lvl="1" indent="-381000" marL="914400">
              <a:buClr>
                <a:schemeClr val="dk1"/>
              </a:buClr>
              <a:buSzPct val="80000"/>
              <a:buFont typeface="Courier New"/>
              <a:buChar char="o"/>
            </a:pPr>
            <a:r>
              <a:rPr lang="en"/>
              <a:t>This also was thought to bring a better chance of rebirth in a "pure land". </a:t>
            </a:r>
          </a:p>
          <a:p>
            <a:pPr rtl="0" lvl="0" indent="-419100" marL="457200">
              <a:buClr>
                <a:schemeClr val="dk1"/>
              </a:buClr>
              <a:buSzPct val="166666"/>
              <a:buFont typeface="Arial"/>
              <a:buChar char="•"/>
            </a:pPr>
            <a:r>
              <a:rPr lang="en"/>
              <a:t>Oaths</a:t>
            </a:r>
          </a:p>
          <a:p>
            <a:pPr lvl="1" indent="-381000" marL="914400">
              <a:buClr>
                <a:schemeClr val="dk1"/>
              </a:buClr>
              <a:buSzPct val="80000"/>
              <a:buFont typeface="Courier New"/>
              <a:buChar char="o"/>
            </a:pPr>
            <a:r>
              <a:rPr lang="en"/>
              <a:t>Blood could be used to bind an oath.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y="0" x="0"/>
          <a:ext cy="0" cx="0"/>
          <a:chOff y="0" x="0"/>
          <a:chExt cy="0" cx="0"/>
        </a:xfrm>
      </p:grpSpPr>
      <p:sp>
        <p:nvSpPr>
          <p:cNvPr id="64" name="Shape 64"/>
          <p:cNvSpPr txBox="1"/>
          <p:nvPr>
            <p:ph type="title"/>
          </p:nvPr>
        </p:nvSpPr>
        <p:spPr>
          <a:xfrm>
            <a:off y="186035" x="457200"/>
            <a:ext cy="1143000" cx="8229600"/>
          </a:xfrm>
          <a:prstGeom prst="rect">
            <a:avLst/>
          </a:prstGeom>
        </p:spPr>
        <p:txBody>
          <a:bodyPr bIns="91425" rIns="91425" lIns="91425" tIns="91425" anchor="b" anchorCtr="0">
            <a:noAutofit/>
          </a:bodyPr>
          <a:lstStyle/>
          <a:p/>
        </p:txBody>
      </p:sp>
      <p:sp>
        <p:nvSpPr>
          <p:cNvPr id="65" name="Shape 65"/>
          <p:cNvSpPr txBox="1"/>
          <p:nvPr>
            <p:ph idx="1" type="body"/>
          </p:nvPr>
        </p:nvSpPr>
        <p:spPr>
          <a:xfrm>
            <a:off y="1600200" x="457200"/>
            <a:ext cy="4967700" cx="8229600"/>
          </a:xfrm>
          <a:prstGeom prst="rect">
            <a:avLst/>
          </a:prstGeom>
        </p:spPr>
        <p:txBody>
          <a:bodyPr bIns="91425" rIns="91425" lIns="91425" tIns="91425" anchor="t" anchorCtr="0">
            <a:noAutofit/>
          </a:bodyPr>
          <a:lstStyle/>
          <a:p>
            <a:pPr lvl="0" indent="-419100" marL="457200">
              <a:buClr>
                <a:schemeClr val="dk1"/>
              </a:buClr>
              <a:buSzPct val="166666"/>
              <a:buFont typeface="Arial"/>
              <a:buChar char="•"/>
            </a:pPr>
            <a:r>
              <a:rPr lang="en"/>
              <a:t>Copied by a 83 year old man by pricking his finger for blood to mix with ink.. Dated at 906. </a:t>
            </a:r>
          </a:p>
        </p:txBody>
      </p:sp>
      <p:sp>
        <p:nvSpPr>
          <p:cNvPr id="66" name="Shape 66"/>
          <p:cNvSpPr/>
          <p:nvPr/>
        </p:nvSpPr>
        <p:spPr>
          <a:xfrm>
            <a:off y="3559055" x="753450"/>
            <a:ext cy="2695894" cx="4789898"/>
          </a:xfrm>
          <a:prstGeom prst="rect">
            <a:avLst/>
          </a:prstGeom>
          <a:blipFill>
            <a:blip r:embed="rId3"/>
            <a:stretch>
              <a:fillRect/>
            </a:stretch>
          </a:blipFill>
          <a:ln>
            <a:noFill/>
          </a:ln>
        </p:spPr>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y="0" x="0"/>
          <a:ext cy="0" cx="0"/>
          <a:chOff y="0" x="0"/>
          <a:chExt cy="0" cx="0"/>
        </a:xfrm>
      </p:grpSpPr>
      <p:sp>
        <p:nvSpPr>
          <p:cNvPr id="71" name="Shape 71"/>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Royalty </a:t>
            </a:r>
          </a:p>
        </p:txBody>
      </p:sp>
      <p:sp>
        <p:nvSpPr>
          <p:cNvPr id="72" name="Shape 7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Prince Chen Shuling copied Buddhist texts with his blood in 579. </a:t>
            </a:r>
          </a:p>
          <a:p>
            <a:pPr lvl="0" indent="-419100" marL="457200">
              <a:buClr>
                <a:schemeClr val="dk1"/>
              </a:buClr>
              <a:buSzPct val="166666"/>
              <a:buFont typeface="Arial"/>
              <a:buChar char="•"/>
            </a:pPr>
            <a:r>
              <a:rPr lang="en"/>
              <a:t>When Emperor Suzong of Tang became ill his wife copied scripture in the hope that the merit from her actions would help him recover.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y="0" x="0"/>
          <a:ext cy="0" cx="0"/>
          <a:chOff y="0" x="0"/>
          <a:chExt cy="0" cx="0"/>
        </a:xfrm>
      </p:grpSpPr>
      <p:sp>
        <p:nvSpPr>
          <p:cNvPr id="77" name="Shape 77"/>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Lin Zhao </a:t>
            </a:r>
          </a:p>
        </p:txBody>
      </p:sp>
      <p:sp>
        <p:nvSpPr>
          <p:cNvPr id="78" name="Shape 78"/>
          <p:cNvSpPr txBox="1"/>
          <p:nvPr>
            <p:ph idx="1" type="body"/>
          </p:nvPr>
        </p:nvSpPr>
        <p:spPr>
          <a:xfrm>
            <a:off y="1600199"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Lin Zhao is her pen name. </a:t>
            </a:r>
          </a:p>
          <a:p>
            <a:pPr rtl="0" lvl="0" indent="-419100" marL="457200">
              <a:buClr>
                <a:schemeClr val="dk1"/>
              </a:buClr>
              <a:buSzPct val="166666"/>
              <a:buFont typeface="Arial"/>
              <a:buChar char="•"/>
            </a:pPr>
            <a:r>
              <a:rPr lang="en"/>
              <a:t>Born in 1932 </a:t>
            </a:r>
          </a:p>
          <a:p>
            <a:pPr rtl="0" lvl="0" indent="-419100" marL="457200">
              <a:buClr>
                <a:schemeClr val="dk1"/>
              </a:buClr>
              <a:buSzPct val="166666"/>
              <a:buFont typeface="Arial"/>
              <a:buChar char="•"/>
            </a:pPr>
            <a:r>
              <a:rPr lang="en"/>
              <a:t>From the time she was a teen she was writing essays condemning the corruption in the government. </a:t>
            </a:r>
          </a:p>
          <a:p>
            <a:pPr rtl="0" lvl="0" indent="-419100" marL="457200">
              <a:buClr>
                <a:schemeClr val="dk1"/>
              </a:buClr>
              <a:buSzPct val="166666"/>
              <a:buFont typeface="Arial"/>
              <a:buChar char="•"/>
            </a:pPr>
            <a:r>
              <a:rPr lang="en"/>
              <a:t>She was eventually arrested </a:t>
            </a:r>
          </a:p>
          <a:p>
            <a:pPr rtl="0" lvl="0" indent="457200">
              <a:buNone/>
            </a:pPr>
            <a:r>
              <a:rPr lang="en"/>
              <a:t>and executed at the age of 35. </a:t>
            </a:r>
          </a:p>
          <a:p>
            <a:pPr lvl="0" indent="457200">
              <a:buNone/>
            </a:pPr>
            <a:r>
              <a:rPr u="sng" lang="en">
                <a:solidFill>
                  <a:schemeClr val="hlink"/>
                </a:solidFill>
                <a:hlinkClick r:id="rId3"/>
              </a:rPr>
              <a:t>Video</a:t>
            </a:r>
          </a:p>
        </p:txBody>
      </p:sp>
      <p:sp>
        <p:nvSpPr>
          <p:cNvPr id="79" name="Shape 79"/>
          <p:cNvSpPr/>
          <p:nvPr/>
        </p:nvSpPr>
        <p:spPr>
          <a:xfrm>
            <a:off y="4051903" x="6539400"/>
            <a:ext cy="2515996" cx="1681655"/>
          </a:xfrm>
          <a:prstGeom prst="rect">
            <a:avLst/>
          </a:prstGeom>
          <a:blipFill>
            <a:blip r:embed="rId4"/>
            <a:stretch>
              <a:fillRect/>
            </a:stretch>
          </a:blipFill>
          <a:ln>
            <a:noFill/>
          </a:ln>
        </p:spPr>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y="0" x="0"/>
          <a:ext cy="0" cx="0"/>
          <a:chOff y="0" x="0"/>
          <a:chExt cy="0" cx="0"/>
        </a:xfrm>
      </p:grpSpPr>
      <p:sp>
        <p:nvSpPr>
          <p:cNvPr id="84" name="Shape 84"/>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Lin Zhao</a:t>
            </a:r>
          </a:p>
        </p:txBody>
      </p:sp>
      <p:sp>
        <p:nvSpPr>
          <p:cNvPr id="85" name="Shape 85"/>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lang="en"/>
              <a:t>"“The cunning villains used our innocence, naivety and honesty; they incited and steered our virtue, purity and fervent temperaments. When we realized the actual absurdity of the situation and began to demand our democratic rights, we were subjected to unprecedented persecution and suppression. Our youth, passion, learning, idealism and joy were all sacrificed to the terrible rule of this wicked tyranny."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Custom 352">
      <a:dk1>
        <a:srgbClr val="333333"/>
      </a:dk1>
      <a:lt1>
        <a:srgbClr val="FFFFFF"/>
      </a:lt1>
      <a:dk2>
        <a:srgbClr val="800000"/>
      </a:dk2>
      <a:lt2>
        <a:srgbClr val="CCCCCC"/>
      </a:lt2>
      <a:accent1>
        <a:srgbClr val="0E427E"/>
      </a:accent1>
      <a:accent2>
        <a:srgbClr val="C5AF48"/>
      </a:accent2>
      <a:accent3>
        <a:srgbClr val="327C56"/>
      </a:accent3>
      <a:accent4>
        <a:srgbClr val="387B7D"/>
      </a:accent4>
      <a:accent5>
        <a:srgbClr val="BA7436"/>
      </a:accent5>
      <a:accent6>
        <a:srgbClr val="804000"/>
      </a:accent6>
      <a:hlink>
        <a:srgbClr val="1D6B8D"/>
      </a:hlink>
      <a:folHlink>
        <a:srgbClr val="103B46"/>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