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1"/>
  </p:notesMasterIdLst>
  <p:sldIdLst>
    <p:sldId id="256" r:id="rId2"/>
    <p:sldId id="258" r:id="rId3"/>
    <p:sldId id="259" r:id="rId4"/>
    <p:sldId id="260" r:id="rId5"/>
    <p:sldId id="264" r:id="rId6"/>
    <p:sldId id="268" r:id="rId7"/>
    <p:sldId id="267" r:id="rId8"/>
    <p:sldId id="269" r:id="rId9"/>
    <p:sldId id="270" r:id="rId10"/>
  </p:sldIdLst>
  <p:sldSz cx="12192000" cy="6858000"/>
  <p:notesSz cx="6858000" cy="9144000"/>
  <p:custDataLst>
    <p:tags r:id="rId12"/>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3" autoAdjust="0"/>
    <p:restoredTop sz="94660"/>
  </p:normalViewPr>
  <p:slideViewPr>
    <p:cSldViewPr snapToGrid="0">
      <p:cViewPr varScale="1">
        <p:scale>
          <a:sx n="83" d="100"/>
          <a:sy n="83" d="100"/>
        </p:scale>
        <p:origin x="686"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2022/11/20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‹Nr.›</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zh-CN" altLang="en-US"/>
              <a:t>单击此处编辑母版标题样式</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9334D819-9F07-4261-B09B-9E467E5D9002}" type="datetimeFigureOut">
              <a:rPr lang="en-US" dirty="0"/>
              <a:t>11/20/2022</a:t>
            </a:fld>
            <a:endParaRPr lang="en-US" dirty="0"/>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US" dirty="0"/>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71766878-3199-4EAB-94E7-2D6D11070E14}" type="slidenum">
              <a:rPr lang="en-US" dirty="0"/>
              <a:t>‹Nr.›</a:t>
            </a:fld>
            <a:endParaRPr lang="en-US" dirty="0"/>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11/20/2022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‹Nr.›</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11/20/2022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‹Nr.›</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11/20/2022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‹Nr.›</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zh-CN" altLang="en-US"/>
              <a:t>单击此处编辑母版标题样式</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9334D819-9F07-4261-B09B-9E467E5D9002}" type="datetimeFigureOut">
              <a:rPr lang="en-US" dirty="0"/>
              <a:t>11/20/2022</a:t>
            </a:fld>
            <a:endParaRPr lang="en-US" dirty="0"/>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71766878-3199-4EAB-94E7-2D6D11070E14}" type="slidenum">
              <a:rPr lang="en-US" dirty="0"/>
              <a:t>‹Nr.›</a:t>
            </a:fld>
            <a:endParaRPr lang="en-US" dirty="0"/>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ln>
          </p:spPr>
        </p:sp>
      </p:gr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Date Placeholder 4"/>
          <p:cNvSpPr>
            <a:spLocks noGrp="1"/>
          </p:cNvSpPr>
          <p:nvPr>
            <p:ph type="dt" sz="half" idx="10"/>
          </p:nvPr>
        </p:nvSpPr>
        <p:spPr/>
        <p:txBody>
          <a:bodyPr/>
          <a:lstStyle/>
          <a:p>
            <a:fld id="{9334D819-9F07-4261-B09B-9E467E5D9002}" type="datetimeFigureOut">
              <a:rPr lang="en-US" dirty="0"/>
              <a:t>11/20/2022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766878-3199-4EAB-94E7-2D6D11070E14}" type="slidenum">
              <a:rPr lang="en-US" dirty="0"/>
              <a:t>‹Nr.›</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Content Placeholder 3"/>
          <p:cNvSpPr>
            <a:spLocks noGrp="1"/>
          </p:cNvSpPr>
          <p:nvPr>
            <p:ph sz="half" idx="2"/>
          </p:nvPr>
        </p:nvSpPr>
        <p:spPr>
          <a:xfrm>
            <a:off x="1257300" y="2909102"/>
            <a:ext cx="4800600" cy="299639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Content Placeholder 5"/>
          <p:cNvSpPr>
            <a:spLocks noGrp="1"/>
          </p:cNvSpPr>
          <p:nvPr>
            <p:ph sz="quarter" idx="4"/>
          </p:nvPr>
        </p:nvSpPr>
        <p:spPr>
          <a:xfrm>
            <a:off x="6633864" y="2909102"/>
            <a:ext cx="4800600" cy="299639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7" name="Date Placeholder 6"/>
          <p:cNvSpPr>
            <a:spLocks noGrp="1"/>
          </p:cNvSpPr>
          <p:nvPr>
            <p:ph type="dt" sz="half" idx="10"/>
          </p:nvPr>
        </p:nvSpPr>
        <p:spPr/>
        <p:txBody>
          <a:bodyPr/>
          <a:lstStyle/>
          <a:p>
            <a:fld id="{9334D819-9F07-4261-B09B-9E467E5D9002}" type="datetimeFigureOut">
              <a:rPr lang="en-US" dirty="0"/>
              <a:t>11/20/2022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1766878-3199-4EAB-94E7-2D6D11070E14}" type="slidenum">
              <a:rPr lang="en-US" dirty="0"/>
              <a:t>‹Nr.›</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9334D819-9F07-4261-B09B-9E467E5D9002}" type="datetimeFigureOut">
              <a:rPr lang="en-US" dirty="0"/>
              <a:t>11/20/2022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1766878-3199-4EAB-94E7-2D6D11070E14}" type="slidenum">
              <a:rPr lang="en-US" dirty="0"/>
              <a:t>‹Nr.›</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34D819-9F07-4261-B09B-9E467E5D9002}" type="datetimeFigureOut">
              <a:rPr lang="en-US" dirty="0"/>
              <a:t>11/20/2022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1766878-3199-4EAB-94E7-2D6D11070E14}" type="slidenum">
              <a:rPr lang="en-US" dirty="0"/>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zh-CN" altLang="en-US"/>
              <a:t>单击此处编辑母版标题样式</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a:xfrm>
            <a:off x="765051" y="6375679"/>
            <a:ext cx="1233355" cy="348462"/>
          </a:xfrm>
        </p:spPr>
        <p:txBody>
          <a:bodyPr/>
          <a:lstStyle/>
          <a:p>
            <a:fld id="{9334D819-9F07-4261-B09B-9E467E5D9002}" type="datetimeFigureOut">
              <a:rPr lang="en-US" dirty="0"/>
              <a:t>11/20/2022</a:t>
            </a:fld>
            <a:endParaRPr lang="en-US" dirty="0"/>
          </a:p>
        </p:txBody>
      </p:sp>
      <p:sp>
        <p:nvSpPr>
          <p:cNvPr id="6" name="Footer Placeholder 5"/>
          <p:cNvSpPr>
            <a:spLocks noGrp="1"/>
          </p:cNvSpPr>
          <p:nvPr>
            <p:ph type="ftr" sz="quarter" idx="11"/>
          </p:nvPr>
        </p:nvSpPr>
        <p:spPr>
          <a:xfrm>
            <a:off x="2103620" y="6375679"/>
            <a:ext cx="3482179" cy="345796"/>
          </a:xfrm>
        </p:spPr>
        <p:txBody>
          <a:bodyPr/>
          <a:lstStyle/>
          <a:p>
            <a:endParaRPr lang="en-US" dirty="0"/>
          </a:p>
        </p:txBody>
      </p:sp>
      <p:sp>
        <p:nvSpPr>
          <p:cNvPr id="7" name="Slide Number Placeholder 6"/>
          <p:cNvSpPr>
            <a:spLocks noGrp="1"/>
          </p:cNvSpPr>
          <p:nvPr>
            <p:ph type="sldNum" sz="quarter" idx="12"/>
          </p:nvPr>
        </p:nvSpPr>
        <p:spPr>
          <a:xfrm>
            <a:off x="5691014" y="6375679"/>
            <a:ext cx="1232456" cy="345796"/>
          </a:xfrm>
        </p:spPr>
        <p:txBody>
          <a:bodyPr/>
          <a:lstStyle/>
          <a:p>
            <a:fld id="{71766878-3199-4EAB-94E7-2D6D11070E14}" type="slidenum">
              <a:rPr lang="en-US" dirty="0"/>
              <a:t>‹Nr.›</a:t>
            </a:fld>
            <a:endParaRPr lang="en-US" dirty="0"/>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zh-CN" altLang="en-US"/>
              <a:t>单击此处编辑母版标题样式</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a:xfrm>
            <a:off x="765950" y="6375679"/>
            <a:ext cx="1232456" cy="348462"/>
          </a:xfrm>
        </p:spPr>
        <p:txBody>
          <a:bodyPr/>
          <a:lstStyle/>
          <a:p>
            <a:fld id="{9334D819-9F07-4261-B09B-9E467E5D9002}" type="datetimeFigureOut">
              <a:rPr lang="en-US" dirty="0"/>
              <a:t>11/20/2022</a:t>
            </a:fld>
            <a:endParaRPr lang="en-US" dirty="0"/>
          </a:p>
        </p:txBody>
      </p:sp>
      <p:sp>
        <p:nvSpPr>
          <p:cNvPr id="6" name="Footer Placeholder 5"/>
          <p:cNvSpPr>
            <a:spLocks noGrp="1"/>
          </p:cNvSpPr>
          <p:nvPr>
            <p:ph type="ftr" sz="quarter" idx="11"/>
          </p:nvPr>
        </p:nvSpPr>
        <p:spPr>
          <a:xfrm>
            <a:off x="2103621" y="6375679"/>
            <a:ext cx="3482178" cy="345796"/>
          </a:xfrm>
        </p:spPr>
        <p:txBody>
          <a:bodyPr/>
          <a:lstStyle/>
          <a:p>
            <a:endParaRPr lang="en-US" dirty="0"/>
          </a:p>
        </p:txBody>
      </p:sp>
      <p:sp>
        <p:nvSpPr>
          <p:cNvPr id="7" name="Slide Number Placeholder 6"/>
          <p:cNvSpPr>
            <a:spLocks noGrp="1"/>
          </p:cNvSpPr>
          <p:nvPr>
            <p:ph type="sldNum" sz="quarter" idx="12"/>
          </p:nvPr>
        </p:nvSpPr>
        <p:spPr>
          <a:xfrm>
            <a:off x="5687568" y="6375679"/>
            <a:ext cx="1234440" cy="345796"/>
          </a:xfrm>
        </p:spPr>
        <p:txBody>
          <a:bodyPr/>
          <a:lstStyle/>
          <a:p>
            <a:fld id="{71766878-3199-4EAB-94E7-2D6D11070E14}" type="slidenum">
              <a:rPr lang="en-US" dirty="0"/>
              <a:t>‹Nr.›</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9334D819-9F07-4261-B09B-9E467E5D9002}" type="datetimeFigureOut">
              <a:rPr lang="en-US" dirty="0"/>
              <a:t>11/20/2022</a:t>
            </a:fld>
            <a:endParaRPr lang="en-US" dirty="0"/>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71766878-3199-4EAB-94E7-2D6D11070E14}" type="slidenum">
              <a:rPr lang="en-US" dirty="0"/>
              <a:t>‹Nr.›</a:t>
            </a:fld>
            <a:endParaRPr lang="en-US" dirty="0"/>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1078523" y="261257"/>
            <a:ext cx="10318418" cy="5856514"/>
          </a:xfrm>
        </p:spPr>
        <p:txBody>
          <a:bodyPr/>
          <a:lstStyle/>
          <a:p>
            <a:r>
              <a:rPr lang="en-US" altLang="zh-CN" sz="4000" dirty="0"/>
              <a:t>Literature: Ancient literature:</a:t>
            </a:r>
            <a:br>
              <a:rPr lang="en-US" altLang="zh-CN" sz="4000" dirty="0"/>
            </a:br>
            <a:br>
              <a:rPr lang="en-US" altLang="zh-CN" sz="4000" dirty="0"/>
            </a:br>
            <a:r>
              <a:rPr lang="en-US" altLang="zh-CN" sz="4000" dirty="0"/>
              <a:t> Chinese Classical Fairy Tales</a:t>
            </a:r>
            <a:endParaRPr lang="zh-CN" altLang="en-US" sz="4000" dirty="0"/>
          </a:p>
        </p:txBody>
      </p:sp>
      <p:sp>
        <p:nvSpPr>
          <p:cNvPr id="3" name="副标题 2"/>
          <p:cNvSpPr>
            <a:spLocks noGrp="1"/>
          </p:cNvSpPr>
          <p:nvPr>
            <p:ph type="subTitle" idx="1"/>
          </p:nvPr>
        </p:nvSpPr>
        <p:spPr>
          <a:xfrm>
            <a:off x="2215045" y="4629367"/>
            <a:ext cx="8045373" cy="742279"/>
          </a:xfrm>
        </p:spPr>
        <p:txBody>
          <a:bodyPr/>
          <a:lstStyle/>
          <a:p>
            <a:r>
              <a:rPr lang="en-US" altLang="zh-CN" dirty="0"/>
              <a:t>2022 English interpreting </a:t>
            </a:r>
            <a:r>
              <a:rPr lang="zh-CN" altLang="en-US" dirty="0"/>
              <a:t>黄舒威</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definition</a:t>
            </a:r>
            <a:endParaRPr lang="zh-CN" altLang="en-US" dirty="0"/>
          </a:p>
        </p:txBody>
      </p:sp>
      <p:sp>
        <p:nvSpPr>
          <p:cNvPr id="3" name="内容占位符 2"/>
          <p:cNvSpPr>
            <a:spLocks noGrp="1"/>
          </p:cNvSpPr>
          <p:nvPr>
            <p:ph sz="half" idx="1"/>
          </p:nvPr>
        </p:nvSpPr>
        <p:spPr>
          <a:xfrm>
            <a:off x="1055370" y="1962785"/>
            <a:ext cx="10754995" cy="2400300"/>
          </a:xfrm>
        </p:spPr>
        <p:txBody>
          <a:bodyPr>
            <a:noAutofit/>
          </a:bodyPr>
          <a:lstStyle/>
          <a:p>
            <a:pPr marL="0" indent="0">
              <a:buNone/>
            </a:pPr>
            <a:r>
              <a:rPr lang="en-US" altLang="zh-CN" sz="2800" dirty="0"/>
              <a:t>Fairy tales are stories created </a:t>
            </a:r>
            <a:r>
              <a:rPr lang="en-US" altLang="zh-CN" sz="2800" b="1" dirty="0"/>
              <a:t>orally</a:t>
            </a:r>
            <a:r>
              <a:rPr lang="en-US" altLang="zh-CN" sz="2800" dirty="0"/>
              <a:t> by the people collectively, expressing the </a:t>
            </a:r>
            <a:r>
              <a:rPr lang="en-US" altLang="zh-CN" sz="2800" b="1" dirty="0"/>
              <a:t>worship and </a:t>
            </a:r>
            <a:r>
              <a:rPr lang="en-US" altLang="zh-CN" sz="2800" b="1" dirty="0">
                <a:sym typeface="+mn-ea"/>
              </a:rPr>
              <a:t>struggles </a:t>
            </a:r>
            <a:r>
              <a:rPr lang="en-US" altLang="zh-CN" sz="2800" b="1" dirty="0"/>
              <a:t>of superpowers, </a:t>
            </a:r>
            <a:r>
              <a:rPr lang="en-US" altLang="zh-CN" sz="2800" dirty="0"/>
              <a:t>the </a:t>
            </a:r>
            <a:r>
              <a:rPr lang="en-US" altLang="zh-CN" sz="2800" b="1" dirty="0"/>
              <a:t>pursuit of</a:t>
            </a:r>
            <a:r>
              <a:rPr lang="en-US" altLang="zh-CN" sz="2800" dirty="0"/>
              <a:t> </a:t>
            </a:r>
            <a:r>
              <a:rPr lang="en-US" altLang="zh-CN" sz="2800" b="1" dirty="0"/>
              <a:t>dreams</a:t>
            </a:r>
            <a:r>
              <a:rPr lang="en-US" altLang="zh-CN" sz="2800" dirty="0"/>
              <a:t> and the </a:t>
            </a:r>
            <a:r>
              <a:rPr lang="en-US" altLang="zh-CN" sz="2800" b="1" dirty="0"/>
              <a:t>understanding and imagination of cultural phenomena</a:t>
            </a:r>
            <a:r>
              <a:rPr lang="en-US" altLang="zh-CN" sz="2800" dirty="0"/>
              <a:t>.</a:t>
            </a:r>
          </a:p>
          <a:p>
            <a:pPr marL="0" indent="0">
              <a:buNone/>
            </a:pPr>
            <a:r>
              <a:rPr lang="en-US" altLang="zh-CN" sz="2800" dirty="0"/>
              <a:t>They belong to folk literature, with high </a:t>
            </a:r>
            <a:r>
              <a:rPr lang="en-US" altLang="zh-CN" sz="2800" b="1" dirty="0"/>
              <a:t>philosophical</a:t>
            </a:r>
            <a:r>
              <a:rPr lang="en-US" altLang="zh-CN" sz="2800" dirty="0"/>
              <a:t> and </a:t>
            </a:r>
            <a:r>
              <a:rPr lang="en-US" altLang="zh-CN" sz="2800" b="1" dirty="0"/>
              <a:t>artistic</a:t>
            </a:r>
            <a:r>
              <a:rPr lang="en-US" altLang="zh-CN" sz="2800" dirty="0"/>
              <a:t> qualities. </a:t>
            </a:r>
          </a:p>
          <a:p>
            <a:pPr marL="0" indent="0">
              <a:buNone/>
            </a:pPr>
            <a:r>
              <a:rPr lang="zh-CN" altLang="en-US" sz="2800" dirty="0"/>
              <a:t>For thousands of years, it has been a monumental source of creativity for literati and artists, and has had a profound impact on future generations</a:t>
            </a:r>
            <a:r>
              <a:rPr lang="en-US" altLang="zh-CN" sz="2800" dirty="0"/>
              <a:t>.</a:t>
            </a:r>
          </a:p>
        </p:txBody>
      </p:sp>
      <p:sp>
        <p:nvSpPr>
          <p:cNvPr id="4" name="内容占位符 3"/>
          <p:cNvSpPr>
            <a:spLocks noGrp="1"/>
          </p:cNvSpPr>
          <p:nvPr>
            <p:ph sz="half" idx="2"/>
          </p:nvPr>
        </p:nvSpPr>
        <p:spPr>
          <a:xfrm>
            <a:off x="1055463" y="1283025"/>
            <a:ext cx="7365999" cy="591492"/>
          </a:xfrm>
        </p:spPr>
        <p:txBody>
          <a:bodyPr>
            <a:normAutofit/>
          </a:bodyPr>
          <a:lstStyle/>
          <a:p>
            <a:pPr marL="0" indent="0">
              <a:buNone/>
            </a:pPr>
            <a:r>
              <a:rPr lang="en-US" altLang="zh-CN" sz="2800" dirty="0"/>
              <a:t>What are fairy tales?</a:t>
            </a:r>
          </a:p>
          <a:p>
            <a:pPr marL="0" indent="0">
              <a:buNone/>
            </a:pPr>
            <a:endParaRPr lang="zh-CN" altLang="en-US" sz="28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237073" y="2080261"/>
            <a:ext cx="10178322" cy="3593591"/>
          </a:xfrm>
        </p:spPr>
        <p:txBody>
          <a:bodyPr>
            <a:normAutofit/>
          </a:bodyPr>
          <a:lstStyle/>
          <a:p>
            <a:r>
              <a:rPr lang="en-US" altLang="zh-CN" sz="4400" dirty="0"/>
              <a:t>Definition</a:t>
            </a:r>
          </a:p>
          <a:p>
            <a:r>
              <a:rPr lang="en-US" altLang="zh-CN" sz="4400" dirty="0"/>
              <a:t>Examples</a:t>
            </a:r>
          </a:p>
          <a:p>
            <a:r>
              <a:rPr lang="en-US" altLang="zh-CN" sz="4400" dirty="0"/>
              <a:t>Combinations</a:t>
            </a:r>
            <a:endParaRPr lang="zh-CN" altLang="en-US" sz="4400" dirty="0"/>
          </a:p>
        </p:txBody>
      </p:sp>
      <p:pic>
        <p:nvPicPr>
          <p:cNvPr id="5" name="图片 4"/>
          <p:cNvPicPr>
            <a:picLocks noChangeAspect="1"/>
          </p:cNvPicPr>
          <p:nvPr/>
        </p:nvPicPr>
        <p:blipFill>
          <a:blip r:embed="rId2"/>
          <a:stretch>
            <a:fillRect/>
          </a:stretch>
        </p:blipFill>
        <p:spPr>
          <a:xfrm>
            <a:off x="6524172" y="645922"/>
            <a:ext cx="4531269" cy="5308600"/>
          </a:xfrm>
          <a:prstGeom prst="rect">
            <a:avLst/>
          </a:prstGeom>
        </p:spPr>
      </p:pic>
      <p:sp>
        <p:nvSpPr>
          <p:cNvPr id="2" name="矩形 1"/>
          <p:cNvSpPr/>
          <p:nvPr/>
        </p:nvSpPr>
        <p:spPr>
          <a:xfrm>
            <a:off x="5060950" y="5998845"/>
            <a:ext cx="6826250" cy="583565"/>
          </a:xfrm>
          <a:prstGeom prst="rect">
            <a:avLst/>
          </a:prstGeom>
          <a:noFill/>
          <a:ln>
            <a:noFill/>
          </a:ln>
        </p:spPr>
        <p:txBody>
          <a:bodyPr wrap="square" rtlCol="0" anchor="t">
            <a:spAutoFit/>
            <a:scene3d>
              <a:camera prst="orthographicFront"/>
              <a:lightRig rig="soft" dir="t">
                <a:rot lat="0" lon="0" rev="15600000"/>
              </a:lightRig>
            </a:scene3d>
            <a:sp3d extrusionH="57150" prstMaterial="softEdge">
              <a:bevelT w="25400" h="38100"/>
            </a:sp3d>
          </a:bodyPr>
          <a:lstStyle/>
          <a:p>
            <a:pPr algn="ctr"/>
            <a:r>
              <a:rPr lang="en-US" altLang="zh-CN" sz="3200" b="1">
                <a:solidFill>
                  <a:schemeClr val="accent4"/>
                </a:solidFill>
                <a:effectLst/>
              </a:rPr>
              <a:t>(1)The Goddness Mending the Sky</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nodeType="after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definition</a:t>
            </a:r>
            <a:endParaRPr lang="zh-CN" altLang="en-US" dirty="0"/>
          </a:p>
        </p:txBody>
      </p:sp>
      <p:sp>
        <p:nvSpPr>
          <p:cNvPr id="4" name="内容占位符 3"/>
          <p:cNvSpPr txBox="1">
            <a:spLocks noGrp="1"/>
          </p:cNvSpPr>
          <p:nvPr>
            <p:ph idx="1"/>
          </p:nvPr>
        </p:nvSpPr>
        <p:spPr>
          <a:xfrm>
            <a:off x="1142093" y="1305378"/>
            <a:ext cx="8596993" cy="565150"/>
          </a:xfrm>
          <a:prstGeom prst="rect">
            <a:avLst/>
          </a:prstGeom>
          <a:noFill/>
        </p:spPr>
        <p:txBody>
          <a:bodyPr wrap="square" rtlCol="0">
            <a:spAutoFit/>
          </a:bodyPr>
          <a:lstStyle/>
          <a:p>
            <a:pPr marL="0" indent="0">
              <a:buFont typeface="Arial" panose="020B0604020202020204" pitchFamily="34" charset="0"/>
              <a:buNone/>
            </a:pPr>
            <a:r>
              <a:rPr lang="en-US" altLang="zh-CN" sz="2800" dirty="0"/>
              <a:t>Why fairy tales form?</a:t>
            </a:r>
            <a:r>
              <a:rPr lang="en-US" altLang="zh-CN" dirty="0"/>
              <a:t> </a:t>
            </a:r>
            <a:endParaRPr lang="zh-CN" altLang="en-US" dirty="0"/>
          </a:p>
        </p:txBody>
      </p:sp>
      <p:sp>
        <p:nvSpPr>
          <p:cNvPr id="3" name="文本框 2"/>
          <p:cNvSpPr txBox="1"/>
          <p:nvPr/>
        </p:nvSpPr>
        <p:spPr>
          <a:xfrm>
            <a:off x="1142364" y="2096135"/>
            <a:ext cx="10178321" cy="1481431"/>
          </a:xfrm>
          <a:prstGeom prst="rect">
            <a:avLst/>
          </a:prstGeom>
          <a:noFill/>
        </p:spPr>
        <p:txBody>
          <a:bodyPr wrap="square" rtlCol="0">
            <a:spAutoFit/>
          </a:bodyPr>
          <a:lstStyle/>
          <a:p>
            <a:pPr algn="l" defTabSz="914400">
              <a:lnSpc>
                <a:spcPct val="110000"/>
              </a:lnSpc>
              <a:spcBef>
                <a:spcPts val="700"/>
              </a:spcBef>
              <a:buClr>
                <a:schemeClr val="tx2"/>
              </a:buClr>
              <a:buFont typeface="Arial" panose="020B0604020202020204" pitchFamily="34" charset="0"/>
              <a:buNone/>
            </a:pPr>
            <a:r>
              <a:rPr lang="en-US" altLang="zh-CN" sz="2800" dirty="0">
                <a:solidFill>
                  <a:schemeClr val="tx1">
                    <a:lumMod val="65000"/>
                    <a:lumOff val="35000"/>
                  </a:schemeClr>
                </a:solidFill>
                <a:sym typeface="+mn-ea"/>
              </a:rPr>
              <a:t>In general, fairy tale is not a scientific reflection of real life, but a result of the ancient times when humans began to </a:t>
            </a:r>
            <a:r>
              <a:rPr lang="en-US" altLang="zh-CN" sz="2800" b="1" dirty="0">
                <a:solidFill>
                  <a:schemeClr val="tx1">
                    <a:lumMod val="65000"/>
                    <a:lumOff val="35000"/>
                  </a:schemeClr>
                </a:solidFill>
                <a:sym typeface="+mn-ea"/>
              </a:rPr>
              <a:t>think and explore nature</a:t>
            </a:r>
            <a:r>
              <a:rPr lang="en-US" altLang="zh-CN" sz="2800" dirty="0">
                <a:solidFill>
                  <a:schemeClr val="tx1">
                    <a:lumMod val="65000"/>
                    <a:lumOff val="35000"/>
                  </a:schemeClr>
                </a:solidFill>
                <a:sym typeface="+mn-ea"/>
              </a:rPr>
              <a:t> and </a:t>
            </a:r>
            <a:r>
              <a:rPr lang="en-US" altLang="zh-CN" sz="2800" b="1" dirty="0">
                <a:solidFill>
                  <a:schemeClr val="tx1">
                    <a:lumMod val="65000"/>
                    <a:lumOff val="35000"/>
                  </a:schemeClr>
                </a:solidFill>
                <a:sym typeface="+mn-ea"/>
              </a:rPr>
              <a:t>combined their imagination with reality</a:t>
            </a:r>
            <a:r>
              <a:rPr lang="en-US" altLang="zh-CN" sz="2800" dirty="0">
                <a:solidFill>
                  <a:schemeClr val="tx1">
                    <a:lumMod val="65000"/>
                    <a:lumOff val="35000"/>
                  </a:schemeClr>
                </a:solidFill>
                <a:sym typeface="+mn-ea"/>
              </a:rPr>
              <a:t>.</a:t>
            </a:r>
            <a:endParaRPr lang="zh-CN" altLang="en-US" dirty="0"/>
          </a:p>
        </p:txBody>
      </p:sp>
      <p:pic>
        <p:nvPicPr>
          <p:cNvPr id="6" name="图片 5" descr="62c15bfffd62228b7308d13ee256082a(1)"/>
          <p:cNvPicPr>
            <a:picLocks noChangeAspect="1"/>
          </p:cNvPicPr>
          <p:nvPr>
            <p:custDataLst>
              <p:tags r:id="rId1"/>
            </p:custDataLst>
          </p:nvPr>
        </p:nvPicPr>
        <p:blipFill>
          <a:blip r:embed="rId3"/>
          <a:stretch>
            <a:fillRect/>
          </a:stretch>
        </p:blipFill>
        <p:spPr>
          <a:xfrm>
            <a:off x="1692275" y="4223385"/>
            <a:ext cx="4275455" cy="2533015"/>
          </a:xfrm>
          <a:prstGeom prst="rect">
            <a:avLst/>
          </a:prstGeom>
        </p:spPr>
      </p:pic>
      <p:pic>
        <p:nvPicPr>
          <p:cNvPr id="7" name="图片 6" descr="7a257047646563ba153e330f2e48bfc3(1)"/>
          <p:cNvPicPr>
            <a:picLocks noChangeAspect="1"/>
          </p:cNvPicPr>
          <p:nvPr/>
        </p:nvPicPr>
        <p:blipFill>
          <a:blip r:embed="rId4"/>
          <a:stretch>
            <a:fillRect/>
          </a:stretch>
        </p:blipFill>
        <p:spPr>
          <a:xfrm>
            <a:off x="7259320" y="4241800"/>
            <a:ext cx="4218940" cy="2496185"/>
          </a:xfrm>
          <a:prstGeom prst="rect">
            <a:avLst/>
          </a:prstGeom>
        </p:spPr>
      </p:pic>
      <p:sp>
        <p:nvSpPr>
          <p:cNvPr id="8" name="矩形 7"/>
          <p:cNvSpPr/>
          <p:nvPr/>
        </p:nvSpPr>
        <p:spPr>
          <a:xfrm>
            <a:off x="1251585" y="3726180"/>
            <a:ext cx="4965700" cy="398780"/>
          </a:xfrm>
          <a:prstGeom prst="rect">
            <a:avLst/>
          </a:prstGeom>
          <a:noFill/>
          <a:ln>
            <a:noFill/>
          </a:ln>
        </p:spPr>
        <p:txBody>
          <a:bodyPr wrap="none" rtlCol="0" anchor="t">
            <a:spAutoFit/>
            <a:scene3d>
              <a:camera prst="orthographicFront"/>
              <a:lightRig rig="soft" dir="t">
                <a:rot lat="0" lon="0" rev="15600000"/>
              </a:lightRig>
            </a:scene3d>
            <a:sp3d extrusionH="57150" prstMaterial="softEdge">
              <a:bevelT w="25400" h="38100"/>
            </a:sp3d>
          </a:bodyPr>
          <a:lstStyle/>
          <a:p>
            <a:pPr algn="ctr"/>
            <a:r>
              <a:rPr lang="en-US" altLang="zh-CN" sz="2000" b="1">
                <a:solidFill>
                  <a:schemeClr val="accent4"/>
                </a:solidFill>
                <a:effectLst/>
              </a:rPr>
              <a:t>(2)The Goddess Chang's fly to the moon</a:t>
            </a:r>
          </a:p>
        </p:txBody>
      </p:sp>
      <p:sp>
        <p:nvSpPr>
          <p:cNvPr id="9" name="矩形 8"/>
          <p:cNvSpPr/>
          <p:nvPr/>
        </p:nvSpPr>
        <p:spPr>
          <a:xfrm>
            <a:off x="6795135" y="3726180"/>
            <a:ext cx="4739005" cy="398780"/>
          </a:xfrm>
          <a:prstGeom prst="rect">
            <a:avLst/>
          </a:prstGeom>
          <a:noFill/>
          <a:ln>
            <a:noFill/>
          </a:ln>
        </p:spPr>
        <p:txBody>
          <a:bodyPr wrap="square" rtlCol="0" anchor="t">
            <a:spAutoFit/>
            <a:scene3d>
              <a:camera prst="orthographicFront"/>
              <a:lightRig rig="soft" dir="t">
                <a:rot lat="0" lon="0" rev="15600000"/>
              </a:lightRig>
            </a:scene3d>
            <a:sp3d extrusionH="57150" prstMaterial="softEdge">
              <a:bevelT w="25400" h="38100"/>
            </a:sp3d>
          </a:bodyPr>
          <a:lstStyle/>
          <a:p>
            <a:pPr algn="ctr"/>
            <a:r>
              <a:rPr lang="en-US" altLang="zh-CN" sz="2000" b="1">
                <a:solidFill>
                  <a:schemeClr val="accent4"/>
                </a:solidFill>
                <a:effectLst/>
              </a:rPr>
              <a:t>(3) Kuafu Running After the Sun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4" grpId="1" build="p"/>
      <p:bldP spid="3" grpId="0"/>
      <p:bldP spid="3" grpId="1"/>
      <p:bldP spid="8" grpId="0"/>
      <p:bldP spid="8" grpId="1"/>
      <p:bldP spid="9" grpId="0"/>
      <p:bldP spid="9"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a:t>EXAMPLES</a:t>
            </a:r>
          </a:p>
        </p:txBody>
      </p:sp>
      <p:pic>
        <p:nvPicPr>
          <p:cNvPr id="4" name="内容占位符 3" descr="d5775ec0491b98a55ae7b5fdb8ed22da(1)"/>
          <p:cNvPicPr>
            <a:picLocks noGrp="1" noChangeAspect="1"/>
          </p:cNvPicPr>
          <p:nvPr>
            <p:ph idx="1"/>
          </p:nvPr>
        </p:nvPicPr>
        <p:blipFill>
          <a:blip r:embed="rId2"/>
          <a:stretch>
            <a:fillRect/>
          </a:stretch>
        </p:blipFill>
        <p:spPr>
          <a:xfrm>
            <a:off x="1251585" y="1197610"/>
            <a:ext cx="4255135" cy="3009265"/>
          </a:xfrm>
          <a:prstGeom prst="rect">
            <a:avLst/>
          </a:prstGeom>
        </p:spPr>
      </p:pic>
      <p:sp>
        <p:nvSpPr>
          <p:cNvPr id="6" name="文本框 5"/>
          <p:cNvSpPr txBox="1"/>
          <p:nvPr/>
        </p:nvSpPr>
        <p:spPr>
          <a:xfrm>
            <a:off x="6518275" y="1137285"/>
            <a:ext cx="4589145" cy="368300"/>
          </a:xfrm>
          <a:prstGeom prst="rect">
            <a:avLst/>
          </a:prstGeom>
          <a:noFill/>
        </p:spPr>
        <p:txBody>
          <a:bodyPr wrap="square" rtlCol="0">
            <a:spAutoFit/>
          </a:bodyPr>
          <a:lstStyle/>
          <a:p>
            <a:endParaRPr lang="zh-CN" altLang="en-US"/>
          </a:p>
        </p:txBody>
      </p:sp>
      <p:sp>
        <p:nvSpPr>
          <p:cNvPr id="7" name="文本框 6"/>
          <p:cNvSpPr txBox="1"/>
          <p:nvPr/>
        </p:nvSpPr>
        <p:spPr>
          <a:xfrm>
            <a:off x="6391275" y="1010285"/>
            <a:ext cx="4589145" cy="368300"/>
          </a:xfrm>
          <a:prstGeom prst="rect">
            <a:avLst/>
          </a:prstGeom>
          <a:noFill/>
        </p:spPr>
        <p:txBody>
          <a:bodyPr wrap="square" rtlCol="0">
            <a:spAutoFit/>
          </a:bodyPr>
          <a:lstStyle/>
          <a:p>
            <a:endParaRPr lang="zh-CN" altLang="en-US"/>
          </a:p>
        </p:txBody>
      </p:sp>
      <p:sp>
        <p:nvSpPr>
          <p:cNvPr id="3" name="文本框 2"/>
          <p:cNvSpPr txBox="1"/>
          <p:nvPr/>
        </p:nvSpPr>
        <p:spPr>
          <a:xfrm>
            <a:off x="5852795" y="1271905"/>
            <a:ext cx="5351780" cy="2862322"/>
          </a:xfrm>
          <a:prstGeom prst="rect">
            <a:avLst/>
          </a:prstGeom>
          <a:noFill/>
        </p:spPr>
        <p:txBody>
          <a:bodyPr wrap="square" rtlCol="0">
            <a:spAutoFit/>
          </a:bodyPr>
          <a:lstStyle/>
          <a:p>
            <a:r>
              <a:rPr lang="en-US" altLang="zh-CN" sz="2000" dirty="0">
                <a:solidFill>
                  <a:schemeClr val="tx1">
                    <a:lumMod val="65000"/>
                    <a:lumOff val="35000"/>
                  </a:schemeClr>
                </a:solidFill>
              </a:rPr>
              <a:t>It has said that Jingwei was the daughter of Yan Emperor. One day she played in the East China Sea, and unfortunately drowned in the water. </a:t>
            </a:r>
          </a:p>
          <a:p>
            <a:r>
              <a:rPr lang="en-US" altLang="zh-CN" sz="2000" dirty="0">
                <a:solidFill>
                  <a:schemeClr val="tx1">
                    <a:lumMod val="65000"/>
                    <a:lumOff val="35000"/>
                  </a:schemeClr>
                </a:solidFill>
              </a:rPr>
              <a:t>The dead girl turned into a kind of divine bird with a flower head, a white beak and red claws. In revenge for her death, she brought stones and plants from the mountains and threw them into the East China Sea every day. Then she uttered a sad cry of "Jingwei, Jingwei", as if calling to herself.</a:t>
            </a:r>
          </a:p>
        </p:txBody>
      </p:sp>
      <p:sp>
        <p:nvSpPr>
          <p:cNvPr id="5" name="矩形 4"/>
          <p:cNvSpPr/>
          <p:nvPr/>
        </p:nvSpPr>
        <p:spPr>
          <a:xfrm>
            <a:off x="-96520" y="4206875"/>
            <a:ext cx="6614795" cy="583565"/>
          </a:xfrm>
          <a:prstGeom prst="rect">
            <a:avLst/>
          </a:prstGeom>
          <a:noFill/>
          <a:ln>
            <a:noFill/>
          </a:ln>
        </p:spPr>
        <p:txBody>
          <a:bodyPr wrap="square" rtlCol="0" anchor="t">
            <a:spAutoFit/>
            <a:scene3d>
              <a:camera prst="orthographicFront"/>
              <a:lightRig rig="soft" dir="t">
                <a:rot lat="0" lon="0" rev="15600000"/>
              </a:lightRig>
            </a:scene3d>
            <a:sp3d extrusionH="57150" prstMaterial="softEdge">
              <a:bevelT w="25400" h="38100"/>
            </a:sp3d>
          </a:bodyPr>
          <a:lstStyle/>
          <a:p>
            <a:pPr algn="ctr"/>
            <a:r>
              <a:rPr lang="zh-CN" altLang="en-US" sz="3200" b="1">
                <a:solidFill>
                  <a:schemeClr val="accent4"/>
                </a:solidFill>
                <a:effectLst/>
              </a:rPr>
              <a:t>（</a:t>
            </a:r>
            <a:r>
              <a:rPr lang="en-US" altLang="zh-CN" sz="3200" b="1">
                <a:solidFill>
                  <a:schemeClr val="accent4"/>
                </a:solidFill>
                <a:effectLst/>
              </a:rPr>
              <a:t>4</a:t>
            </a:r>
            <a:r>
              <a:rPr lang="zh-CN" altLang="en-US" sz="3200" b="1">
                <a:solidFill>
                  <a:schemeClr val="accent4"/>
                </a:solidFill>
                <a:effectLst/>
              </a:rPr>
              <a:t>）Jingwei reclamation</a:t>
            </a:r>
          </a:p>
        </p:txBody>
      </p:sp>
      <p:sp>
        <p:nvSpPr>
          <p:cNvPr id="8" name="文本框 7"/>
          <p:cNvSpPr txBox="1"/>
          <p:nvPr/>
        </p:nvSpPr>
        <p:spPr>
          <a:xfrm>
            <a:off x="1194435" y="4667250"/>
            <a:ext cx="10010140" cy="1938020"/>
          </a:xfrm>
          <a:prstGeom prst="rect">
            <a:avLst/>
          </a:prstGeom>
          <a:noFill/>
        </p:spPr>
        <p:txBody>
          <a:bodyPr wrap="square" rtlCol="0">
            <a:spAutoFit/>
          </a:bodyPr>
          <a:lstStyle/>
          <a:p>
            <a:pPr marL="285750" indent="-285750">
              <a:buFont typeface="Arial" panose="020B0604020202020204" pitchFamily="34" charset="0"/>
              <a:buChar char="•"/>
            </a:pPr>
            <a:r>
              <a:rPr lang="en-US" altLang="zh-CN" sz="2000" dirty="0">
                <a:solidFill>
                  <a:schemeClr val="tx1">
                    <a:lumMod val="65000"/>
                    <a:lumOff val="35000"/>
                  </a:schemeClr>
                </a:solidFill>
              </a:rPr>
              <a:t>According to some researchers, there are many typical unnatural deaths recorded in ancient Chinese fairy tales.The accidents show the weakness and powerlessness of our ancestors in the face of nature and also reveal the fragility of life. </a:t>
            </a:r>
          </a:p>
          <a:p>
            <a:pPr marL="285750" indent="-285750">
              <a:buFont typeface="Arial" panose="020B0604020202020204" pitchFamily="34" charset="0"/>
              <a:buChar char="•"/>
            </a:pPr>
            <a:r>
              <a:rPr lang="en-US" altLang="zh-CN" sz="2000" dirty="0">
                <a:solidFill>
                  <a:schemeClr val="tx1">
                    <a:lumMod val="65000"/>
                    <a:lumOff val="35000"/>
                  </a:schemeClr>
                </a:solidFill>
              </a:rPr>
              <a:t>According to Mao Dun, the famous Chinese writer, Jingwei expresses the indomitable will, which belongs to the moral consciousness of fairy tales.</a:t>
            </a:r>
          </a:p>
          <a:p>
            <a:pPr indent="0">
              <a:buFont typeface="Arial" panose="020B0604020202020204" pitchFamily="34" charset="0"/>
              <a:buNone/>
            </a:pPr>
            <a:endParaRPr lang="en-US" altLang="zh-CN" sz="2000" dirty="0">
              <a:solidFill>
                <a:schemeClr val="tx1">
                  <a:lumMod val="65000"/>
                  <a:lumOff val="35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5"/>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5" grpId="0"/>
      <p:bldP spid="5" grpId="1"/>
      <p:bldP spid="8" grpId="0"/>
      <p:bldP spid="8"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251585" y="382270"/>
            <a:ext cx="5297805" cy="886460"/>
          </a:xfrm>
        </p:spPr>
        <p:txBody>
          <a:bodyPr/>
          <a:lstStyle/>
          <a:p>
            <a:r>
              <a:rPr lang="en-US" altLang="zh-CN">
                <a:sym typeface="+mn-ea"/>
              </a:rPr>
              <a:t>combinations</a:t>
            </a:r>
            <a:endParaRPr lang="zh-CN" altLang="en-US"/>
          </a:p>
        </p:txBody>
      </p:sp>
      <p:sp>
        <p:nvSpPr>
          <p:cNvPr id="3" name="内容占位符 2"/>
          <p:cNvSpPr>
            <a:spLocks noGrp="1"/>
          </p:cNvSpPr>
          <p:nvPr>
            <p:ph idx="1"/>
          </p:nvPr>
        </p:nvSpPr>
        <p:spPr>
          <a:xfrm>
            <a:off x="1102453" y="1268731"/>
            <a:ext cx="10402610" cy="3593591"/>
          </a:xfrm>
        </p:spPr>
        <p:txBody>
          <a:bodyPr/>
          <a:lstStyle/>
          <a:p>
            <a:pPr marL="0" indent="0">
              <a:buNone/>
            </a:pPr>
            <a:r>
              <a:rPr lang="en-US" altLang="zh-CN" sz="2800" dirty="0">
                <a:sym typeface="+mn-ea"/>
              </a:rPr>
              <a:t>To integrate traditional culture with other media, "</a:t>
            </a:r>
            <a:r>
              <a:rPr lang="en-US" altLang="zh-CN" sz="2800" b="1" dirty="0">
                <a:sym typeface="+mn-ea"/>
              </a:rPr>
              <a:t>package</a:t>
            </a:r>
            <a:r>
              <a:rPr lang="en-US" altLang="zh-CN" sz="2800" dirty="0">
                <a:sym typeface="+mn-ea"/>
              </a:rPr>
              <a:t>" culture in a new form and make traditional culture alive, so as to better interpret the charm of culture and </a:t>
            </a:r>
            <a:r>
              <a:rPr lang="en-US" altLang="zh-CN" sz="2800" b="1" dirty="0">
                <a:sym typeface="+mn-ea"/>
              </a:rPr>
              <a:t>spread the voice of China</a:t>
            </a:r>
            <a:r>
              <a:rPr lang="en-US" altLang="zh-CN" sz="2800" dirty="0">
                <a:sym typeface="+mn-ea"/>
              </a:rPr>
              <a:t>. The application of Chinese fairy tales in </a:t>
            </a:r>
            <a:r>
              <a:rPr lang="en-US" altLang="zh-CN" sz="2800" b="1" dirty="0">
                <a:sym typeface="+mn-ea"/>
              </a:rPr>
              <a:t>animation</a:t>
            </a:r>
            <a:r>
              <a:rPr lang="en-US" altLang="zh-CN" sz="2800" dirty="0">
                <a:sym typeface="+mn-ea"/>
              </a:rPr>
              <a:t> to interpret cultural charm is a </a:t>
            </a:r>
            <a:r>
              <a:rPr lang="en-US" altLang="zh-CN" sz="2800" b="1" dirty="0">
                <a:sym typeface="+mn-ea"/>
              </a:rPr>
              <a:t>dynamic process</a:t>
            </a:r>
            <a:r>
              <a:rPr lang="en-US" altLang="zh-CN" sz="2800" dirty="0">
                <a:sym typeface="+mn-ea"/>
              </a:rPr>
              <a:t>. We should promote </a:t>
            </a:r>
            <a:r>
              <a:rPr lang="en-US" altLang="zh-CN" sz="2800" b="1" dirty="0">
                <a:sym typeface="+mn-ea"/>
              </a:rPr>
              <a:t>innovative thinking </a:t>
            </a:r>
            <a:r>
              <a:rPr lang="en-US" altLang="zh-CN" sz="2800" dirty="0">
                <a:sym typeface="+mn-ea"/>
              </a:rPr>
              <a:t>and give fairy tales a new form instead of keeping them static.</a:t>
            </a:r>
            <a:endParaRPr lang="zh-CN" altLang="en-US" sz="28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251585" y="457459"/>
            <a:ext cx="5005070" cy="706755"/>
          </a:xfrm>
        </p:spPr>
        <p:txBody>
          <a:bodyPr>
            <a:normAutofit fontScale="90000"/>
          </a:bodyPr>
          <a:lstStyle/>
          <a:p>
            <a:r>
              <a:rPr lang="en-US" altLang="zh-CN" dirty="0"/>
              <a:t>combinations</a:t>
            </a:r>
          </a:p>
        </p:txBody>
      </p:sp>
      <p:pic>
        <p:nvPicPr>
          <p:cNvPr id="4" name="内容占位符 3" descr="72b9e5c46f63c791a97659d0d262c911(1)"/>
          <p:cNvPicPr>
            <a:picLocks noGrp="1" noChangeAspect="1"/>
          </p:cNvPicPr>
          <p:nvPr>
            <p:ph idx="1"/>
          </p:nvPr>
        </p:nvPicPr>
        <p:blipFill>
          <a:blip r:embed="rId2"/>
          <a:stretch>
            <a:fillRect/>
          </a:stretch>
        </p:blipFill>
        <p:spPr>
          <a:xfrm>
            <a:off x="6795135" y="2406214"/>
            <a:ext cx="4364355" cy="2727960"/>
          </a:xfrm>
          <a:prstGeom prst="rect">
            <a:avLst/>
          </a:prstGeom>
        </p:spPr>
      </p:pic>
      <p:sp>
        <p:nvSpPr>
          <p:cNvPr id="6" name="文本框 5"/>
          <p:cNvSpPr txBox="1"/>
          <p:nvPr/>
        </p:nvSpPr>
        <p:spPr>
          <a:xfrm>
            <a:off x="1251585" y="2346524"/>
            <a:ext cx="5390515" cy="2553335"/>
          </a:xfrm>
          <a:prstGeom prst="rect">
            <a:avLst/>
          </a:prstGeom>
          <a:noFill/>
        </p:spPr>
        <p:txBody>
          <a:bodyPr wrap="square" rtlCol="0">
            <a:spAutoFit/>
          </a:bodyPr>
          <a:lstStyle/>
          <a:p>
            <a:r>
              <a:rPr lang="en-US" altLang="zh-CN" sz="2000" dirty="0">
                <a:solidFill>
                  <a:schemeClr val="tx1">
                    <a:lumMod val="65000"/>
                    <a:lumOff val="35000"/>
                  </a:schemeClr>
                </a:solidFill>
              </a:rPr>
              <a:t>Based on a Chinese fairy tale, the film Ne Zha tells the story of Ne Zha's upbringing as a "demon born" but fighting against the heavens to the end. </a:t>
            </a:r>
          </a:p>
          <a:p>
            <a:endParaRPr lang="en-US" altLang="zh-CN" sz="2000" dirty="0">
              <a:solidFill>
                <a:schemeClr val="tx1">
                  <a:lumMod val="65000"/>
                  <a:lumOff val="35000"/>
                </a:schemeClr>
              </a:solidFill>
            </a:endParaRPr>
          </a:p>
          <a:p>
            <a:r>
              <a:rPr lang="en-US" altLang="zh-CN" sz="2000" dirty="0">
                <a:solidFill>
                  <a:schemeClr val="tx1">
                    <a:lumMod val="65000"/>
                    <a:lumOff val="35000"/>
                  </a:schemeClr>
                </a:solidFill>
              </a:rPr>
              <a:t>On Oct 8, 2019, the film Ne </a:t>
            </a:r>
            <a:r>
              <a:rPr lang="en-US" altLang="zh-CN" sz="2000" dirty="0" err="1">
                <a:solidFill>
                  <a:schemeClr val="tx1">
                    <a:lumMod val="65000"/>
                    <a:lumOff val="35000"/>
                  </a:schemeClr>
                </a:solidFill>
              </a:rPr>
              <a:t>Zha</a:t>
            </a:r>
            <a:r>
              <a:rPr lang="en-US" altLang="zh-CN" sz="2000" dirty="0">
                <a:solidFill>
                  <a:schemeClr val="tx1">
                    <a:lumMod val="65000"/>
                    <a:lumOff val="35000"/>
                  </a:schemeClr>
                </a:solidFill>
              </a:rPr>
              <a:t> represented the Chinese mainland in the race for Best Foreign Language Film at the 92nd Academy Awards in 2020.  </a:t>
            </a:r>
          </a:p>
        </p:txBody>
      </p:sp>
      <p:sp>
        <p:nvSpPr>
          <p:cNvPr id="7" name="矩形 6"/>
          <p:cNvSpPr/>
          <p:nvPr/>
        </p:nvSpPr>
        <p:spPr>
          <a:xfrm>
            <a:off x="7685723" y="1578174"/>
            <a:ext cx="2869565" cy="768350"/>
          </a:xfrm>
          <a:prstGeom prst="rect">
            <a:avLst/>
          </a:prstGeom>
          <a:noFill/>
          <a:ln>
            <a:noFill/>
          </a:ln>
        </p:spPr>
        <p:txBody>
          <a:bodyPr wrap="none" rtlCol="0" anchor="t">
            <a:spAutoFit/>
          </a:bodyPr>
          <a:lstStyle/>
          <a:p>
            <a:pPr algn="ctr"/>
            <a:r>
              <a:rPr lang="en-US" altLang="zh-CN" sz="4400" b="1">
                <a:ln w="22225">
                  <a:solidFill>
                    <a:schemeClr val="accent2"/>
                  </a:solidFill>
                  <a:prstDash val="solid"/>
                </a:ln>
                <a:solidFill>
                  <a:schemeClr val="accent2">
                    <a:lumMod val="40000"/>
                    <a:lumOff val="60000"/>
                  </a:schemeClr>
                </a:solidFill>
                <a:effectLst/>
              </a:rPr>
              <a:t>(1)Ne Zha</a:t>
            </a:r>
          </a:p>
        </p:txBody>
      </p:sp>
      <p:sp>
        <p:nvSpPr>
          <p:cNvPr id="8" name="文本框 7"/>
          <p:cNvSpPr txBox="1"/>
          <p:nvPr/>
        </p:nvSpPr>
        <p:spPr>
          <a:xfrm>
            <a:off x="1404620" y="4349115"/>
            <a:ext cx="8213090" cy="398780"/>
          </a:xfrm>
          <a:prstGeom prst="rect">
            <a:avLst/>
          </a:prstGeom>
          <a:noFill/>
        </p:spPr>
        <p:txBody>
          <a:bodyPr wrap="square" rtlCol="0">
            <a:spAutoFit/>
          </a:bodyPr>
          <a:lstStyle/>
          <a:p>
            <a:endParaRPr lang="en-US" altLang="zh-CN" sz="2000" dirty="0">
              <a:solidFill>
                <a:schemeClr val="tx1">
                  <a:lumMod val="65000"/>
                  <a:lumOff val="35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251585" y="280035"/>
            <a:ext cx="5005070" cy="706755"/>
          </a:xfrm>
        </p:spPr>
        <p:txBody>
          <a:bodyPr>
            <a:normAutofit fontScale="90000"/>
          </a:bodyPr>
          <a:lstStyle/>
          <a:p>
            <a:r>
              <a:rPr lang="en-US" altLang="zh-CN"/>
              <a:t>combinations</a:t>
            </a:r>
          </a:p>
        </p:txBody>
      </p:sp>
      <p:sp>
        <p:nvSpPr>
          <p:cNvPr id="6" name="文本框 5"/>
          <p:cNvSpPr txBox="1"/>
          <p:nvPr/>
        </p:nvSpPr>
        <p:spPr>
          <a:xfrm>
            <a:off x="1116965" y="986790"/>
            <a:ext cx="5390515" cy="5016758"/>
          </a:xfrm>
          <a:prstGeom prst="rect">
            <a:avLst/>
          </a:prstGeom>
          <a:noFill/>
        </p:spPr>
        <p:txBody>
          <a:bodyPr wrap="square" rtlCol="0">
            <a:spAutoFit/>
          </a:bodyPr>
          <a:lstStyle/>
          <a:p>
            <a:r>
              <a:rPr lang="en-US" altLang="zh-CN" sz="2000" dirty="0">
                <a:solidFill>
                  <a:schemeClr val="tx1">
                    <a:lumMod val="65000"/>
                    <a:lumOff val="35000"/>
                  </a:schemeClr>
                </a:solidFill>
              </a:rPr>
              <a:t>The film tells the story of Monkey King, who has been sleeping alone at the foot of the Five Elements Mountain for 500 years, after being accidentally unsealed by the childhood Tang Monk, a little monk commonly known as </a:t>
            </a:r>
            <a:r>
              <a:rPr lang="en-US" altLang="zh-CN" sz="2000" dirty="0" err="1">
                <a:solidFill>
                  <a:schemeClr val="tx1">
                    <a:lumMod val="65000"/>
                    <a:lumOff val="35000"/>
                  </a:schemeClr>
                </a:solidFill>
              </a:rPr>
              <a:t>Jiangliu’er</a:t>
            </a:r>
            <a:r>
              <a:rPr lang="en-US" altLang="zh-CN" sz="2000" dirty="0">
                <a:solidFill>
                  <a:schemeClr val="tx1">
                    <a:lumMod val="65000"/>
                    <a:lumOff val="35000"/>
                  </a:schemeClr>
                </a:solidFill>
              </a:rPr>
              <a:t>. In the adventure of accompanying each other, Monkey King regains his original intention and completes self salvation.</a:t>
            </a:r>
          </a:p>
          <a:p>
            <a:endParaRPr lang="en-US" altLang="zh-CN" sz="2000" dirty="0">
              <a:solidFill>
                <a:schemeClr val="tx1">
                  <a:lumMod val="65000"/>
                  <a:lumOff val="35000"/>
                </a:schemeClr>
              </a:solidFill>
            </a:endParaRPr>
          </a:p>
          <a:p>
            <a:r>
              <a:rPr lang="en-US" altLang="zh-CN" sz="2000" dirty="0">
                <a:solidFill>
                  <a:schemeClr val="tx1">
                    <a:lumMod val="65000"/>
                    <a:lumOff val="35000"/>
                  </a:schemeClr>
                </a:solidFill>
              </a:rPr>
              <a:t>In 2015, the film won the Best Fine Arts Film Award of the 30th China Golden Rooster Award and the Excellent Feature Film Award of the 16th China </a:t>
            </a:r>
            <a:r>
              <a:rPr lang="en-US" altLang="zh-CN" sz="2000" dirty="0" err="1">
                <a:solidFill>
                  <a:schemeClr val="tx1">
                    <a:lumMod val="65000"/>
                    <a:lumOff val="35000"/>
                  </a:schemeClr>
                </a:solidFill>
              </a:rPr>
              <a:t>Huabiao</a:t>
            </a:r>
            <a:r>
              <a:rPr lang="en-US" altLang="zh-CN" sz="2000" dirty="0">
                <a:solidFill>
                  <a:schemeClr val="tx1">
                    <a:lumMod val="65000"/>
                    <a:lumOff val="35000"/>
                  </a:schemeClr>
                </a:solidFill>
              </a:rPr>
              <a:t> Award. </a:t>
            </a:r>
          </a:p>
          <a:p>
            <a:r>
              <a:rPr lang="en-US" altLang="zh-CN" sz="2000" dirty="0">
                <a:solidFill>
                  <a:schemeClr val="tx1">
                    <a:lumMod val="65000"/>
                    <a:lumOff val="35000"/>
                  </a:schemeClr>
                </a:solidFill>
              </a:rPr>
              <a:t>On August 6, 2016, the film ranked 16th in the list of top 50 films released by the 20th </a:t>
            </a:r>
            <a:r>
              <a:rPr lang="en-US" altLang="zh-CN" sz="2000" dirty="0" err="1">
                <a:solidFill>
                  <a:schemeClr val="tx1">
                    <a:lumMod val="65000"/>
                    <a:lumOff val="35000"/>
                  </a:schemeClr>
                </a:solidFill>
              </a:rPr>
              <a:t>Huading</a:t>
            </a:r>
            <a:r>
              <a:rPr lang="en-US" altLang="zh-CN" sz="2000" dirty="0">
                <a:solidFill>
                  <a:schemeClr val="tx1">
                    <a:lumMod val="65000"/>
                    <a:lumOff val="35000"/>
                  </a:schemeClr>
                </a:solidFill>
              </a:rPr>
              <a:t> Award Organizing Committee</a:t>
            </a:r>
          </a:p>
        </p:txBody>
      </p:sp>
      <p:sp>
        <p:nvSpPr>
          <p:cNvPr id="7" name="矩形 6"/>
          <p:cNvSpPr/>
          <p:nvPr/>
        </p:nvSpPr>
        <p:spPr>
          <a:xfrm>
            <a:off x="6955342" y="1272597"/>
            <a:ext cx="4323941" cy="1446550"/>
          </a:xfrm>
          <a:prstGeom prst="rect">
            <a:avLst/>
          </a:prstGeom>
          <a:noFill/>
          <a:ln>
            <a:noFill/>
          </a:ln>
        </p:spPr>
        <p:txBody>
          <a:bodyPr wrap="none" rtlCol="0" anchor="t">
            <a:spAutoFit/>
          </a:bodyPr>
          <a:lstStyle/>
          <a:p>
            <a:pPr algn="ctr"/>
            <a:r>
              <a:rPr lang="en-US" altLang="zh-CN" sz="4400" b="1" dirty="0">
                <a:ln w="22225">
                  <a:solidFill>
                    <a:schemeClr val="accent2"/>
                  </a:solidFill>
                  <a:prstDash val="solid"/>
                </a:ln>
                <a:solidFill>
                  <a:schemeClr val="accent2">
                    <a:lumMod val="40000"/>
                    <a:lumOff val="60000"/>
                  </a:schemeClr>
                </a:solidFill>
                <a:effectLst/>
              </a:rPr>
              <a:t>(</a:t>
            </a:r>
            <a:r>
              <a:rPr lang="en-US" altLang="zh-CN" sz="4400" b="1" dirty="0">
                <a:ln w="22225">
                  <a:solidFill>
                    <a:schemeClr val="accent2"/>
                  </a:solidFill>
                  <a:prstDash val="solid"/>
                </a:ln>
                <a:solidFill>
                  <a:schemeClr val="accent2">
                    <a:lumMod val="40000"/>
                    <a:lumOff val="60000"/>
                  </a:schemeClr>
                </a:solidFill>
              </a:rPr>
              <a:t>2</a:t>
            </a:r>
            <a:r>
              <a:rPr lang="en-US" altLang="zh-CN" sz="4400" b="1" dirty="0">
                <a:ln w="22225">
                  <a:solidFill>
                    <a:schemeClr val="accent2"/>
                  </a:solidFill>
                  <a:prstDash val="solid"/>
                </a:ln>
                <a:solidFill>
                  <a:schemeClr val="accent2">
                    <a:lumMod val="40000"/>
                    <a:lumOff val="60000"/>
                  </a:schemeClr>
                </a:solidFill>
                <a:effectLst/>
              </a:rPr>
              <a:t>)Monkey King</a:t>
            </a:r>
          </a:p>
          <a:p>
            <a:pPr algn="ctr"/>
            <a:r>
              <a:rPr lang="en-US" altLang="zh-CN" sz="4400" b="1" dirty="0">
                <a:ln w="22225">
                  <a:solidFill>
                    <a:schemeClr val="accent2"/>
                  </a:solidFill>
                  <a:prstDash val="solid"/>
                </a:ln>
                <a:solidFill>
                  <a:schemeClr val="accent2">
                    <a:lumMod val="40000"/>
                    <a:lumOff val="60000"/>
                  </a:schemeClr>
                </a:solidFill>
              </a:rPr>
              <a:t>Hero is Back</a:t>
            </a:r>
            <a:endParaRPr lang="en-US" altLang="zh-CN" sz="4400" b="1" dirty="0">
              <a:ln w="22225">
                <a:solidFill>
                  <a:schemeClr val="accent2"/>
                </a:solidFill>
                <a:prstDash val="solid"/>
              </a:ln>
              <a:solidFill>
                <a:schemeClr val="accent2">
                  <a:lumMod val="40000"/>
                  <a:lumOff val="60000"/>
                </a:schemeClr>
              </a:solidFill>
              <a:effectLst/>
            </a:endParaRPr>
          </a:p>
        </p:txBody>
      </p:sp>
      <p:pic>
        <p:nvPicPr>
          <p:cNvPr id="2050" name="Picture 2">
            <a:extLst>
              <a:ext uri="{FF2B5EF4-FFF2-40B4-BE49-F238E27FC236}">
                <a16:creationId xmlns:a16="http://schemas.microsoft.com/office/drawing/2014/main" id="{072C1115-DDC0-0F45-A50E-C35EE99A44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7193" y="2782785"/>
            <a:ext cx="4422090" cy="24666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383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382A2C6-3A58-8243-9F0F-60835659BE85}"/>
              </a:ext>
            </a:extLst>
          </p:cNvPr>
          <p:cNvSpPr>
            <a:spLocks noGrp="1"/>
          </p:cNvSpPr>
          <p:nvPr>
            <p:ph type="title"/>
          </p:nvPr>
        </p:nvSpPr>
        <p:spPr>
          <a:xfrm>
            <a:off x="3121421" y="2682934"/>
            <a:ext cx="10178322" cy="1492132"/>
          </a:xfrm>
        </p:spPr>
        <p:txBody>
          <a:bodyPr>
            <a:normAutofit/>
          </a:bodyPr>
          <a:lstStyle/>
          <a:p>
            <a:r>
              <a:rPr lang="en-CN" sz="9600" dirty="0"/>
              <a:t>Thank you!</a:t>
            </a:r>
          </a:p>
        </p:txBody>
      </p:sp>
    </p:spTree>
    <p:extLst>
      <p:ext uri="{BB962C8B-B14F-4D97-AF65-F5344CB8AC3E}">
        <p14:creationId xmlns:p14="http://schemas.microsoft.com/office/powerpoint/2010/main" val="567806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KSO_WPP_MARK_KEY" val="56c57aaa-652c-411b-98cd-6f380322bf07"/>
  <p:tag name="COMMONDATA" val="eyJoZGlkIjoiM2FiZDIzMjBhYjY3YjcwYmIxYWI1NjM4YzVmYjEyMDMifQ=="/>
</p:tagLst>
</file>

<file path=ppt/tags/tag2.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4740,&quot;width&quot;:8000}"/>
</p:tagLst>
</file>

<file path=ppt/theme/theme1.xml><?xml version="1.0" encoding="utf-8"?>
<a:theme xmlns:a="http://schemas.openxmlformats.org/drawingml/2006/main" name="徽章">
  <a:themeElements>
    <a:clrScheme name="Badge">
      <a:dk1>
        <a:sysClr val="windowText" lastClr="000000"/>
      </a:dk1>
      <a:lt1>
        <a:sysClr val="window" lastClr="FFFFFF"/>
      </a:lt1>
      <a:dk2>
        <a:srgbClr val="0B082E"/>
      </a:dk2>
      <a:lt2>
        <a:srgbClr val="F3F3F2"/>
      </a:lt2>
      <a:accent1>
        <a:srgbClr val="62B4C6"/>
      </a:accent1>
      <a:accent2>
        <a:srgbClr val="1B376E"/>
      </a:accent2>
      <a:accent3>
        <a:srgbClr val="9EBE55"/>
      </a:accent3>
      <a:accent4>
        <a:srgbClr val="C65E5E"/>
      </a:accent4>
      <a:accent5>
        <a:srgbClr val="D3BA55"/>
      </a:accent5>
      <a:accent6>
        <a:srgbClr val="96648A"/>
      </a:accent6>
      <a:hlink>
        <a:srgbClr val="62B4C6"/>
      </a:hlink>
      <a:folHlink>
        <a:srgbClr val="96648A"/>
      </a:folHlink>
    </a:clrScheme>
    <a:fontScheme name="Badge">
      <a:majorFont>
        <a:latin typeface="Impact"/>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TM10001106[[fn=徽章]]</Template>
  <TotalTime>0</TotalTime>
  <Words>722</Words>
  <Application>Microsoft Office PowerPoint</Application>
  <PresentationFormat>Breitbild</PresentationFormat>
  <Paragraphs>37</Paragraphs>
  <Slides>9</Slides>
  <Notes>0</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9</vt:i4>
      </vt:variant>
    </vt:vector>
  </HeadingPairs>
  <TitlesOfParts>
    <vt:vector size="14" baseType="lpstr">
      <vt:lpstr>Arial</vt:lpstr>
      <vt:lpstr>Calibri</vt:lpstr>
      <vt:lpstr>Gill Sans MT</vt:lpstr>
      <vt:lpstr>Impact</vt:lpstr>
      <vt:lpstr>徽章</vt:lpstr>
      <vt:lpstr>Literature: Ancient literature:   Chinese Classical Fairy Tales</vt:lpstr>
      <vt:lpstr>definition</vt:lpstr>
      <vt:lpstr>PowerPoint-Präsentation</vt:lpstr>
      <vt:lpstr>definition</vt:lpstr>
      <vt:lpstr>EXAMPLES</vt:lpstr>
      <vt:lpstr>combinations</vt:lpstr>
      <vt:lpstr>combinations</vt:lpstr>
      <vt:lpstr>combinations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Literature: Ancient literature:   Chinese Classical Fairy Tales</dc:title>
  <dc:creator>1281160859@qq.com</dc:creator>
  <cp:lastModifiedBy>-</cp:lastModifiedBy>
  <cp:revision>7</cp:revision>
  <dcterms:created xsi:type="dcterms:W3CDTF">2022-10-22T07:49:00Z</dcterms:created>
  <dcterms:modified xsi:type="dcterms:W3CDTF">2022-11-20T06:44:47Z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39B82DE1EAF4481B9388F8432B68E92A</vt:lpwstr>
  </property>
  <property fmtid="{D5CDD505-2E9C-101B-9397-08002B2CF9AE}" pid="3" name="KSOProductBuildVer">
    <vt:lpwstr>2052-11.1.0.12759</vt:lpwstr>
  </property>
</Properties>
</file>