
<file path=[Content_Types].xml><?xml version="1.0" encoding="utf-8"?>
<Types xmlns="http://schemas.openxmlformats.org/package/2006/content-types">
  <Default Extension="bin" ContentType="image/unknown"/>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7"/>
  </p:notesMasterIdLst>
  <p:sldIdLst>
    <p:sldId id="258" r:id="rId3"/>
    <p:sldId id="282" r:id="rId4"/>
    <p:sldId id="280" r:id="rId5"/>
    <p:sldId id="281" r:id="rId6"/>
    <p:sldId id="283" r:id="rId7"/>
    <p:sldId id="269" r:id="rId8"/>
    <p:sldId id="270" r:id="rId9"/>
    <p:sldId id="271" r:id="rId10"/>
    <p:sldId id="273" r:id="rId11"/>
    <p:sldId id="272" r:id="rId12"/>
    <p:sldId id="293" r:id="rId13"/>
    <p:sldId id="284" r:id="rId14"/>
    <p:sldId id="275" r:id="rId15"/>
    <p:sldId id="277" r:id="rId16"/>
    <p:sldId id="279" r:id="rId17"/>
    <p:sldId id="288" r:id="rId18"/>
    <p:sldId id="286" r:id="rId19"/>
    <p:sldId id="289" r:id="rId20"/>
    <p:sldId id="290" r:id="rId21"/>
    <p:sldId id="291" r:id="rId22"/>
    <p:sldId id="294" r:id="rId23"/>
    <p:sldId id="285" r:id="rId24"/>
    <p:sldId id="278" r:id="rId25"/>
    <p:sldId id="257" r:id="rId26"/>
  </p:sldIdLst>
  <p:sldSz cx="12192000" cy="6858000"/>
  <p:notesSz cx="6858000" cy="9144000"/>
  <p:embeddedFontLst>
    <p:embeddedFont>
      <p:font typeface="Dongle" panose="02010600030101010101" charset="-127"/>
      <p:regular r:id="rId28"/>
    </p:embeddedFont>
    <p:embeddedFont>
      <p:font typeface="slideyouran" panose="02010600030101010101" charset="-122"/>
      <p:regular r:id="rId29"/>
    </p:embeddedFont>
    <p:embeddedFont>
      <p:font typeface="云峰字库重庆山城棒棒体" panose="02010600030101010101" charset="-122"/>
      <p:regular r:id="rId30"/>
    </p:embeddedFont>
    <p:embeddedFont>
      <p:font typeface="站酷快乐体2016修订版" panose="02010600030101010101" charset="-122"/>
      <p:regular r:id="rId31"/>
    </p:embeddedFont>
    <p:embeddedFont>
      <p:font typeface="Alkatra SemiBold" panose="02010600030101010101" charset="0"/>
      <p:regular r:id="rId32"/>
      <p:bold r:id="rId33"/>
    </p:embeddedFont>
    <p:embeddedFont>
      <p:font typeface="Bradley Hand ITC" panose="03070402050302030203" pitchFamily="66" charset="0"/>
      <p:regular r:id="rId34"/>
    </p:embeddedFont>
    <p:embeddedFont>
      <p:font typeface="Chiller" panose="04020404031007020602" pitchFamily="82" charset="0"/>
      <p:regular r:id="rId35"/>
    </p:embeddedFont>
    <p:embeddedFont>
      <p:font typeface="等线" panose="02010600030101010101" pitchFamily="2" charset="-122"/>
      <p:regular r:id="rId36"/>
      <p:bold r:id="rId37"/>
    </p:embeddedFont>
    <p:embeddedFont>
      <p:font typeface="等线 Light" panose="02010600030101010101" pitchFamily="2" charset="-122"/>
      <p:regular r:id="rId38"/>
    </p:embeddedFont>
    <p:embeddedFont>
      <p:font typeface="华文新魏" panose="02010800040101010101" pitchFamily="2" charset="-122"/>
      <p:regular r:id="rId39"/>
    </p:embeddedFont>
    <p:embeddedFont>
      <p:font typeface="华文行楷" panose="02010800040101010101" pitchFamily="2" charset="-122"/>
      <p:regular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271E"/>
    <a:srgbClr val="E6CB8F"/>
    <a:srgbClr val="EEE2C6"/>
    <a:srgbClr val="EEE9D9"/>
    <a:srgbClr val="931E16"/>
    <a:srgbClr val="D1BB9B"/>
    <a:srgbClr val="E6D9C7"/>
    <a:srgbClr val="DE3700"/>
    <a:srgbClr val="AC7F4D"/>
    <a:srgbClr val="FFCA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63" autoAdjust="0"/>
  </p:normalViewPr>
  <p:slideViewPr>
    <p:cSldViewPr snapToGrid="0">
      <p:cViewPr varScale="1">
        <p:scale>
          <a:sx n="67" d="100"/>
          <a:sy n="67" d="100"/>
        </p:scale>
        <p:origin x="62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95815D-4BFD-4E80-9E5F-5BF3FBCCCB82}" type="datetimeFigureOut">
              <a:rPr lang="zh-CN" altLang="en-US" smtClean="0"/>
              <a:t>2025/7/8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AEF3F8-9F33-4EF8-A3DB-E0452FEE0AF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BAEF3F8-9F33-4EF8-A3DB-E0452FEE0AF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BAEF3F8-9F33-4EF8-A3DB-E0452FEE0AF4}" type="slidenum">
              <a:rPr lang="zh-CN" altLang="en-US" smtClean="0"/>
              <a:t>17</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BAEF3F8-9F33-4EF8-A3DB-E0452FEE0AF4}" type="slidenum">
              <a:rPr lang="zh-CN" altLang="en-US" smtClean="0"/>
              <a:t>18</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BAEF3F8-9F33-4EF8-A3DB-E0452FEE0AF4}" type="slidenum">
              <a:rPr lang="zh-CN" altLang="en-US" smtClean="0"/>
              <a:t>19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BAEF3F8-9F33-4EF8-A3DB-E0452FEE0AF4}" type="slidenum">
              <a:rPr lang="zh-CN" altLang="en-US" smtClean="0"/>
              <a:t>20</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BAEF3F8-9F33-4EF8-A3DB-E0452FEE0AF4}" type="slidenum">
              <a:rPr lang="zh-CN" altLang="en-US" smtClean="0"/>
              <a:t>21</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BAEF3F8-9F33-4EF8-A3DB-E0452FEE0AF4}" type="slidenum">
              <a:rPr lang="zh-CN" altLang="en-US" smtClean="0"/>
              <a:t>22</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BAEF3F8-9F33-4EF8-A3DB-E0452FEE0AF4}" type="slidenum">
              <a:rPr lang="zh-CN" altLang="en-US" smtClean="0"/>
              <a:t>23</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BAEF3F8-9F33-4EF8-A3DB-E0452FEE0AF4}" type="slidenum">
              <a:rPr lang="zh-CN" altLang="en-US" smtClean="0"/>
              <a:t>24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BAEF3F8-9F33-4EF8-A3DB-E0452FEE0AF4}"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BAEF3F8-9F33-4EF8-A3DB-E0452FEE0AF4}"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BAEF3F8-9F33-4EF8-A3DB-E0452FEE0AF4}" type="slidenum">
              <a:rPr lang="zh-CN" altLang="en-US" smtClean="0"/>
              <a:t>11</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BAEF3F8-9F33-4EF8-A3DB-E0452FEE0AF4}" type="slidenum">
              <a:rPr lang="zh-CN" altLang="en-US" smtClean="0"/>
              <a:t>12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BAEF3F8-9F33-4EF8-A3DB-E0452FEE0AF4}" type="slidenum">
              <a:rPr lang="zh-CN" altLang="en-US" smtClean="0"/>
              <a:t>13</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BAEF3F8-9F33-4EF8-A3DB-E0452FEE0AF4}" type="slidenum">
              <a:rPr lang="zh-CN" altLang="en-US" smtClean="0"/>
              <a:t>14</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BAEF3F8-9F33-4EF8-A3DB-E0452FEE0AF4}" type="slidenum">
              <a:rPr lang="zh-CN" altLang="en-US" smtClean="0"/>
              <a:t>15</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BAEF3F8-9F33-4EF8-A3DB-E0452FEE0AF4}" type="slidenum">
              <a:rPr lang="zh-CN" altLang="en-US" smtClean="0"/>
              <a:t>16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2101314-C169-45FE-AF3F-20246E98AB65}" type="datetimeFigureOut">
              <a:rPr lang="zh-CN" altLang="en-US" smtClean="0"/>
              <a:t>2025/7/8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71AE70-8A56-447A-B87C-FE0A32F8A9A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2101314-C169-45FE-AF3F-20246E98AB65}" type="datetimeFigureOut">
              <a:rPr lang="zh-CN" altLang="en-US" smtClean="0"/>
              <a:t>2025/7/8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71AE70-8A56-447A-B87C-FE0A32F8A9A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2101314-C169-45FE-AF3F-20246E98AB65}" type="datetimeFigureOut">
              <a:rPr lang="zh-CN" altLang="en-US" smtClean="0"/>
              <a:t>2025/7/8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71AE70-8A56-447A-B87C-FE0A32F8A9A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2101314-C169-45FE-AF3F-20246E98AB65}" type="datetimeFigureOut">
              <a:rPr lang="zh-CN" altLang="en-US" smtClean="0"/>
              <a:t>2025/7/8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71AE70-8A56-447A-B87C-FE0A32F8A9AB}"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2101314-C169-45FE-AF3F-20246E98AB65}" type="datetimeFigureOut">
              <a:rPr lang="zh-CN" altLang="en-US" smtClean="0"/>
              <a:t>2025/7/8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71AE70-8A56-447A-B87C-FE0A32F8A9AB}"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2101314-C169-45FE-AF3F-20246E98AB65}" type="datetimeFigureOut">
              <a:rPr lang="zh-CN" altLang="en-US" smtClean="0"/>
              <a:t>2025/7/8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71AE70-8A56-447A-B87C-FE0A32F8A9AB}"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E2101314-C169-45FE-AF3F-20246E98AB65}" type="datetimeFigureOut">
              <a:rPr lang="zh-CN" altLang="en-US" smtClean="0"/>
              <a:t>2025/7/8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D71AE70-8A56-447A-B87C-FE0A32F8A9AB}"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2101314-C169-45FE-AF3F-20246E98AB65}" type="datetimeFigureOut">
              <a:rPr lang="zh-CN" altLang="en-US" smtClean="0"/>
              <a:t>2025/7/8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D71AE70-8A56-447A-B87C-FE0A32F8A9AB}"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2101314-C169-45FE-AF3F-20246E98AB65}" type="datetimeFigureOut">
              <a:rPr lang="zh-CN" altLang="en-US" smtClean="0"/>
              <a:t>2025/7/8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D71AE70-8A56-447A-B87C-FE0A32F8A9AB}"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101314-C169-45FE-AF3F-20246E98AB65}" type="datetimeFigureOut">
              <a:rPr lang="zh-CN" altLang="en-US" smtClean="0"/>
              <a:t>2025/7/8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D71AE70-8A56-447A-B87C-FE0A32F8A9AB}"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101314-C169-45FE-AF3F-20246E98AB65}" type="datetimeFigureOut">
              <a:rPr lang="zh-CN" altLang="en-US" smtClean="0"/>
              <a:t>2025/7/8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D71AE70-8A56-447A-B87C-FE0A32F8A9A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2101314-C169-45FE-AF3F-20246E98AB65}" type="datetimeFigureOut">
              <a:rPr lang="zh-CN" altLang="en-US" smtClean="0"/>
              <a:t>2025/7/8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71AE70-8A56-447A-B87C-FE0A32F8A9AB}"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101314-C169-45FE-AF3F-20246E98AB65}" type="datetimeFigureOut">
              <a:rPr lang="zh-CN" altLang="en-US" smtClean="0"/>
              <a:t>2025/7/8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D71AE70-8A56-447A-B87C-FE0A32F8A9AB}"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2101314-C169-45FE-AF3F-20246E98AB65}" type="datetimeFigureOut">
              <a:rPr lang="zh-CN" altLang="en-US" smtClean="0"/>
              <a:t>2025/7/8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71AE70-8A56-447A-B87C-FE0A32F8A9AB}"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2101314-C169-45FE-AF3F-20246E98AB65}" type="datetimeFigureOut">
              <a:rPr lang="zh-CN" altLang="en-US" smtClean="0"/>
              <a:t>2025/7/8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71AE70-8A56-447A-B87C-FE0A32F8A9A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2101314-C169-45FE-AF3F-20246E98AB65}" type="datetimeFigureOut">
              <a:rPr lang="zh-CN" altLang="en-US" smtClean="0"/>
              <a:t>2025/7/8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71AE70-8A56-447A-B87C-FE0A32F8A9A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E2101314-C169-45FE-AF3F-20246E98AB65}" type="datetimeFigureOut">
              <a:rPr lang="zh-CN" altLang="en-US" smtClean="0"/>
              <a:t>2025/7/8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D71AE70-8A56-447A-B87C-FE0A32F8A9A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2101314-C169-45FE-AF3F-20246E98AB65}" type="datetimeFigureOut">
              <a:rPr lang="zh-CN" altLang="en-US" smtClean="0"/>
              <a:t>2025/7/8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D71AE70-8A56-447A-B87C-FE0A32F8A9A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2101314-C169-45FE-AF3F-20246E98AB65}" type="datetimeFigureOut">
              <a:rPr lang="zh-CN" altLang="en-US" smtClean="0"/>
              <a:t>2025/7/8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D71AE70-8A56-447A-B87C-FE0A32F8A9A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101314-C169-45FE-AF3F-20246E98AB65}" type="datetimeFigureOut">
              <a:rPr lang="zh-CN" altLang="en-US" smtClean="0"/>
              <a:t>2025/7/8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D71AE70-8A56-447A-B87C-FE0A32F8A9A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101314-C169-45FE-AF3F-20246E98AB65}" type="datetimeFigureOut">
              <a:rPr lang="zh-CN" altLang="en-US" smtClean="0"/>
              <a:t>2025/7/8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D71AE70-8A56-447A-B87C-FE0A32F8A9A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101314-C169-45FE-AF3F-20246E98AB65}" type="datetimeFigureOut">
              <a:rPr lang="zh-CN" altLang="en-US" smtClean="0"/>
              <a:t>2025/7/8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D71AE70-8A56-447A-B87C-FE0A32F8A9A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101314-C169-45FE-AF3F-20246E98AB65}" type="datetimeFigureOut">
              <a:rPr lang="zh-CN" altLang="en-US" smtClean="0"/>
              <a:t>2025/7/8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71AE70-8A56-447A-B87C-FE0A32F8A9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101314-C169-45FE-AF3F-20246E98AB65}" type="datetimeFigureOut">
              <a:rPr lang="zh-CN" altLang="en-US" smtClean="0"/>
              <a:t>2025/7/8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71AE70-8A56-447A-B87C-FE0A32F8A9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1.xml"/><Relationship Id="rId16" Type="http://schemas.microsoft.com/office/2007/relationships/hdphoto" Target="../media/hdphoto4.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2.png"/><Relationship Id="rId15" Type="http://schemas.openxmlformats.org/officeDocument/2006/relationships/image" Target="../media/image10.png"/><Relationship Id="rId10"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4.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 Id="rId9" Type="http://schemas.openxmlformats.org/officeDocument/2006/relationships/image" Target="../media/image13.bin"/></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bin"/><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 Id="rId9" Type="http://schemas.openxmlformats.org/officeDocument/2006/relationships/image" Target="../media/image13.bin"/></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67.sv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72.bin"/><Relationship Id="rId3" Type="http://schemas.openxmlformats.org/officeDocument/2006/relationships/image" Target="../media/image11.png"/><Relationship Id="rId7" Type="http://schemas.openxmlformats.org/officeDocument/2006/relationships/image" Target="../media/image71.bin"/><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bin"/><Relationship Id="rId10" Type="http://schemas.openxmlformats.org/officeDocument/2006/relationships/image" Target="../media/image74.bin"/><Relationship Id="rId4" Type="http://schemas.openxmlformats.org/officeDocument/2006/relationships/image" Target="../media/image68.png"/><Relationship Id="rId9" Type="http://schemas.openxmlformats.org/officeDocument/2006/relationships/image" Target="../media/image73.bin"/></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jpeg"/><Relationship Id="rId4" Type="http://schemas.openxmlformats.org/officeDocument/2006/relationships/image" Target="../media/image18.sv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8.bin"/><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 Id="rId9" Type="http://schemas.openxmlformats.org/officeDocument/2006/relationships/image" Target="../media/image13.bin"/></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1271E"/>
        </a:solidFill>
        <a:effectLst/>
      </p:bgPr>
    </p:bg>
    <p:spTree>
      <p:nvGrpSpPr>
        <p:cNvPr id="1" name=""/>
        <p:cNvGrpSpPr/>
        <p:nvPr/>
      </p:nvGrpSpPr>
      <p:grpSpPr>
        <a:xfrm>
          <a:off x="0" y="0"/>
          <a:ext cx="0" cy="0"/>
          <a:chOff x="0" y="0"/>
          <a:chExt cx="0" cy="0"/>
        </a:xfrm>
      </p:grpSpPr>
      <p:grpSp>
        <p:nvGrpSpPr>
          <p:cNvPr id="1106" name="组合 1105"/>
          <p:cNvGrpSpPr/>
          <p:nvPr/>
        </p:nvGrpSpPr>
        <p:grpSpPr>
          <a:xfrm>
            <a:off x="293126" y="2762749"/>
            <a:ext cx="7485381" cy="4029935"/>
            <a:chOff x="512045" y="2151583"/>
            <a:chExt cx="8392587" cy="4659024"/>
          </a:xfrm>
        </p:grpSpPr>
        <p:pic>
          <p:nvPicPr>
            <p:cNvPr id="1104" name="图片 1103"/>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tretch>
              <a:fillRect/>
            </a:stretch>
          </p:blipFill>
          <p:spPr>
            <a:xfrm>
              <a:off x="512045" y="2209748"/>
              <a:ext cx="8392587" cy="4600859"/>
            </a:xfrm>
            <a:prstGeom prst="rect">
              <a:avLst/>
            </a:prstGeom>
          </p:spPr>
        </p:pic>
        <p:sp>
          <p:nvSpPr>
            <p:cNvPr id="1105" name="椭圆 1104"/>
            <p:cNvSpPr/>
            <p:nvPr/>
          </p:nvSpPr>
          <p:spPr>
            <a:xfrm>
              <a:off x="5606143" y="2151583"/>
              <a:ext cx="892628" cy="961731"/>
            </a:xfrm>
            <a:prstGeom prst="ellipse">
              <a:avLst/>
            </a:prstGeom>
            <a:solidFill>
              <a:srgbClr val="91271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grpSp>
      <p:grpSp>
        <p:nvGrpSpPr>
          <p:cNvPr id="1111" name="组合 1110"/>
          <p:cNvGrpSpPr/>
          <p:nvPr/>
        </p:nvGrpSpPr>
        <p:grpSpPr>
          <a:xfrm>
            <a:off x="1" y="3232871"/>
            <a:ext cx="12191998" cy="3656961"/>
            <a:chOff x="1" y="3232871"/>
            <a:chExt cx="12191998" cy="3656961"/>
          </a:xfrm>
        </p:grpSpPr>
        <p:pic>
          <p:nvPicPr>
            <p:cNvPr id="1110" name="图片 1109"/>
            <p:cNvPicPr>
              <a:picLocks noChangeAspect="1"/>
            </p:cNvPicPr>
            <p:nvPr/>
          </p:nvPicPr>
          <p:blipFill>
            <a:blip r:embed="rId5" cstate="email">
              <a:extLst>
                <a:ext uri="{BEBA8EAE-BF5A-486C-A8C5-ECC9F3942E4B}">
                  <a14:imgProps xmlns:a14="http://schemas.microsoft.com/office/drawing/2010/main">
                    <a14:imgLayer r:embed="rId6">
                      <a14:imgEffect>
                        <a14:brightnessContrast bright="-7000"/>
                      </a14:imgEffect>
                    </a14:imgLayer>
                  </a14:imgProps>
                </a:ext>
                <a:ext uri="{28A0092B-C50C-407E-A947-70E740481C1C}">
                  <a14:useLocalDpi xmlns:a14="http://schemas.microsoft.com/office/drawing/2010/main"/>
                </a:ext>
              </a:extLst>
            </a:blip>
            <a:srcRect/>
            <a:stretch>
              <a:fillRect/>
            </a:stretch>
          </p:blipFill>
          <p:spPr>
            <a:xfrm flipH="1">
              <a:off x="9868076" y="3253817"/>
              <a:ext cx="2323923" cy="3636015"/>
            </a:xfrm>
            <a:prstGeom prst="rect">
              <a:avLst/>
            </a:prstGeom>
            <a:ln>
              <a:noFill/>
            </a:ln>
          </p:spPr>
        </p:pic>
        <p:pic>
          <p:nvPicPr>
            <p:cNvPr id="1100" name="图片 1099"/>
            <p:cNvPicPr>
              <a:picLocks noChangeAspect="1"/>
            </p:cNvPicPr>
            <p:nvPr/>
          </p:nvPicPr>
          <p:blipFill>
            <a:blip r:embed="rId7" cstate="email">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a:ext>
              </a:extLst>
            </a:blip>
            <a:srcRect/>
            <a:stretch>
              <a:fillRect/>
            </a:stretch>
          </p:blipFill>
          <p:spPr>
            <a:xfrm>
              <a:off x="1" y="3232871"/>
              <a:ext cx="9873342" cy="3636015"/>
            </a:xfrm>
            <a:prstGeom prst="rect">
              <a:avLst/>
            </a:prstGeom>
            <a:ln>
              <a:noFill/>
            </a:ln>
          </p:spPr>
        </p:pic>
      </p:grpSp>
      <p:pic>
        <p:nvPicPr>
          <p:cNvPr id="46" name="图片 45"/>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126600" y="4980402"/>
            <a:ext cx="2965962" cy="2018514"/>
          </a:xfrm>
          <a:prstGeom prst="rect">
            <a:avLst/>
          </a:prstGeom>
        </p:spPr>
      </p:pic>
      <p:sp>
        <p:nvSpPr>
          <p:cNvPr id="1107" name="文本框 1106"/>
          <p:cNvSpPr txBox="1"/>
          <p:nvPr/>
        </p:nvSpPr>
        <p:spPr>
          <a:xfrm>
            <a:off x="200660" y="169545"/>
            <a:ext cx="4054475" cy="3630930"/>
          </a:xfrm>
          <a:prstGeom prst="rect">
            <a:avLst/>
          </a:prstGeom>
          <a:noFill/>
          <a:effectLst>
            <a:outerShdw blurRad="50800" dist="50800" dir="5400000" algn="ctr" rotWithShape="0">
              <a:schemeClr val="tx1">
                <a:lumMod val="65000"/>
                <a:lumOff val="35000"/>
                <a:alpha val="73000"/>
              </a:schemeClr>
            </a:outerShdw>
          </a:effectLst>
        </p:spPr>
        <p:txBody>
          <a:bodyPr vert="horz" wrap="square" rtlCol="0">
            <a:spAutoFit/>
          </a:bodyPr>
          <a:lstStyle/>
          <a:p>
            <a:r>
              <a:rPr lang="en-US" altLang="zh-CN" sz="11500" b="1" dirty="0">
                <a:solidFill>
                  <a:schemeClr val="bg1"/>
                </a:solidFill>
                <a:effectLst>
                  <a:outerShdw blurRad="50800" dist="38100" dir="8100000" algn="tr" rotWithShape="0">
                    <a:prstClr val="black">
                      <a:alpha val="40000"/>
                    </a:prstClr>
                  </a:outerShdw>
                </a:effectLst>
                <a:latin typeface="Chiller" panose="04020404031007020602" pitchFamily="82" charset="0"/>
                <a:ea typeface="方正舒体" panose="02010601030101010101" pitchFamily="2" charset="-122"/>
              </a:rPr>
              <a:t>God of wealth</a:t>
            </a:r>
          </a:p>
        </p:txBody>
      </p:sp>
      <p:grpSp>
        <p:nvGrpSpPr>
          <p:cNvPr id="2" name="组合 1"/>
          <p:cNvGrpSpPr/>
          <p:nvPr/>
        </p:nvGrpSpPr>
        <p:grpSpPr>
          <a:xfrm>
            <a:off x="5081489" y="623174"/>
            <a:ext cx="7204182" cy="6316562"/>
            <a:chOff x="5288972" y="0"/>
            <a:chExt cx="7789378" cy="6829657"/>
          </a:xfrm>
        </p:grpSpPr>
        <p:pic>
          <p:nvPicPr>
            <p:cNvPr id="3" name="图片 2"/>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9767454" y="654627"/>
              <a:ext cx="2600769" cy="3368224"/>
            </a:xfrm>
            <a:prstGeom prst="rect">
              <a:avLst/>
            </a:prstGeom>
          </p:spPr>
        </p:pic>
        <p:pic>
          <p:nvPicPr>
            <p:cNvPr id="4" name="图片 3"/>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8944917" y="2306092"/>
              <a:ext cx="4133433" cy="3600000"/>
            </a:xfrm>
            <a:prstGeom prst="rect">
              <a:avLst/>
            </a:prstGeom>
          </p:spPr>
        </p:pic>
        <p:pic>
          <p:nvPicPr>
            <p:cNvPr id="5" name="图片 4"/>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5288972" y="523275"/>
              <a:ext cx="2762739" cy="3600000"/>
            </a:xfrm>
            <a:prstGeom prst="rect">
              <a:avLst/>
            </a:prstGeom>
          </p:spPr>
        </p:pic>
        <p:pic>
          <p:nvPicPr>
            <p:cNvPr id="6" name="图片 5"/>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5372101" y="1995054"/>
              <a:ext cx="2556164" cy="3439391"/>
            </a:xfrm>
            <a:prstGeom prst="rect">
              <a:avLst/>
            </a:prstGeom>
          </p:spPr>
        </p:pic>
        <p:pic>
          <p:nvPicPr>
            <p:cNvPr id="7" name="Picture 2"/>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670964" y="0"/>
              <a:ext cx="4878778" cy="6829657"/>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文本框 17"/>
          <p:cNvSpPr txBox="1"/>
          <p:nvPr/>
        </p:nvSpPr>
        <p:spPr>
          <a:xfrm>
            <a:off x="3507105" y="622935"/>
            <a:ext cx="2512060" cy="2861310"/>
          </a:xfrm>
          <a:prstGeom prst="rect">
            <a:avLst/>
          </a:prstGeom>
          <a:noFill/>
          <a:effectLst>
            <a:outerShdw blurRad="50800" dist="50800" dir="5400000" algn="ctr" rotWithShape="0">
              <a:schemeClr val="bg1">
                <a:lumMod val="50000"/>
                <a:alpha val="11000"/>
              </a:schemeClr>
            </a:outerShdw>
          </a:effectLst>
        </p:spPr>
        <p:txBody>
          <a:bodyPr vert="horz" wrap="square" rtlCol="0">
            <a:spAutoFit/>
          </a:bodyPr>
          <a:lstStyle/>
          <a:p>
            <a:r>
              <a:rPr lang="zh-CN" altLang="en-US" sz="6000" dirty="0">
                <a:solidFill>
                  <a:schemeClr val="bg1"/>
                </a:solidFill>
                <a:effectLst>
                  <a:outerShdw blurRad="50800" dist="50800" dir="5400000" algn="ctr" rotWithShape="0">
                    <a:schemeClr val="tx1"/>
                  </a:outerShdw>
                </a:effectLst>
                <a:latin typeface="Chiller" panose="04020404031007020602" pitchFamily="82" charset="0"/>
                <a:ea typeface="方正舒体" panose="02010601030101010101" pitchFamily="2" charset="-122"/>
              </a:rPr>
              <a:t>财</a:t>
            </a:r>
          </a:p>
          <a:p>
            <a:r>
              <a:rPr lang="zh-CN" altLang="en-US" sz="6000" dirty="0">
                <a:solidFill>
                  <a:schemeClr val="bg1"/>
                </a:solidFill>
                <a:effectLst>
                  <a:outerShdw blurRad="50800" dist="50800" dir="5400000" algn="ctr" rotWithShape="0">
                    <a:schemeClr val="tx1"/>
                  </a:outerShdw>
                </a:effectLst>
                <a:latin typeface="Chiller" panose="04020404031007020602" pitchFamily="82" charset="0"/>
                <a:ea typeface="方正舒体" panose="02010601030101010101" pitchFamily="2" charset="-122"/>
              </a:rPr>
              <a:t>神</a:t>
            </a:r>
          </a:p>
          <a:p>
            <a:r>
              <a:rPr lang="zh-CN" altLang="en-US" sz="6000" dirty="0">
                <a:solidFill>
                  <a:schemeClr val="bg1"/>
                </a:solidFill>
                <a:effectLst>
                  <a:outerShdw blurRad="50800" dist="50800" dir="5400000" algn="ctr" rotWithShape="0">
                    <a:schemeClr val="tx1"/>
                  </a:outerShdw>
                </a:effectLst>
                <a:latin typeface="Chiller" panose="04020404031007020602" pitchFamily="82" charset="0"/>
                <a:ea typeface="方正舒体" panose="02010601030101010101" pitchFamily="2" charset="-122"/>
              </a:rPr>
              <a:t>爷</a:t>
            </a:r>
          </a:p>
        </p:txBody>
      </p:sp>
      <p:pic>
        <p:nvPicPr>
          <p:cNvPr id="1102" name="图片 1101"/>
          <p:cNvPicPr>
            <a:picLocks noChangeAspect="1"/>
          </p:cNvPicPr>
          <p:nvPr/>
        </p:nvPicPr>
        <p:blipFill>
          <a:blip r:embed="rId15" cstate="email">
            <a:extLst>
              <a:ext uri="{BEBA8EAE-BF5A-486C-A8C5-ECC9F3942E4B}">
                <a14:imgProps xmlns:a14="http://schemas.microsoft.com/office/drawing/2010/main">
                  <a14:imgLayer r:embed="rId16">
                    <a14:imgEffect>
                      <a14:brightnessContrast bright="-15000"/>
                    </a14:imgEffect>
                  </a14:imgLayer>
                </a14:imgProps>
              </a:ext>
              <a:ext uri="{28A0092B-C50C-407E-A947-70E740481C1C}">
                <a14:useLocalDpi xmlns:a14="http://schemas.microsoft.com/office/drawing/2010/main"/>
              </a:ext>
            </a:extLst>
          </a:blip>
          <a:stretch>
            <a:fillRect/>
          </a:stretch>
        </p:blipFill>
        <p:spPr>
          <a:xfrm>
            <a:off x="4506126" y="169581"/>
            <a:ext cx="1853721" cy="1512936"/>
          </a:xfrm>
          <a:prstGeom prst="rect">
            <a:avLst/>
          </a:prstGeom>
        </p:spPr>
      </p:pic>
      <p:sp>
        <p:nvSpPr>
          <p:cNvPr id="8" name="文本框 7"/>
          <p:cNvSpPr txBox="1"/>
          <p:nvPr/>
        </p:nvSpPr>
        <p:spPr>
          <a:xfrm>
            <a:off x="728980" y="3759835"/>
            <a:ext cx="4429125" cy="1322070"/>
          </a:xfrm>
          <a:prstGeom prst="rect">
            <a:avLst/>
          </a:prstGeom>
          <a:noFill/>
        </p:spPr>
        <p:txBody>
          <a:bodyPr wrap="square" rtlCol="0">
            <a:spAutoFit/>
          </a:bodyPr>
          <a:lstStyle/>
          <a:p>
            <a:pPr algn="l">
              <a:buClrTx/>
              <a:buSzTx/>
              <a:buNone/>
            </a:pPr>
            <a:r>
              <a:rPr lang="en-US" altLang="zh-CN" sz="4000" dirty="0">
                <a:solidFill>
                  <a:schemeClr val="bg1"/>
                </a:solidFill>
                <a:effectLst>
                  <a:outerShdw blurRad="50800" dist="38100" dir="2700000" algn="tl" rotWithShape="0">
                    <a:prstClr val="black">
                      <a:alpha val="40000"/>
                    </a:prstClr>
                  </a:outerShdw>
                </a:effectLst>
                <a:latin typeface="华文行楷" panose="02010800040101010101" charset="-122"/>
                <a:ea typeface="华文行楷" panose="02010800040101010101" charset="-122"/>
                <a:cs typeface="华文行楷" panose="02010800040101010101" charset="-122"/>
              </a:rPr>
              <a:t>         </a:t>
            </a:r>
            <a:r>
              <a:rPr lang="zh-CN" altLang="en-US" sz="4000" dirty="0">
                <a:solidFill>
                  <a:schemeClr val="bg1"/>
                </a:solidFill>
                <a:effectLst>
                  <a:outerShdw blurRad="50800" dist="38100" dir="8100000" algn="tr" rotWithShape="0">
                    <a:prstClr val="black">
                      <a:alpha val="40000"/>
                    </a:prstClr>
                  </a:outerShdw>
                </a:effectLst>
                <a:latin typeface="华文行楷" panose="02010800040101010101" charset="-122"/>
                <a:ea typeface="华文行楷" panose="02010800040101010101" charset="-122"/>
                <a:cs typeface="华文行楷" panose="02010800040101010101" charset="-122"/>
              </a:rPr>
              <a:t>刘瑛 </a:t>
            </a:r>
          </a:p>
          <a:p>
            <a:pPr algn="l">
              <a:buClrTx/>
              <a:buSzTx/>
              <a:buNone/>
            </a:pPr>
            <a:r>
              <a:rPr lang="zh-CN" altLang="en-US" sz="4000" dirty="0">
                <a:solidFill>
                  <a:schemeClr val="bg1"/>
                </a:solidFill>
                <a:effectLst>
                  <a:outerShdw blurRad="50800" dist="38100" dir="8100000" algn="tr" rotWithShape="0">
                    <a:prstClr val="black">
                      <a:alpha val="40000"/>
                    </a:prstClr>
                  </a:outerShdw>
                </a:effectLst>
                <a:latin typeface="华文行楷" panose="02010800040101010101" charset="-122"/>
                <a:ea typeface="华文行楷" panose="02010800040101010101" charset="-122"/>
                <a:cs typeface="华文行楷" panose="02010800040101010101" charset="-122"/>
              </a:rPr>
              <a:t>学号：202470081618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11"/>
                                        </p:tgtEl>
                                        <p:attrNameLst>
                                          <p:attrName>style.visibility</p:attrName>
                                        </p:attrNameLst>
                                      </p:cBhvr>
                                      <p:to>
                                        <p:strVal val="visible"/>
                                      </p:to>
                                    </p:set>
                                    <p:anim calcmode="lin" valueType="num">
                                      <p:cBhvr additive="base">
                                        <p:cTn id="7" dur="500" fill="hold"/>
                                        <p:tgtEl>
                                          <p:spTgt spid="1111"/>
                                        </p:tgtEl>
                                        <p:attrNameLst>
                                          <p:attrName>ppt_x</p:attrName>
                                        </p:attrNameLst>
                                      </p:cBhvr>
                                      <p:tavLst>
                                        <p:tav tm="0">
                                          <p:val>
                                            <p:strVal val="#ppt_x"/>
                                          </p:val>
                                        </p:tav>
                                        <p:tav tm="100000">
                                          <p:val>
                                            <p:strVal val="#ppt_x"/>
                                          </p:val>
                                        </p:tav>
                                      </p:tavLst>
                                    </p:anim>
                                    <p:anim calcmode="lin" valueType="num">
                                      <p:cBhvr additive="base">
                                        <p:cTn id="8" dur="500" fill="hold"/>
                                        <p:tgtEl>
                                          <p:spTgt spid="11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06"/>
                                        </p:tgtEl>
                                        <p:attrNameLst>
                                          <p:attrName>style.visibility</p:attrName>
                                        </p:attrNameLst>
                                      </p:cBhvr>
                                      <p:to>
                                        <p:strVal val="visible"/>
                                      </p:to>
                                    </p:set>
                                    <p:anim calcmode="lin" valueType="num">
                                      <p:cBhvr additive="base">
                                        <p:cTn id="11" dur="500" fill="hold"/>
                                        <p:tgtEl>
                                          <p:spTgt spid="1106"/>
                                        </p:tgtEl>
                                        <p:attrNameLst>
                                          <p:attrName>ppt_x</p:attrName>
                                        </p:attrNameLst>
                                      </p:cBhvr>
                                      <p:tavLst>
                                        <p:tav tm="0">
                                          <p:val>
                                            <p:strVal val="#ppt_x"/>
                                          </p:val>
                                        </p:tav>
                                        <p:tav tm="100000">
                                          <p:val>
                                            <p:strVal val="#ppt_x"/>
                                          </p:val>
                                        </p:tav>
                                      </p:tavLst>
                                    </p:anim>
                                    <p:anim calcmode="lin" valueType="num">
                                      <p:cBhvr additive="base">
                                        <p:cTn id="12" dur="500" fill="hold"/>
                                        <p:tgtEl>
                                          <p:spTgt spid="1106"/>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02"/>
                                        </p:tgtEl>
                                        <p:attrNameLst>
                                          <p:attrName>style.visibility</p:attrName>
                                        </p:attrNameLst>
                                      </p:cBhvr>
                                      <p:to>
                                        <p:strVal val="visible"/>
                                      </p:to>
                                    </p:set>
                                    <p:animEffect transition="in" filter="fade">
                                      <p:cBhvr>
                                        <p:cTn id="15" dur="500"/>
                                        <p:tgtEl>
                                          <p:spTgt spid="1102"/>
                                        </p:tgtEl>
                                      </p:cBhvr>
                                    </p:animEffect>
                                    <p:anim calcmode="lin" valueType="num">
                                      <p:cBhvr>
                                        <p:cTn id="16" dur="500" fill="hold"/>
                                        <p:tgtEl>
                                          <p:spTgt spid="1102"/>
                                        </p:tgtEl>
                                        <p:attrNameLst>
                                          <p:attrName>ppt_x</p:attrName>
                                        </p:attrNameLst>
                                      </p:cBhvr>
                                      <p:tavLst>
                                        <p:tav tm="0">
                                          <p:val>
                                            <p:strVal val="#ppt_x"/>
                                          </p:val>
                                        </p:tav>
                                        <p:tav tm="100000">
                                          <p:val>
                                            <p:strVal val="#ppt_x"/>
                                          </p:val>
                                        </p:tav>
                                      </p:tavLst>
                                    </p:anim>
                                    <p:anim calcmode="lin" valueType="num">
                                      <p:cBhvr>
                                        <p:cTn id="17" dur="500" fill="hold"/>
                                        <p:tgtEl>
                                          <p:spTgt spid="1102"/>
                                        </p:tgtEl>
                                        <p:attrNameLst>
                                          <p:attrName>ppt_y</p:attrName>
                                        </p:attrNameLst>
                                      </p:cBhvr>
                                      <p:tavLst>
                                        <p:tav tm="0">
                                          <p:val>
                                            <p:strVal val="#ppt_y+.1"/>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anim calcmode="lin" valueType="num">
                                      <p:cBhvr>
                                        <p:cTn id="25" dur="500" fill="hold"/>
                                        <p:tgtEl>
                                          <p:spTgt spid="46"/>
                                        </p:tgtEl>
                                        <p:attrNameLst>
                                          <p:attrName>ppt_x</p:attrName>
                                        </p:attrNameLst>
                                      </p:cBhvr>
                                      <p:tavLst>
                                        <p:tav tm="0">
                                          <p:val>
                                            <p:strVal val="#ppt_x"/>
                                          </p:val>
                                        </p:tav>
                                        <p:tav tm="100000">
                                          <p:val>
                                            <p:strVal val="#ppt_x"/>
                                          </p:val>
                                        </p:tav>
                                      </p:tavLst>
                                    </p:anim>
                                    <p:anim calcmode="lin" valueType="num">
                                      <p:cBhvr>
                                        <p:cTn id="26" dur="500" fill="hold"/>
                                        <p:tgtEl>
                                          <p:spTgt spid="46"/>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par>
                                <p:cTn id="30" presetID="2" presetClass="entr" presetSubtype="8" fill="hold" grpId="0" nodeType="withEffect">
                                  <p:stCondLst>
                                    <p:cond delay="0"/>
                                  </p:stCondLst>
                                  <p:childTnLst>
                                    <p:set>
                                      <p:cBhvr>
                                        <p:cTn id="31" dur="1" fill="hold">
                                          <p:stCondLst>
                                            <p:cond delay="0"/>
                                          </p:stCondLst>
                                        </p:cTn>
                                        <p:tgtEl>
                                          <p:spTgt spid="1107"/>
                                        </p:tgtEl>
                                        <p:attrNameLst>
                                          <p:attrName>style.visibility</p:attrName>
                                        </p:attrNameLst>
                                      </p:cBhvr>
                                      <p:to>
                                        <p:strVal val="visible"/>
                                      </p:to>
                                    </p:set>
                                    <p:anim calcmode="lin" valueType="num">
                                      <p:cBhvr additive="base">
                                        <p:cTn id="32" dur="500" fill="hold"/>
                                        <p:tgtEl>
                                          <p:spTgt spid="1107"/>
                                        </p:tgtEl>
                                        <p:attrNameLst>
                                          <p:attrName>ppt_x</p:attrName>
                                        </p:attrNameLst>
                                      </p:cBhvr>
                                      <p:tavLst>
                                        <p:tav tm="0">
                                          <p:val>
                                            <p:strVal val="0-#ppt_w/2"/>
                                          </p:val>
                                        </p:tav>
                                        <p:tav tm="100000">
                                          <p:val>
                                            <p:strVal val="#ppt_x"/>
                                          </p:val>
                                        </p:tav>
                                      </p:tavLst>
                                    </p:anim>
                                    <p:anim calcmode="lin" valueType="num">
                                      <p:cBhvr additive="base">
                                        <p:cTn id="33" dur="500" fill="hold"/>
                                        <p:tgtEl>
                                          <p:spTgt spid="1107"/>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0-#ppt_w/2"/>
                                          </p:val>
                                        </p:tav>
                                        <p:tav tm="100000">
                                          <p:val>
                                            <p:strVal val="#ppt_x"/>
                                          </p:val>
                                        </p:tav>
                                      </p:tavLst>
                                    </p:anim>
                                    <p:anim calcmode="lin" valueType="num">
                                      <p:cBhvr additive="base">
                                        <p:cTn id="37" dur="500" fill="hold"/>
                                        <p:tgtEl>
                                          <p:spTgt spid="18"/>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0-#ppt_w/2"/>
                                          </p:val>
                                        </p:tav>
                                        <p:tav tm="100000">
                                          <p:val>
                                            <p:strVal val="#ppt_x"/>
                                          </p:val>
                                        </p:tav>
                                      </p:tavLst>
                                    </p:anim>
                                    <p:anim calcmode="lin" valueType="num">
                                      <p:cBhvr additive="base">
                                        <p:cTn id="4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7" grpId="0" bldLvl="0" animBg="1"/>
      <p:bldP spid="18" grpId="0" bldLvl="0" animBg="1"/>
      <p:bldP spid="8" grpId="0" bldLvl="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693308" y="957122"/>
            <a:ext cx="4803031" cy="954107"/>
          </a:xfrm>
          <a:prstGeom prst="rect">
            <a:avLst/>
          </a:prstGeom>
          <a:noFill/>
        </p:spPr>
        <p:txBody>
          <a:bodyPr wrap="square">
            <a:spAutoFit/>
          </a:bodyPr>
          <a:lstStyle/>
          <a:p>
            <a:r>
              <a:rPr lang="en-US" altLang="zh-CN" sz="2800" dirty="0">
                <a:latin typeface="Alkatra SemiBold" panose="03080902040302020200" pitchFamily="66" charset="0"/>
                <a:cs typeface="Alkatra SemiBold" panose="03080902040302020200" pitchFamily="66" charset="0"/>
              </a:rPr>
              <a:t>The Ming and Qing dynasties (1368–1912)</a:t>
            </a:r>
            <a:endParaRPr lang="zh-CN" altLang="en-US" sz="2800" dirty="0">
              <a:latin typeface="Alkatra SemiBold" panose="03080902040302020200" pitchFamily="66" charset="0"/>
              <a:cs typeface="Alkatra SemiBold" panose="03080902040302020200" pitchFamily="66" charset="0"/>
            </a:endParaRPr>
          </a:p>
        </p:txBody>
      </p:sp>
      <p:sp>
        <p:nvSpPr>
          <p:cNvPr id="6" name="文本框 5"/>
          <p:cNvSpPr txBox="1"/>
          <p:nvPr/>
        </p:nvSpPr>
        <p:spPr>
          <a:xfrm>
            <a:off x="822517" y="2300294"/>
            <a:ext cx="5657796" cy="3969385"/>
          </a:xfrm>
          <a:prstGeom prst="rect">
            <a:avLst/>
          </a:prstGeom>
          <a:noFill/>
        </p:spPr>
        <p:txBody>
          <a:bodyPr wrap="square">
            <a:spAutoFit/>
          </a:bodyPr>
          <a:lstStyle/>
          <a:p>
            <a:r>
              <a:rPr lang="en-US" altLang="zh-CN" sz="3600" dirty="0">
                <a:latin typeface="Dongle" pitchFamily="2" charset="-127"/>
                <a:ea typeface="Dongle" pitchFamily="2" charset="-127"/>
                <a:cs typeface="Alkatra SemiBold" panose="03080902040302020200" pitchFamily="66" charset="0"/>
              </a:rPr>
              <a:t>The image of the God of Wealth has been solidified as familiar figures like Guan Yu and Fan Li.</a:t>
            </a:r>
          </a:p>
          <a:p>
            <a:pPr algn="just"/>
            <a:r>
              <a:rPr lang="en-US" altLang="zh-CN" sz="3600" dirty="0">
                <a:latin typeface="Dongle" pitchFamily="2" charset="-127"/>
                <a:ea typeface="Dongle" pitchFamily="2" charset="-127"/>
                <a:cs typeface="Alkatra SemiBold" panose="03080902040302020200" pitchFamily="66" charset="0"/>
              </a:rPr>
              <a:t>Temples dedicated to </a:t>
            </a:r>
            <a:r>
              <a:rPr lang="en-US" altLang="zh-CN" sz="3600" dirty="0" err="1">
                <a:latin typeface="Dongle" pitchFamily="2" charset="-127"/>
                <a:ea typeface="Dongle" pitchFamily="2" charset="-127"/>
                <a:cs typeface="Alkatra SemiBold" panose="03080902040302020200" pitchFamily="66" charset="0"/>
              </a:rPr>
              <a:t>Caishen</a:t>
            </a:r>
            <a:r>
              <a:rPr lang="en-US" altLang="zh-CN" sz="3600" dirty="0">
                <a:latin typeface="Dongle" pitchFamily="2" charset="-127"/>
                <a:ea typeface="Dongle" pitchFamily="2" charset="-127"/>
                <a:cs typeface="Alkatra SemiBold" panose="03080902040302020200" pitchFamily="66" charset="0"/>
              </a:rPr>
              <a:t> attracted widespread Taoists, especially among merchants.  </a:t>
            </a:r>
            <a:endParaRPr lang="zh-CN" altLang="zh-CN" sz="3600" dirty="0">
              <a:latin typeface="Dongle" pitchFamily="2" charset="-127"/>
              <a:cs typeface="Alkatra SemiBold" panose="03080902040302020200" pitchFamily="66" charset="0"/>
            </a:endParaRPr>
          </a:p>
          <a:p>
            <a:endParaRPr lang="zh-CN" altLang="en-US" sz="3600" dirty="0">
              <a:latin typeface="Dongle" pitchFamily="2" charset="-127"/>
              <a:cs typeface="Alkatra SemiBold" panose="03080902040302020200" pitchFamily="66" charset="0"/>
            </a:endParaRPr>
          </a:p>
        </p:txBody>
      </p:sp>
      <p:pic>
        <p:nvPicPr>
          <p:cNvPr id="10" name="图片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91008" y="0"/>
            <a:ext cx="510099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50" fill="hold"/>
                                        <p:tgtEl>
                                          <p:spTgt spid="6"/>
                                        </p:tgtEl>
                                        <p:attrNameLst>
                                          <p:attrName>ppt_x</p:attrName>
                                        </p:attrNameLst>
                                      </p:cBhvr>
                                      <p:tavLst>
                                        <p:tav tm="0">
                                          <p:val>
                                            <p:strVal val="#ppt_x"/>
                                          </p:val>
                                        </p:tav>
                                        <p:tav tm="100000">
                                          <p:val>
                                            <p:strVal val="#ppt_x"/>
                                          </p:val>
                                        </p:tav>
                                      </p:tavLst>
                                    </p:anim>
                                    <p:anim calcmode="lin" valueType="num">
                                      <p:cBhvr additive="base">
                                        <p:cTn id="12" dur="25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250" fill="hold"/>
                                        <p:tgtEl>
                                          <p:spTgt spid="10"/>
                                        </p:tgtEl>
                                        <p:attrNameLst>
                                          <p:attrName>ppt_x</p:attrName>
                                        </p:attrNameLst>
                                      </p:cBhvr>
                                      <p:tavLst>
                                        <p:tav tm="0">
                                          <p:val>
                                            <p:strVal val="1+#ppt_w/2"/>
                                          </p:val>
                                        </p:tav>
                                        <p:tav tm="100000">
                                          <p:val>
                                            <p:strVal val="#ppt_x"/>
                                          </p:val>
                                        </p:tav>
                                      </p:tavLst>
                                    </p:anim>
                                    <p:anim calcmode="lin" valueType="num">
                                      <p:cBhvr additive="base">
                                        <p:cTn id="16" dur="2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055077" y="1066399"/>
            <a:ext cx="10068448" cy="4671211"/>
          </a:xfrm>
          <a:prstGeom prst="rect">
            <a:avLst/>
          </a:prstGeom>
          <a:solidFill>
            <a:srgbClr val="EEE9D9"/>
          </a:solidFill>
          <a:ln w="19050">
            <a:solidFill>
              <a:srgbClr val="931E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OIP-C-removebg-preview"/>
          <p:cNvPicPr>
            <a:picLocks noChangeAspect="1"/>
          </p:cNvPicPr>
          <p:nvPr/>
        </p:nvPicPr>
        <p:blipFill>
          <a:blip r:embed="rId4"/>
          <a:stretch>
            <a:fillRect/>
          </a:stretch>
        </p:blipFill>
        <p:spPr>
          <a:xfrm>
            <a:off x="7428865" y="3077845"/>
            <a:ext cx="5541010" cy="3780155"/>
          </a:xfrm>
          <a:prstGeom prst="rect">
            <a:avLst/>
          </a:prstGeom>
        </p:spPr>
      </p:pic>
      <p:sp>
        <p:nvSpPr>
          <p:cNvPr id="11" name="文本框 10"/>
          <p:cNvSpPr txBox="1"/>
          <p:nvPr/>
        </p:nvSpPr>
        <p:spPr>
          <a:xfrm>
            <a:off x="1128395" y="1005840"/>
            <a:ext cx="8949055" cy="3769360"/>
          </a:xfrm>
          <a:prstGeom prst="rect">
            <a:avLst/>
          </a:prstGeom>
          <a:noFill/>
        </p:spPr>
        <p:txBody>
          <a:bodyPr wrap="square">
            <a:noAutofit/>
          </a:bodyPr>
          <a:lstStyle/>
          <a:p>
            <a:pPr algn="l">
              <a:buClrTx/>
              <a:buSzTx/>
              <a:buFontTx/>
            </a:pPr>
            <a:r>
              <a:rPr lang="en-US" altLang="zh-CN" sz="2800" dirty="0">
                <a:latin typeface="Alkatra SemiBold" panose="03080902040302020200" pitchFamily="66" charset="0"/>
                <a:cs typeface="Alkatra SemiBold" panose="03080902040302020200" pitchFamily="66" charset="0"/>
              </a:rPr>
              <a:t>1、When do people celebrate Caishen’s birthday during the Spring Festival   ?</a:t>
            </a:r>
          </a:p>
          <a:p>
            <a:pPr algn="l">
              <a:buClrTx/>
              <a:buSzTx/>
              <a:buFontTx/>
            </a:pPr>
            <a:endParaRPr lang="en-US" altLang="zh-CN" sz="2800" dirty="0">
              <a:latin typeface="Alkatra SemiBold" panose="03080902040302020200" pitchFamily="66" charset="0"/>
              <a:cs typeface="Alkatra SemiBold" panose="03080902040302020200" pitchFamily="66" charset="0"/>
            </a:endParaRPr>
          </a:p>
          <a:p>
            <a:pPr algn="l">
              <a:buClrTx/>
              <a:buSzTx/>
              <a:buFontTx/>
            </a:pPr>
            <a:r>
              <a:rPr lang="en-US" altLang="zh-CN" sz="2800" dirty="0">
                <a:latin typeface="Alkatra SemiBold" panose="03080902040302020200" pitchFamily="66" charset="0"/>
                <a:cs typeface="Alkatra SemiBold" panose="03080902040302020200" pitchFamily="66" charset="0"/>
              </a:rPr>
              <a:t>A. T</a:t>
            </a:r>
            <a:r>
              <a:rPr lang="en-US" altLang="zh-CN" sz="2800" dirty="0">
                <a:solidFill>
                  <a:schemeClr val="tx1"/>
                </a:solidFill>
                <a:latin typeface="Alkatra SemiBold" panose="03080902040302020200" pitchFamily="66" charset="0"/>
                <a:cs typeface="Alkatra SemiBold" panose="03080902040302020200" pitchFamily="66" charset="0"/>
                <a:sym typeface="+mn-ea"/>
              </a:rPr>
              <a:t>he fifth day of the first lunar month (农历正月初五)</a:t>
            </a:r>
          </a:p>
          <a:p>
            <a:pPr algn="l">
              <a:buClrTx/>
              <a:buSzTx/>
              <a:buFontTx/>
            </a:pPr>
            <a:endParaRPr lang="en-US" altLang="zh-CN" sz="2800" dirty="0">
              <a:solidFill>
                <a:schemeClr val="tx1"/>
              </a:solidFill>
              <a:latin typeface="Alkatra SemiBold" panose="03080902040302020200" pitchFamily="66" charset="0"/>
              <a:cs typeface="Alkatra SemiBold" panose="03080902040302020200" pitchFamily="66" charset="0"/>
              <a:sym typeface="+mn-ea"/>
            </a:endParaRPr>
          </a:p>
          <a:p>
            <a:pPr algn="l">
              <a:buClrTx/>
              <a:buSzTx/>
              <a:buFontTx/>
            </a:pPr>
            <a:endParaRPr lang="en-US" altLang="zh-CN" sz="2800" dirty="0">
              <a:solidFill>
                <a:schemeClr val="tx1"/>
              </a:solidFill>
              <a:latin typeface="Alkatra SemiBold" panose="03080902040302020200" pitchFamily="66" charset="0"/>
              <a:cs typeface="Alkatra SemiBold" panose="03080902040302020200" pitchFamily="66" charset="0"/>
              <a:sym typeface="+mn-ea"/>
            </a:endParaRPr>
          </a:p>
          <a:p>
            <a:pPr algn="l">
              <a:buClrTx/>
              <a:buSzTx/>
              <a:buFontTx/>
            </a:pPr>
            <a:r>
              <a:rPr lang="en-US" altLang="zh-CN" sz="2800" dirty="0">
                <a:solidFill>
                  <a:schemeClr val="tx1"/>
                </a:solidFill>
                <a:latin typeface="Alkatra SemiBold" panose="03080902040302020200" pitchFamily="66" charset="0"/>
                <a:cs typeface="Alkatra SemiBold" panose="03080902040302020200" pitchFamily="66" charset="0"/>
                <a:sym typeface="+mn-ea"/>
              </a:rPr>
              <a:t>B. The fifteenth day of the first lunar month</a:t>
            </a:r>
            <a:r>
              <a:rPr lang="en-US" altLang="zh-CN" sz="2800" dirty="0">
                <a:latin typeface="Alkatra SemiBold" panose="03080902040302020200" pitchFamily="66" charset="0"/>
                <a:cs typeface="Alkatra SemiBold" panose="03080902040302020200" pitchFamily="66" charset="0"/>
                <a:sym typeface="+mn-ea"/>
              </a:rPr>
              <a:t>(农历正</a:t>
            </a:r>
            <a:r>
              <a:rPr lang="zh-CN" altLang="en-US" sz="2800" dirty="0">
                <a:latin typeface="Alkatra SemiBold" panose="03080902040302020200" pitchFamily="66" charset="0"/>
                <a:cs typeface="Alkatra SemiBold" panose="03080902040302020200" pitchFamily="66" charset="0"/>
                <a:sym typeface="+mn-ea"/>
              </a:rPr>
              <a:t>月十</a:t>
            </a:r>
            <a:r>
              <a:rPr lang="en-US" altLang="zh-CN" sz="2800" dirty="0">
                <a:latin typeface="Alkatra SemiBold" panose="03080902040302020200" pitchFamily="66" charset="0"/>
                <a:cs typeface="Alkatra SemiBold" panose="03080902040302020200" pitchFamily="66" charset="0"/>
                <a:sym typeface="+mn-ea"/>
              </a:rPr>
              <a:t>五)</a:t>
            </a:r>
          </a:p>
          <a:p>
            <a:pPr algn="ctr">
              <a:buClrTx/>
              <a:buSzTx/>
              <a:buFontTx/>
            </a:pPr>
            <a:r>
              <a:rPr lang="en-US" altLang="zh-CN" sz="2800" dirty="0">
                <a:solidFill>
                  <a:srgbClr val="FF0000"/>
                </a:solidFill>
                <a:latin typeface="Alkatra SemiBold" panose="03080902040302020200" pitchFamily="66" charset="0"/>
                <a:cs typeface="Alkatra SemiBold" panose="03080902040302020200" pitchFamily="66" charset="0"/>
                <a:sym typeface="+mn-ea"/>
              </a:rPr>
              <a:t>The Lantern Festival </a:t>
            </a:r>
            <a:r>
              <a:rPr lang="zh-CN" altLang="en-US" sz="2800" dirty="0">
                <a:solidFill>
                  <a:srgbClr val="FF0000"/>
                </a:solidFill>
                <a:latin typeface="Alkatra SemiBold" panose="03080902040302020200" pitchFamily="66" charset="0"/>
                <a:cs typeface="Alkatra SemiBold" panose="03080902040302020200" pitchFamily="66" charset="0"/>
                <a:sym typeface="+mn-ea"/>
              </a:rPr>
              <a:t>元宵节</a:t>
            </a:r>
            <a:endParaRPr lang="en-US" altLang="zh-CN" sz="2800" dirty="0">
              <a:solidFill>
                <a:srgbClr val="FF0000"/>
              </a:solidFill>
              <a:latin typeface="Alkatra SemiBold" panose="03080902040302020200" pitchFamily="66" charset="0"/>
              <a:cs typeface="Alkatra SemiBold" panose="03080902040302020200" pitchFamily="66" charset="0"/>
              <a:sym typeface="+mn-ea"/>
            </a:endParaRPr>
          </a:p>
          <a:p>
            <a:pPr algn="l">
              <a:buClrTx/>
              <a:buSzTx/>
              <a:buFontTx/>
            </a:pPr>
            <a:endParaRPr lang="en-US" altLang="zh-CN" sz="2800" dirty="0">
              <a:latin typeface="Alkatra SemiBold" panose="03080902040302020200" pitchFamily="66" charset="0"/>
              <a:cs typeface="Alkatra SemiBold" panose="03080902040302020200" pitchFamily="66" charset="0"/>
              <a:sym typeface="+mn-ea"/>
            </a:endParaRPr>
          </a:p>
          <a:p>
            <a:pPr algn="l">
              <a:buClrTx/>
              <a:buSzTx/>
              <a:buFontTx/>
            </a:pPr>
            <a:r>
              <a:rPr lang="en-US" altLang="zh-CN" sz="2800" dirty="0">
                <a:latin typeface="Alkatra SemiBold" panose="03080902040302020200" pitchFamily="66" charset="0"/>
                <a:cs typeface="Alkatra SemiBold" panose="03080902040302020200" pitchFamily="66" charset="0"/>
                <a:sym typeface="+mn-ea"/>
              </a:rPr>
              <a:t>C. T</a:t>
            </a:r>
            <a:r>
              <a:rPr lang="en-US" altLang="zh-CN" sz="2800" dirty="0">
                <a:solidFill>
                  <a:schemeClr val="tx1"/>
                </a:solidFill>
                <a:latin typeface="Alkatra SemiBold" panose="03080902040302020200" pitchFamily="66" charset="0"/>
                <a:cs typeface="Alkatra SemiBold" panose="03080902040302020200" pitchFamily="66" charset="0"/>
                <a:sym typeface="+mn-ea"/>
              </a:rPr>
              <a:t>he fifth day of the fifth lunar month</a:t>
            </a:r>
            <a:r>
              <a:rPr lang="zh-CN" altLang="en-US" sz="2800" dirty="0">
                <a:solidFill>
                  <a:schemeClr val="tx1"/>
                </a:solidFill>
                <a:latin typeface="Alkatra SemiBold" panose="03080902040302020200" pitchFamily="66" charset="0"/>
                <a:cs typeface="Alkatra SemiBold" panose="03080902040302020200" pitchFamily="66" charset="0"/>
                <a:sym typeface="+mn-ea"/>
              </a:rPr>
              <a:t>（农历五月初五）</a:t>
            </a:r>
          </a:p>
          <a:p>
            <a:pPr algn="ctr">
              <a:buClrTx/>
              <a:buSzTx/>
              <a:buFontTx/>
            </a:pPr>
            <a:r>
              <a:rPr lang="en-US" altLang="zh-CN" sz="2800" dirty="0">
                <a:solidFill>
                  <a:srgbClr val="FF0000"/>
                </a:solidFill>
                <a:latin typeface="Alkatra SemiBold" panose="03080902040302020200" pitchFamily="66" charset="0"/>
                <a:cs typeface="Alkatra SemiBold" panose="03080902040302020200" pitchFamily="66" charset="0"/>
                <a:sym typeface="+mn-ea"/>
              </a:rPr>
              <a:t>The Dragon Boat Festival </a:t>
            </a:r>
            <a:r>
              <a:rPr lang="zh-CN" altLang="en-US" sz="2800" dirty="0">
                <a:solidFill>
                  <a:srgbClr val="FF0000"/>
                </a:solidFill>
                <a:latin typeface="Alkatra SemiBold" panose="03080902040302020200" pitchFamily="66" charset="0"/>
                <a:cs typeface="Alkatra SemiBold" panose="03080902040302020200" pitchFamily="66" charset="0"/>
                <a:sym typeface="+mn-ea"/>
              </a:rPr>
              <a:t>端午节</a:t>
            </a:r>
          </a:p>
        </p:txBody>
      </p:sp>
      <p:sp>
        <p:nvSpPr>
          <p:cNvPr id="3" name="椭圆 2"/>
          <p:cNvSpPr/>
          <p:nvPr/>
        </p:nvSpPr>
        <p:spPr>
          <a:xfrm>
            <a:off x="1200785" y="2153285"/>
            <a:ext cx="8898255" cy="83756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ppt_x"/>
                                          </p:val>
                                        </p:tav>
                                        <p:tav tm="100000">
                                          <p:val>
                                            <p:strVal val="#ppt_x"/>
                                          </p:val>
                                        </p:tav>
                                      </p:tavLst>
                                    </p:anim>
                                    <p:anim calcmode="lin" valueType="num">
                                      <p:cBhvr additive="base">
                                        <p:cTn id="8" dur="3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300" fill="hold"/>
                                        <p:tgtEl>
                                          <p:spTgt spid="11"/>
                                        </p:tgtEl>
                                        <p:attrNameLst>
                                          <p:attrName>ppt_x</p:attrName>
                                        </p:attrNameLst>
                                      </p:cBhvr>
                                      <p:tavLst>
                                        <p:tav tm="0">
                                          <p:val>
                                            <p:strVal val="#ppt_x"/>
                                          </p:val>
                                        </p:tav>
                                        <p:tav tm="100000">
                                          <p:val>
                                            <p:strVal val="#ppt_x"/>
                                          </p:val>
                                        </p:tav>
                                      </p:tavLst>
                                    </p:anim>
                                    <p:anim calcmode="lin" valueType="num">
                                      <p:cBhvr additive="base">
                                        <p:cTn id="12" dur="3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1" grpId="0"/>
      <p:bldP spid="3" grpId="0" bldLvl="0" animBg="1"/>
      <p:bldP spid="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72687" y="-11793"/>
            <a:ext cx="12264687" cy="6881586"/>
            <a:chOff x="-72687" y="-11793"/>
            <a:chExt cx="12264687" cy="6881586"/>
          </a:xfrm>
        </p:grpSpPr>
        <p:pic>
          <p:nvPicPr>
            <p:cNvPr id="8" name="图片 7"/>
            <p:cNvPicPr>
              <a:picLocks noChangeAspect="1"/>
            </p:cNvPicPr>
            <p:nvPr/>
          </p:nvPicPr>
          <p:blipFill>
            <a:blip r:embed="rId4" cstate="email">
              <a:duotone>
                <a:schemeClr val="bg2">
                  <a:shade val="45000"/>
                  <a:satMod val="135000"/>
                </a:schemeClr>
                <a:prstClr val="white"/>
              </a:duotone>
              <a:extLst>
                <a:ext uri="{BEBA8EAE-BF5A-486C-A8C5-ECC9F3942E4B}">
                  <a14:imgProps xmlns:a14="http://schemas.microsoft.com/office/drawing/2010/main">
                    <a14:imgLayer r:embed="rId5">
                      <a14:imgEffect>
                        <a14:brightnessContrast contrast="-72000"/>
                      </a14:imgEffect>
                      <a14:imgEffect>
                        <a14:sharpenSoften amount="-25000"/>
                      </a14:imgEffect>
                    </a14:imgLayer>
                  </a14:imgProps>
                </a:ext>
                <a:ext uri="{28A0092B-C50C-407E-A947-70E740481C1C}">
                  <a14:useLocalDpi xmlns:a14="http://schemas.microsoft.com/office/drawing/2010/main"/>
                </a:ext>
              </a:extLst>
            </a:blip>
            <a:stretch>
              <a:fillRect/>
            </a:stretch>
          </p:blipFill>
          <p:spPr>
            <a:xfrm>
              <a:off x="3707876" y="-11793"/>
              <a:ext cx="4242062" cy="6858000"/>
            </a:xfrm>
            <a:prstGeom prst="rect">
              <a:avLst/>
            </a:prstGeom>
          </p:spPr>
        </p:pic>
        <p:pic>
          <p:nvPicPr>
            <p:cNvPr id="12" name="图片 11"/>
            <p:cNvPicPr>
              <a:picLocks noChangeAspect="1"/>
            </p:cNvPicPr>
            <p:nvPr/>
          </p:nvPicPr>
          <p:blipFill>
            <a:blip r:embed="rId4" cstate="email">
              <a:duotone>
                <a:schemeClr val="bg2">
                  <a:shade val="45000"/>
                  <a:satMod val="135000"/>
                </a:schemeClr>
                <a:prstClr val="white"/>
              </a:duotone>
              <a:extLst>
                <a:ext uri="{BEBA8EAE-BF5A-486C-A8C5-ECC9F3942E4B}">
                  <a14:imgProps xmlns:a14="http://schemas.microsoft.com/office/drawing/2010/main">
                    <a14:imgLayer r:embed="rId5">
                      <a14:imgEffect>
                        <a14:brightnessContrast contrast="-72000"/>
                      </a14:imgEffect>
                      <a14:imgEffect>
                        <a14:sharpenSoften amount="-25000"/>
                      </a14:imgEffect>
                    </a14:imgLayer>
                  </a14:imgProps>
                </a:ext>
                <a:ext uri="{28A0092B-C50C-407E-A947-70E740481C1C}">
                  <a14:useLocalDpi xmlns:a14="http://schemas.microsoft.com/office/drawing/2010/main"/>
                </a:ext>
              </a:extLst>
            </a:blip>
            <a:stretch>
              <a:fillRect/>
            </a:stretch>
          </p:blipFill>
          <p:spPr>
            <a:xfrm>
              <a:off x="-72687" y="11793"/>
              <a:ext cx="4242062" cy="6858000"/>
            </a:xfrm>
            <a:prstGeom prst="rect">
              <a:avLst/>
            </a:prstGeom>
          </p:spPr>
        </p:pic>
        <p:pic>
          <p:nvPicPr>
            <p:cNvPr id="13" name="图片 12"/>
            <p:cNvPicPr>
              <a:picLocks noChangeAspect="1"/>
            </p:cNvPicPr>
            <p:nvPr/>
          </p:nvPicPr>
          <p:blipFill>
            <a:blip r:embed="rId4" cstate="email">
              <a:duotone>
                <a:schemeClr val="bg2">
                  <a:shade val="45000"/>
                  <a:satMod val="135000"/>
                </a:schemeClr>
                <a:prstClr val="white"/>
              </a:duotone>
              <a:extLst>
                <a:ext uri="{BEBA8EAE-BF5A-486C-A8C5-ECC9F3942E4B}">
                  <a14:imgProps xmlns:a14="http://schemas.microsoft.com/office/drawing/2010/main">
                    <a14:imgLayer r:embed="rId5">
                      <a14:imgEffect>
                        <a14:brightnessContrast contrast="-72000"/>
                      </a14:imgEffect>
                      <a14:imgEffect>
                        <a14:sharpenSoften amount="-25000"/>
                      </a14:imgEffect>
                    </a14:imgLayer>
                  </a14:imgProps>
                </a:ext>
                <a:ext uri="{28A0092B-C50C-407E-A947-70E740481C1C}">
                  <a14:useLocalDpi xmlns:a14="http://schemas.microsoft.com/office/drawing/2010/main"/>
                </a:ext>
              </a:extLst>
            </a:blip>
            <a:stretch>
              <a:fillRect/>
            </a:stretch>
          </p:blipFill>
          <p:spPr>
            <a:xfrm>
              <a:off x="7949938" y="-11793"/>
              <a:ext cx="4242062" cy="6858000"/>
            </a:xfrm>
            <a:prstGeom prst="rect">
              <a:avLst/>
            </a:prstGeom>
          </p:spPr>
        </p:pic>
      </p:grpSp>
      <p:sp>
        <p:nvSpPr>
          <p:cNvPr id="7" name="矩形 6"/>
          <p:cNvSpPr/>
          <p:nvPr/>
        </p:nvSpPr>
        <p:spPr>
          <a:xfrm>
            <a:off x="0" y="3662096"/>
            <a:ext cx="12192000" cy="2046949"/>
          </a:xfrm>
          <a:prstGeom prst="rect">
            <a:avLst/>
          </a:prstGeom>
          <a:solidFill>
            <a:srgbClr val="931E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4169375" y="4340371"/>
            <a:ext cx="8022625" cy="1568450"/>
          </a:xfrm>
          <a:prstGeom prst="rect">
            <a:avLst/>
          </a:prstGeom>
          <a:noFill/>
        </p:spPr>
        <p:txBody>
          <a:bodyPr wrap="square" rtlCol="0">
            <a:spAutoFit/>
          </a:bodyPr>
          <a:lstStyle/>
          <a:p>
            <a:pPr algn="l">
              <a:buClrTx/>
              <a:buSzTx/>
              <a:buFontTx/>
            </a:pPr>
            <a:r>
              <a:rPr lang="en-US" altLang="zh-CN" sz="4800" dirty="0">
                <a:solidFill>
                  <a:schemeClr val="bg1"/>
                </a:solidFill>
                <a:latin typeface="Dongle" pitchFamily="2" charset="-127"/>
                <a:ea typeface="Dongle" pitchFamily="2" charset="-127"/>
              </a:rPr>
              <a:t>02 Group of </a:t>
            </a:r>
            <a:r>
              <a:rPr lang="en-US" altLang="zh-CN" sz="4000" b="1" dirty="0">
                <a:solidFill>
                  <a:srgbClr val="DE3700"/>
                </a:solidFill>
                <a:latin typeface="Bradley Hand ITC" panose="03070402050302030203" pitchFamily="66" charset="0"/>
                <a:ea typeface="Dongle" pitchFamily="2" charset="-127"/>
              </a:rPr>
              <a:t>GOD OF WEALTH</a:t>
            </a:r>
          </a:p>
          <a:p>
            <a:r>
              <a:rPr lang="en-US" altLang="zh-CN" sz="4800" dirty="0">
                <a:solidFill>
                  <a:srgbClr val="FF0000"/>
                </a:solidFill>
                <a:latin typeface="Dongle" pitchFamily="2" charset="-127"/>
                <a:ea typeface="Dongle" pitchFamily="2" charset="-127"/>
              </a:rPr>
              <a:t> </a:t>
            </a:r>
          </a:p>
        </p:txBody>
      </p:sp>
      <p:sp>
        <p:nvSpPr>
          <p:cNvPr id="2" name="文本框 1"/>
          <p:cNvSpPr txBox="1"/>
          <p:nvPr/>
        </p:nvSpPr>
        <p:spPr>
          <a:xfrm>
            <a:off x="4169375" y="2868822"/>
            <a:ext cx="6031265" cy="706755"/>
          </a:xfrm>
          <a:prstGeom prst="rect">
            <a:avLst/>
          </a:prstGeom>
          <a:noFill/>
        </p:spPr>
        <p:txBody>
          <a:bodyPr wrap="square" rtlCol="0">
            <a:spAutoFit/>
          </a:bodyPr>
          <a:lstStyle/>
          <a:p>
            <a:r>
              <a:rPr lang="en-US" altLang="zh-CN" sz="4000" dirty="0">
                <a:solidFill>
                  <a:srgbClr val="AC7F4D"/>
                </a:solidFill>
                <a:latin typeface="思源黑体" panose="020B0500000000000000" pitchFamily="34" charset="-122"/>
                <a:ea typeface="思源黑体" panose="020B0500000000000000" pitchFamily="34" charset="-122"/>
              </a:rPr>
              <a:t>GOD OF WEALTH</a:t>
            </a:r>
            <a:endParaRPr lang="zh-CN" altLang="en-US" sz="4000" dirty="0">
              <a:solidFill>
                <a:srgbClr val="AC7F4D"/>
              </a:solidFill>
              <a:latin typeface="思源黑体" panose="020B0500000000000000" pitchFamily="34" charset="-122"/>
              <a:ea typeface="思源黑体" panose="020B0500000000000000" pitchFamily="34" charset="-122"/>
            </a:endParaRPr>
          </a:p>
        </p:txBody>
      </p:sp>
      <p:pic>
        <p:nvPicPr>
          <p:cNvPr id="9" name="图片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18752" y="-342752"/>
            <a:ext cx="3590578" cy="6336314"/>
          </a:xfrm>
          <a:prstGeom prst="rect">
            <a:avLst/>
          </a:prstGeom>
        </p:spPr>
      </p:pic>
      <p:grpSp>
        <p:nvGrpSpPr>
          <p:cNvPr id="10" name="组合 9"/>
          <p:cNvGrpSpPr/>
          <p:nvPr/>
        </p:nvGrpSpPr>
        <p:grpSpPr>
          <a:xfrm>
            <a:off x="2612488" y="3576708"/>
            <a:ext cx="1592859" cy="2142588"/>
            <a:chOff x="2972245" y="4169169"/>
            <a:chExt cx="1432980" cy="2142588"/>
          </a:xfrm>
        </p:grpSpPr>
        <p:pic>
          <p:nvPicPr>
            <p:cNvPr id="11" name="图形 10"/>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2617441" y="4523973"/>
              <a:ext cx="2142588" cy="1432980"/>
            </a:xfrm>
            <a:prstGeom prst="rect">
              <a:avLst/>
            </a:prstGeom>
          </p:spPr>
        </p:pic>
        <p:sp>
          <p:nvSpPr>
            <p:cNvPr id="3" name="文本框 2"/>
            <p:cNvSpPr txBox="1"/>
            <p:nvPr/>
          </p:nvSpPr>
          <p:spPr>
            <a:xfrm>
              <a:off x="3380508" y="4625056"/>
              <a:ext cx="860049" cy="1446550"/>
            </a:xfrm>
            <a:prstGeom prst="rect">
              <a:avLst/>
            </a:prstGeom>
            <a:noFill/>
          </p:spPr>
          <p:txBody>
            <a:bodyPr wrap="square" rtlCol="0">
              <a:spAutoFit/>
            </a:bodyPr>
            <a:lstStyle/>
            <a:p>
              <a:r>
                <a:rPr lang="zh-CN" altLang="en-US" sz="4400" dirty="0">
                  <a:solidFill>
                    <a:srgbClr val="931E16"/>
                  </a:solidFill>
                  <a:latin typeface="云峰字库重庆山城棒棒体" panose="02010500030101010101" pitchFamily="2" charset="-122"/>
                  <a:ea typeface="云峰字库重庆山城棒棒体" panose="02010500030101010101" pitchFamily="2" charset="-122"/>
                </a:rPr>
                <a:t>财</a:t>
              </a:r>
              <a:endParaRPr lang="en-US" altLang="zh-CN" sz="4400" dirty="0">
                <a:solidFill>
                  <a:srgbClr val="931E16"/>
                </a:solidFill>
                <a:latin typeface="云峰字库重庆山城棒棒体" panose="02010500030101010101" pitchFamily="2" charset="-122"/>
                <a:ea typeface="云峰字库重庆山城棒棒体" panose="02010500030101010101" pitchFamily="2" charset="-122"/>
              </a:endParaRPr>
            </a:p>
            <a:p>
              <a:r>
                <a:rPr lang="zh-CN" altLang="en-US" sz="4400" dirty="0">
                  <a:solidFill>
                    <a:srgbClr val="931E16"/>
                  </a:solidFill>
                  <a:latin typeface="云峰字库重庆山城棒棒体" panose="02010500030101010101" pitchFamily="2" charset="-122"/>
                  <a:ea typeface="云峰字库重庆山城棒棒体" panose="02010500030101010101" pitchFamily="2" charset="-122"/>
                </a:rPr>
                <a:t>神</a:t>
              </a:r>
            </a:p>
          </p:txBody>
        </p:sp>
      </p:grpSp>
      <p:pic>
        <p:nvPicPr>
          <p:cNvPr id="4" name="图片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43773" y="2517629"/>
            <a:ext cx="1207870" cy="12078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1+#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50" fill="hold"/>
                                        <p:tgtEl>
                                          <p:spTgt spid="9"/>
                                        </p:tgtEl>
                                        <p:attrNameLst>
                                          <p:attrName>ppt_x</p:attrName>
                                        </p:attrNameLst>
                                      </p:cBhvr>
                                      <p:tavLst>
                                        <p:tav tm="0">
                                          <p:val>
                                            <p:strVal val="#ppt_x"/>
                                          </p:val>
                                        </p:tav>
                                        <p:tav tm="100000">
                                          <p:val>
                                            <p:strVal val="#ppt_x"/>
                                          </p:val>
                                        </p:tav>
                                      </p:tavLst>
                                    </p:anim>
                                    <p:anim calcmode="lin" valueType="num">
                                      <p:cBhvr additive="base">
                                        <p:cTn id="12" dur="25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250" fill="hold"/>
                                        <p:tgtEl>
                                          <p:spTgt spid="2"/>
                                        </p:tgtEl>
                                        <p:attrNameLst>
                                          <p:attrName>ppt_x</p:attrName>
                                        </p:attrNameLst>
                                      </p:cBhvr>
                                      <p:tavLst>
                                        <p:tav tm="0">
                                          <p:val>
                                            <p:strVal val="1+#ppt_w/2"/>
                                          </p:val>
                                        </p:tav>
                                        <p:tav tm="100000">
                                          <p:val>
                                            <p:strVal val="#ppt_x"/>
                                          </p:val>
                                        </p:tav>
                                      </p:tavLst>
                                    </p:anim>
                                    <p:anim calcmode="lin" valueType="num">
                                      <p:cBhvr additive="base">
                                        <p:cTn id="20" dur="250" fill="hold"/>
                                        <p:tgtEl>
                                          <p:spTgt spid="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250" fill="hold"/>
                                        <p:tgtEl>
                                          <p:spTgt spid="4"/>
                                        </p:tgtEl>
                                        <p:attrNameLst>
                                          <p:attrName>ppt_x</p:attrName>
                                        </p:attrNameLst>
                                      </p:cBhvr>
                                      <p:tavLst>
                                        <p:tav tm="0">
                                          <p:val>
                                            <p:strVal val="1+#ppt_w/2"/>
                                          </p:val>
                                        </p:tav>
                                        <p:tav tm="100000">
                                          <p:val>
                                            <p:strVal val="#ppt_x"/>
                                          </p:val>
                                        </p:tav>
                                      </p:tavLst>
                                    </p:anim>
                                    <p:anim calcmode="lin" valueType="num">
                                      <p:cBhvr additive="base">
                                        <p:cTn id="24" dur="25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250" fill="hold"/>
                                        <p:tgtEl>
                                          <p:spTgt spid="30"/>
                                        </p:tgtEl>
                                        <p:attrNameLst>
                                          <p:attrName>ppt_x</p:attrName>
                                        </p:attrNameLst>
                                      </p:cBhvr>
                                      <p:tavLst>
                                        <p:tav tm="0">
                                          <p:val>
                                            <p:strVal val="1+#ppt_w/2"/>
                                          </p:val>
                                        </p:tav>
                                        <p:tav tm="100000">
                                          <p:val>
                                            <p:strVal val="#ppt_x"/>
                                          </p:val>
                                        </p:tav>
                                      </p:tavLst>
                                    </p:anim>
                                    <p:anim calcmode="lin" valueType="num">
                                      <p:cBhvr additive="base">
                                        <p:cTn id="28" dur="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810149" y="-672526"/>
            <a:ext cx="1440000" cy="2160000"/>
          </a:xfrm>
          <a:prstGeom prst="rect">
            <a:avLst/>
          </a:prstGeom>
          <a:noFill/>
          <a:effectLst>
            <a:outerShdw blurRad="50800" dist="38100" dir="5400000" algn="t" rotWithShape="0">
              <a:prstClr val="black">
                <a:alpha val="40000"/>
              </a:prstClr>
            </a:outerShdw>
          </a:effectLst>
        </p:spPr>
        <p:txBody>
          <a:bodyPr wrap="square" rtlCol="0">
            <a:spAutoFit/>
          </a:bodyPr>
          <a:lstStyle/>
          <a:p>
            <a:r>
              <a:rPr lang="zh-CN" altLang="en-US" sz="13800" kern="600" spc="-300" dirty="0">
                <a:latin typeface="slideyouran" pitchFamily="2" charset="-122"/>
                <a:ea typeface="slideyouran" pitchFamily="2" charset="-122"/>
              </a:rPr>
              <a:t>财</a:t>
            </a:r>
            <a:endParaRPr lang="en-US" altLang="zh-CN" sz="13800" kern="600" spc="-300" dirty="0">
              <a:latin typeface="slideyouran" pitchFamily="2" charset="-122"/>
              <a:ea typeface="slideyouran" pitchFamily="2" charset="-122"/>
            </a:endParaRPr>
          </a:p>
        </p:txBody>
      </p:sp>
      <p:grpSp>
        <p:nvGrpSpPr>
          <p:cNvPr id="15" name="组合 14"/>
          <p:cNvGrpSpPr/>
          <p:nvPr/>
        </p:nvGrpSpPr>
        <p:grpSpPr>
          <a:xfrm>
            <a:off x="4321623" y="152400"/>
            <a:ext cx="7789378" cy="6829657"/>
            <a:chOff x="5288972" y="0"/>
            <a:chExt cx="7789378" cy="6829657"/>
          </a:xfrm>
        </p:grpSpPr>
        <p:pic>
          <p:nvPicPr>
            <p:cNvPr id="6" name="图片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767454" y="654627"/>
              <a:ext cx="2600769" cy="3368224"/>
            </a:xfrm>
            <a:prstGeom prst="rect">
              <a:avLst/>
            </a:prstGeom>
          </p:spPr>
        </p:pic>
        <p:pic>
          <p:nvPicPr>
            <p:cNvPr id="4" name="图片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944917" y="2306092"/>
              <a:ext cx="4133433" cy="3600000"/>
            </a:xfrm>
            <a:prstGeom prst="rect">
              <a:avLst/>
            </a:prstGeom>
          </p:spPr>
        </p:pic>
        <p:pic>
          <p:nvPicPr>
            <p:cNvPr id="9" name="图片 8"/>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288972" y="523275"/>
              <a:ext cx="2762739" cy="3600000"/>
            </a:xfrm>
            <a:prstGeom prst="rect">
              <a:avLst/>
            </a:prstGeom>
          </p:spPr>
        </p:pic>
        <p:pic>
          <p:nvPicPr>
            <p:cNvPr id="13" name="图片 1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372101" y="1995054"/>
              <a:ext cx="2556164" cy="3439391"/>
            </a:xfrm>
            <a:prstGeom prst="rect">
              <a:avLst/>
            </a:prstGeom>
          </p:spPr>
        </p:pic>
        <p:pic>
          <p:nvPicPr>
            <p:cNvPr id="1026"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670964" y="0"/>
              <a:ext cx="4878778" cy="6829657"/>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文本框 16"/>
          <p:cNvSpPr txBox="1"/>
          <p:nvPr/>
        </p:nvSpPr>
        <p:spPr>
          <a:xfrm>
            <a:off x="1810149" y="1066849"/>
            <a:ext cx="1440000" cy="2160000"/>
          </a:xfrm>
          <a:prstGeom prst="rect">
            <a:avLst/>
          </a:prstGeom>
          <a:noFill/>
          <a:effectLst>
            <a:outerShdw blurRad="50800" dist="38100" dir="5400000" algn="t" rotWithShape="0">
              <a:prstClr val="black">
                <a:alpha val="40000"/>
              </a:prstClr>
            </a:outerShdw>
          </a:effectLst>
        </p:spPr>
        <p:txBody>
          <a:bodyPr wrap="square" rtlCol="0">
            <a:spAutoFit/>
          </a:bodyPr>
          <a:lstStyle/>
          <a:p>
            <a:r>
              <a:rPr lang="zh-CN" altLang="en-US" sz="13800" kern="600" spc="-300" dirty="0">
                <a:latin typeface="slideyouran" pitchFamily="2" charset="-122"/>
                <a:ea typeface="slideyouran" pitchFamily="2" charset="-122"/>
              </a:rPr>
              <a:t>神</a:t>
            </a:r>
            <a:endParaRPr lang="en-US" altLang="zh-CN" sz="13800" kern="600" spc="-300" dirty="0">
              <a:latin typeface="slideyouran" pitchFamily="2" charset="-122"/>
              <a:ea typeface="slideyouran" pitchFamily="2" charset="-122"/>
            </a:endParaRPr>
          </a:p>
        </p:txBody>
      </p:sp>
      <p:sp>
        <p:nvSpPr>
          <p:cNvPr id="19" name="文本框 18"/>
          <p:cNvSpPr txBox="1"/>
          <p:nvPr/>
        </p:nvSpPr>
        <p:spPr>
          <a:xfrm>
            <a:off x="1810149" y="2806224"/>
            <a:ext cx="1440000" cy="2160000"/>
          </a:xfrm>
          <a:prstGeom prst="rect">
            <a:avLst/>
          </a:prstGeom>
          <a:noFill/>
        </p:spPr>
        <p:txBody>
          <a:bodyPr wrap="square" rtlCol="0">
            <a:spAutoFit/>
          </a:bodyPr>
          <a:lstStyle/>
          <a:p>
            <a:r>
              <a:rPr lang="zh-CN" altLang="en-US" sz="13800" kern="600" spc="-300" dirty="0">
                <a:latin typeface="slideyouran" pitchFamily="2" charset="-122"/>
                <a:ea typeface="slideyouran" pitchFamily="2" charset="-122"/>
              </a:rPr>
              <a:t>天</a:t>
            </a:r>
            <a:endParaRPr lang="en-US" altLang="zh-CN" sz="13800" kern="600" spc="-300" dirty="0">
              <a:latin typeface="slideyouran" pitchFamily="2" charset="-122"/>
              <a:ea typeface="slideyouran" pitchFamily="2" charset="-122"/>
            </a:endParaRPr>
          </a:p>
        </p:txBody>
      </p:sp>
      <p:sp>
        <p:nvSpPr>
          <p:cNvPr id="21" name="文本框 20"/>
          <p:cNvSpPr txBox="1"/>
          <p:nvPr/>
        </p:nvSpPr>
        <p:spPr>
          <a:xfrm>
            <a:off x="1810149" y="4545600"/>
            <a:ext cx="1440000" cy="2160000"/>
          </a:xfrm>
          <a:prstGeom prst="rect">
            <a:avLst/>
          </a:prstGeom>
          <a:noFill/>
        </p:spPr>
        <p:txBody>
          <a:bodyPr wrap="square" rtlCol="0">
            <a:spAutoFit/>
          </a:bodyPr>
          <a:lstStyle/>
          <a:p>
            <a:r>
              <a:rPr lang="zh-CN" altLang="en-US" sz="13800" kern="600" spc="-300" dirty="0">
                <a:latin typeface="slideyouran" pitchFamily="2" charset="-122"/>
                <a:ea typeface="slideyouran" pitchFamily="2" charset="-122"/>
              </a:rPr>
              <a:t>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24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249"/>
                                          </p:stCondLst>
                                        </p:cTn>
                                        <p:tgtEl>
                                          <p:spTgt spid="1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249"/>
                                          </p:stCondLst>
                                        </p:cTn>
                                        <p:tgtEl>
                                          <p:spTgt spid="19"/>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249"/>
                                          </p:stCondLst>
                                        </p:cTn>
                                        <p:tgtEl>
                                          <p:spTgt spid="2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249"/>
                                          </p:stCondLst>
                                        </p:cTn>
                                        <p:tgtEl>
                                          <p:spTgt spid="15"/>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50"/>
                                        <p:tgtEl>
                                          <p:spTgt spid="15"/>
                                        </p:tgtEl>
                                      </p:cBhvr>
                                    </p:animEffect>
                                  </p:childTnLst>
                                </p:cTn>
                              </p:par>
                            </p:childTnLst>
                          </p:cTn>
                        </p:par>
                        <p:par>
                          <p:cTn id="21" fill="hold">
                            <p:stCondLst>
                              <p:cond delay="2000"/>
                            </p:stCondLst>
                            <p:childTnLst>
                              <p:par>
                                <p:cTn id="22" presetID="32" presetClass="emph" presetSubtype="0" fill="hold" nodeType="after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childTnLst>
                          </p:cTn>
                        </p:par>
                        <p:par>
                          <p:cTn id="28" fill="hold">
                            <p:stCondLst>
                              <p:cond delay="3000"/>
                            </p:stCondLst>
                            <p:childTnLst>
                              <p:par>
                                <p:cTn id="29" presetID="32" presetClass="emph" presetSubtype="0" fill="hold" grpId="1" nodeType="afterEffect">
                                  <p:stCondLst>
                                    <p:cond delay="0"/>
                                  </p:stCondLst>
                                  <p:childTnLst>
                                    <p:animRot by="120000">
                                      <p:cBhvr>
                                        <p:cTn id="30" dur="100" fill="hold">
                                          <p:stCondLst>
                                            <p:cond delay="0"/>
                                          </p:stCondLst>
                                        </p:cTn>
                                        <p:tgtEl>
                                          <p:spTgt spid="2"/>
                                        </p:tgtEl>
                                        <p:attrNameLst>
                                          <p:attrName>r</p:attrName>
                                        </p:attrNameLst>
                                      </p:cBhvr>
                                    </p:animRot>
                                    <p:animRot by="-240000">
                                      <p:cBhvr>
                                        <p:cTn id="31" dur="200" fill="hold">
                                          <p:stCondLst>
                                            <p:cond delay="200"/>
                                          </p:stCondLst>
                                        </p:cTn>
                                        <p:tgtEl>
                                          <p:spTgt spid="2"/>
                                        </p:tgtEl>
                                        <p:attrNameLst>
                                          <p:attrName>r</p:attrName>
                                        </p:attrNameLst>
                                      </p:cBhvr>
                                    </p:animRot>
                                    <p:animRot by="240000">
                                      <p:cBhvr>
                                        <p:cTn id="32" dur="200" fill="hold">
                                          <p:stCondLst>
                                            <p:cond delay="400"/>
                                          </p:stCondLst>
                                        </p:cTn>
                                        <p:tgtEl>
                                          <p:spTgt spid="2"/>
                                        </p:tgtEl>
                                        <p:attrNameLst>
                                          <p:attrName>r</p:attrName>
                                        </p:attrNameLst>
                                      </p:cBhvr>
                                    </p:animRot>
                                    <p:animRot by="-240000">
                                      <p:cBhvr>
                                        <p:cTn id="33" dur="200" fill="hold">
                                          <p:stCondLst>
                                            <p:cond delay="600"/>
                                          </p:stCondLst>
                                        </p:cTn>
                                        <p:tgtEl>
                                          <p:spTgt spid="2"/>
                                        </p:tgtEl>
                                        <p:attrNameLst>
                                          <p:attrName>r</p:attrName>
                                        </p:attrNameLst>
                                      </p:cBhvr>
                                    </p:animRot>
                                    <p:animRot by="120000">
                                      <p:cBhvr>
                                        <p:cTn id="34" dur="200" fill="hold">
                                          <p:stCondLst>
                                            <p:cond delay="800"/>
                                          </p:stCondLst>
                                        </p:cTn>
                                        <p:tgtEl>
                                          <p:spTgt spid="2"/>
                                        </p:tgtEl>
                                        <p:attrNameLst>
                                          <p:attrName>r</p:attrName>
                                        </p:attrNameLst>
                                      </p:cBhvr>
                                    </p:animRot>
                                  </p:childTnLst>
                                </p:cTn>
                              </p:par>
                              <p:par>
                                <p:cTn id="35" presetID="32" presetClass="emph" presetSubtype="0" fill="hold" grpId="1" nodeType="withEffect">
                                  <p:stCondLst>
                                    <p:cond delay="0"/>
                                  </p:stCondLst>
                                  <p:childTnLst>
                                    <p:animRot by="120000">
                                      <p:cBhvr>
                                        <p:cTn id="36" dur="100" fill="hold">
                                          <p:stCondLst>
                                            <p:cond delay="0"/>
                                          </p:stCondLst>
                                        </p:cTn>
                                        <p:tgtEl>
                                          <p:spTgt spid="17"/>
                                        </p:tgtEl>
                                        <p:attrNameLst>
                                          <p:attrName>r</p:attrName>
                                        </p:attrNameLst>
                                      </p:cBhvr>
                                    </p:animRot>
                                    <p:animRot by="-240000">
                                      <p:cBhvr>
                                        <p:cTn id="37" dur="200" fill="hold">
                                          <p:stCondLst>
                                            <p:cond delay="200"/>
                                          </p:stCondLst>
                                        </p:cTn>
                                        <p:tgtEl>
                                          <p:spTgt spid="17"/>
                                        </p:tgtEl>
                                        <p:attrNameLst>
                                          <p:attrName>r</p:attrName>
                                        </p:attrNameLst>
                                      </p:cBhvr>
                                    </p:animRot>
                                    <p:animRot by="240000">
                                      <p:cBhvr>
                                        <p:cTn id="38" dur="200" fill="hold">
                                          <p:stCondLst>
                                            <p:cond delay="400"/>
                                          </p:stCondLst>
                                        </p:cTn>
                                        <p:tgtEl>
                                          <p:spTgt spid="17"/>
                                        </p:tgtEl>
                                        <p:attrNameLst>
                                          <p:attrName>r</p:attrName>
                                        </p:attrNameLst>
                                      </p:cBhvr>
                                    </p:animRot>
                                    <p:animRot by="-240000">
                                      <p:cBhvr>
                                        <p:cTn id="39" dur="200" fill="hold">
                                          <p:stCondLst>
                                            <p:cond delay="600"/>
                                          </p:stCondLst>
                                        </p:cTn>
                                        <p:tgtEl>
                                          <p:spTgt spid="17"/>
                                        </p:tgtEl>
                                        <p:attrNameLst>
                                          <p:attrName>r</p:attrName>
                                        </p:attrNameLst>
                                      </p:cBhvr>
                                    </p:animRot>
                                    <p:animRot by="120000">
                                      <p:cBhvr>
                                        <p:cTn id="40" dur="200" fill="hold">
                                          <p:stCondLst>
                                            <p:cond delay="800"/>
                                          </p:stCondLst>
                                        </p:cTn>
                                        <p:tgtEl>
                                          <p:spTgt spid="17"/>
                                        </p:tgtEl>
                                        <p:attrNameLst>
                                          <p:attrName>r</p:attrName>
                                        </p:attrNameLst>
                                      </p:cBhvr>
                                    </p:animRot>
                                  </p:childTnLst>
                                </p:cTn>
                              </p:par>
                              <p:par>
                                <p:cTn id="41" presetID="32" presetClass="emph" presetSubtype="0" fill="hold" grpId="1" nodeType="withEffect">
                                  <p:stCondLst>
                                    <p:cond delay="0"/>
                                  </p:stCondLst>
                                  <p:childTnLst>
                                    <p:animRot by="120000">
                                      <p:cBhvr>
                                        <p:cTn id="42" dur="100" fill="hold">
                                          <p:stCondLst>
                                            <p:cond delay="0"/>
                                          </p:stCondLst>
                                        </p:cTn>
                                        <p:tgtEl>
                                          <p:spTgt spid="19"/>
                                        </p:tgtEl>
                                        <p:attrNameLst>
                                          <p:attrName>r</p:attrName>
                                        </p:attrNameLst>
                                      </p:cBhvr>
                                    </p:animRot>
                                    <p:animRot by="-240000">
                                      <p:cBhvr>
                                        <p:cTn id="43" dur="200" fill="hold">
                                          <p:stCondLst>
                                            <p:cond delay="200"/>
                                          </p:stCondLst>
                                        </p:cTn>
                                        <p:tgtEl>
                                          <p:spTgt spid="19"/>
                                        </p:tgtEl>
                                        <p:attrNameLst>
                                          <p:attrName>r</p:attrName>
                                        </p:attrNameLst>
                                      </p:cBhvr>
                                    </p:animRot>
                                    <p:animRot by="240000">
                                      <p:cBhvr>
                                        <p:cTn id="44" dur="200" fill="hold">
                                          <p:stCondLst>
                                            <p:cond delay="400"/>
                                          </p:stCondLst>
                                        </p:cTn>
                                        <p:tgtEl>
                                          <p:spTgt spid="19"/>
                                        </p:tgtEl>
                                        <p:attrNameLst>
                                          <p:attrName>r</p:attrName>
                                        </p:attrNameLst>
                                      </p:cBhvr>
                                    </p:animRot>
                                    <p:animRot by="-240000">
                                      <p:cBhvr>
                                        <p:cTn id="45" dur="200" fill="hold">
                                          <p:stCondLst>
                                            <p:cond delay="600"/>
                                          </p:stCondLst>
                                        </p:cTn>
                                        <p:tgtEl>
                                          <p:spTgt spid="19"/>
                                        </p:tgtEl>
                                        <p:attrNameLst>
                                          <p:attrName>r</p:attrName>
                                        </p:attrNameLst>
                                      </p:cBhvr>
                                    </p:animRot>
                                    <p:animRot by="120000">
                                      <p:cBhvr>
                                        <p:cTn id="46" dur="200" fill="hold">
                                          <p:stCondLst>
                                            <p:cond delay="800"/>
                                          </p:stCondLst>
                                        </p:cTn>
                                        <p:tgtEl>
                                          <p:spTgt spid="19"/>
                                        </p:tgtEl>
                                        <p:attrNameLst>
                                          <p:attrName>r</p:attrName>
                                        </p:attrNameLst>
                                      </p:cBhvr>
                                    </p:animRot>
                                  </p:childTnLst>
                                </p:cTn>
                              </p:par>
                              <p:par>
                                <p:cTn id="47" presetID="32" presetClass="emph" presetSubtype="0" fill="hold" grpId="1" nodeType="withEffect">
                                  <p:stCondLst>
                                    <p:cond delay="0"/>
                                  </p:stCondLst>
                                  <p:childTnLst>
                                    <p:animRot by="120000">
                                      <p:cBhvr>
                                        <p:cTn id="48" dur="100" fill="hold">
                                          <p:stCondLst>
                                            <p:cond delay="0"/>
                                          </p:stCondLst>
                                        </p:cTn>
                                        <p:tgtEl>
                                          <p:spTgt spid="21"/>
                                        </p:tgtEl>
                                        <p:attrNameLst>
                                          <p:attrName>r</p:attrName>
                                        </p:attrNameLst>
                                      </p:cBhvr>
                                    </p:animRot>
                                    <p:animRot by="-240000">
                                      <p:cBhvr>
                                        <p:cTn id="49" dur="200" fill="hold">
                                          <p:stCondLst>
                                            <p:cond delay="200"/>
                                          </p:stCondLst>
                                        </p:cTn>
                                        <p:tgtEl>
                                          <p:spTgt spid="21"/>
                                        </p:tgtEl>
                                        <p:attrNameLst>
                                          <p:attrName>r</p:attrName>
                                        </p:attrNameLst>
                                      </p:cBhvr>
                                    </p:animRot>
                                    <p:animRot by="240000">
                                      <p:cBhvr>
                                        <p:cTn id="50" dur="200" fill="hold">
                                          <p:stCondLst>
                                            <p:cond delay="400"/>
                                          </p:stCondLst>
                                        </p:cTn>
                                        <p:tgtEl>
                                          <p:spTgt spid="21"/>
                                        </p:tgtEl>
                                        <p:attrNameLst>
                                          <p:attrName>r</p:attrName>
                                        </p:attrNameLst>
                                      </p:cBhvr>
                                    </p:animRot>
                                    <p:animRot by="-240000">
                                      <p:cBhvr>
                                        <p:cTn id="51" dur="200" fill="hold">
                                          <p:stCondLst>
                                            <p:cond delay="600"/>
                                          </p:stCondLst>
                                        </p:cTn>
                                        <p:tgtEl>
                                          <p:spTgt spid="21"/>
                                        </p:tgtEl>
                                        <p:attrNameLst>
                                          <p:attrName>r</p:attrName>
                                        </p:attrNameLst>
                                      </p:cBhvr>
                                    </p:animRot>
                                    <p:animRot by="120000">
                                      <p:cBhvr>
                                        <p:cTn id="52" dur="200" fill="hold">
                                          <p:stCondLst>
                                            <p:cond delay="800"/>
                                          </p:stCondLst>
                                        </p:cTn>
                                        <p:tgtEl>
                                          <p:spTgt spid="21"/>
                                        </p:tgtEl>
                                        <p:attrNameLst>
                                          <p:attrName>r</p:attrName>
                                        </p:attrNameLst>
                                      </p:cBhvr>
                                    </p:animRot>
                                  </p:childTnLst>
                                </p:cTn>
                              </p:par>
                            </p:childTnLst>
                          </p:cTn>
                        </p:par>
                        <p:par>
                          <p:cTn id="53" fill="hold">
                            <p:stCondLst>
                              <p:cond delay="4000"/>
                            </p:stCondLst>
                            <p:childTnLst>
                              <p:par>
                                <p:cTn id="54" presetID="1" presetClass="entr" presetSubtype="0"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 presetClass="entr" presetSubtype="0" fill="hold" grpId="3" nodeType="withEffect">
                                  <p:stCondLst>
                                    <p:cond delay="0"/>
                                  </p:stCondLst>
                                  <p:childTnLst>
                                    <p:set>
                                      <p:cBhvr>
                                        <p:cTn id="57" dur="1" fill="hold">
                                          <p:stCondLst>
                                            <p:cond delay="0"/>
                                          </p:stCondLst>
                                        </p:cTn>
                                        <p:tgtEl>
                                          <p:spTgt spid="2"/>
                                        </p:tgtEl>
                                        <p:attrNameLst>
                                          <p:attrName>style.visibility</p:attrName>
                                        </p:attrNameLst>
                                      </p:cBhvr>
                                      <p:to>
                                        <p:strVal val="visible"/>
                                      </p:to>
                                    </p:set>
                                  </p:childTnLst>
                                </p:cTn>
                              </p:par>
                              <p:par>
                                <p:cTn id="58" presetID="1" presetClass="entr" presetSubtype="0" fill="hold" grpId="3" nodeType="withEffect">
                                  <p:stCondLst>
                                    <p:cond delay="0"/>
                                  </p:stCondLst>
                                  <p:childTnLst>
                                    <p:set>
                                      <p:cBhvr>
                                        <p:cTn id="59" dur="1" fill="hold">
                                          <p:stCondLst>
                                            <p:cond delay="0"/>
                                          </p:stCondLst>
                                        </p:cTn>
                                        <p:tgtEl>
                                          <p:spTgt spid="17"/>
                                        </p:tgtEl>
                                        <p:attrNameLst>
                                          <p:attrName>style.visibility</p:attrName>
                                        </p:attrNameLst>
                                      </p:cBhvr>
                                      <p:to>
                                        <p:strVal val="visible"/>
                                      </p:to>
                                    </p:set>
                                  </p:childTnLst>
                                </p:cTn>
                              </p:par>
                              <p:par>
                                <p:cTn id="60" presetID="1" presetClass="entr" presetSubtype="0" fill="hold" grpId="3" nodeType="withEffect">
                                  <p:stCondLst>
                                    <p:cond delay="0"/>
                                  </p:stCondLst>
                                  <p:childTnLst>
                                    <p:set>
                                      <p:cBhvr>
                                        <p:cTn id="61" dur="1" fill="hold">
                                          <p:stCondLst>
                                            <p:cond delay="0"/>
                                          </p:stCondLst>
                                        </p:cTn>
                                        <p:tgtEl>
                                          <p:spTgt spid="19"/>
                                        </p:tgtEl>
                                        <p:attrNameLst>
                                          <p:attrName>style.visibility</p:attrName>
                                        </p:attrNameLst>
                                      </p:cBhvr>
                                      <p:to>
                                        <p:strVal val="visible"/>
                                      </p:to>
                                    </p:set>
                                  </p:childTnLst>
                                </p:cTn>
                              </p:par>
                              <p:par>
                                <p:cTn id="62" presetID="1" presetClass="entr" presetSubtype="0" fill="hold" grpId="3" nodeType="with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3"/>
      <p:bldP spid="17" grpId="0"/>
      <p:bldP spid="17" grpId="1"/>
      <p:bldP spid="17" grpId="3"/>
      <p:bldP spid="19" grpId="0"/>
      <p:bldP spid="19" grpId="1"/>
      <p:bldP spid="19" grpId="3"/>
      <p:bldP spid="21" grpId="0"/>
      <p:bldP spid="21" grpId="1"/>
      <p:bldP spid="21" grpId="3"/>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055077" y="1066399"/>
            <a:ext cx="10068448" cy="4671211"/>
          </a:xfrm>
          <a:prstGeom prst="rect">
            <a:avLst/>
          </a:prstGeom>
          <a:solidFill>
            <a:srgbClr val="EEE9D9"/>
          </a:solidFill>
          <a:ln w="19050">
            <a:solidFill>
              <a:srgbClr val="931E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612265" y="2017395"/>
            <a:ext cx="5140960" cy="3415030"/>
          </a:xfrm>
          <a:prstGeom prst="rect">
            <a:avLst/>
          </a:prstGeom>
          <a:noFill/>
        </p:spPr>
        <p:txBody>
          <a:bodyPr wrap="square">
            <a:spAutoFit/>
          </a:bodyPr>
          <a:lstStyle/>
          <a:p>
            <a:r>
              <a:rPr lang="en-US" altLang="zh-CN" sz="3600" dirty="0">
                <a:latin typeface="Dongle" pitchFamily="2" charset="-127"/>
                <a:ea typeface="Dongle" pitchFamily="2" charset="-127"/>
                <a:cs typeface="Times New Roman" panose="02020603050405020304" pitchFamily="18" charset="0"/>
              </a:rPr>
              <a:t>The middle god of wealth. </a:t>
            </a:r>
            <a:r>
              <a:rPr lang="en-US" altLang="zh-CN" sz="3600" dirty="0">
                <a:latin typeface="Dongle" pitchFamily="2" charset="-127"/>
                <a:ea typeface="宋体" panose="02010600030101010101" pitchFamily="2" charset="-122"/>
                <a:cs typeface="Times New Roman" panose="02020603050405020304" pitchFamily="18" charset="0"/>
              </a:rPr>
              <a:t>He is</a:t>
            </a:r>
            <a:r>
              <a:rPr lang="en-US" altLang="zh-CN" sz="3600" dirty="0">
                <a:latin typeface="Dongle" pitchFamily="2" charset="-127"/>
                <a:ea typeface="Dongle" pitchFamily="2" charset="-127"/>
                <a:cs typeface="Times New Roman" panose="02020603050405020304" pitchFamily="18" charset="0"/>
              </a:rPr>
              <a:t> in charge of trade.</a:t>
            </a:r>
          </a:p>
          <a:p>
            <a:r>
              <a:rPr lang="en-US" altLang="zh-CN" sz="3600" dirty="0">
                <a:latin typeface="Dongle" pitchFamily="2" charset="-127"/>
                <a:ea typeface="Dongle" pitchFamily="2" charset="-127"/>
                <a:cs typeface="Times New Roman" panose="02020603050405020304" pitchFamily="18" charset="0"/>
              </a:rPr>
              <a:t>He tamed oxen and invented ox-drawn carts, using them to transport goods, which facilitated trade exchanges between tribes.</a:t>
            </a:r>
          </a:p>
        </p:txBody>
      </p:sp>
      <p:sp>
        <p:nvSpPr>
          <p:cNvPr id="11" name="文本框 10"/>
          <p:cNvSpPr txBox="1"/>
          <p:nvPr/>
        </p:nvSpPr>
        <p:spPr>
          <a:xfrm>
            <a:off x="1612287" y="1371938"/>
            <a:ext cx="6096000" cy="645160"/>
          </a:xfrm>
          <a:prstGeom prst="rect">
            <a:avLst/>
          </a:prstGeom>
          <a:noFill/>
        </p:spPr>
        <p:txBody>
          <a:bodyPr wrap="square">
            <a:spAutoFit/>
          </a:bodyPr>
          <a:lstStyle/>
          <a:p>
            <a:r>
              <a:rPr lang="en-US" altLang="zh-CN" sz="3600" dirty="0">
                <a:solidFill>
                  <a:srgbClr val="931E16"/>
                </a:solidFill>
                <a:latin typeface="华文新魏" panose="02010800040101010101" pitchFamily="2" charset="-122"/>
                <a:ea typeface="华文新魏" panose="02010800040101010101" pitchFamily="2" charset="-122"/>
                <a:cs typeface="Times New Roman" panose="02020603050405020304" pitchFamily="18" charset="0"/>
              </a:rPr>
              <a:t>Wang Hai </a:t>
            </a:r>
            <a:r>
              <a:rPr lang="zh-CN" altLang="en-US" sz="3600" dirty="0">
                <a:solidFill>
                  <a:srgbClr val="931E16"/>
                </a:solidFill>
                <a:latin typeface="华文新魏" panose="02010800040101010101" pitchFamily="2" charset="-122"/>
                <a:ea typeface="华文新魏" panose="02010800040101010101" pitchFamily="2" charset="-122"/>
                <a:cs typeface="Times New Roman" panose="02020603050405020304" pitchFamily="18" charset="0"/>
              </a:rPr>
              <a:t>王亥</a:t>
            </a:r>
          </a:p>
        </p:txBody>
      </p:sp>
      <p:pic>
        <p:nvPicPr>
          <p:cNvPr id="21" name="Picture 2" descr="C:/Users/HP/Downloads/01024c649d5e92000c701000ccc61b-removebg-preview.png01024c649d5e92000c701000ccc61b-removebg-preview"/>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2958" b="2958"/>
          <a:stretch>
            <a:fillRect/>
          </a:stretch>
        </p:blipFill>
        <p:spPr bwMode="auto">
          <a:xfrm>
            <a:off x="6151646" y="-158"/>
            <a:ext cx="5469653" cy="68581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ppt_x"/>
                                          </p:val>
                                        </p:tav>
                                        <p:tav tm="100000">
                                          <p:val>
                                            <p:strVal val="#ppt_x"/>
                                          </p:val>
                                        </p:tav>
                                      </p:tavLst>
                                    </p:anim>
                                    <p:anim calcmode="lin" valueType="num">
                                      <p:cBhvr additive="base">
                                        <p:cTn id="8" dur="3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300" fill="hold"/>
                                        <p:tgtEl>
                                          <p:spTgt spid="11"/>
                                        </p:tgtEl>
                                        <p:attrNameLst>
                                          <p:attrName>ppt_x</p:attrName>
                                        </p:attrNameLst>
                                      </p:cBhvr>
                                      <p:tavLst>
                                        <p:tav tm="0">
                                          <p:val>
                                            <p:strVal val="#ppt_x"/>
                                          </p:val>
                                        </p:tav>
                                        <p:tav tm="100000">
                                          <p:val>
                                            <p:strVal val="#ppt_x"/>
                                          </p:val>
                                        </p:tav>
                                      </p:tavLst>
                                    </p:anim>
                                    <p:anim calcmode="lin" valueType="num">
                                      <p:cBhvr additive="base">
                                        <p:cTn id="12" dur="3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300" fill="hold"/>
                                        <p:tgtEl>
                                          <p:spTgt spid="10"/>
                                        </p:tgtEl>
                                        <p:attrNameLst>
                                          <p:attrName>ppt_x</p:attrName>
                                        </p:attrNameLst>
                                      </p:cBhvr>
                                      <p:tavLst>
                                        <p:tav tm="0">
                                          <p:val>
                                            <p:strVal val="#ppt_x"/>
                                          </p:val>
                                        </p:tav>
                                        <p:tav tm="100000">
                                          <p:val>
                                            <p:strVal val="#ppt_x"/>
                                          </p:val>
                                        </p:tav>
                                      </p:tavLst>
                                    </p:anim>
                                    <p:anim calcmode="lin" valueType="num">
                                      <p:cBhvr additive="base">
                                        <p:cTn id="16" dur="300" fill="hold"/>
                                        <p:tgtEl>
                                          <p:spTgt spid="10"/>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21"/>
                                        </p:tgtEl>
                                        <p:attrNameLst>
                                          <p:attrName>r</p:attrName>
                                        </p:attrNameLst>
                                      </p:cBhvr>
                                    </p:animRot>
                                    <p:animRot by="-240000">
                                      <p:cBhvr>
                                        <p:cTn id="19" dur="200" fill="hold">
                                          <p:stCondLst>
                                            <p:cond delay="200"/>
                                          </p:stCondLst>
                                        </p:cTn>
                                        <p:tgtEl>
                                          <p:spTgt spid="21"/>
                                        </p:tgtEl>
                                        <p:attrNameLst>
                                          <p:attrName>r</p:attrName>
                                        </p:attrNameLst>
                                      </p:cBhvr>
                                    </p:animRot>
                                    <p:animRot by="240000">
                                      <p:cBhvr>
                                        <p:cTn id="20" dur="200" fill="hold">
                                          <p:stCondLst>
                                            <p:cond delay="400"/>
                                          </p:stCondLst>
                                        </p:cTn>
                                        <p:tgtEl>
                                          <p:spTgt spid="21"/>
                                        </p:tgtEl>
                                        <p:attrNameLst>
                                          <p:attrName>r</p:attrName>
                                        </p:attrNameLst>
                                      </p:cBhvr>
                                    </p:animRot>
                                    <p:animRot by="-240000">
                                      <p:cBhvr>
                                        <p:cTn id="21" dur="200" fill="hold">
                                          <p:stCondLst>
                                            <p:cond delay="600"/>
                                          </p:stCondLst>
                                        </p:cTn>
                                        <p:tgtEl>
                                          <p:spTgt spid="21"/>
                                        </p:tgtEl>
                                        <p:attrNameLst>
                                          <p:attrName>r</p:attrName>
                                        </p:attrNameLst>
                                      </p:cBhvr>
                                    </p:animRot>
                                    <p:animRot by="120000">
                                      <p:cBhvr>
                                        <p:cTn id="22"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055077" y="1066399"/>
            <a:ext cx="10068448" cy="4671211"/>
          </a:xfrm>
          <a:prstGeom prst="rect">
            <a:avLst/>
          </a:prstGeom>
          <a:solidFill>
            <a:srgbClr val="EEE9D9"/>
          </a:solidFill>
          <a:ln w="19050">
            <a:solidFill>
              <a:srgbClr val="931E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376680" y="2183765"/>
            <a:ext cx="4699000" cy="1198880"/>
          </a:xfrm>
          <a:prstGeom prst="rect">
            <a:avLst/>
          </a:prstGeom>
          <a:noFill/>
        </p:spPr>
        <p:txBody>
          <a:bodyPr wrap="square">
            <a:spAutoFit/>
          </a:bodyPr>
          <a:lstStyle/>
          <a:p>
            <a:r>
              <a:rPr lang="en-US" altLang="zh-CN" sz="3600" dirty="0">
                <a:latin typeface="Dongle" pitchFamily="2" charset="-127"/>
                <a:cs typeface="Times New Roman" panose="02020603050405020304" pitchFamily="18" charset="0"/>
              </a:rPr>
              <a:t>The Eastern god of wealth. He is in charge of treasury.</a:t>
            </a:r>
          </a:p>
        </p:txBody>
      </p:sp>
      <p:sp>
        <p:nvSpPr>
          <p:cNvPr id="11" name="文本框 10"/>
          <p:cNvSpPr txBox="1"/>
          <p:nvPr/>
        </p:nvSpPr>
        <p:spPr>
          <a:xfrm>
            <a:off x="1376995" y="1290751"/>
            <a:ext cx="6096000" cy="646331"/>
          </a:xfrm>
          <a:prstGeom prst="rect">
            <a:avLst/>
          </a:prstGeom>
          <a:noFill/>
        </p:spPr>
        <p:txBody>
          <a:bodyPr wrap="square">
            <a:spAutoFit/>
          </a:bodyPr>
          <a:lstStyle/>
          <a:p>
            <a:r>
              <a:rPr lang="en-US" altLang="zh-CN" sz="3600" dirty="0">
                <a:solidFill>
                  <a:srgbClr val="931E16"/>
                </a:solidFill>
                <a:latin typeface="华文新魏" panose="02010800040101010101" pitchFamily="2" charset="-122"/>
                <a:ea typeface="华文新魏" panose="02010800040101010101" pitchFamily="2" charset="-122"/>
                <a:cs typeface="Times New Roman" panose="02020603050405020304" pitchFamily="18" charset="0"/>
              </a:rPr>
              <a:t>Bigan</a:t>
            </a:r>
            <a:r>
              <a:rPr lang="zh-CN" altLang="en-US" sz="3600" dirty="0">
                <a:solidFill>
                  <a:srgbClr val="931E16"/>
                </a:solidFill>
                <a:latin typeface="华文新魏" panose="02010800040101010101" pitchFamily="2" charset="-122"/>
                <a:ea typeface="华文新魏" panose="02010800040101010101" pitchFamily="2" charset="-122"/>
                <a:cs typeface="Times New Roman" panose="02020603050405020304" pitchFamily="18" charset="0"/>
              </a:rPr>
              <a:t>比干</a:t>
            </a:r>
          </a:p>
        </p:txBody>
      </p:sp>
      <p:sp>
        <p:nvSpPr>
          <p:cNvPr id="15" name="文本框 14"/>
          <p:cNvSpPr txBox="1"/>
          <p:nvPr/>
        </p:nvSpPr>
        <p:spPr>
          <a:xfrm>
            <a:off x="1376995" y="3382779"/>
            <a:ext cx="6096000" cy="1198880"/>
          </a:xfrm>
          <a:prstGeom prst="rect">
            <a:avLst/>
          </a:prstGeom>
          <a:noFill/>
        </p:spPr>
        <p:txBody>
          <a:bodyPr wrap="square">
            <a:spAutoFit/>
          </a:bodyPr>
          <a:lstStyle/>
          <a:p>
            <a:r>
              <a:rPr lang="en-US" altLang="zh-CN" sz="3600" dirty="0">
                <a:latin typeface="Dongle" pitchFamily="2" charset="-127"/>
                <a:ea typeface="Dongle" pitchFamily="2" charset="-127"/>
                <a:cs typeface="Times New Roman" panose="02020603050405020304" pitchFamily="18" charset="0"/>
              </a:rPr>
              <a:t>He symbolizes impartiality in trade and finance.</a:t>
            </a:r>
            <a:endParaRPr lang="zh-CN" altLang="zh-CN" sz="3600" dirty="0">
              <a:latin typeface="Dongle" pitchFamily="2" charset="-127"/>
              <a:cs typeface="Times New Roman" panose="02020603050405020304" pitchFamily="18" charset="0"/>
            </a:endParaRPr>
          </a:p>
        </p:txBody>
      </p:sp>
      <p:pic>
        <p:nvPicPr>
          <p:cNvPr id="4" name="图片 3" descr="01e0cb649d5e93000c661000cd72b0-removebg-preview"/>
          <p:cNvPicPr>
            <a:picLocks noChangeAspect="1"/>
          </p:cNvPicPr>
          <p:nvPr/>
        </p:nvPicPr>
        <p:blipFill>
          <a:blip r:embed="rId4"/>
          <a:stretch>
            <a:fillRect/>
          </a:stretch>
        </p:blipFill>
        <p:spPr>
          <a:xfrm>
            <a:off x="6439535" y="0"/>
            <a:ext cx="5120005" cy="6823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ppt_x"/>
                                          </p:val>
                                        </p:tav>
                                        <p:tav tm="100000">
                                          <p:val>
                                            <p:strVal val="#ppt_x"/>
                                          </p:val>
                                        </p:tav>
                                      </p:tavLst>
                                    </p:anim>
                                    <p:anim calcmode="lin" valueType="num">
                                      <p:cBhvr additive="base">
                                        <p:cTn id="8" dur="3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 fill="hold"/>
                                        <p:tgtEl>
                                          <p:spTgt spid="10"/>
                                        </p:tgtEl>
                                        <p:attrNameLst>
                                          <p:attrName>ppt_x</p:attrName>
                                        </p:attrNameLst>
                                      </p:cBhvr>
                                      <p:tavLst>
                                        <p:tav tm="0">
                                          <p:val>
                                            <p:strVal val="#ppt_x"/>
                                          </p:val>
                                        </p:tav>
                                        <p:tav tm="100000">
                                          <p:val>
                                            <p:strVal val="#ppt_x"/>
                                          </p:val>
                                        </p:tav>
                                      </p:tavLst>
                                    </p:anim>
                                    <p:anim calcmode="lin" valueType="num">
                                      <p:cBhvr additive="base">
                                        <p:cTn id="12" dur="3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300" fill="hold"/>
                                        <p:tgtEl>
                                          <p:spTgt spid="11"/>
                                        </p:tgtEl>
                                        <p:attrNameLst>
                                          <p:attrName>ppt_x</p:attrName>
                                        </p:attrNameLst>
                                      </p:cBhvr>
                                      <p:tavLst>
                                        <p:tav tm="0">
                                          <p:val>
                                            <p:strVal val="#ppt_x"/>
                                          </p:val>
                                        </p:tav>
                                        <p:tav tm="100000">
                                          <p:val>
                                            <p:strVal val="#ppt_x"/>
                                          </p:val>
                                        </p:tav>
                                      </p:tavLst>
                                    </p:anim>
                                    <p:anim calcmode="lin" valueType="num">
                                      <p:cBhvr additive="base">
                                        <p:cTn id="16" dur="3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300" fill="hold"/>
                                        <p:tgtEl>
                                          <p:spTgt spid="15"/>
                                        </p:tgtEl>
                                        <p:attrNameLst>
                                          <p:attrName>ppt_x</p:attrName>
                                        </p:attrNameLst>
                                      </p:cBhvr>
                                      <p:tavLst>
                                        <p:tav tm="0">
                                          <p:val>
                                            <p:strVal val="#ppt_x"/>
                                          </p:val>
                                        </p:tav>
                                        <p:tav tm="100000">
                                          <p:val>
                                            <p:strVal val="#ppt_x"/>
                                          </p:val>
                                        </p:tav>
                                      </p:tavLst>
                                    </p:anim>
                                    <p:anim calcmode="lin" valueType="num">
                                      <p:cBhvr additive="base">
                                        <p:cTn id="20" dur="300" fill="hold"/>
                                        <p:tgtEl>
                                          <p:spTgt spid="15"/>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
                                        </p:tgtEl>
                                        <p:attrNameLst>
                                          <p:attrName>r</p:attrName>
                                        </p:attrNameLst>
                                      </p:cBhvr>
                                    </p:animRot>
                                    <p:animRot by="-240000">
                                      <p:cBhvr>
                                        <p:cTn id="23" dur="200" fill="hold">
                                          <p:stCondLst>
                                            <p:cond delay="200"/>
                                          </p:stCondLst>
                                        </p:cTn>
                                        <p:tgtEl>
                                          <p:spTgt spid="4"/>
                                        </p:tgtEl>
                                        <p:attrNameLst>
                                          <p:attrName>r</p:attrName>
                                        </p:attrNameLst>
                                      </p:cBhvr>
                                    </p:animRot>
                                    <p:animRot by="240000">
                                      <p:cBhvr>
                                        <p:cTn id="24" dur="200" fill="hold">
                                          <p:stCondLst>
                                            <p:cond delay="400"/>
                                          </p:stCondLst>
                                        </p:cTn>
                                        <p:tgtEl>
                                          <p:spTgt spid="4"/>
                                        </p:tgtEl>
                                        <p:attrNameLst>
                                          <p:attrName>r</p:attrName>
                                        </p:attrNameLst>
                                      </p:cBhvr>
                                    </p:animRot>
                                    <p:animRot by="-240000">
                                      <p:cBhvr>
                                        <p:cTn id="25" dur="200" fill="hold">
                                          <p:stCondLst>
                                            <p:cond delay="600"/>
                                          </p:stCondLst>
                                        </p:cTn>
                                        <p:tgtEl>
                                          <p:spTgt spid="4"/>
                                        </p:tgtEl>
                                        <p:attrNameLst>
                                          <p:attrName>r</p:attrName>
                                        </p:attrNameLst>
                                      </p:cBhvr>
                                    </p:animRot>
                                    <p:animRot by="120000">
                                      <p:cBhvr>
                                        <p:cTn id="2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055077" y="1066399"/>
            <a:ext cx="10068448" cy="4671211"/>
          </a:xfrm>
          <a:prstGeom prst="rect">
            <a:avLst/>
          </a:prstGeom>
          <a:solidFill>
            <a:srgbClr val="EEE9D9"/>
          </a:solidFill>
          <a:ln w="19050">
            <a:solidFill>
              <a:srgbClr val="931E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376680" y="2183765"/>
            <a:ext cx="5782945" cy="3415030"/>
          </a:xfrm>
          <a:prstGeom prst="rect">
            <a:avLst/>
          </a:prstGeom>
          <a:noFill/>
        </p:spPr>
        <p:txBody>
          <a:bodyPr wrap="square">
            <a:spAutoFit/>
          </a:bodyPr>
          <a:lstStyle/>
          <a:p>
            <a:r>
              <a:rPr lang="en-US" altLang="zh-CN" sz="3600" dirty="0">
                <a:latin typeface="Dongle" pitchFamily="2" charset="-127"/>
                <a:cs typeface="Times New Roman" panose="02020603050405020304" pitchFamily="18" charset="0"/>
              </a:rPr>
              <a:t>The Southern god of wealth. He is in charge of fortunes of officialdom.</a:t>
            </a:r>
          </a:p>
          <a:p>
            <a:r>
              <a:rPr lang="en-US" altLang="zh-CN" sz="3600" dirty="0">
                <a:latin typeface="Dongle" pitchFamily="2" charset="-127"/>
                <a:cs typeface="Times New Roman" panose="02020603050405020304" pitchFamily="18" charset="0"/>
              </a:rPr>
              <a:t>Because he journeyed southward with a small cart in his youth and amassed wealth, he was revered by people as the Southern god of wealth</a:t>
            </a:r>
          </a:p>
        </p:txBody>
      </p:sp>
      <p:sp>
        <p:nvSpPr>
          <p:cNvPr id="11" name="文本框 10"/>
          <p:cNvSpPr txBox="1"/>
          <p:nvPr/>
        </p:nvSpPr>
        <p:spPr>
          <a:xfrm>
            <a:off x="1376995" y="1290751"/>
            <a:ext cx="6096000" cy="645160"/>
          </a:xfrm>
          <a:prstGeom prst="rect">
            <a:avLst/>
          </a:prstGeom>
          <a:noFill/>
        </p:spPr>
        <p:txBody>
          <a:bodyPr wrap="square">
            <a:spAutoFit/>
          </a:bodyPr>
          <a:lstStyle/>
          <a:p>
            <a:r>
              <a:rPr lang="en-US" altLang="zh-CN" sz="3600" dirty="0">
                <a:solidFill>
                  <a:srgbClr val="931E16"/>
                </a:solidFill>
                <a:latin typeface="华文新魏" panose="02010800040101010101" pitchFamily="2" charset="-122"/>
                <a:ea typeface="华文新魏" panose="02010800040101010101" pitchFamily="2" charset="-122"/>
                <a:cs typeface="Times New Roman" panose="02020603050405020304" pitchFamily="18" charset="0"/>
              </a:rPr>
              <a:t>Chai Rong </a:t>
            </a:r>
            <a:r>
              <a:rPr lang="zh-CN" altLang="en-US" sz="3600" dirty="0">
                <a:solidFill>
                  <a:srgbClr val="931E16"/>
                </a:solidFill>
                <a:latin typeface="华文新魏" panose="02010800040101010101" pitchFamily="2" charset="-122"/>
                <a:ea typeface="华文新魏" panose="02010800040101010101" pitchFamily="2" charset="-122"/>
                <a:cs typeface="Times New Roman" panose="02020603050405020304" pitchFamily="18" charset="0"/>
              </a:rPr>
              <a:t>柴荣</a:t>
            </a:r>
          </a:p>
        </p:txBody>
      </p:sp>
      <p:pic>
        <p:nvPicPr>
          <p:cNvPr id="3" name="图片 2" descr="013046649d5e93000c651000ec2c55-removebg-preview"/>
          <p:cNvPicPr>
            <a:picLocks noChangeAspect="1"/>
          </p:cNvPicPr>
          <p:nvPr/>
        </p:nvPicPr>
        <p:blipFill>
          <a:blip r:embed="rId4"/>
          <a:stretch>
            <a:fillRect/>
          </a:stretch>
        </p:blipFill>
        <p:spPr>
          <a:xfrm>
            <a:off x="6405245" y="-193675"/>
            <a:ext cx="5280025" cy="7051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ppt_x"/>
                                          </p:val>
                                        </p:tav>
                                        <p:tav tm="100000">
                                          <p:val>
                                            <p:strVal val="#ppt_x"/>
                                          </p:val>
                                        </p:tav>
                                      </p:tavLst>
                                    </p:anim>
                                    <p:anim calcmode="lin" valueType="num">
                                      <p:cBhvr additive="base">
                                        <p:cTn id="8" dur="3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 fill="hold"/>
                                        <p:tgtEl>
                                          <p:spTgt spid="10"/>
                                        </p:tgtEl>
                                        <p:attrNameLst>
                                          <p:attrName>ppt_x</p:attrName>
                                        </p:attrNameLst>
                                      </p:cBhvr>
                                      <p:tavLst>
                                        <p:tav tm="0">
                                          <p:val>
                                            <p:strVal val="#ppt_x"/>
                                          </p:val>
                                        </p:tav>
                                        <p:tav tm="100000">
                                          <p:val>
                                            <p:strVal val="#ppt_x"/>
                                          </p:val>
                                        </p:tav>
                                      </p:tavLst>
                                    </p:anim>
                                    <p:anim calcmode="lin" valueType="num">
                                      <p:cBhvr additive="base">
                                        <p:cTn id="12" dur="3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300" fill="hold"/>
                                        <p:tgtEl>
                                          <p:spTgt spid="11"/>
                                        </p:tgtEl>
                                        <p:attrNameLst>
                                          <p:attrName>ppt_x</p:attrName>
                                        </p:attrNameLst>
                                      </p:cBhvr>
                                      <p:tavLst>
                                        <p:tav tm="0">
                                          <p:val>
                                            <p:strVal val="#ppt_x"/>
                                          </p:val>
                                        </p:tav>
                                        <p:tav tm="100000">
                                          <p:val>
                                            <p:strVal val="#ppt_x"/>
                                          </p:val>
                                        </p:tav>
                                      </p:tavLst>
                                    </p:anim>
                                    <p:anim calcmode="lin" valueType="num">
                                      <p:cBhvr additive="base">
                                        <p:cTn id="16" dur="300" fill="hold"/>
                                        <p:tgtEl>
                                          <p:spTgt spid="11"/>
                                        </p:tgtEl>
                                        <p:attrNameLst>
                                          <p:attrName>ppt_y</p:attrName>
                                        </p:attrNameLst>
                                      </p:cBhvr>
                                      <p:tavLst>
                                        <p:tav tm="0">
                                          <p:val>
                                            <p:strVal val="0-#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055077" y="1066399"/>
            <a:ext cx="10068448" cy="4671211"/>
          </a:xfrm>
          <a:prstGeom prst="rect">
            <a:avLst/>
          </a:prstGeom>
          <a:solidFill>
            <a:srgbClr val="EEE9D9"/>
          </a:solidFill>
          <a:ln w="19050">
            <a:solidFill>
              <a:srgbClr val="931E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588135" y="2122805"/>
            <a:ext cx="5424170" cy="1198880"/>
          </a:xfrm>
          <a:prstGeom prst="rect">
            <a:avLst/>
          </a:prstGeom>
          <a:noFill/>
        </p:spPr>
        <p:txBody>
          <a:bodyPr wrap="square">
            <a:spAutoFit/>
          </a:bodyPr>
          <a:lstStyle/>
          <a:p>
            <a:r>
              <a:rPr lang="en-US" altLang="zh-CN" sz="3600" dirty="0">
                <a:latin typeface="Dongle" pitchFamily="2" charset="-127"/>
                <a:cs typeface="Times New Roman" panose="02020603050405020304" pitchFamily="18" charset="0"/>
              </a:rPr>
              <a:t>The Western god of wealth. He is in charge of commerce.</a:t>
            </a:r>
          </a:p>
        </p:txBody>
      </p:sp>
      <p:sp>
        <p:nvSpPr>
          <p:cNvPr id="11" name="文本框 10"/>
          <p:cNvSpPr txBox="1"/>
          <p:nvPr/>
        </p:nvSpPr>
        <p:spPr>
          <a:xfrm>
            <a:off x="1517672" y="1394798"/>
            <a:ext cx="6096000" cy="646331"/>
          </a:xfrm>
          <a:prstGeom prst="rect">
            <a:avLst/>
          </a:prstGeom>
          <a:noFill/>
        </p:spPr>
        <p:txBody>
          <a:bodyPr wrap="square">
            <a:spAutoFit/>
          </a:bodyPr>
          <a:lstStyle/>
          <a:p>
            <a:r>
              <a:rPr lang="en-GB" altLang="zh-CN" sz="3600" dirty="0">
                <a:solidFill>
                  <a:srgbClr val="931E16"/>
                </a:solidFill>
                <a:latin typeface="华文新魏" panose="02010800040101010101" pitchFamily="2" charset="-122"/>
                <a:ea typeface="华文新魏" panose="02010800040101010101" pitchFamily="2" charset="-122"/>
                <a:cs typeface="Times New Roman" panose="02020603050405020304" pitchFamily="18" charset="0"/>
              </a:rPr>
              <a:t>G</a:t>
            </a:r>
            <a:r>
              <a:rPr lang="en-US" altLang="zh-CN" sz="3600" dirty="0" err="1">
                <a:solidFill>
                  <a:srgbClr val="931E16"/>
                </a:solidFill>
                <a:latin typeface="华文新魏" panose="02010800040101010101" pitchFamily="2" charset="-122"/>
                <a:ea typeface="华文新魏" panose="02010800040101010101" pitchFamily="2" charset="-122"/>
                <a:cs typeface="Times New Roman" panose="02020603050405020304" pitchFamily="18" charset="0"/>
              </a:rPr>
              <a:t>uanyu</a:t>
            </a:r>
            <a:r>
              <a:rPr lang="zh-CN" altLang="en-US" sz="3600" dirty="0">
                <a:solidFill>
                  <a:srgbClr val="931E16"/>
                </a:solidFill>
                <a:latin typeface="华文新魏" panose="02010800040101010101" pitchFamily="2" charset="-122"/>
                <a:ea typeface="华文新魏" panose="02010800040101010101" pitchFamily="2" charset="-122"/>
                <a:cs typeface="Times New Roman" panose="02020603050405020304" pitchFamily="18" charset="0"/>
              </a:rPr>
              <a:t>关羽</a:t>
            </a:r>
          </a:p>
        </p:txBody>
      </p:sp>
      <p:sp>
        <p:nvSpPr>
          <p:cNvPr id="15" name="文本框 14"/>
          <p:cNvSpPr txBox="1"/>
          <p:nvPr/>
        </p:nvSpPr>
        <p:spPr>
          <a:xfrm>
            <a:off x="1517672" y="3133131"/>
            <a:ext cx="6096000" cy="2306955"/>
          </a:xfrm>
          <a:prstGeom prst="rect">
            <a:avLst/>
          </a:prstGeom>
          <a:noFill/>
        </p:spPr>
        <p:txBody>
          <a:bodyPr wrap="square">
            <a:spAutoFit/>
          </a:bodyPr>
          <a:lstStyle/>
          <a:p>
            <a:r>
              <a:rPr lang="en-US" altLang="zh-CN" sz="3600" dirty="0">
                <a:latin typeface="Dongle" pitchFamily="2" charset="-127"/>
                <a:cs typeface="Times New Roman" panose="02020603050405020304" pitchFamily="18" charset="0"/>
              </a:rPr>
              <a:t>He was not swayed by money many times, and he was gradually deified as the god of wealth who protected the interests of businesses.</a:t>
            </a:r>
          </a:p>
        </p:txBody>
      </p:sp>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a:fillRect/>
          </a:stretch>
        </p:blipFill>
        <p:spPr bwMode="auto">
          <a:xfrm>
            <a:off x="6840220" y="-20955"/>
            <a:ext cx="5351780" cy="67100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ppt_x"/>
                                          </p:val>
                                        </p:tav>
                                        <p:tav tm="100000">
                                          <p:val>
                                            <p:strVal val="#ppt_x"/>
                                          </p:val>
                                        </p:tav>
                                      </p:tavLst>
                                    </p:anim>
                                    <p:anim calcmode="lin" valueType="num">
                                      <p:cBhvr additive="base">
                                        <p:cTn id="8" dur="3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cTn>
                              </p:par>
                              <p:par>
                                <p:cTn id="15" presetID="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300" fill="hold"/>
                                        <p:tgtEl>
                                          <p:spTgt spid="11"/>
                                        </p:tgtEl>
                                        <p:attrNameLst>
                                          <p:attrName>ppt_x</p:attrName>
                                        </p:attrNameLst>
                                      </p:cBhvr>
                                      <p:tavLst>
                                        <p:tav tm="0">
                                          <p:val>
                                            <p:strVal val="#ppt_x"/>
                                          </p:val>
                                        </p:tav>
                                        <p:tav tm="100000">
                                          <p:val>
                                            <p:strVal val="#ppt_x"/>
                                          </p:val>
                                        </p:tav>
                                      </p:tavLst>
                                    </p:anim>
                                    <p:anim calcmode="lin" valueType="num">
                                      <p:cBhvr additive="base">
                                        <p:cTn id="18" dur="3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300" fill="hold"/>
                                        <p:tgtEl>
                                          <p:spTgt spid="10"/>
                                        </p:tgtEl>
                                        <p:attrNameLst>
                                          <p:attrName>ppt_x</p:attrName>
                                        </p:attrNameLst>
                                      </p:cBhvr>
                                      <p:tavLst>
                                        <p:tav tm="0">
                                          <p:val>
                                            <p:strVal val="#ppt_x"/>
                                          </p:val>
                                        </p:tav>
                                        <p:tav tm="100000">
                                          <p:val>
                                            <p:strVal val="#ppt_x"/>
                                          </p:val>
                                        </p:tav>
                                      </p:tavLst>
                                    </p:anim>
                                    <p:anim calcmode="lin" valueType="num">
                                      <p:cBhvr additive="base">
                                        <p:cTn id="22" dur="3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300" fill="hold"/>
                                        <p:tgtEl>
                                          <p:spTgt spid="15"/>
                                        </p:tgtEl>
                                        <p:attrNameLst>
                                          <p:attrName>ppt_x</p:attrName>
                                        </p:attrNameLst>
                                      </p:cBhvr>
                                      <p:tavLst>
                                        <p:tav tm="0">
                                          <p:val>
                                            <p:strVal val="#ppt_x"/>
                                          </p:val>
                                        </p:tav>
                                        <p:tav tm="100000">
                                          <p:val>
                                            <p:strVal val="#ppt_x"/>
                                          </p:val>
                                        </p:tav>
                                      </p:tavLst>
                                    </p:anim>
                                    <p:anim calcmode="lin" valueType="num">
                                      <p:cBhvr additive="base">
                                        <p:cTn id="26" dur="3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 grpId="0"/>
      <p:bldP spid="11"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055077" y="1066399"/>
            <a:ext cx="10068448" cy="4671211"/>
          </a:xfrm>
          <a:prstGeom prst="rect">
            <a:avLst/>
          </a:prstGeom>
          <a:solidFill>
            <a:srgbClr val="EEE9D9"/>
          </a:solidFill>
          <a:ln w="19050">
            <a:solidFill>
              <a:srgbClr val="931E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588135" y="2122805"/>
            <a:ext cx="5861050" cy="2306955"/>
          </a:xfrm>
          <a:prstGeom prst="rect">
            <a:avLst/>
          </a:prstGeom>
          <a:noFill/>
        </p:spPr>
        <p:txBody>
          <a:bodyPr wrap="square">
            <a:spAutoFit/>
          </a:bodyPr>
          <a:lstStyle/>
          <a:p>
            <a:r>
              <a:rPr lang="en-US" altLang="zh-CN" sz="3600" dirty="0">
                <a:latin typeface="Dongle" pitchFamily="2" charset="-127"/>
                <a:cs typeface="Times New Roman" panose="02020603050405020304" pitchFamily="18" charset="0"/>
              </a:rPr>
              <a:t>The Northern god of wealth.</a:t>
            </a:r>
          </a:p>
          <a:p>
            <a:r>
              <a:rPr lang="en-US" altLang="zh-CN" sz="3600" dirty="0">
                <a:latin typeface="Dongle" pitchFamily="2" charset="-127"/>
                <a:cs typeface="Times New Roman" panose="02020603050405020304" pitchFamily="18" charset="0"/>
                <a:sym typeface="+mn-ea"/>
              </a:rPr>
              <a:t>In matters of trade and wealth-seeking, he ensures fairness, profit, and harmonious partnerships.</a:t>
            </a:r>
            <a:endParaRPr lang="en-US" altLang="zh-CN" sz="3600" dirty="0">
              <a:latin typeface="Dongle" pitchFamily="2" charset="-127"/>
              <a:cs typeface="Times New Roman" panose="02020603050405020304" pitchFamily="18" charset="0"/>
            </a:endParaRPr>
          </a:p>
        </p:txBody>
      </p:sp>
      <p:sp>
        <p:nvSpPr>
          <p:cNvPr id="11" name="文本框 10"/>
          <p:cNvSpPr txBox="1"/>
          <p:nvPr/>
        </p:nvSpPr>
        <p:spPr>
          <a:xfrm>
            <a:off x="1517672" y="1394798"/>
            <a:ext cx="6096000" cy="645160"/>
          </a:xfrm>
          <a:prstGeom prst="rect">
            <a:avLst/>
          </a:prstGeom>
          <a:noFill/>
        </p:spPr>
        <p:txBody>
          <a:bodyPr wrap="square">
            <a:spAutoFit/>
          </a:bodyPr>
          <a:lstStyle/>
          <a:p>
            <a:r>
              <a:rPr lang="en-US" altLang="zh-CN" sz="3600" dirty="0">
                <a:solidFill>
                  <a:srgbClr val="931E16"/>
                </a:solidFill>
                <a:latin typeface="华文新魏" panose="02010800040101010101" pitchFamily="2" charset="-122"/>
                <a:ea typeface="华文新魏" panose="02010800040101010101" pitchFamily="2" charset="-122"/>
                <a:cs typeface="Times New Roman" panose="02020603050405020304" pitchFamily="18" charset="0"/>
              </a:rPr>
              <a:t>Zhao Gongming </a:t>
            </a:r>
            <a:r>
              <a:rPr lang="zh-CN" altLang="en-US" sz="3600" dirty="0">
                <a:solidFill>
                  <a:srgbClr val="931E16"/>
                </a:solidFill>
                <a:latin typeface="华文新魏" panose="02010800040101010101" pitchFamily="2" charset="-122"/>
                <a:ea typeface="华文新魏" panose="02010800040101010101" pitchFamily="2" charset="-122"/>
                <a:cs typeface="Times New Roman" panose="02020603050405020304" pitchFamily="18" charset="0"/>
              </a:rPr>
              <a:t>赵公明</a:t>
            </a:r>
          </a:p>
        </p:txBody>
      </p:sp>
      <p:pic>
        <p:nvPicPr>
          <p:cNvPr id="3" name="图片 2" descr="015edb649d5e94000c22100000bf21-removebg-preview"/>
          <p:cNvPicPr>
            <a:picLocks noChangeAspect="1"/>
          </p:cNvPicPr>
          <p:nvPr/>
        </p:nvPicPr>
        <p:blipFill>
          <a:blip r:embed="rId4"/>
          <a:stretch>
            <a:fillRect/>
          </a:stretch>
        </p:blipFill>
        <p:spPr>
          <a:xfrm>
            <a:off x="6151245" y="0"/>
            <a:ext cx="5196205" cy="6924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ppt_x"/>
                                          </p:val>
                                        </p:tav>
                                        <p:tav tm="100000">
                                          <p:val>
                                            <p:strVal val="#ppt_x"/>
                                          </p:val>
                                        </p:tav>
                                      </p:tavLst>
                                    </p:anim>
                                    <p:anim calcmode="lin" valueType="num">
                                      <p:cBhvr additive="base">
                                        <p:cTn id="8" dur="3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300" fill="hold"/>
                                        <p:tgtEl>
                                          <p:spTgt spid="11"/>
                                        </p:tgtEl>
                                        <p:attrNameLst>
                                          <p:attrName>ppt_x</p:attrName>
                                        </p:attrNameLst>
                                      </p:cBhvr>
                                      <p:tavLst>
                                        <p:tav tm="0">
                                          <p:val>
                                            <p:strVal val="#ppt_x"/>
                                          </p:val>
                                        </p:tav>
                                        <p:tav tm="100000">
                                          <p:val>
                                            <p:strVal val="#ppt_x"/>
                                          </p:val>
                                        </p:tav>
                                      </p:tavLst>
                                    </p:anim>
                                    <p:anim calcmode="lin" valueType="num">
                                      <p:cBhvr additive="base">
                                        <p:cTn id="12" dur="3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300" fill="hold"/>
                                        <p:tgtEl>
                                          <p:spTgt spid="10"/>
                                        </p:tgtEl>
                                        <p:attrNameLst>
                                          <p:attrName>ppt_x</p:attrName>
                                        </p:attrNameLst>
                                      </p:cBhvr>
                                      <p:tavLst>
                                        <p:tav tm="0">
                                          <p:val>
                                            <p:strVal val="#ppt_x"/>
                                          </p:val>
                                        </p:tav>
                                        <p:tav tm="100000">
                                          <p:val>
                                            <p:strVal val="#ppt_x"/>
                                          </p:val>
                                        </p:tav>
                                      </p:tavLst>
                                    </p:anim>
                                    <p:anim calcmode="lin" valueType="num">
                                      <p:cBhvr additive="base">
                                        <p:cTn id="16" dur="300" fill="hold"/>
                                        <p:tgtEl>
                                          <p:spTgt spid="10"/>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 descr="01f672649d5e95000c70100060afdd-removebg-preview"/>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905" y="33020"/>
            <a:ext cx="3955415" cy="5271135"/>
          </a:xfrm>
          <a:prstGeom prst="rect">
            <a:avLst/>
          </a:prstGeom>
        </p:spPr>
      </p:pic>
      <p:sp>
        <p:nvSpPr>
          <p:cNvPr id="6" name="文本框 5"/>
          <p:cNvSpPr txBox="1"/>
          <p:nvPr/>
        </p:nvSpPr>
        <p:spPr>
          <a:xfrm>
            <a:off x="636905" y="5104765"/>
            <a:ext cx="5222240" cy="1753235"/>
          </a:xfrm>
          <a:prstGeom prst="rect">
            <a:avLst/>
          </a:prstGeom>
          <a:noFill/>
        </p:spPr>
        <p:txBody>
          <a:bodyPr wrap="square" rtlCol="0">
            <a:spAutoFit/>
          </a:bodyPr>
          <a:lstStyle/>
          <a:p>
            <a:r>
              <a:rPr lang="en-US" altLang="zh-CN" sz="3600" dirty="0">
                <a:solidFill>
                  <a:srgbClr val="931E16"/>
                </a:solidFill>
                <a:latin typeface="华文新魏" panose="02010800040101010101" pitchFamily="2" charset="-122"/>
                <a:ea typeface="华文新魏" panose="02010800040101010101" pitchFamily="2" charset="-122"/>
                <a:cs typeface="Times New Roman" panose="02020603050405020304" pitchFamily="18" charset="0"/>
              </a:rPr>
              <a:t>Li Guizu </a:t>
            </a:r>
            <a:r>
              <a:rPr lang="zh-CN" altLang="en-US" sz="3600" dirty="0">
                <a:solidFill>
                  <a:srgbClr val="931E16"/>
                </a:solidFill>
                <a:latin typeface="华文新魏" panose="02010800040101010101" pitchFamily="2" charset="-122"/>
                <a:ea typeface="华文新魏" panose="02010800040101010101" pitchFamily="2" charset="-122"/>
                <a:cs typeface="Times New Roman" panose="02020603050405020304" pitchFamily="18" charset="0"/>
              </a:rPr>
              <a:t>李诡祖</a:t>
            </a:r>
            <a:endParaRPr lang="en-US" altLang="zh-CN" sz="3600" dirty="0">
              <a:solidFill>
                <a:srgbClr val="931E16"/>
              </a:solidFill>
              <a:latin typeface="华文新魏" panose="02010800040101010101" pitchFamily="2" charset="-122"/>
              <a:ea typeface="华文新魏" panose="02010800040101010101" pitchFamily="2" charset="-122"/>
              <a:cs typeface="Times New Roman" panose="02020603050405020304" pitchFamily="18" charset="0"/>
            </a:endParaRPr>
          </a:p>
          <a:p>
            <a:r>
              <a:rPr lang="en-US" altLang="zh-CN" sz="3600" dirty="0">
                <a:latin typeface="Dongle" pitchFamily="2" charset="-127"/>
                <a:cs typeface="Times New Roman" panose="02020603050405020304" pitchFamily="18" charset="0"/>
              </a:rPr>
              <a:t>The northeast god of wealth. He is in charge of fortune and luckiness. </a:t>
            </a:r>
          </a:p>
        </p:txBody>
      </p:sp>
      <p:pic>
        <p:nvPicPr>
          <p:cNvPr id="7" name="图片 6" descr="01c360649d5e95000c2210005330e8-removebg-preview"/>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35725" y="-54610"/>
            <a:ext cx="4021455" cy="5358765"/>
          </a:xfrm>
          <a:prstGeom prst="rect">
            <a:avLst/>
          </a:prstGeom>
        </p:spPr>
      </p:pic>
      <p:sp>
        <p:nvSpPr>
          <p:cNvPr id="8" name="文本框 7"/>
          <p:cNvSpPr txBox="1"/>
          <p:nvPr/>
        </p:nvSpPr>
        <p:spPr>
          <a:xfrm>
            <a:off x="6435725" y="5231765"/>
            <a:ext cx="5222240" cy="1753235"/>
          </a:xfrm>
          <a:prstGeom prst="rect">
            <a:avLst/>
          </a:prstGeom>
          <a:noFill/>
        </p:spPr>
        <p:txBody>
          <a:bodyPr wrap="square" rtlCol="0">
            <a:spAutoFit/>
          </a:bodyPr>
          <a:lstStyle/>
          <a:p>
            <a:r>
              <a:rPr lang="en-US" altLang="zh-CN" sz="3600" dirty="0">
                <a:solidFill>
                  <a:srgbClr val="931E16"/>
                </a:solidFill>
                <a:latin typeface="华文新魏" panose="02010800040101010101" pitchFamily="2" charset="-122"/>
                <a:ea typeface="华文新魏" panose="02010800040101010101" pitchFamily="2" charset="-122"/>
                <a:cs typeface="Times New Roman" panose="02020603050405020304" pitchFamily="18" charset="0"/>
              </a:rPr>
              <a:t>Fan Li </a:t>
            </a:r>
            <a:r>
              <a:rPr lang="zh-CN" altLang="en-US" sz="3600" dirty="0">
                <a:solidFill>
                  <a:srgbClr val="931E16"/>
                </a:solidFill>
                <a:latin typeface="华文新魏" panose="02010800040101010101" pitchFamily="2" charset="-122"/>
                <a:ea typeface="华文新魏" panose="02010800040101010101" pitchFamily="2" charset="-122"/>
                <a:cs typeface="Times New Roman" panose="02020603050405020304" pitchFamily="18" charset="0"/>
              </a:rPr>
              <a:t>范蠡</a:t>
            </a:r>
          </a:p>
          <a:p>
            <a:r>
              <a:rPr lang="en-US" altLang="zh-CN" sz="3600" dirty="0">
                <a:latin typeface="Dongle" pitchFamily="2" charset="-127"/>
                <a:cs typeface="Times New Roman" panose="02020603050405020304" pitchFamily="18" charset="0"/>
              </a:rPr>
              <a:t>The southeast god of wealth. He is in charge of economy.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0" y="-11793"/>
            <a:ext cx="4000331" cy="6858000"/>
            <a:chOff x="0" y="-11793"/>
            <a:chExt cx="4000331" cy="6858000"/>
          </a:xfrm>
        </p:grpSpPr>
        <p:sp>
          <p:nvSpPr>
            <p:cNvPr id="3" name="任意多边形: 形状 2"/>
            <p:cNvSpPr/>
            <p:nvPr/>
          </p:nvSpPr>
          <p:spPr>
            <a:xfrm>
              <a:off x="0" y="3787321"/>
              <a:ext cx="2598021" cy="3058886"/>
            </a:xfrm>
            <a:custGeom>
              <a:avLst/>
              <a:gdLst>
                <a:gd name="connsiteX0" fmla="*/ 1068578 w 2598021"/>
                <a:gd name="connsiteY0" fmla="*/ 0 h 3058886"/>
                <a:gd name="connsiteX1" fmla="*/ 2598021 w 2598021"/>
                <a:gd name="connsiteY1" fmla="*/ 1529443 h 3058886"/>
                <a:gd name="connsiteX2" fmla="*/ 1068578 w 2598021"/>
                <a:gd name="connsiteY2" fmla="*/ 3058886 h 3058886"/>
                <a:gd name="connsiteX3" fmla="*/ 95710 w 2598021"/>
                <a:gd name="connsiteY3" fmla="*/ 2709636 h 3058886"/>
                <a:gd name="connsiteX4" fmla="*/ 0 w 2598021"/>
                <a:gd name="connsiteY4" fmla="*/ 2622648 h 3058886"/>
                <a:gd name="connsiteX5" fmla="*/ 0 w 2598021"/>
                <a:gd name="connsiteY5" fmla="*/ 436238 h 3058886"/>
                <a:gd name="connsiteX6" fmla="*/ 95710 w 2598021"/>
                <a:gd name="connsiteY6" fmla="*/ 349251 h 3058886"/>
                <a:gd name="connsiteX7" fmla="*/ 1068578 w 2598021"/>
                <a:gd name="connsiteY7" fmla="*/ 0 h 305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8021" h="3058886">
                  <a:moveTo>
                    <a:pt x="1068578" y="0"/>
                  </a:moveTo>
                  <a:cubicBezTo>
                    <a:pt x="1913266" y="0"/>
                    <a:pt x="2598021" y="684755"/>
                    <a:pt x="2598021" y="1529443"/>
                  </a:cubicBezTo>
                  <a:cubicBezTo>
                    <a:pt x="2598021" y="2374131"/>
                    <a:pt x="1913266" y="3058886"/>
                    <a:pt x="1068578" y="3058886"/>
                  </a:cubicBezTo>
                  <a:cubicBezTo>
                    <a:pt x="699027" y="3058886"/>
                    <a:pt x="360088" y="2927820"/>
                    <a:pt x="95710" y="2709636"/>
                  </a:cubicBezTo>
                  <a:lnTo>
                    <a:pt x="0" y="2622648"/>
                  </a:lnTo>
                  <a:lnTo>
                    <a:pt x="0" y="436238"/>
                  </a:lnTo>
                  <a:lnTo>
                    <a:pt x="95710" y="349251"/>
                  </a:lnTo>
                  <a:cubicBezTo>
                    <a:pt x="360088" y="131067"/>
                    <a:pt x="699027" y="0"/>
                    <a:pt x="1068578" y="0"/>
                  </a:cubicBezTo>
                  <a:close/>
                </a:path>
              </a:pathLst>
            </a:custGeom>
            <a:solidFill>
              <a:srgbClr val="931E1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4" name="图片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14131" y="-11793"/>
              <a:ext cx="3886200" cy="6858000"/>
            </a:xfrm>
            <a:prstGeom prst="rect">
              <a:avLst/>
            </a:prstGeom>
          </p:spPr>
        </p:pic>
      </p:grpSp>
      <p:pic>
        <p:nvPicPr>
          <p:cNvPr id="6" name="图片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42889" y="2068273"/>
            <a:ext cx="1207870" cy="1207870"/>
          </a:xfrm>
          <a:prstGeom prst="rect">
            <a:avLst/>
          </a:prstGeom>
        </p:spPr>
      </p:pic>
      <p:sp>
        <p:nvSpPr>
          <p:cNvPr id="7" name="文本框 6"/>
          <p:cNvSpPr txBox="1"/>
          <p:nvPr/>
        </p:nvSpPr>
        <p:spPr>
          <a:xfrm>
            <a:off x="4542889" y="1545053"/>
            <a:ext cx="3886200" cy="521970"/>
          </a:xfrm>
          <a:prstGeom prst="rect">
            <a:avLst/>
          </a:prstGeom>
          <a:noFill/>
        </p:spPr>
        <p:txBody>
          <a:bodyPr wrap="square" rtlCol="0">
            <a:spAutoFit/>
          </a:bodyPr>
          <a:lstStyle/>
          <a:p>
            <a:r>
              <a:rPr lang="en-US" altLang="zh-CN" sz="2800" dirty="0">
                <a:solidFill>
                  <a:srgbClr val="AC7F4D"/>
                </a:solidFill>
              </a:rPr>
              <a:t>GOD OF WEALTH</a:t>
            </a:r>
            <a:endParaRPr lang="zh-CN" altLang="en-US" sz="2800" dirty="0">
              <a:solidFill>
                <a:srgbClr val="AC7F4D"/>
              </a:solidFill>
            </a:endParaRPr>
          </a:p>
        </p:txBody>
      </p:sp>
      <p:sp>
        <p:nvSpPr>
          <p:cNvPr id="9" name="文本框 8"/>
          <p:cNvSpPr txBox="1"/>
          <p:nvPr/>
        </p:nvSpPr>
        <p:spPr>
          <a:xfrm>
            <a:off x="4547973" y="3300925"/>
            <a:ext cx="7644027" cy="3415030"/>
          </a:xfrm>
          <a:prstGeom prst="rect">
            <a:avLst/>
          </a:prstGeom>
          <a:noFill/>
        </p:spPr>
        <p:txBody>
          <a:bodyPr wrap="square" rtlCol="0">
            <a:spAutoFit/>
          </a:bodyPr>
          <a:lstStyle/>
          <a:p>
            <a:r>
              <a:rPr lang="en-US" altLang="zh-CN" sz="3600" dirty="0">
                <a:solidFill>
                  <a:schemeClr val="bg1"/>
                </a:solidFill>
                <a:latin typeface="Dongle" pitchFamily="2" charset="-127"/>
                <a:ea typeface="Dongle" pitchFamily="2" charset="-127"/>
              </a:rPr>
              <a:t>01 Origin and Development of </a:t>
            </a:r>
            <a:r>
              <a:rPr lang="en-US" altLang="zh-CN" sz="2400" b="1" dirty="0" err="1">
                <a:solidFill>
                  <a:srgbClr val="931E16"/>
                </a:solidFill>
                <a:latin typeface="Bradley Hand ITC" panose="03070402050302030203" pitchFamily="66" charset="0"/>
                <a:ea typeface="Dongle" pitchFamily="2" charset="-127"/>
              </a:rPr>
              <a:t>GOD OF WEALTH</a:t>
            </a:r>
            <a:endParaRPr lang="en-US" altLang="zh-CN" sz="3600" b="1" dirty="0">
              <a:solidFill>
                <a:srgbClr val="931E16"/>
              </a:solidFill>
              <a:latin typeface="Bradley Hand ITC" panose="03070402050302030203" pitchFamily="66" charset="0"/>
              <a:ea typeface="Dongle" pitchFamily="2" charset="-127"/>
            </a:endParaRPr>
          </a:p>
          <a:p>
            <a:r>
              <a:rPr lang="en-US" altLang="zh-CN" sz="3600" dirty="0">
                <a:solidFill>
                  <a:schemeClr val="bg1"/>
                </a:solidFill>
                <a:latin typeface="Dongle" pitchFamily="2" charset="-127"/>
                <a:ea typeface="Dongle" pitchFamily="2" charset="-127"/>
              </a:rPr>
              <a:t>02 Group of </a:t>
            </a:r>
            <a:r>
              <a:rPr lang="en-US" altLang="zh-CN" sz="2400" b="1" dirty="0" err="1">
                <a:solidFill>
                  <a:srgbClr val="931E16"/>
                </a:solidFill>
                <a:latin typeface="Bradley Hand ITC" panose="03070402050302030203" pitchFamily="66" charset="0"/>
                <a:ea typeface="Dongle" pitchFamily="2" charset="-127"/>
                <a:sym typeface="+mn-ea"/>
              </a:rPr>
              <a:t>GOD OF WEALTH</a:t>
            </a:r>
            <a:endParaRPr lang="en-US" altLang="zh-CN" sz="3600" dirty="0">
              <a:solidFill>
                <a:srgbClr val="931E16"/>
              </a:solidFill>
              <a:latin typeface="Dongle" pitchFamily="2" charset="-127"/>
              <a:ea typeface="Dongle" pitchFamily="2" charset="-127"/>
            </a:endParaRPr>
          </a:p>
          <a:p>
            <a:r>
              <a:rPr lang="en-US" altLang="zh-CN" sz="3600" dirty="0">
                <a:solidFill>
                  <a:schemeClr val="bg1"/>
                </a:solidFill>
                <a:latin typeface="Dongle" pitchFamily="2" charset="-127"/>
                <a:ea typeface="Dongle" pitchFamily="2" charset="-127"/>
              </a:rPr>
              <a:t>03  Chinese view of money from the worship of </a:t>
            </a:r>
            <a:r>
              <a:rPr lang="en-US" altLang="zh-CN" sz="2400" b="1" dirty="0" err="1">
                <a:solidFill>
                  <a:srgbClr val="931E16"/>
                </a:solidFill>
                <a:latin typeface="Bradley Hand ITC" panose="03070402050302030203" pitchFamily="66" charset="0"/>
                <a:ea typeface="Dongle" pitchFamily="2" charset="-127"/>
                <a:sym typeface="+mn-ea"/>
              </a:rPr>
              <a:t>GOD OF WEALTH</a:t>
            </a:r>
            <a:endParaRPr lang="en-US" altLang="zh-CN" sz="2400" b="1" dirty="0" err="1">
              <a:solidFill>
                <a:srgbClr val="931E16"/>
              </a:solidFill>
              <a:latin typeface="Bradley Hand ITC" panose="03070402050302030203" pitchFamily="66" charset="0"/>
              <a:ea typeface="Dongle" pitchFamily="2" charset="-127"/>
            </a:endParaRPr>
          </a:p>
          <a:p>
            <a:endParaRPr lang="en-US" altLang="zh-CN" sz="3600" dirty="0">
              <a:solidFill>
                <a:schemeClr val="bg1"/>
              </a:solidFill>
              <a:latin typeface="Dongle" pitchFamily="2" charset="-127"/>
              <a:ea typeface="Dongle" pitchFamily="2" charset="-127"/>
            </a:endParaRPr>
          </a:p>
          <a:p>
            <a:endParaRPr lang="zh-CN" altLang="en-US" sz="4800" dirty="0">
              <a:solidFill>
                <a:schemeClr val="bg1"/>
              </a:solidFill>
              <a:latin typeface="Dongle" pitchFamily="2" charset="-127"/>
            </a:endParaRPr>
          </a:p>
        </p:txBody>
      </p:sp>
      <p:grpSp>
        <p:nvGrpSpPr>
          <p:cNvPr id="10" name="组合 9"/>
          <p:cNvGrpSpPr/>
          <p:nvPr/>
        </p:nvGrpSpPr>
        <p:grpSpPr>
          <a:xfrm>
            <a:off x="2830285" y="4374036"/>
            <a:ext cx="1592859" cy="2142588"/>
            <a:chOff x="2972245" y="4169169"/>
            <a:chExt cx="1432980" cy="2142588"/>
          </a:xfrm>
        </p:grpSpPr>
        <p:pic>
          <p:nvPicPr>
            <p:cNvPr id="11" name="图形 1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2617441" y="4523973"/>
              <a:ext cx="2142588" cy="1432980"/>
            </a:xfrm>
            <a:prstGeom prst="rect">
              <a:avLst/>
            </a:prstGeom>
          </p:spPr>
        </p:pic>
        <p:sp>
          <p:nvSpPr>
            <p:cNvPr id="14" name="文本框 13"/>
            <p:cNvSpPr txBox="1"/>
            <p:nvPr/>
          </p:nvSpPr>
          <p:spPr>
            <a:xfrm>
              <a:off x="3380508" y="4625056"/>
              <a:ext cx="860049" cy="1446550"/>
            </a:xfrm>
            <a:prstGeom prst="rect">
              <a:avLst/>
            </a:prstGeom>
            <a:noFill/>
          </p:spPr>
          <p:txBody>
            <a:bodyPr wrap="square" rtlCol="0">
              <a:spAutoFit/>
            </a:bodyPr>
            <a:lstStyle/>
            <a:p>
              <a:r>
                <a:rPr lang="zh-CN" altLang="en-US" sz="4400" dirty="0">
                  <a:solidFill>
                    <a:srgbClr val="ECEBD9"/>
                  </a:solidFill>
                  <a:latin typeface="云峰字库重庆山城棒棒体" panose="02010500030101010101" pitchFamily="2" charset="-122"/>
                  <a:ea typeface="云峰字库重庆山城棒棒体" panose="02010500030101010101" pitchFamily="2" charset="-122"/>
                </a:rPr>
                <a:t>财</a:t>
              </a:r>
              <a:endParaRPr lang="en-US" altLang="zh-CN" sz="4400" dirty="0">
                <a:solidFill>
                  <a:srgbClr val="ECEBD9"/>
                </a:solidFill>
                <a:latin typeface="云峰字库重庆山城棒棒体" panose="02010500030101010101" pitchFamily="2" charset="-122"/>
                <a:ea typeface="云峰字库重庆山城棒棒体" panose="02010500030101010101" pitchFamily="2" charset="-122"/>
              </a:endParaRPr>
            </a:p>
            <a:p>
              <a:r>
                <a:rPr lang="zh-CN" altLang="en-US" sz="4400" dirty="0">
                  <a:solidFill>
                    <a:srgbClr val="ECEBD9"/>
                  </a:solidFill>
                  <a:latin typeface="云峰字库重庆山城棒棒体" panose="02010500030101010101" pitchFamily="2" charset="-122"/>
                  <a:ea typeface="云峰字库重庆山城棒棒体" panose="02010500030101010101" pitchFamily="2" charset="-122"/>
                </a:rPr>
                <a:t>神</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 calcmode="lin" valueType="num">
                                      <p:cBhvr additive="base">
                                        <p:cTn id="29"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9">
                                            <p:txEl>
                                              <p:pRg st="1" end="1"/>
                                            </p:txEl>
                                          </p:spTgt>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 calcmode="lin" valueType="num">
                                      <p:cBhvr additive="base">
                                        <p:cTn id="33"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0" y="5104765"/>
            <a:ext cx="6576060" cy="1753235"/>
          </a:xfrm>
          <a:prstGeom prst="rect">
            <a:avLst/>
          </a:prstGeom>
          <a:noFill/>
        </p:spPr>
        <p:txBody>
          <a:bodyPr wrap="square" rtlCol="0">
            <a:spAutoFit/>
          </a:bodyPr>
          <a:lstStyle/>
          <a:p>
            <a:r>
              <a:rPr lang="en-US" altLang="zh-CN" sz="3600" dirty="0">
                <a:solidFill>
                  <a:srgbClr val="931E16"/>
                </a:solidFill>
                <a:latin typeface="华文新魏" panose="02010800040101010101" pitchFamily="2" charset="-122"/>
                <a:ea typeface="华文新魏" panose="02010800040101010101" pitchFamily="2" charset="-122"/>
                <a:cs typeface="Times New Roman" panose="02020603050405020304" pitchFamily="18" charset="0"/>
              </a:rPr>
              <a:t>Liu Haichan </a:t>
            </a:r>
            <a:r>
              <a:rPr lang="zh-CN" altLang="en-US" sz="3600" dirty="0">
                <a:solidFill>
                  <a:srgbClr val="931E16"/>
                </a:solidFill>
                <a:latin typeface="华文新魏" panose="02010800040101010101" pitchFamily="2" charset="-122"/>
                <a:ea typeface="华文新魏" panose="02010800040101010101" pitchFamily="2" charset="-122"/>
                <a:cs typeface="Times New Roman" panose="02020603050405020304" pitchFamily="18" charset="0"/>
              </a:rPr>
              <a:t>刘海禅</a:t>
            </a:r>
          </a:p>
          <a:p>
            <a:r>
              <a:rPr lang="en-US" altLang="zh-CN" sz="3600" dirty="0">
                <a:latin typeface="Dongle" pitchFamily="2" charset="-127"/>
                <a:cs typeface="Times New Roman" panose="02020603050405020304" pitchFamily="18" charset="0"/>
              </a:rPr>
              <a:t> The northwest god of wealth. He is the only intern in the group, in responsible for nothing.</a:t>
            </a:r>
          </a:p>
        </p:txBody>
      </p:sp>
      <p:sp>
        <p:nvSpPr>
          <p:cNvPr id="8" name="文本框 7"/>
          <p:cNvSpPr txBox="1"/>
          <p:nvPr/>
        </p:nvSpPr>
        <p:spPr>
          <a:xfrm>
            <a:off x="6435725" y="5231765"/>
            <a:ext cx="5222240" cy="1753235"/>
          </a:xfrm>
          <a:prstGeom prst="rect">
            <a:avLst/>
          </a:prstGeom>
          <a:noFill/>
        </p:spPr>
        <p:txBody>
          <a:bodyPr wrap="square" rtlCol="0">
            <a:spAutoFit/>
          </a:bodyPr>
          <a:lstStyle/>
          <a:p>
            <a:r>
              <a:rPr lang="en-US" altLang="zh-CN" sz="3600" dirty="0">
                <a:solidFill>
                  <a:srgbClr val="931E16"/>
                </a:solidFill>
                <a:latin typeface="华文新魏" panose="02010800040101010101" pitchFamily="2" charset="-122"/>
                <a:ea typeface="华文新魏" panose="02010800040101010101" pitchFamily="2" charset="-122"/>
                <a:cs typeface="Times New Roman" panose="02020603050405020304" pitchFamily="18" charset="0"/>
              </a:rPr>
              <a:t>Duanmu Ci </a:t>
            </a:r>
            <a:r>
              <a:rPr lang="zh-CN" altLang="en-US" sz="3600" dirty="0">
                <a:solidFill>
                  <a:srgbClr val="931E16"/>
                </a:solidFill>
                <a:latin typeface="华文新魏" panose="02010800040101010101" pitchFamily="2" charset="-122"/>
                <a:ea typeface="华文新魏" panose="02010800040101010101" pitchFamily="2" charset="-122"/>
                <a:cs typeface="Times New Roman" panose="02020603050405020304" pitchFamily="18" charset="0"/>
              </a:rPr>
              <a:t>端木赐</a:t>
            </a:r>
          </a:p>
          <a:p>
            <a:r>
              <a:rPr lang="en-US" altLang="zh-CN" sz="3600" dirty="0">
                <a:latin typeface="Dongle" pitchFamily="2" charset="-127"/>
                <a:cs typeface="Times New Roman" panose="02020603050405020304" pitchFamily="18" charset="0"/>
              </a:rPr>
              <a:t> The southwest god of wealth. He is in charge of culture</a:t>
            </a:r>
          </a:p>
        </p:txBody>
      </p:sp>
      <p:pic>
        <p:nvPicPr>
          <p:cNvPr id="2" name="图片 1" descr="01c6c7649d5e97000c21100077fd94-removebg-preview"/>
          <p:cNvPicPr>
            <a:picLocks noChangeAspect="1"/>
          </p:cNvPicPr>
          <p:nvPr/>
        </p:nvPicPr>
        <p:blipFill>
          <a:blip r:embed="rId4"/>
          <a:stretch>
            <a:fillRect/>
          </a:stretch>
        </p:blipFill>
        <p:spPr>
          <a:xfrm>
            <a:off x="6985000" y="0"/>
            <a:ext cx="4124325" cy="5495925"/>
          </a:xfrm>
          <a:prstGeom prst="rect">
            <a:avLst/>
          </a:prstGeom>
        </p:spPr>
      </p:pic>
      <p:pic>
        <p:nvPicPr>
          <p:cNvPr id="3" name="图片 2" descr="01b5d3649d5e96000c65100051c7c6-removebg-preview"/>
          <p:cNvPicPr>
            <a:picLocks noChangeAspect="1"/>
          </p:cNvPicPr>
          <p:nvPr/>
        </p:nvPicPr>
        <p:blipFill>
          <a:blip r:embed="rId5"/>
          <a:stretch>
            <a:fillRect/>
          </a:stretch>
        </p:blipFill>
        <p:spPr>
          <a:xfrm>
            <a:off x="636905" y="-264160"/>
            <a:ext cx="4124325" cy="549592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055077" y="1066399"/>
            <a:ext cx="10068448" cy="4671211"/>
          </a:xfrm>
          <a:prstGeom prst="rect">
            <a:avLst/>
          </a:prstGeom>
          <a:solidFill>
            <a:srgbClr val="EEE9D9"/>
          </a:solidFill>
          <a:ln w="19050">
            <a:solidFill>
              <a:srgbClr val="931E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258570" y="1182370"/>
            <a:ext cx="9864725" cy="4554855"/>
          </a:xfrm>
          <a:prstGeom prst="rect">
            <a:avLst/>
          </a:prstGeom>
          <a:noFill/>
        </p:spPr>
        <p:txBody>
          <a:bodyPr wrap="square">
            <a:noAutofit/>
          </a:bodyPr>
          <a:lstStyle/>
          <a:p>
            <a:pPr algn="l">
              <a:buClrTx/>
              <a:buSzTx/>
              <a:buFontTx/>
            </a:pPr>
            <a:r>
              <a:rPr lang="en-US" altLang="zh-CN" sz="2800" dirty="0">
                <a:latin typeface="Alkatra SemiBold" panose="03080902040302020200" pitchFamily="66" charset="0"/>
                <a:cs typeface="Alkatra SemiBold" panose="03080902040302020200" pitchFamily="66" charset="0"/>
              </a:rPr>
              <a:t>2、Who among the following options is not the God of Wealth</a:t>
            </a:r>
            <a:r>
              <a:rPr lang="en-US" altLang="zh-CN" sz="2800" b="1" dirty="0">
                <a:latin typeface="Alkatra SemiBold" panose="03080902040302020200" pitchFamily="66" charset="0"/>
                <a:cs typeface="Alkatra SemiBold" panose="03080902040302020200" pitchFamily="66" charset="0"/>
              </a:rPr>
              <a:t> </a:t>
            </a:r>
            <a:r>
              <a:rPr lang="zh-CN" altLang="en-US" sz="2800" b="1" dirty="0">
                <a:latin typeface="Alkatra SemiBold" panose="03080902040302020200" pitchFamily="66" charset="0"/>
                <a:cs typeface="Alkatra SemiBold" panose="03080902040302020200" pitchFamily="66" charset="0"/>
              </a:rPr>
              <a:t>？</a:t>
            </a:r>
            <a:endParaRPr lang="en-US" altLang="zh-CN" sz="2800" dirty="0">
              <a:latin typeface="Alkatra SemiBold" panose="03080902040302020200" pitchFamily="66" charset="0"/>
              <a:cs typeface="Alkatra SemiBold" panose="03080902040302020200" pitchFamily="66" charset="0"/>
            </a:endParaRPr>
          </a:p>
          <a:p>
            <a:pPr algn="l">
              <a:buClrTx/>
              <a:buSzTx/>
              <a:buFontTx/>
            </a:pPr>
            <a:r>
              <a:rPr lang="en-US" altLang="zh-CN" sz="2800" dirty="0">
                <a:latin typeface="Alkatra SemiBold" panose="03080902040302020200" pitchFamily="66" charset="0"/>
                <a:cs typeface="Alkatra SemiBold" panose="03080902040302020200" pitchFamily="66" charset="0"/>
              </a:rPr>
              <a:t>A. </a:t>
            </a:r>
            <a:r>
              <a:rPr lang="zh-CN" altLang="en-US" sz="2800" dirty="0">
                <a:latin typeface="Alkatra SemiBold" panose="03080902040302020200" pitchFamily="66" charset="0"/>
                <a:cs typeface="Alkatra SemiBold" panose="03080902040302020200" pitchFamily="66" charset="0"/>
              </a:rPr>
              <a:t>关羽</a:t>
            </a:r>
            <a:endParaRPr lang="en-US" altLang="zh-CN" sz="2800" dirty="0">
              <a:solidFill>
                <a:schemeClr val="tx1"/>
              </a:solidFill>
              <a:latin typeface="Alkatra SemiBold" panose="03080902040302020200" pitchFamily="66" charset="0"/>
              <a:cs typeface="Alkatra SemiBold" panose="03080902040302020200" pitchFamily="66" charset="0"/>
              <a:sym typeface="+mn-ea"/>
            </a:endParaRPr>
          </a:p>
          <a:p>
            <a:pPr algn="l">
              <a:buClrTx/>
              <a:buSzTx/>
              <a:buFontTx/>
            </a:pPr>
            <a:endParaRPr lang="en-US" altLang="zh-CN" sz="2800" dirty="0">
              <a:solidFill>
                <a:schemeClr val="tx1"/>
              </a:solidFill>
              <a:latin typeface="Alkatra SemiBold" panose="03080902040302020200" pitchFamily="66" charset="0"/>
              <a:cs typeface="Alkatra SemiBold" panose="03080902040302020200" pitchFamily="66" charset="0"/>
              <a:sym typeface="+mn-ea"/>
            </a:endParaRPr>
          </a:p>
          <a:p>
            <a:pPr algn="l">
              <a:buClrTx/>
              <a:buSzTx/>
              <a:buFontTx/>
            </a:pPr>
            <a:r>
              <a:rPr lang="en-US" altLang="zh-CN" sz="2800" dirty="0">
                <a:solidFill>
                  <a:schemeClr val="tx1"/>
                </a:solidFill>
                <a:latin typeface="Alkatra SemiBold" panose="03080902040302020200" pitchFamily="66" charset="0"/>
                <a:cs typeface="Alkatra SemiBold" panose="03080902040302020200" pitchFamily="66" charset="0"/>
                <a:sym typeface="+mn-ea"/>
              </a:rPr>
              <a:t>B. </a:t>
            </a:r>
            <a:r>
              <a:rPr lang="zh-CN" altLang="en-US" sz="2800" dirty="0">
                <a:solidFill>
                  <a:schemeClr val="tx1"/>
                </a:solidFill>
                <a:latin typeface="Alkatra SemiBold" panose="03080902040302020200" pitchFamily="66" charset="0"/>
                <a:cs typeface="Alkatra SemiBold" panose="03080902040302020200" pitchFamily="66" charset="0"/>
                <a:sym typeface="+mn-ea"/>
              </a:rPr>
              <a:t>端木赐</a:t>
            </a:r>
          </a:p>
          <a:p>
            <a:pPr algn="l">
              <a:buClrTx/>
              <a:buSzTx/>
              <a:buFontTx/>
            </a:pPr>
            <a:endParaRPr lang="en-US" altLang="zh-CN" sz="2800" dirty="0">
              <a:solidFill>
                <a:schemeClr val="tx1"/>
              </a:solidFill>
              <a:latin typeface="Alkatra SemiBold" panose="03080902040302020200" pitchFamily="66" charset="0"/>
              <a:cs typeface="Alkatra SemiBold" panose="03080902040302020200" pitchFamily="66" charset="0"/>
              <a:sym typeface="+mn-ea"/>
            </a:endParaRPr>
          </a:p>
          <a:p>
            <a:pPr algn="l">
              <a:buClrTx/>
              <a:buSzTx/>
              <a:buFontTx/>
            </a:pPr>
            <a:r>
              <a:rPr lang="en-US" altLang="zh-CN" sz="2800" dirty="0">
                <a:latin typeface="Alkatra SemiBold" panose="03080902040302020200" pitchFamily="66" charset="0"/>
                <a:cs typeface="Alkatra SemiBold" panose="03080902040302020200" pitchFamily="66" charset="0"/>
                <a:sym typeface="+mn-ea"/>
              </a:rPr>
              <a:t>C. </a:t>
            </a:r>
            <a:r>
              <a:rPr lang="zh-CN" altLang="en-US" sz="2800" dirty="0">
                <a:latin typeface="Alkatra SemiBold" panose="03080902040302020200" pitchFamily="66" charset="0"/>
                <a:cs typeface="Alkatra SemiBold" panose="03080902040302020200" pitchFamily="66" charset="0"/>
                <a:sym typeface="+mn-ea"/>
              </a:rPr>
              <a:t>刘德华</a:t>
            </a:r>
          </a:p>
          <a:p>
            <a:pPr algn="l">
              <a:buClrTx/>
              <a:buSzTx/>
              <a:buFontTx/>
            </a:pPr>
            <a:endParaRPr lang="zh-CN" altLang="en-US" sz="2800" dirty="0">
              <a:latin typeface="Alkatra SemiBold" panose="03080902040302020200" pitchFamily="66" charset="0"/>
              <a:cs typeface="Alkatra SemiBold" panose="03080902040302020200" pitchFamily="66" charset="0"/>
              <a:sym typeface="+mn-ea"/>
            </a:endParaRPr>
          </a:p>
          <a:p>
            <a:pPr algn="l">
              <a:buClrTx/>
              <a:buSzTx/>
              <a:buFontTx/>
            </a:pPr>
            <a:r>
              <a:rPr lang="en-US" altLang="zh-CN" sz="2800" dirty="0">
                <a:latin typeface="Alkatra SemiBold" panose="03080902040302020200" pitchFamily="66" charset="0"/>
                <a:cs typeface="Alkatra SemiBold" panose="03080902040302020200" pitchFamily="66" charset="0"/>
                <a:sym typeface="+mn-ea"/>
              </a:rPr>
              <a:t>D. </a:t>
            </a:r>
            <a:r>
              <a:rPr lang="zh-CN" altLang="en-US" sz="2800" dirty="0">
                <a:latin typeface="Alkatra SemiBold" panose="03080902040302020200" pitchFamily="66" charset="0"/>
                <a:cs typeface="Alkatra SemiBold" panose="03080902040302020200" pitchFamily="66" charset="0"/>
                <a:sym typeface="+mn-ea"/>
              </a:rPr>
              <a:t>比干</a:t>
            </a:r>
          </a:p>
          <a:p>
            <a:pPr algn="l">
              <a:buClrTx/>
              <a:buSzTx/>
              <a:buFontTx/>
            </a:pPr>
            <a:endParaRPr lang="zh-CN" altLang="en-US" sz="2800" dirty="0">
              <a:latin typeface="Alkatra SemiBold" panose="03080902040302020200" pitchFamily="66" charset="0"/>
              <a:cs typeface="Alkatra SemiBold" panose="03080902040302020200" pitchFamily="66" charset="0"/>
              <a:sym typeface="+mn-ea"/>
            </a:endParaRPr>
          </a:p>
          <a:p>
            <a:pPr algn="l">
              <a:buClrTx/>
              <a:buSzTx/>
              <a:buFontTx/>
            </a:pPr>
            <a:r>
              <a:rPr lang="en-US" altLang="zh-CN" sz="2800" dirty="0">
                <a:latin typeface="Alkatra SemiBold" panose="03080902040302020200" pitchFamily="66" charset="0"/>
                <a:cs typeface="Alkatra SemiBold" panose="03080902040302020200" pitchFamily="66" charset="0"/>
                <a:sym typeface="+mn-ea"/>
              </a:rPr>
              <a:t>E. </a:t>
            </a:r>
            <a:r>
              <a:rPr lang="zh-CN" altLang="en-US" sz="2800" dirty="0">
                <a:latin typeface="Alkatra SemiBold" panose="03080902040302020200" pitchFamily="66" charset="0"/>
                <a:cs typeface="Alkatra SemiBold" panose="03080902040302020200" pitchFamily="66" charset="0"/>
                <a:sym typeface="+mn-ea"/>
              </a:rPr>
              <a:t>以上都是</a:t>
            </a:r>
          </a:p>
          <a:p>
            <a:pPr algn="l">
              <a:buClrTx/>
              <a:buSzTx/>
              <a:buFontTx/>
            </a:pPr>
            <a:endParaRPr lang="zh-CN" altLang="en-US" sz="2800" dirty="0">
              <a:latin typeface="Alkatra SemiBold" panose="03080902040302020200" pitchFamily="66" charset="0"/>
              <a:cs typeface="Alkatra SemiBold" panose="03080902040302020200" pitchFamily="66" charset="0"/>
              <a:sym typeface="+mn-ea"/>
            </a:endParaRPr>
          </a:p>
        </p:txBody>
      </p:sp>
      <p:pic>
        <p:nvPicPr>
          <p:cNvPr id="6" name="图片 5" descr="OIP-C-removebg-preview"/>
          <p:cNvPicPr>
            <a:picLocks noChangeAspect="1"/>
          </p:cNvPicPr>
          <p:nvPr/>
        </p:nvPicPr>
        <p:blipFill>
          <a:blip r:embed="rId4"/>
          <a:stretch>
            <a:fillRect/>
          </a:stretch>
        </p:blipFill>
        <p:spPr>
          <a:xfrm>
            <a:off x="7428865" y="3077845"/>
            <a:ext cx="5541010" cy="3780155"/>
          </a:xfrm>
          <a:prstGeom prst="rect">
            <a:avLst/>
          </a:prstGeom>
        </p:spPr>
      </p:pic>
      <p:sp>
        <p:nvSpPr>
          <p:cNvPr id="3" name="椭圆 2"/>
          <p:cNvSpPr/>
          <p:nvPr/>
        </p:nvSpPr>
        <p:spPr>
          <a:xfrm>
            <a:off x="1055370" y="4920615"/>
            <a:ext cx="2711450" cy="7461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ppt_x"/>
                                          </p:val>
                                        </p:tav>
                                        <p:tav tm="100000">
                                          <p:val>
                                            <p:strVal val="#ppt_x"/>
                                          </p:val>
                                        </p:tav>
                                      </p:tavLst>
                                    </p:anim>
                                    <p:anim calcmode="lin" valueType="num">
                                      <p:cBhvr additive="base">
                                        <p:cTn id="8" dur="3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300" fill="hold"/>
                                        <p:tgtEl>
                                          <p:spTgt spid="11"/>
                                        </p:tgtEl>
                                        <p:attrNameLst>
                                          <p:attrName>ppt_x</p:attrName>
                                        </p:attrNameLst>
                                      </p:cBhvr>
                                      <p:tavLst>
                                        <p:tav tm="0">
                                          <p:val>
                                            <p:strVal val="#ppt_x"/>
                                          </p:val>
                                        </p:tav>
                                        <p:tav tm="100000">
                                          <p:val>
                                            <p:strVal val="#ppt_x"/>
                                          </p:val>
                                        </p:tav>
                                      </p:tavLst>
                                    </p:anim>
                                    <p:anim calcmode="lin" valueType="num">
                                      <p:cBhvr additive="base">
                                        <p:cTn id="12" dur="3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strips(down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1" grpId="0"/>
      <p:bldP spid="3" grpId="0" bldLvl="0" animBg="1"/>
      <p:bldP spid="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72687" y="-11793"/>
            <a:ext cx="12264687" cy="6881586"/>
            <a:chOff x="-72687" y="-11793"/>
            <a:chExt cx="12264687" cy="6881586"/>
          </a:xfrm>
        </p:grpSpPr>
        <p:pic>
          <p:nvPicPr>
            <p:cNvPr id="8" name="图片 7"/>
            <p:cNvPicPr>
              <a:picLocks noChangeAspect="1"/>
            </p:cNvPicPr>
            <p:nvPr/>
          </p:nvPicPr>
          <p:blipFill>
            <a:blip r:embed="rId4" cstate="email">
              <a:duotone>
                <a:schemeClr val="bg2">
                  <a:shade val="45000"/>
                  <a:satMod val="135000"/>
                </a:schemeClr>
                <a:prstClr val="white"/>
              </a:duotone>
              <a:extLst>
                <a:ext uri="{BEBA8EAE-BF5A-486C-A8C5-ECC9F3942E4B}">
                  <a14:imgProps xmlns:a14="http://schemas.microsoft.com/office/drawing/2010/main">
                    <a14:imgLayer r:embed="rId5">
                      <a14:imgEffect>
                        <a14:brightnessContrast contrast="-72000"/>
                      </a14:imgEffect>
                      <a14:imgEffect>
                        <a14:sharpenSoften amount="-25000"/>
                      </a14:imgEffect>
                    </a14:imgLayer>
                  </a14:imgProps>
                </a:ext>
                <a:ext uri="{28A0092B-C50C-407E-A947-70E740481C1C}">
                  <a14:useLocalDpi xmlns:a14="http://schemas.microsoft.com/office/drawing/2010/main"/>
                </a:ext>
              </a:extLst>
            </a:blip>
            <a:stretch>
              <a:fillRect/>
            </a:stretch>
          </p:blipFill>
          <p:spPr>
            <a:xfrm>
              <a:off x="3707876" y="-11793"/>
              <a:ext cx="4242062" cy="6858000"/>
            </a:xfrm>
            <a:prstGeom prst="rect">
              <a:avLst/>
            </a:prstGeom>
          </p:spPr>
        </p:pic>
        <p:pic>
          <p:nvPicPr>
            <p:cNvPr id="12" name="图片 11"/>
            <p:cNvPicPr>
              <a:picLocks noChangeAspect="1"/>
            </p:cNvPicPr>
            <p:nvPr/>
          </p:nvPicPr>
          <p:blipFill>
            <a:blip r:embed="rId4" cstate="email">
              <a:duotone>
                <a:schemeClr val="bg2">
                  <a:shade val="45000"/>
                  <a:satMod val="135000"/>
                </a:schemeClr>
                <a:prstClr val="white"/>
              </a:duotone>
              <a:extLst>
                <a:ext uri="{BEBA8EAE-BF5A-486C-A8C5-ECC9F3942E4B}">
                  <a14:imgProps xmlns:a14="http://schemas.microsoft.com/office/drawing/2010/main">
                    <a14:imgLayer r:embed="rId5">
                      <a14:imgEffect>
                        <a14:brightnessContrast contrast="-72000"/>
                      </a14:imgEffect>
                      <a14:imgEffect>
                        <a14:sharpenSoften amount="-25000"/>
                      </a14:imgEffect>
                    </a14:imgLayer>
                  </a14:imgProps>
                </a:ext>
                <a:ext uri="{28A0092B-C50C-407E-A947-70E740481C1C}">
                  <a14:useLocalDpi xmlns:a14="http://schemas.microsoft.com/office/drawing/2010/main"/>
                </a:ext>
              </a:extLst>
            </a:blip>
            <a:stretch>
              <a:fillRect/>
            </a:stretch>
          </p:blipFill>
          <p:spPr>
            <a:xfrm>
              <a:off x="-72687" y="11793"/>
              <a:ext cx="4242062" cy="6858000"/>
            </a:xfrm>
            <a:prstGeom prst="rect">
              <a:avLst/>
            </a:prstGeom>
          </p:spPr>
        </p:pic>
        <p:pic>
          <p:nvPicPr>
            <p:cNvPr id="13" name="图片 12"/>
            <p:cNvPicPr>
              <a:picLocks noChangeAspect="1"/>
            </p:cNvPicPr>
            <p:nvPr/>
          </p:nvPicPr>
          <p:blipFill>
            <a:blip r:embed="rId4" cstate="email">
              <a:duotone>
                <a:schemeClr val="bg2">
                  <a:shade val="45000"/>
                  <a:satMod val="135000"/>
                </a:schemeClr>
                <a:prstClr val="white"/>
              </a:duotone>
              <a:extLst>
                <a:ext uri="{BEBA8EAE-BF5A-486C-A8C5-ECC9F3942E4B}">
                  <a14:imgProps xmlns:a14="http://schemas.microsoft.com/office/drawing/2010/main">
                    <a14:imgLayer r:embed="rId5">
                      <a14:imgEffect>
                        <a14:brightnessContrast contrast="-72000"/>
                      </a14:imgEffect>
                      <a14:imgEffect>
                        <a14:sharpenSoften amount="-25000"/>
                      </a14:imgEffect>
                    </a14:imgLayer>
                  </a14:imgProps>
                </a:ext>
                <a:ext uri="{28A0092B-C50C-407E-A947-70E740481C1C}">
                  <a14:useLocalDpi xmlns:a14="http://schemas.microsoft.com/office/drawing/2010/main"/>
                </a:ext>
              </a:extLst>
            </a:blip>
            <a:stretch>
              <a:fillRect/>
            </a:stretch>
          </p:blipFill>
          <p:spPr>
            <a:xfrm>
              <a:off x="7949938" y="-11793"/>
              <a:ext cx="4242062" cy="6858000"/>
            </a:xfrm>
            <a:prstGeom prst="rect">
              <a:avLst/>
            </a:prstGeom>
          </p:spPr>
        </p:pic>
      </p:grpSp>
      <p:sp>
        <p:nvSpPr>
          <p:cNvPr id="6" name="矩形 5"/>
          <p:cNvSpPr/>
          <p:nvPr/>
        </p:nvSpPr>
        <p:spPr>
          <a:xfrm>
            <a:off x="0" y="3662096"/>
            <a:ext cx="12192000" cy="2046949"/>
          </a:xfrm>
          <a:prstGeom prst="rect">
            <a:avLst/>
          </a:prstGeom>
          <a:solidFill>
            <a:srgbClr val="931E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4205348" y="3971040"/>
            <a:ext cx="8022625" cy="2183765"/>
          </a:xfrm>
          <a:prstGeom prst="rect">
            <a:avLst/>
          </a:prstGeom>
          <a:noFill/>
        </p:spPr>
        <p:txBody>
          <a:bodyPr wrap="square" rtlCol="0">
            <a:spAutoFit/>
          </a:bodyPr>
          <a:lstStyle/>
          <a:p>
            <a:r>
              <a:rPr lang="en-US" altLang="zh-CN" sz="4800" dirty="0">
                <a:solidFill>
                  <a:schemeClr val="bg1"/>
                </a:solidFill>
                <a:latin typeface="Dongle" pitchFamily="2" charset="-127"/>
                <a:ea typeface="Dongle" pitchFamily="2" charset="-127"/>
              </a:rPr>
              <a:t>03 Chinese view of money from </a:t>
            </a:r>
          </a:p>
          <a:p>
            <a:pPr algn="l">
              <a:buClrTx/>
              <a:buSzTx/>
              <a:buFontTx/>
            </a:pPr>
            <a:r>
              <a:rPr lang="en-US" altLang="zh-CN" sz="4800" dirty="0">
                <a:solidFill>
                  <a:schemeClr val="bg1"/>
                </a:solidFill>
                <a:latin typeface="Dongle" pitchFamily="2" charset="-127"/>
                <a:ea typeface="Dongle" pitchFamily="2" charset="-127"/>
              </a:rPr>
              <a:t>the worship of </a:t>
            </a:r>
            <a:r>
              <a:rPr lang="en-US" altLang="zh-CN" sz="4000" b="1" dirty="0">
                <a:solidFill>
                  <a:srgbClr val="DE3700"/>
                </a:solidFill>
                <a:latin typeface="Bradley Hand ITC" panose="03070402050302030203" pitchFamily="66" charset="0"/>
                <a:ea typeface="Dongle" pitchFamily="2" charset="-127"/>
              </a:rPr>
              <a:t>GOD OF WEALTH</a:t>
            </a:r>
          </a:p>
          <a:p>
            <a:pPr algn="l">
              <a:buClrTx/>
              <a:buSzTx/>
              <a:buFontTx/>
            </a:pPr>
            <a:endParaRPr lang="en-US" altLang="zh-CN" sz="4000" b="1" dirty="0">
              <a:solidFill>
                <a:srgbClr val="DE3700"/>
              </a:solidFill>
              <a:latin typeface="Bradley Hand ITC" panose="03070402050302030203" pitchFamily="66" charset="0"/>
              <a:ea typeface="Dongle" pitchFamily="2" charset="-127"/>
            </a:endParaRPr>
          </a:p>
        </p:txBody>
      </p:sp>
      <p:sp>
        <p:nvSpPr>
          <p:cNvPr id="15" name="文本框 14"/>
          <p:cNvSpPr txBox="1"/>
          <p:nvPr/>
        </p:nvSpPr>
        <p:spPr>
          <a:xfrm>
            <a:off x="4205570" y="2767857"/>
            <a:ext cx="6031265" cy="706755"/>
          </a:xfrm>
          <a:prstGeom prst="rect">
            <a:avLst/>
          </a:prstGeom>
          <a:noFill/>
        </p:spPr>
        <p:txBody>
          <a:bodyPr wrap="square" rtlCol="0">
            <a:spAutoFit/>
          </a:bodyPr>
          <a:lstStyle/>
          <a:p>
            <a:r>
              <a:rPr lang="en-US" altLang="zh-CN" sz="4000" dirty="0">
                <a:solidFill>
                  <a:srgbClr val="AC7F4D"/>
                </a:solidFill>
                <a:latin typeface="思源黑体" panose="020B0500000000000000" pitchFamily="34" charset="-122"/>
                <a:ea typeface="思源黑体" panose="020B0500000000000000" pitchFamily="34" charset="-122"/>
              </a:rPr>
              <a:t>GOD OF WEALTH</a:t>
            </a:r>
            <a:endParaRPr lang="zh-CN" altLang="en-US" sz="4000" dirty="0">
              <a:solidFill>
                <a:srgbClr val="AC7F4D"/>
              </a:solidFill>
              <a:latin typeface="思源黑体" panose="020B0500000000000000" pitchFamily="34" charset="-122"/>
              <a:ea typeface="思源黑体" panose="020B0500000000000000" pitchFamily="34" charset="-122"/>
            </a:endParaRPr>
          </a:p>
        </p:txBody>
      </p:sp>
      <p:pic>
        <p:nvPicPr>
          <p:cNvPr id="16" name="图片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18752" y="-342752"/>
            <a:ext cx="3590578" cy="6336314"/>
          </a:xfrm>
          <a:prstGeom prst="rect">
            <a:avLst/>
          </a:prstGeom>
        </p:spPr>
      </p:pic>
      <p:grpSp>
        <p:nvGrpSpPr>
          <p:cNvPr id="17" name="组合 16"/>
          <p:cNvGrpSpPr/>
          <p:nvPr/>
        </p:nvGrpSpPr>
        <p:grpSpPr>
          <a:xfrm>
            <a:off x="2612488" y="3576708"/>
            <a:ext cx="1592859" cy="2142588"/>
            <a:chOff x="2972245" y="4169169"/>
            <a:chExt cx="1432980" cy="2142588"/>
          </a:xfrm>
        </p:grpSpPr>
        <p:pic>
          <p:nvPicPr>
            <p:cNvPr id="18" name="图形 1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2617441" y="4523973"/>
              <a:ext cx="2142588" cy="1432980"/>
            </a:xfrm>
            <a:prstGeom prst="rect">
              <a:avLst/>
            </a:prstGeom>
          </p:spPr>
        </p:pic>
        <p:sp>
          <p:nvSpPr>
            <p:cNvPr id="19" name="文本框 18"/>
            <p:cNvSpPr txBox="1"/>
            <p:nvPr/>
          </p:nvSpPr>
          <p:spPr>
            <a:xfrm>
              <a:off x="3380508" y="4625056"/>
              <a:ext cx="860049" cy="1446550"/>
            </a:xfrm>
            <a:prstGeom prst="rect">
              <a:avLst/>
            </a:prstGeom>
            <a:noFill/>
          </p:spPr>
          <p:txBody>
            <a:bodyPr wrap="square" rtlCol="0">
              <a:spAutoFit/>
            </a:bodyPr>
            <a:lstStyle/>
            <a:p>
              <a:r>
                <a:rPr lang="zh-CN" altLang="en-US" sz="4400" dirty="0">
                  <a:solidFill>
                    <a:srgbClr val="931E16"/>
                  </a:solidFill>
                  <a:latin typeface="云峰字库重庆山城棒棒体" panose="02010500030101010101" pitchFamily="2" charset="-122"/>
                  <a:ea typeface="云峰字库重庆山城棒棒体" panose="02010500030101010101" pitchFamily="2" charset="-122"/>
                </a:rPr>
                <a:t>财</a:t>
              </a:r>
              <a:endParaRPr lang="en-US" altLang="zh-CN" sz="4400" dirty="0">
                <a:solidFill>
                  <a:srgbClr val="931E16"/>
                </a:solidFill>
                <a:latin typeface="云峰字库重庆山城棒棒体" panose="02010500030101010101" pitchFamily="2" charset="-122"/>
                <a:ea typeface="云峰字库重庆山城棒棒体" panose="02010500030101010101" pitchFamily="2" charset="-122"/>
              </a:endParaRPr>
            </a:p>
            <a:p>
              <a:r>
                <a:rPr lang="zh-CN" altLang="en-US" sz="4400" dirty="0">
                  <a:solidFill>
                    <a:srgbClr val="931E16"/>
                  </a:solidFill>
                  <a:latin typeface="云峰字库重庆山城棒棒体" panose="02010500030101010101" pitchFamily="2" charset="-122"/>
                  <a:ea typeface="云峰字库重庆山城棒棒体" panose="02010500030101010101" pitchFamily="2" charset="-122"/>
                </a:rPr>
                <a:t>神</a:t>
              </a:r>
            </a:p>
          </p:txBody>
        </p:sp>
      </p:grpSp>
      <p:pic>
        <p:nvPicPr>
          <p:cNvPr id="20" name="图片 1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43773" y="2517629"/>
            <a:ext cx="1207870" cy="12078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1+#ppt_w/2"/>
                                          </p:val>
                                        </p:tav>
                                        <p:tav tm="100000">
                                          <p:val>
                                            <p:strVal val="#ppt_x"/>
                                          </p:val>
                                        </p:tav>
                                      </p:tavLst>
                                    </p:anim>
                                    <p:anim calcmode="lin" valueType="num">
                                      <p:cBhvr additive="base">
                                        <p:cTn id="8" dur="2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250" fill="hold"/>
                                        <p:tgtEl>
                                          <p:spTgt spid="16"/>
                                        </p:tgtEl>
                                        <p:attrNameLst>
                                          <p:attrName>ppt_x</p:attrName>
                                        </p:attrNameLst>
                                      </p:cBhvr>
                                      <p:tavLst>
                                        <p:tav tm="0">
                                          <p:val>
                                            <p:strVal val="#ppt_x"/>
                                          </p:val>
                                        </p:tav>
                                        <p:tav tm="100000">
                                          <p:val>
                                            <p:strVal val="#ppt_x"/>
                                          </p:val>
                                        </p:tav>
                                      </p:tavLst>
                                    </p:anim>
                                    <p:anim calcmode="lin" valueType="num">
                                      <p:cBhvr additive="base">
                                        <p:cTn id="12" dur="25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50" fill="hold"/>
                                        <p:tgtEl>
                                          <p:spTgt spid="15"/>
                                        </p:tgtEl>
                                        <p:attrNameLst>
                                          <p:attrName>ppt_x</p:attrName>
                                        </p:attrNameLst>
                                      </p:cBhvr>
                                      <p:tavLst>
                                        <p:tav tm="0">
                                          <p:val>
                                            <p:strVal val="1+#ppt_w/2"/>
                                          </p:val>
                                        </p:tav>
                                        <p:tav tm="100000">
                                          <p:val>
                                            <p:strVal val="#ppt_x"/>
                                          </p:val>
                                        </p:tav>
                                      </p:tavLst>
                                    </p:anim>
                                    <p:anim calcmode="lin" valueType="num">
                                      <p:cBhvr additive="base">
                                        <p:cTn id="20" dur="25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250" fill="hold"/>
                                        <p:tgtEl>
                                          <p:spTgt spid="20"/>
                                        </p:tgtEl>
                                        <p:attrNameLst>
                                          <p:attrName>ppt_x</p:attrName>
                                        </p:attrNameLst>
                                      </p:cBhvr>
                                      <p:tavLst>
                                        <p:tav tm="0">
                                          <p:val>
                                            <p:strVal val="1+#ppt_w/2"/>
                                          </p:val>
                                        </p:tav>
                                        <p:tav tm="100000">
                                          <p:val>
                                            <p:strVal val="#ppt_x"/>
                                          </p:val>
                                        </p:tav>
                                      </p:tavLst>
                                    </p:anim>
                                    <p:anim calcmode="lin" valueType="num">
                                      <p:cBhvr additive="base">
                                        <p:cTn id="24" dur="25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250" fill="hold"/>
                                        <p:tgtEl>
                                          <p:spTgt spid="14"/>
                                        </p:tgtEl>
                                        <p:attrNameLst>
                                          <p:attrName>ppt_x</p:attrName>
                                        </p:attrNameLst>
                                      </p:cBhvr>
                                      <p:tavLst>
                                        <p:tav tm="0">
                                          <p:val>
                                            <p:strVal val="1+#ppt_w/2"/>
                                          </p:val>
                                        </p:tav>
                                        <p:tav tm="100000">
                                          <p:val>
                                            <p:strVal val="#ppt_x"/>
                                          </p:val>
                                        </p:tav>
                                      </p:tavLst>
                                    </p:anim>
                                    <p:anim calcmode="lin" valueType="num">
                                      <p:cBhvr additive="base">
                                        <p:cTn id="28" dur="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1246414" y="1060414"/>
            <a:ext cx="9851572" cy="5077460"/>
          </a:xfrm>
          <a:prstGeom prst="rect">
            <a:avLst/>
          </a:prstGeom>
          <a:noFill/>
        </p:spPr>
        <p:txBody>
          <a:bodyPr wrap="square">
            <a:spAutoFit/>
          </a:bodyPr>
          <a:lstStyle/>
          <a:p>
            <a:pPr algn="just"/>
            <a:r>
              <a:rPr lang="en-US" altLang="zh-CN" sz="3600" dirty="0">
                <a:latin typeface="Dongle" pitchFamily="2" charset="-127"/>
                <a:ea typeface="Dongle" pitchFamily="2" charset="-127"/>
                <a:cs typeface="Times New Roman" panose="02020603050405020304" pitchFamily="18" charset="0"/>
              </a:rPr>
              <a:t>The Chinese God of wealth </a:t>
            </a:r>
            <a:r>
              <a:rPr lang="en-US" altLang="zh-CN" sz="3600" b="1" u="sng" dirty="0">
                <a:latin typeface="Dongle" pitchFamily="2" charset="-127"/>
                <a:ea typeface="Dongle" pitchFamily="2" charset="-127"/>
                <a:cs typeface="Times New Roman" panose="02020603050405020304" pitchFamily="18" charset="0"/>
              </a:rPr>
              <a:t>does not necessarily have endless wealth</a:t>
            </a:r>
            <a:r>
              <a:rPr lang="en-US" altLang="zh-CN" sz="3600" dirty="0">
                <a:latin typeface="Dongle" pitchFamily="2" charset="-127"/>
                <a:ea typeface="Dongle" pitchFamily="2" charset="-127"/>
                <a:cs typeface="Times New Roman" panose="02020603050405020304" pitchFamily="18" charset="0"/>
              </a:rPr>
              <a:t>, but because of their </a:t>
            </a:r>
            <a:r>
              <a:rPr lang="en-US" altLang="zh-CN" sz="3600" b="1" u="sng" dirty="0">
                <a:latin typeface="Dongle" pitchFamily="2" charset="-127"/>
                <a:ea typeface="Dongle" pitchFamily="2" charset="-127"/>
                <a:cs typeface="Times New Roman" panose="02020603050405020304" pitchFamily="18" charset="0"/>
              </a:rPr>
              <a:t>excellent qualities</a:t>
            </a:r>
            <a:r>
              <a:rPr lang="en-US" altLang="zh-CN" sz="3600" dirty="0">
                <a:latin typeface="Dongle" pitchFamily="2" charset="-127"/>
                <a:ea typeface="Dongle" pitchFamily="2" charset="-127"/>
                <a:cs typeface="Times New Roman" panose="02020603050405020304" pitchFamily="18" charset="0"/>
              </a:rPr>
              <a:t>, they are widely believed and regarded as the God of wealth. The reason why they were offered as the god of wealth was that people </a:t>
            </a:r>
            <a:r>
              <a:rPr lang="en-US" altLang="zh-CN" sz="3600" b="1" u="sng" dirty="0">
                <a:solidFill>
                  <a:srgbClr val="931E16"/>
                </a:solidFill>
                <a:latin typeface="Dongle" pitchFamily="2" charset="-127"/>
                <a:ea typeface="Dongle" pitchFamily="2" charset="-127"/>
                <a:cs typeface="Times New Roman" panose="02020603050405020304" pitchFamily="18" charset="0"/>
              </a:rPr>
              <a:t>respected their morals</a:t>
            </a:r>
            <a:r>
              <a:rPr lang="en-US" altLang="zh-CN" sz="3600" dirty="0">
                <a:latin typeface="Dongle" pitchFamily="2" charset="-127"/>
                <a:ea typeface="Dongle" pitchFamily="2" charset="-127"/>
                <a:cs typeface="Times New Roman" panose="02020603050405020304" pitchFamily="18" charset="0"/>
              </a:rPr>
              <a:t>.</a:t>
            </a:r>
          </a:p>
          <a:p>
            <a:pPr algn="just"/>
            <a:endParaRPr lang="en-US" altLang="zh-CN" sz="3600" dirty="0">
              <a:latin typeface="Dongle" pitchFamily="2" charset="-127"/>
              <a:ea typeface="Dongle" pitchFamily="2" charset="-127"/>
              <a:cs typeface="Times New Roman" panose="02020603050405020304" pitchFamily="18" charset="0"/>
            </a:endParaRPr>
          </a:p>
          <a:p>
            <a:pPr algn="just"/>
            <a:r>
              <a:rPr lang="en-US" altLang="zh-CN" sz="3600" dirty="0">
                <a:latin typeface="Dongle" pitchFamily="2" charset="-127"/>
                <a:ea typeface="Dongle" pitchFamily="2" charset="-127"/>
                <a:cs typeface="Times New Roman" panose="02020603050405020304" pitchFamily="18" charset="0"/>
              </a:rPr>
              <a:t>The Chinese worship of the God of Wealth reflects a balanced view of money. Rooted in Confucian ideals, it emphasizes </a:t>
            </a:r>
            <a:r>
              <a:rPr lang="en-US" altLang="zh-CN" sz="3600" b="1" u="sng" dirty="0">
                <a:solidFill>
                  <a:srgbClr val="931E16"/>
                </a:solidFill>
                <a:latin typeface="Dongle" pitchFamily="2" charset="-127"/>
                <a:ea typeface="Dongle" pitchFamily="2" charset="-127"/>
                <a:cs typeface="Times New Roman" panose="02020603050405020304" pitchFamily="18" charset="0"/>
              </a:rPr>
              <a:t>righteousness, diligence, and fair wealth acquisition. </a:t>
            </a:r>
            <a:endParaRPr lang="zh-CN" altLang="zh-CN" sz="3600" b="1" u="sng" dirty="0">
              <a:solidFill>
                <a:srgbClr val="931E16"/>
              </a:solidFill>
              <a:latin typeface="Dongle" pitchFamily="2" charset="-127"/>
              <a:cs typeface="Times New Roman" panose="02020603050405020304" pitchFamily="18" charset="0"/>
            </a:endParaRPr>
          </a:p>
          <a:p>
            <a:pPr algn="just"/>
            <a:endParaRPr lang="zh-CN" altLang="zh-CN" sz="3600" dirty="0">
              <a:latin typeface="Dongle" pitchFamily="2" charset="-127"/>
              <a:cs typeface="Times New Roman" panose="02020603050405020304" pitchFamily="18" charset="0"/>
            </a:endParaRPr>
          </a:p>
        </p:txBody>
      </p:sp>
      <p:pic>
        <p:nvPicPr>
          <p:cNvPr id="5" name="图形 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92464" y="3093515"/>
            <a:ext cx="670537" cy="67053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a:fillRect/>
          </a:stretch>
        </p:blipFill>
        <p:spPr bwMode="auto">
          <a:xfrm>
            <a:off x="2515465" y="3721851"/>
            <a:ext cx="6961909" cy="2441864"/>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6095178" y="827646"/>
            <a:ext cx="738664" cy="3142671"/>
          </a:xfrm>
          <a:prstGeom prst="rect">
            <a:avLst/>
          </a:prstGeom>
          <a:noFill/>
        </p:spPr>
        <p:txBody>
          <a:bodyPr vert="eaVert" wrap="square" rtlCol="0">
            <a:spAutoFit/>
          </a:bodyPr>
          <a:lstStyle/>
          <a:p>
            <a:r>
              <a:rPr lang="zh-CN" altLang="en-US" sz="3600" spc="-300" dirty="0">
                <a:latin typeface="slideyouran" pitchFamily="2" charset="-122"/>
                <a:ea typeface="slideyouran" pitchFamily="2" charset="-122"/>
              </a:rPr>
              <a:t>一棍打出穷鬼去</a:t>
            </a:r>
            <a:endParaRPr lang="en-US" altLang="zh-CN" sz="3600" spc="-300" dirty="0">
              <a:latin typeface="slideyouran" pitchFamily="2" charset="-122"/>
              <a:ea typeface="slideyouran" pitchFamily="2" charset="-122"/>
            </a:endParaRPr>
          </a:p>
        </p:txBody>
      </p:sp>
      <p:grpSp>
        <p:nvGrpSpPr>
          <p:cNvPr id="22" name="组合 21"/>
          <p:cNvGrpSpPr/>
          <p:nvPr/>
        </p:nvGrpSpPr>
        <p:grpSpPr>
          <a:xfrm>
            <a:off x="308279" y="1198797"/>
            <a:ext cx="11573797" cy="2950270"/>
            <a:chOff x="162708" y="948427"/>
            <a:chExt cx="11573797" cy="2950270"/>
          </a:xfrm>
        </p:grpSpPr>
        <p:pic>
          <p:nvPicPr>
            <p:cNvPr id="5" name="图片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90596" y="1344884"/>
              <a:ext cx="1345909" cy="1800000"/>
            </a:xfrm>
            <a:prstGeom prst="rect">
              <a:avLst/>
            </a:prstGeom>
          </p:spPr>
        </p:pic>
        <p:pic>
          <p:nvPicPr>
            <p:cNvPr id="8" name="图片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2708" y="948427"/>
              <a:ext cx="2207185" cy="2950270"/>
            </a:xfrm>
            <a:prstGeom prst="rect">
              <a:avLst/>
            </a:prstGeom>
          </p:spPr>
        </p:pic>
        <p:pic>
          <p:nvPicPr>
            <p:cNvPr id="13" name="图片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15174" y="1452890"/>
              <a:ext cx="1350844" cy="1800000"/>
            </a:xfrm>
            <a:prstGeom prst="rect">
              <a:avLst/>
            </a:prstGeom>
          </p:spPr>
        </p:pic>
        <p:pic>
          <p:nvPicPr>
            <p:cNvPr id="15" name="图片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631479" y="1141291"/>
              <a:ext cx="2207185" cy="2207185"/>
            </a:xfrm>
            <a:prstGeom prst="rect">
              <a:avLst/>
            </a:prstGeom>
          </p:spPr>
        </p:pic>
        <p:pic>
          <p:nvPicPr>
            <p:cNvPr id="17" name="图片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69893" y="1344884"/>
              <a:ext cx="1542306" cy="2062659"/>
            </a:xfrm>
            <a:prstGeom prst="rect">
              <a:avLst/>
            </a:prstGeom>
          </p:spPr>
        </p:pic>
        <p:pic>
          <p:nvPicPr>
            <p:cNvPr id="19" name="图片 1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66562" y="1467438"/>
              <a:ext cx="1800000" cy="1800000"/>
            </a:xfrm>
            <a:prstGeom prst="rect">
              <a:avLst/>
            </a:prstGeom>
          </p:spPr>
        </p:pic>
      </p:grpSp>
      <p:sp>
        <p:nvSpPr>
          <p:cNvPr id="23" name="文本框 22"/>
          <p:cNvSpPr txBox="1"/>
          <p:nvPr/>
        </p:nvSpPr>
        <p:spPr>
          <a:xfrm>
            <a:off x="5557315" y="1102597"/>
            <a:ext cx="738664" cy="3142671"/>
          </a:xfrm>
          <a:prstGeom prst="rect">
            <a:avLst/>
          </a:prstGeom>
          <a:noFill/>
        </p:spPr>
        <p:txBody>
          <a:bodyPr vert="eaVert" wrap="square" rtlCol="0">
            <a:spAutoFit/>
          </a:bodyPr>
          <a:lstStyle/>
          <a:p>
            <a:r>
              <a:rPr lang="zh-CN" altLang="en-US" sz="3600" b="0" i="0" spc="-300" dirty="0">
                <a:solidFill>
                  <a:srgbClr val="333333"/>
                </a:solidFill>
                <a:effectLst/>
                <a:latin typeface="slideyouran" pitchFamily="2" charset="-122"/>
                <a:ea typeface="slideyouran" pitchFamily="2" charset="-122"/>
              </a:rPr>
              <a:t>双钩搭进财神来</a:t>
            </a:r>
            <a:endParaRPr lang="zh-CN" altLang="en-US" sz="3600" spc="-300" dirty="0">
              <a:latin typeface="slideyouran" pitchFamily="2" charset="-122"/>
              <a:ea typeface="slideyoura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250"/>
                                        <p:tgtEl>
                                          <p:spTgt spid="2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circle(in)">
                                      <p:cBhvr>
                                        <p:cTn id="11" dur="250"/>
                                        <p:tgtEl>
                                          <p:spTgt spid="2050"/>
                                        </p:tgtEl>
                                      </p:cBhvr>
                                    </p:animEffect>
                                  </p:childTnLst>
                                </p:cTn>
                              </p:par>
                              <p:par>
                                <p:cTn id="12" presetID="1" presetClass="entr" presetSubtype="0" fill="hold" nodeType="withEffect">
                                  <p:stCondLst>
                                    <p:cond delay="0"/>
                                  </p:stCondLst>
                                  <p:iterate type="lt">
                                    <p:tmAbs val="200"/>
                                  </p:iterate>
                                  <p:childTnLst>
                                    <p:set>
                                      <p:cBhvr>
                                        <p:cTn id="13" dur="1" fill="hold">
                                          <p:stCondLst>
                                            <p:cond delay="249"/>
                                          </p:stCondLst>
                                        </p:cTn>
                                        <p:tgtEl>
                                          <p:spTgt spid="12">
                                            <p:txEl>
                                              <p:pRg st="0" end="0"/>
                                            </p:txEl>
                                          </p:spTgt>
                                        </p:tgtEl>
                                        <p:attrNameLst>
                                          <p:attrName>style.visibility</p:attrName>
                                        </p:attrNameLst>
                                      </p:cBhvr>
                                      <p:to>
                                        <p:strVal val="visible"/>
                                      </p:to>
                                    </p:set>
                                  </p:childTnLst>
                                </p:cTn>
                              </p:par>
                            </p:childTnLst>
                          </p:cTn>
                        </p:par>
                        <p:par>
                          <p:cTn id="14" fill="hold">
                            <p:stCondLst>
                              <p:cond delay="1700"/>
                            </p:stCondLst>
                            <p:childTnLst>
                              <p:par>
                                <p:cTn id="15" presetID="1" presetClass="entr" presetSubtype="0" fill="hold" nodeType="afterEffect">
                                  <p:stCondLst>
                                    <p:cond delay="0"/>
                                  </p:stCondLst>
                                  <p:iterate type="lt">
                                    <p:tmAbs val="200"/>
                                  </p:iterate>
                                  <p:childTnLst>
                                    <p:set>
                                      <p:cBhvr>
                                        <p:cTn id="16" dur="1" fill="hold">
                                          <p:stCondLst>
                                            <p:cond delay="249"/>
                                          </p:stCondLst>
                                        </p:cTn>
                                        <p:tgtEl>
                                          <p:spTgt spid="23">
                                            <p:txEl>
                                              <p:pRg st="0" end="0"/>
                                            </p:txEl>
                                          </p:spTgt>
                                        </p:tgtEl>
                                        <p:attrNameLst>
                                          <p:attrName>style.visibility</p:attrName>
                                        </p:attrNameLst>
                                      </p:cBhvr>
                                      <p:to>
                                        <p:strVal val="visible"/>
                                      </p:to>
                                    </p:set>
                                  </p:childTnLst>
                                </p:cTn>
                              </p:par>
                            </p:childTnLst>
                          </p:cTn>
                        </p:par>
                        <p:par>
                          <p:cTn id="17" fill="hold">
                            <p:stCondLst>
                              <p:cond delay="3150"/>
                            </p:stCondLst>
                            <p:childTnLst>
                              <p:par>
                                <p:cTn id="18" presetID="32" presetClass="emph" presetSubtype="0" fill="hold" nodeType="afterEffect">
                                  <p:stCondLst>
                                    <p:cond delay="0"/>
                                  </p:stCondLst>
                                  <p:childTnLst>
                                    <p:animRot by="120000">
                                      <p:cBhvr>
                                        <p:cTn id="19" dur="50" fill="hold">
                                          <p:stCondLst>
                                            <p:cond delay="0"/>
                                          </p:stCondLst>
                                        </p:cTn>
                                        <p:tgtEl>
                                          <p:spTgt spid="2050"/>
                                        </p:tgtEl>
                                        <p:attrNameLst>
                                          <p:attrName>r</p:attrName>
                                        </p:attrNameLst>
                                      </p:cBhvr>
                                    </p:animRot>
                                    <p:animRot by="-240000">
                                      <p:cBhvr>
                                        <p:cTn id="20" dur="100" fill="hold">
                                          <p:stCondLst>
                                            <p:cond delay="100"/>
                                          </p:stCondLst>
                                        </p:cTn>
                                        <p:tgtEl>
                                          <p:spTgt spid="2050"/>
                                        </p:tgtEl>
                                        <p:attrNameLst>
                                          <p:attrName>r</p:attrName>
                                        </p:attrNameLst>
                                      </p:cBhvr>
                                    </p:animRot>
                                    <p:animRot by="240000">
                                      <p:cBhvr>
                                        <p:cTn id="21" dur="100" fill="hold">
                                          <p:stCondLst>
                                            <p:cond delay="200"/>
                                          </p:stCondLst>
                                        </p:cTn>
                                        <p:tgtEl>
                                          <p:spTgt spid="2050"/>
                                        </p:tgtEl>
                                        <p:attrNameLst>
                                          <p:attrName>r</p:attrName>
                                        </p:attrNameLst>
                                      </p:cBhvr>
                                    </p:animRot>
                                    <p:animRot by="-240000">
                                      <p:cBhvr>
                                        <p:cTn id="22" dur="100" fill="hold">
                                          <p:stCondLst>
                                            <p:cond delay="300"/>
                                          </p:stCondLst>
                                        </p:cTn>
                                        <p:tgtEl>
                                          <p:spTgt spid="2050"/>
                                        </p:tgtEl>
                                        <p:attrNameLst>
                                          <p:attrName>r</p:attrName>
                                        </p:attrNameLst>
                                      </p:cBhvr>
                                    </p:animRot>
                                    <p:animRot by="120000">
                                      <p:cBhvr>
                                        <p:cTn id="23" dur="100" fill="hold">
                                          <p:stCondLst>
                                            <p:cond delay="4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9" name="文本框 38"/>
          <p:cNvSpPr txBox="1"/>
          <p:nvPr/>
        </p:nvSpPr>
        <p:spPr>
          <a:xfrm>
            <a:off x="290404" y="1269632"/>
            <a:ext cx="7491317" cy="521970"/>
          </a:xfrm>
          <a:prstGeom prst="rect">
            <a:avLst/>
          </a:prstGeom>
          <a:noFill/>
        </p:spPr>
        <p:txBody>
          <a:bodyPr wrap="square" rtlCol="0">
            <a:spAutoFit/>
          </a:bodyPr>
          <a:lstStyle/>
          <a:p>
            <a:pPr algn="ctr"/>
            <a:r>
              <a:rPr lang="en-US" altLang="zh-CN" sz="2800" dirty="0">
                <a:solidFill>
                  <a:srgbClr val="931E16"/>
                </a:solidFill>
                <a:latin typeface="Alkatra SemiBold" panose="03080902040302020200" pitchFamily="66" charset="0"/>
                <a:cs typeface="Alkatra SemiBold" panose="03080902040302020200" pitchFamily="66" charset="0"/>
              </a:rPr>
              <a:t>We Chinese have unique views for money.</a:t>
            </a:r>
          </a:p>
        </p:txBody>
      </p:sp>
      <p:pic>
        <p:nvPicPr>
          <p:cNvPr id="15" name="图形 1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12096">
            <a:off x="7323034" y="2522333"/>
            <a:ext cx="1024099" cy="1024099"/>
          </a:xfrm>
          <a:prstGeom prst="rect">
            <a:avLst/>
          </a:prstGeom>
        </p:spPr>
      </p:pic>
      <p:sp>
        <p:nvSpPr>
          <p:cNvPr id="36" name="文本框 35"/>
          <p:cNvSpPr txBox="1"/>
          <p:nvPr/>
        </p:nvSpPr>
        <p:spPr>
          <a:xfrm>
            <a:off x="56109" y="2337996"/>
            <a:ext cx="3537585" cy="1600438"/>
          </a:xfrm>
          <a:prstGeom prst="roundRect">
            <a:avLst/>
          </a:prstGeom>
          <a:noFill/>
        </p:spPr>
        <p:txBody>
          <a:bodyPr wrap="square" rtlCol="0">
            <a:spAutoFit/>
          </a:bodyPr>
          <a:lstStyle/>
          <a:p>
            <a:r>
              <a:rPr lang="en-US" altLang="zh-CN" sz="4400" b="1" dirty="0">
                <a:latin typeface="Dongle" pitchFamily="2" charset="-127"/>
                <a:ea typeface="Dongle" pitchFamily="2" charset="-127"/>
              </a:rPr>
              <a:t>Make it.   </a:t>
            </a:r>
            <a:r>
              <a:rPr lang="zh-CN" altLang="en-US" sz="2800" dirty="0">
                <a:latin typeface="站酷快乐体2016修订版" panose="02010600030101010101" pitchFamily="2" charset="-122"/>
                <a:ea typeface="站酷快乐体2016修订版" panose="02010600030101010101" pitchFamily="2" charset="-122"/>
              </a:rPr>
              <a:t>勤劳致富</a:t>
            </a:r>
            <a:endParaRPr lang="en-US" altLang="zh-CN" sz="4000" dirty="0">
              <a:latin typeface="站酷快乐体2016修订版" panose="02010600030101010101" pitchFamily="2" charset="-122"/>
              <a:ea typeface="站酷快乐体2016修订版" panose="02010600030101010101" pitchFamily="2" charset="-122"/>
            </a:endParaRPr>
          </a:p>
          <a:p>
            <a:r>
              <a:rPr lang="en-US" altLang="zh-CN" sz="4400" b="1" dirty="0">
                <a:latin typeface="Dongle" pitchFamily="2" charset="-127"/>
                <a:ea typeface="Dongle" pitchFamily="2" charset="-127"/>
              </a:rPr>
              <a:t>Spend it.  </a:t>
            </a:r>
            <a:r>
              <a:rPr lang="zh-CN" altLang="en-US" sz="2800" dirty="0">
                <a:latin typeface="站酷快乐体2016修订版" panose="02010600030101010101" pitchFamily="2" charset="-122"/>
                <a:ea typeface="站酷快乐体2016修订版" panose="02010600030101010101" pitchFamily="2" charset="-122"/>
              </a:rPr>
              <a:t>精准消费</a:t>
            </a:r>
            <a:endParaRPr lang="zh-CN" altLang="en-US" sz="4400" dirty="0">
              <a:latin typeface="站酷快乐体2016修订版" panose="02010600030101010101" pitchFamily="2" charset="-122"/>
              <a:ea typeface="站酷快乐体2016修订版" panose="02010600030101010101" pitchFamily="2" charset="-122"/>
            </a:endParaRPr>
          </a:p>
        </p:txBody>
      </p:sp>
      <p:sp>
        <p:nvSpPr>
          <p:cNvPr id="43" name="文本框 42"/>
          <p:cNvSpPr txBox="1"/>
          <p:nvPr/>
        </p:nvSpPr>
        <p:spPr>
          <a:xfrm>
            <a:off x="9050722" y="3491210"/>
            <a:ext cx="3358428" cy="1446550"/>
          </a:xfrm>
          <a:prstGeom prst="rect">
            <a:avLst/>
          </a:prstGeom>
          <a:noFill/>
        </p:spPr>
        <p:txBody>
          <a:bodyPr wrap="square" rtlCol="0">
            <a:spAutoFit/>
          </a:bodyPr>
          <a:lstStyle/>
          <a:p>
            <a:r>
              <a:rPr lang="en-US" altLang="zh-CN" sz="4400" dirty="0">
                <a:latin typeface="Dongle" pitchFamily="2" charset="-127"/>
                <a:ea typeface="Dongle" pitchFamily="2" charset="-127"/>
              </a:rPr>
              <a:t>Save it. </a:t>
            </a:r>
            <a:r>
              <a:rPr lang="zh-CN" altLang="en-US" sz="2800" dirty="0">
                <a:latin typeface="站酷快乐体2016修订版" panose="02010600030101010101" pitchFamily="2" charset="-122"/>
                <a:ea typeface="站酷快乐体2016修订版" panose="02010600030101010101" pitchFamily="2" charset="-122"/>
              </a:rPr>
              <a:t>家有余利</a:t>
            </a:r>
            <a:r>
              <a:rPr lang="en-US" altLang="zh-CN" sz="4400" dirty="0">
                <a:latin typeface="Dongle" pitchFamily="2" charset="-127"/>
                <a:ea typeface="Dongle" pitchFamily="2" charset="-127"/>
              </a:rPr>
              <a:t>Bury it. </a:t>
            </a:r>
            <a:r>
              <a:rPr lang="zh-CN" altLang="en-US" sz="2800" dirty="0">
                <a:latin typeface="站酷快乐体2016修订版" panose="02010600030101010101" pitchFamily="2" charset="-122"/>
                <a:ea typeface="站酷快乐体2016修订版" panose="02010600030101010101" pitchFamily="2" charset="-122"/>
              </a:rPr>
              <a:t>代代传承</a:t>
            </a:r>
          </a:p>
        </p:txBody>
      </p:sp>
      <p:grpSp>
        <p:nvGrpSpPr>
          <p:cNvPr id="44" name="组合 43"/>
          <p:cNvGrpSpPr/>
          <p:nvPr/>
        </p:nvGrpSpPr>
        <p:grpSpPr>
          <a:xfrm>
            <a:off x="3597853" y="2351866"/>
            <a:ext cx="3440358" cy="3264744"/>
            <a:chOff x="3668219" y="2121580"/>
            <a:chExt cx="3440358" cy="3264744"/>
          </a:xfrm>
        </p:grpSpPr>
        <p:pic>
          <p:nvPicPr>
            <p:cNvPr id="1034" name="Picture 10"/>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a:fillRect/>
            </a:stretch>
          </p:blipFill>
          <p:spPr bwMode="auto">
            <a:xfrm>
              <a:off x="3857725" y="2121580"/>
              <a:ext cx="3250852" cy="143406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3668219" y="2531694"/>
              <a:ext cx="3283485" cy="2854630"/>
              <a:chOff x="4178552" y="2295380"/>
              <a:chExt cx="3283485" cy="2854630"/>
            </a:xfrm>
          </p:grpSpPr>
          <p:sp>
            <p:nvSpPr>
              <p:cNvPr id="3" name="矩形 2"/>
              <p:cNvSpPr/>
              <p:nvPr/>
            </p:nvSpPr>
            <p:spPr>
              <a:xfrm>
                <a:off x="6177280" y="2991919"/>
                <a:ext cx="345440" cy="4370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8" name="Picture 4"/>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bright="19000"/>
                        </a14:imgEffect>
                        <a14:imgEffect>
                          <a14:sharpenSoften amount="62000"/>
                        </a14:imgEffect>
                      </a14:imgLayer>
                    </a14:imgProps>
                  </a:ext>
                  <a:ext uri="{28A0092B-C50C-407E-A947-70E740481C1C}">
                    <a14:useLocalDpi xmlns:a14="http://schemas.microsoft.com/office/drawing/2010/main"/>
                  </a:ext>
                </a:extLst>
              </a:blip>
              <a:srcRect/>
              <a:stretch>
                <a:fillRect/>
              </a:stretch>
            </p:blipFill>
            <p:spPr bwMode="auto">
              <a:xfrm>
                <a:off x="4178552" y="2295380"/>
                <a:ext cx="3283485" cy="285463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2" name="文本框 11"/>
          <p:cNvSpPr txBox="1"/>
          <p:nvPr/>
        </p:nvSpPr>
        <p:spPr>
          <a:xfrm>
            <a:off x="3888863" y="5422145"/>
            <a:ext cx="3100835" cy="1631216"/>
          </a:xfrm>
          <a:prstGeom prst="rect">
            <a:avLst/>
          </a:prstGeom>
          <a:noFill/>
        </p:spPr>
        <p:txBody>
          <a:bodyPr wrap="square" rtlCol="0">
            <a:spAutoFit/>
          </a:bodyPr>
          <a:lstStyle/>
          <a:p>
            <a:r>
              <a:rPr lang="zh-CN" altLang="en-US" sz="2800" dirty="0">
                <a:latin typeface="站酷快乐体2016修订版" panose="02010600030101010101" pitchFamily="2" charset="-122"/>
                <a:ea typeface="站酷快乐体2016修订版" panose="02010600030101010101" pitchFamily="2" charset="-122"/>
              </a:rPr>
              <a:t>礼尚往来</a:t>
            </a:r>
            <a:endParaRPr lang="en-US" altLang="zh-CN" sz="2800" dirty="0">
              <a:latin typeface="站酷快乐体2016修订版" panose="02010600030101010101" pitchFamily="2" charset="-122"/>
              <a:ea typeface="站酷快乐体2016修订版" panose="02010600030101010101" pitchFamily="2" charset="-122"/>
            </a:endParaRPr>
          </a:p>
          <a:p>
            <a:r>
              <a:rPr lang="en-US" altLang="zh-CN" sz="4400" dirty="0">
                <a:latin typeface="Dongle" pitchFamily="2" charset="-127"/>
                <a:ea typeface="Dongle" pitchFamily="2" charset="-127"/>
              </a:rPr>
              <a:t>Give it. Receive it.</a:t>
            </a:r>
            <a:endParaRPr lang="zh-CN" altLang="en-US" sz="4400" dirty="0">
              <a:latin typeface="Dongle" pitchFamily="2" charset="-127"/>
            </a:endParaRPr>
          </a:p>
          <a:p>
            <a:endParaRPr lang="zh-CN" altLang="en-US" sz="2800" dirty="0">
              <a:latin typeface="站酷快乐体2016修订版" panose="02010600030101010101" pitchFamily="2" charset="-122"/>
              <a:ea typeface="站酷快乐体2016修订版" panose="02010600030101010101" pitchFamily="2" charset="-122"/>
            </a:endParaRPr>
          </a:p>
        </p:txBody>
      </p:sp>
      <p:pic>
        <p:nvPicPr>
          <p:cNvPr id="27" name="图片 2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852" y="3763926"/>
            <a:ext cx="3094074" cy="3094074"/>
          </a:xfrm>
          <a:prstGeom prst="rect">
            <a:avLst/>
          </a:prstGeom>
        </p:spPr>
      </p:pic>
      <p:grpSp>
        <p:nvGrpSpPr>
          <p:cNvPr id="5" name="组合 4"/>
          <p:cNvGrpSpPr/>
          <p:nvPr/>
        </p:nvGrpSpPr>
        <p:grpSpPr>
          <a:xfrm>
            <a:off x="7781721" y="147332"/>
            <a:ext cx="4055519" cy="3053213"/>
            <a:chOff x="7832199" y="475115"/>
            <a:chExt cx="4055519" cy="3053213"/>
          </a:xfrm>
        </p:grpSpPr>
        <p:pic>
          <p:nvPicPr>
            <p:cNvPr id="1030"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834505" y="475115"/>
              <a:ext cx="3053213" cy="3053213"/>
            </a:xfrm>
            <a:prstGeom prst="rect">
              <a:avLst/>
            </a:prstGeom>
            <a:noFill/>
            <a:extLst>
              <a:ext uri="{909E8E84-426E-40DD-AFC4-6F175D3DCCD1}">
                <a14:hiddenFill xmlns:a14="http://schemas.microsoft.com/office/drawing/2010/main">
                  <a:solidFill>
                    <a:srgbClr val="FFFFFF"/>
                  </a:solidFill>
                </a14:hiddenFill>
              </a:ext>
            </a:extLst>
          </p:spPr>
        </p:pic>
        <p:sp>
          <p:nvSpPr>
            <p:cNvPr id="41" name="矩形 40"/>
            <p:cNvSpPr/>
            <p:nvPr/>
          </p:nvSpPr>
          <p:spPr>
            <a:xfrm>
              <a:off x="7832199" y="2211959"/>
              <a:ext cx="1980029" cy="523220"/>
            </a:xfrm>
            <a:prstGeom prst="rect">
              <a:avLst/>
            </a:prstGeom>
            <a:noFill/>
          </p:spPr>
          <p:txBody>
            <a:bodyPr wrap="none" lIns="91440" tIns="45720" rIns="91440" bIns="45720">
              <a:spAutoFit/>
            </a:bodyPr>
            <a:lstStyle/>
            <a:p>
              <a:pPr algn="ctr"/>
              <a:r>
                <a:rPr lang="zh-CN" altLang="en-US" sz="2800" dirty="0">
                  <a:latin typeface="站酷快乐体2016修订版" panose="02010600030101010101" pitchFamily="2" charset="-122"/>
                  <a:ea typeface="站酷快乐体2016修订版" panose="02010600030101010101" pitchFamily="2" charset="-122"/>
                </a:rPr>
                <a:t>存钱了吗？</a:t>
              </a:r>
            </a:p>
          </p:txBody>
        </p:sp>
      </p:grpSp>
      <p:grpSp>
        <p:nvGrpSpPr>
          <p:cNvPr id="6" name="组合 5"/>
          <p:cNvGrpSpPr/>
          <p:nvPr/>
        </p:nvGrpSpPr>
        <p:grpSpPr>
          <a:xfrm>
            <a:off x="7336894" y="3797484"/>
            <a:ext cx="4855106" cy="3151841"/>
            <a:chOff x="7336894" y="3797484"/>
            <a:chExt cx="4855106" cy="3151841"/>
          </a:xfrm>
        </p:grpSpPr>
        <p:pic>
          <p:nvPicPr>
            <p:cNvPr id="25" name="图片 24"/>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8665730" y="4869859"/>
              <a:ext cx="3526270" cy="1988142"/>
            </a:xfrm>
            <a:prstGeom prst="rect">
              <a:avLst/>
            </a:prstGeom>
          </p:spPr>
        </p:pic>
        <p:pic>
          <p:nvPicPr>
            <p:cNvPr id="1032" name="Picture 8"/>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a:fillRect/>
            </a:stretch>
          </p:blipFill>
          <p:spPr bwMode="auto">
            <a:xfrm flipH="1">
              <a:off x="7336894" y="3797484"/>
              <a:ext cx="1328836" cy="315184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文本框 1"/>
          <p:cNvSpPr txBox="1"/>
          <p:nvPr/>
        </p:nvSpPr>
        <p:spPr>
          <a:xfrm>
            <a:off x="46607" y="408867"/>
            <a:ext cx="9870443" cy="769441"/>
          </a:xfrm>
          <a:prstGeom prst="rect">
            <a:avLst/>
          </a:prstGeom>
          <a:noFill/>
        </p:spPr>
        <p:txBody>
          <a:bodyPr wrap="square" rtlCol="0">
            <a:spAutoFit/>
          </a:bodyPr>
          <a:lstStyle/>
          <a:p>
            <a:pPr algn="ctr"/>
            <a:r>
              <a:rPr lang="en-US" altLang="zh-CN" sz="4400" dirty="0">
                <a:solidFill>
                  <a:srgbClr val="931E16"/>
                </a:solidFill>
                <a:effectLst/>
                <a:latin typeface="Alkatra SemiBold" panose="03080902040302020200" pitchFamily="66" charset="0"/>
                <a:cs typeface="Alkatra SemiBold" panose="03080902040302020200" pitchFamily="66" charset="0"/>
              </a:rPr>
              <a:t>Chinese people love money so much</a:t>
            </a:r>
            <a:r>
              <a:rPr lang="zh-CN" altLang="zh-CN" sz="4400" dirty="0">
                <a:solidFill>
                  <a:srgbClr val="931E16"/>
                </a:solidFill>
                <a:effectLst/>
                <a:latin typeface="Alkatra SemiBold" panose="03080902040302020200" pitchFamily="66" charset="0"/>
                <a:ea typeface="思源黑体" panose="020B0500000000000000" pitchFamily="34" charset="-122"/>
                <a:cs typeface="Alkatra SemiBold" panose="03080902040302020200" pitchFamily="66" charset="0"/>
              </a:rPr>
              <a:t>！</a:t>
            </a:r>
            <a:endParaRPr lang="zh-CN" altLang="en-US" sz="19900" dirty="0">
              <a:solidFill>
                <a:srgbClr val="931E16"/>
              </a:solidFill>
              <a:latin typeface="Alkatra SemiBold" panose="03080902040302020200" pitchFamily="66" charset="0"/>
              <a:cs typeface="Alkatra SemiBold" panose="03080902040302020200"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250" fill="hold"/>
                                        <p:tgtEl>
                                          <p:spTgt spid="36"/>
                                        </p:tgtEl>
                                        <p:attrNameLst>
                                          <p:attrName>ppt_x</p:attrName>
                                        </p:attrNameLst>
                                      </p:cBhvr>
                                      <p:tavLst>
                                        <p:tav tm="0">
                                          <p:val>
                                            <p:strVal val="0-#ppt_w/2"/>
                                          </p:val>
                                        </p:tav>
                                        <p:tav tm="100000">
                                          <p:val>
                                            <p:strVal val="#ppt_x"/>
                                          </p:val>
                                        </p:tav>
                                      </p:tavLst>
                                    </p:anim>
                                    <p:anim calcmode="lin" valueType="num">
                                      <p:cBhvr additive="base">
                                        <p:cTn id="8" dur="25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50" fill="hold"/>
                                        <p:tgtEl>
                                          <p:spTgt spid="12"/>
                                        </p:tgtEl>
                                        <p:attrNameLst>
                                          <p:attrName>ppt_x</p:attrName>
                                        </p:attrNameLst>
                                      </p:cBhvr>
                                      <p:tavLst>
                                        <p:tav tm="0">
                                          <p:val>
                                            <p:strVal val="#ppt_x"/>
                                          </p:val>
                                        </p:tav>
                                        <p:tav tm="100000">
                                          <p:val>
                                            <p:strVal val="#ppt_x"/>
                                          </p:val>
                                        </p:tav>
                                      </p:tavLst>
                                    </p:anim>
                                    <p:anim calcmode="lin" valueType="num">
                                      <p:cBhvr additive="base">
                                        <p:cTn id="12" dur="25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1+#ppt_w/2"/>
                                          </p:val>
                                        </p:tav>
                                        <p:tav tm="100000">
                                          <p:val>
                                            <p:strVal val="#ppt_x"/>
                                          </p:val>
                                        </p:tav>
                                      </p:tavLst>
                                    </p:anim>
                                    <p:anim calcmode="lin" valueType="num">
                                      <p:cBhvr additive="base">
                                        <p:cTn id="16" dur="250" fill="hold"/>
                                        <p:tgtEl>
                                          <p:spTgt spid="4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250" fill="hold"/>
                                        <p:tgtEl>
                                          <p:spTgt spid="27"/>
                                        </p:tgtEl>
                                        <p:attrNameLst>
                                          <p:attrName>ppt_x</p:attrName>
                                        </p:attrNameLst>
                                      </p:cBhvr>
                                      <p:tavLst>
                                        <p:tav tm="0">
                                          <p:val>
                                            <p:strVal val="0-#ppt_w/2"/>
                                          </p:val>
                                        </p:tav>
                                        <p:tav tm="100000">
                                          <p:val>
                                            <p:strVal val="#ppt_x"/>
                                          </p:val>
                                        </p:tav>
                                      </p:tavLst>
                                    </p:anim>
                                    <p:anim calcmode="lin" valueType="num">
                                      <p:cBhvr additive="base">
                                        <p:cTn id="20" dur="250" fill="hold"/>
                                        <p:tgtEl>
                                          <p:spTgt spid="27"/>
                                        </p:tgtEl>
                                        <p:attrNameLst>
                                          <p:attrName>ppt_y</p:attrName>
                                        </p:attrNameLst>
                                      </p:cBhvr>
                                      <p:tavLst>
                                        <p:tav tm="0">
                                          <p:val>
                                            <p:strVal val="#ppt_y"/>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250" fill="hold"/>
                                        <p:tgtEl>
                                          <p:spTgt spid="44"/>
                                        </p:tgtEl>
                                        <p:attrNameLst>
                                          <p:attrName>ppt_x</p:attrName>
                                        </p:attrNameLst>
                                      </p:cBhvr>
                                      <p:tavLst>
                                        <p:tav tm="0">
                                          <p:val>
                                            <p:strVal val="#ppt_x"/>
                                          </p:val>
                                        </p:tav>
                                        <p:tav tm="100000">
                                          <p:val>
                                            <p:strVal val="#ppt_x"/>
                                          </p:val>
                                        </p:tav>
                                      </p:tavLst>
                                    </p:anim>
                                    <p:anim calcmode="lin" valueType="num">
                                      <p:cBhvr additive="base">
                                        <p:cTn id="24" dur="250" fill="hold"/>
                                        <p:tgtEl>
                                          <p:spTgt spid="44"/>
                                        </p:tgtEl>
                                        <p:attrNameLst>
                                          <p:attrName>ppt_y</p:attrName>
                                        </p:attrNameLst>
                                      </p:cBhvr>
                                      <p:tavLst>
                                        <p:tav tm="0">
                                          <p:val>
                                            <p:strVal val="0-#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250" fill="hold"/>
                                        <p:tgtEl>
                                          <p:spTgt spid="5"/>
                                        </p:tgtEl>
                                        <p:attrNameLst>
                                          <p:attrName>ppt_x</p:attrName>
                                        </p:attrNameLst>
                                      </p:cBhvr>
                                      <p:tavLst>
                                        <p:tav tm="0">
                                          <p:val>
                                            <p:strVal val="1+#ppt_w/2"/>
                                          </p:val>
                                        </p:tav>
                                        <p:tav tm="100000">
                                          <p:val>
                                            <p:strVal val="#ppt_x"/>
                                          </p:val>
                                        </p:tav>
                                      </p:tavLst>
                                    </p:anim>
                                    <p:anim calcmode="lin" valueType="num">
                                      <p:cBhvr additive="base">
                                        <p:cTn id="28" dur="25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250" fill="hold"/>
                                        <p:tgtEl>
                                          <p:spTgt spid="6"/>
                                        </p:tgtEl>
                                        <p:attrNameLst>
                                          <p:attrName>ppt_x</p:attrName>
                                        </p:attrNameLst>
                                      </p:cBhvr>
                                      <p:tavLst>
                                        <p:tav tm="0">
                                          <p:val>
                                            <p:strVal val="1+#ppt_w/2"/>
                                          </p:val>
                                        </p:tav>
                                        <p:tav tm="100000">
                                          <p:val>
                                            <p:strVal val="#ppt_x"/>
                                          </p:val>
                                        </p:tav>
                                      </p:tavLst>
                                    </p:anim>
                                    <p:anim calcmode="lin" valueType="num">
                                      <p:cBhvr additive="base">
                                        <p:cTn id="32" dur="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形 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8411" y="4358133"/>
            <a:ext cx="1272105" cy="1272105"/>
          </a:xfrm>
          <a:prstGeom prst="rect">
            <a:avLst/>
          </a:prstGeom>
        </p:spPr>
      </p:pic>
      <p:pic>
        <p:nvPicPr>
          <p:cNvPr id="6" name="图片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970838" y="38068"/>
            <a:ext cx="3662680" cy="1738275"/>
          </a:xfrm>
          <a:prstGeom prst="rect">
            <a:avLst/>
          </a:prstGeom>
        </p:spPr>
      </p:pic>
      <p:grpSp>
        <p:nvGrpSpPr>
          <p:cNvPr id="7" name="组合 6"/>
          <p:cNvGrpSpPr/>
          <p:nvPr/>
        </p:nvGrpSpPr>
        <p:grpSpPr>
          <a:xfrm>
            <a:off x="8389823" y="0"/>
            <a:ext cx="3802177" cy="6858000"/>
            <a:chOff x="8389823" y="0"/>
            <a:chExt cx="3802177" cy="6858000"/>
          </a:xfrm>
        </p:grpSpPr>
        <p:pic>
          <p:nvPicPr>
            <p:cNvPr id="8" name="图片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89823" y="0"/>
              <a:ext cx="3802177" cy="6858000"/>
            </a:xfrm>
            <a:prstGeom prst="rect">
              <a:avLst/>
            </a:prstGeom>
          </p:spPr>
        </p:pic>
        <p:sp>
          <p:nvSpPr>
            <p:cNvPr id="9" name="文本框 8"/>
            <p:cNvSpPr txBox="1"/>
            <p:nvPr/>
          </p:nvSpPr>
          <p:spPr>
            <a:xfrm>
              <a:off x="8389823" y="6550223"/>
              <a:ext cx="3802177" cy="307777"/>
            </a:xfrm>
            <a:prstGeom prst="rect">
              <a:avLst/>
            </a:prstGeom>
            <a:noFill/>
          </p:spPr>
          <p:txBody>
            <a:bodyPr wrap="square" rtlCol="0">
              <a:spAutoFit/>
            </a:bodyPr>
            <a:lstStyle/>
            <a:p>
              <a:pPr algn="ctr"/>
              <a:r>
                <a:rPr lang="zh-CN" altLang="en-US" sz="1400" dirty="0">
                  <a:latin typeface="思源黑体" panose="020B0500000000000000" pitchFamily="34" charset="-122"/>
                  <a:ea typeface="思源黑体" panose="020B0500000000000000" pitchFamily="34" charset="-122"/>
                </a:rPr>
                <a:t>清代 </a:t>
              </a:r>
              <a:r>
                <a:rPr lang="en-US" altLang="zh-CN" sz="1400" dirty="0">
                  <a:latin typeface="思源黑体" panose="020B0500000000000000" pitchFamily="34" charset="-122"/>
                  <a:ea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rPr>
                <a:t>全财神像轴</a:t>
              </a:r>
              <a:r>
                <a:rPr lang="en-US" altLang="zh-CN" sz="1400" dirty="0">
                  <a:latin typeface="思源黑体" panose="020B0500000000000000" pitchFamily="34" charset="-122"/>
                  <a:ea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rPr>
                <a:t>，现藏于首都博物馆</a:t>
              </a:r>
            </a:p>
          </p:txBody>
        </p:sp>
      </p:grpSp>
      <p:sp>
        <p:nvSpPr>
          <p:cNvPr id="10" name="文本框 9"/>
          <p:cNvSpPr txBox="1"/>
          <p:nvPr/>
        </p:nvSpPr>
        <p:spPr>
          <a:xfrm>
            <a:off x="507490" y="5337850"/>
            <a:ext cx="7414533" cy="584775"/>
          </a:xfrm>
          <a:prstGeom prst="rect">
            <a:avLst/>
          </a:prstGeom>
          <a:noFill/>
        </p:spPr>
        <p:txBody>
          <a:bodyPr wrap="square">
            <a:spAutoFit/>
          </a:bodyPr>
          <a:lstStyle/>
          <a:p>
            <a:r>
              <a:rPr lang="zh-CN" altLang="en-US" sz="3200" dirty="0">
                <a:solidFill>
                  <a:srgbClr val="C00000"/>
                </a:solidFill>
                <a:latin typeface="站酷快乐体2016修订版" panose="02010600030101010101" pitchFamily="2" charset="-122"/>
                <a:ea typeface="站酷快乐体2016修订版" panose="02010600030101010101" pitchFamily="2" charset="-122"/>
                <a:cs typeface="Times New Roman" panose="02020603050405020304" pitchFamily="18" charset="0"/>
              </a:rPr>
              <a:t>恭喜发财 </a:t>
            </a:r>
            <a:r>
              <a:rPr lang="en-US" altLang="zh-CN" sz="3200" dirty="0">
                <a:solidFill>
                  <a:srgbClr val="C00000"/>
                </a:solidFill>
                <a:latin typeface="站酷快乐体2016修订版" panose="02010600030101010101" pitchFamily="2" charset="-122"/>
                <a:ea typeface="站酷快乐体2016修订版" panose="02010600030101010101" pitchFamily="2" charset="-122"/>
                <a:cs typeface="Times New Roman" panose="02020603050405020304" pitchFamily="18" charset="0"/>
              </a:rPr>
              <a:t>means </a:t>
            </a:r>
            <a:r>
              <a:rPr lang="en-US" altLang="zh-CN" sz="3200" dirty="0">
                <a:solidFill>
                  <a:srgbClr val="C00000"/>
                </a:solidFill>
                <a:effectLst/>
                <a:latin typeface="站酷快乐体2016修订版" panose="02010600030101010101" pitchFamily="2" charset="-122"/>
                <a:ea typeface="站酷快乐体2016修订版" panose="02010600030101010101" pitchFamily="2" charset="-122"/>
                <a:cs typeface="Times New Roman" panose="02020603050405020304" pitchFamily="18" charset="0"/>
              </a:rPr>
              <a:t>‘hope you get rich’ </a:t>
            </a:r>
            <a:endParaRPr lang="zh-CN" altLang="en-US" sz="3200" dirty="0">
              <a:solidFill>
                <a:srgbClr val="C00000"/>
              </a:solidFill>
              <a:latin typeface="站酷快乐体2016修订版" panose="02010600030101010101" pitchFamily="2" charset="-122"/>
              <a:ea typeface="站酷快乐体2016修订版" panose="02010600030101010101" pitchFamily="2" charset="-122"/>
            </a:endParaRPr>
          </a:p>
        </p:txBody>
      </p:sp>
      <p:sp>
        <p:nvSpPr>
          <p:cNvPr id="11" name="文本框 10"/>
          <p:cNvSpPr txBox="1"/>
          <p:nvPr/>
        </p:nvSpPr>
        <p:spPr>
          <a:xfrm>
            <a:off x="507490" y="6042909"/>
            <a:ext cx="7165260" cy="523220"/>
          </a:xfrm>
          <a:prstGeom prst="rect">
            <a:avLst/>
          </a:prstGeom>
          <a:noFill/>
        </p:spPr>
        <p:txBody>
          <a:bodyPr wrap="square">
            <a:spAutoFit/>
          </a:bodyPr>
          <a:lstStyle/>
          <a:p>
            <a:r>
              <a:rPr lang="en-US" altLang="zh-CN" sz="2800" dirty="0">
                <a:latin typeface="Alkatra SemiBold" panose="03080902040302020200" pitchFamily="66" charset="0"/>
                <a:cs typeface="Alkatra SemiBold" panose="03080902040302020200" pitchFamily="66" charset="0"/>
              </a:rPr>
              <a:t>And w</a:t>
            </a:r>
            <a:r>
              <a:rPr lang="en-US" altLang="zh-CN" sz="2800" dirty="0">
                <a:effectLst/>
                <a:latin typeface="Alkatra SemiBold" panose="03080902040302020200" pitchFamily="66" charset="0"/>
                <a:cs typeface="Alkatra SemiBold" panose="03080902040302020200" pitchFamily="66" charset="0"/>
              </a:rPr>
              <a:t>e have gods of money, more than one! </a:t>
            </a:r>
            <a:endParaRPr lang="zh-CN" altLang="en-US" sz="2800" dirty="0">
              <a:latin typeface="Alkatra SemiBold" panose="03080902040302020200" pitchFamily="66" charset="0"/>
              <a:cs typeface="Alkatra SemiBold" panose="03080902040302020200" pitchFamily="66" charset="0"/>
            </a:endParaRPr>
          </a:p>
        </p:txBody>
      </p:sp>
      <p:pic>
        <p:nvPicPr>
          <p:cNvPr id="14" name="图形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0148" y="305352"/>
            <a:ext cx="1470991" cy="1470991"/>
          </a:xfrm>
          <a:prstGeom prst="rect">
            <a:avLst/>
          </a:prstGeom>
        </p:spPr>
      </p:pic>
      <p:pic>
        <p:nvPicPr>
          <p:cNvPr id="16" name="图形 1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89220" y="171833"/>
            <a:ext cx="1581658" cy="1488619"/>
          </a:xfrm>
          <a:prstGeom prst="rect">
            <a:avLst/>
          </a:prstGeom>
        </p:spPr>
      </p:pic>
      <p:pic>
        <p:nvPicPr>
          <p:cNvPr id="17" name="图形 1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98774" y="4096321"/>
            <a:ext cx="1272104" cy="1272104"/>
          </a:xfrm>
          <a:prstGeom prst="rect">
            <a:avLst/>
          </a:prstGeom>
        </p:spPr>
      </p:pic>
      <p:pic>
        <p:nvPicPr>
          <p:cNvPr id="3" name="图片 2" descr="a1bfde52679a5795d260309a67f1c0f-removebg-preview"/>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90905" y="1141095"/>
            <a:ext cx="3218815" cy="3747770"/>
          </a:xfrm>
          <a:prstGeom prst="rect">
            <a:avLst/>
          </a:prstGeom>
        </p:spPr>
      </p:pic>
      <p:pic>
        <p:nvPicPr>
          <p:cNvPr id="4" name="图片 3" descr="77682180a4a3082b3273e64cf91969b-removebg-preview"/>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583305" y="180340"/>
            <a:ext cx="4089400" cy="5450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1+#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250" fill="hold"/>
                                        <p:tgtEl>
                                          <p:spTgt spid="10"/>
                                        </p:tgtEl>
                                        <p:attrNameLst>
                                          <p:attrName>ppt_x</p:attrName>
                                        </p:attrNameLst>
                                      </p:cBhvr>
                                      <p:tavLst>
                                        <p:tav tm="0">
                                          <p:val>
                                            <p:strVal val="#ppt_x"/>
                                          </p:val>
                                        </p:tav>
                                        <p:tav tm="100000">
                                          <p:val>
                                            <p:strVal val="#ppt_x"/>
                                          </p:val>
                                        </p:tav>
                                      </p:tavLst>
                                    </p:anim>
                                    <p:anim calcmode="lin" valueType="num">
                                      <p:cBhvr additive="base">
                                        <p:cTn id="13" dur="25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250" fill="hold"/>
                                        <p:tgtEl>
                                          <p:spTgt spid="11"/>
                                        </p:tgtEl>
                                        <p:attrNameLst>
                                          <p:attrName>ppt_x</p:attrName>
                                        </p:attrNameLst>
                                      </p:cBhvr>
                                      <p:tavLst>
                                        <p:tav tm="0">
                                          <p:val>
                                            <p:strVal val="#ppt_x"/>
                                          </p:val>
                                        </p:tav>
                                        <p:tav tm="100000">
                                          <p:val>
                                            <p:strVal val="#ppt_x"/>
                                          </p:val>
                                        </p:tav>
                                      </p:tavLst>
                                    </p:anim>
                                    <p:anim calcmode="lin" valueType="num">
                                      <p:cBhvr additive="base">
                                        <p:cTn id="17"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72687" y="-11793"/>
            <a:ext cx="12264687" cy="6881586"/>
            <a:chOff x="-72687" y="-11793"/>
            <a:chExt cx="12264687" cy="6881586"/>
          </a:xfrm>
        </p:grpSpPr>
        <p:pic>
          <p:nvPicPr>
            <p:cNvPr id="8" name="图片 7"/>
            <p:cNvPicPr>
              <a:picLocks noChangeAspect="1"/>
            </p:cNvPicPr>
            <p:nvPr/>
          </p:nvPicPr>
          <p:blipFill>
            <a:blip r:embed="rId4" cstate="email">
              <a:duotone>
                <a:schemeClr val="bg2">
                  <a:shade val="45000"/>
                  <a:satMod val="135000"/>
                </a:schemeClr>
                <a:prstClr val="white"/>
              </a:duotone>
              <a:extLst>
                <a:ext uri="{BEBA8EAE-BF5A-486C-A8C5-ECC9F3942E4B}">
                  <a14:imgProps xmlns:a14="http://schemas.microsoft.com/office/drawing/2010/main">
                    <a14:imgLayer r:embed="rId5">
                      <a14:imgEffect>
                        <a14:brightnessContrast contrast="-72000"/>
                      </a14:imgEffect>
                      <a14:imgEffect>
                        <a14:sharpenSoften amount="-25000"/>
                      </a14:imgEffect>
                    </a14:imgLayer>
                  </a14:imgProps>
                </a:ext>
                <a:ext uri="{28A0092B-C50C-407E-A947-70E740481C1C}">
                  <a14:useLocalDpi xmlns:a14="http://schemas.microsoft.com/office/drawing/2010/main"/>
                </a:ext>
              </a:extLst>
            </a:blip>
            <a:stretch>
              <a:fillRect/>
            </a:stretch>
          </p:blipFill>
          <p:spPr>
            <a:xfrm>
              <a:off x="3707876" y="-11793"/>
              <a:ext cx="4242062" cy="6858000"/>
            </a:xfrm>
            <a:prstGeom prst="rect">
              <a:avLst/>
            </a:prstGeom>
          </p:spPr>
        </p:pic>
        <p:pic>
          <p:nvPicPr>
            <p:cNvPr id="12" name="图片 11"/>
            <p:cNvPicPr>
              <a:picLocks noChangeAspect="1"/>
            </p:cNvPicPr>
            <p:nvPr/>
          </p:nvPicPr>
          <p:blipFill>
            <a:blip r:embed="rId4" cstate="email">
              <a:duotone>
                <a:schemeClr val="bg2">
                  <a:shade val="45000"/>
                  <a:satMod val="135000"/>
                </a:schemeClr>
                <a:prstClr val="white"/>
              </a:duotone>
              <a:extLst>
                <a:ext uri="{BEBA8EAE-BF5A-486C-A8C5-ECC9F3942E4B}">
                  <a14:imgProps xmlns:a14="http://schemas.microsoft.com/office/drawing/2010/main">
                    <a14:imgLayer r:embed="rId5">
                      <a14:imgEffect>
                        <a14:brightnessContrast contrast="-72000"/>
                      </a14:imgEffect>
                      <a14:imgEffect>
                        <a14:sharpenSoften amount="-25000"/>
                      </a14:imgEffect>
                    </a14:imgLayer>
                  </a14:imgProps>
                </a:ext>
                <a:ext uri="{28A0092B-C50C-407E-A947-70E740481C1C}">
                  <a14:useLocalDpi xmlns:a14="http://schemas.microsoft.com/office/drawing/2010/main"/>
                </a:ext>
              </a:extLst>
            </a:blip>
            <a:stretch>
              <a:fillRect/>
            </a:stretch>
          </p:blipFill>
          <p:spPr>
            <a:xfrm>
              <a:off x="-72687" y="11793"/>
              <a:ext cx="4242062" cy="6858000"/>
            </a:xfrm>
            <a:prstGeom prst="rect">
              <a:avLst/>
            </a:prstGeom>
          </p:spPr>
        </p:pic>
        <p:pic>
          <p:nvPicPr>
            <p:cNvPr id="13" name="图片 12"/>
            <p:cNvPicPr>
              <a:picLocks noChangeAspect="1"/>
            </p:cNvPicPr>
            <p:nvPr/>
          </p:nvPicPr>
          <p:blipFill>
            <a:blip r:embed="rId4" cstate="email">
              <a:duotone>
                <a:schemeClr val="bg2">
                  <a:shade val="45000"/>
                  <a:satMod val="135000"/>
                </a:schemeClr>
                <a:prstClr val="white"/>
              </a:duotone>
              <a:extLst>
                <a:ext uri="{BEBA8EAE-BF5A-486C-A8C5-ECC9F3942E4B}">
                  <a14:imgProps xmlns:a14="http://schemas.microsoft.com/office/drawing/2010/main">
                    <a14:imgLayer r:embed="rId5">
                      <a14:imgEffect>
                        <a14:brightnessContrast contrast="-72000"/>
                      </a14:imgEffect>
                      <a14:imgEffect>
                        <a14:sharpenSoften amount="-25000"/>
                      </a14:imgEffect>
                    </a14:imgLayer>
                  </a14:imgProps>
                </a:ext>
                <a:ext uri="{28A0092B-C50C-407E-A947-70E740481C1C}">
                  <a14:useLocalDpi xmlns:a14="http://schemas.microsoft.com/office/drawing/2010/main"/>
                </a:ext>
              </a:extLst>
            </a:blip>
            <a:stretch>
              <a:fillRect/>
            </a:stretch>
          </p:blipFill>
          <p:spPr>
            <a:xfrm>
              <a:off x="7949938" y="-11793"/>
              <a:ext cx="4242062" cy="6858000"/>
            </a:xfrm>
            <a:prstGeom prst="rect">
              <a:avLst/>
            </a:prstGeom>
          </p:spPr>
        </p:pic>
      </p:grpSp>
      <p:sp>
        <p:nvSpPr>
          <p:cNvPr id="15" name="矩形 14"/>
          <p:cNvSpPr/>
          <p:nvPr/>
        </p:nvSpPr>
        <p:spPr>
          <a:xfrm>
            <a:off x="0" y="3662096"/>
            <a:ext cx="12192000" cy="2046949"/>
          </a:xfrm>
          <a:prstGeom prst="rect">
            <a:avLst/>
          </a:prstGeom>
          <a:solidFill>
            <a:srgbClr val="931E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4169375" y="2868822"/>
            <a:ext cx="6031265" cy="706755"/>
          </a:xfrm>
          <a:prstGeom prst="rect">
            <a:avLst/>
          </a:prstGeom>
          <a:noFill/>
        </p:spPr>
        <p:txBody>
          <a:bodyPr wrap="square" rtlCol="0">
            <a:spAutoFit/>
          </a:bodyPr>
          <a:lstStyle/>
          <a:p>
            <a:r>
              <a:rPr lang="en-US" altLang="zh-CN" sz="4000" dirty="0">
                <a:solidFill>
                  <a:srgbClr val="AC7F4D"/>
                </a:solidFill>
                <a:latin typeface="思源黑体" panose="020B0500000000000000" pitchFamily="34" charset="-122"/>
                <a:ea typeface="思源黑体" panose="020B0500000000000000" pitchFamily="34" charset="-122"/>
              </a:rPr>
              <a:t>GOD OF WEALTH</a:t>
            </a:r>
            <a:endParaRPr lang="zh-CN" altLang="en-US" sz="4000" dirty="0">
              <a:solidFill>
                <a:srgbClr val="AC7F4D"/>
              </a:solidFill>
              <a:latin typeface="思源黑体" panose="020B0500000000000000" pitchFamily="34" charset="-122"/>
              <a:ea typeface="思源黑体" panose="020B0500000000000000" pitchFamily="34" charset="-122"/>
            </a:endParaRPr>
          </a:p>
        </p:txBody>
      </p:sp>
      <p:pic>
        <p:nvPicPr>
          <p:cNvPr id="17" name="图片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18752" y="-342752"/>
            <a:ext cx="3590578" cy="6336314"/>
          </a:xfrm>
          <a:prstGeom prst="rect">
            <a:avLst/>
          </a:prstGeom>
        </p:spPr>
      </p:pic>
      <p:grpSp>
        <p:nvGrpSpPr>
          <p:cNvPr id="18" name="组合 17"/>
          <p:cNvGrpSpPr/>
          <p:nvPr/>
        </p:nvGrpSpPr>
        <p:grpSpPr>
          <a:xfrm>
            <a:off x="2612488" y="3576708"/>
            <a:ext cx="1592859" cy="2142588"/>
            <a:chOff x="2972245" y="4169169"/>
            <a:chExt cx="1432980" cy="2142588"/>
          </a:xfrm>
        </p:grpSpPr>
        <p:pic>
          <p:nvPicPr>
            <p:cNvPr id="19" name="图形 1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2617441" y="4523973"/>
              <a:ext cx="2142588" cy="1432980"/>
            </a:xfrm>
            <a:prstGeom prst="rect">
              <a:avLst/>
            </a:prstGeom>
          </p:spPr>
        </p:pic>
        <p:sp>
          <p:nvSpPr>
            <p:cNvPr id="20" name="文本框 19"/>
            <p:cNvSpPr txBox="1"/>
            <p:nvPr/>
          </p:nvSpPr>
          <p:spPr>
            <a:xfrm>
              <a:off x="3380508" y="4625056"/>
              <a:ext cx="860049" cy="1446550"/>
            </a:xfrm>
            <a:prstGeom prst="rect">
              <a:avLst/>
            </a:prstGeom>
            <a:noFill/>
          </p:spPr>
          <p:txBody>
            <a:bodyPr wrap="square" rtlCol="0">
              <a:spAutoFit/>
            </a:bodyPr>
            <a:lstStyle/>
            <a:p>
              <a:r>
                <a:rPr lang="zh-CN" altLang="en-US" sz="4400" dirty="0">
                  <a:solidFill>
                    <a:srgbClr val="931E16"/>
                  </a:solidFill>
                  <a:latin typeface="云峰字库重庆山城棒棒体" panose="02010500030101010101" pitchFamily="2" charset="-122"/>
                  <a:ea typeface="云峰字库重庆山城棒棒体" panose="02010500030101010101" pitchFamily="2" charset="-122"/>
                </a:rPr>
                <a:t>财</a:t>
              </a:r>
              <a:endParaRPr lang="en-US" altLang="zh-CN" sz="4400" dirty="0">
                <a:solidFill>
                  <a:srgbClr val="931E16"/>
                </a:solidFill>
                <a:latin typeface="云峰字库重庆山城棒棒体" panose="02010500030101010101" pitchFamily="2" charset="-122"/>
                <a:ea typeface="云峰字库重庆山城棒棒体" panose="02010500030101010101" pitchFamily="2" charset="-122"/>
              </a:endParaRPr>
            </a:p>
            <a:p>
              <a:r>
                <a:rPr lang="zh-CN" altLang="en-US" sz="4400" dirty="0">
                  <a:solidFill>
                    <a:srgbClr val="931E16"/>
                  </a:solidFill>
                  <a:latin typeface="云峰字库重庆山城棒棒体" panose="02010500030101010101" pitchFamily="2" charset="-122"/>
                  <a:ea typeface="云峰字库重庆山城棒棒体" panose="02010500030101010101" pitchFamily="2" charset="-122"/>
                </a:rPr>
                <a:t>神</a:t>
              </a:r>
            </a:p>
          </p:txBody>
        </p:sp>
      </p:grpSp>
      <p:pic>
        <p:nvPicPr>
          <p:cNvPr id="21" name="图片 2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43773" y="2517629"/>
            <a:ext cx="1207870" cy="1207870"/>
          </a:xfrm>
          <a:prstGeom prst="rect">
            <a:avLst/>
          </a:prstGeom>
        </p:spPr>
      </p:pic>
      <p:sp>
        <p:nvSpPr>
          <p:cNvPr id="22" name="文本框 21"/>
          <p:cNvSpPr txBox="1"/>
          <p:nvPr/>
        </p:nvSpPr>
        <p:spPr>
          <a:xfrm>
            <a:off x="4205348" y="4033031"/>
            <a:ext cx="7986652" cy="2061210"/>
          </a:xfrm>
          <a:prstGeom prst="rect">
            <a:avLst/>
          </a:prstGeom>
          <a:noFill/>
        </p:spPr>
        <p:txBody>
          <a:bodyPr wrap="square" rtlCol="0">
            <a:spAutoFit/>
          </a:bodyPr>
          <a:lstStyle/>
          <a:p>
            <a:r>
              <a:rPr lang="en-US" altLang="zh-CN" sz="4800" dirty="0">
                <a:solidFill>
                  <a:schemeClr val="bg1"/>
                </a:solidFill>
                <a:latin typeface="Dongle" pitchFamily="2" charset="-127"/>
                <a:ea typeface="Dongle" pitchFamily="2" charset="-127"/>
              </a:rPr>
              <a:t>01 Origin and Development of </a:t>
            </a:r>
            <a:r>
              <a:rPr lang="en-US" altLang="zh-CN" sz="4000" b="1" dirty="0">
                <a:solidFill>
                  <a:srgbClr val="DE3700"/>
                </a:solidFill>
                <a:latin typeface="Bradley Hand ITC" panose="03070402050302030203" pitchFamily="66" charset="0"/>
                <a:ea typeface="Dongle" pitchFamily="2" charset="-127"/>
              </a:rPr>
              <a:t>GOD OF WEALTH</a:t>
            </a:r>
          </a:p>
          <a:p>
            <a:endParaRPr lang="en-US" altLang="zh-CN" sz="4000" b="1" dirty="0">
              <a:solidFill>
                <a:srgbClr val="DE3700"/>
              </a:solidFill>
              <a:latin typeface="Bradley Hand ITC" panose="03070402050302030203" pitchFamily="66" charset="0"/>
              <a:ea typeface="Dongle" pitchFamily="2"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50" fill="hold"/>
                                        <p:tgtEl>
                                          <p:spTgt spid="15"/>
                                        </p:tgtEl>
                                        <p:attrNameLst>
                                          <p:attrName>ppt_x</p:attrName>
                                        </p:attrNameLst>
                                      </p:cBhvr>
                                      <p:tavLst>
                                        <p:tav tm="0">
                                          <p:val>
                                            <p:strVal val="1+#ppt_w/2"/>
                                          </p:val>
                                        </p:tav>
                                        <p:tav tm="100000">
                                          <p:val>
                                            <p:strVal val="#ppt_x"/>
                                          </p:val>
                                        </p:tav>
                                      </p:tavLst>
                                    </p:anim>
                                    <p:anim calcmode="lin" valueType="num">
                                      <p:cBhvr additive="base">
                                        <p:cTn id="8" dur="25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50" fill="hold"/>
                                        <p:tgtEl>
                                          <p:spTgt spid="17"/>
                                        </p:tgtEl>
                                        <p:attrNameLst>
                                          <p:attrName>ppt_x</p:attrName>
                                        </p:attrNameLst>
                                      </p:cBhvr>
                                      <p:tavLst>
                                        <p:tav tm="0">
                                          <p:val>
                                            <p:strVal val="#ppt_x"/>
                                          </p:val>
                                        </p:tav>
                                        <p:tav tm="100000">
                                          <p:val>
                                            <p:strVal val="#ppt_x"/>
                                          </p:val>
                                        </p:tav>
                                      </p:tavLst>
                                    </p:anim>
                                    <p:anim calcmode="lin" valueType="num">
                                      <p:cBhvr additive="base">
                                        <p:cTn id="12" dur="25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50" fill="hold"/>
                                        <p:tgtEl>
                                          <p:spTgt spid="16"/>
                                        </p:tgtEl>
                                        <p:attrNameLst>
                                          <p:attrName>ppt_x</p:attrName>
                                        </p:attrNameLst>
                                      </p:cBhvr>
                                      <p:tavLst>
                                        <p:tav tm="0">
                                          <p:val>
                                            <p:strVal val="1+#ppt_w/2"/>
                                          </p:val>
                                        </p:tav>
                                        <p:tav tm="100000">
                                          <p:val>
                                            <p:strVal val="#ppt_x"/>
                                          </p:val>
                                        </p:tav>
                                      </p:tavLst>
                                    </p:anim>
                                    <p:anim calcmode="lin" valueType="num">
                                      <p:cBhvr additive="base">
                                        <p:cTn id="20" dur="25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250" fill="hold"/>
                                        <p:tgtEl>
                                          <p:spTgt spid="21"/>
                                        </p:tgtEl>
                                        <p:attrNameLst>
                                          <p:attrName>ppt_x</p:attrName>
                                        </p:attrNameLst>
                                      </p:cBhvr>
                                      <p:tavLst>
                                        <p:tav tm="0">
                                          <p:val>
                                            <p:strVal val="1+#ppt_w/2"/>
                                          </p:val>
                                        </p:tav>
                                        <p:tav tm="100000">
                                          <p:val>
                                            <p:strVal val="#ppt_x"/>
                                          </p:val>
                                        </p:tav>
                                      </p:tavLst>
                                    </p:anim>
                                    <p:anim calcmode="lin" valueType="num">
                                      <p:cBhvr additive="base">
                                        <p:cTn id="24" dur="250" fill="hold"/>
                                        <p:tgtEl>
                                          <p:spTgt spid="21"/>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250" fill="hold"/>
                                        <p:tgtEl>
                                          <p:spTgt spid="22"/>
                                        </p:tgtEl>
                                        <p:attrNameLst>
                                          <p:attrName>ppt_x</p:attrName>
                                        </p:attrNameLst>
                                      </p:cBhvr>
                                      <p:tavLst>
                                        <p:tav tm="0">
                                          <p:val>
                                            <p:strVal val="1+#ppt_w/2"/>
                                          </p:val>
                                        </p:tav>
                                        <p:tav tm="100000">
                                          <p:val>
                                            <p:strVal val="#ppt_x"/>
                                          </p:val>
                                        </p:tav>
                                      </p:tavLst>
                                    </p:anim>
                                    <p:anim calcmode="lin" valueType="num">
                                      <p:cBhvr additive="base">
                                        <p:cTn id="28" dur="25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7" name="图片 4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270" y="2224819"/>
            <a:ext cx="6400800" cy="4633182"/>
          </a:xfrm>
          <a:prstGeom prst="rect">
            <a:avLst/>
          </a:prstGeom>
        </p:spPr>
      </p:pic>
      <p:sp>
        <p:nvSpPr>
          <p:cNvPr id="2" name="文本框 1"/>
          <p:cNvSpPr txBox="1"/>
          <p:nvPr/>
        </p:nvSpPr>
        <p:spPr>
          <a:xfrm>
            <a:off x="196850" y="233045"/>
            <a:ext cx="7423150" cy="2738120"/>
          </a:xfrm>
          <a:prstGeom prst="rect">
            <a:avLst/>
          </a:prstGeom>
          <a:noFill/>
        </p:spPr>
        <p:txBody>
          <a:bodyPr wrap="square">
            <a:spAutoFit/>
          </a:bodyPr>
          <a:lstStyle/>
          <a:p>
            <a:pPr algn="just"/>
            <a:r>
              <a:rPr lang="en-US" altLang="zh-CN" sz="2800" dirty="0">
                <a:latin typeface="Alkatra SemiBold" panose="03080902040302020200" pitchFamily="66" charset="0"/>
                <a:cs typeface="Alkatra SemiBold" panose="03080902040302020200" pitchFamily="66" charset="0"/>
              </a:rPr>
              <a:t>In the Pre-Qin period</a:t>
            </a:r>
          </a:p>
          <a:p>
            <a:pPr algn="just"/>
            <a:r>
              <a:rPr lang="en-US" altLang="zh-CN" sz="3600" dirty="0">
                <a:latin typeface="Dongle" pitchFamily="2" charset="-127"/>
                <a:cs typeface="Alkatra SemiBold" panose="03080902040302020200" pitchFamily="66" charset="0"/>
              </a:rPr>
              <a:t>Land is one of the most important means of production, and rivers and water sources are crucial for agricultural irrigation, so there are traditions everywhere to worship the god of land, river or water.</a:t>
            </a:r>
          </a:p>
        </p:txBody>
      </p:sp>
      <p:grpSp>
        <p:nvGrpSpPr>
          <p:cNvPr id="52" name="组合 51"/>
          <p:cNvGrpSpPr/>
          <p:nvPr/>
        </p:nvGrpSpPr>
        <p:grpSpPr>
          <a:xfrm>
            <a:off x="7747859" y="1487455"/>
            <a:ext cx="3965323" cy="5289132"/>
            <a:chOff x="5739573" y="2952537"/>
            <a:chExt cx="5141522" cy="6858000"/>
          </a:xfrm>
        </p:grpSpPr>
        <p:pic>
          <p:nvPicPr>
            <p:cNvPr id="49" name="图片 4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39573" y="2952537"/>
              <a:ext cx="5141522" cy="6858000"/>
            </a:xfrm>
            <a:prstGeom prst="rect">
              <a:avLst/>
            </a:prstGeom>
          </p:spPr>
        </p:pic>
        <p:pic>
          <p:nvPicPr>
            <p:cNvPr id="51" name="图片 5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73128" y="3389243"/>
              <a:ext cx="571500" cy="42862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ppt_x"/>
                                          </p:val>
                                        </p:tav>
                                        <p:tav tm="100000">
                                          <p:val>
                                            <p:strVal val="#ppt_x"/>
                                          </p:val>
                                        </p:tav>
                                      </p:tavLst>
                                    </p:anim>
                                    <p:anim calcmode="lin" valueType="num">
                                      <p:cBhvr additive="base">
                                        <p:cTn id="8" dur="25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250" fill="hold"/>
                                        <p:tgtEl>
                                          <p:spTgt spid="47"/>
                                        </p:tgtEl>
                                        <p:attrNameLst>
                                          <p:attrName>ppt_x</p:attrName>
                                        </p:attrNameLst>
                                      </p:cBhvr>
                                      <p:tavLst>
                                        <p:tav tm="0">
                                          <p:val>
                                            <p:strVal val="#ppt_x"/>
                                          </p:val>
                                        </p:tav>
                                        <p:tav tm="100000">
                                          <p:val>
                                            <p:strVal val="#ppt_x"/>
                                          </p:val>
                                        </p:tav>
                                      </p:tavLst>
                                    </p:anim>
                                    <p:anim calcmode="lin" valueType="num">
                                      <p:cBhvr additive="base">
                                        <p:cTn id="12" dur="25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250" fill="hold"/>
                                        <p:tgtEl>
                                          <p:spTgt spid="52"/>
                                        </p:tgtEl>
                                        <p:attrNameLst>
                                          <p:attrName>ppt_x</p:attrName>
                                        </p:attrNameLst>
                                      </p:cBhvr>
                                      <p:tavLst>
                                        <p:tav tm="0">
                                          <p:val>
                                            <p:strVal val="1+#ppt_w/2"/>
                                          </p:val>
                                        </p:tav>
                                        <p:tav tm="100000">
                                          <p:val>
                                            <p:strVal val="#ppt_x"/>
                                          </p:val>
                                        </p:tav>
                                      </p:tavLst>
                                    </p:anim>
                                    <p:anim calcmode="lin" valueType="num">
                                      <p:cBhvr additive="base">
                                        <p:cTn id="16" dur="25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flipH="1">
            <a:off x="5726099" y="4710581"/>
            <a:ext cx="2965962" cy="2018514"/>
          </a:xfrm>
          <a:prstGeom prst="rect">
            <a:avLst/>
          </a:prstGeom>
        </p:spPr>
      </p:pic>
      <p:pic>
        <p:nvPicPr>
          <p:cNvPr id="5126"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07995" y="1776730"/>
            <a:ext cx="3256280" cy="330517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1109305" y="740969"/>
            <a:ext cx="9973390" cy="2306955"/>
          </a:xfrm>
          <a:prstGeom prst="rect">
            <a:avLst/>
          </a:prstGeom>
          <a:noFill/>
        </p:spPr>
        <p:txBody>
          <a:bodyPr wrap="square">
            <a:spAutoFit/>
          </a:bodyPr>
          <a:lstStyle/>
          <a:p>
            <a:r>
              <a:rPr lang="en-US" altLang="zh-CN" sz="3600" dirty="0">
                <a:latin typeface="Dongle" pitchFamily="2" charset="-127"/>
                <a:cs typeface="Alkatra SemiBold" panose="03080902040302020200" pitchFamily="66" charset="0"/>
              </a:rPr>
              <a:t>Sacrificial activities usually take place at specific times, such as</a:t>
            </a:r>
            <a:r>
              <a:rPr lang="en-US" altLang="zh-CN" sz="3600" dirty="0">
                <a:solidFill>
                  <a:srgbClr val="C00000"/>
                </a:solidFill>
                <a:latin typeface="Dongle" pitchFamily="2" charset="-127"/>
                <a:ea typeface="Dongle" pitchFamily="2" charset="-127"/>
                <a:cs typeface="Alkatra SemiBold" panose="03080902040302020200" pitchFamily="66" charset="0"/>
              </a:rPr>
              <a:t> before the spring ploughing</a:t>
            </a:r>
            <a:r>
              <a:rPr lang="en-US" altLang="zh-CN" sz="3600" dirty="0">
                <a:latin typeface="Dongle" pitchFamily="2" charset="-127"/>
                <a:cs typeface="Alkatra SemiBold" panose="03080902040302020200" pitchFamily="66" charset="0"/>
              </a:rPr>
              <a:t> or </a:t>
            </a:r>
            <a:r>
              <a:rPr lang="en-US" altLang="zh-CN" sz="3600" dirty="0">
                <a:solidFill>
                  <a:srgbClr val="C00000"/>
                </a:solidFill>
                <a:latin typeface="Dongle" pitchFamily="2" charset="-127"/>
                <a:ea typeface="Dongle" pitchFamily="2" charset="-127"/>
                <a:cs typeface="Alkatra SemiBold" panose="03080902040302020200" pitchFamily="66" charset="0"/>
              </a:rPr>
              <a:t>after the autumn harvest</a:t>
            </a:r>
            <a:r>
              <a:rPr lang="en-US" altLang="zh-CN" sz="3600" dirty="0">
                <a:latin typeface="Dongle" pitchFamily="2" charset="-127"/>
                <a:cs typeface="Alkatra SemiBold" panose="03080902040302020200" pitchFamily="66" charset="0"/>
              </a:rPr>
              <a:t>, and the family will prepare sacrifices (such as food and wine) to worship these gods, in order to pray for good weather and good crops in the coming year.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126"/>
                                        </p:tgtEl>
                                        <p:attrNameLst>
                                          <p:attrName>style.visibility</p:attrName>
                                        </p:attrNameLst>
                                      </p:cBhvr>
                                      <p:to>
                                        <p:strVal val="visible"/>
                                      </p:to>
                                    </p:set>
                                    <p:anim calcmode="lin" valueType="num">
                                      <p:cBhvr additive="base">
                                        <p:cTn id="11" dur="250" fill="hold"/>
                                        <p:tgtEl>
                                          <p:spTgt spid="5126"/>
                                        </p:tgtEl>
                                        <p:attrNameLst>
                                          <p:attrName>ppt_x</p:attrName>
                                        </p:attrNameLst>
                                      </p:cBhvr>
                                      <p:tavLst>
                                        <p:tav tm="0">
                                          <p:val>
                                            <p:strVal val="1+#ppt_w/2"/>
                                          </p:val>
                                        </p:tav>
                                        <p:tav tm="100000">
                                          <p:val>
                                            <p:strVal val="#ppt_x"/>
                                          </p:val>
                                        </p:tav>
                                      </p:tavLst>
                                    </p:anim>
                                    <p:anim calcmode="lin" valueType="num">
                                      <p:cBhvr additive="base">
                                        <p:cTn id="12" dur="250" fill="hold"/>
                                        <p:tgtEl>
                                          <p:spTgt spid="512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250" fill="hold"/>
                                        <p:tgtEl>
                                          <p:spTgt spid="20"/>
                                        </p:tgtEl>
                                        <p:attrNameLst>
                                          <p:attrName>ppt_x</p:attrName>
                                        </p:attrNameLst>
                                      </p:cBhvr>
                                      <p:tavLst>
                                        <p:tav tm="0">
                                          <p:val>
                                            <p:strVal val="1+#ppt_w/2"/>
                                          </p:val>
                                        </p:tav>
                                        <p:tav tm="100000">
                                          <p:val>
                                            <p:strVal val="#ppt_x"/>
                                          </p:val>
                                        </p:tav>
                                      </p:tavLst>
                                    </p:anim>
                                    <p:anim calcmode="lin" valueType="num">
                                      <p:cBhvr additive="base">
                                        <p:cTn id="16" dur="2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693308" y="957122"/>
            <a:ext cx="9543995" cy="523220"/>
          </a:xfrm>
          <a:prstGeom prst="rect">
            <a:avLst/>
          </a:prstGeom>
          <a:noFill/>
        </p:spPr>
        <p:txBody>
          <a:bodyPr wrap="square">
            <a:spAutoFit/>
          </a:bodyPr>
          <a:lstStyle/>
          <a:p>
            <a:r>
              <a:rPr lang="en-US" altLang="zh-CN" sz="2800" dirty="0">
                <a:latin typeface="Alkatra SemiBold" panose="03080902040302020200" pitchFamily="66" charset="0"/>
                <a:cs typeface="Alkatra SemiBold" panose="03080902040302020200" pitchFamily="66" charset="0"/>
              </a:rPr>
              <a:t>The Tang (618–907) and Song (960–1279) dynasties</a:t>
            </a:r>
            <a:endParaRPr lang="zh-CN" altLang="en-US" sz="2800" dirty="0">
              <a:latin typeface="Alkatra SemiBold" panose="03080902040302020200" pitchFamily="66" charset="0"/>
              <a:cs typeface="Alkatra SemiBold" panose="03080902040302020200" pitchFamily="66" charset="0"/>
            </a:endParaRPr>
          </a:p>
        </p:txBody>
      </p:sp>
      <p:pic>
        <p:nvPicPr>
          <p:cNvPr id="7"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2518" y="1774245"/>
            <a:ext cx="3177540" cy="4236720"/>
          </a:xfrm>
          <a:prstGeom prst="rect">
            <a:avLst/>
          </a:prstGeom>
        </p:spPr>
      </p:pic>
      <p:pic>
        <p:nvPicPr>
          <p:cNvPr id="11" name="图片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00058" y="1774245"/>
            <a:ext cx="3177540" cy="4236720"/>
          </a:xfrm>
          <a:prstGeom prst="rect">
            <a:avLst/>
          </a:prstGeom>
        </p:spPr>
      </p:pic>
      <p:sp>
        <p:nvSpPr>
          <p:cNvPr id="9" name="文本框 8"/>
          <p:cNvSpPr txBox="1"/>
          <p:nvPr/>
        </p:nvSpPr>
        <p:spPr>
          <a:xfrm>
            <a:off x="7404100" y="1631633"/>
            <a:ext cx="4503420" cy="4523105"/>
          </a:xfrm>
          <a:prstGeom prst="rect">
            <a:avLst/>
          </a:prstGeom>
          <a:noFill/>
        </p:spPr>
        <p:txBody>
          <a:bodyPr wrap="square" anchor="ctr">
            <a:spAutoFit/>
          </a:bodyPr>
          <a:lstStyle/>
          <a:p>
            <a:r>
              <a:rPr lang="en-US" altLang="zh-CN" sz="3600" dirty="0">
                <a:latin typeface="Dongle" pitchFamily="2" charset="-127"/>
                <a:ea typeface="Dongle" pitchFamily="2" charset="-127"/>
                <a:cs typeface="Alkatra SemiBold" panose="03080902040302020200" pitchFamily="66" charset="0"/>
              </a:rPr>
              <a:t> Almost every family will worship the god of wealth. They set up small shrines at home ,offering incense and food during festivals like Spring Festival and on </a:t>
            </a:r>
            <a:r>
              <a:rPr lang="en-US" altLang="zh-CN" sz="3600" dirty="0" err="1">
                <a:solidFill>
                  <a:srgbClr val="C00000"/>
                </a:solidFill>
                <a:latin typeface="Dongle" pitchFamily="2" charset="-127"/>
                <a:ea typeface="Dongle" pitchFamily="2" charset="-127"/>
                <a:cs typeface="Alkatra SemiBold" panose="03080902040302020200" pitchFamily="66" charset="0"/>
              </a:rPr>
              <a:t>the fifth day of the first lunar month</a:t>
            </a:r>
            <a:r>
              <a:rPr lang="en-US" altLang="zh-CN" sz="3600" dirty="0">
                <a:latin typeface="Dongle" pitchFamily="2" charset="-127"/>
                <a:ea typeface="Dongle" pitchFamily="2" charset="-127"/>
                <a:cs typeface="Alkatra SemiBold" panose="03080902040302020200" pitchFamily="66" charset="0"/>
              </a:rPr>
              <a:t> </a:t>
            </a:r>
            <a:r>
              <a:rPr lang="en-US" altLang="zh-CN" sz="2400" dirty="0" err="1">
                <a:solidFill>
                  <a:srgbClr val="C00000"/>
                </a:solidFill>
                <a:latin typeface="Dongle" pitchFamily="2" charset="-127"/>
                <a:ea typeface="Dongle" pitchFamily="2" charset="-127"/>
                <a:cs typeface="Alkatra SemiBold" panose="03080902040302020200" pitchFamily="66" charset="0"/>
              </a:rPr>
              <a:t>农历正月初五</a:t>
            </a:r>
            <a:r>
              <a:rPr lang="en-US" altLang="zh-CN" sz="3600" dirty="0">
                <a:latin typeface="Dongle" pitchFamily="2" charset="-127"/>
                <a:ea typeface="Dongle" pitchFamily="2" charset="-127"/>
                <a:cs typeface="Alkatra SemiBold" panose="03080902040302020200" pitchFamily="66" charset="0"/>
              </a:rPr>
              <a:t>, believed to be </a:t>
            </a:r>
            <a:r>
              <a:rPr lang="en-US" altLang="zh-CN" sz="3600" dirty="0" err="1">
                <a:solidFill>
                  <a:srgbClr val="C00000"/>
                </a:solidFill>
                <a:latin typeface="Dongle" pitchFamily="2" charset="-127"/>
                <a:ea typeface="Dongle" pitchFamily="2" charset="-127"/>
                <a:cs typeface="Alkatra SemiBold" panose="03080902040302020200" pitchFamily="66" charset="0"/>
              </a:rPr>
              <a:t>Caishen’s</a:t>
            </a:r>
            <a:r>
              <a:rPr lang="en-US" altLang="zh-CN" sz="3600" dirty="0">
                <a:solidFill>
                  <a:srgbClr val="C00000"/>
                </a:solidFill>
                <a:latin typeface="Dongle" pitchFamily="2" charset="-127"/>
                <a:ea typeface="Dongle" pitchFamily="2" charset="-127"/>
                <a:cs typeface="Alkatra SemiBold" panose="03080902040302020200" pitchFamily="66" charset="0"/>
              </a:rPr>
              <a:t> birthday.</a:t>
            </a:r>
            <a:endParaRPr lang="zh-CN" altLang="en-US" sz="3600" dirty="0">
              <a:solidFill>
                <a:srgbClr val="C00000"/>
              </a:solidFill>
              <a:latin typeface="Dongle" pitchFamily="2" charset="-127"/>
              <a:cs typeface="Alkatra SemiBold" panose="03080902040302020200"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250" fill="hold"/>
                                        <p:tgtEl>
                                          <p:spTgt spid="3"/>
                                        </p:tgtEl>
                                        <p:attrNameLst>
                                          <p:attrName>ppt_x</p:attrName>
                                        </p:attrNameLst>
                                      </p:cBhvr>
                                      <p:tavLst>
                                        <p:tav tm="0">
                                          <p:val>
                                            <p:strVal val="#ppt_x"/>
                                          </p:val>
                                        </p:tav>
                                        <p:tav tm="100000">
                                          <p:val>
                                            <p:strVal val="#ppt_x"/>
                                          </p:val>
                                        </p:tav>
                                      </p:tavLst>
                                    </p:anim>
                                    <p:anim calcmode="lin" valueType="num">
                                      <p:cBhvr additive="base">
                                        <p:cTn id="16" dur="25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1+#ppt_w/2"/>
                                          </p:val>
                                        </p:tav>
                                        <p:tav tm="100000">
                                          <p:val>
                                            <p:strVal val="#ppt_x"/>
                                          </p:val>
                                        </p:tav>
                                      </p:tavLst>
                                    </p:anim>
                                    <p:anim calcmode="lin" valueType="num">
                                      <p:cBhvr additive="base">
                                        <p:cTn id="20" dur="2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1001368" y="938456"/>
            <a:ext cx="10232688" cy="1938020"/>
          </a:xfrm>
          <a:prstGeom prst="rect">
            <a:avLst/>
          </a:prstGeom>
          <a:noFill/>
        </p:spPr>
        <p:txBody>
          <a:bodyPr wrap="square">
            <a:spAutoFit/>
          </a:bodyPr>
          <a:lstStyle/>
          <a:p>
            <a:r>
              <a:rPr lang="en-US" altLang="zh-CN" sz="2400" dirty="0">
                <a:latin typeface="Alkatra SemiBold" panose="03080902040302020200" pitchFamily="66" charset="0"/>
                <a:cs typeface="Alkatra SemiBold" panose="03080902040302020200" pitchFamily="66" charset="0"/>
              </a:rPr>
              <a:t>People’s worship of wealth gradually shifted to </a:t>
            </a:r>
            <a:r>
              <a:rPr lang="en-US" altLang="zh-CN" sz="2400" dirty="0">
                <a:solidFill>
                  <a:srgbClr val="931E16"/>
                </a:solidFill>
                <a:latin typeface="Alkatra SemiBold" panose="03080902040302020200" pitchFamily="66" charset="0"/>
                <a:cs typeface="Alkatra SemiBold" panose="03080902040302020200" pitchFamily="66" charset="0"/>
              </a:rPr>
              <a:t>Objects Endowed with Special Meanings</a:t>
            </a:r>
            <a:r>
              <a:rPr lang="en-US" altLang="zh-CN" sz="2400" dirty="0">
                <a:latin typeface="Alkatra SemiBold" panose="03080902040302020200" pitchFamily="66" charset="0"/>
                <a:cs typeface="Alkatra SemiBold" panose="03080902040302020200" pitchFamily="66" charset="0"/>
              </a:rPr>
              <a:t>. Paper shops specialized in selling elaborate paper offerings for various ceremonies. Cai Ma, an image of god printed on paper, was widely used to pray for the wealth.</a:t>
            </a:r>
          </a:p>
          <a:p>
            <a:endParaRPr lang="en-US" altLang="zh-CN" sz="2400" dirty="0">
              <a:latin typeface="Alkatra SemiBold" panose="03080902040302020200" pitchFamily="66" charset="0"/>
              <a:cs typeface="Alkatra SemiBold" panose="03080902040302020200" pitchFamily="66" charset="0"/>
            </a:endParaRPr>
          </a:p>
        </p:txBody>
      </p:sp>
      <p:pic>
        <p:nvPicPr>
          <p:cNvPr id="11" name="图片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9806" y="2709703"/>
            <a:ext cx="2691901" cy="3589200"/>
          </a:xfrm>
          <a:prstGeom prst="rect">
            <a:avLst/>
          </a:prstGeom>
          <a:scene3d>
            <a:camera prst="perspectiveRight"/>
            <a:lightRig rig="threePt" dir="t"/>
          </a:scene3d>
        </p:spPr>
      </p:pic>
      <p:pic>
        <p:nvPicPr>
          <p:cNvPr id="17" name="图片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3913" y="2617746"/>
            <a:ext cx="3265196" cy="3773115"/>
          </a:xfrm>
          <a:prstGeom prst="rect">
            <a:avLst/>
          </a:prstGeom>
        </p:spPr>
      </p:pic>
      <p:pic>
        <p:nvPicPr>
          <p:cNvPr id="19" name="图片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41315" y="2617746"/>
            <a:ext cx="2985099" cy="3590410"/>
          </a:xfrm>
          <a:prstGeom prst="rect">
            <a:avLst/>
          </a:prstGeom>
          <a:scene3d>
            <a:camera prst="perspectiveLeft"/>
            <a:lightRig rig="threePt" dir="t"/>
          </a:scene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0-#ppt_w/2"/>
                                          </p:val>
                                        </p:tav>
                                        <p:tav tm="100000">
                                          <p:val>
                                            <p:strVal val="#ppt_x"/>
                                          </p:val>
                                        </p:tav>
                                      </p:tavLst>
                                    </p:anim>
                                    <p:anim calcmode="lin" valueType="num">
                                      <p:cBhvr additive="base">
                                        <p:cTn id="8" dur="2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0-#ppt_w/2"/>
                                          </p:val>
                                        </p:tav>
                                        <p:tav tm="100000">
                                          <p:val>
                                            <p:strVal val="#ppt_x"/>
                                          </p:val>
                                        </p:tav>
                                      </p:tavLst>
                                    </p:anim>
                                    <p:anim calcmode="lin" valueType="num">
                                      <p:cBhvr additive="base">
                                        <p:cTn id="12" dur="2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50" fill="hold"/>
                                        <p:tgtEl>
                                          <p:spTgt spid="19"/>
                                        </p:tgtEl>
                                        <p:attrNameLst>
                                          <p:attrName>ppt_x</p:attrName>
                                        </p:attrNameLst>
                                      </p:cBhvr>
                                      <p:tavLst>
                                        <p:tav tm="0">
                                          <p:val>
                                            <p:strVal val="1+#ppt_w/2"/>
                                          </p:val>
                                        </p:tav>
                                        <p:tav tm="100000">
                                          <p:val>
                                            <p:strVal val="#ppt_x"/>
                                          </p:val>
                                        </p:tav>
                                      </p:tavLst>
                                    </p:anim>
                                    <p:anim calcmode="lin" valueType="num">
                                      <p:cBhvr additive="base">
                                        <p:cTn id="20" dur="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867</Words>
  <Application>Microsoft Office PowerPoint</Application>
  <PresentationFormat>宽屏</PresentationFormat>
  <Paragraphs>115</Paragraphs>
  <Slides>24</Slides>
  <Notes>17</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24</vt:i4>
      </vt:variant>
    </vt:vector>
  </HeadingPairs>
  <TitlesOfParts>
    <vt:vector size="39" baseType="lpstr">
      <vt:lpstr>Bradley Hand ITC</vt:lpstr>
      <vt:lpstr>华文新魏</vt:lpstr>
      <vt:lpstr>华文行楷</vt:lpstr>
      <vt:lpstr>Chiller</vt:lpstr>
      <vt:lpstr>等线</vt:lpstr>
      <vt:lpstr>等线 Light</vt:lpstr>
      <vt:lpstr>思源黑体</vt:lpstr>
      <vt:lpstr>Alkatra SemiBold</vt:lpstr>
      <vt:lpstr>云峰字库重庆山城棒棒体</vt:lpstr>
      <vt:lpstr>Arial</vt:lpstr>
      <vt:lpstr>Dongle</vt:lpstr>
      <vt:lpstr>站酷快乐体2016修订版</vt:lpstr>
      <vt:lpstr>slideyouran</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君子 欧</dc:creator>
  <cp:lastModifiedBy>HP</cp:lastModifiedBy>
  <cp:revision>78</cp:revision>
  <dcterms:created xsi:type="dcterms:W3CDTF">2025-01-09T10:03:00Z</dcterms:created>
  <dcterms:modified xsi:type="dcterms:W3CDTF">2025-07-08T10:05:39Z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572854DBD85C4293A08FAC7272AE1787_12</vt:lpwstr>
  </property>
  <property fmtid="{D5CDD505-2E9C-101B-9397-08002B2CF9AE}" pid="3" name="KSOProductBuildVer">
    <vt:lpwstr>2052-12.1.0.21541</vt:lpwstr>
  </property>
</Properties>
</file>