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1"/>
  </p:notesMasterIdLst>
  <p:handoutMasterIdLst>
    <p:handoutMasterId r:id="rId12"/>
  </p:handoutMasterIdLst>
  <p:sldIdLst>
    <p:sldId id="256" r:id="rId2"/>
    <p:sldId id="257" r:id="rId3"/>
    <p:sldId id="259" r:id="rId4"/>
    <p:sldId id="260" r:id="rId5"/>
    <p:sldId id="261" r:id="rId6"/>
    <p:sldId id="258" r:id="rId7"/>
    <p:sldId id="262" r:id="rId8"/>
    <p:sldId id="264" r:id="rId9"/>
    <p:sldId id="265" r:id="rId10"/>
  </p:sldIdLst>
  <p:sldSz cx="18288000" cy="10287000"/>
  <p:notesSz cx="6858000" cy="9144000"/>
  <p:embeddedFontLst>
    <p:embeddedFont>
      <p:font typeface="微软雅黑" panose="020B0503020204020204" pitchFamily="34" charset="-122"/>
      <p:regular r:id="rId13"/>
      <p:bold r:id="rId1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7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 showGuides="1">
      <p:cViewPr varScale="1">
        <p:scale>
          <a:sx n="40" d="100"/>
          <a:sy n="40" d="100"/>
        </p:scale>
        <p:origin x="1104" y="-116"/>
      </p:cViewPr>
      <p:guideLst>
        <p:guide orient="horz" pos="2160"/>
        <p:guide pos="287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  <a:t>2025/11/13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2025/11/13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11/13/2025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11.jpe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-4343400" y="-800100"/>
            <a:ext cx="14438630" cy="47567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900"/>
              </a:lnSpc>
            </a:pPr>
            <a:r>
              <a:rPr lang="en-US" sz="28500" dirty="0">
                <a:solidFill>
                  <a:srgbClr val="FFFFFF">
                    <a:alpha val="65882"/>
                  </a:srgbClr>
                </a:solidFill>
                <a:latin typeface="字由点字小隶书" panose="00020600040101010101" charset="-122"/>
                <a:ea typeface="字由点字小隶书" panose="00020600040101010101" charset="-122"/>
                <a:cs typeface="字由点字小隶书" panose="00020600040101010101" charset="-122"/>
                <a:sym typeface="字由点字小隶书" panose="00020600040101010101" charset="-122"/>
              </a:rPr>
              <a:t>Wu 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7188835" y="-988695"/>
            <a:ext cx="15594965" cy="47073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900"/>
              </a:lnSpc>
            </a:pPr>
            <a:r>
              <a:rPr lang="en-US" sz="28500" dirty="0">
                <a:solidFill>
                  <a:srgbClr val="E6A54D">
                    <a:alpha val="65882"/>
                  </a:srgbClr>
                </a:solidFill>
                <a:latin typeface="字由点字小隶书" panose="00020600040101010101" charset="-122"/>
                <a:ea typeface="字由点字小隶书" panose="00020600040101010101" charset="-122"/>
                <a:cs typeface="字由点字小隶书" panose="00020600040101010101" charset="-122"/>
                <a:sym typeface="字由点字小隶书" panose="00020600040101010101" charset="-122"/>
              </a:rPr>
              <a:t>Han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-3810000" y="6158865"/>
            <a:ext cx="14631670" cy="47073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900"/>
              </a:lnSpc>
            </a:pPr>
            <a:r>
              <a:rPr lang="en-US" sz="28500" dirty="0">
                <a:solidFill>
                  <a:srgbClr val="E6A54D"/>
                </a:solidFill>
                <a:latin typeface="字由点字小隶书" panose="00020600040101010101" charset="-122"/>
                <a:ea typeface="字由点字小隶书" panose="00020600040101010101" charset="-122"/>
                <a:cs typeface="字由点字小隶书" panose="00020600040101010101" charset="-122"/>
                <a:sym typeface="字由点字小隶书" panose="00020600040101010101" charset="-122"/>
              </a:rPr>
              <a:t>Guo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7189470" y="6158865"/>
            <a:ext cx="15975330" cy="47073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900"/>
              </a:lnSpc>
            </a:pPr>
            <a:r>
              <a:rPr lang="en-US" sz="28500" dirty="0">
                <a:solidFill>
                  <a:srgbClr val="FFFFFF"/>
                </a:solidFill>
                <a:latin typeface="字由点字小隶书" panose="00020600040101010101" charset="-122"/>
                <a:ea typeface="字由点字小隶书" panose="00020600040101010101" charset="-122"/>
                <a:cs typeface="字由点字小隶书" panose="00020600040101010101" charset="-122"/>
                <a:sym typeface="字由点字小隶书" panose="00020600040101010101" charset="-122"/>
              </a:rPr>
              <a:t>Zao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68436" b="-6843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0"/>
            <a:ext cx="18288000" cy="10287000"/>
            <a:chOff x="0" y="0"/>
            <a:chExt cx="4816593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000000">
                    <a:alpha val="65000"/>
                  </a:srgbClr>
                </a:gs>
                <a:gs pos="100000">
                  <a:srgbClr val="000000">
                    <a:alpha val="0"/>
                  </a:srgbClr>
                </a:gs>
              </a:gsLst>
              <a:lin ang="0"/>
            </a:gra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816593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pic>
        <p:nvPicPr>
          <p:cNvPr id="6" name="Picture 6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r="2709"/>
          <a:stretch>
            <a:fillRect/>
          </a:stretch>
        </p:blipFill>
        <p:spPr>
          <a:xfrm>
            <a:off x="1664466" y="609483"/>
            <a:ext cx="14959068" cy="8648817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0" y="-247215"/>
            <a:ext cx="6899561" cy="102194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995"/>
              </a:lnSpc>
            </a:pPr>
            <a:r>
              <a:rPr lang="en-US" sz="29285" dirty="0">
                <a:solidFill>
                  <a:srgbClr val="FFFFFF">
                    <a:alpha val="14902"/>
                  </a:srgbClr>
                </a:solidFill>
                <a:latin typeface="字由点字小隶书" panose="00020600040101010101" charset="-122"/>
                <a:ea typeface="字由点字小隶书" panose="00020600040101010101" charset="-122"/>
                <a:cs typeface="字由点字小隶书" panose="00020600040101010101" charset="-122"/>
                <a:sym typeface="字由点字小隶书" panose="00020600040101010101" charset="-122"/>
              </a:rPr>
              <a:t>Guo</a:t>
            </a:r>
          </a:p>
          <a:p>
            <a:pPr algn="ctr">
              <a:lnSpc>
                <a:spcPts val="40995"/>
              </a:lnSpc>
            </a:pPr>
            <a:r>
              <a:rPr lang="en-US" sz="29285" dirty="0">
                <a:solidFill>
                  <a:srgbClr val="FFFFFF">
                    <a:alpha val="14902"/>
                  </a:srgbClr>
                </a:solidFill>
                <a:latin typeface="字由点字小隶书" panose="00020600040101010101" charset="-122"/>
                <a:ea typeface="字由点字小隶书" panose="00020600040101010101" charset="-122"/>
                <a:cs typeface="字由点字小隶书" panose="00020600040101010101" charset="-122"/>
                <a:sym typeface="字由点字小隶书" panose="00020600040101010101" charset="-122"/>
              </a:rPr>
              <a:t>Zao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0" y="9423617"/>
            <a:ext cx="18288000" cy="583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55"/>
              </a:lnSpc>
              <a:spcBef>
                <a:spcPct val="0"/>
              </a:spcBef>
            </a:pPr>
            <a:r>
              <a:rPr lang="en-US" sz="2400" b="1">
                <a:solidFill>
                  <a:srgbClr val="FFFFFF"/>
                </a:solidFill>
                <a:latin typeface="思源宋体 Bold" panose="02020700000000000000" charset="-122"/>
                <a:ea typeface="思源宋体 Bold" panose="02020700000000000000" charset="-122"/>
                <a:cs typeface="思源宋体 Bold" panose="02020700000000000000" charset="-122"/>
                <a:sym typeface="思源宋体 Bold" panose="02020700000000000000" charset="-122"/>
              </a:rPr>
              <a:t>The short vedio is from the official account of Hubei Provincial Department of Culture and Tourism in Tiktok.</a:t>
            </a:r>
            <a:r>
              <a:rPr lang="en-US" sz="3255" b="1">
                <a:solidFill>
                  <a:srgbClr val="FFFFFF"/>
                </a:solidFill>
                <a:latin typeface="思源宋体 Bold" panose="02020700000000000000" charset="-122"/>
                <a:ea typeface="思源宋体 Bold" panose="02020700000000000000" charset="-122"/>
                <a:cs typeface="思源宋体 Bold" panose="02020700000000000000" charset="-122"/>
                <a:sym typeface="思源宋体 Bold" panose="02020700000000000000" charset="-122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9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8518" b="-6851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0"/>
            <a:ext cx="18288000" cy="10287000"/>
            <a:chOff x="0" y="0"/>
            <a:chExt cx="4816593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000000">
                    <a:alpha val="65000"/>
                  </a:srgbClr>
                </a:gs>
                <a:gs pos="100000">
                  <a:srgbClr val="000000">
                    <a:alpha val="0"/>
                  </a:srgbClr>
                </a:gs>
              </a:gsLst>
              <a:lin ang="0"/>
            </a:gra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816593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0" y="-745931"/>
            <a:ext cx="3130792" cy="114752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525"/>
              </a:lnSpc>
            </a:pPr>
            <a:r>
              <a:rPr lang="en-US" sz="21805">
                <a:solidFill>
                  <a:srgbClr val="FFFFFF">
                    <a:alpha val="14902"/>
                  </a:srgbClr>
                </a:solidFill>
                <a:latin typeface="字由点字小隶书" panose="00020600040101010101" charset="-122"/>
                <a:ea typeface="字由点字小隶书" panose="00020600040101010101" charset="-122"/>
                <a:cs typeface="字由点字小隶书" panose="00020600040101010101" charset="-122"/>
                <a:sym typeface="字由点字小隶书" panose="00020600040101010101" charset="-122"/>
              </a:rPr>
              <a:t>GUO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5374596" y="-798888"/>
            <a:ext cx="3130792" cy="114752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525"/>
              </a:lnSpc>
            </a:pPr>
            <a:r>
              <a:rPr lang="en-US" sz="21805">
                <a:solidFill>
                  <a:srgbClr val="FFFFFF">
                    <a:alpha val="14902"/>
                  </a:srgbClr>
                </a:solidFill>
                <a:latin typeface="字由点字小隶书" panose="00020600040101010101" charset="-122"/>
                <a:ea typeface="字由点字小隶书" panose="00020600040101010101" charset="-122"/>
                <a:cs typeface="字由点字小隶书" panose="00020600040101010101" charset="-122"/>
                <a:sym typeface="字由点字小隶书" panose="00020600040101010101" charset="-122"/>
              </a:rPr>
              <a:t>ZA</a:t>
            </a:r>
          </a:p>
          <a:p>
            <a:pPr algn="ctr">
              <a:lnSpc>
                <a:spcPts val="30525"/>
              </a:lnSpc>
            </a:pPr>
            <a:r>
              <a:rPr lang="en-US" sz="21805">
                <a:solidFill>
                  <a:srgbClr val="FFFFFF">
                    <a:alpha val="14902"/>
                  </a:srgbClr>
                </a:solidFill>
                <a:latin typeface="字由点字小隶书" panose="00020600040101010101" charset="-122"/>
                <a:ea typeface="字由点字小隶书" panose="00020600040101010101" charset="-122"/>
                <a:cs typeface="字由点字小隶书" panose="00020600040101010101" charset="-122"/>
                <a:sym typeface="字由点字小隶书" panose="00020600040101010101" charset="-122"/>
              </a:rPr>
              <a:t>O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5125720" y="3924300"/>
            <a:ext cx="825309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9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Elephant" panose="02020904090505020303" charset="0"/>
              </a:rPr>
              <a:t>Specialities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7474810" cy="10762415"/>
          </a:xfrm>
          <a:custGeom>
            <a:avLst/>
            <a:gdLst/>
            <a:ahLst/>
            <a:cxnLst/>
            <a:rect l="l" t="t" r="r" b="b"/>
            <a:pathLst>
              <a:path w="7474810" h="10762415">
                <a:moveTo>
                  <a:pt x="0" y="0"/>
                </a:moveTo>
                <a:lnTo>
                  <a:pt x="7474810" y="0"/>
                </a:lnTo>
                <a:lnTo>
                  <a:pt x="7474810" y="10762415"/>
                </a:lnTo>
                <a:lnTo>
                  <a:pt x="0" y="1076241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347" t="-2832" r="-7288" b="-2324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0"/>
            <a:ext cx="9119765" cy="10287000"/>
            <a:chOff x="0" y="0"/>
            <a:chExt cx="2401913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401913" cy="2709333"/>
            </a:xfrm>
            <a:custGeom>
              <a:avLst/>
              <a:gdLst/>
              <a:ahLst/>
              <a:cxnLst/>
              <a:rect l="l" t="t" r="r" b="b"/>
              <a:pathLst>
                <a:path w="2401913" h="2709333">
                  <a:moveTo>
                    <a:pt x="0" y="0"/>
                  </a:moveTo>
                  <a:lnTo>
                    <a:pt x="2401913" y="0"/>
                  </a:lnTo>
                  <a:lnTo>
                    <a:pt x="2401913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000000">
                    <a:alpha val="45500"/>
                  </a:srgbClr>
                </a:gs>
                <a:gs pos="100000">
                  <a:srgbClr val="000000">
                    <a:alpha val="0"/>
                  </a:srgbClr>
                </a:gs>
              </a:gsLst>
              <a:lin ang="0"/>
            </a:gra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2401913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28700" y="1028700"/>
            <a:ext cx="16230600" cy="8229600"/>
            <a:chOff x="0" y="0"/>
            <a:chExt cx="4274726" cy="216746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47625" cap="sq">
              <a:solidFill>
                <a:srgbClr val="AE9584"/>
              </a:solidFill>
              <a:prstDash val="solid"/>
              <a:miter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4274726" cy="21960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3361665" y="-104775"/>
            <a:ext cx="4926335" cy="1009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400"/>
              </a:lnSpc>
              <a:spcBef>
                <a:spcPct val="0"/>
              </a:spcBef>
            </a:pPr>
            <a:r>
              <a:rPr lang="en-US" sz="6000" b="1" spc="119">
                <a:solidFill>
                  <a:srgbClr val="AE9584"/>
                </a:solidFill>
                <a:latin typeface="思源宋体 Bold" panose="02020700000000000000" charset="-122"/>
                <a:ea typeface="思源宋体 Bold" panose="02020700000000000000" charset="-122"/>
                <a:cs typeface="思源宋体 Bold" panose="02020700000000000000" charset="-122"/>
                <a:sym typeface="思源宋体 Bold" panose="02020700000000000000" charset="-122"/>
              </a:rPr>
              <a:t>Specialities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9906000" y="1562100"/>
            <a:ext cx="603694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000" b="1"/>
              <a:t>Hot Dry Noodles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8382000" y="3467100"/>
            <a:ext cx="8847455" cy="4523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>
                <a:latin typeface="Times New Roman" panose="02020603050405020304" charset="0"/>
                <a:cs typeface="Times New Roman" panose="02020603050405020304" charset="0"/>
              </a:rPr>
              <a:t>boil alkaline noodles and drain them</a:t>
            </a:r>
          </a:p>
          <a:p>
            <a:endParaRPr lang="en-US" altLang="zh-CN" sz="320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zh-CN" sz="320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3200">
                <a:latin typeface="Times New Roman" panose="02020603050405020304" charset="0"/>
                <a:cs typeface="Times New Roman" panose="02020603050405020304" charset="0"/>
              </a:rPr>
              <a:t>magic sauce: sesame paste, sesame oil, light soy sauce and dark soy sauce</a:t>
            </a:r>
          </a:p>
          <a:p>
            <a:endParaRPr lang="en-US" altLang="zh-CN" sz="320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zh-CN" sz="320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3200">
                <a:latin typeface="Times New Roman" panose="02020603050405020304" charset="0"/>
                <a:cs typeface="Times New Roman" panose="02020603050405020304" charset="0"/>
              </a:rPr>
              <a:t>additional garnishes: chopped scallions, cilantro, pickled long beans, and crispy soybeans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093507" y="0"/>
            <a:ext cx="7194493" cy="10287000"/>
          </a:xfrm>
          <a:custGeom>
            <a:avLst/>
            <a:gdLst/>
            <a:ahLst/>
            <a:cxnLst/>
            <a:rect l="l" t="t" r="r" b="b"/>
            <a:pathLst>
              <a:path w="7194493" h="10287000">
                <a:moveTo>
                  <a:pt x="0" y="0"/>
                </a:moveTo>
                <a:lnTo>
                  <a:pt x="7194493" y="0"/>
                </a:lnTo>
                <a:lnTo>
                  <a:pt x="7194493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7534" t="-4800" b="-4800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28700" y="1349167"/>
            <a:ext cx="16135645" cy="7947233"/>
            <a:chOff x="0" y="0"/>
            <a:chExt cx="4342409" cy="213875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42409" cy="2138751"/>
            </a:xfrm>
            <a:custGeom>
              <a:avLst/>
              <a:gdLst/>
              <a:ahLst/>
              <a:cxnLst/>
              <a:rect l="l" t="t" r="r" b="b"/>
              <a:pathLst>
                <a:path w="4342409" h="2138751">
                  <a:moveTo>
                    <a:pt x="0" y="0"/>
                  </a:moveTo>
                  <a:lnTo>
                    <a:pt x="4342409" y="0"/>
                  </a:lnTo>
                  <a:lnTo>
                    <a:pt x="4342409" y="2138751"/>
                  </a:lnTo>
                  <a:lnTo>
                    <a:pt x="0" y="2138751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solidFill>
                <a:srgbClr val="AE9584"/>
              </a:solidFill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104775"/>
              <a:ext cx="4342409" cy="224352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40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218644" y="19050"/>
            <a:ext cx="5140262" cy="1009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400"/>
              </a:lnSpc>
              <a:spcBef>
                <a:spcPct val="0"/>
              </a:spcBef>
            </a:pPr>
            <a:r>
              <a:rPr lang="en-US" sz="6000" b="1" spc="119">
                <a:solidFill>
                  <a:srgbClr val="AE9584"/>
                </a:solidFill>
                <a:latin typeface="思源宋体 Bold" panose="02020700000000000000" charset="-122"/>
                <a:ea typeface="思源宋体 Bold" panose="02020700000000000000" charset="-122"/>
                <a:cs typeface="思源宋体 Bold" panose="02020700000000000000" charset="-122"/>
                <a:sym typeface="思源宋体 Bold" panose="02020700000000000000" charset="-122"/>
              </a:rPr>
              <a:t>Specialities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2971800" y="1790700"/>
            <a:ext cx="586994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>
                <a:cs typeface="+mn-lt"/>
              </a:rPr>
              <a:t>Bean Pies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1625600" y="3314700"/>
            <a:ext cx="9231630" cy="5015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>
                <a:latin typeface="Times New Roman" panose="02020603050405020304" charset="0"/>
                <a:cs typeface="Times New Roman" panose="02020603050405020304" charset="0"/>
              </a:rPr>
              <a:t>layers: tofu skins or pancake lookalikes consisting of mung beans, flour, milk, and eggs</a:t>
            </a:r>
          </a:p>
          <a:p>
            <a:endParaRPr lang="en-US" altLang="zh-CN" sz="320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zh-CN" sz="320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3200">
                <a:latin typeface="Times New Roman" panose="02020603050405020304" charset="0"/>
                <a:cs typeface="Times New Roman" panose="02020603050405020304" charset="0"/>
              </a:rPr>
              <a:t>stuffed between the top and bottom layer: </a:t>
            </a:r>
          </a:p>
          <a:p>
            <a:r>
              <a:rPr lang="en-US" altLang="zh-CN" sz="3200">
                <a:latin typeface="Times New Roman" panose="02020603050405020304" charset="0"/>
                <a:cs typeface="Times New Roman" panose="02020603050405020304" charset="0"/>
              </a:rPr>
              <a:t>rice, pork, mushrooms, and bamboo shoots</a:t>
            </a:r>
          </a:p>
          <a:p>
            <a:endParaRPr lang="en-US" altLang="zh-CN" sz="320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zh-CN" sz="320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3200">
                <a:latin typeface="Times New Roman" panose="02020603050405020304" charset="0"/>
                <a:cs typeface="Times New Roman" panose="02020603050405020304" charset="0"/>
              </a:rPr>
              <a:t>pan-fry it until golden color, and then cut it up into small pieces, sprinkled with chopped scallions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31" descr="武汉过早之金刚指_1_珍珠元子（不加姜）_来自小红书网页版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0200" y="-38100"/>
            <a:ext cx="7256145" cy="10367010"/>
          </a:xfrm>
          <a:prstGeom prst="rect">
            <a:avLst/>
          </a:prstGeom>
        </p:spPr>
      </p:pic>
      <p:pic>
        <p:nvPicPr>
          <p:cNvPr id="33" name="图片 32" descr="我要是有武汉人这能力，还能上班迟到？_1_狼族_来自小红书网页版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10800" y="-38100"/>
            <a:ext cx="6667500" cy="102908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-406400" y="-558800"/>
            <a:chExt cx="24384000" cy="13716000"/>
          </a:xfrm>
        </p:grpSpPr>
        <p:pic>
          <p:nvPicPr>
            <p:cNvPr id="3" name="Picture 3" descr="C:/Users/asus/Downloads/武汉｜过早_3_佩奇_来自小红书网页版.jpg武汉｜过早_3_佩奇_来自小红书网页版"/>
            <p:cNvPicPr>
              <a:picLocks noChangeAspect="1"/>
            </p:cNvPicPr>
            <p:nvPr/>
          </p:nvPicPr>
          <p:blipFill>
            <a:blip r:embed="rId2"/>
            <a:srcRect t="7786" b="7786"/>
            <a:stretch>
              <a:fillRect/>
            </a:stretch>
          </p:blipFill>
          <p:spPr>
            <a:xfrm>
              <a:off x="-406400" y="-558800"/>
              <a:ext cx="24384000" cy="13716000"/>
            </a:xfrm>
            <a:prstGeom prst="rect">
              <a:avLst/>
            </a:prstGeom>
          </p:spPr>
        </p:pic>
      </p:grpSp>
      <p:sp>
        <p:nvSpPr>
          <p:cNvPr id="5" name="Freeform 5"/>
          <p:cNvSpPr/>
          <p:nvPr/>
        </p:nvSpPr>
        <p:spPr>
          <a:xfrm>
            <a:off x="-15875" y="-45085"/>
            <a:ext cx="18343880" cy="10361295"/>
          </a:xfrm>
          <a:custGeom>
            <a:avLst/>
            <a:gdLst/>
            <a:ahLst/>
            <a:cxnLst/>
            <a:rect l="l" t="t" r="r" b="b"/>
            <a:pathLst>
              <a:path w="4758431" h="2709333">
                <a:moveTo>
                  <a:pt x="0" y="0"/>
                </a:moveTo>
                <a:lnTo>
                  <a:pt x="4758431" y="0"/>
                </a:lnTo>
                <a:lnTo>
                  <a:pt x="4758431" y="2709333"/>
                </a:lnTo>
                <a:lnTo>
                  <a:pt x="0" y="2709333"/>
                </a:lnTo>
                <a:close/>
              </a:path>
            </a:pathLst>
          </a:custGeom>
          <a:gradFill rotWithShape="1">
            <a:gsLst>
              <a:gs pos="0">
                <a:srgbClr val="000000">
                  <a:alpha val="65000"/>
                </a:srgbClr>
              </a:gs>
              <a:gs pos="100000">
                <a:srgbClr val="000000">
                  <a:alpha val="0"/>
                </a:srgbClr>
              </a:gs>
            </a:gsLst>
            <a:lin ang="0"/>
          </a:gradFill>
        </p:spPr>
      </p:sp>
      <p:sp>
        <p:nvSpPr>
          <p:cNvPr id="16" name="文本框 15"/>
          <p:cNvSpPr txBox="1"/>
          <p:nvPr/>
        </p:nvSpPr>
        <p:spPr>
          <a:xfrm>
            <a:off x="5655945" y="3848100"/>
            <a:ext cx="750697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en-US" altLang="zh-CN" sz="9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Elephant" panose="02020904090505020303" charset="0"/>
              </a:rPr>
              <a:t>Culture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>
            <p:custDataLst>
              <p:tags r:id="rId1"/>
            </p:custDataLst>
          </p:nvPr>
        </p:nvGrpSpPr>
        <p:grpSpPr>
          <a:xfrm>
            <a:off x="6096000" y="3056890"/>
            <a:ext cx="5898515" cy="4724400"/>
            <a:chOff x="0" y="0"/>
            <a:chExt cx="1255964" cy="981309"/>
          </a:xfrm>
        </p:grpSpPr>
        <p:sp>
          <p:nvSpPr>
            <p:cNvPr id="4" name="Freeform 4"/>
            <p:cNvSpPr/>
            <p:nvPr>
              <p:custDataLst>
                <p:tags r:id="rId4"/>
              </p:custDataLst>
            </p:nvPr>
          </p:nvSpPr>
          <p:spPr>
            <a:xfrm>
              <a:off x="0" y="0"/>
              <a:ext cx="1255964" cy="981309"/>
            </a:xfrm>
            <a:custGeom>
              <a:avLst/>
              <a:gdLst/>
              <a:ahLst/>
              <a:cxnLst/>
              <a:rect l="l" t="t" r="r" b="b"/>
              <a:pathLst>
                <a:path w="1255964" h="981309">
                  <a:moveTo>
                    <a:pt x="0" y="0"/>
                  </a:moveTo>
                  <a:lnTo>
                    <a:pt x="1255964" y="0"/>
                  </a:lnTo>
                  <a:lnTo>
                    <a:pt x="1255964" y="981309"/>
                  </a:lnTo>
                  <a:lnTo>
                    <a:pt x="0" y="98130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solidFill>
                <a:srgbClr val="AE9584"/>
              </a:solidFill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104775"/>
              <a:ext cx="1255964" cy="108608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40"/>
                </a:lnSpc>
              </a:pPr>
              <a:endParaRPr/>
            </a:p>
          </p:txBody>
        </p:sp>
      </p:grpSp>
      <p:sp>
        <p:nvSpPr>
          <p:cNvPr id="6" name="Freeform 6"/>
          <p:cNvSpPr/>
          <p:nvPr>
            <p:custDataLst>
              <p:tags r:id="rId2"/>
            </p:custDataLst>
          </p:nvPr>
        </p:nvSpPr>
        <p:spPr>
          <a:xfrm>
            <a:off x="6324600" y="3238500"/>
            <a:ext cx="5438140" cy="4363085"/>
          </a:xfrm>
          <a:custGeom>
            <a:avLst/>
            <a:gdLst/>
            <a:ahLst/>
            <a:cxnLst/>
            <a:rect l="l" t="t" r="r" b="b"/>
            <a:pathLst>
              <a:path w="4121430" h="3125037">
                <a:moveTo>
                  <a:pt x="0" y="0"/>
                </a:moveTo>
                <a:lnTo>
                  <a:pt x="4121430" y="0"/>
                </a:lnTo>
                <a:lnTo>
                  <a:pt x="4121430" y="3125036"/>
                </a:lnTo>
                <a:lnTo>
                  <a:pt x="0" y="31250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/>
            <a:stretch>
              <a:fillRect l="-762" r="-12902"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914400" y="768350"/>
            <a:ext cx="5899150" cy="9334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7280"/>
              </a:lnSpc>
              <a:spcBef>
                <a:spcPct val="0"/>
              </a:spcBef>
            </a:pPr>
            <a:r>
              <a:rPr lang="en-US" altLang="zh-CN" sz="5200" b="1" spc="104">
                <a:solidFill>
                  <a:srgbClr val="AE9584"/>
                </a:solidFill>
                <a:latin typeface="思源宋体 Bold" panose="02020700000000000000" charset="-122"/>
                <a:ea typeface="思源宋体 Bold" panose="02020700000000000000" charset="-122"/>
                <a:cs typeface="思源宋体 Bold" panose="02020700000000000000" charset="-122"/>
                <a:sym typeface="思源宋体 Bold" panose="02020700000000000000" charset="-122"/>
              </a:rPr>
              <a:t>calorie bomb</a:t>
            </a:r>
            <a:endParaRPr lang="en-US" sz="5200" b="1" spc="104">
              <a:solidFill>
                <a:srgbClr val="AE9584"/>
              </a:solidFill>
              <a:latin typeface="思源宋体 Bold" panose="02020700000000000000" charset="-122"/>
              <a:ea typeface="思源宋体 Bold" panose="02020700000000000000" charset="-122"/>
              <a:cs typeface="思源宋体 Bold" panose="02020700000000000000" charset="-122"/>
              <a:sym typeface="思源宋体 Bold" panose="02020700000000000000" charset="-122"/>
            </a:endParaRPr>
          </a:p>
        </p:txBody>
      </p:sp>
      <p:sp>
        <p:nvSpPr>
          <p:cNvPr id="24" name="AutoShape 24"/>
          <p:cNvSpPr/>
          <p:nvPr>
            <p:custDataLst>
              <p:tags r:id="rId3"/>
            </p:custDataLst>
          </p:nvPr>
        </p:nvSpPr>
        <p:spPr>
          <a:xfrm>
            <a:off x="6390628" y="1257427"/>
            <a:ext cx="5099760" cy="0"/>
          </a:xfrm>
          <a:prstGeom prst="line">
            <a:avLst/>
          </a:prstGeom>
          <a:ln w="28575" cap="rnd">
            <a:solidFill>
              <a:srgbClr val="AE9584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" name="TextBox 7"/>
          <p:cNvSpPr txBox="1"/>
          <p:nvPr/>
        </p:nvSpPr>
        <p:spPr>
          <a:xfrm>
            <a:off x="12496800" y="723900"/>
            <a:ext cx="5899150" cy="9334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7280"/>
              </a:lnSpc>
              <a:spcBef>
                <a:spcPct val="0"/>
              </a:spcBef>
            </a:pPr>
            <a:r>
              <a:rPr lang="en-US" sz="5200" b="1" spc="104">
                <a:solidFill>
                  <a:srgbClr val="AE9584"/>
                </a:solidFill>
                <a:latin typeface="思源宋体 Bold" panose="02020700000000000000" charset="-122"/>
                <a:ea typeface="思源宋体 Bold" panose="02020700000000000000" charset="-122"/>
                <a:cs typeface="思源宋体 Bold" panose="02020700000000000000" charset="-122"/>
                <a:sym typeface="思源宋体 Bold" panose="02020700000000000000" charset="-122"/>
              </a:rPr>
              <a:t>dock culture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381000" y="4000500"/>
            <a:ext cx="5476240" cy="268541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>
                <a:latin typeface="Times New Roman" panose="02020603050405020304" charset="0"/>
                <a:cs typeface="Times New Roman" panose="02020603050405020304" charset="0"/>
              </a:rPr>
              <a:t>as stevedores on the docks </a:t>
            </a:r>
          </a:p>
          <a:p>
            <a:pPr>
              <a:lnSpc>
                <a:spcPct val="150000"/>
              </a:lnSpc>
            </a:pPr>
            <a:r>
              <a:rPr lang="en-US" altLang="zh-CN" sz="3200">
                <a:latin typeface="Times New Roman" panose="02020603050405020304" charset="0"/>
                <a:cs typeface="Times New Roman" panose="02020603050405020304" charset="0"/>
              </a:rPr>
              <a:t>engage in heavy manual labor </a:t>
            </a:r>
            <a:endParaRPr lang="zh-CN" altLang="en-US" sz="32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2877800" y="4000500"/>
            <a:ext cx="503618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  <a:buClrTx/>
              <a:buSzTx/>
              <a:buFontTx/>
            </a:pPr>
            <a:r>
              <a:rPr lang="en-US" altLang="zh-CN" sz="3200">
                <a:latin typeface="Times New Roman" panose="02020603050405020304" charset="0"/>
                <a:cs typeface="Times New Roman" panose="02020603050405020304" charset="0"/>
              </a:rPr>
              <a:t>be filling and long-lasting </a:t>
            </a:r>
          </a:p>
          <a:p>
            <a:pPr algn="l">
              <a:lnSpc>
                <a:spcPct val="150000"/>
              </a:lnSpc>
              <a:buClrTx/>
              <a:buSzTx/>
              <a:buFontTx/>
            </a:pPr>
            <a:r>
              <a:rPr lang="en-US" altLang="zh-CN" sz="3200">
                <a:latin typeface="Times New Roman" panose="02020603050405020304" charset="0"/>
                <a:cs typeface="Times New Roman" panose="02020603050405020304" charset="0"/>
              </a:rPr>
              <a:t>to withstand hunger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353060" y="8556625"/>
            <a:ext cx="17934940" cy="127571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3600">
                <a:latin typeface="Times New Roman" panose="02020603050405020304" charset="0"/>
                <a:cs typeface="Times New Roman" panose="02020603050405020304" charset="0"/>
              </a:rPr>
              <a:t>As a result, Wuhan’s breakfast snacks are often heavy on oil and salt, and rich in carbohydrates.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0" grpId="0"/>
      <p:bldP spid="10" grpId="1"/>
      <p:bldP spid="11" grpId="0"/>
      <p:bldP spid="11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在武汉感受烟火气满满的过早🍜根本吃不过来_1_1amor_来自小红书网页版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970" y="-17780"/>
            <a:ext cx="18328005" cy="1030986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6248400" y="3695700"/>
            <a:ext cx="6301105" cy="23844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9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Elephant" panose="02020904090505020303" charset="0"/>
              </a:rPr>
              <a:t>Thanks</a:t>
            </a:r>
            <a:endParaRPr lang="en-US" altLang="zh-CN" sz="4000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629.99,&quot;left&quot;:101.64905511811023,&quot;top&quot;:99.01000000000003,&quot;width&quot;:1236.701811023622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629.99,&quot;left&quot;:101.64905511811023,&quot;top&quot;:99.01000000000003,&quot;width&quot;:1236.701811023622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629.99,&quot;left&quot;:101.64905511811023,&quot;top&quot;:99.01000000000003,&quot;width&quot;:1236.701811023622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629.99,&quot;left&quot;:101.64905511811023,&quot;top&quot;:99.01000000000003,&quot;width&quot;:1236.701811023622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170</Words>
  <Application>Microsoft Office PowerPoint</Application>
  <PresentationFormat>自定义</PresentationFormat>
  <Paragraphs>39</Paragraphs>
  <Slides>9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9</vt:i4>
      </vt:variant>
    </vt:vector>
  </HeadingPairs>
  <TitlesOfParts>
    <vt:vector size="16" baseType="lpstr">
      <vt:lpstr>Times New Roman</vt:lpstr>
      <vt:lpstr>Calibri</vt:lpstr>
      <vt:lpstr>Arial</vt:lpstr>
      <vt:lpstr>思源宋体 Bold</vt:lpstr>
      <vt:lpstr>微软雅黑</vt:lpstr>
      <vt:lpstr>字由点字小隶书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褐橙色简约图文风中国茶文化宣传介绍演示文稿</dc:title>
  <dc:creator/>
  <cp:lastModifiedBy>杨 Ellie</cp:lastModifiedBy>
  <cp:revision>18</cp:revision>
  <dcterms:created xsi:type="dcterms:W3CDTF">2006-08-16T00:00:00Z</dcterms:created>
  <dcterms:modified xsi:type="dcterms:W3CDTF">2025-11-13T12:05:50Z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73E4248CCA044EBCAA7ACCDBD9A19692_13</vt:lpwstr>
  </property>
  <property fmtid="{D5CDD505-2E9C-101B-9397-08002B2CF9AE}" pid="3" name="KSOProductBuildVer">
    <vt:lpwstr>2052-12.1.0.22089</vt:lpwstr>
  </property>
</Properties>
</file>