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bookmarkIdSeed="5">
  <p:sldMasterIdLst>
    <p:sldMasterId id="2147483648" r:id="rId1"/>
  </p:sldMasterIdLst>
  <p:notesMasterIdLst>
    <p:notesMasterId r:id="rId68"/>
  </p:notesMasterIdLst>
  <p:sldIdLst>
    <p:sldId id="256" r:id="rId2"/>
    <p:sldId id="551" r:id="rId3"/>
    <p:sldId id="553" r:id="rId4"/>
    <p:sldId id="552" r:id="rId5"/>
    <p:sldId id="534" r:id="rId6"/>
    <p:sldId id="540" r:id="rId7"/>
    <p:sldId id="541" r:id="rId8"/>
    <p:sldId id="542" r:id="rId9"/>
    <p:sldId id="543" r:id="rId10"/>
    <p:sldId id="544" r:id="rId11"/>
    <p:sldId id="545" r:id="rId12"/>
    <p:sldId id="300" r:id="rId13"/>
    <p:sldId id="301" r:id="rId14"/>
    <p:sldId id="302" r:id="rId15"/>
    <p:sldId id="499" r:id="rId16"/>
    <p:sldId id="500" r:id="rId17"/>
    <p:sldId id="276" r:id="rId18"/>
    <p:sldId id="277" r:id="rId19"/>
    <p:sldId id="505" r:id="rId20"/>
    <p:sldId id="278" r:id="rId21"/>
    <p:sldId id="279" r:id="rId22"/>
    <p:sldId id="280" r:id="rId23"/>
    <p:sldId id="281" r:id="rId24"/>
    <p:sldId id="282" r:id="rId25"/>
    <p:sldId id="283" r:id="rId26"/>
    <p:sldId id="284" r:id="rId27"/>
    <p:sldId id="285" r:id="rId28"/>
    <p:sldId id="286" r:id="rId29"/>
    <p:sldId id="287" r:id="rId30"/>
    <p:sldId id="491" r:id="rId31"/>
    <p:sldId id="291" r:id="rId32"/>
    <p:sldId id="295" r:id="rId33"/>
    <p:sldId id="292" r:id="rId34"/>
    <p:sldId id="293" r:id="rId35"/>
    <p:sldId id="294" r:id="rId36"/>
    <p:sldId id="296" r:id="rId37"/>
    <p:sldId id="549" r:id="rId38"/>
    <p:sldId id="501" r:id="rId39"/>
    <p:sldId id="297" r:id="rId40"/>
    <p:sldId id="261" r:id="rId41"/>
    <p:sldId id="502" r:id="rId42"/>
    <p:sldId id="503" r:id="rId43"/>
    <p:sldId id="264" r:id="rId44"/>
    <p:sldId id="504" r:id="rId45"/>
    <p:sldId id="266" r:id="rId46"/>
    <p:sldId id="299" r:id="rId47"/>
    <p:sldId id="268" r:id="rId48"/>
    <p:sldId id="298" r:id="rId49"/>
    <p:sldId id="269" r:id="rId50"/>
    <p:sldId id="270" r:id="rId51"/>
    <p:sldId id="271" r:id="rId52"/>
    <p:sldId id="272" r:id="rId53"/>
    <p:sldId id="273" r:id="rId54"/>
    <p:sldId id="288" r:id="rId55"/>
    <p:sldId id="289" r:id="rId56"/>
    <p:sldId id="290" r:id="rId57"/>
    <p:sldId id="493" r:id="rId58"/>
    <p:sldId id="492" r:id="rId59"/>
    <p:sldId id="494" r:id="rId60"/>
    <p:sldId id="495" r:id="rId61"/>
    <p:sldId id="496" r:id="rId62"/>
    <p:sldId id="497" r:id="rId63"/>
    <p:sldId id="498" r:id="rId64"/>
    <p:sldId id="548" r:id="rId65"/>
    <p:sldId id="443" r:id="rId66"/>
    <p:sldId id="403" r:id="rId67"/>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B5B"/>
    <a:srgbClr val="00FF00"/>
    <a:srgbClr val="00CC00"/>
    <a:srgbClr val="008000"/>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0642" autoAdjust="0"/>
  </p:normalViewPr>
  <p:slideViewPr>
    <p:cSldViewPr>
      <p:cViewPr varScale="1">
        <p:scale>
          <a:sx n="86" d="100"/>
          <a:sy n="86" d="100"/>
        </p:scale>
        <p:origin x="1358"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097D3-BBD0-4D47-B58D-C84E7A17D7B9}" type="datetimeFigureOut">
              <a:rPr lang="de-DE" smtClean="0"/>
              <a:t>27.10.2021</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26A6C2-3F77-47AE-A308-E8BA5ECFF85F}" type="slidenum">
              <a:rPr lang="de-DE" smtClean="0"/>
              <a:t>‹Nr.›</a:t>
            </a:fld>
            <a:endParaRPr lang="de-DE"/>
          </a:p>
        </p:txBody>
      </p:sp>
    </p:spTree>
    <p:extLst>
      <p:ext uri="{BB962C8B-B14F-4D97-AF65-F5344CB8AC3E}">
        <p14:creationId xmlns:p14="http://schemas.microsoft.com/office/powerpoint/2010/main" val="3215102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2A26A6C2-3F77-47AE-A308-E8BA5ECFF85F}" type="slidenum">
              <a:rPr lang="de-DE" smtClean="0"/>
              <a:t>1</a:t>
            </a:fld>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2A26A6C2-3F77-47AE-A308-E8BA5ECFF85F}" type="slidenum">
              <a:rPr lang="de-DE" smtClean="0"/>
              <a:t>66</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E8916F88-D5E0-4968-AE1C-8273BB90EA00}" type="datetimeFigureOut">
              <a:rPr lang="de-DE" smtClean="0"/>
              <a:t>27.10.2021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hasCustomPrompt="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27.10.2021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hasCustomPrompt="1"/>
          </p:nvPr>
        </p:nvSpPr>
        <p:spPr>
          <a:xfrm>
            <a:off x="457200" y="274638"/>
            <a:ext cx="60198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27.10.2021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hasCustomPrompt="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27.10.2021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E8916F88-D5E0-4968-AE1C-8273BB90EA00}" type="datetimeFigureOut">
              <a:rPr lang="de-DE" smtClean="0"/>
              <a:t>27.10.2021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E8916F88-D5E0-4968-AE1C-8273BB90EA00}" type="datetimeFigureOut">
              <a:rPr lang="de-DE" smtClean="0"/>
              <a:t>27.10.2021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E8916F88-D5E0-4968-AE1C-8273BB90EA00}" type="datetimeFigureOut">
              <a:rPr lang="de-DE" smtClean="0"/>
              <a:t>27.10.2021</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E8916F88-D5E0-4968-AE1C-8273BB90EA00}" type="datetimeFigureOut">
              <a:rPr lang="de-DE" smtClean="0"/>
              <a:t>27.10.2021</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8916F88-D5E0-4968-AE1C-8273BB90EA00}" type="datetimeFigureOut">
              <a:rPr lang="de-DE" smtClean="0"/>
              <a:t>27.10.2021</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E8916F88-D5E0-4968-AE1C-8273BB90EA00}" type="datetimeFigureOut">
              <a:rPr lang="de-DE" smtClean="0"/>
              <a:t>27.10.2021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E8916F88-D5E0-4968-AE1C-8273BB90EA00}" type="datetimeFigureOut">
              <a:rPr lang="de-DE" smtClean="0"/>
              <a:t>27.10.2021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916F88-D5E0-4968-AE1C-8273BB90EA00}" type="datetimeFigureOut">
              <a:rPr lang="de-DE" smtClean="0"/>
              <a:t>27.10.2021</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DB387A-7DAD-440A-A4E7-7F9B3B95A468}" type="slidenum">
              <a:rPr lang="de-DE" smtClean="0"/>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christianbook.com/Christian/Books/product?event=AFF&amp;p=1011693&amp;item_no=1161X" TargetMode="External"/><Relationship Id="rId2" Type="http://schemas.openxmlformats.org/officeDocument/2006/relationships/hyperlink" Target="http://www.gotquestions.org/different-races.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wiki.ruhr-uni-bochum.de/uvu/images/3/39/The_Translation_history_of_Library_of_Chinese_Classics_Since_2000.pptx" TargetMode="External"/><Relationship Id="rId3" Type="http://schemas.openxmlformats.org/officeDocument/2006/relationships/hyperlink" Target="https://wiki.ruhr-uni-bochum.de/uvu/images/6/69/The_brief_history_of_western_translation.doc" TargetMode="External"/><Relationship Id="rId7" Type="http://schemas.openxmlformats.org/officeDocument/2006/relationships/hyperlink" Target="https://wiki.ruhr-uni-bochum.de/uvu/index.php?title=Special:Upload&amp;wpDestFile=A_brief_history_of_Chinese_poetry_translation.doc" TargetMode="External"/><Relationship Id="rId2" Type="http://schemas.openxmlformats.org/officeDocument/2006/relationships/hyperlink" Target="https://wiki.ruhr-uni-bochum.de/uvu/index.php?title=Special:Upload&amp;wpDestFile=The_brief_history_of_western_translation.pptx" TargetMode="External"/><Relationship Id="rId1" Type="http://schemas.openxmlformats.org/officeDocument/2006/relationships/slideLayout" Target="../slideLayouts/slideLayout2.xml"/><Relationship Id="rId6" Type="http://schemas.openxmlformats.org/officeDocument/2006/relationships/hyperlink" Target="https://wiki.ruhr-uni-bochum.de/uvu/index.php?title=Special:Upload&amp;wpDestFile=A_brief_history_of_Chinese_poetry_translation.pptx" TargetMode="External"/><Relationship Id="rId5" Type="http://schemas.openxmlformats.org/officeDocument/2006/relationships/hyperlink" Target="https://wiki.ruhr-uni-bochum.de/uvu/index.php?title=Special:Upload&amp;wpDestFile=The_brief_history_of_Chinese_translation.doc" TargetMode="External"/><Relationship Id="rId4" Type="http://schemas.openxmlformats.org/officeDocument/2006/relationships/hyperlink" Target="https://wiki.ruhr-uni-bochum.de/uvu/images/f/f0/The_brief_history_of_Chinese_translation.pptx" TargetMode="External"/><Relationship Id="rId9" Type="http://schemas.openxmlformats.org/officeDocument/2006/relationships/hyperlink" Target="https://wiki.ruhr-uni-bochum.de/uvu/index.php?title=Special:Upload&amp;wpDestFile=The_Translation_history_of_Library_of_Chinese_Classics_Since_2000.doc"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95536" y="136649"/>
            <a:ext cx="8352928" cy="3508375"/>
          </a:xfrm>
        </p:spPr>
        <p:txBody>
          <a:bodyPr>
            <a:noAutofit/>
          </a:bodyPr>
          <a:lstStyle/>
          <a:p>
            <a:r>
              <a:rPr lang="zh-CN" altLang="de-DE" sz="9600" dirty="0"/>
              <a:t>翻译学导论</a:t>
            </a:r>
            <a:br>
              <a:rPr lang="zh-CN" altLang="de-DE" dirty="0"/>
            </a:br>
            <a:r>
              <a:rPr lang="en-US" sz="3200" b="1" dirty="0"/>
              <a:t>Introductory Course in Translation Studies</a:t>
            </a:r>
            <a:endParaRPr lang="de-DE" sz="1600" b="1" dirty="0">
              <a:latin typeface="楷体" panose="02010609060101010101" pitchFamily="49" charset="-122"/>
              <a:ea typeface="楷体" panose="02010609060101010101" pitchFamily="49" charset="-122"/>
            </a:endParaRPr>
          </a:p>
        </p:txBody>
      </p:sp>
      <p:sp>
        <p:nvSpPr>
          <p:cNvPr id="3" name="Untertitel 2"/>
          <p:cNvSpPr>
            <a:spLocks noGrp="1"/>
          </p:cNvSpPr>
          <p:nvPr>
            <p:ph type="subTitle" idx="1"/>
          </p:nvPr>
        </p:nvSpPr>
        <p:spPr>
          <a:xfrm>
            <a:off x="395536" y="3717032"/>
            <a:ext cx="8280920" cy="3024336"/>
          </a:xfrm>
        </p:spPr>
        <p:txBody>
          <a:bodyPr>
            <a:noAutofit/>
          </a:bodyPr>
          <a:lstStyle/>
          <a:p>
            <a:r>
              <a:rPr lang="zh-CN" altLang="de-DE" sz="2400" dirty="0">
                <a:solidFill>
                  <a:schemeClr val="tx1"/>
                </a:solidFill>
              </a:rPr>
              <a:t>湖南师范大学外国学院</a:t>
            </a:r>
            <a:r>
              <a:rPr lang="de-DE" altLang="zh-CN" sz="2400" b="1" dirty="0">
                <a:solidFill>
                  <a:schemeClr val="tx1"/>
                </a:solidFill>
              </a:rPr>
              <a:t>21 </a:t>
            </a:r>
            <a:r>
              <a:rPr lang="zh-CN" altLang="de-DE" sz="2400" dirty="0">
                <a:solidFill>
                  <a:schemeClr val="tx1"/>
                </a:solidFill>
              </a:rPr>
              <a:t>级</a:t>
            </a:r>
            <a:r>
              <a:rPr lang="de-DE" altLang="zh-CN" sz="2400" b="1" dirty="0">
                <a:solidFill>
                  <a:schemeClr val="tx1"/>
                </a:solidFill>
              </a:rPr>
              <a:t>MA</a:t>
            </a:r>
            <a:r>
              <a:rPr lang="zh-CN" altLang="de-DE" sz="2400" dirty="0">
                <a:solidFill>
                  <a:schemeClr val="tx1"/>
                </a:solidFill>
              </a:rPr>
              <a:t>，平台课，周一，上课地点线上</a:t>
            </a:r>
            <a:r>
              <a:rPr lang="de-DE" altLang="zh-CN" sz="2400" dirty="0">
                <a:solidFill>
                  <a:schemeClr val="tx1"/>
                </a:solidFill>
              </a:rPr>
              <a:t>http://bit.ly/ZOOMCOURSE</a:t>
            </a:r>
            <a:r>
              <a:rPr lang="zh-CN" altLang="de-DE" sz="2400" dirty="0">
                <a:solidFill>
                  <a:schemeClr val="tx1"/>
                </a:solidFill>
              </a:rPr>
              <a:t>（以后外院大楼</a:t>
            </a:r>
            <a:r>
              <a:rPr lang="de-DE" altLang="zh-CN" sz="2400" b="1" dirty="0">
                <a:solidFill>
                  <a:schemeClr val="tx1"/>
                </a:solidFill>
              </a:rPr>
              <a:t>515 </a:t>
            </a:r>
            <a:r>
              <a:rPr lang="zh-CN" altLang="de-DE" sz="2400" dirty="0">
                <a:solidFill>
                  <a:schemeClr val="tx1"/>
                </a:solidFill>
              </a:rPr>
              <a:t>报告厅）</a:t>
            </a:r>
            <a:br>
              <a:rPr lang="zh-CN" altLang="de-DE" sz="2400" dirty="0">
                <a:solidFill>
                  <a:schemeClr val="tx1"/>
                </a:solidFill>
              </a:rPr>
            </a:br>
            <a:r>
              <a:rPr lang="de-DE" altLang="zh-CN" sz="2400" b="1" dirty="0">
                <a:solidFill>
                  <a:schemeClr val="tx1"/>
                </a:solidFill>
              </a:rPr>
              <a:t>2021 </a:t>
            </a:r>
            <a:r>
              <a:rPr lang="zh-CN" altLang="de-DE" sz="2400" dirty="0">
                <a:solidFill>
                  <a:schemeClr val="tx1"/>
                </a:solidFill>
              </a:rPr>
              <a:t>年</a:t>
            </a:r>
            <a:r>
              <a:rPr lang="de-DE" altLang="zh-CN" sz="2400" b="1" dirty="0">
                <a:solidFill>
                  <a:schemeClr val="tx1"/>
                </a:solidFill>
              </a:rPr>
              <a:t>9 </a:t>
            </a:r>
            <a:r>
              <a:rPr lang="zh-CN" altLang="de-DE" sz="2400" dirty="0">
                <a:solidFill>
                  <a:schemeClr val="tx1"/>
                </a:solidFill>
              </a:rPr>
              <a:t>月</a:t>
            </a:r>
            <a:r>
              <a:rPr lang="de-DE" altLang="zh-CN" sz="2400" b="1" dirty="0">
                <a:solidFill>
                  <a:schemeClr val="tx1"/>
                </a:solidFill>
              </a:rPr>
              <a:t>26 </a:t>
            </a:r>
            <a:r>
              <a:rPr lang="zh-CN" altLang="de-DE" sz="2400" dirty="0">
                <a:solidFill>
                  <a:schemeClr val="tx1"/>
                </a:solidFill>
              </a:rPr>
              <a:t>日</a:t>
            </a:r>
            <a:r>
              <a:rPr lang="de-DE" altLang="zh-CN" sz="2400" dirty="0">
                <a:solidFill>
                  <a:schemeClr val="tx1"/>
                </a:solidFill>
              </a:rPr>
              <a:t>——</a:t>
            </a:r>
            <a:r>
              <a:rPr lang="de-DE" altLang="zh-CN" sz="2400" b="1" dirty="0">
                <a:solidFill>
                  <a:schemeClr val="tx1"/>
                </a:solidFill>
              </a:rPr>
              <a:t>2022 </a:t>
            </a:r>
            <a:r>
              <a:rPr lang="zh-CN" altLang="de-DE" sz="2400" dirty="0">
                <a:solidFill>
                  <a:schemeClr val="tx1"/>
                </a:solidFill>
              </a:rPr>
              <a:t>年</a:t>
            </a:r>
            <a:r>
              <a:rPr lang="de-DE" altLang="zh-CN" sz="2400" b="1" dirty="0">
                <a:solidFill>
                  <a:schemeClr val="tx1"/>
                </a:solidFill>
              </a:rPr>
              <a:t>1 </a:t>
            </a:r>
            <a:r>
              <a:rPr lang="zh-CN" altLang="de-DE" sz="2400" dirty="0">
                <a:solidFill>
                  <a:schemeClr val="tx1"/>
                </a:solidFill>
              </a:rPr>
              <a:t>月</a:t>
            </a:r>
            <a:r>
              <a:rPr lang="de-DE" altLang="zh-CN" sz="2400" b="1" dirty="0">
                <a:solidFill>
                  <a:schemeClr val="tx1"/>
                </a:solidFill>
              </a:rPr>
              <a:t>15 </a:t>
            </a:r>
            <a:r>
              <a:rPr lang="zh-CN" altLang="de-DE" sz="2400" dirty="0">
                <a:solidFill>
                  <a:schemeClr val="tx1"/>
                </a:solidFill>
              </a:rPr>
              <a:t>日</a:t>
            </a:r>
            <a:r>
              <a:rPr lang="de-DE" altLang="zh-CN" sz="2400" dirty="0">
                <a:solidFill>
                  <a:schemeClr val="tx1"/>
                </a:solidFill>
              </a:rPr>
              <a:t>19-20:20</a:t>
            </a:r>
            <a:r>
              <a:rPr lang="zh-CN" altLang="de-DE" sz="2400" dirty="0">
                <a:solidFill>
                  <a:schemeClr val="tx1"/>
                </a:solidFill>
              </a:rPr>
              <a:t>，老师：吴漠汀（</a:t>
            </a:r>
            <a:r>
              <a:rPr lang="de-DE" sz="2400" b="1" dirty="0">
                <a:solidFill>
                  <a:schemeClr val="tx1"/>
                </a:solidFill>
              </a:rPr>
              <a:t>Martin </a:t>
            </a:r>
            <a:r>
              <a:rPr lang="de-DE" sz="2400" b="1" dirty="0" err="1">
                <a:solidFill>
                  <a:schemeClr val="tx1"/>
                </a:solidFill>
              </a:rPr>
              <a:t>Woesler</a:t>
            </a:r>
            <a:r>
              <a:rPr lang="de-DE" sz="2400" dirty="0">
                <a:solidFill>
                  <a:schemeClr val="tx1"/>
                </a:solidFill>
              </a:rPr>
              <a:t>），</a:t>
            </a:r>
            <a:r>
              <a:rPr lang="zh-CN" altLang="de-DE" sz="2400" dirty="0">
                <a:solidFill>
                  <a:schemeClr val="tx1"/>
                </a:solidFill>
              </a:rPr>
              <a:t>助教</a:t>
            </a:r>
            <a:r>
              <a:rPr lang="de-DE" altLang="zh-CN" sz="2400" dirty="0">
                <a:solidFill>
                  <a:schemeClr val="tx1"/>
                </a:solidFill>
              </a:rPr>
              <a:t>TA</a:t>
            </a:r>
            <a:r>
              <a:rPr lang="zh-CN" altLang="de-DE" sz="2400" dirty="0">
                <a:solidFill>
                  <a:schemeClr val="tx1"/>
                </a:solidFill>
              </a:rPr>
              <a:t>：</a:t>
            </a:r>
            <a:r>
              <a:rPr lang="de-DE" altLang="zh-CN" sz="2400" dirty="0">
                <a:solidFill>
                  <a:schemeClr val="tx1"/>
                </a:solidFill>
              </a:rPr>
              <a:t>Yang </a:t>
            </a:r>
            <a:r>
              <a:rPr lang="de-DE" altLang="zh-CN" sz="2400" dirty="0" err="1">
                <a:solidFill>
                  <a:schemeClr val="tx1"/>
                </a:solidFill>
              </a:rPr>
              <a:t>Ye</a:t>
            </a:r>
            <a:r>
              <a:rPr lang="de-DE" altLang="zh-CN" sz="2400" dirty="0">
                <a:solidFill>
                  <a:schemeClr val="tx1"/>
                </a:solidFill>
              </a:rPr>
              <a:t>, Li </a:t>
            </a:r>
            <a:r>
              <a:rPr lang="de-DE" altLang="zh-CN" sz="2400" dirty="0" err="1">
                <a:solidFill>
                  <a:schemeClr val="tx1"/>
                </a:solidFill>
              </a:rPr>
              <a:t>Xichang</a:t>
            </a:r>
            <a:r>
              <a:rPr lang="de-DE" altLang="zh-CN" sz="2400" dirty="0">
                <a:solidFill>
                  <a:schemeClr val="tx1"/>
                </a:solidFill>
              </a:rPr>
              <a:t>, </a:t>
            </a:r>
            <a:r>
              <a:rPr lang="de-DE" altLang="zh-CN" sz="2400" dirty="0" err="1">
                <a:solidFill>
                  <a:schemeClr val="tx1"/>
                </a:solidFill>
              </a:rPr>
              <a:t>wiki</a:t>
            </a:r>
            <a:r>
              <a:rPr lang="de-DE" altLang="zh-CN" sz="2400" dirty="0">
                <a:solidFill>
                  <a:schemeClr val="tx1"/>
                </a:solidFill>
              </a:rPr>
              <a:t> TA: Zhu </a:t>
            </a:r>
            <a:r>
              <a:rPr lang="de-DE" altLang="zh-CN" sz="2400" dirty="0" err="1">
                <a:solidFill>
                  <a:schemeClr val="tx1"/>
                </a:solidFill>
              </a:rPr>
              <a:t>Renduo</a:t>
            </a:r>
            <a:endParaRPr lang="de-DE" altLang="zh-CN" sz="2400" dirty="0">
              <a:solidFill>
                <a:schemeClr val="tx1"/>
              </a:solidFill>
              <a:latin typeface="楷体" panose="02010609060101010101" pitchFamily="49" charset="-122"/>
              <a:ea typeface="楷体" panose="02010609060101010101" pitchFamily="49" charset="-122"/>
            </a:endParaRPr>
          </a:p>
          <a:p>
            <a:r>
              <a:rPr lang="zh-CN" altLang="en-US" sz="2400" dirty="0">
                <a:solidFill>
                  <a:schemeClr val="tx1"/>
                </a:solidFill>
                <a:latin typeface="楷体" panose="02010609060101010101" pitchFamily="49" charset="-122"/>
                <a:ea typeface="楷体" panose="02010609060101010101" pitchFamily="49" charset="-122"/>
              </a:rPr>
              <a:t>吴漠汀</a:t>
            </a:r>
            <a:r>
              <a:rPr lang="zh-CN" altLang="de-DE" sz="2400" dirty="0">
                <a:solidFill>
                  <a:schemeClr val="tx1"/>
                </a:solidFill>
                <a:latin typeface="楷体" panose="02010609060101010101" pitchFamily="49" charset="-122"/>
                <a:ea typeface="楷体" panose="02010609060101010101" pitchFamily="49" charset="-122"/>
              </a:rPr>
              <a:t>特聘</a:t>
            </a:r>
            <a:r>
              <a:rPr lang="zh-CN" altLang="en-US" sz="2400" dirty="0">
                <a:solidFill>
                  <a:schemeClr val="tx1"/>
                </a:solidFill>
                <a:latin typeface="楷体" panose="02010609060101010101" pitchFamily="49" charset="-122"/>
                <a:ea typeface="楷体" panose="02010609060101010101" pitchFamily="49" charset="-122"/>
              </a:rPr>
              <a:t>教授</a:t>
            </a:r>
            <a:r>
              <a:rPr lang="zh-CN" altLang="de-DE" sz="2400" dirty="0">
                <a:solidFill>
                  <a:schemeClr val="tx1"/>
                </a:solidFill>
                <a:latin typeface="Calibri" panose="020F0502020204030204" pitchFamily="34" charset="0"/>
                <a:ea typeface="楷体" panose="02010609060101010101" pitchFamily="49" charset="-122"/>
                <a:cs typeface="Calibri" panose="020F0502020204030204" pitchFamily="34" charset="0"/>
              </a:rPr>
              <a:t> </a:t>
            </a:r>
            <a:r>
              <a:rPr lang="de-DE" altLang="zh-CN" sz="2400" dirty="0" err="1">
                <a:solidFill>
                  <a:schemeClr val="tx1"/>
                </a:solidFill>
                <a:latin typeface="Calibri" panose="020F0502020204030204" pitchFamily="34" charset="0"/>
                <a:ea typeface="楷体" panose="02010609060101010101" pitchFamily="49" charset="-122"/>
                <a:cs typeface="Calibri" panose="020F0502020204030204" pitchFamily="34" charset="0"/>
              </a:rPr>
              <a:t>Distinguished</a:t>
            </a:r>
            <a:r>
              <a:rPr lang="de-DE" altLang="zh-CN" sz="2400" dirty="0">
                <a:solidFill>
                  <a:schemeClr val="tx1"/>
                </a:solidFill>
                <a:latin typeface="Calibri" panose="020F0502020204030204" pitchFamily="34" charset="0"/>
                <a:ea typeface="楷体" panose="02010609060101010101" pitchFamily="49" charset="-122"/>
                <a:cs typeface="Calibri" panose="020F0502020204030204" pitchFamily="34" charset="0"/>
              </a:rPr>
              <a:t> Professor Dr. Martin </a:t>
            </a:r>
            <a:r>
              <a:rPr lang="de-DE" altLang="zh-CN" sz="2400" dirty="0" err="1">
                <a:solidFill>
                  <a:schemeClr val="tx1"/>
                </a:solidFill>
                <a:latin typeface="Calibri" panose="020F0502020204030204" pitchFamily="34" charset="0"/>
                <a:ea typeface="楷体" panose="02010609060101010101" pitchFamily="49" charset="-122"/>
                <a:cs typeface="Calibri" panose="020F0502020204030204" pitchFamily="34" charset="0"/>
              </a:rPr>
              <a:t>Woesler</a:t>
            </a:r>
            <a:endParaRPr lang="de-DE" sz="2400" dirty="0">
              <a:solidFill>
                <a:schemeClr val="tx1"/>
              </a:solidFill>
              <a:latin typeface="Calibri" panose="020F0502020204030204" pitchFamily="34" charset="0"/>
              <a:ea typeface="楷体" panose="02010609060101010101" pitchFamily="49" charset="-122"/>
              <a:cs typeface="Calibri" panose="020F0502020204030204" pitchFamily="34" charset="0"/>
            </a:endParaRPr>
          </a:p>
          <a:p>
            <a:r>
              <a:rPr lang="zh-CN" altLang="de-DE" sz="2400" dirty="0">
                <a:solidFill>
                  <a:schemeClr val="tx1"/>
                </a:solidFill>
                <a:latin typeface="楷体" panose="02010609060101010101" pitchFamily="49" charset="-122"/>
                <a:ea typeface="楷体" panose="02010609060101010101" pitchFamily="49" charset="-122"/>
              </a:rPr>
              <a:t>湖南师范大学外国学院 </a:t>
            </a:r>
            <a:r>
              <a:rPr lang="de-DE" altLang="zh-CN" sz="1800" dirty="0" err="1">
                <a:solidFill>
                  <a:schemeClr val="tx1"/>
                </a:solidFill>
                <a:latin typeface="Calibri" panose="020F0502020204030204" pitchFamily="34" charset="0"/>
                <a:ea typeface="楷体" panose="02010609060101010101" pitchFamily="49" charset="-122"/>
                <a:cs typeface="Calibri" panose="020F0502020204030204" pitchFamily="34" charset="0"/>
              </a:rPr>
              <a:t>Foreign</a:t>
            </a:r>
            <a:r>
              <a:rPr lang="de-DE" altLang="zh-CN" sz="1800" dirty="0">
                <a:solidFill>
                  <a:schemeClr val="tx1"/>
                </a:solidFill>
                <a:latin typeface="Calibri" panose="020F0502020204030204" pitchFamily="34" charset="0"/>
                <a:ea typeface="楷体" panose="02010609060101010101" pitchFamily="49" charset="-122"/>
                <a:cs typeface="Calibri" panose="020F0502020204030204" pitchFamily="34" charset="0"/>
              </a:rPr>
              <a:t> Studies College, Hunan Normal University</a:t>
            </a:r>
            <a:endParaRPr lang="de-DE" altLang="zh-CN" sz="2400" dirty="0">
              <a:solidFill>
                <a:schemeClr val="tx1"/>
              </a:solidFill>
              <a:latin typeface="Calibri" panose="020F0502020204030204" pitchFamily="34" charset="0"/>
              <a:ea typeface="楷体" panose="02010609060101010101" pitchFamily="49" charset="-122"/>
              <a:cs typeface="Calibri" panose="020F0502020204030204" pitchFamily="34" charset="0"/>
            </a:endParaRPr>
          </a:p>
        </p:txBody>
      </p:sp>
      <p:pic>
        <p:nvPicPr>
          <p:cNvPr id="5" name="Grafik 4">
            <a:extLst>
              <a:ext uri="{FF2B5EF4-FFF2-40B4-BE49-F238E27FC236}">
                <a16:creationId xmlns:a16="http://schemas.microsoft.com/office/drawing/2014/main" id="{C903A2E4-6116-4E9F-9DC3-0C188D7EE2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1" y="-9894"/>
            <a:ext cx="1351550" cy="918614"/>
          </a:xfrm>
          <a:prstGeom prst="rect">
            <a:avLst/>
          </a:prstGeom>
        </p:spPr>
      </p:pic>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EC30D251-A8AE-4528-A536-9371B7CEE8CD}"/>
              </a:ext>
            </a:extLst>
          </p:cNvPr>
          <p:cNvSpPr>
            <a:spLocks noGrp="1" noChangeArrowheads="1"/>
          </p:cNvSpPr>
          <p:nvPr>
            <p:ph type="title"/>
          </p:nvPr>
        </p:nvSpPr>
        <p:spPr>
          <a:xfrm>
            <a:off x="574675" y="304800"/>
            <a:ext cx="8001000" cy="820738"/>
          </a:xfrm>
        </p:spPr>
        <p:txBody>
          <a:bodyPr>
            <a:normAutofit/>
          </a:bodyPr>
          <a:lstStyle/>
          <a:p>
            <a:pPr eaLnBrk="1" hangingPunct="1"/>
            <a:r>
              <a:rPr lang="en-US" altLang="de-DE" sz="4000" b="1" dirty="0"/>
              <a:t>Translation in the Roman Empire</a:t>
            </a:r>
            <a:endParaRPr lang="ru-RU" altLang="de-DE" sz="4000" b="1" dirty="0"/>
          </a:p>
        </p:txBody>
      </p:sp>
      <p:sp>
        <p:nvSpPr>
          <p:cNvPr id="48131" name="Rectangle 3">
            <a:extLst>
              <a:ext uri="{FF2B5EF4-FFF2-40B4-BE49-F238E27FC236}">
                <a16:creationId xmlns:a16="http://schemas.microsoft.com/office/drawing/2014/main" id="{64277429-7FF8-4EDC-9F9F-D632E9A71643}"/>
              </a:ext>
            </a:extLst>
          </p:cNvPr>
          <p:cNvSpPr>
            <a:spLocks noGrp="1" noChangeArrowheads="1"/>
          </p:cNvSpPr>
          <p:nvPr>
            <p:ph idx="1"/>
          </p:nvPr>
        </p:nvSpPr>
        <p:spPr>
          <a:xfrm>
            <a:off x="500063" y="1071562"/>
            <a:ext cx="8229600" cy="5597797"/>
          </a:xfrm>
        </p:spPr>
        <p:txBody>
          <a:bodyPr>
            <a:normAutofit fontScale="92500" lnSpcReduction="20000"/>
          </a:bodyPr>
          <a:lstStyle/>
          <a:p>
            <a:pPr eaLnBrk="1" hangingPunct="1">
              <a:lnSpc>
                <a:spcPct val="120000"/>
              </a:lnSpc>
              <a:buFont typeface="Georgia" panose="02040502050405020303" pitchFamily="18" charset="0"/>
              <a:buNone/>
            </a:pPr>
            <a:r>
              <a:rPr lang="en-US" altLang="de-DE" sz="2800" b="1" dirty="0"/>
              <a:t>From Epistle VII ix. 1–6, </a:t>
            </a:r>
            <a:r>
              <a:rPr lang="en-US" altLang="de-DE" sz="2800" b="1" i="1" dirty="0"/>
              <a:t>Letter to </a:t>
            </a:r>
            <a:r>
              <a:rPr lang="en-US" altLang="de-DE" sz="2800" b="1" i="1" dirty="0" err="1"/>
              <a:t>Fuscus</a:t>
            </a:r>
            <a:r>
              <a:rPr lang="en-US" altLang="de-DE" sz="2800" b="1" i="1" dirty="0"/>
              <a:t> </a:t>
            </a:r>
            <a:r>
              <a:rPr lang="en-US" altLang="de-DE" sz="2800" b="1" i="1" dirty="0" err="1"/>
              <a:t>Salinator</a:t>
            </a:r>
            <a:r>
              <a:rPr lang="en-US" altLang="de-DE" sz="2800" b="1" dirty="0"/>
              <a:t> (85 AD)</a:t>
            </a:r>
            <a:endParaRPr lang="en-US" altLang="de-DE" sz="2800" dirty="0"/>
          </a:p>
          <a:p>
            <a:pPr eaLnBrk="1" hangingPunct="1">
              <a:lnSpc>
                <a:spcPct val="120000"/>
              </a:lnSpc>
              <a:buFont typeface="Wingdings" panose="05000000000000000000" pitchFamily="2" charset="2"/>
              <a:buNone/>
            </a:pPr>
            <a:r>
              <a:rPr lang="en-US" altLang="de-DE" sz="2800" dirty="0"/>
              <a:t>     </a:t>
            </a:r>
            <a:r>
              <a:rPr lang="en-US" altLang="de-DE" i="1" dirty="0"/>
              <a:t>You ask my opinion on how you should study during your retirement which you have enjoyed for some time now. As many advise, it is of primary importance to translate from Greek into Latin or from Latin into Greek. By this type of exercise one becomes sensitive to the properties and richness of vocabulary, to the wealth of figures of speech, to effective exposition; and moreover, by the imitation of the best models is learnt the power of writing on the same subject matter. </a:t>
            </a:r>
            <a:endParaRPr lang="ru-RU" altLang="de-DE" i="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734EC0C9-25E3-4798-8FE5-3F5C26A9B109}"/>
              </a:ext>
            </a:extLst>
          </p:cNvPr>
          <p:cNvSpPr>
            <a:spLocks noGrp="1" noChangeArrowheads="1"/>
          </p:cNvSpPr>
          <p:nvPr>
            <p:ph type="title"/>
          </p:nvPr>
        </p:nvSpPr>
        <p:spPr>
          <a:xfrm>
            <a:off x="574675" y="304800"/>
            <a:ext cx="8001000" cy="820738"/>
          </a:xfrm>
        </p:spPr>
        <p:txBody>
          <a:bodyPr>
            <a:normAutofit/>
          </a:bodyPr>
          <a:lstStyle/>
          <a:p>
            <a:pPr eaLnBrk="1" hangingPunct="1"/>
            <a:r>
              <a:rPr lang="en-US" altLang="de-DE" sz="4000" b="1" dirty="0"/>
              <a:t>Translation in the Roman Empire</a:t>
            </a:r>
            <a:endParaRPr lang="ru-RU" altLang="de-DE" sz="4000" b="1" dirty="0"/>
          </a:p>
        </p:txBody>
      </p:sp>
      <p:sp>
        <p:nvSpPr>
          <p:cNvPr id="49155" name="Rectangle 3">
            <a:extLst>
              <a:ext uri="{FF2B5EF4-FFF2-40B4-BE49-F238E27FC236}">
                <a16:creationId xmlns:a16="http://schemas.microsoft.com/office/drawing/2014/main" id="{AEF8BB13-AA48-4A4C-93B8-79054D826164}"/>
              </a:ext>
            </a:extLst>
          </p:cNvPr>
          <p:cNvSpPr>
            <a:spLocks noGrp="1" noChangeArrowheads="1"/>
          </p:cNvSpPr>
          <p:nvPr>
            <p:ph idx="1"/>
          </p:nvPr>
        </p:nvSpPr>
        <p:spPr>
          <a:xfrm>
            <a:off x="500063" y="1071562"/>
            <a:ext cx="8229600" cy="5669805"/>
          </a:xfrm>
        </p:spPr>
        <p:txBody>
          <a:bodyPr>
            <a:normAutofit fontScale="92500" lnSpcReduction="20000"/>
          </a:bodyPr>
          <a:lstStyle/>
          <a:p>
            <a:pPr eaLnBrk="1" hangingPunct="1">
              <a:buFont typeface="Georgia" panose="02040502050405020303" pitchFamily="18" charset="0"/>
              <a:buNone/>
            </a:pPr>
            <a:r>
              <a:rPr lang="en-US" altLang="de-DE" sz="2800" b="1" dirty="0"/>
              <a:t>From Epistle VII ix. 1–6, </a:t>
            </a:r>
            <a:r>
              <a:rPr lang="en-US" altLang="de-DE" sz="2800" b="1" i="1" dirty="0"/>
              <a:t>Letter to </a:t>
            </a:r>
            <a:r>
              <a:rPr lang="en-US" altLang="de-DE" sz="2800" b="1" i="1" dirty="0" err="1"/>
              <a:t>Fuscus</a:t>
            </a:r>
            <a:r>
              <a:rPr lang="en-US" altLang="de-DE" sz="2800" b="1" i="1" dirty="0"/>
              <a:t> </a:t>
            </a:r>
            <a:r>
              <a:rPr lang="en-US" altLang="de-DE" sz="2800" b="1" i="1" dirty="0" err="1"/>
              <a:t>Salinator</a:t>
            </a:r>
            <a:r>
              <a:rPr lang="en-US" altLang="de-DE" sz="2800" b="1" dirty="0"/>
              <a:t> (85 AD)</a:t>
            </a:r>
            <a:endParaRPr lang="en-US" altLang="de-DE" sz="2800" dirty="0"/>
          </a:p>
          <a:p>
            <a:pPr eaLnBrk="1" hangingPunct="1">
              <a:buFont typeface="Wingdings" panose="05000000000000000000" pitchFamily="2" charset="2"/>
              <a:buNone/>
            </a:pPr>
            <a:r>
              <a:rPr lang="en-US" altLang="de-DE" sz="2800" dirty="0"/>
              <a:t>       </a:t>
            </a:r>
            <a:r>
              <a:rPr lang="en-US" altLang="de-DE" i="1" dirty="0"/>
              <a:t>And at the same time, a translator cannot ignore the responsibilities of a reader. For from this comes understanding and critical sense.</a:t>
            </a:r>
          </a:p>
          <a:p>
            <a:pPr eaLnBrk="1" hangingPunct="1">
              <a:buFont typeface="Wingdings" panose="05000000000000000000" pitchFamily="2" charset="2"/>
              <a:buNone/>
            </a:pPr>
            <a:r>
              <a:rPr lang="en-US" altLang="de-DE" i="1" dirty="0"/>
              <a:t>       When you have read closely enough to retain matter and argument, there is nothing to prevent you from writing like your author’s rival and then comparing your work with what you have read. Then you should seek out what is better in your version and better in his. You will have great satisfaction if some of your work is better, and considerable embarrassment if all of his shows more skill. </a:t>
            </a:r>
            <a:endParaRPr lang="ru-RU" altLang="de-DE" i="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AA8B3373-3D84-4A64-B825-63CDB217775C}"/>
              </a:ext>
            </a:extLst>
          </p:cNvPr>
          <p:cNvSpPr>
            <a:spLocks noGrp="1" noChangeArrowheads="1"/>
          </p:cNvSpPr>
          <p:nvPr>
            <p:ph type="title"/>
          </p:nvPr>
        </p:nvSpPr>
        <p:spPr>
          <a:xfrm>
            <a:off x="574675" y="304800"/>
            <a:ext cx="8001000" cy="820738"/>
          </a:xfrm>
        </p:spPr>
        <p:txBody>
          <a:bodyPr>
            <a:normAutofit/>
          </a:bodyPr>
          <a:lstStyle/>
          <a:p>
            <a:pPr eaLnBrk="1" hangingPunct="1"/>
            <a:r>
              <a:rPr lang="en-US" altLang="de-DE" sz="3600" b="1" dirty="0"/>
              <a:t>Translation in the Roman Empire</a:t>
            </a:r>
            <a:endParaRPr lang="ru-RU" altLang="de-DE" sz="3600" b="1" dirty="0"/>
          </a:p>
        </p:txBody>
      </p:sp>
      <p:sp>
        <p:nvSpPr>
          <p:cNvPr id="50179" name="Rectangle 3">
            <a:extLst>
              <a:ext uri="{FF2B5EF4-FFF2-40B4-BE49-F238E27FC236}">
                <a16:creationId xmlns:a16="http://schemas.microsoft.com/office/drawing/2014/main" id="{E634B65C-2462-41B1-A6FA-49409D91AB08}"/>
              </a:ext>
            </a:extLst>
          </p:cNvPr>
          <p:cNvSpPr>
            <a:spLocks noGrp="1" noChangeArrowheads="1"/>
          </p:cNvSpPr>
          <p:nvPr>
            <p:ph idx="1"/>
          </p:nvPr>
        </p:nvSpPr>
        <p:spPr>
          <a:xfrm>
            <a:off x="457200" y="1311049"/>
            <a:ext cx="8229600" cy="5237757"/>
          </a:xfrm>
        </p:spPr>
        <p:txBody>
          <a:bodyPr>
            <a:normAutofit/>
          </a:bodyPr>
          <a:lstStyle/>
          <a:p>
            <a:pPr eaLnBrk="1" hangingPunct="1">
              <a:buFont typeface="Georgia" panose="02040502050405020303" pitchFamily="18" charset="0"/>
              <a:buNone/>
            </a:pPr>
            <a:r>
              <a:rPr lang="en-US" altLang="de-DE" b="1" dirty="0"/>
              <a:t>From Epistle VII ix. 1–6, </a:t>
            </a:r>
            <a:r>
              <a:rPr lang="en-US" altLang="de-DE" b="1" i="1" dirty="0"/>
              <a:t>Letter to </a:t>
            </a:r>
            <a:r>
              <a:rPr lang="en-US" altLang="de-DE" b="1" i="1" dirty="0" err="1"/>
              <a:t>Fuscus</a:t>
            </a:r>
            <a:r>
              <a:rPr lang="en-US" altLang="de-DE" b="1" i="1" dirty="0"/>
              <a:t> </a:t>
            </a:r>
            <a:r>
              <a:rPr lang="en-US" altLang="de-DE" b="1" i="1" dirty="0" err="1"/>
              <a:t>Salinator</a:t>
            </a:r>
            <a:r>
              <a:rPr lang="en-US" altLang="de-DE" b="1" dirty="0"/>
              <a:t> (85 AD)</a:t>
            </a:r>
            <a:endParaRPr lang="en-US" altLang="de-DE" dirty="0"/>
          </a:p>
          <a:p>
            <a:pPr eaLnBrk="1" hangingPunct="1">
              <a:buFont typeface="Wingdings" panose="05000000000000000000" pitchFamily="2" charset="2"/>
              <a:buNone/>
            </a:pPr>
            <a:r>
              <a:rPr lang="en-US" altLang="de-DE" dirty="0"/>
              <a:t>       </a:t>
            </a:r>
            <a:r>
              <a:rPr lang="en-US" altLang="de-DE" i="1" dirty="0"/>
              <a:t>At times one can choose extremely familiar passages, and then seek to excel those you have chosen. Being private this struggle is bold but not out of place: although we do see many who have taken on these contests with much credit to themselves, and who have shown enough self-confidence to surpass those they intended merely to follow.</a:t>
            </a:r>
            <a:endParaRPr lang="ru-RU" altLang="de-DE" i="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87BC2153-75F5-43F2-A39E-9F8C35369DE3}"/>
              </a:ext>
            </a:extLst>
          </p:cNvPr>
          <p:cNvSpPr>
            <a:spLocks noGrp="1" noChangeArrowheads="1"/>
          </p:cNvSpPr>
          <p:nvPr>
            <p:ph type="title"/>
          </p:nvPr>
        </p:nvSpPr>
        <p:spPr>
          <a:xfrm>
            <a:off x="574675" y="304800"/>
            <a:ext cx="8001000" cy="820738"/>
          </a:xfrm>
        </p:spPr>
        <p:txBody>
          <a:bodyPr>
            <a:normAutofit/>
          </a:bodyPr>
          <a:lstStyle/>
          <a:p>
            <a:pPr eaLnBrk="1" hangingPunct="1"/>
            <a:r>
              <a:rPr lang="en-US" altLang="de-DE" sz="3600" b="1" dirty="0"/>
              <a:t>Translation in the Roman Empire</a:t>
            </a:r>
            <a:endParaRPr lang="ru-RU" altLang="de-DE" sz="3600" b="1" dirty="0"/>
          </a:p>
        </p:txBody>
      </p:sp>
      <p:sp>
        <p:nvSpPr>
          <p:cNvPr id="51203" name="Rectangle 3">
            <a:extLst>
              <a:ext uri="{FF2B5EF4-FFF2-40B4-BE49-F238E27FC236}">
                <a16:creationId xmlns:a16="http://schemas.microsoft.com/office/drawing/2014/main" id="{25A56302-092F-4145-908B-E1E633017D0B}"/>
              </a:ext>
            </a:extLst>
          </p:cNvPr>
          <p:cNvSpPr>
            <a:spLocks noGrp="1" noChangeArrowheads="1"/>
          </p:cNvSpPr>
          <p:nvPr>
            <p:ph idx="1"/>
          </p:nvPr>
        </p:nvSpPr>
        <p:spPr>
          <a:xfrm>
            <a:off x="428625" y="1071562"/>
            <a:ext cx="8229600" cy="5669805"/>
          </a:xfrm>
        </p:spPr>
        <p:txBody>
          <a:bodyPr>
            <a:normAutofit/>
          </a:bodyPr>
          <a:lstStyle/>
          <a:p>
            <a:pPr eaLnBrk="1" hangingPunct="1">
              <a:buFont typeface="Georgia" panose="02040502050405020303" pitchFamily="18" charset="0"/>
              <a:buNone/>
            </a:pPr>
            <a:r>
              <a:rPr lang="en-US" altLang="de-DE" b="1" dirty="0"/>
              <a:t>From Epistle VII ix. 1–6, </a:t>
            </a:r>
            <a:r>
              <a:rPr lang="en-US" altLang="de-DE" b="1" i="1" dirty="0"/>
              <a:t>Letter to </a:t>
            </a:r>
            <a:r>
              <a:rPr lang="en-US" altLang="de-DE" b="1" i="1" dirty="0" err="1"/>
              <a:t>Fuscus</a:t>
            </a:r>
            <a:r>
              <a:rPr lang="en-US" altLang="de-DE" b="1" i="1" dirty="0"/>
              <a:t> </a:t>
            </a:r>
            <a:r>
              <a:rPr lang="en-US" altLang="de-DE" b="1" i="1" dirty="0" err="1"/>
              <a:t>Salinator</a:t>
            </a:r>
            <a:r>
              <a:rPr lang="en-US" altLang="de-DE" b="1" dirty="0"/>
              <a:t> (85 AD)</a:t>
            </a:r>
            <a:endParaRPr lang="en-US" altLang="de-DE" dirty="0"/>
          </a:p>
          <a:p>
            <a:pPr eaLnBrk="1" hangingPunct="1">
              <a:buFont typeface="Wingdings" panose="05000000000000000000" pitchFamily="2" charset="2"/>
              <a:buNone/>
            </a:pPr>
            <a:r>
              <a:rPr lang="en-US" altLang="de-DE" i="1" dirty="0"/>
              <a:t>       You can revise what you have written after letting it lie, keep much of it, skim through much of it, add new material, rewrite a lot of it. This is laborious and tedious; but, because of its very difficult, it bears fruit in bringing you new fire, and giving you new drive when your enthusiasm has flagged. For you will be weaving new members into the complete body without disturbing the balance of the original.</a:t>
            </a:r>
            <a:endParaRPr lang="ru-RU" altLang="de-DE" i="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F2E08BBC-DF07-4F3C-B8EF-8C892F5F4381}"/>
              </a:ext>
            </a:extLst>
          </p:cNvPr>
          <p:cNvSpPr>
            <a:spLocks noGrp="1" noChangeArrowheads="1"/>
          </p:cNvSpPr>
          <p:nvPr>
            <p:ph type="title"/>
          </p:nvPr>
        </p:nvSpPr>
        <p:spPr>
          <a:xfrm>
            <a:off x="574675" y="304800"/>
            <a:ext cx="8001000" cy="820738"/>
          </a:xfrm>
        </p:spPr>
        <p:txBody>
          <a:bodyPr>
            <a:normAutofit/>
          </a:bodyPr>
          <a:lstStyle/>
          <a:p>
            <a:pPr eaLnBrk="1" hangingPunct="1"/>
            <a:r>
              <a:rPr lang="en-US" altLang="de-DE" sz="4000" b="1" dirty="0"/>
              <a:t>Translation in the Roman Empire</a:t>
            </a:r>
            <a:endParaRPr lang="ru-RU" altLang="de-DE" sz="4000" b="1" dirty="0"/>
          </a:p>
        </p:txBody>
      </p:sp>
      <p:sp>
        <p:nvSpPr>
          <p:cNvPr id="52227" name="Rectangle 3">
            <a:extLst>
              <a:ext uri="{FF2B5EF4-FFF2-40B4-BE49-F238E27FC236}">
                <a16:creationId xmlns:a16="http://schemas.microsoft.com/office/drawing/2014/main" id="{54CD8D66-97DE-4442-B7E1-C12BF0F03E88}"/>
              </a:ext>
            </a:extLst>
          </p:cNvPr>
          <p:cNvSpPr>
            <a:spLocks noGrp="1" noChangeArrowheads="1"/>
          </p:cNvSpPr>
          <p:nvPr>
            <p:ph idx="1"/>
          </p:nvPr>
        </p:nvSpPr>
        <p:spPr>
          <a:xfrm>
            <a:off x="571500" y="1143000"/>
            <a:ext cx="4216524" cy="4267200"/>
          </a:xfrm>
        </p:spPr>
        <p:txBody>
          <a:bodyPr/>
          <a:lstStyle/>
          <a:p>
            <a:pPr marL="0" indent="0" eaLnBrk="1" hangingPunct="1">
              <a:buFont typeface="Georgia" panose="02040502050405020303" pitchFamily="18" charset="0"/>
              <a:buNone/>
            </a:pPr>
            <a:r>
              <a:rPr lang="en-US" altLang="de-DE" dirty="0"/>
              <a:t>The Emperor Augustus (63 BC – 14 AD) set up a </a:t>
            </a:r>
            <a:r>
              <a:rPr lang="en-US" altLang="de-DE" dirty="0">
                <a:solidFill>
                  <a:srgbClr val="FF0000"/>
                </a:solidFill>
              </a:rPr>
              <a:t>translation office</a:t>
            </a:r>
            <a:r>
              <a:rPr lang="en-US" altLang="de-DE" dirty="0"/>
              <a:t> to assist in administering the Empire. </a:t>
            </a:r>
            <a:endParaRPr lang="ru-RU" altLang="de-DE" dirty="0"/>
          </a:p>
        </p:txBody>
      </p:sp>
      <p:pic>
        <p:nvPicPr>
          <p:cNvPr id="52228" name="Picture 4" descr="200px-Statue-Augustus">
            <a:extLst>
              <a:ext uri="{FF2B5EF4-FFF2-40B4-BE49-F238E27FC236}">
                <a16:creationId xmlns:a16="http://schemas.microsoft.com/office/drawing/2014/main" id="{85CBA81A-7D8F-41E4-86BF-A0B47E04FE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1051147"/>
            <a:ext cx="3871235" cy="5806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C9A351-1DE2-4A88-A664-DFA0FB1C21ED}"/>
              </a:ext>
            </a:extLst>
          </p:cNvPr>
          <p:cNvSpPr>
            <a:spLocks noGrp="1"/>
          </p:cNvSpPr>
          <p:nvPr>
            <p:ph type="title"/>
          </p:nvPr>
        </p:nvSpPr>
        <p:spPr/>
        <p:txBody>
          <a:bodyPr/>
          <a:lstStyle/>
          <a:p>
            <a:r>
              <a:rPr lang="de-DE" b="1" dirty="0" err="1"/>
              <a:t>Emergence</a:t>
            </a:r>
            <a:r>
              <a:rPr lang="de-DE" b="1" dirty="0"/>
              <a:t> </a:t>
            </a:r>
            <a:r>
              <a:rPr lang="de-DE" b="1" dirty="0" err="1"/>
              <a:t>of</a:t>
            </a:r>
            <a:r>
              <a:rPr lang="de-DE" b="1" dirty="0"/>
              <a:t> Translation </a:t>
            </a:r>
            <a:r>
              <a:rPr lang="de-DE" b="1" dirty="0">
                <a:solidFill>
                  <a:srgbClr val="FF0000"/>
                </a:solidFill>
              </a:rPr>
              <a:t>Studies</a:t>
            </a:r>
          </a:p>
        </p:txBody>
      </p:sp>
      <p:sp>
        <p:nvSpPr>
          <p:cNvPr id="3" name="Inhaltsplatzhalter 2">
            <a:extLst>
              <a:ext uri="{FF2B5EF4-FFF2-40B4-BE49-F238E27FC236}">
                <a16:creationId xmlns:a16="http://schemas.microsoft.com/office/drawing/2014/main" id="{7C061342-F07A-4E76-B66E-EE47FC7CEDC7}"/>
              </a:ext>
            </a:extLst>
          </p:cNvPr>
          <p:cNvSpPr>
            <a:spLocks noGrp="1"/>
          </p:cNvSpPr>
          <p:nvPr>
            <p:ph idx="1"/>
          </p:nvPr>
        </p:nvSpPr>
        <p:spPr/>
        <p:txBody>
          <a:bodyPr>
            <a:normAutofit/>
          </a:bodyPr>
          <a:lstStyle/>
          <a:p>
            <a:r>
              <a:rPr lang="en-GB" dirty="0"/>
              <a:t>first practice of interpretation: 4</a:t>
            </a:r>
            <a:r>
              <a:rPr lang="en-GB" baseline="30000" dirty="0"/>
              <a:t>th</a:t>
            </a:r>
            <a:r>
              <a:rPr lang="en-GB" dirty="0"/>
              <a:t> </a:t>
            </a:r>
            <a:r>
              <a:rPr lang="en-GB" dirty="0" err="1"/>
              <a:t>millenium</a:t>
            </a:r>
            <a:r>
              <a:rPr lang="en-GB" dirty="0"/>
              <a:t> ADE Egypt: interpreters noblemen, even priests </a:t>
            </a:r>
            <a:endParaRPr lang="de-DE" dirty="0"/>
          </a:p>
          <a:p>
            <a:r>
              <a:rPr lang="en-GB" dirty="0"/>
              <a:t>first dictionary: Sumerian-</a:t>
            </a:r>
            <a:r>
              <a:rPr lang="en-GB" dirty="0" err="1"/>
              <a:t>Accadian</a:t>
            </a:r>
            <a:endParaRPr lang="de-DE" dirty="0"/>
          </a:p>
          <a:p>
            <a:r>
              <a:rPr lang="en-GB" dirty="0"/>
              <a:t>Cicero 1</a:t>
            </a:r>
            <a:r>
              <a:rPr lang="en-GB" baseline="30000" dirty="0"/>
              <a:t>st</a:t>
            </a:r>
            <a:r>
              <a:rPr lang="en-GB" dirty="0"/>
              <a:t> century, Hieronymus (5</a:t>
            </a:r>
            <a:r>
              <a:rPr lang="en-GB" baseline="30000" dirty="0"/>
              <a:t>th</a:t>
            </a:r>
            <a:r>
              <a:rPr lang="en-GB" dirty="0"/>
              <a:t> century), Luther (16</a:t>
            </a:r>
            <a:r>
              <a:rPr lang="en-GB" baseline="30000" dirty="0"/>
              <a:t>th</a:t>
            </a:r>
            <a:r>
              <a:rPr lang="en-GB" dirty="0"/>
              <a:t> century): “as much word by word as necessary, as free as possible”</a:t>
            </a:r>
            <a:endParaRPr lang="de-DE" dirty="0"/>
          </a:p>
        </p:txBody>
      </p:sp>
    </p:spTree>
    <p:extLst>
      <p:ext uri="{BB962C8B-B14F-4D97-AF65-F5344CB8AC3E}">
        <p14:creationId xmlns:p14="http://schemas.microsoft.com/office/powerpoint/2010/main" val="1159682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B0BB468-C704-47FA-8101-2FD9E5AB20BB}"/>
              </a:ext>
            </a:extLst>
          </p:cNvPr>
          <p:cNvSpPr>
            <a:spLocks noGrp="1" noChangeArrowheads="1"/>
          </p:cNvSpPr>
          <p:nvPr>
            <p:ph type="title"/>
          </p:nvPr>
        </p:nvSpPr>
        <p:spPr/>
        <p:txBody>
          <a:bodyPr/>
          <a:lstStyle/>
          <a:p>
            <a:r>
              <a:rPr lang="en-GB" altLang="zh-CN" b="1">
                <a:ea typeface="宋体" panose="02010600030101010101" pitchFamily="2" charset="-122"/>
              </a:rPr>
              <a:t>A brief history of the discipline</a:t>
            </a:r>
            <a:r>
              <a:rPr lang="hr-HR" altLang="zh-CN"/>
              <a:t> </a:t>
            </a:r>
            <a:endParaRPr lang="hr-HR" altLang="de-DE"/>
          </a:p>
        </p:txBody>
      </p:sp>
      <p:sp>
        <p:nvSpPr>
          <p:cNvPr id="9219" name="Rectangle 3">
            <a:extLst>
              <a:ext uri="{FF2B5EF4-FFF2-40B4-BE49-F238E27FC236}">
                <a16:creationId xmlns:a16="http://schemas.microsoft.com/office/drawing/2014/main" id="{A49B05D9-DFC4-43BA-9FA0-8C24637212B7}"/>
              </a:ext>
            </a:extLst>
          </p:cNvPr>
          <p:cNvSpPr>
            <a:spLocks noGrp="1" noChangeArrowheads="1"/>
          </p:cNvSpPr>
          <p:nvPr>
            <p:ph type="body" idx="1"/>
          </p:nvPr>
        </p:nvSpPr>
        <p:spPr/>
        <p:txBody>
          <a:bodyPr>
            <a:normAutofit fontScale="85000" lnSpcReduction="20000"/>
          </a:bodyPr>
          <a:lstStyle/>
          <a:p>
            <a:pPr marL="552450" indent="-552450">
              <a:lnSpc>
                <a:spcPct val="110000"/>
              </a:lnSpc>
              <a:buFont typeface="Wingdings" panose="05000000000000000000" pitchFamily="2" charset="2"/>
              <a:buAutoNum type="arabicPeriod"/>
            </a:pPr>
            <a:r>
              <a:rPr lang="en-GB" altLang="zh-CN" sz="2800" b="1" dirty="0">
                <a:ea typeface="宋体" panose="02010600030101010101" pitchFamily="2" charset="-122"/>
              </a:rPr>
              <a:t>Cicero</a:t>
            </a:r>
            <a:r>
              <a:rPr lang="en-GB" altLang="zh-CN" sz="2800" dirty="0">
                <a:ea typeface="宋体" panose="02010600030101010101" pitchFamily="2" charset="-122"/>
              </a:rPr>
              <a:t>, </a:t>
            </a:r>
            <a:r>
              <a:rPr lang="en-GB" altLang="zh-CN" sz="2800" b="1" dirty="0">
                <a:ea typeface="宋体" panose="02010600030101010101" pitchFamily="2" charset="-122"/>
              </a:rPr>
              <a:t>Horace</a:t>
            </a:r>
            <a:r>
              <a:rPr lang="en-GB" altLang="zh-CN" sz="2800" dirty="0">
                <a:ea typeface="宋体" panose="02010600030101010101" pitchFamily="2" charset="-122"/>
              </a:rPr>
              <a:t> (1st cent BCE), </a:t>
            </a:r>
            <a:r>
              <a:rPr lang="en-GB" altLang="zh-CN" sz="2800" b="1" dirty="0">
                <a:ea typeface="宋体" panose="02010600030101010101" pitchFamily="2" charset="-122"/>
              </a:rPr>
              <a:t>St Jerome</a:t>
            </a:r>
            <a:r>
              <a:rPr lang="en-GB" altLang="zh-CN" sz="2800" dirty="0">
                <a:ea typeface="宋体" panose="02010600030101010101" pitchFamily="2" charset="-122"/>
              </a:rPr>
              <a:t> (4th cent. CE): </a:t>
            </a:r>
            <a:r>
              <a:rPr lang="hr-HR" altLang="zh-CN" sz="2800" b="1" dirty="0"/>
              <a:t>The </a:t>
            </a:r>
            <a:r>
              <a:rPr lang="en-GB" altLang="zh-CN" sz="2800" b="1" dirty="0">
                <a:ea typeface="宋体" panose="02010600030101010101" pitchFamily="2" charset="-122"/>
              </a:rPr>
              <a:t>Bible</a:t>
            </a:r>
            <a:r>
              <a:rPr lang="en-GB" altLang="zh-CN" sz="2800" dirty="0">
                <a:ea typeface="宋体" panose="02010600030101010101" pitchFamily="2" charset="-122"/>
              </a:rPr>
              <a:t> – battleground of conflicting ideologies in western Europe: literal vs. </a:t>
            </a:r>
            <a:r>
              <a:rPr lang="en-GB" altLang="zh-CN" sz="2800" dirty="0">
                <a:solidFill>
                  <a:srgbClr val="FF0000"/>
                </a:solidFill>
                <a:ea typeface="宋体" panose="02010600030101010101" pitchFamily="2" charset="-122"/>
              </a:rPr>
              <a:t>free</a:t>
            </a:r>
            <a:r>
              <a:rPr lang="en-GB" altLang="zh-CN" sz="2800" dirty="0">
                <a:ea typeface="宋体" panose="02010600030101010101" pitchFamily="2" charset="-122"/>
              </a:rPr>
              <a:t> (word or sense; </a:t>
            </a:r>
            <a:r>
              <a:rPr lang="en-GB" altLang="zh-CN" sz="2800" i="1" dirty="0" err="1">
                <a:ea typeface="宋体" panose="02010600030101010101" pitchFamily="2" charset="-122"/>
              </a:rPr>
              <a:t>interpres</a:t>
            </a:r>
            <a:r>
              <a:rPr lang="en-GB" altLang="zh-CN" sz="2800" i="1" dirty="0">
                <a:ea typeface="宋体" panose="02010600030101010101" pitchFamily="2" charset="-122"/>
              </a:rPr>
              <a:t> </a:t>
            </a:r>
            <a:r>
              <a:rPr lang="en-GB" altLang="zh-CN" sz="2800" i="1" dirty="0" err="1">
                <a:ea typeface="宋体" panose="02010600030101010101" pitchFamily="2" charset="-122"/>
              </a:rPr>
              <a:t>ut</a:t>
            </a:r>
            <a:r>
              <a:rPr lang="en-GB" altLang="zh-CN" sz="2800" i="1" dirty="0">
                <a:ea typeface="宋体" panose="02010600030101010101" pitchFamily="2" charset="-122"/>
              </a:rPr>
              <a:t> orator</a:t>
            </a:r>
            <a:r>
              <a:rPr lang="en-GB" altLang="zh-CN" sz="2800" dirty="0">
                <a:ea typeface="宋体" panose="02010600030101010101" pitchFamily="2" charset="-122"/>
              </a:rPr>
              <a:t>)</a:t>
            </a:r>
          </a:p>
          <a:p>
            <a:pPr marL="552450" indent="-552450">
              <a:lnSpc>
                <a:spcPct val="110000"/>
              </a:lnSpc>
              <a:buFont typeface="Wingdings" panose="05000000000000000000" pitchFamily="2" charset="2"/>
              <a:buAutoNum type="arabicPeriod"/>
            </a:pPr>
            <a:r>
              <a:rPr lang="en-GB" altLang="zh-CN" sz="2800" b="1" dirty="0">
                <a:ea typeface="宋体" panose="02010600030101010101" pitchFamily="2" charset="-122"/>
              </a:rPr>
              <a:t>Period until </a:t>
            </a:r>
            <a:r>
              <a:rPr lang="hr-HR" altLang="zh-CN" sz="2800" b="1" dirty="0"/>
              <a:t>the late </a:t>
            </a:r>
            <a:r>
              <a:rPr lang="en-GB" altLang="zh-CN" sz="2800" b="1" dirty="0">
                <a:solidFill>
                  <a:srgbClr val="FF0000"/>
                </a:solidFill>
                <a:ea typeface="宋体" panose="02010600030101010101" pitchFamily="2" charset="-122"/>
              </a:rPr>
              <a:t>1960s</a:t>
            </a:r>
            <a:r>
              <a:rPr lang="en-GB" altLang="zh-CN" sz="2800" dirty="0">
                <a:ea typeface="宋体" panose="02010600030101010101" pitchFamily="2" charset="-122"/>
              </a:rPr>
              <a:t>: TR – an element of </a:t>
            </a:r>
            <a:r>
              <a:rPr lang="en-GB" altLang="zh-CN" sz="2800" dirty="0">
                <a:solidFill>
                  <a:srgbClr val="FF0000"/>
                </a:solidFill>
                <a:ea typeface="宋体" panose="02010600030101010101" pitchFamily="2" charset="-122"/>
              </a:rPr>
              <a:t>language learning</a:t>
            </a:r>
            <a:r>
              <a:rPr lang="en-GB" altLang="zh-CN" sz="2800" dirty="0">
                <a:ea typeface="宋体" panose="02010600030101010101" pitchFamily="2" charset="-122"/>
              </a:rPr>
              <a:t> (in modern language courses)</a:t>
            </a:r>
          </a:p>
          <a:p>
            <a:pPr marL="933450" lvl="1" indent="-476250">
              <a:lnSpc>
                <a:spcPct val="110000"/>
              </a:lnSpc>
            </a:pPr>
            <a:r>
              <a:rPr lang="en-GB" altLang="zh-CN" sz="2400" dirty="0">
                <a:ea typeface="宋体" panose="02010600030101010101" pitchFamily="2" charset="-122"/>
              </a:rPr>
              <a:t>the grammar-translation method)</a:t>
            </a:r>
          </a:p>
          <a:p>
            <a:pPr marL="933450" lvl="1" indent="-476250">
              <a:lnSpc>
                <a:spcPct val="110000"/>
              </a:lnSpc>
            </a:pPr>
            <a:r>
              <a:rPr lang="en-GB" altLang="zh-CN" sz="2400" dirty="0">
                <a:ea typeface="宋体" panose="02010600030101010101" pitchFamily="2" charset="-122"/>
              </a:rPr>
              <a:t>classical languages + M. Luther (modern languages) – translation exercises</a:t>
            </a:r>
          </a:p>
          <a:p>
            <a:pPr marL="933450" lvl="1" indent="-476250">
              <a:lnSpc>
                <a:spcPct val="110000"/>
              </a:lnSpc>
            </a:pPr>
            <a:r>
              <a:rPr lang="en-GB" altLang="zh-CN" sz="2400" dirty="0">
                <a:ea typeface="宋体" panose="02010600030101010101" pitchFamily="2" charset="-122"/>
              </a:rPr>
              <a:t>a means of learning foreign language (reading skills)</a:t>
            </a:r>
          </a:p>
          <a:p>
            <a:pPr marL="933450" lvl="1" indent="-476250">
              <a:lnSpc>
                <a:spcPct val="110000"/>
              </a:lnSpc>
            </a:pPr>
            <a:r>
              <a:rPr lang="en-GB" altLang="zh-CN" sz="2400" dirty="0">
                <a:ea typeface="宋体" panose="02010600030101010101" pitchFamily="2" charset="-122"/>
              </a:rPr>
              <a:t>change of attitude with the rise of the direct method (spoken lang.) - NO translation in the classroom</a:t>
            </a:r>
            <a:endParaRPr lang="en-GB" altLang="zh-CN" sz="2400" b="1" dirty="0">
              <a:ea typeface="宋体" panose="02010600030101010101" pitchFamily="2" charset="-122"/>
            </a:endParaRPr>
          </a:p>
          <a:p>
            <a:pPr marL="552450" indent="-552450">
              <a:lnSpc>
                <a:spcPct val="110000"/>
              </a:lnSpc>
              <a:buFont typeface="Wingdings" panose="05000000000000000000" pitchFamily="2" charset="2"/>
              <a:buAutoNum type="arabicPeriod"/>
            </a:pPr>
            <a:r>
              <a:rPr lang="hr-HR" altLang="zh-CN" sz="2800" b="1" dirty="0"/>
              <a:t>Since the </a:t>
            </a:r>
            <a:r>
              <a:rPr lang="hr-HR" altLang="zh-CN" sz="2800" b="1" dirty="0">
                <a:solidFill>
                  <a:srgbClr val="FF0000"/>
                </a:solidFill>
              </a:rPr>
              <a:t>1970s</a:t>
            </a:r>
            <a:r>
              <a:rPr lang="en-GB" altLang="zh-CN" sz="2800" b="1" dirty="0">
                <a:ea typeface="宋体" panose="02010600030101010101" pitchFamily="2" charset="-122"/>
              </a:rPr>
              <a:t>:</a:t>
            </a:r>
            <a:r>
              <a:rPr lang="en-GB" altLang="zh-CN" sz="2800" dirty="0">
                <a:ea typeface="宋体" panose="02010600030101010101" pitchFamily="2" charset="-122"/>
              </a:rPr>
              <a:t> TR developed into an academic </a:t>
            </a:r>
            <a:r>
              <a:rPr lang="en-GB" altLang="zh-CN" sz="2800" dirty="0">
                <a:solidFill>
                  <a:srgbClr val="FF0000"/>
                </a:solidFill>
                <a:ea typeface="宋体" panose="02010600030101010101" pitchFamily="2" charset="-122"/>
              </a:rPr>
              <a:t>discipline</a:t>
            </a:r>
            <a:endParaRPr lang="hr-HR" altLang="de-DE" sz="2800"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50E62E8D-C5F1-44E1-8B4A-57722F451A5A}"/>
              </a:ext>
            </a:extLst>
          </p:cNvPr>
          <p:cNvSpPr>
            <a:spLocks noGrp="1" noChangeArrowheads="1"/>
          </p:cNvSpPr>
          <p:nvPr>
            <p:ph type="title"/>
          </p:nvPr>
        </p:nvSpPr>
        <p:spPr/>
        <p:txBody>
          <a:bodyPr/>
          <a:lstStyle/>
          <a:p>
            <a:r>
              <a:rPr lang="hr-HR" altLang="de-DE"/>
              <a:t>1. The early period</a:t>
            </a:r>
          </a:p>
        </p:txBody>
      </p:sp>
      <p:sp>
        <p:nvSpPr>
          <p:cNvPr id="26627" name="Rectangle 3">
            <a:extLst>
              <a:ext uri="{FF2B5EF4-FFF2-40B4-BE49-F238E27FC236}">
                <a16:creationId xmlns:a16="http://schemas.microsoft.com/office/drawing/2014/main" id="{64244454-066B-4E47-B7FC-40FF5FE76118}"/>
              </a:ext>
            </a:extLst>
          </p:cNvPr>
          <p:cNvSpPr>
            <a:spLocks noGrp="1" noChangeArrowheads="1"/>
          </p:cNvSpPr>
          <p:nvPr>
            <p:ph type="body" idx="1"/>
          </p:nvPr>
        </p:nvSpPr>
        <p:spPr/>
        <p:txBody>
          <a:bodyPr>
            <a:normAutofit/>
          </a:bodyPr>
          <a:lstStyle/>
          <a:p>
            <a:r>
              <a:rPr lang="en-US" altLang="de-DE" sz="2400" dirty="0"/>
              <a:t>The</a:t>
            </a:r>
            <a:r>
              <a:rPr lang="hr-HR" altLang="de-DE" sz="2400" dirty="0"/>
              <a:t> </a:t>
            </a:r>
            <a:r>
              <a:rPr lang="en-US" altLang="de-DE" sz="2400" dirty="0"/>
              <a:t>practice of translation was discussed by</a:t>
            </a:r>
            <a:r>
              <a:rPr lang="hr-HR" altLang="de-DE" sz="2400" dirty="0"/>
              <a:t> </a:t>
            </a:r>
            <a:r>
              <a:rPr lang="en-US" altLang="de-DE" sz="2400" b="1" dirty="0"/>
              <a:t>Cicero and Horace</a:t>
            </a:r>
            <a:r>
              <a:rPr lang="hr-HR" altLang="de-DE" sz="2400" dirty="0"/>
              <a:t> </a:t>
            </a:r>
            <a:r>
              <a:rPr lang="en-US" altLang="de-DE" sz="2400" dirty="0"/>
              <a:t>(first century BCE) and </a:t>
            </a:r>
            <a:r>
              <a:rPr lang="en-US" altLang="de-DE" sz="2400" b="1" dirty="0"/>
              <a:t>St Jerome</a:t>
            </a:r>
            <a:r>
              <a:rPr lang="en-US" altLang="de-DE" sz="2400" dirty="0"/>
              <a:t> (fourth century </a:t>
            </a:r>
            <a:r>
              <a:rPr lang="hr-HR" altLang="de-DE" sz="2400" dirty="0"/>
              <a:t>AD</a:t>
            </a:r>
            <a:r>
              <a:rPr lang="en-US" altLang="de-DE" sz="2400" dirty="0"/>
              <a:t>); </a:t>
            </a:r>
            <a:endParaRPr lang="hr-HR" altLang="de-DE" sz="2400" dirty="0"/>
          </a:p>
          <a:p>
            <a:pPr lvl="1"/>
            <a:r>
              <a:rPr lang="en-US" altLang="de-DE" sz="2000" dirty="0"/>
              <a:t>their writings exert</a:t>
            </a:r>
            <a:r>
              <a:rPr lang="hr-HR" altLang="de-DE" sz="2000" dirty="0"/>
              <a:t>ed</a:t>
            </a:r>
            <a:r>
              <a:rPr lang="en-US" altLang="de-DE" sz="2000" dirty="0"/>
              <a:t> an important influence up until the</a:t>
            </a:r>
            <a:r>
              <a:rPr lang="hr-HR" altLang="de-DE" sz="2000" dirty="0"/>
              <a:t> </a:t>
            </a:r>
            <a:r>
              <a:rPr lang="en-US" altLang="de-DE" sz="2000" dirty="0"/>
              <a:t>twentieth century</a:t>
            </a:r>
            <a:endParaRPr lang="hr-HR" altLang="de-DE" sz="2000" dirty="0"/>
          </a:p>
          <a:p>
            <a:pPr lvl="1"/>
            <a:r>
              <a:rPr lang="hr-HR" altLang="de-DE" sz="2000" dirty="0"/>
              <a:t>S</a:t>
            </a:r>
            <a:r>
              <a:rPr lang="en-US" altLang="de-DE" sz="2000" dirty="0"/>
              <a:t>t Jerome</a:t>
            </a:r>
            <a:r>
              <a:rPr lang="hr-HR" altLang="de-DE" sz="2000" dirty="0"/>
              <a:t>’s</a:t>
            </a:r>
            <a:r>
              <a:rPr lang="en-US" altLang="de-DE" sz="2000" dirty="0"/>
              <a:t> approach to translating the Greek</a:t>
            </a:r>
            <a:r>
              <a:rPr lang="hr-HR" altLang="de-DE" sz="2000" dirty="0"/>
              <a:t> </a:t>
            </a:r>
            <a:r>
              <a:rPr lang="en-US" altLang="de-DE" sz="2000" dirty="0"/>
              <a:t>Septuagint Bible into Latin affect</a:t>
            </a:r>
            <a:r>
              <a:rPr lang="hr-HR" altLang="de-DE" sz="2000" dirty="0"/>
              <a:t>ed</a:t>
            </a:r>
            <a:r>
              <a:rPr lang="en-US" altLang="de-DE" sz="2000" dirty="0"/>
              <a:t> later translations of the Scriptures.</a:t>
            </a:r>
            <a:endParaRPr lang="hr-HR" altLang="de-DE" sz="2000" dirty="0"/>
          </a:p>
          <a:p>
            <a:pPr lvl="1"/>
            <a:r>
              <a:rPr lang="hr-HR" altLang="de-DE" sz="2000" i="1" dirty="0"/>
              <a:t>Non verbum de verbo sed sensum de senso!</a:t>
            </a:r>
            <a:endParaRPr lang="en-US" altLang="de-DE" sz="2000" i="1" dirty="0"/>
          </a:p>
          <a:p>
            <a:r>
              <a:rPr lang="en-US" altLang="de-DE" sz="2400" dirty="0"/>
              <a:t>the </a:t>
            </a:r>
            <a:r>
              <a:rPr lang="en-US" altLang="de-DE" sz="2400" b="1" dirty="0"/>
              <a:t>translation of the Bible</a:t>
            </a:r>
            <a:r>
              <a:rPr lang="en-US" altLang="de-DE" sz="2400" dirty="0"/>
              <a:t> was to be – for well over a thousand years</a:t>
            </a:r>
            <a:r>
              <a:rPr lang="hr-HR" altLang="de-DE" sz="2400" dirty="0"/>
              <a:t> </a:t>
            </a:r>
            <a:r>
              <a:rPr lang="en-US" altLang="de-DE" sz="2400" dirty="0"/>
              <a:t>and especially during the Reformation in the sixteenth century – the battleground</a:t>
            </a:r>
            <a:r>
              <a:rPr lang="hr-HR" altLang="de-DE" sz="2400" dirty="0"/>
              <a:t> </a:t>
            </a:r>
            <a:r>
              <a:rPr lang="en-US" altLang="de-DE" sz="2400" dirty="0"/>
              <a:t>of conflicting ideologies in western Europe</a:t>
            </a:r>
            <a:endParaRPr lang="hr-HR" altLang="de-DE"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75738547-0C86-4650-A20F-D14A13D0A9D0}"/>
              </a:ext>
            </a:extLst>
          </p:cNvPr>
          <p:cNvSpPr>
            <a:spLocks noGrp="1" noChangeArrowheads="1"/>
          </p:cNvSpPr>
          <p:nvPr>
            <p:ph type="title"/>
          </p:nvPr>
        </p:nvSpPr>
        <p:spPr/>
        <p:txBody>
          <a:bodyPr/>
          <a:lstStyle/>
          <a:p>
            <a:r>
              <a:rPr lang="en-US" altLang="zh-CN" sz="3200" b="1">
                <a:ea typeface="宋体" panose="02010600030101010101" pitchFamily="2" charset="-122"/>
              </a:rPr>
              <a:t>"What happened at the Tower of Babel?"</a:t>
            </a:r>
            <a:endParaRPr lang="hr-HR" altLang="de-DE" sz="3200" b="1"/>
          </a:p>
        </p:txBody>
      </p:sp>
      <p:sp>
        <p:nvSpPr>
          <p:cNvPr id="27651" name="Rectangle 3">
            <a:extLst>
              <a:ext uri="{FF2B5EF4-FFF2-40B4-BE49-F238E27FC236}">
                <a16:creationId xmlns:a16="http://schemas.microsoft.com/office/drawing/2014/main" id="{9F5BD22E-C490-4EC2-8761-A42F5FAEDBA2}"/>
              </a:ext>
            </a:extLst>
          </p:cNvPr>
          <p:cNvSpPr>
            <a:spLocks noGrp="1" noChangeArrowheads="1"/>
          </p:cNvSpPr>
          <p:nvPr>
            <p:ph type="body" idx="1"/>
          </p:nvPr>
        </p:nvSpPr>
        <p:spPr/>
        <p:txBody>
          <a:bodyPr>
            <a:normAutofit/>
          </a:bodyPr>
          <a:lstStyle/>
          <a:p>
            <a:r>
              <a:rPr lang="en-US" altLang="zh-CN" sz="2000" dirty="0">
                <a:ea typeface="宋体" panose="02010600030101010101" pitchFamily="2" charset="-122"/>
              </a:rPr>
              <a:t>The Tower of Babel is described in Genesis chapter 11, verses 1-9. After the Flood, God commanded humanity to </a:t>
            </a:r>
            <a:r>
              <a:rPr lang="en-US" altLang="zh-CN" sz="2000" dirty="0">
                <a:solidFill>
                  <a:srgbClr val="3333CC"/>
                </a:solidFill>
                <a:ea typeface="宋体" panose="02010600030101010101" pitchFamily="2" charset="-122"/>
              </a:rPr>
              <a:t>"</a:t>
            </a:r>
            <a:r>
              <a:rPr lang="en-US" altLang="zh-CN" sz="2000" i="1" dirty="0">
                <a:solidFill>
                  <a:srgbClr val="3333CC"/>
                </a:solidFill>
                <a:ea typeface="宋体" panose="02010600030101010101" pitchFamily="2" charset="-122"/>
              </a:rPr>
              <a:t>increase in number and fill the earth</a:t>
            </a:r>
            <a:r>
              <a:rPr lang="en-US" altLang="zh-CN" sz="2000" dirty="0">
                <a:solidFill>
                  <a:srgbClr val="3333CC"/>
                </a:solidFill>
                <a:ea typeface="宋体" panose="02010600030101010101" pitchFamily="2" charset="-122"/>
              </a:rPr>
              <a:t>"</a:t>
            </a:r>
            <a:r>
              <a:rPr lang="en-US" altLang="zh-CN" sz="2000" dirty="0">
                <a:ea typeface="宋体" panose="02010600030101010101" pitchFamily="2" charset="-122"/>
              </a:rPr>
              <a:t> (Genesis 9:1). </a:t>
            </a:r>
            <a:endParaRPr lang="hr-HR" altLang="zh-CN" sz="2000" dirty="0"/>
          </a:p>
          <a:p>
            <a:r>
              <a:rPr lang="en-US" altLang="zh-CN" sz="2000" dirty="0">
                <a:ea typeface="宋体" panose="02010600030101010101" pitchFamily="2" charset="-122"/>
              </a:rPr>
              <a:t>Humanity decided to do the exact opposite, "Then they said, </a:t>
            </a:r>
            <a:r>
              <a:rPr lang="en-US" altLang="zh-CN" sz="2000" dirty="0">
                <a:solidFill>
                  <a:srgbClr val="FF0000"/>
                </a:solidFill>
                <a:ea typeface="宋体" panose="02010600030101010101" pitchFamily="2" charset="-122"/>
              </a:rPr>
              <a:t>"Come, let us build ourselves a city, with a tower that reaches to the heavens, so that we may make a name for ourselves and not be scattered over the face of the whole earth</a:t>
            </a:r>
            <a:r>
              <a:rPr lang="en-US" altLang="zh-CN" sz="2000" dirty="0">
                <a:ea typeface="宋体" panose="02010600030101010101" pitchFamily="2" charset="-122"/>
              </a:rPr>
              <a:t>" (Genesis 11:4). </a:t>
            </a:r>
            <a:endParaRPr lang="hr-HR" altLang="zh-CN" sz="2000" dirty="0"/>
          </a:p>
          <a:p>
            <a:r>
              <a:rPr lang="en-US" altLang="zh-CN" sz="2000" dirty="0">
                <a:ea typeface="宋体" panose="02010600030101010101" pitchFamily="2" charset="-122"/>
              </a:rPr>
              <a:t>Humanity decided to build a great city and all congregate there. They decided to build a gigantic tower as a symbol their power, to make a name for themselves (Genesis 11:4). </a:t>
            </a:r>
            <a:endParaRPr lang="hr-HR" altLang="zh-CN" sz="2000" dirty="0"/>
          </a:p>
          <a:p>
            <a:r>
              <a:rPr lang="en-US" altLang="zh-CN" sz="2000" dirty="0">
                <a:ea typeface="宋体" panose="02010600030101010101" pitchFamily="2" charset="-122"/>
              </a:rPr>
              <a:t>This tower is remembered as the Tower of </a:t>
            </a:r>
            <a:r>
              <a:rPr lang="en-US" altLang="zh-CN" sz="2000" i="1" dirty="0" err="1">
                <a:solidFill>
                  <a:srgbClr val="3333CC"/>
                </a:solidFill>
                <a:ea typeface="宋体" panose="02010600030101010101" pitchFamily="2" charset="-122"/>
              </a:rPr>
              <a:t>Babel.In</a:t>
            </a:r>
            <a:r>
              <a:rPr lang="en-US" altLang="zh-CN" sz="2000" i="1" dirty="0">
                <a:solidFill>
                  <a:srgbClr val="3333CC"/>
                </a:solidFill>
                <a:ea typeface="宋体" panose="02010600030101010101" pitchFamily="2" charset="-122"/>
              </a:rPr>
              <a:t> response, God confused the languages of humanity so that we could no longer communicate with each other</a:t>
            </a:r>
            <a:r>
              <a:rPr lang="en-US" altLang="zh-CN" sz="2000" dirty="0">
                <a:ea typeface="宋体" panose="02010600030101010101" pitchFamily="2" charset="-122"/>
              </a:rPr>
              <a:t> (Genesis 11:7). </a:t>
            </a:r>
            <a:endParaRPr lang="hr-HR" altLang="zh-CN"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75738547-0C86-4650-A20F-D14A13D0A9D0}"/>
              </a:ext>
            </a:extLst>
          </p:cNvPr>
          <p:cNvSpPr>
            <a:spLocks noGrp="1" noChangeArrowheads="1"/>
          </p:cNvSpPr>
          <p:nvPr>
            <p:ph type="title"/>
          </p:nvPr>
        </p:nvSpPr>
        <p:spPr/>
        <p:txBody>
          <a:bodyPr/>
          <a:lstStyle/>
          <a:p>
            <a:r>
              <a:rPr lang="en-US" altLang="zh-CN" sz="3200" b="1">
                <a:ea typeface="宋体" panose="02010600030101010101" pitchFamily="2" charset="-122"/>
              </a:rPr>
              <a:t>"What happened at the Tower of Babel?"</a:t>
            </a:r>
            <a:endParaRPr lang="hr-HR" altLang="de-DE" sz="3200" b="1"/>
          </a:p>
        </p:txBody>
      </p:sp>
      <p:sp>
        <p:nvSpPr>
          <p:cNvPr id="27651" name="Rectangle 3">
            <a:extLst>
              <a:ext uri="{FF2B5EF4-FFF2-40B4-BE49-F238E27FC236}">
                <a16:creationId xmlns:a16="http://schemas.microsoft.com/office/drawing/2014/main" id="{9F5BD22E-C490-4EC2-8761-A42F5FAEDBA2}"/>
              </a:ext>
            </a:extLst>
          </p:cNvPr>
          <p:cNvSpPr>
            <a:spLocks noGrp="1" noChangeArrowheads="1"/>
          </p:cNvSpPr>
          <p:nvPr>
            <p:ph type="body" idx="1"/>
          </p:nvPr>
        </p:nvSpPr>
        <p:spPr/>
        <p:txBody>
          <a:bodyPr>
            <a:normAutofit lnSpcReduction="10000"/>
          </a:bodyPr>
          <a:lstStyle/>
          <a:p>
            <a:r>
              <a:rPr lang="en-US" altLang="zh-CN" sz="2000" dirty="0">
                <a:ea typeface="宋体" panose="02010600030101010101" pitchFamily="2" charset="-122"/>
              </a:rPr>
              <a:t>The result was that people congregated with other people who spoke the same language - and then went and settled in other parts of the world (Genesis 11:8-9). </a:t>
            </a:r>
            <a:endParaRPr lang="hr-HR" altLang="zh-CN" sz="2000" dirty="0"/>
          </a:p>
          <a:p>
            <a:r>
              <a:rPr lang="en-US" altLang="zh-CN" sz="2000" b="1" dirty="0">
                <a:ea typeface="宋体" panose="02010600030101010101" pitchFamily="2" charset="-122"/>
              </a:rPr>
              <a:t>God confused the languages at the Tower of Babel to enforce His command for humanity to spread throughout the entire world</a:t>
            </a:r>
            <a:r>
              <a:rPr lang="en-US" altLang="zh-CN" sz="2000" dirty="0">
                <a:ea typeface="宋体" panose="02010600030101010101" pitchFamily="2" charset="-122"/>
              </a:rPr>
              <a:t>.</a:t>
            </a:r>
            <a:endParaRPr lang="hr-HR" altLang="zh-CN" sz="2000" dirty="0"/>
          </a:p>
          <a:p>
            <a:r>
              <a:rPr lang="en-US" altLang="zh-CN" sz="2000" dirty="0">
                <a:ea typeface="宋体" panose="02010600030101010101" pitchFamily="2" charset="-122"/>
              </a:rPr>
              <a:t>Some Bible teachers also believe that God created the different races of humanity at the Tower of Babel. This is possible, but it is not taught in the Biblical text. On the origin of the races - </a:t>
            </a:r>
            <a:r>
              <a:rPr lang="en-US" altLang="zh-CN" sz="2000" dirty="0">
                <a:ea typeface="宋体" panose="02010600030101010101" pitchFamily="2" charset="-122"/>
                <a:hlinkClick r:id="rId2"/>
              </a:rPr>
              <a:t>http://www.gotquestions.org/different-races.html</a:t>
            </a:r>
            <a:r>
              <a:rPr lang="en-US" altLang="zh-CN" sz="2000" dirty="0">
                <a:ea typeface="宋体" panose="02010600030101010101" pitchFamily="2" charset="-122"/>
              </a:rPr>
              <a:t>. </a:t>
            </a:r>
            <a:endParaRPr lang="hr-HR" altLang="zh-CN" sz="2000" dirty="0"/>
          </a:p>
          <a:p>
            <a:r>
              <a:rPr lang="en-US" altLang="zh-CN" sz="2000" dirty="0">
                <a:ea typeface="宋体" panose="02010600030101010101" pitchFamily="2" charset="-122"/>
              </a:rPr>
              <a:t>It seems more likely that the different races existed prior to the Tower of Babel and that God confused the languages at least partially based on the different races. From the Tower of Babel, humanity divided based on language (and possibly race) and settled in various parts of the world. </a:t>
            </a:r>
            <a:endParaRPr lang="hr-HR" altLang="zh-CN" sz="2000" dirty="0"/>
          </a:p>
          <a:p>
            <a:pPr algn="r"/>
            <a:r>
              <a:rPr lang="en-US" altLang="zh-CN" sz="2000" b="1" dirty="0">
                <a:ea typeface="宋体" panose="02010600030101010101" pitchFamily="2" charset="-122"/>
              </a:rPr>
              <a:t>Recommended Resource</a:t>
            </a:r>
            <a:r>
              <a:rPr lang="en-US" altLang="zh-CN" sz="2000" dirty="0">
                <a:ea typeface="宋体" panose="02010600030101010101" pitchFamily="2" charset="-122"/>
              </a:rPr>
              <a:t>:  </a:t>
            </a:r>
            <a:r>
              <a:rPr lang="en-US" altLang="zh-CN" sz="2000" dirty="0">
                <a:ea typeface="宋体" panose="02010600030101010101" pitchFamily="2" charset="-122"/>
                <a:hlinkClick r:id="rId3"/>
              </a:rPr>
              <a:t>The Answers Book by Ken Ham</a:t>
            </a:r>
            <a:r>
              <a:rPr lang="en-US" altLang="zh-CN" sz="2000" dirty="0">
                <a:ea typeface="宋体" panose="02010600030101010101" pitchFamily="2" charset="-122"/>
              </a:rPr>
              <a:t>.</a:t>
            </a:r>
            <a:endParaRPr lang="hr-HR" altLang="de-DE" sz="2000" dirty="0"/>
          </a:p>
        </p:txBody>
      </p:sp>
    </p:spTree>
    <p:extLst>
      <p:ext uri="{BB962C8B-B14F-4D97-AF65-F5344CB8AC3E}">
        <p14:creationId xmlns:p14="http://schemas.microsoft.com/office/powerpoint/2010/main" val="2719127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normAutofit/>
          </a:bodyPr>
          <a:lstStyle/>
          <a:p>
            <a:pPr eaLnBrk="1" hangingPunct="1"/>
            <a:r>
              <a:rPr lang="de-DE" altLang="zh-CN" dirty="0">
                <a:solidFill>
                  <a:srgbClr val="0E5772"/>
                </a:solidFill>
                <a:latin typeface="Arial" panose="020B0604020202020204" pitchFamily="34" charset="0"/>
                <a:cs typeface="Arial" panose="020B0604020202020204" pitchFamily="34" charset="0"/>
              </a:rPr>
              <a:t>This </a:t>
            </a:r>
            <a:r>
              <a:rPr lang="de-DE" altLang="zh-CN" dirty="0" err="1">
                <a:solidFill>
                  <a:srgbClr val="0E5772"/>
                </a:solidFill>
                <a:latin typeface="Arial" panose="020B0604020202020204" pitchFamily="34" charset="0"/>
                <a:cs typeface="Arial" panose="020B0604020202020204" pitchFamily="34" charset="0"/>
              </a:rPr>
              <a:t>term‘s</a:t>
            </a:r>
            <a:r>
              <a:rPr lang="de-DE" altLang="zh-CN" dirty="0">
                <a:solidFill>
                  <a:srgbClr val="0E5772"/>
                </a:solidFill>
                <a:latin typeface="Arial" panose="020B0604020202020204" pitchFamily="34" charset="0"/>
                <a:cs typeface="Arial" panose="020B0604020202020204" pitchFamily="34" charset="0"/>
              </a:rPr>
              <a:t> </a:t>
            </a:r>
            <a:r>
              <a:rPr lang="de-DE" altLang="zh-CN" dirty="0" err="1">
                <a:solidFill>
                  <a:srgbClr val="0E5772"/>
                </a:solidFill>
                <a:latin typeface="Arial" panose="020B0604020202020204" pitchFamily="34" charset="0"/>
                <a:cs typeface="Arial" panose="020B0604020202020204" pitchFamily="34" charset="0"/>
              </a:rPr>
              <a:t>overview</a:t>
            </a:r>
            <a:endParaRPr kumimoji="1" lang="zh-CN" altLang="en-US" dirty="0">
              <a:cs typeface="Arial" panose="020B0604020202020204" pitchFamily="34" charset="0"/>
            </a:endParaRPr>
          </a:p>
        </p:txBody>
      </p:sp>
      <p:sp>
        <p:nvSpPr>
          <p:cNvPr id="3" name="Rectangle 2">
            <a:extLst>
              <a:ext uri="{FF2B5EF4-FFF2-40B4-BE49-F238E27FC236}">
                <a16:creationId xmlns:a16="http://schemas.microsoft.com/office/drawing/2014/main" id="{03EC58F8-D8E1-4375-B310-8261A78E1CA1}"/>
              </a:ext>
            </a:extLst>
          </p:cNvPr>
          <p:cNvSpPr>
            <a:spLocks noGrp="1" noChangeArrowheads="1"/>
          </p:cNvSpPr>
          <p:nvPr>
            <p:ph idx="1"/>
          </p:nvPr>
        </p:nvSpPr>
        <p:spPr bwMode="auto">
          <a:xfrm>
            <a:off x="457200" y="1279792"/>
            <a:ext cx="8229600" cy="535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l">
              <a:buFont typeface="Arial" panose="020B0604020202020204" pitchFamily="34" charset="0"/>
              <a:buChar char="•"/>
            </a:pPr>
            <a:r>
              <a:rPr lang="de-DE" sz="1800" b="0" i="0" dirty="0">
                <a:solidFill>
                  <a:srgbClr val="000000"/>
                </a:solidFill>
                <a:effectLst/>
                <a:latin typeface="Arial" panose="020B0604020202020204" pitchFamily="34" charset="0"/>
              </a:rPr>
              <a:t>1 Sep 26 </a:t>
            </a:r>
            <a:r>
              <a:rPr lang="de-DE" sz="1800" b="0" i="0" dirty="0" err="1">
                <a:solidFill>
                  <a:srgbClr val="000000"/>
                </a:solidFill>
                <a:effectLst/>
                <a:latin typeface="Arial" panose="020B0604020202020204" pitchFamily="34" charset="0"/>
              </a:rPr>
              <a:t>Introduction</a:t>
            </a:r>
            <a:endParaRPr lang="de-DE" sz="1800" b="0" i="0" dirty="0">
              <a:solidFill>
                <a:srgbClr val="000000"/>
              </a:solidFill>
              <a:effectLst/>
              <a:latin typeface="Arial" panose="020B0604020202020204" pitchFamily="34" charset="0"/>
            </a:endParaRPr>
          </a:p>
          <a:p>
            <a:pPr algn="l">
              <a:buFont typeface="Arial" panose="020B0604020202020204" pitchFamily="34" charset="0"/>
              <a:buChar char="•"/>
            </a:pPr>
            <a:r>
              <a:rPr lang="de-DE" sz="1800" b="0" i="0" dirty="0">
                <a:solidFill>
                  <a:srgbClr val="000000"/>
                </a:solidFill>
                <a:effectLst/>
                <a:latin typeface="Arial" panose="020B0604020202020204" pitchFamily="34" charset="0"/>
              </a:rPr>
              <a:t>2 Sep 29 </a:t>
            </a:r>
            <a:r>
              <a:rPr lang="de-DE" sz="1800" b="0" i="0" dirty="0" err="1">
                <a:solidFill>
                  <a:srgbClr val="000000"/>
                </a:solidFill>
                <a:effectLst/>
                <a:latin typeface="Arial" panose="020B0604020202020204" pitchFamily="34" charset="0"/>
              </a:rPr>
              <a:t>Emergence</a:t>
            </a:r>
            <a:r>
              <a:rPr lang="de-DE" sz="1800" b="0" i="0" dirty="0">
                <a:solidFill>
                  <a:srgbClr val="000000"/>
                </a:solidFill>
                <a:effectLst/>
                <a:latin typeface="Arial" panose="020B0604020202020204" pitchFamily="34" charset="0"/>
              </a:rPr>
              <a:t> I</a:t>
            </a:r>
          </a:p>
          <a:p>
            <a:pPr algn="l">
              <a:buFont typeface="Arial" panose="020B0604020202020204" pitchFamily="34" charset="0"/>
              <a:buChar char="•"/>
            </a:pPr>
            <a:r>
              <a:rPr lang="de-DE" sz="1800" b="0" i="0" dirty="0">
                <a:solidFill>
                  <a:srgbClr val="000000"/>
                </a:solidFill>
                <a:effectLst/>
                <a:latin typeface="Arial" panose="020B0604020202020204" pitchFamily="34" charset="0"/>
              </a:rPr>
              <a:t>3 </a:t>
            </a:r>
            <a:r>
              <a:rPr lang="de-DE" sz="1800" b="0" i="0" dirty="0" err="1">
                <a:solidFill>
                  <a:srgbClr val="000000"/>
                </a:solidFill>
                <a:effectLst/>
                <a:latin typeface="Arial" panose="020B0604020202020204" pitchFamily="34" charset="0"/>
              </a:rPr>
              <a:t>Oct</a:t>
            </a:r>
            <a:r>
              <a:rPr lang="de-DE" sz="1800" b="0" i="0" dirty="0">
                <a:solidFill>
                  <a:srgbClr val="000000"/>
                </a:solidFill>
                <a:effectLst/>
                <a:latin typeface="Arial" panose="020B0604020202020204" pitchFamily="34" charset="0"/>
              </a:rPr>
              <a:t> 13 </a:t>
            </a:r>
            <a:r>
              <a:rPr lang="de-DE" sz="1800" b="0" i="0" dirty="0" err="1">
                <a:solidFill>
                  <a:srgbClr val="000000"/>
                </a:solidFill>
                <a:effectLst/>
                <a:latin typeface="Arial" panose="020B0604020202020204" pitchFamily="34" charset="0"/>
              </a:rPr>
              <a:t>Emergence</a:t>
            </a:r>
            <a:r>
              <a:rPr lang="de-DE" sz="1800" b="0" i="0" dirty="0">
                <a:solidFill>
                  <a:srgbClr val="000000"/>
                </a:solidFill>
                <a:effectLst/>
                <a:latin typeface="Arial" panose="020B0604020202020204" pitchFamily="34" charset="0"/>
              </a:rPr>
              <a:t> II</a:t>
            </a:r>
            <a:endParaRPr lang="de-DE" altLang="zh-CN" sz="1800" b="0" i="0" dirty="0">
              <a:solidFill>
                <a:srgbClr val="000000"/>
              </a:solidFill>
              <a:effectLst/>
              <a:latin typeface="Arial" panose="020B0604020202020204" pitchFamily="34" charset="0"/>
            </a:endParaRPr>
          </a:p>
          <a:p>
            <a:pPr algn="l">
              <a:buFont typeface="Arial" panose="020B0604020202020204" pitchFamily="34" charset="0"/>
              <a:buChar char="•"/>
            </a:pPr>
            <a:r>
              <a:rPr lang="de-DE" altLang="zh-CN" sz="1800" b="0" i="0" dirty="0">
                <a:effectLst/>
                <a:latin typeface="Arial" panose="020B0604020202020204" pitchFamily="34" charset="0"/>
              </a:rPr>
              <a:t>4 </a:t>
            </a:r>
            <a:r>
              <a:rPr lang="de-DE" sz="1800" b="0" i="0" dirty="0" err="1">
                <a:effectLst/>
                <a:latin typeface="Arial" panose="020B0604020202020204" pitchFamily="34" charset="0"/>
              </a:rPr>
              <a:t>Oct</a:t>
            </a:r>
            <a:r>
              <a:rPr lang="de-DE" sz="1800" b="0" i="0" dirty="0">
                <a:effectLst/>
                <a:latin typeface="Arial" panose="020B0604020202020204" pitchFamily="34" charset="0"/>
              </a:rPr>
              <a:t> 20 </a:t>
            </a:r>
            <a:r>
              <a:rPr lang="de-DE" sz="1800" b="0" i="0" dirty="0" err="1">
                <a:effectLst/>
                <a:latin typeface="Arial" panose="020B0604020202020204" pitchFamily="34" charset="0"/>
              </a:rPr>
              <a:t>History</a:t>
            </a:r>
            <a:r>
              <a:rPr lang="de-DE" sz="1800" b="0" i="0" dirty="0">
                <a:effectLst/>
                <a:latin typeface="Arial" panose="020B0604020202020204" pitchFamily="34" charset="0"/>
              </a:rPr>
              <a:t> </a:t>
            </a:r>
            <a:r>
              <a:rPr lang="de-DE" sz="1800" b="0" i="0" dirty="0" err="1">
                <a:effectLst/>
                <a:latin typeface="Arial" panose="020B0604020202020204" pitchFamily="34" charset="0"/>
              </a:rPr>
              <a:t>of</a:t>
            </a:r>
            <a:r>
              <a:rPr lang="de-DE" sz="1800" b="0" i="0" dirty="0">
                <a:effectLst/>
                <a:latin typeface="Arial" panose="020B0604020202020204" pitchFamily="34" charset="0"/>
              </a:rPr>
              <a:t> Translation</a:t>
            </a:r>
            <a:endParaRPr lang="de-DE" altLang="zh-CN" sz="1800" b="0" i="0" dirty="0">
              <a:effectLst/>
              <a:latin typeface="Arial" panose="020B0604020202020204" pitchFamily="34" charset="0"/>
            </a:endParaRPr>
          </a:p>
          <a:p>
            <a:pPr algn="l">
              <a:buFont typeface="Arial" panose="020B0604020202020204" pitchFamily="34" charset="0"/>
              <a:buChar char="•"/>
            </a:pPr>
            <a:r>
              <a:rPr lang="de-DE" altLang="zh-CN" sz="1800" b="0" i="0" dirty="0">
                <a:solidFill>
                  <a:srgbClr val="FF0000"/>
                </a:solidFill>
                <a:effectLst/>
                <a:latin typeface="Arial" panose="020B0604020202020204" pitchFamily="34" charset="0"/>
              </a:rPr>
              <a:t>5 </a:t>
            </a:r>
            <a:r>
              <a:rPr lang="de-DE" sz="1800" b="0" i="0" dirty="0" err="1">
                <a:solidFill>
                  <a:srgbClr val="FF0000"/>
                </a:solidFill>
                <a:effectLst/>
                <a:latin typeface="Arial" panose="020B0604020202020204" pitchFamily="34" charset="0"/>
              </a:rPr>
              <a:t>Oct</a:t>
            </a:r>
            <a:r>
              <a:rPr lang="de-DE" sz="1800" b="0" i="0" dirty="0">
                <a:solidFill>
                  <a:srgbClr val="FF0000"/>
                </a:solidFill>
                <a:effectLst/>
                <a:latin typeface="Arial" panose="020B0604020202020204" pitchFamily="34" charset="0"/>
              </a:rPr>
              <a:t> 27 Early </a:t>
            </a:r>
            <a:r>
              <a:rPr lang="de-DE" sz="1800" b="0" i="0" dirty="0" err="1">
                <a:solidFill>
                  <a:srgbClr val="FF0000"/>
                </a:solidFill>
                <a:effectLst/>
                <a:latin typeface="Arial" panose="020B0604020202020204" pitchFamily="34" charset="0"/>
              </a:rPr>
              <a:t>understanding</a:t>
            </a:r>
            <a:endParaRPr lang="de-DE" sz="1800" b="0" i="0" dirty="0">
              <a:solidFill>
                <a:srgbClr val="FF0000"/>
              </a:solidFill>
              <a:effectLst/>
              <a:latin typeface="Arial" panose="020B0604020202020204" pitchFamily="34" charset="0"/>
            </a:endParaRPr>
          </a:p>
          <a:p>
            <a:pPr algn="l">
              <a:buFont typeface="Arial" panose="020B0604020202020204" pitchFamily="34" charset="0"/>
              <a:buChar char="•"/>
            </a:pPr>
            <a:r>
              <a:rPr lang="de-DE" sz="1800" b="0" i="0" dirty="0">
                <a:solidFill>
                  <a:srgbClr val="000000"/>
                </a:solidFill>
                <a:effectLst/>
                <a:latin typeface="Arial" panose="020B0604020202020204" pitchFamily="34" charset="0"/>
              </a:rPr>
              <a:t>6 Nov 3 </a:t>
            </a:r>
            <a:r>
              <a:rPr lang="de-DE" sz="1800" b="0" i="0" dirty="0" err="1">
                <a:solidFill>
                  <a:srgbClr val="000000"/>
                </a:solidFill>
                <a:effectLst/>
                <a:latin typeface="Arial" panose="020B0604020202020204" pitchFamily="34" charset="0"/>
              </a:rPr>
              <a:t>Linguistics</a:t>
            </a:r>
            <a:r>
              <a:rPr lang="de-DE" sz="1800" b="0" i="0" dirty="0">
                <a:solidFill>
                  <a:srgbClr val="000000"/>
                </a:solidFill>
                <a:effectLst/>
                <a:latin typeface="Arial" panose="020B0604020202020204" pitchFamily="34" charset="0"/>
              </a:rPr>
              <a:t> and </a:t>
            </a:r>
            <a:r>
              <a:rPr lang="de-DE" sz="1800" b="0" i="0" dirty="0" err="1">
                <a:solidFill>
                  <a:srgbClr val="000000"/>
                </a:solidFill>
                <a:effectLst/>
                <a:latin typeface="Arial" panose="020B0604020202020204" pitchFamily="34" charset="0"/>
              </a:rPr>
              <a:t>Equivalence</a:t>
            </a:r>
            <a:r>
              <a:rPr lang="de-DE" sz="1800" b="0" i="0" dirty="0">
                <a:solidFill>
                  <a:srgbClr val="000000"/>
                </a:solidFill>
                <a:effectLst/>
                <a:latin typeface="Arial" panose="020B0604020202020204" pitchFamily="34" charset="0"/>
              </a:rPr>
              <a:t> </a:t>
            </a:r>
          </a:p>
          <a:p>
            <a:pPr algn="l">
              <a:buFont typeface="Arial" panose="020B0604020202020204" pitchFamily="34" charset="0"/>
              <a:buChar char="•"/>
            </a:pPr>
            <a:r>
              <a:rPr lang="de-DE" altLang="zh-CN" sz="1800" b="0" i="0" dirty="0">
                <a:solidFill>
                  <a:srgbClr val="000000"/>
                </a:solidFill>
                <a:effectLst/>
                <a:latin typeface="Arial" panose="020B0604020202020204" pitchFamily="34" charset="0"/>
              </a:rPr>
              <a:t>7 </a:t>
            </a:r>
            <a:r>
              <a:rPr lang="de-DE" sz="1800" b="0" i="0" dirty="0">
                <a:solidFill>
                  <a:srgbClr val="000000"/>
                </a:solidFill>
                <a:effectLst/>
                <a:latin typeface="Arial" panose="020B0604020202020204" pitchFamily="34" charset="0"/>
              </a:rPr>
              <a:t>Nov 10 Translation Studies</a:t>
            </a:r>
          </a:p>
          <a:p>
            <a:pPr algn="l">
              <a:buFont typeface="Arial" panose="020B0604020202020204" pitchFamily="34" charset="0"/>
              <a:buChar char="•"/>
            </a:pPr>
            <a:r>
              <a:rPr lang="de-DE" sz="1800" b="0" i="0" dirty="0">
                <a:solidFill>
                  <a:srgbClr val="000000"/>
                </a:solidFill>
                <a:effectLst/>
                <a:latin typeface="Arial" panose="020B0604020202020204" pitchFamily="34" charset="0"/>
              </a:rPr>
              <a:t>8 Nov 17 Translation </a:t>
            </a:r>
            <a:r>
              <a:rPr lang="de-DE" sz="1800" b="0" i="0" dirty="0" err="1">
                <a:solidFill>
                  <a:srgbClr val="000000"/>
                </a:solidFill>
                <a:effectLst/>
                <a:latin typeface="Arial" panose="020B0604020202020204" pitchFamily="34" charset="0"/>
              </a:rPr>
              <a:t>Theories</a:t>
            </a:r>
            <a:endParaRPr lang="de-DE" altLang="zh-CN" sz="1800" b="0" i="0" dirty="0">
              <a:solidFill>
                <a:srgbClr val="000000"/>
              </a:solidFill>
              <a:effectLst/>
              <a:latin typeface="Arial" panose="020B0604020202020204" pitchFamily="34" charset="0"/>
            </a:endParaRPr>
          </a:p>
          <a:p>
            <a:pPr algn="l">
              <a:buFont typeface="Arial" panose="020B0604020202020204" pitchFamily="34" charset="0"/>
              <a:buChar char="•"/>
            </a:pPr>
            <a:r>
              <a:rPr lang="de-DE" altLang="zh-CN" sz="1800" b="0" i="0" dirty="0">
                <a:solidFill>
                  <a:srgbClr val="000000"/>
                </a:solidFill>
                <a:effectLst/>
                <a:latin typeface="Arial" panose="020B0604020202020204" pitchFamily="34" charset="0"/>
              </a:rPr>
              <a:t>9 </a:t>
            </a:r>
            <a:r>
              <a:rPr lang="de-DE" sz="1800" b="0" i="0" dirty="0">
                <a:solidFill>
                  <a:srgbClr val="000000"/>
                </a:solidFill>
                <a:effectLst/>
                <a:latin typeface="Arial" panose="020B0604020202020204" pitchFamily="34" charset="0"/>
              </a:rPr>
              <a:t>Nov 24 </a:t>
            </a:r>
            <a:r>
              <a:rPr lang="de-DE" sz="1800" b="0" i="0" dirty="0" err="1">
                <a:solidFill>
                  <a:srgbClr val="000000"/>
                </a:solidFill>
                <a:effectLst/>
                <a:latin typeface="Arial" panose="020B0604020202020204" pitchFamily="34" charset="0"/>
              </a:rPr>
              <a:t>History</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of</a:t>
            </a:r>
            <a:r>
              <a:rPr lang="de-DE" sz="1800" b="0" i="0" dirty="0">
                <a:solidFill>
                  <a:srgbClr val="000000"/>
                </a:solidFill>
                <a:effectLst/>
                <a:latin typeface="Arial" panose="020B0604020202020204" pitchFamily="34" charset="0"/>
              </a:rPr>
              <a:t> Chinese Translation </a:t>
            </a:r>
            <a:r>
              <a:rPr lang="de-DE" sz="1800" b="0" i="0" dirty="0" err="1">
                <a:solidFill>
                  <a:srgbClr val="000000"/>
                </a:solidFill>
                <a:effectLst/>
                <a:latin typeface="Arial" panose="020B0604020202020204" pitchFamily="34" charset="0"/>
              </a:rPr>
              <a:t>Theories</a:t>
            </a:r>
            <a:endParaRPr lang="de-DE" altLang="zh-CN" sz="1800" b="0" i="0" dirty="0">
              <a:solidFill>
                <a:srgbClr val="000000"/>
              </a:solidFill>
              <a:effectLst/>
              <a:latin typeface="Arial" panose="020B0604020202020204" pitchFamily="34" charset="0"/>
            </a:endParaRPr>
          </a:p>
          <a:p>
            <a:pPr algn="l">
              <a:buFont typeface="Arial" panose="020B0604020202020204" pitchFamily="34" charset="0"/>
              <a:buChar char="•"/>
            </a:pPr>
            <a:r>
              <a:rPr lang="de-DE" altLang="zh-CN" sz="1800" b="0" i="0" dirty="0">
                <a:solidFill>
                  <a:srgbClr val="000000"/>
                </a:solidFill>
                <a:effectLst/>
                <a:latin typeface="Arial" panose="020B0604020202020204" pitchFamily="34" charset="0"/>
              </a:rPr>
              <a:t>10 </a:t>
            </a:r>
            <a:r>
              <a:rPr lang="de-DE" sz="1800" b="0" i="0" dirty="0" err="1">
                <a:solidFill>
                  <a:srgbClr val="000000"/>
                </a:solidFill>
                <a:effectLst/>
                <a:latin typeface="Arial" panose="020B0604020202020204" pitchFamily="34" charset="0"/>
              </a:rPr>
              <a:t>Dec</a:t>
            </a:r>
            <a:r>
              <a:rPr lang="de-DE" sz="1800" b="0" i="0" dirty="0">
                <a:solidFill>
                  <a:srgbClr val="000000"/>
                </a:solidFill>
                <a:effectLst/>
                <a:latin typeface="Arial" panose="020B0604020202020204" pitchFamily="34" charset="0"/>
              </a:rPr>
              <a:t> 1 </a:t>
            </a:r>
            <a:r>
              <a:rPr lang="de-DE" sz="1800" b="0" i="0" dirty="0" err="1">
                <a:solidFill>
                  <a:srgbClr val="000000"/>
                </a:solidFill>
                <a:effectLst/>
                <a:latin typeface="Arial" panose="020B0604020202020204" pitchFamily="34" charset="0"/>
              </a:rPr>
              <a:t>Appropriateness</a:t>
            </a:r>
            <a:r>
              <a:rPr lang="de-DE" sz="1800" b="0" i="0" dirty="0">
                <a:solidFill>
                  <a:srgbClr val="000000"/>
                </a:solidFill>
                <a:effectLst/>
                <a:latin typeface="Arial" panose="020B0604020202020204" pitchFamily="34" charset="0"/>
              </a:rPr>
              <a:t> Theory</a:t>
            </a:r>
          </a:p>
          <a:p>
            <a:pPr algn="l">
              <a:buFont typeface="Arial" panose="020B0604020202020204" pitchFamily="34" charset="0"/>
              <a:buChar char="•"/>
            </a:pPr>
            <a:r>
              <a:rPr lang="de-DE" sz="1800" b="0" i="0" dirty="0">
                <a:solidFill>
                  <a:srgbClr val="000000"/>
                </a:solidFill>
                <a:effectLst/>
                <a:latin typeface="Arial" panose="020B0604020202020204" pitchFamily="34" charset="0"/>
              </a:rPr>
              <a:t>11 </a:t>
            </a:r>
            <a:r>
              <a:rPr lang="de-DE" sz="1800" b="0" i="0" dirty="0" err="1">
                <a:solidFill>
                  <a:srgbClr val="000000"/>
                </a:solidFill>
                <a:effectLst/>
                <a:latin typeface="Arial" panose="020B0604020202020204" pitchFamily="34" charset="0"/>
              </a:rPr>
              <a:t>Dec</a:t>
            </a:r>
            <a:r>
              <a:rPr lang="de-DE" sz="1800" b="0" i="0" dirty="0">
                <a:solidFill>
                  <a:srgbClr val="000000"/>
                </a:solidFill>
                <a:effectLst/>
                <a:latin typeface="Arial" panose="020B0604020202020204" pitchFamily="34" charset="0"/>
              </a:rPr>
              <a:t> 8 Methods and Style (Literal Translation and Free </a:t>
            </a:r>
            <a:r>
              <a:rPr lang="de-DE" sz="1800" b="0" i="0" dirty="0" err="1">
                <a:solidFill>
                  <a:srgbClr val="000000"/>
                </a:solidFill>
                <a:effectLst/>
                <a:latin typeface="Arial" panose="020B0604020202020204" pitchFamily="34" charset="0"/>
              </a:rPr>
              <a:t>translation</a:t>
            </a:r>
            <a:r>
              <a:rPr lang="de-DE" sz="1800" b="0" i="0" dirty="0">
                <a:solidFill>
                  <a:srgbClr val="000000"/>
                </a:solidFill>
                <a:effectLst/>
                <a:latin typeface="Arial" panose="020B0604020202020204" pitchFamily="34" charset="0"/>
              </a:rPr>
              <a:t>)</a:t>
            </a:r>
            <a:r>
              <a:rPr lang="de-DE" altLang="zh-CN" sz="1800" b="0" i="0" dirty="0">
                <a:solidFill>
                  <a:srgbClr val="000000"/>
                </a:solidFill>
                <a:effectLst/>
                <a:latin typeface="Arial" panose="020B0604020202020204" pitchFamily="34" charset="0"/>
              </a:rPr>
              <a:t>.</a:t>
            </a:r>
          </a:p>
          <a:p>
            <a:pPr algn="l">
              <a:buFont typeface="Arial" panose="020B0604020202020204" pitchFamily="34" charset="0"/>
              <a:buChar char="•"/>
            </a:pPr>
            <a:r>
              <a:rPr lang="de-DE" altLang="zh-CN" sz="1800" b="0" i="0" dirty="0">
                <a:solidFill>
                  <a:srgbClr val="000000"/>
                </a:solidFill>
                <a:effectLst/>
                <a:latin typeface="Arial" panose="020B0604020202020204" pitchFamily="34" charset="0"/>
              </a:rPr>
              <a:t>12 </a:t>
            </a:r>
            <a:r>
              <a:rPr lang="de-DE" sz="1800" b="0" i="0" dirty="0" err="1">
                <a:solidFill>
                  <a:srgbClr val="000000"/>
                </a:solidFill>
                <a:effectLst/>
                <a:latin typeface="Arial" panose="020B0604020202020204" pitchFamily="34" charset="0"/>
              </a:rPr>
              <a:t>Dec</a:t>
            </a:r>
            <a:r>
              <a:rPr lang="de-DE" sz="1800" b="0" i="0" dirty="0">
                <a:solidFill>
                  <a:srgbClr val="000000"/>
                </a:solidFill>
                <a:effectLst/>
                <a:latin typeface="Arial" panose="020B0604020202020204" pitchFamily="34" charset="0"/>
              </a:rPr>
              <a:t> 15 Theory and Practice</a:t>
            </a:r>
            <a:endParaRPr lang="de-DE" altLang="zh-CN" sz="1800" b="0" i="0" dirty="0">
              <a:solidFill>
                <a:srgbClr val="000000"/>
              </a:solidFill>
              <a:effectLst/>
              <a:latin typeface="Arial" panose="020B0604020202020204" pitchFamily="34" charset="0"/>
            </a:endParaRPr>
          </a:p>
          <a:p>
            <a:pPr algn="l">
              <a:buFont typeface="Arial" panose="020B0604020202020204" pitchFamily="34" charset="0"/>
              <a:buChar char="•"/>
            </a:pPr>
            <a:r>
              <a:rPr lang="de-DE" altLang="zh-CN" sz="1800" b="0" i="0" dirty="0">
                <a:solidFill>
                  <a:srgbClr val="000000"/>
                </a:solidFill>
                <a:effectLst/>
                <a:latin typeface="Arial" panose="020B0604020202020204" pitchFamily="34" charset="0"/>
              </a:rPr>
              <a:t>13 </a:t>
            </a:r>
            <a:r>
              <a:rPr lang="de-DE" sz="1800" b="0" i="0" dirty="0" err="1">
                <a:solidFill>
                  <a:srgbClr val="000000"/>
                </a:solidFill>
                <a:effectLst/>
                <a:latin typeface="Arial" panose="020B0604020202020204" pitchFamily="34" charset="0"/>
              </a:rPr>
              <a:t>Dec</a:t>
            </a:r>
            <a:r>
              <a:rPr lang="de-DE" sz="1800" b="0" i="0" dirty="0">
                <a:solidFill>
                  <a:srgbClr val="000000"/>
                </a:solidFill>
                <a:effectLst/>
                <a:latin typeface="Arial" panose="020B0604020202020204" pitchFamily="34" charset="0"/>
              </a:rPr>
              <a:t> 22 </a:t>
            </a:r>
            <a:r>
              <a:rPr lang="de-DE" sz="1800" b="0" i="0" dirty="0" err="1">
                <a:solidFill>
                  <a:srgbClr val="000000"/>
                </a:solidFill>
                <a:effectLst/>
                <a:latin typeface="Arial" panose="020B0604020202020204" pitchFamily="34" charset="0"/>
              </a:rPr>
              <a:t>Decriptive</a:t>
            </a:r>
            <a:r>
              <a:rPr lang="de-DE" sz="1800" b="0" i="0" dirty="0">
                <a:solidFill>
                  <a:srgbClr val="000000"/>
                </a:solidFill>
                <a:effectLst/>
                <a:latin typeface="Arial" panose="020B0604020202020204" pitchFamily="34" charset="0"/>
              </a:rPr>
              <a:t> Studies, Culture, </a:t>
            </a:r>
            <a:r>
              <a:rPr lang="de-DE" sz="1800" b="0" i="0" dirty="0" err="1">
                <a:solidFill>
                  <a:srgbClr val="000000"/>
                </a:solidFill>
                <a:effectLst/>
                <a:latin typeface="Arial" panose="020B0604020202020204" pitchFamily="34" charset="0"/>
              </a:rPr>
              <a:t>Invisibility</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Constructivism</a:t>
            </a:r>
            <a:endParaRPr lang="de-DE" sz="1800" b="0" i="0" dirty="0">
              <a:solidFill>
                <a:srgbClr val="000000"/>
              </a:solidFill>
              <a:effectLst/>
              <a:latin typeface="Arial" panose="020B0604020202020204" pitchFamily="34" charset="0"/>
            </a:endParaRPr>
          </a:p>
          <a:p>
            <a:pPr algn="l">
              <a:buFont typeface="Arial" panose="020B0604020202020204" pitchFamily="34" charset="0"/>
              <a:buChar char="•"/>
            </a:pPr>
            <a:r>
              <a:rPr lang="de-DE" sz="1800" b="0" i="0" dirty="0">
                <a:solidFill>
                  <a:srgbClr val="000000"/>
                </a:solidFill>
                <a:effectLst/>
                <a:latin typeface="Arial" panose="020B0604020202020204" pitchFamily="34" charset="0"/>
              </a:rPr>
              <a:t>14 </a:t>
            </a:r>
            <a:r>
              <a:rPr lang="de-DE" sz="1800" b="0" i="0" dirty="0" err="1">
                <a:solidFill>
                  <a:srgbClr val="000000"/>
                </a:solidFill>
                <a:effectLst/>
                <a:latin typeface="Arial" panose="020B0604020202020204" pitchFamily="34" charset="0"/>
              </a:rPr>
              <a:t>Dec</a:t>
            </a:r>
            <a:r>
              <a:rPr lang="de-DE" sz="1800" b="0" i="0" dirty="0">
                <a:solidFill>
                  <a:srgbClr val="000000"/>
                </a:solidFill>
                <a:effectLst/>
                <a:latin typeface="Arial" panose="020B0604020202020204" pitchFamily="34" charset="0"/>
              </a:rPr>
              <a:t> 29 East-West </a:t>
            </a:r>
            <a:r>
              <a:rPr lang="de-DE" sz="1800" b="0" i="0" dirty="0" err="1">
                <a:solidFill>
                  <a:srgbClr val="000000"/>
                </a:solidFill>
                <a:effectLst/>
                <a:latin typeface="Arial" panose="020B0604020202020204" pitchFamily="34" charset="0"/>
              </a:rPr>
              <a:t>Comparison</a:t>
            </a:r>
            <a:endParaRPr lang="de-DE" sz="1800" b="0" i="0" dirty="0">
              <a:solidFill>
                <a:srgbClr val="000000"/>
              </a:solidFill>
              <a:effectLst/>
              <a:latin typeface="Arial" panose="020B0604020202020204" pitchFamily="34" charset="0"/>
            </a:endParaRPr>
          </a:p>
          <a:p>
            <a:pPr algn="l">
              <a:buFont typeface="Arial" panose="020B0604020202020204" pitchFamily="34" charset="0"/>
              <a:buChar char="•"/>
            </a:pPr>
            <a:r>
              <a:rPr lang="de-DE" sz="1800" b="0" i="0" dirty="0">
                <a:solidFill>
                  <a:srgbClr val="000000"/>
                </a:solidFill>
                <a:effectLst/>
                <a:latin typeface="Arial" panose="020B0604020202020204" pitchFamily="34" charset="0"/>
              </a:rPr>
              <a:t>15 Jan 5 Review in </a:t>
            </a:r>
            <a:r>
              <a:rPr lang="de-DE" sz="1800" b="0" i="0" dirty="0" err="1">
                <a:solidFill>
                  <a:srgbClr val="000000"/>
                </a:solidFill>
                <a:effectLst/>
                <a:latin typeface="Arial" panose="020B0604020202020204" pitchFamily="34" charset="0"/>
              </a:rPr>
              <a:t>Preparation</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of</a:t>
            </a:r>
            <a:r>
              <a:rPr lang="de-DE" sz="1800" b="0" i="0" dirty="0">
                <a:solidFill>
                  <a:srgbClr val="000000"/>
                </a:solidFill>
                <a:effectLst/>
                <a:latin typeface="Arial" panose="020B0604020202020204" pitchFamily="34" charset="0"/>
              </a:rPr>
              <a:t> final </a:t>
            </a:r>
            <a:r>
              <a:rPr lang="de-DE" sz="1800" b="0" i="0" dirty="0" err="1">
                <a:solidFill>
                  <a:srgbClr val="000000"/>
                </a:solidFill>
                <a:effectLst/>
                <a:latin typeface="Arial" panose="020B0604020202020204" pitchFamily="34" charset="0"/>
              </a:rPr>
              <a:t>exam</a:t>
            </a:r>
            <a:endParaRPr lang="de-DE" sz="1800" b="0" i="0" dirty="0">
              <a:solidFill>
                <a:srgbClr val="000000"/>
              </a:solidFill>
              <a:effectLst/>
              <a:latin typeface="Arial" panose="020B0604020202020204" pitchFamily="34" charset="0"/>
            </a:endParaRPr>
          </a:p>
          <a:p>
            <a:pPr algn="l">
              <a:buFont typeface="Arial" panose="020B0604020202020204" pitchFamily="34" charset="0"/>
              <a:buChar char="•"/>
            </a:pPr>
            <a:r>
              <a:rPr lang="de-DE" sz="1800" b="0" i="0" dirty="0">
                <a:solidFill>
                  <a:srgbClr val="000000"/>
                </a:solidFill>
                <a:effectLst/>
                <a:latin typeface="Arial" panose="020B0604020202020204" pitchFamily="34" charset="0"/>
              </a:rPr>
              <a:t>16 Jan 12 Final </a:t>
            </a:r>
            <a:r>
              <a:rPr lang="de-DE" sz="1800" b="0" i="0" dirty="0" err="1">
                <a:solidFill>
                  <a:srgbClr val="000000"/>
                </a:solidFill>
                <a:effectLst/>
                <a:latin typeface="Arial" panose="020B0604020202020204" pitchFamily="34" charset="0"/>
              </a:rPr>
              <a:t>Exam</a:t>
            </a:r>
            <a:endParaRPr lang="de-DE" sz="18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885262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5507C58D-52BA-487A-9934-963CA0D9DADF}"/>
              </a:ext>
            </a:extLst>
          </p:cNvPr>
          <p:cNvSpPr>
            <a:spLocks noGrp="1" noChangeArrowheads="1"/>
          </p:cNvSpPr>
          <p:nvPr>
            <p:ph type="title"/>
          </p:nvPr>
        </p:nvSpPr>
        <p:spPr/>
        <p:txBody>
          <a:bodyPr/>
          <a:lstStyle/>
          <a:p>
            <a:r>
              <a:rPr lang="hr-HR" altLang="de-DE" sz="3200"/>
              <a:t>1. Translation – before the 20th century</a:t>
            </a:r>
          </a:p>
        </p:txBody>
      </p:sp>
      <p:sp>
        <p:nvSpPr>
          <p:cNvPr id="28675" name="Rectangle 3">
            <a:extLst>
              <a:ext uri="{FF2B5EF4-FFF2-40B4-BE49-F238E27FC236}">
                <a16:creationId xmlns:a16="http://schemas.microsoft.com/office/drawing/2014/main" id="{A3B86FA9-FC77-47FD-8A34-CBFAADFE6D87}"/>
              </a:ext>
            </a:extLst>
          </p:cNvPr>
          <p:cNvSpPr>
            <a:spLocks noGrp="1" noChangeArrowheads="1"/>
          </p:cNvSpPr>
          <p:nvPr>
            <p:ph type="body" idx="1"/>
          </p:nvPr>
        </p:nvSpPr>
        <p:spPr/>
        <p:txBody>
          <a:bodyPr/>
          <a:lstStyle/>
          <a:p>
            <a:pPr marL="552450" indent="-552450">
              <a:lnSpc>
                <a:spcPct val="90000"/>
              </a:lnSpc>
              <a:buFont typeface="Wingdings" panose="05000000000000000000" pitchFamily="2" charset="2"/>
              <a:buAutoNum type="arabicPeriod"/>
            </a:pPr>
            <a:r>
              <a:rPr lang="hr-HR" altLang="de-DE" dirty="0"/>
              <a:t>Word-for-word or sense-for-sense TR</a:t>
            </a:r>
          </a:p>
          <a:p>
            <a:pPr marL="552450" indent="-552450">
              <a:lnSpc>
                <a:spcPct val="90000"/>
              </a:lnSpc>
              <a:buFont typeface="Wingdings" panose="05000000000000000000" pitchFamily="2" charset="2"/>
              <a:buAutoNum type="arabicPeriod"/>
            </a:pPr>
            <a:r>
              <a:rPr lang="hr-HR" altLang="de-DE" dirty="0"/>
              <a:t>Martin Luther</a:t>
            </a:r>
          </a:p>
          <a:p>
            <a:pPr marL="552450" indent="-552450">
              <a:lnSpc>
                <a:spcPct val="90000"/>
              </a:lnSpc>
              <a:buFont typeface="Wingdings" panose="05000000000000000000" pitchFamily="2" charset="2"/>
              <a:buAutoNum type="arabicPeriod"/>
            </a:pPr>
            <a:r>
              <a:rPr lang="hr-HR" altLang="de-DE" dirty="0"/>
              <a:t>Early attempts at </a:t>
            </a:r>
            <a:r>
              <a:rPr lang="hr-HR" altLang="de-DE" dirty="0">
                <a:solidFill>
                  <a:srgbClr val="FF0000"/>
                </a:solidFill>
              </a:rPr>
              <a:t>systematic TR</a:t>
            </a:r>
            <a:r>
              <a:rPr lang="hr-HR" altLang="de-DE" dirty="0"/>
              <a:t>: Dryden, Dolet, Tytler</a:t>
            </a:r>
          </a:p>
          <a:p>
            <a:pPr marL="552450" indent="-552450">
              <a:lnSpc>
                <a:spcPct val="90000"/>
              </a:lnSpc>
              <a:buFont typeface="Wingdings" panose="05000000000000000000" pitchFamily="2" charset="2"/>
              <a:buAutoNum type="arabicPeriod"/>
            </a:pPr>
            <a:r>
              <a:rPr lang="hr-HR" altLang="de-DE" dirty="0"/>
              <a:t>Schleirmacher and the evaluation of the foreign</a:t>
            </a:r>
          </a:p>
          <a:p>
            <a:pPr marL="552450" indent="-552450">
              <a:lnSpc>
                <a:spcPct val="90000"/>
              </a:lnSpc>
              <a:buFont typeface="Wingdings" panose="05000000000000000000" pitchFamily="2" charset="2"/>
              <a:buAutoNum type="arabicPeriod"/>
            </a:pPr>
            <a:r>
              <a:rPr lang="hr-HR" altLang="de-DE" dirty="0"/>
              <a:t>TR theories in 19th and early 20th cent.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F6C530CB-3468-48A1-BA24-4A72EFE6E7F1}"/>
              </a:ext>
            </a:extLst>
          </p:cNvPr>
          <p:cNvSpPr>
            <a:spLocks noGrp="1" noChangeArrowheads="1"/>
          </p:cNvSpPr>
          <p:nvPr>
            <p:ph type="title"/>
          </p:nvPr>
        </p:nvSpPr>
        <p:spPr/>
        <p:txBody>
          <a:bodyPr/>
          <a:lstStyle/>
          <a:p>
            <a:r>
              <a:rPr lang="hr-HR" altLang="de-DE" sz="3200"/>
              <a:t>Word-for-word or sense-for-sense TR</a:t>
            </a:r>
          </a:p>
        </p:txBody>
      </p:sp>
      <p:sp>
        <p:nvSpPr>
          <p:cNvPr id="29699" name="Rectangle 3">
            <a:extLst>
              <a:ext uri="{FF2B5EF4-FFF2-40B4-BE49-F238E27FC236}">
                <a16:creationId xmlns:a16="http://schemas.microsoft.com/office/drawing/2014/main" id="{5A10ED3E-3D8B-4FE9-970D-1EF941B2CB41}"/>
              </a:ext>
            </a:extLst>
          </p:cNvPr>
          <p:cNvSpPr>
            <a:spLocks noGrp="1" noChangeArrowheads="1"/>
          </p:cNvSpPr>
          <p:nvPr>
            <p:ph type="body" idx="1"/>
          </p:nvPr>
        </p:nvSpPr>
        <p:spPr/>
        <p:txBody>
          <a:bodyPr>
            <a:normAutofit fontScale="92500"/>
          </a:bodyPr>
          <a:lstStyle/>
          <a:p>
            <a:pPr>
              <a:lnSpc>
                <a:spcPct val="80000"/>
              </a:lnSpc>
            </a:pPr>
            <a:r>
              <a:rPr lang="hr-HR" altLang="de-DE" dirty="0"/>
              <a:t>TR theory until 20th cent.: a sterile debate over the triad </a:t>
            </a:r>
            <a:r>
              <a:rPr lang="hr-HR" altLang="de-DE" i="1" dirty="0"/>
              <a:t>literal, free</a:t>
            </a:r>
            <a:r>
              <a:rPr lang="hr-HR" altLang="de-DE" dirty="0"/>
              <a:t>, and </a:t>
            </a:r>
            <a:r>
              <a:rPr lang="hr-HR" altLang="de-DE" i="1" dirty="0"/>
              <a:t>faithful</a:t>
            </a:r>
            <a:r>
              <a:rPr lang="hr-HR" altLang="de-DE" dirty="0"/>
              <a:t> TR (Steiner 1998)</a:t>
            </a:r>
          </a:p>
          <a:p>
            <a:pPr>
              <a:lnSpc>
                <a:spcPct val="80000"/>
              </a:lnSpc>
            </a:pPr>
            <a:r>
              <a:rPr lang="hr-HR" altLang="de-DE" u="sng" dirty="0"/>
              <a:t>Cicero</a:t>
            </a:r>
            <a:r>
              <a:rPr lang="hr-HR" altLang="de-DE" dirty="0"/>
              <a:t> (1st cent BC, </a:t>
            </a:r>
            <a:r>
              <a:rPr lang="hr-HR" altLang="de-DE" i="1" dirty="0"/>
              <a:t>De optimo genere oratorum</a:t>
            </a:r>
            <a:r>
              <a:rPr lang="hr-HR" altLang="de-DE" dirty="0"/>
              <a:t>): </a:t>
            </a:r>
          </a:p>
          <a:p>
            <a:pPr lvl="1">
              <a:lnSpc>
                <a:spcPct val="80000"/>
              </a:lnSpc>
            </a:pPr>
            <a:r>
              <a:rPr lang="hr-HR" altLang="de-DE" i="1" dirty="0"/>
              <a:t>word for word</a:t>
            </a:r>
            <a:r>
              <a:rPr lang="hr-HR" altLang="de-DE" dirty="0"/>
              <a:t> vs </a:t>
            </a:r>
            <a:r>
              <a:rPr lang="hr-HR" altLang="de-DE" i="1" dirty="0"/>
              <a:t>sense for sense </a:t>
            </a:r>
            <a:r>
              <a:rPr lang="hr-HR" altLang="de-DE" dirty="0"/>
              <a:t>TR – chief principles of TR of the age </a:t>
            </a:r>
          </a:p>
          <a:p>
            <a:pPr lvl="1">
              <a:lnSpc>
                <a:spcPct val="80000"/>
              </a:lnSpc>
            </a:pPr>
            <a:r>
              <a:rPr lang="hr-HR" altLang="de-DE" i="1" dirty="0">
                <a:solidFill>
                  <a:srgbClr val="3333CC"/>
                </a:solidFill>
              </a:rPr>
              <a:t>word for word</a:t>
            </a:r>
            <a:r>
              <a:rPr lang="hr-HR" altLang="de-DE" i="1" dirty="0"/>
              <a:t> </a:t>
            </a:r>
            <a:r>
              <a:rPr lang="hr-HR" altLang="de-DE" dirty="0"/>
              <a:t>(interpreter / literal TLR) - The replacement of each individual word of ST (Greek) with its closest grammatical equivalent in Latin (reading Gr &amp; Lat side by side), p. 19</a:t>
            </a:r>
          </a:p>
          <a:p>
            <a:pPr lvl="1">
              <a:lnSpc>
                <a:spcPct val="80000"/>
              </a:lnSpc>
            </a:pPr>
            <a:r>
              <a:rPr lang="hr-HR" altLang="de-DE" i="1" dirty="0">
                <a:solidFill>
                  <a:srgbClr val="3333CC"/>
                </a:solidFill>
              </a:rPr>
              <a:t>sense for sense</a:t>
            </a:r>
            <a:r>
              <a:rPr lang="hr-HR" altLang="de-DE" i="1" dirty="0"/>
              <a:t> </a:t>
            </a:r>
            <a:r>
              <a:rPr lang="hr-HR" altLang="de-DE" dirty="0"/>
              <a:t>(orator) – procuce a speech that would move the listeners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764934E9-9FDD-4374-A065-5BA6AB8D5023}"/>
              </a:ext>
            </a:extLst>
          </p:cNvPr>
          <p:cNvSpPr>
            <a:spLocks noGrp="1" noChangeArrowheads="1"/>
          </p:cNvSpPr>
          <p:nvPr>
            <p:ph type="title"/>
          </p:nvPr>
        </p:nvSpPr>
        <p:spPr/>
        <p:txBody>
          <a:bodyPr/>
          <a:lstStyle/>
          <a:p>
            <a:r>
              <a:rPr lang="hr-HR" altLang="de-DE"/>
              <a:t>Ancient tradition, the Middle Ages</a:t>
            </a:r>
          </a:p>
        </p:txBody>
      </p:sp>
      <p:sp>
        <p:nvSpPr>
          <p:cNvPr id="30723" name="Rectangle 3">
            <a:extLst>
              <a:ext uri="{FF2B5EF4-FFF2-40B4-BE49-F238E27FC236}">
                <a16:creationId xmlns:a16="http://schemas.microsoft.com/office/drawing/2014/main" id="{A1D6E6C4-41BD-4003-B117-C0666CBB7B0C}"/>
              </a:ext>
            </a:extLst>
          </p:cNvPr>
          <p:cNvSpPr>
            <a:spLocks noGrp="1" noChangeArrowheads="1"/>
          </p:cNvSpPr>
          <p:nvPr>
            <p:ph type="body" idx="1"/>
          </p:nvPr>
        </p:nvSpPr>
        <p:spPr/>
        <p:txBody>
          <a:bodyPr>
            <a:normAutofit fontScale="92500" lnSpcReduction="20000"/>
          </a:bodyPr>
          <a:lstStyle/>
          <a:p>
            <a:pPr>
              <a:lnSpc>
                <a:spcPct val="110000"/>
              </a:lnSpc>
            </a:pPr>
            <a:r>
              <a:rPr lang="hr-HR" altLang="de-DE" sz="2400" u="sng" dirty="0"/>
              <a:t>Horace</a:t>
            </a:r>
            <a:r>
              <a:rPr lang="hr-HR" altLang="de-DE" sz="2400" dirty="0"/>
              <a:t> (Ars poetica): the goal of producing an aesthetically pleasing and creative text in the TL</a:t>
            </a:r>
          </a:p>
          <a:p>
            <a:pPr>
              <a:lnSpc>
                <a:spcPct val="110000"/>
              </a:lnSpc>
            </a:pPr>
            <a:r>
              <a:rPr lang="hr-HR" altLang="de-DE" sz="2400" u="sng" dirty="0"/>
              <a:t>St Jerome</a:t>
            </a:r>
            <a:r>
              <a:rPr lang="hr-HR" altLang="de-DE" sz="2400" dirty="0"/>
              <a:t> (influenced by Cicero &amp; Horace) – </a:t>
            </a:r>
            <a:r>
              <a:rPr lang="hr-HR" altLang="de-DE" sz="2400" i="1" dirty="0"/>
              <a:t>De optimo genere interpretandi</a:t>
            </a:r>
            <a:r>
              <a:rPr lang="hr-HR" altLang="de-DE" sz="2400" dirty="0"/>
              <a:t> – 395 AD – </a:t>
            </a:r>
          </a:p>
          <a:p>
            <a:pPr lvl="1">
              <a:lnSpc>
                <a:spcPct val="110000"/>
              </a:lnSpc>
            </a:pPr>
            <a:r>
              <a:rPr lang="hr-HR" altLang="de-DE" sz="2000" i="1" dirty="0"/>
              <a:t>Now I not only admit but freely announce that in translating from Greek – except of course in the case of the Holy Scripture, where even the syntax contains a mystery – I render not word-for-word but sense-for-sense.</a:t>
            </a:r>
          </a:p>
          <a:p>
            <a:pPr lvl="1">
              <a:lnSpc>
                <a:spcPct val="110000"/>
              </a:lnSpc>
            </a:pPr>
            <a:r>
              <a:rPr lang="hr-HR" altLang="de-DE" sz="2000" dirty="0"/>
              <a:t>Jerome’s view interpreted later as opposing poles: </a:t>
            </a:r>
            <a:r>
              <a:rPr lang="hr-HR" altLang="de-DE" sz="2000" i="1" dirty="0">
                <a:solidFill>
                  <a:srgbClr val="3333CC"/>
                </a:solidFill>
              </a:rPr>
              <a:t>literal</a:t>
            </a:r>
            <a:r>
              <a:rPr lang="hr-HR" altLang="de-DE" sz="2000" dirty="0"/>
              <a:t> vs </a:t>
            </a:r>
            <a:r>
              <a:rPr lang="hr-HR" altLang="de-DE" sz="2000" i="1" dirty="0">
                <a:solidFill>
                  <a:srgbClr val="3333CC"/>
                </a:solidFill>
              </a:rPr>
              <a:t>free</a:t>
            </a:r>
            <a:r>
              <a:rPr lang="hr-HR" altLang="de-DE" sz="2000" dirty="0"/>
              <a:t> TR (form vs content) – a perennial debate</a:t>
            </a:r>
          </a:p>
          <a:p>
            <a:pPr lvl="1">
              <a:lnSpc>
                <a:spcPct val="110000"/>
              </a:lnSpc>
            </a:pPr>
            <a:r>
              <a:rPr lang="hr-HR" altLang="de-DE" sz="2000" i="1" dirty="0"/>
              <a:t>word-for-word</a:t>
            </a:r>
            <a:r>
              <a:rPr lang="hr-HR" altLang="de-DE" sz="2000" dirty="0"/>
              <a:t> produces an absurd TR, cloaking the sense of the original</a:t>
            </a:r>
          </a:p>
          <a:p>
            <a:pPr>
              <a:lnSpc>
                <a:spcPct val="110000"/>
              </a:lnSpc>
            </a:pPr>
            <a:r>
              <a:rPr lang="hr-HR" altLang="de-DE" sz="2400" dirty="0"/>
              <a:t>Chinese TR: same type of concern about TR (Sanskrit Buddhist sutras into Chinese)</a:t>
            </a:r>
          </a:p>
          <a:p>
            <a:pPr>
              <a:lnSpc>
                <a:spcPct val="110000"/>
              </a:lnSpc>
            </a:pPr>
            <a:r>
              <a:rPr lang="hr-HR" altLang="de-DE" sz="2400" dirty="0"/>
              <a:t>Rich TR tradition of the Arab world: word-for-word TR unsuccessful (the Abbasid Period – 750-1250)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2E9A3040-D191-4809-92C3-F0AA63CD5AAB}"/>
              </a:ext>
            </a:extLst>
          </p:cNvPr>
          <p:cNvSpPr>
            <a:spLocks noGrp="1" noChangeArrowheads="1"/>
          </p:cNvSpPr>
          <p:nvPr>
            <p:ph type="title"/>
          </p:nvPr>
        </p:nvSpPr>
        <p:spPr/>
        <p:txBody>
          <a:bodyPr/>
          <a:lstStyle/>
          <a:p>
            <a:r>
              <a:rPr lang="hr-HR" altLang="de-DE" dirty="0"/>
              <a:t>Ma</a:t>
            </a:r>
            <a:r>
              <a:rPr lang="de-DE" altLang="de-DE" dirty="0"/>
              <a:t>r</a:t>
            </a:r>
            <a:r>
              <a:rPr lang="hr-HR" altLang="de-DE" dirty="0"/>
              <a:t>tin Luther</a:t>
            </a:r>
          </a:p>
        </p:txBody>
      </p:sp>
      <p:sp>
        <p:nvSpPr>
          <p:cNvPr id="31747" name="Rectangle 3">
            <a:extLst>
              <a:ext uri="{FF2B5EF4-FFF2-40B4-BE49-F238E27FC236}">
                <a16:creationId xmlns:a16="http://schemas.microsoft.com/office/drawing/2014/main" id="{8F46A298-429F-4AA3-A6B2-64904AA7ACD0}"/>
              </a:ext>
            </a:extLst>
          </p:cNvPr>
          <p:cNvSpPr>
            <a:spLocks noGrp="1" noChangeArrowheads="1"/>
          </p:cNvSpPr>
          <p:nvPr>
            <p:ph type="body" idx="1"/>
          </p:nvPr>
        </p:nvSpPr>
        <p:spPr/>
        <p:txBody>
          <a:bodyPr/>
          <a:lstStyle/>
          <a:p>
            <a:pPr>
              <a:lnSpc>
                <a:spcPct val="90000"/>
              </a:lnSpc>
            </a:pPr>
            <a:r>
              <a:rPr lang="hr-HR" altLang="de-DE" dirty="0"/>
              <a:t>Literal vs free TR debate continued</a:t>
            </a:r>
          </a:p>
          <a:p>
            <a:pPr>
              <a:lnSpc>
                <a:spcPct val="90000"/>
              </a:lnSpc>
            </a:pPr>
            <a:r>
              <a:rPr lang="hr-HR" altLang="de-DE" dirty="0"/>
              <a:t>‘correct’ established meaning of the Bible</a:t>
            </a:r>
          </a:p>
          <a:p>
            <a:pPr>
              <a:lnSpc>
                <a:spcPct val="90000"/>
              </a:lnSpc>
            </a:pPr>
            <a:r>
              <a:rPr lang="hr-HR" altLang="de-DE" dirty="0"/>
              <a:t>Any diverging from the accepted interpretation deemed heretical</a:t>
            </a:r>
          </a:p>
          <a:p>
            <a:pPr>
              <a:lnSpc>
                <a:spcPct val="90000"/>
              </a:lnSpc>
            </a:pPr>
            <a:r>
              <a:rPr lang="hr-HR" altLang="de-DE" dirty="0">
                <a:solidFill>
                  <a:srgbClr val="FF0000"/>
                </a:solidFill>
              </a:rPr>
              <a:t>Dolet</a:t>
            </a:r>
            <a:r>
              <a:rPr lang="hr-HR" altLang="de-DE" dirty="0"/>
              <a:t> (1546) </a:t>
            </a:r>
            <a:r>
              <a:rPr lang="hr-HR" altLang="de-DE" dirty="0">
                <a:solidFill>
                  <a:srgbClr val="FF0000"/>
                </a:solidFill>
              </a:rPr>
              <a:t>burned</a:t>
            </a:r>
            <a:r>
              <a:rPr lang="hr-HR" altLang="de-DE" dirty="0"/>
              <a:t> (apparently) for </a:t>
            </a:r>
            <a:r>
              <a:rPr lang="hr-HR" altLang="de-DE" dirty="0">
                <a:solidFill>
                  <a:srgbClr val="FF0000"/>
                </a:solidFill>
              </a:rPr>
              <a:t>adding</a:t>
            </a:r>
            <a:r>
              <a:rPr lang="hr-HR" altLang="de-DE" dirty="0"/>
              <a:t> the phrase </a:t>
            </a:r>
            <a:r>
              <a:rPr lang="hr-HR" altLang="de-DE" i="1" dirty="0"/>
              <a:t>rien du tout</a:t>
            </a:r>
            <a:r>
              <a:rPr lang="hr-HR" altLang="de-DE" dirty="0"/>
              <a:t> in a passage about what e</a:t>
            </a:r>
            <a:r>
              <a:rPr lang="de-DE" altLang="de-DE" dirty="0"/>
              <a:t>x</a:t>
            </a:r>
            <a:r>
              <a:rPr lang="hr-HR" altLang="de-DE" dirty="0"/>
              <a:t>isted after death – immortality issue!</a:t>
            </a:r>
          </a:p>
          <a:p>
            <a:pPr>
              <a:lnSpc>
                <a:spcPct val="90000"/>
              </a:lnSpc>
            </a:pPr>
            <a:endParaRPr lang="hr-HR" altLang="de-DE"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3111EEC1-94EC-44C1-9BC4-AAF95B840C74}"/>
              </a:ext>
            </a:extLst>
          </p:cNvPr>
          <p:cNvSpPr>
            <a:spLocks noGrp="1" noChangeArrowheads="1"/>
          </p:cNvSpPr>
          <p:nvPr>
            <p:ph type="title"/>
          </p:nvPr>
        </p:nvSpPr>
        <p:spPr/>
        <p:txBody>
          <a:bodyPr/>
          <a:lstStyle/>
          <a:p>
            <a:r>
              <a:rPr lang="hr-HR" altLang="de-DE" sz="3200"/>
              <a:t>Non-literal TR seen as blasphemy, a weapon against the church:</a:t>
            </a:r>
          </a:p>
        </p:txBody>
      </p:sp>
      <p:sp>
        <p:nvSpPr>
          <p:cNvPr id="32771" name="Rectangle 3">
            <a:extLst>
              <a:ext uri="{FF2B5EF4-FFF2-40B4-BE49-F238E27FC236}">
                <a16:creationId xmlns:a16="http://schemas.microsoft.com/office/drawing/2014/main" id="{245FBE8D-64F2-4C8F-A656-5AF2D7A2A544}"/>
              </a:ext>
            </a:extLst>
          </p:cNvPr>
          <p:cNvSpPr>
            <a:spLocks noGrp="1" noChangeArrowheads="1"/>
          </p:cNvSpPr>
          <p:nvPr>
            <p:ph type="body" idx="1"/>
          </p:nvPr>
        </p:nvSpPr>
        <p:spPr/>
        <p:txBody>
          <a:bodyPr>
            <a:normAutofit fontScale="85000" lnSpcReduction="10000"/>
          </a:bodyPr>
          <a:lstStyle/>
          <a:p>
            <a:r>
              <a:rPr lang="hr-HR" altLang="de-DE" i="1" dirty="0"/>
              <a:t>The New Testament</a:t>
            </a:r>
            <a:r>
              <a:rPr lang="hr-HR" altLang="de-DE" dirty="0"/>
              <a:t> into East Middle German (1522)</a:t>
            </a:r>
          </a:p>
          <a:p>
            <a:r>
              <a:rPr lang="hr-HR" altLang="de-DE" i="1" dirty="0"/>
              <a:t>Old Testament</a:t>
            </a:r>
            <a:r>
              <a:rPr lang="hr-HR" altLang="de-DE" dirty="0"/>
              <a:t> (1534)</a:t>
            </a:r>
          </a:p>
          <a:p>
            <a:r>
              <a:rPr lang="hr-HR" altLang="de-DE" i="1" dirty="0"/>
              <a:t>Sendbrief vom Dolmetschen</a:t>
            </a:r>
            <a:r>
              <a:rPr lang="hr-HR" altLang="de-DE" dirty="0"/>
              <a:t> (1530) – accused of altering the Holy Scriptures in gis vernacular, dialect TR, p. 22)</a:t>
            </a:r>
          </a:p>
          <a:p>
            <a:r>
              <a:rPr lang="hr-HR" altLang="de-DE" dirty="0"/>
              <a:t>Accused for adding the word </a:t>
            </a:r>
            <a:r>
              <a:rPr lang="hr-HR" altLang="de-DE" i="1" dirty="0"/>
              <a:t>allein</a:t>
            </a:r>
            <a:r>
              <a:rPr lang="hr-HR" altLang="de-DE" dirty="0"/>
              <a:t> – not found in the original</a:t>
            </a:r>
          </a:p>
          <a:p>
            <a:r>
              <a:rPr lang="hr-HR" altLang="de-DE" dirty="0"/>
              <a:t>Rejected </a:t>
            </a:r>
            <a:r>
              <a:rPr lang="hr-HR" altLang="de-DE" sz="4000" i="1" dirty="0"/>
              <a:t>word-for-word </a:t>
            </a:r>
            <a:r>
              <a:rPr lang="hr-HR" altLang="de-DE" sz="4000" dirty="0"/>
              <a:t>TR</a:t>
            </a:r>
          </a:p>
          <a:p>
            <a:r>
              <a:rPr lang="hr-HR" altLang="de-DE" dirty="0"/>
              <a:t>Focusing on the TL and TLT reader (in the vernacular)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3BE3481E-A0B9-41B0-AF9B-2F75B69B89FC}"/>
              </a:ext>
            </a:extLst>
          </p:cNvPr>
          <p:cNvSpPr>
            <a:spLocks noGrp="1" noChangeArrowheads="1"/>
          </p:cNvSpPr>
          <p:nvPr>
            <p:ph type="title"/>
          </p:nvPr>
        </p:nvSpPr>
        <p:spPr/>
        <p:txBody>
          <a:bodyPr/>
          <a:lstStyle/>
          <a:p>
            <a:r>
              <a:rPr lang="hr-HR" altLang="de-DE" sz="3200"/>
              <a:t>Faithful, spirit and truth:</a:t>
            </a:r>
            <a:br>
              <a:rPr lang="hr-HR" altLang="de-DE" sz="3200"/>
            </a:br>
            <a:r>
              <a:rPr lang="hr-HR" altLang="de-DE" sz="3200"/>
              <a:t>faithful- accurate - translation</a:t>
            </a:r>
          </a:p>
        </p:txBody>
      </p:sp>
      <p:sp>
        <p:nvSpPr>
          <p:cNvPr id="33795" name="Rectangle 3">
            <a:extLst>
              <a:ext uri="{FF2B5EF4-FFF2-40B4-BE49-F238E27FC236}">
                <a16:creationId xmlns:a16="http://schemas.microsoft.com/office/drawing/2014/main" id="{C4B19C8C-BE39-4691-8941-9FAF6D07283F}"/>
              </a:ext>
            </a:extLst>
          </p:cNvPr>
          <p:cNvSpPr>
            <a:spLocks noGrp="1" noChangeArrowheads="1"/>
          </p:cNvSpPr>
          <p:nvPr>
            <p:ph type="body" idx="1"/>
          </p:nvPr>
        </p:nvSpPr>
        <p:spPr/>
        <p:txBody>
          <a:bodyPr/>
          <a:lstStyle/>
          <a:p>
            <a:r>
              <a:rPr lang="hr-HR" altLang="de-DE"/>
              <a:t>Not theory of TR, just explanations in prefaces</a:t>
            </a:r>
          </a:p>
          <a:p>
            <a:r>
              <a:rPr lang="hr-HR" altLang="de-DE"/>
              <a:t>No consideration of previous TR work</a:t>
            </a:r>
          </a:p>
          <a:p>
            <a:r>
              <a:rPr lang="hr-HR" altLang="de-DE"/>
              <a:t>Lack of consecutiveness (Amos 1920)</a:t>
            </a:r>
          </a:p>
          <a:p>
            <a:endParaRPr lang="hr-HR" altLang="de-DE"/>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434F5094-C72E-4F29-9C23-90790C0942A3}"/>
              </a:ext>
            </a:extLst>
          </p:cNvPr>
          <p:cNvSpPr>
            <a:spLocks noGrp="1" noChangeArrowheads="1"/>
          </p:cNvSpPr>
          <p:nvPr>
            <p:ph type="title"/>
          </p:nvPr>
        </p:nvSpPr>
        <p:spPr/>
        <p:txBody>
          <a:bodyPr/>
          <a:lstStyle/>
          <a:p>
            <a:r>
              <a:rPr lang="hr-HR" altLang="de-DE" dirty="0"/>
              <a:t>Kelly (1979) </a:t>
            </a:r>
            <a:r>
              <a:rPr lang="hr-HR" altLang="de-DE" i="1" dirty="0"/>
              <a:t>The True Interpreter</a:t>
            </a:r>
          </a:p>
        </p:txBody>
      </p:sp>
      <p:sp>
        <p:nvSpPr>
          <p:cNvPr id="34819" name="Rectangle 3">
            <a:extLst>
              <a:ext uri="{FF2B5EF4-FFF2-40B4-BE49-F238E27FC236}">
                <a16:creationId xmlns:a16="http://schemas.microsoft.com/office/drawing/2014/main" id="{D37FCD3F-48DC-42A1-8B41-025F359795E8}"/>
              </a:ext>
            </a:extLst>
          </p:cNvPr>
          <p:cNvSpPr>
            <a:spLocks noGrp="1" noChangeArrowheads="1"/>
          </p:cNvSpPr>
          <p:nvPr>
            <p:ph type="body" idx="1"/>
          </p:nvPr>
        </p:nvSpPr>
        <p:spPr/>
        <p:txBody>
          <a:bodyPr/>
          <a:lstStyle/>
          <a:p>
            <a:pPr>
              <a:lnSpc>
                <a:spcPct val="80000"/>
              </a:lnSpc>
            </a:pPr>
            <a:r>
              <a:rPr lang="hr-HR" altLang="de-DE" sz="2500"/>
              <a:t>FIDELITY </a:t>
            </a:r>
            <a:r>
              <a:rPr lang="hr-HR" altLang="de-DE" sz="2500" dirty="0"/>
              <a:t>– (fidus interpres) </a:t>
            </a:r>
          </a:p>
          <a:p>
            <a:pPr lvl="1">
              <a:lnSpc>
                <a:spcPct val="80000"/>
              </a:lnSpc>
            </a:pPr>
            <a:r>
              <a:rPr lang="hr-HR" altLang="de-DE" sz="2100" dirty="0"/>
              <a:t>initially dismissed as word-for-word TR</a:t>
            </a:r>
          </a:p>
          <a:p>
            <a:pPr lvl="1">
              <a:lnSpc>
                <a:spcPct val="80000"/>
              </a:lnSpc>
            </a:pPr>
            <a:r>
              <a:rPr lang="hr-HR" altLang="de-DE" sz="2100" dirty="0"/>
              <a:t>End of 17th cent.: faithfulness to the meaning rather than the words of the author</a:t>
            </a:r>
          </a:p>
          <a:p>
            <a:pPr>
              <a:lnSpc>
                <a:spcPct val="80000"/>
              </a:lnSpc>
            </a:pPr>
            <a:r>
              <a:rPr lang="hr-HR" altLang="de-DE" sz="2500" dirty="0"/>
              <a:t>SPIRIT</a:t>
            </a:r>
          </a:p>
          <a:p>
            <a:pPr lvl="1">
              <a:lnSpc>
                <a:spcPct val="80000"/>
              </a:lnSpc>
            </a:pPr>
            <a:r>
              <a:rPr lang="hr-HR" altLang="de-DE" sz="2100" dirty="0"/>
              <a:t>Creative energy, inspiration (to literature)</a:t>
            </a:r>
          </a:p>
          <a:p>
            <a:pPr lvl="1">
              <a:lnSpc>
                <a:spcPct val="80000"/>
              </a:lnSpc>
            </a:pPr>
            <a:r>
              <a:rPr lang="hr-HR" altLang="de-DE" sz="2100" dirty="0"/>
              <a:t>StAugustin: The Holy Spirit</a:t>
            </a:r>
          </a:p>
          <a:p>
            <a:pPr>
              <a:lnSpc>
                <a:spcPct val="80000"/>
              </a:lnSpc>
            </a:pPr>
            <a:r>
              <a:rPr lang="hr-HR" altLang="de-DE" sz="2500" dirty="0"/>
              <a:t>TRUTH</a:t>
            </a:r>
          </a:p>
          <a:p>
            <a:pPr lvl="1">
              <a:lnSpc>
                <a:spcPct val="80000"/>
              </a:lnSpc>
            </a:pPr>
            <a:r>
              <a:rPr lang="hr-HR" altLang="de-DE" sz="2100" dirty="0"/>
              <a:t>Spirit and truth – intertwined (truth = content)</a:t>
            </a:r>
          </a:p>
          <a:p>
            <a:pPr lvl="1">
              <a:lnSpc>
                <a:spcPct val="80000"/>
              </a:lnSpc>
            </a:pPr>
            <a:r>
              <a:rPr lang="hr-HR" altLang="de-DE" sz="2100" dirty="0"/>
              <a:t>=</a:t>
            </a:r>
            <a:r>
              <a:rPr lang="en-US" altLang="de-DE" sz="2100" dirty="0"/>
              <a:t>&lt;</a:t>
            </a:r>
            <a:r>
              <a:rPr lang="hr-HR" altLang="de-DE" sz="2100" dirty="0"/>
              <a:t>content</a:t>
            </a:r>
            <a:r>
              <a:rPr lang="en-US" altLang="de-DE" sz="2100" dirty="0"/>
              <a:t>&gt;</a:t>
            </a:r>
            <a:r>
              <a:rPr lang="hr-HR" altLang="de-DE" sz="2100" dirty="0"/>
              <a:t> not until 20th cent.</a:t>
            </a:r>
          </a:p>
          <a:p>
            <a:pPr>
              <a:lnSpc>
                <a:spcPct val="80000"/>
              </a:lnSpc>
            </a:pPr>
            <a:r>
              <a:rPr lang="hr-HR" altLang="de-DE" sz="2500" dirty="0"/>
              <a:t>An interconnection between </a:t>
            </a:r>
            <a:r>
              <a:rPr lang="hr-HR" altLang="de-DE" sz="2500" i="1" dirty="0"/>
              <a:t>fidelity</a:t>
            </a:r>
            <a:r>
              <a:rPr lang="hr-HR" altLang="de-DE" sz="2500" dirty="0"/>
              <a:t>, </a:t>
            </a:r>
            <a:r>
              <a:rPr lang="hr-HR" altLang="de-DE" sz="2500" i="1" dirty="0"/>
              <a:t>spirit</a:t>
            </a:r>
            <a:r>
              <a:rPr lang="hr-HR" altLang="de-DE" sz="2500" dirty="0"/>
              <a:t> and </a:t>
            </a:r>
            <a:r>
              <a:rPr lang="hr-HR" altLang="de-DE" sz="2500" i="1" dirty="0"/>
              <a:t>truth</a:t>
            </a:r>
            <a:r>
              <a:rPr lang="hr-HR" altLang="de-DE" sz="2500" dirty="0"/>
              <a:t> in the TR of sacre texts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917684D0-D8F7-4A95-8F1E-A8B4100925D5}"/>
              </a:ext>
            </a:extLst>
          </p:cNvPr>
          <p:cNvSpPr>
            <a:spLocks noGrp="1" noChangeArrowheads="1"/>
          </p:cNvSpPr>
          <p:nvPr>
            <p:ph type="title"/>
          </p:nvPr>
        </p:nvSpPr>
        <p:spPr/>
        <p:txBody>
          <a:bodyPr/>
          <a:lstStyle/>
          <a:p>
            <a:r>
              <a:rPr lang="hr-HR" altLang="de-DE" sz="3200"/>
              <a:t>Early attempts at a systematic theory of TR</a:t>
            </a:r>
          </a:p>
        </p:txBody>
      </p:sp>
      <p:sp>
        <p:nvSpPr>
          <p:cNvPr id="35843" name="Rectangle 3">
            <a:extLst>
              <a:ext uri="{FF2B5EF4-FFF2-40B4-BE49-F238E27FC236}">
                <a16:creationId xmlns:a16="http://schemas.microsoft.com/office/drawing/2014/main" id="{600762A0-4AF2-4470-AE7E-A3E276207152}"/>
              </a:ext>
            </a:extLst>
          </p:cNvPr>
          <p:cNvSpPr>
            <a:spLocks noGrp="1" noChangeArrowheads="1"/>
          </p:cNvSpPr>
          <p:nvPr>
            <p:ph type="body" idx="1"/>
          </p:nvPr>
        </p:nvSpPr>
        <p:spPr/>
        <p:txBody>
          <a:bodyPr/>
          <a:lstStyle/>
          <a:p>
            <a:r>
              <a:rPr lang="hr-HR" altLang="de-DE"/>
              <a:t>Dryden (1680): TR categories:</a:t>
            </a:r>
          </a:p>
          <a:p>
            <a:pPr lvl="1"/>
            <a:r>
              <a:rPr lang="hr-HR" altLang="de-DE" b="1"/>
              <a:t>Metaphrase</a:t>
            </a:r>
            <a:r>
              <a:rPr lang="hr-HR" altLang="de-DE"/>
              <a:t>: corr. to literal, word-for-word, line for line</a:t>
            </a:r>
          </a:p>
          <a:p>
            <a:pPr lvl="1"/>
            <a:r>
              <a:rPr lang="hr-HR" altLang="de-DE" b="1"/>
              <a:t>Paraphrase</a:t>
            </a:r>
            <a:r>
              <a:rPr lang="hr-HR" altLang="de-DE"/>
              <a:t>: TR with latitude, words not so strictly followed as the sense; corr. to faithful, sense-for-sense TR</a:t>
            </a:r>
          </a:p>
          <a:p>
            <a:pPr lvl="1"/>
            <a:r>
              <a:rPr lang="hr-HR" altLang="de-DE" b="1"/>
              <a:t>Imitation</a:t>
            </a:r>
            <a:r>
              <a:rPr lang="hr-HR" altLang="de-DE"/>
              <a:t>: forsaking both words and sense; corr. to free TR and adaptation</a:t>
            </a:r>
          </a:p>
          <a:p>
            <a:endParaRPr lang="hr-HR" altLang="de-DE"/>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3A831F7-5411-4522-B9C4-EE4E59E71932}"/>
              </a:ext>
            </a:extLst>
          </p:cNvPr>
          <p:cNvSpPr>
            <a:spLocks noGrp="1" noChangeArrowheads="1"/>
          </p:cNvSpPr>
          <p:nvPr>
            <p:ph type="title"/>
          </p:nvPr>
        </p:nvSpPr>
        <p:spPr/>
        <p:txBody>
          <a:bodyPr/>
          <a:lstStyle/>
          <a:p>
            <a:r>
              <a:rPr lang="hr-HR" altLang="de-DE"/>
              <a:t>Dolet (1540): principles of TR</a:t>
            </a:r>
          </a:p>
        </p:txBody>
      </p:sp>
      <p:sp>
        <p:nvSpPr>
          <p:cNvPr id="36867" name="Rectangle 3">
            <a:extLst>
              <a:ext uri="{FF2B5EF4-FFF2-40B4-BE49-F238E27FC236}">
                <a16:creationId xmlns:a16="http://schemas.microsoft.com/office/drawing/2014/main" id="{E9200E54-D497-416B-A86E-CD6B6A0279F0}"/>
              </a:ext>
            </a:extLst>
          </p:cNvPr>
          <p:cNvSpPr>
            <a:spLocks noGrp="1" noChangeArrowheads="1"/>
          </p:cNvSpPr>
          <p:nvPr>
            <p:ph type="body" idx="1"/>
          </p:nvPr>
        </p:nvSpPr>
        <p:spPr/>
        <p:txBody>
          <a:bodyPr>
            <a:normAutofit/>
          </a:bodyPr>
          <a:lstStyle/>
          <a:p>
            <a:pPr marL="552450" indent="-552450">
              <a:lnSpc>
                <a:spcPct val="90000"/>
              </a:lnSpc>
              <a:buFont typeface="Wingdings" panose="05000000000000000000" pitchFamily="2" charset="2"/>
              <a:buAutoNum type="arabicPeriod"/>
            </a:pPr>
            <a:r>
              <a:rPr lang="hr-HR" altLang="de-DE" sz="2800" dirty="0"/>
              <a:t>TLR must perfectly understand the sense and the material of the original author, although he should feel free to clarify obsurities</a:t>
            </a:r>
          </a:p>
          <a:p>
            <a:pPr marL="552450" indent="-552450">
              <a:lnSpc>
                <a:spcPct val="90000"/>
              </a:lnSpc>
              <a:buFont typeface="Wingdings" panose="05000000000000000000" pitchFamily="2" charset="2"/>
              <a:buAutoNum type="arabicPeriod"/>
            </a:pPr>
            <a:r>
              <a:rPr lang="hr-HR" altLang="de-DE" sz="2800" dirty="0"/>
              <a:t>TLR should have a perfect knowledge of both SL and TL, so as not to lessen the majesty of the language</a:t>
            </a:r>
          </a:p>
          <a:p>
            <a:pPr marL="552450" indent="-552450">
              <a:lnSpc>
                <a:spcPct val="90000"/>
              </a:lnSpc>
              <a:buFont typeface="Wingdings" panose="05000000000000000000" pitchFamily="2" charset="2"/>
              <a:buAutoNum type="arabicPeriod"/>
            </a:pPr>
            <a:r>
              <a:rPr lang="hr-HR" altLang="de-DE" sz="2800" dirty="0"/>
              <a:t>TLR should avoid word-for-word renderings</a:t>
            </a:r>
          </a:p>
          <a:p>
            <a:pPr marL="552450" indent="-552450">
              <a:lnSpc>
                <a:spcPct val="90000"/>
              </a:lnSpc>
              <a:buFont typeface="Wingdings" panose="05000000000000000000" pitchFamily="2" charset="2"/>
              <a:buAutoNum type="arabicPeriod"/>
            </a:pPr>
            <a:r>
              <a:rPr lang="hr-HR" altLang="de-DE" sz="2800" dirty="0"/>
              <a:t>TLR should avoid Latinate and unusual forms</a:t>
            </a:r>
          </a:p>
          <a:p>
            <a:pPr marL="552450" indent="-552450">
              <a:lnSpc>
                <a:spcPct val="90000"/>
              </a:lnSpc>
              <a:buFont typeface="Wingdings" panose="05000000000000000000" pitchFamily="2" charset="2"/>
              <a:buAutoNum type="arabicPeriod"/>
            </a:pPr>
            <a:r>
              <a:rPr lang="hr-HR" altLang="de-DE" sz="2800" dirty="0"/>
              <a:t>TLR should assemble and liaise with words eloquently to avoid clumsiness</a:t>
            </a:r>
          </a:p>
          <a:p>
            <a:pPr marL="933450" lvl="1" indent="-476250">
              <a:lnSpc>
                <a:spcPct val="90000"/>
              </a:lnSpc>
            </a:pPr>
            <a:endParaRPr lang="hr-HR" altLang="de-DE"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F1E50EB2-A798-475B-B968-EE1B5549BF89}"/>
              </a:ext>
            </a:extLst>
          </p:cNvPr>
          <p:cNvSpPr>
            <a:spLocks noGrp="1" noChangeArrowheads="1"/>
          </p:cNvSpPr>
          <p:nvPr>
            <p:ph type="title"/>
          </p:nvPr>
        </p:nvSpPr>
        <p:spPr/>
        <p:txBody>
          <a:bodyPr/>
          <a:lstStyle/>
          <a:p>
            <a:r>
              <a:rPr lang="hr-HR" altLang="de-DE"/>
              <a:t>Tytler (1797): laws and rules:</a:t>
            </a:r>
          </a:p>
        </p:txBody>
      </p:sp>
      <p:sp>
        <p:nvSpPr>
          <p:cNvPr id="37891" name="Rectangle 3">
            <a:extLst>
              <a:ext uri="{FF2B5EF4-FFF2-40B4-BE49-F238E27FC236}">
                <a16:creationId xmlns:a16="http://schemas.microsoft.com/office/drawing/2014/main" id="{EB5B1EF9-5C21-49EF-81EF-4B4361293639}"/>
              </a:ext>
            </a:extLst>
          </p:cNvPr>
          <p:cNvSpPr>
            <a:spLocks noGrp="1" noChangeArrowheads="1"/>
          </p:cNvSpPr>
          <p:nvPr>
            <p:ph type="body" idx="1"/>
          </p:nvPr>
        </p:nvSpPr>
        <p:spPr/>
        <p:txBody>
          <a:bodyPr/>
          <a:lstStyle/>
          <a:p>
            <a:pPr marL="552450" indent="-552450">
              <a:buFont typeface="Wingdings" panose="05000000000000000000" pitchFamily="2" charset="2"/>
              <a:buAutoNum type="arabicPeriod"/>
            </a:pPr>
            <a:r>
              <a:rPr lang="hr-HR" altLang="de-DE"/>
              <a:t>The TR should give a complete transcript of the ideas of the original work</a:t>
            </a:r>
          </a:p>
          <a:p>
            <a:pPr marL="552450" indent="-552450">
              <a:buFont typeface="Wingdings" panose="05000000000000000000" pitchFamily="2" charset="2"/>
              <a:buAutoNum type="arabicPeriod"/>
            </a:pPr>
            <a:r>
              <a:rPr lang="hr-HR" altLang="de-DE"/>
              <a:t>The style and manner of writing should be of the same character with that of the original</a:t>
            </a:r>
          </a:p>
          <a:p>
            <a:pPr marL="552450" indent="-552450">
              <a:buFont typeface="Wingdings" panose="05000000000000000000" pitchFamily="2" charset="2"/>
              <a:buAutoNum type="arabicPeriod"/>
            </a:pPr>
            <a:r>
              <a:rPr lang="hr-HR" altLang="de-DE"/>
              <a:t>The TR should have all the ease of the original composition</a:t>
            </a:r>
          </a:p>
          <a:p>
            <a:pPr marL="552450" indent="-552450">
              <a:buFont typeface="Wingdings" panose="05000000000000000000" pitchFamily="2" charset="2"/>
              <a:buNone/>
            </a:pPr>
            <a:endParaRPr lang="hr-HR" altLang="de-DE"/>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normAutofit/>
          </a:bodyPr>
          <a:lstStyle/>
          <a:p>
            <a:pPr eaLnBrk="1" hangingPunct="1"/>
            <a:r>
              <a:rPr lang="de-DE" altLang="zh-CN" dirty="0">
                <a:solidFill>
                  <a:srgbClr val="0E5772"/>
                </a:solidFill>
                <a:latin typeface="Arial" panose="020B0604020202020204" pitchFamily="34" charset="0"/>
                <a:cs typeface="Arial" panose="020B0604020202020204" pitchFamily="34" charset="0"/>
              </a:rPr>
              <a:t>This </a:t>
            </a:r>
            <a:r>
              <a:rPr lang="de-DE" altLang="zh-CN" dirty="0" err="1">
                <a:solidFill>
                  <a:srgbClr val="0E5772"/>
                </a:solidFill>
                <a:latin typeface="Arial" panose="020B0604020202020204" pitchFamily="34" charset="0"/>
                <a:cs typeface="Arial" panose="020B0604020202020204" pitchFamily="34" charset="0"/>
              </a:rPr>
              <a:t>term‘s</a:t>
            </a:r>
            <a:r>
              <a:rPr lang="de-DE" altLang="zh-CN" dirty="0">
                <a:solidFill>
                  <a:srgbClr val="0E5772"/>
                </a:solidFill>
                <a:latin typeface="Arial" panose="020B0604020202020204" pitchFamily="34" charset="0"/>
                <a:cs typeface="Arial" panose="020B0604020202020204" pitchFamily="34" charset="0"/>
              </a:rPr>
              <a:t> </a:t>
            </a:r>
            <a:r>
              <a:rPr lang="de-DE" altLang="zh-CN" dirty="0" err="1">
                <a:solidFill>
                  <a:srgbClr val="0E5772"/>
                </a:solidFill>
                <a:latin typeface="Arial" panose="020B0604020202020204" pitchFamily="34" charset="0"/>
                <a:cs typeface="Arial" panose="020B0604020202020204" pitchFamily="34" charset="0"/>
              </a:rPr>
              <a:t>overview</a:t>
            </a:r>
            <a:endParaRPr kumimoji="1" lang="zh-CN" altLang="en-US" dirty="0">
              <a:cs typeface="Arial" panose="020B0604020202020204" pitchFamily="34" charset="0"/>
            </a:endParaRPr>
          </a:p>
        </p:txBody>
      </p:sp>
      <p:sp>
        <p:nvSpPr>
          <p:cNvPr id="3" name="Rectangle 2">
            <a:extLst>
              <a:ext uri="{FF2B5EF4-FFF2-40B4-BE49-F238E27FC236}">
                <a16:creationId xmlns:a16="http://schemas.microsoft.com/office/drawing/2014/main" id="{03EC58F8-D8E1-4375-B310-8261A78E1CA1}"/>
              </a:ext>
            </a:extLst>
          </p:cNvPr>
          <p:cNvSpPr>
            <a:spLocks noGrp="1" noChangeArrowheads="1"/>
          </p:cNvSpPr>
          <p:nvPr>
            <p:ph idx="1"/>
          </p:nvPr>
        </p:nvSpPr>
        <p:spPr bwMode="auto">
          <a:xfrm>
            <a:off x="457200" y="1556792"/>
            <a:ext cx="8229600"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l">
              <a:buFont typeface="Arial" panose="020B0604020202020204" pitchFamily="34" charset="0"/>
              <a:buChar char="•"/>
            </a:pPr>
            <a:r>
              <a:rPr lang="de-DE" sz="900" b="0" i="0" dirty="0">
                <a:solidFill>
                  <a:srgbClr val="000000"/>
                </a:solidFill>
                <a:effectLst/>
                <a:latin typeface="Arial" panose="020B0604020202020204" pitchFamily="34" charset="0"/>
              </a:rPr>
              <a:t>1 Sep 26 </a:t>
            </a:r>
            <a:r>
              <a:rPr lang="de-DE" sz="900" b="0" i="0" dirty="0" err="1">
                <a:solidFill>
                  <a:srgbClr val="000000"/>
                </a:solidFill>
                <a:effectLst/>
                <a:latin typeface="Arial" panose="020B0604020202020204" pitchFamily="34" charset="0"/>
              </a:rPr>
              <a:t>Introduction</a:t>
            </a:r>
            <a:endParaRPr lang="de-DE" sz="900" b="0" i="0" dirty="0">
              <a:solidFill>
                <a:srgbClr val="000000"/>
              </a:solidFill>
              <a:effectLst/>
              <a:latin typeface="Arial" panose="020B0604020202020204" pitchFamily="34" charset="0"/>
            </a:endParaRPr>
          </a:p>
          <a:p>
            <a:pPr algn="l">
              <a:buFont typeface="Arial" panose="020B0604020202020204" pitchFamily="34" charset="0"/>
              <a:buChar char="•"/>
            </a:pPr>
            <a:r>
              <a:rPr lang="de-DE" sz="900" b="0" i="0" dirty="0">
                <a:solidFill>
                  <a:srgbClr val="000000"/>
                </a:solidFill>
                <a:effectLst/>
                <a:latin typeface="Arial" panose="020B0604020202020204" pitchFamily="34" charset="0"/>
              </a:rPr>
              <a:t>2 Sep 29 </a:t>
            </a:r>
            <a:r>
              <a:rPr lang="de-DE" sz="900" b="0" i="0" dirty="0" err="1">
                <a:solidFill>
                  <a:srgbClr val="000000"/>
                </a:solidFill>
                <a:effectLst/>
                <a:latin typeface="Arial" panose="020B0604020202020204" pitchFamily="34" charset="0"/>
              </a:rPr>
              <a:t>Emergence</a:t>
            </a:r>
            <a:r>
              <a:rPr lang="de-DE" sz="900" b="0" i="0" dirty="0">
                <a:solidFill>
                  <a:srgbClr val="000000"/>
                </a:solidFill>
                <a:effectLst/>
                <a:latin typeface="Arial" panose="020B0604020202020204" pitchFamily="34" charset="0"/>
              </a:rPr>
              <a:t> I</a:t>
            </a:r>
          </a:p>
          <a:p>
            <a:pPr algn="l">
              <a:buFont typeface="Arial" panose="020B0604020202020204" pitchFamily="34" charset="0"/>
              <a:buChar char="•"/>
            </a:pPr>
            <a:r>
              <a:rPr lang="de-DE" sz="900" b="0" i="0" dirty="0">
                <a:solidFill>
                  <a:srgbClr val="000000"/>
                </a:solidFill>
                <a:effectLst/>
                <a:latin typeface="Arial" panose="020B0604020202020204" pitchFamily="34" charset="0"/>
              </a:rPr>
              <a:t>3 </a:t>
            </a:r>
            <a:r>
              <a:rPr lang="de-DE" sz="900" b="0" i="0" dirty="0" err="1">
                <a:solidFill>
                  <a:srgbClr val="000000"/>
                </a:solidFill>
                <a:effectLst/>
                <a:latin typeface="Arial" panose="020B0604020202020204" pitchFamily="34" charset="0"/>
              </a:rPr>
              <a:t>Oct</a:t>
            </a:r>
            <a:r>
              <a:rPr lang="de-DE" sz="900" b="0" i="0" dirty="0">
                <a:solidFill>
                  <a:srgbClr val="000000"/>
                </a:solidFill>
                <a:effectLst/>
                <a:latin typeface="Arial" panose="020B0604020202020204" pitchFamily="34" charset="0"/>
              </a:rPr>
              <a:t> 13 </a:t>
            </a:r>
            <a:r>
              <a:rPr lang="de-DE" sz="900" b="0" i="0" dirty="0" err="1">
                <a:solidFill>
                  <a:srgbClr val="000000"/>
                </a:solidFill>
                <a:effectLst/>
                <a:latin typeface="Arial" panose="020B0604020202020204" pitchFamily="34" charset="0"/>
              </a:rPr>
              <a:t>Emergence</a:t>
            </a:r>
            <a:r>
              <a:rPr lang="de-DE" sz="900" b="0" i="0" dirty="0">
                <a:solidFill>
                  <a:srgbClr val="000000"/>
                </a:solidFill>
                <a:effectLst/>
                <a:latin typeface="Arial" panose="020B0604020202020204" pitchFamily="34" charset="0"/>
              </a:rPr>
              <a:t> II (</a:t>
            </a:r>
            <a:r>
              <a:rPr lang="de-DE" sz="900" b="0" i="0" dirty="0" err="1">
                <a:solidFill>
                  <a:srgbClr val="000000"/>
                </a:solidFill>
                <a:effectLst/>
                <a:latin typeface="Arial" panose="020B0604020202020204" pitchFamily="34" charset="0"/>
              </a:rPr>
              <a:t>Emergence</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of</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translation</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study</a:t>
            </a:r>
            <a:r>
              <a:rPr lang="de-DE" sz="900" b="0" i="0" dirty="0">
                <a:solidFill>
                  <a:srgbClr val="000000"/>
                </a:solidFill>
                <a:effectLst/>
                <a:latin typeface="Arial" panose="020B0604020202020204" pitchFamily="34" charset="0"/>
              </a:rPr>
              <a:t> in China)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Chen </a:t>
            </a:r>
            <a:r>
              <a:rPr lang="de-DE" sz="900" b="0" i="0" dirty="0" err="1">
                <a:solidFill>
                  <a:srgbClr val="000000"/>
                </a:solidFill>
                <a:effectLst/>
                <a:latin typeface="Arial" panose="020B0604020202020204" pitchFamily="34" charset="0"/>
              </a:rPr>
              <a:t>Xiangqiong</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陈湘琼 </a:t>
            </a:r>
            <a:r>
              <a:rPr lang="de-DE" sz="900" b="0" i="0" dirty="0">
                <a:solidFill>
                  <a:srgbClr val="000000"/>
                </a:solidFill>
                <a:effectLst/>
                <a:latin typeface="Arial" panose="020B0604020202020204" pitchFamily="34" charset="0"/>
              </a:rPr>
              <a:t>and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Li </a:t>
            </a:r>
            <a:r>
              <a:rPr lang="de-DE" sz="900" b="0" i="0" dirty="0" err="1">
                <a:solidFill>
                  <a:srgbClr val="000000"/>
                </a:solidFill>
                <a:effectLst/>
                <a:latin typeface="Arial" panose="020B0604020202020204" pitchFamily="34" charset="0"/>
              </a:rPr>
              <a:t>Xichang</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李习长</a:t>
            </a:r>
            <a:r>
              <a:rPr lang="de-DE" altLang="zh-CN"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Emergence</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of</a:t>
            </a:r>
            <a:r>
              <a:rPr lang="de-DE" sz="900" b="0" i="0" dirty="0">
                <a:solidFill>
                  <a:srgbClr val="000000"/>
                </a:solidFill>
                <a:effectLst/>
                <a:latin typeface="Arial" panose="020B0604020202020204" pitchFamily="34" charset="0"/>
              </a:rPr>
              <a:t> Oral Interpretation)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Shan </a:t>
            </a:r>
            <a:r>
              <a:rPr lang="de-DE" sz="900" b="0" i="0" dirty="0" err="1">
                <a:solidFill>
                  <a:srgbClr val="000000"/>
                </a:solidFill>
                <a:effectLst/>
                <a:latin typeface="Arial" panose="020B0604020202020204" pitchFamily="34" charset="0"/>
              </a:rPr>
              <a:t>Gongfei</a:t>
            </a:r>
            <a:r>
              <a:rPr lang="de-DE" sz="900" b="0" i="0" dirty="0">
                <a:solidFill>
                  <a:srgbClr val="000000"/>
                </a:solidFill>
                <a:effectLst/>
                <a:latin typeface="Arial" panose="020B0604020202020204" pitchFamily="34" charset="0"/>
              </a:rPr>
              <a:t>.(</a:t>
            </a:r>
            <a:r>
              <a:rPr lang="zh-CN" altLang="de-DE" sz="900" b="0" i="0" dirty="0">
                <a:solidFill>
                  <a:srgbClr val="000000"/>
                </a:solidFill>
                <a:effectLst/>
                <a:latin typeface="Arial" panose="020B0604020202020204" pitchFamily="34" charset="0"/>
              </a:rPr>
              <a:t>机器翻译的起源 </a:t>
            </a:r>
            <a:r>
              <a:rPr lang="de-DE" sz="900" b="0" i="0" dirty="0">
                <a:solidFill>
                  <a:srgbClr val="000000"/>
                </a:solidFill>
                <a:effectLst/>
                <a:latin typeface="Arial" panose="020B0604020202020204" pitchFamily="34" charset="0"/>
              </a:rPr>
              <a:t>The Origin </a:t>
            </a:r>
            <a:r>
              <a:rPr lang="de-DE" sz="900" b="0" i="0" dirty="0" err="1">
                <a:solidFill>
                  <a:srgbClr val="000000"/>
                </a:solidFill>
                <a:effectLst/>
                <a:latin typeface="Arial" panose="020B0604020202020204" pitchFamily="34" charset="0"/>
              </a:rPr>
              <a:t>of</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Machine</a:t>
            </a:r>
            <a:r>
              <a:rPr lang="de-DE" sz="900" b="0" i="0" dirty="0">
                <a:solidFill>
                  <a:srgbClr val="000000"/>
                </a:solidFill>
                <a:effectLst/>
                <a:latin typeface="Arial" panose="020B0604020202020204" pitchFamily="34" charset="0"/>
              </a:rPr>
              <a:t> Translation)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Xu</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Minyun</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徐敏赟 </a:t>
            </a:r>
            <a:r>
              <a:rPr lang="de-DE" altLang="zh-CN" sz="900" b="0" i="0" dirty="0">
                <a:solidFill>
                  <a:srgbClr val="000000"/>
                </a:solidFill>
                <a:effectLst/>
                <a:latin typeface="Arial" panose="020B0604020202020204" pitchFamily="34" charset="0"/>
              </a:rPr>
              <a:t>202120081535 </a:t>
            </a:r>
            <a:r>
              <a:rPr lang="de-DE" sz="900" b="0" i="0" dirty="0">
                <a:solidFill>
                  <a:srgbClr val="000000"/>
                </a:solidFill>
                <a:effectLst/>
                <a:latin typeface="Arial" panose="020B0604020202020204" pitchFamily="34" charset="0"/>
              </a:rPr>
              <a:t>and </a:t>
            </a:r>
            <a:r>
              <a:rPr lang="de-DE" sz="900" b="0" i="0" dirty="0" err="1">
                <a:solidFill>
                  <a:srgbClr val="000000"/>
                </a:solidFill>
                <a:effectLst/>
                <a:latin typeface="Arial" panose="020B0604020202020204" pitchFamily="34" charset="0"/>
              </a:rPr>
              <a:t>powerpoint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Yan Jing </a:t>
            </a:r>
            <a:r>
              <a:rPr lang="zh-CN" altLang="de-DE" sz="900" b="0" i="0" dirty="0">
                <a:solidFill>
                  <a:srgbClr val="000000"/>
                </a:solidFill>
                <a:effectLst/>
                <a:latin typeface="Arial" panose="020B0604020202020204" pitchFamily="34" charset="0"/>
              </a:rPr>
              <a:t>颜静 </a:t>
            </a:r>
            <a:r>
              <a:rPr lang="de-DE" altLang="zh-CN" sz="900" b="0" i="0" dirty="0">
                <a:solidFill>
                  <a:srgbClr val="000000"/>
                </a:solidFill>
                <a:effectLst/>
                <a:latin typeface="Arial" panose="020B0604020202020204" pitchFamily="34" charset="0"/>
              </a:rPr>
              <a:t>202120081536.</a:t>
            </a:r>
          </a:p>
          <a:p>
            <a:pPr algn="l">
              <a:buFont typeface="Arial" panose="020B0604020202020204" pitchFamily="34" charset="0"/>
              <a:buChar char="•"/>
            </a:pPr>
            <a:r>
              <a:rPr lang="de-DE" altLang="zh-CN" sz="900" b="0" i="0" dirty="0">
                <a:solidFill>
                  <a:srgbClr val="000000"/>
                </a:solidFill>
                <a:effectLst/>
                <a:latin typeface="Arial" panose="020B0604020202020204" pitchFamily="34" charset="0"/>
              </a:rPr>
              <a:t>4 </a:t>
            </a:r>
            <a:r>
              <a:rPr lang="de-DE" sz="900" b="0" i="0" dirty="0" err="1">
                <a:solidFill>
                  <a:srgbClr val="000000"/>
                </a:solidFill>
                <a:effectLst/>
                <a:latin typeface="Arial" panose="020B0604020202020204" pitchFamily="34" charset="0"/>
              </a:rPr>
              <a:t>Oct</a:t>
            </a:r>
            <a:r>
              <a:rPr lang="de-DE" sz="900" b="0" i="0" dirty="0">
                <a:solidFill>
                  <a:srgbClr val="000000"/>
                </a:solidFill>
                <a:effectLst/>
                <a:latin typeface="Arial" panose="020B0604020202020204" pitchFamily="34" charset="0"/>
              </a:rPr>
              <a:t> 20 </a:t>
            </a:r>
            <a:r>
              <a:rPr lang="de-DE" sz="900" b="0" i="0" dirty="0" err="1">
                <a:solidFill>
                  <a:srgbClr val="000000"/>
                </a:solidFill>
                <a:effectLst/>
                <a:latin typeface="Arial" panose="020B0604020202020204" pitchFamily="34" charset="0"/>
              </a:rPr>
              <a:t>History</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of</a:t>
            </a:r>
            <a:r>
              <a:rPr lang="de-DE" sz="900" b="0" i="0" dirty="0">
                <a:solidFill>
                  <a:srgbClr val="000000"/>
                </a:solidFill>
                <a:effectLst/>
                <a:latin typeface="Arial" panose="020B0604020202020204" pitchFamily="34" charset="0"/>
              </a:rPr>
              <a:t> Translation (</a:t>
            </a:r>
            <a:r>
              <a:rPr lang="zh-CN" altLang="de-DE" sz="900" b="0" i="0" dirty="0">
                <a:solidFill>
                  <a:srgbClr val="000000"/>
                </a:solidFill>
                <a:effectLst/>
                <a:latin typeface="Arial" panose="020B0604020202020204" pitchFamily="34" charset="0"/>
              </a:rPr>
              <a:t>西方翻译简史 </a:t>
            </a:r>
            <a:r>
              <a:rPr lang="de-DE" sz="900" b="0" i="0" dirty="0">
                <a:solidFill>
                  <a:srgbClr val="000000"/>
                </a:solidFill>
                <a:effectLst/>
                <a:latin typeface="Arial" panose="020B0604020202020204" pitchFamily="34" charset="0"/>
              </a:rPr>
              <a:t>The </a:t>
            </a:r>
            <a:r>
              <a:rPr lang="de-DE" sz="900" b="0" i="0" dirty="0" err="1">
                <a:solidFill>
                  <a:srgbClr val="000000"/>
                </a:solidFill>
                <a:effectLst/>
                <a:latin typeface="Arial" panose="020B0604020202020204" pitchFamily="34" charset="0"/>
              </a:rPr>
              <a:t>brief</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history</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of</a:t>
            </a:r>
            <a:r>
              <a:rPr lang="de-DE" sz="900" b="0" i="0" dirty="0">
                <a:solidFill>
                  <a:srgbClr val="000000"/>
                </a:solidFill>
                <a:effectLst/>
                <a:latin typeface="Arial" panose="020B0604020202020204" pitchFamily="34" charset="0"/>
              </a:rPr>
              <a:t> Western </a:t>
            </a:r>
            <a:r>
              <a:rPr lang="de-DE" sz="900" b="0" i="0" dirty="0" err="1">
                <a:solidFill>
                  <a:srgbClr val="000000"/>
                </a:solidFill>
                <a:effectLst/>
                <a:latin typeface="Arial" panose="020B0604020202020204" pitchFamily="34" charset="0"/>
              </a:rPr>
              <a:t>translation</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Fu </a:t>
            </a:r>
            <a:r>
              <a:rPr lang="de-DE" sz="900" b="0" i="0" dirty="0" err="1">
                <a:solidFill>
                  <a:srgbClr val="000000"/>
                </a:solidFill>
                <a:effectLst/>
                <a:latin typeface="Arial" panose="020B0604020202020204" pitchFamily="34" charset="0"/>
              </a:rPr>
              <a:t>Shiyu</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付诗雨 </a:t>
            </a:r>
            <a:r>
              <a:rPr lang="de-DE" altLang="zh-CN" sz="900" b="0" i="0" dirty="0">
                <a:solidFill>
                  <a:srgbClr val="000000"/>
                </a:solidFill>
                <a:effectLst/>
                <a:latin typeface="Arial" panose="020B0604020202020204" pitchFamily="34" charset="0"/>
              </a:rPr>
              <a:t>202120081486 </a:t>
            </a:r>
            <a:r>
              <a:rPr lang="de-DE" sz="900" b="0" i="0" dirty="0">
                <a:solidFill>
                  <a:srgbClr val="000000"/>
                </a:solidFill>
                <a:effectLst/>
                <a:latin typeface="Arial" panose="020B0604020202020204" pitchFamily="34" charset="0"/>
              </a:rPr>
              <a:t>and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Ding Xuan </a:t>
            </a:r>
            <a:r>
              <a:rPr lang="zh-CN" altLang="de-DE" sz="900" b="0" i="0" dirty="0">
                <a:solidFill>
                  <a:srgbClr val="000000"/>
                </a:solidFill>
                <a:effectLst/>
                <a:latin typeface="Arial" panose="020B0604020202020204" pitchFamily="34" charset="0"/>
              </a:rPr>
              <a:t>丁旋 </a:t>
            </a:r>
            <a:r>
              <a:rPr lang="de-DE" altLang="zh-CN" sz="900" b="0" i="0" dirty="0">
                <a:solidFill>
                  <a:srgbClr val="000000"/>
                </a:solidFill>
                <a:effectLst/>
                <a:latin typeface="Arial" panose="020B0604020202020204" pitchFamily="34" charset="0"/>
              </a:rPr>
              <a:t>202120081483. (</a:t>
            </a:r>
            <a:r>
              <a:rPr lang="zh-CN" altLang="de-DE" sz="900" b="0" i="0" dirty="0">
                <a:solidFill>
                  <a:srgbClr val="000000"/>
                </a:solidFill>
                <a:effectLst/>
                <a:latin typeface="Arial" panose="020B0604020202020204" pitchFamily="34" charset="0"/>
              </a:rPr>
              <a:t>中国翻译简史 </a:t>
            </a:r>
            <a:r>
              <a:rPr lang="de-DE" sz="900" b="0" i="0" dirty="0">
                <a:solidFill>
                  <a:srgbClr val="000000"/>
                </a:solidFill>
                <a:effectLst/>
                <a:latin typeface="Arial" panose="020B0604020202020204" pitchFamily="34" charset="0"/>
              </a:rPr>
              <a:t>The </a:t>
            </a:r>
            <a:r>
              <a:rPr lang="de-DE" sz="900" b="0" i="0" dirty="0" err="1">
                <a:solidFill>
                  <a:srgbClr val="000000"/>
                </a:solidFill>
                <a:effectLst/>
                <a:latin typeface="Arial" panose="020B0604020202020204" pitchFamily="34" charset="0"/>
              </a:rPr>
              <a:t>brief</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history</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of</a:t>
            </a:r>
            <a:r>
              <a:rPr lang="de-DE" sz="900" b="0" i="0" dirty="0">
                <a:solidFill>
                  <a:srgbClr val="000000"/>
                </a:solidFill>
                <a:effectLst/>
                <a:latin typeface="Arial" panose="020B0604020202020204" pitchFamily="34" charset="0"/>
              </a:rPr>
              <a:t> Chinese </a:t>
            </a:r>
            <a:r>
              <a:rPr lang="de-DE" sz="900" b="0" i="0" dirty="0" err="1">
                <a:solidFill>
                  <a:srgbClr val="000000"/>
                </a:solidFill>
                <a:effectLst/>
                <a:latin typeface="Arial" panose="020B0604020202020204" pitchFamily="34" charset="0"/>
              </a:rPr>
              <a:t>translation</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Gong </a:t>
            </a:r>
            <a:r>
              <a:rPr lang="de-DE" sz="900" b="0" i="0" dirty="0" err="1">
                <a:solidFill>
                  <a:srgbClr val="000000"/>
                </a:solidFill>
                <a:effectLst/>
                <a:latin typeface="Arial" panose="020B0604020202020204" pitchFamily="34" charset="0"/>
              </a:rPr>
              <a:t>Boya</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宫博雅 </a:t>
            </a:r>
            <a:r>
              <a:rPr lang="de-DE" altLang="zh-CN" sz="900" b="0" i="0" dirty="0">
                <a:solidFill>
                  <a:srgbClr val="000000"/>
                </a:solidFill>
                <a:effectLst/>
                <a:latin typeface="Arial" panose="020B0604020202020204" pitchFamily="34" charset="0"/>
              </a:rPr>
              <a:t>202120081488 </a:t>
            </a:r>
            <a:r>
              <a:rPr lang="de-DE" sz="900" b="0" i="0" dirty="0">
                <a:solidFill>
                  <a:srgbClr val="000000"/>
                </a:solidFill>
                <a:effectLst/>
                <a:latin typeface="Arial" panose="020B0604020202020204" pitchFamily="34" charset="0"/>
              </a:rPr>
              <a:t>and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胡舒情 </a:t>
            </a:r>
            <a:r>
              <a:rPr lang="de-DE" altLang="zh-CN" sz="900" b="0" i="0" dirty="0">
                <a:solidFill>
                  <a:srgbClr val="000000"/>
                </a:solidFill>
                <a:effectLst/>
                <a:latin typeface="Arial" panose="020B0604020202020204" pitchFamily="34" charset="0"/>
              </a:rPr>
              <a:t>202120081490. </a:t>
            </a:r>
            <a:r>
              <a:rPr lang="zh-CN" altLang="de-DE" sz="900" b="0" i="0" dirty="0">
                <a:solidFill>
                  <a:srgbClr val="000000"/>
                </a:solidFill>
                <a:effectLst/>
                <a:latin typeface="Arial" panose="020B0604020202020204" pitchFamily="34" charset="0"/>
              </a:rPr>
              <a:t>（中国译场中佛经翻译的历史）</a:t>
            </a:r>
            <a:r>
              <a:rPr lang="de-DE" sz="900" b="0" i="0" dirty="0" err="1">
                <a:solidFill>
                  <a:srgbClr val="000000"/>
                </a:solidFill>
                <a:effectLst/>
                <a:latin typeface="Arial" panose="020B0604020202020204" pitchFamily="34" charset="0"/>
              </a:rPr>
              <a:t>the</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history</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of</a:t>
            </a:r>
            <a:r>
              <a:rPr lang="de-DE" sz="900" b="0" i="0" dirty="0">
                <a:solidFill>
                  <a:srgbClr val="000000"/>
                </a:solidFill>
                <a:effectLst/>
                <a:latin typeface="Arial" panose="020B0604020202020204" pitchFamily="34" charset="0"/>
              </a:rPr>
              <a:t> Buddhist </a:t>
            </a:r>
            <a:r>
              <a:rPr lang="de-DE" sz="900" b="0" i="0" dirty="0" err="1">
                <a:solidFill>
                  <a:srgbClr val="000000"/>
                </a:solidFill>
                <a:effectLst/>
                <a:latin typeface="Arial" panose="020B0604020202020204" pitchFamily="34" charset="0"/>
              </a:rPr>
              <a:t>Scripture</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translation</a:t>
            </a:r>
            <a:r>
              <a:rPr lang="de-DE" sz="900" b="0" i="0" dirty="0">
                <a:solidFill>
                  <a:srgbClr val="000000"/>
                </a:solidFill>
                <a:effectLst/>
                <a:latin typeface="Arial" panose="020B0604020202020204" pitchFamily="34" charset="0"/>
              </a:rPr>
              <a:t> in </a:t>
            </a:r>
            <a:r>
              <a:rPr lang="de-DE" sz="900" b="0" i="0" dirty="0" err="1">
                <a:solidFill>
                  <a:srgbClr val="000000"/>
                </a:solidFill>
                <a:effectLst/>
                <a:latin typeface="Arial" panose="020B0604020202020204" pitchFamily="34" charset="0"/>
              </a:rPr>
              <a:t>chinese</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translation</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center</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Wang </a:t>
            </a:r>
            <a:r>
              <a:rPr lang="de-DE" sz="900" b="0" i="0" dirty="0" err="1">
                <a:solidFill>
                  <a:srgbClr val="000000"/>
                </a:solidFill>
                <a:effectLst/>
                <a:latin typeface="Arial" panose="020B0604020202020204" pitchFamily="34" charset="0"/>
              </a:rPr>
              <a:t>Zhenlong</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王镇隆 </a:t>
            </a:r>
            <a:r>
              <a:rPr lang="de-DE" altLang="zh-CN" sz="900" b="0" i="0" dirty="0">
                <a:solidFill>
                  <a:srgbClr val="000000"/>
                </a:solidFill>
                <a:effectLst/>
                <a:latin typeface="Arial" panose="020B0604020202020204" pitchFamily="34" charset="0"/>
              </a:rPr>
              <a:t>202120081525 </a:t>
            </a:r>
            <a:r>
              <a:rPr lang="de-DE" sz="900" b="0" i="0" dirty="0">
                <a:solidFill>
                  <a:srgbClr val="000000"/>
                </a:solidFill>
                <a:effectLst/>
                <a:latin typeface="Arial" panose="020B0604020202020204" pitchFamily="34" charset="0"/>
              </a:rPr>
              <a:t>and PPT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Ye</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Weijie</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叶维杰 </a:t>
            </a:r>
            <a:r>
              <a:rPr lang="de-DE" altLang="zh-CN" sz="900" b="0" i="0" dirty="0">
                <a:solidFill>
                  <a:srgbClr val="000000"/>
                </a:solidFill>
                <a:effectLst/>
                <a:latin typeface="Arial" panose="020B0604020202020204" pitchFamily="34" charset="0"/>
              </a:rPr>
              <a:t>202120081544</a:t>
            </a:r>
            <a:r>
              <a:rPr lang="zh-CN" altLang="de-DE" sz="900" b="0" i="0" dirty="0">
                <a:solidFill>
                  <a:srgbClr val="000000"/>
                </a:solidFill>
                <a:effectLst/>
                <a:latin typeface="Arial" panose="020B0604020202020204" pitchFamily="34" charset="0"/>
              </a:rPr>
              <a:t>（中国诗歌翻译简史（</a:t>
            </a:r>
            <a:r>
              <a:rPr lang="de-DE" altLang="zh-CN" sz="900" b="0" i="0" dirty="0">
                <a:solidFill>
                  <a:srgbClr val="000000"/>
                </a:solidFill>
                <a:effectLst/>
                <a:latin typeface="Arial" panose="020B0604020202020204" pitchFamily="34" charset="0"/>
              </a:rPr>
              <a:t>1949</a:t>
            </a:r>
            <a:r>
              <a:rPr lang="zh-CN" altLang="de-DE" sz="900" b="0" i="0" dirty="0">
                <a:solidFill>
                  <a:srgbClr val="000000"/>
                </a:solidFill>
                <a:effectLst/>
                <a:latin typeface="Arial" panose="020B0604020202020204" pitchFamily="34" charset="0"/>
              </a:rPr>
              <a:t>年及以前）</a:t>
            </a:r>
            <a:r>
              <a:rPr lang="de-DE" sz="900" b="0" i="0" dirty="0">
                <a:solidFill>
                  <a:srgbClr val="000000"/>
                </a:solidFill>
                <a:effectLst/>
                <a:latin typeface="Arial" panose="020B0604020202020204" pitchFamily="34" charset="0"/>
              </a:rPr>
              <a:t>A Brief </a:t>
            </a:r>
            <a:r>
              <a:rPr lang="de-DE" sz="900" b="0" i="0" dirty="0" err="1">
                <a:solidFill>
                  <a:srgbClr val="000000"/>
                </a:solidFill>
                <a:effectLst/>
                <a:latin typeface="Arial" panose="020B0604020202020204" pitchFamily="34" charset="0"/>
              </a:rPr>
              <a:t>History</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of</a:t>
            </a:r>
            <a:r>
              <a:rPr lang="de-DE" sz="900" b="0" i="0" dirty="0">
                <a:solidFill>
                  <a:srgbClr val="000000"/>
                </a:solidFill>
                <a:effectLst/>
                <a:latin typeface="Arial" panose="020B0604020202020204" pitchFamily="34" charset="0"/>
              </a:rPr>
              <a:t> Chinese Poetry Translation (1949 and </a:t>
            </a:r>
            <a:r>
              <a:rPr lang="de-DE" sz="900" b="0" i="0" dirty="0" err="1">
                <a:solidFill>
                  <a:srgbClr val="000000"/>
                </a:solidFill>
                <a:effectLst/>
                <a:latin typeface="Arial" panose="020B0604020202020204" pitchFamily="34" charset="0"/>
              </a:rPr>
              <a:t>before</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Mou</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Yixin</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牟一心 </a:t>
            </a:r>
            <a:r>
              <a:rPr lang="de-DE" altLang="zh-CN" sz="900" b="0" i="0" dirty="0">
                <a:solidFill>
                  <a:srgbClr val="000000"/>
                </a:solidFill>
                <a:effectLst/>
                <a:latin typeface="Arial" panose="020B0604020202020204" pitchFamily="34" charset="0"/>
              </a:rPr>
              <a:t>202120081516 </a:t>
            </a:r>
            <a:r>
              <a:rPr lang="de-DE" sz="900" b="0" i="0" dirty="0">
                <a:solidFill>
                  <a:srgbClr val="000000"/>
                </a:solidFill>
                <a:effectLst/>
                <a:latin typeface="Arial" panose="020B0604020202020204" pitchFamily="34" charset="0"/>
              </a:rPr>
              <a:t>and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Rao </a:t>
            </a:r>
            <a:r>
              <a:rPr lang="de-DE" sz="900" b="0" i="0" dirty="0" err="1">
                <a:solidFill>
                  <a:srgbClr val="000000"/>
                </a:solidFill>
                <a:effectLst/>
                <a:latin typeface="Arial" panose="020B0604020202020204" pitchFamily="34" charset="0"/>
              </a:rPr>
              <a:t>Jinying</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饶金盈 </a:t>
            </a:r>
            <a:r>
              <a:rPr lang="de-DE" altLang="zh-CN" sz="900" b="0" i="0" dirty="0">
                <a:solidFill>
                  <a:srgbClr val="000000"/>
                </a:solidFill>
                <a:effectLst/>
                <a:latin typeface="Arial" panose="020B0604020202020204" pitchFamily="34" charset="0"/>
              </a:rPr>
              <a:t>202120081520</a:t>
            </a:r>
          </a:p>
          <a:p>
            <a:pPr algn="l">
              <a:buFont typeface="Arial" panose="020B0604020202020204" pitchFamily="34" charset="0"/>
              <a:buChar char="•"/>
            </a:pPr>
            <a:r>
              <a:rPr lang="de-DE" altLang="zh-CN" sz="900" b="0" i="0" dirty="0">
                <a:solidFill>
                  <a:srgbClr val="000000"/>
                </a:solidFill>
                <a:effectLst/>
                <a:latin typeface="Arial" panose="020B0604020202020204" pitchFamily="34" charset="0"/>
              </a:rPr>
              <a:t>5 </a:t>
            </a:r>
            <a:r>
              <a:rPr lang="de-DE" sz="900" b="0" i="0" dirty="0" err="1">
                <a:solidFill>
                  <a:srgbClr val="000000"/>
                </a:solidFill>
                <a:effectLst/>
                <a:latin typeface="Arial" panose="020B0604020202020204" pitchFamily="34" charset="0"/>
              </a:rPr>
              <a:t>Oct</a:t>
            </a:r>
            <a:r>
              <a:rPr lang="de-DE" sz="900" b="0" i="0" dirty="0">
                <a:solidFill>
                  <a:srgbClr val="000000"/>
                </a:solidFill>
                <a:effectLst/>
                <a:latin typeface="Arial" panose="020B0604020202020204" pitchFamily="34" charset="0"/>
              </a:rPr>
              <a:t> 27 Early </a:t>
            </a:r>
            <a:r>
              <a:rPr lang="de-DE" sz="900" b="0" i="0" dirty="0" err="1">
                <a:solidFill>
                  <a:srgbClr val="000000"/>
                </a:solidFill>
                <a:effectLst/>
                <a:latin typeface="Arial" panose="020B0604020202020204" pitchFamily="34" charset="0"/>
              </a:rPr>
              <a:t>understanding</a:t>
            </a:r>
            <a:endParaRPr lang="de-DE" sz="900" b="0" i="0" dirty="0">
              <a:solidFill>
                <a:srgbClr val="000000"/>
              </a:solidFill>
              <a:effectLst/>
              <a:latin typeface="Arial" panose="020B0604020202020204" pitchFamily="34" charset="0"/>
            </a:endParaRPr>
          </a:p>
          <a:p>
            <a:pPr algn="l">
              <a:buFont typeface="Arial" panose="020B0604020202020204" pitchFamily="34" charset="0"/>
              <a:buChar char="•"/>
            </a:pPr>
            <a:r>
              <a:rPr lang="de-DE" sz="900" b="0" i="0" dirty="0">
                <a:solidFill>
                  <a:srgbClr val="000000"/>
                </a:solidFill>
                <a:effectLst/>
                <a:latin typeface="Arial" panose="020B0604020202020204" pitchFamily="34" charset="0"/>
              </a:rPr>
              <a:t>6 Nov 3 </a:t>
            </a:r>
            <a:r>
              <a:rPr lang="de-DE" sz="900" b="0" i="0" dirty="0" err="1">
                <a:solidFill>
                  <a:srgbClr val="000000"/>
                </a:solidFill>
                <a:effectLst/>
                <a:latin typeface="Arial" panose="020B0604020202020204" pitchFamily="34" charset="0"/>
              </a:rPr>
              <a:t>Linguistics</a:t>
            </a:r>
            <a:r>
              <a:rPr lang="de-DE" sz="900" b="0" i="0" dirty="0">
                <a:solidFill>
                  <a:srgbClr val="000000"/>
                </a:solidFill>
                <a:effectLst/>
                <a:latin typeface="Arial" panose="020B0604020202020204" pitchFamily="34" charset="0"/>
              </a:rPr>
              <a:t> and </a:t>
            </a:r>
            <a:r>
              <a:rPr lang="de-DE" sz="900" b="0" i="0" dirty="0" err="1">
                <a:solidFill>
                  <a:srgbClr val="000000"/>
                </a:solidFill>
                <a:effectLst/>
                <a:latin typeface="Arial" panose="020B0604020202020204" pitchFamily="34" charset="0"/>
              </a:rPr>
              <a:t>Equivalence</a:t>
            </a:r>
            <a:r>
              <a:rPr lang="de-DE" sz="900" b="0" i="0" dirty="0">
                <a:solidFill>
                  <a:srgbClr val="000000"/>
                </a:solidFill>
                <a:effectLst/>
                <a:latin typeface="Arial" panose="020B0604020202020204" pitchFamily="34" charset="0"/>
              </a:rPr>
              <a:t> (Nida) </a:t>
            </a:r>
            <a:r>
              <a:rPr lang="de-DE" sz="900" b="0" i="0" dirty="0">
                <a:solidFill>
                  <a:srgbClr val="FF0000"/>
                </a:solidFill>
                <a:effectLst/>
                <a:latin typeface="Arial" panose="020B0604020202020204" pitchFamily="34" charset="0"/>
              </a:rPr>
              <a:t>(</a:t>
            </a:r>
            <a:r>
              <a:rPr lang="de-DE" sz="900" b="0" i="0" dirty="0" err="1">
                <a:solidFill>
                  <a:srgbClr val="FF0000"/>
                </a:solidFill>
                <a:effectLst/>
                <a:latin typeface="Arial" panose="020B0604020202020204" pitchFamily="34" charset="0"/>
              </a:rPr>
              <a:t>Nida's</a:t>
            </a:r>
            <a:r>
              <a:rPr lang="de-DE" sz="900" b="0" i="0" dirty="0">
                <a:solidFill>
                  <a:srgbClr val="FF0000"/>
                </a:solidFill>
                <a:effectLst/>
                <a:latin typeface="Arial" panose="020B0604020202020204" pitchFamily="34" charset="0"/>
              </a:rPr>
              <a:t> Dynamic </a:t>
            </a:r>
            <a:r>
              <a:rPr lang="de-DE" sz="900" b="0" i="0" dirty="0" err="1">
                <a:solidFill>
                  <a:srgbClr val="FF0000"/>
                </a:solidFill>
                <a:effectLst/>
                <a:latin typeface="Arial" panose="020B0604020202020204" pitchFamily="34" charset="0"/>
              </a:rPr>
              <a:t>Equivalence</a:t>
            </a:r>
            <a:r>
              <a:rPr lang="de-DE" sz="900" b="0" i="0" dirty="0">
                <a:solidFill>
                  <a:srgbClr val="FF0000"/>
                </a:solidFill>
                <a:effectLst/>
                <a:latin typeface="Arial" panose="020B0604020202020204" pitchFamily="34" charset="0"/>
              </a:rPr>
              <a:t> Theory)</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Ma Xin </a:t>
            </a:r>
            <a:r>
              <a:rPr lang="zh-CN" altLang="de-DE" sz="900" b="0" i="0" dirty="0">
                <a:solidFill>
                  <a:srgbClr val="000000"/>
                </a:solidFill>
                <a:effectLst/>
                <a:latin typeface="Arial" panose="020B0604020202020204" pitchFamily="34" charset="0"/>
              </a:rPr>
              <a:t>马新 </a:t>
            </a:r>
            <a:r>
              <a:rPr lang="de-DE" altLang="zh-CN" sz="900" b="0" i="0" dirty="0">
                <a:solidFill>
                  <a:srgbClr val="000000"/>
                </a:solidFill>
                <a:effectLst/>
                <a:latin typeface="Arial" panose="020B0604020202020204" pitchFamily="34" charset="0"/>
              </a:rPr>
              <a:t>202120081513 </a:t>
            </a:r>
            <a:r>
              <a:rPr lang="de-DE" sz="900" b="0" i="0" dirty="0">
                <a:solidFill>
                  <a:srgbClr val="000000"/>
                </a:solidFill>
                <a:effectLst/>
                <a:latin typeface="Arial" panose="020B0604020202020204" pitchFamily="34" charset="0"/>
              </a:rPr>
              <a:t>and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Du Lina </a:t>
            </a:r>
            <a:r>
              <a:rPr lang="zh-CN" altLang="de-DE" sz="900" b="0" i="0" dirty="0">
                <a:solidFill>
                  <a:srgbClr val="000000"/>
                </a:solidFill>
                <a:effectLst/>
                <a:latin typeface="Arial" panose="020B0604020202020204" pitchFamily="34" charset="0"/>
              </a:rPr>
              <a:t>杜莉娜 </a:t>
            </a:r>
            <a:r>
              <a:rPr lang="de-DE" altLang="zh-CN" sz="900" b="0" i="0" dirty="0">
                <a:solidFill>
                  <a:srgbClr val="000000"/>
                </a:solidFill>
                <a:effectLst/>
                <a:latin typeface="Arial" panose="020B0604020202020204" pitchFamily="34" charset="0"/>
              </a:rPr>
              <a:t>202120081484. </a:t>
            </a:r>
            <a:r>
              <a:rPr lang="de-DE" altLang="zh-CN" sz="900" b="0" i="0" dirty="0">
                <a:solidFill>
                  <a:srgbClr val="FF0000"/>
                </a:solidFill>
                <a:effectLst/>
                <a:latin typeface="Arial" panose="020B0604020202020204" pitchFamily="34" charset="0"/>
              </a:rPr>
              <a:t>"</a:t>
            </a:r>
            <a:r>
              <a:rPr lang="de-DE" sz="900" b="0" i="0" dirty="0">
                <a:solidFill>
                  <a:srgbClr val="FF0000"/>
                </a:solidFill>
                <a:effectLst/>
                <a:latin typeface="Arial" panose="020B0604020202020204" pitchFamily="34" charset="0"/>
              </a:rPr>
              <a:t>The </a:t>
            </a:r>
            <a:r>
              <a:rPr lang="de-DE" sz="900" b="0" i="0" dirty="0" err="1">
                <a:solidFill>
                  <a:srgbClr val="FF0000"/>
                </a:solidFill>
                <a:effectLst/>
                <a:latin typeface="Arial" panose="020B0604020202020204" pitchFamily="34" charset="0"/>
              </a:rPr>
              <a:t>three</a:t>
            </a:r>
            <a:r>
              <a:rPr lang="de-DE" sz="900" b="0" i="0" dirty="0">
                <a:solidFill>
                  <a:srgbClr val="FF0000"/>
                </a:solidFill>
                <a:effectLst/>
                <a:latin typeface="Arial" panose="020B0604020202020204" pitchFamily="34" charset="0"/>
              </a:rPr>
              <a:t> </a:t>
            </a:r>
            <a:r>
              <a:rPr lang="de-DE" sz="900" b="0" i="0" dirty="0" err="1">
                <a:solidFill>
                  <a:srgbClr val="FF0000"/>
                </a:solidFill>
                <a:effectLst/>
                <a:latin typeface="Arial" panose="020B0604020202020204" pitchFamily="34" charset="0"/>
              </a:rPr>
              <a:t>essences</a:t>
            </a:r>
            <a:r>
              <a:rPr lang="de-DE" sz="900" b="0" i="0" dirty="0">
                <a:solidFill>
                  <a:srgbClr val="FF0000"/>
                </a:solidFill>
                <a:effectLst/>
                <a:latin typeface="Arial" panose="020B0604020202020204" pitchFamily="34" charset="0"/>
              </a:rPr>
              <a:t> </a:t>
            </a:r>
            <a:r>
              <a:rPr lang="de-DE" sz="900" b="0" i="0" dirty="0" err="1">
                <a:solidFill>
                  <a:srgbClr val="FF0000"/>
                </a:solidFill>
                <a:effectLst/>
                <a:latin typeface="Arial" panose="020B0604020202020204" pitchFamily="34" charset="0"/>
              </a:rPr>
              <a:t>of</a:t>
            </a:r>
            <a:r>
              <a:rPr lang="de-DE" sz="900" b="0" i="0" dirty="0">
                <a:solidFill>
                  <a:srgbClr val="FF0000"/>
                </a:solidFill>
                <a:effectLst/>
                <a:latin typeface="Arial" panose="020B0604020202020204" pitchFamily="34" charset="0"/>
              </a:rPr>
              <a:t> </a:t>
            </a:r>
            <a:r>
              <a:rPr lang="de-DE" sz="900" b="0" i="0" dirty="0" err="1">
                <a:solidFill>
                  <a:srgbClr val="FF0000"/>
                </a:solidFill>
                <a:effectLst/>
                <a:latin typeface="Arial" panose="020B0604020202020204" pitchFamily="34" charset="0"/>
              </a:rPr>
              <a:t>Functional</a:t>
            </a:r>
            <a:r>
              <a:rPr lang="de-DE" sz="900" b="0" i="0" dirty="0">
                <a:solidFill>
                  <a:srgbClr val="FF0000"/>
                </a:solidFill>
                <a:effectLst/>
                <a:latin typeface="Arial" panose="020B0604020202020204" pitchFamily="34" charset="0"/>
              </a:rPr>
              <a:t> </a:t>
            </a:r>
            <a:r>
              <a:rPr lang="de-DE" sz="900" b="0" i="0" dirty="0" err="1">
                <a:solidFill>
                  <a:srgbClr val="FF0000"/>
                </a:solidFill>
                <a:effectLst/>
                <a:latin typeface="Arial" panose="020B0604020202020204" pitchFamily="34" charset="0"/>
              </a:rPr>
              <a:t>Equivalence</a:t>
            </a:r>
            <a:r>
              <a:rPr lang="de-DE" sz="900" b="0" i="0" dirty="0">
                <a:solidFill>
                  <a:srgbClr val="FF0000"/>
                </a:solidFill>
                <a:effectLst/>
                <a:latin typeface="Arial" panose="020B0604020202020204" pitchFamily="34" charset="0"/>
              </a:rPr>
              <a:t> and </a:t>
            </a:r>
            <a:r>
              <a:rPr lang="de-DE" sz="900" b="0" i="0" dirty="0" err="1">
                <a:solidFill>
                  <a:srgbClr val="FF0000"/>
                </a:solidFill>
                <a:effectLst/>
                <a:latin typeface="Arial" panose="020B0604020202020204" pitchFamily="34" charset="0"/>
              </a:rPr>
              <a:t>its</a:t>
            </a:r>
            <a:r>
              <a:rPr lang="de-DE" sz="900" b="0" i="0" dirty="0">
                <a:solidFill>
                  <a:srgbClr val="FF0000"/>
                </a:solidFill>
                <a:effectLst/>
                <a:latin typeface="Arial" panose="020B0604020202020204" pitchFamily="34" charset="0"/>
              </a:rPr>
              <a:t> </a:t>
            </a:r>
            <a:r>
              <a:rPr lang="de-DE" sz="900" b="0" i="0" dirty="0" err="1">
                <a:solidFill>
                  <a:srgbClr val="FF0000"/>
                </a:solidFill>
                <a:effectLst/>
                <a:latin typeface="Arial" panose="020B0604020202020204" pitchFamily="34" charset="0"/>
              </a:rPr>
              <a:t>application</a:t>
            </a:r>
            <a:r>
              <a:rPr lang="de-DE" sz="900" b="0" i="0" dirty="0">
                <a:solidFill>
                  <a:srgbClr val="FF0000"/>
                </a:solidFill>
                <a:effectLst/>
                <a:latin typeface="Arial" panose="020B0604020202020204" pitchFamily="34" charset="0"/>
              </a:rPr>
              <a: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Yin Yuan </a:t>
            </a:r>
            <a:r>
              <a:rPr lang="zh-CN" altLang="de-DE" sz="900" b="0" i="0" dirty="0">
                <a:solidFill>
                  <a:srgbClr val="000000"/>
                </a:solidFill>
                <a:effectLst/>
                <a:latin typeface="Arial" panose="020B0604020202020204" pitchFamily="34" charset="0"/>
              </a:rPr>
              <a:t>尹媛 </a:t>
            </a:r>
            <a:r>
              <a:rPr lang="de-DE" altLang="zh-CN" sz="900" b="0" i="0" dirty="0">
                <a:solidFill>
                  <a:srgbClr val="000000"/>
                </a:solidFill>
                <a:effectLst/>
                <a:latin typeface="Arial" panose="020B0604020202020204" pitchFamily="34" charset="0"/>
              </a:rPr>
              <a:t>202120081548 </a:t>
            </a:r>
            <a:r>
              <a:rPr lang="de-DE" sz="900" b="0" i="0" dirty="0">
                <a:solidFill>
                  <a:srgbClr val="000000"/>
                </a:solidFill>
                <a:effectLst/>
                <a:latin typeface="Arial" panose="020B0604020202020204" pitchFamily="34" charset="0"/>
              </a:rPr>
              <a:t>and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Yi </a:t>
            </a:r>
            <a:r>
              <a:rPr lang="de-DE" sz="900" b="0" i="0" dirty="0" err="1">
                <a:solidFill>
                  <a:srgbClr val="000000"/>
                </a:solidFill>
                <a:effectLst/>
                <a:latin typeface="Arial" panose="020B0604020202020204" pitchFamily="34" charset="0"/>
              </a:rPr>
              <a:t>Yangfan</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易扬帆 </a:t>
            </a:r>
            <a:r>
              <a:rPr lang="de-DE" altLang="zh-CN" sz="900" b="0" i="0" dirty="0">
                <a:solidFill>
                  <a:srgbClr val="000000"/>
                </a:solidFill>
                <a:effectLst/>
                <a:latin typeface="Arial" panose="020B0604020202020204" pitchFamily="34" charset="0"/>
              </a:rPr>
              <a:t>202120081545. </a:t>
            </a:r>
            <a:r>
              <a:rPr lang="de-DE" altLang="zh-CN" sz="900" b="0" i="0" dirty="0">
                <a:solidFill>
                  <a:srgbClr val="FF0000"/>
                </a:solidFill>
                <a:effectLst/>
                <a:latin typeface="Arial" panose="020B0604020202020204" pitchFamily="34" charset="0"/>
              </a:rPr>
              <a:t>(</a:t>
            </a:r>
            <a:r>
              <a:rPr lang="de-DE" sz="900" b="0" i="0" dirty="0" err="1">
                <a:solidFill>
                  <a:srgbClr val="FF0000"/>
                </a:solidFill>
                <a:effectLst/>
                <a:latin typeface="Arial" panose="020B0604020202020204" pitchFamily="34" charset="0"/>
              </a:rPr>
              <a:t>please</a:t>
            </a:r>
            <a:r>
              <a:rPr lang="de-DE" sz="900" b="0" i="0" dirty="0">
                <a:solidFill>
                  <a:srgbClr val="FF0000"/>
                </a:solidFill>
                <a:effectLst/>
                <a:latin typeface="Arial" panose="020B0604020202020204" pitchFamily="34" charset="0"/>
              </a:rPr>
              <a:t> </a:t>
            </a:r>
            <a:r>
              <a:rPr lang="de-DE" sz="900" b="0" i="0" dirty="0" err="1">
                <a:solidFill>
                  <a:srgbClr val="FF0000"/>
                </a:solidFill>
                <a:effectLst/>
                <a:latin typeface="Arial" panose="020B0604020202020204" pitchFamily="34" charset="0"/>
              </a:rPr>
              <a:t>add</a:t>
            </a:r>
            <a:r>
              <a:rPr lang="de-DE" sz="900" b="0" i="0" dirty="0">
                <a:solidFill>
                  <a:srgbClr val="FF0000"/>
                </a:solidFill>
                <a:effectLst/>
                <a:latin typeface="Arial" panose="020B0604020202020204" pitchFamily="34" charset="0"/>
              </a:rPr>
              <a:t> </a:t>
            </a:r>
            <a:r>
              <a:rPr lang="de-DE" sz="900" b="0" i="0" dirty="0" err="1">
                <a:solidFill>
                  <a:srgbClr val="FF0000"/>
                </a:solidFill>
                <a:effectLst/>
                <a:latin typeface="Arial" panose="020B0604020202020204" pitchFamily="34" charset="0"/>
              </a:rPr>
              <a:t>your</a:t>
            </a:r>
            <a:r>
              <a:rPr lang="de-DE" sz="900" b="0" i="0" dirty="0">
                <a:solidFill>
                  <a:srgbClr val="FF0000"/>
                </a:solidFill>
                <a:effectLst/>
                <a:latin typeface="Arial" panose="020B0604020202020204" pitchFamily="34" charset="0"/>
              </a:rPr>
              <a:t> 3rd </a:t>
            </a:r>
            <a:r>
              <a:rPr lang="de-DE" sz="900" b="0" i="0" dirty="0" err="1">
                <a:solidFill>
                  <a:srgbClr val="FF0000"/>
                </a:solidFill>
                <a:effectLst/>
                <a:latin typeface="Arial" panose="020B0604020202020204" pitchFamily="34" charset="0"/>
              </a:rPr>
              <a:t>subtopic</a:t>
            </a:r>
            <a:r>
              <a:rPr lang="de-DE" sz="900" b="0" i="0" dirty="0">
                <a:solidFill>
                  <a:srgbClr val="FF0000"/>
                </a:solidFill>
                <a:effectLst/>
                <a:latin typeface="Arial" panose="020B0604020202020204" pitchFamily="34" charset="0"/>
              </a:rPr>
              <a:t> </a:t>
            </a:r>
            <a:r>
              <a:rPr lang="de-DE" sz="900" b="0" i="0" dirty="0" err="1">
                <a:solidFill>
                  <a:srgbClr val="FF0000"/>
                </a:solidFill>
                <a:effectLst/>
                <a:latin typeface="Arial" panose="020B0604020202020204" pitchFamily="34" charset="0"/>
              </a:rPr>
              <a:t>here</a:t>
            </a:r>
            <a:r>
              <a:rPr lang="de-DE" sz="900" b="0" i="0" dirty="0">
                <a:solidFill>
                  <a:srgbClr val="FF0000"/>
                </a:solidFill>
                <a:effectLst/>
                <a:latin typeface="Arial" panose="020B0604020202020204" pitchFamily="34" charset="0"/>
              </a:rPr>
              <a: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罗曦 </a:t>
            </a:r>
            <a:r>
              <a:rPr lang="de-DE" altLang="zh-CN" sz="900" b="0" i="0" dirty="0">
                <a:solidFill>
                  <a:srgbClr val="000000"/>
                </a:solidFill>
                <a:effectLst/>
                <a:latin typeface="Arial" panose="020B0604020202020204" pitchFamily="34" charset="0"/>
              </a:rPr>
              <a:t>202120081512</a:t>
            </a:r>
            <a:r>
              <a:rPr lang="zh-CN" altLang="de-DE" sz="900" b="0" i="0" dirty="0">
                <a:solidFill>
                  <a:srgbClr val="000000"/>
                </a:solidFill>
                <a:effectLst/>
                <a:latin typeface="Arial" panose="020B0604020202020204" pitchFamily="34" charset="0"/>
              </a:rPr>
              <a:t>；</a:t>
            </a:r>
            <a:r>
              <a:rPr lang="de-DE" sz="900" b="0" i="0" dirty="0">
                <a:solidFill>
                  <a:srgbClr val="000000"/>
                </a:solidFill>
                <a:effectLst/>
                <a:latin typeface="Arial" panose="020B0604020202020204" pitchFamily="34" charset="0"/>
              </a:rPr>
              <a:t>PPT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詹若萱 </a:t>
            </a:r>
            <a:r>
              <a:rPr lang="de-DE" altLang="zh-CN" sz="900" b="0" i="0" dirty="0">
                <a:solidFill>
                  <a:srgbClr val="000000"/>
                </a:solidFill>
                <a:effectLst/>
                <a:latin typeface="Arial" panose="020B0604020202020204" pitchFamily="34" charset="0"/>
              </a:rPr>
              <a:t>202120081549</a:t>
            </a:r>
          </a:p>
          <a:p>
            <a:pPr algn="l">
              <a:buFont typeface="Arial" panose="020B0604020202020204" pitchFamily="34" charset="0"/>
              <a:buChar char="•"/>
            </a:pPr>
            <a:r>
              <a:rPr lang="de-DE" altLang="zh-CN" sz="900" b="0" i="0" dirty="0">
                <a:solidFill>
                  <a:srgbClr val="000000"/>
                </a:solidFill>
                <a:effectLst/>
                <a:latin typeface="Arial" panose="020B0604020202020204" pitchFamily="34" charset="0"/>
              </a:rPr>
              <a:t>7 </a:t>
            </a:r>
            <a:r>
              <a:rPr lang="de-DE" sz="900" b="0" i="0" dirty="0">
                <a:solidFill>
                  <a:srgbClr val="000000"/>
                </a:solidFill>
                <a:effectLst/>
                <a:latin typeface="Arial" panose="020B0604020202020204" pitchFamily="34" charset="0"/>
              </a:rPr>
              <a:t>Nov 10 Translation Studies</a:t>
            </a:r>
          </a:p>
          <a:p>
            <a:pPr algn="l">
              <a:buFont typeface="Arial" panose="020B0604020202020204" pitchFamily="34" charset="0"/>
              <a:buChar char="•"/>
            </a:pPr>
            <a:r>
              <a:rPr lang="de-DE" sz="900" b="0" i="0" dirty="0">
                <a:solidFill>
                  <a:srgbClr val="000000"/>
                </a:solidFill>
                <a:effectLst/>
                <a:latin typeface="Arial" panose="020B0604020202020204" pitchFamily="34" charset="0"/>
              </a:rPr>
              <a:t>8 Nov 17 Translation </a:t>
            </a:r>
            <a:r>
              <a:rPr lang="de-DE" sz="900" b="0" i="0" dirty="0" err="1">
                <a:solidFill>
                  <a:srgbClr val="000000"/>
                </a:solidFill>
                <a:effectLst/>
                <a:latin typeface="Arial" panose="020B0604020202020204" pitchFamily="34" charset="0"/>
              </a:rPr>
              <a:t>Theories</a:t>
            </a:r>
            <a:r>
              <a:rPr lang="de-DE" sz="900" b="0" i="0" dirty="0">
                <a:solidFill>
                  <a:srgbClr val="000000"/>
                </a:solidFill>
                <a:effectLst/>
                <a:latin typeface="Arial" panose="020B0604020202020204" pitchFamily="34" charset="0"/>
              </a:rPr>
              <a:t> (Translation </a:t>
            </a:r>
            <a:r>
              <a:rPr lang="de-DE" sz="900" b="0" i="0" dirty="0" err="1">
                <a:solidFill>
                  <a:srgbClr val="000000"/>
                </a:solidFill>
                <a:effectLst/>
                <a:latin typeface="Arial" panose="020B0604020202020204" pitchFamily="34" charset="0"/>
              </a:rPr>
              <a:t>Theories</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of</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Xu</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Yuanchong</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Mao </a:t>
            </a:r>
            <a:r>
              <a:rPr lang="de-DE" sz="900" b="0" i="0" dirty="0" err="1">
                <a:solidFill>
                  <a:srgbClr val="000000"/>
                </a:solidFill>
                <a:effectLst/>
                <a:latin typeface="Arial" panose="020B0604020202020204" pitchFamily="34" charset="0"/>
              </a:rPr>
              <a:t>Yawen</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毛雅文 </a:t>
            </a:r>
            <a:r>
              <a:rPr lang="de-DE" sz="900" b="0" i="0" dirty="0">
                <a:solidFill>
                  <a:srgbClr val="000000"/>
                </a:solidFill>
                <a:effectLst/>
                <a:latin typeface="Arial" panose="020B0604020202020204" pitchFamily="34" charset="0"/>
              </a:rPr>
              <a:t>and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Mao </a:t>
            </a:r>
            <a:r>
              <a:rPr lang="de-DE" sz="900" b="0" i="0" dirty="0" err="1">
                <a:solidFill>
                  <a:srgbClr val="000000"/>
                </a:solidFill>
                <a:effectLst/>
                <a:latin typeface="Arial" panose="020B0604020202020204" pitchFamily="34" charset="0"/>
              </a:rPr>
              <a:t>You</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毛优</a:t>
            </a:r>
            <a:r>
              <a:rPr lang="de-DE" altLang="zh-CN" sz="900" b="0" i="0" dirty="0">
                <a:solidFill>
                  <a:srgbClr val="000000"/>
                </a:solidFill>
                <a:effectLst/>
                <a:latin typeface="Arial" panose="020B0604020202020204" pitchFamily="34" charset="0"/>
              </a:rPr>
              <a:t>. (</a:t>
            </a:r>
            <a:r>
              <a:rPr lang="de-DE" sz="900" b="0" i="0" dirty="0">
                <a:solidFill>
                  <a:srgbClr val="000000"/>
                </a:solidFill>
                <a:effectLst/>
                <a:latin typeface="Arial" panose="020B0604020202020204" pitchFamily="34" charset="0"/>
              </a:rPr>
              <a:t>Xin, da, </a:t>
            </a:r>
            <a:r>
              <a:rPr lang="de-DE" sz="900" b="0" i="0" dirty="0" err="1">
                <a:solidFill>
                  <a:srgbClr val="000000"/>
                </a:solidFill>
                <a:effectLst/>
                <a:latin typeface="Arial" panose="020B0604020202020204" pitchFamily="34" charset="0"/>
              </a:rPr>
              <a:t>ya</a:t>
            </a:r>
            <a:r>
              <a:rPr lang="de-DE" sz="900" b="0" i="0" dirty="0">
                <a:solidFill>
                  <a:srgbClr val="000000"/>
                </a:solidFill>
                <a:effectLst/>
                <a:latin typeface="Arial" panose="020B0604020202020204" pitchFamily="34" charset="0"/>
              </a:rPr>
              <a:t> = </a:t>
            </a:r>
            <a:r>
              <a:rPr lang="de-DE" sz="900" b="0" i="0" dirty="0" err="1">
                <a:solidFill>
                  <a:srgbClr val="000000"/>
                </a:solidFill>
                <a:effectLst/>
                <a:latin typeface="Arial" panose="020B0604020202020204" pitchFamily="34" charset="0"/>
              </a:rPr>
              <a:t>faithfulness</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expressiveness</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elegance</a:t>
            </a:r>
            <a:r>
              <a:rPr lang="de-DE" sz="900" b="0" i="0" dirty="0">
                <a:solidFill>
                  <a:srgbClr val="000000"/>
                </a:solidFill>
                <a:effectLst/>
                <a:latin typeface="Arial" panose="020B0604020202020204" pitchFamily="34" charset="0"/>
              </a:rPr>
              <a:t>) Wang </a:t>
            </a:r>
            <a:r>
              <a:rPr lang="de-DE" sz="900" b="0" i="0" dirty="0" err="1">
                <a:solidFill>
                  <a:srgbClr val="000000"/>
                </a:solidFill>
                <a:effectLst/>
                <a:latin typeface="Arial" panose="020B0604020202020204" pitchFamily="34" charset="0"/>
              </a:rPr>
              <a:t>Lifei</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王李菲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Wei </a:t>
            </a:r>
            <a:r>
              <a:rPr lang="de-DE" sz="900" b="0" i="0" dirty="0" err="1">
                <a:solidFill>
                  <a:srgbClr val="000000"/>
                </a:solidFill>
                <a:effectLst/>
                <a:latin typeface="Arial" panose="020B0604020202020204" pitchFamily="34" charset="0"/>
              </a:rPr>
              <a:t>Chuxuan</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魏楚璇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(The </a:t>
            </a:r>
            <a:r>
              <a:rPr lang="de-DE" sz="900" b="0" i="0" dirty="0" err="1">
                <a:solidFill>
                  <a:srgbClr val="000000"/>
                </a:solidFill>
                <a:effectLst/>
                <a:latin typeface="Arial" panose="020B0604020202020204" pitchFamily="34" charset="0"/>
              </a:rPr>
              <a:t>translation</a:t>
            </a:r>
            <a:r>
              <a:rPr lang="de-DE" sz="900" b="0" i="0" dirty="0">
                <a:solidFill>
                  <a:srgbClr val="000000"/>
                </a:solidFill>
                <a:effectLst/>
                <a:latin typeface="Arial" panose="020B0604020202020204" pitchFamily="34" charset="0"/>
              </a:rPr>
              <a:t> </a:t>
            </a:r>
            <a:r>
              <a:rPr lang="de-DE" sz="900" b="0" i="0" dirty="0">
                <a:solidFill>
                  <a:srgbClr val="FF0000"/>
                </a:solidFill>
                <a:effectLst/>
                <a:latin typeface="Arial" panose="020B0604020202020204" pitchFamily="34" charset="0"/>
              </a:rPr>
              <a:t>ideal</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of</a:t>
            </a:r>
            <a:r>
              <a:rPr lang="de-DE" sz="900" b="0" i="0" dirty="0">
                <a:solidFill>
                  <a:srgbClr val="000000"/>
                </a:solidFill>
                <a:effectLst/>
                <a:latin typeface="Arial" panose="020B0604020202020204" pitchFamily="34" charset="0"/>
              </a:rPr>
              <a:t> Yan Fu)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Peng </a:t>
            </a:r>
            <a:r>
              <a:rPr lang="de-DE" sz="900" b="0" i="0" dirty="0" err="1">
                <a:solidFill>
                  <a:srgbClr val="000000"/>
                </a:solidFill>
                <a:effectLst/>
                <a:latin typeface="Arial" panose="020B0604020202020204" pitchFamily="34" charset="0"/>
              </a:rPr>
              <a:t>Ruixue</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彭瑞雪 </a:t>
            </a:r>
            <a:r>
              <a:rPr lang="de-DE" sz="900" b="0" i="0" dirty="0">
                <a:solidFill>
                  <a:srgbClr val="000000"/>
                </a:solidFill>
                <a:effectLst/>
                <a:latin typeface="Arial" panose="020B0604020202020204" pitchFamily="34" charset="0"/>
              </a:rPr>
              <a:t>and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Qin </a:t>
            </a:r>
            <a:r>
              <a:rPr lang="de-DE" sz="900" b="0" i="0" dirty="0" err="1">
                <a:solidFill>
                  <a:srgbClr val="000000"/>
                </a:solidFill>
                <a:effectLst/>
                <a:latin typeface="Arial" panose="020B0604020202020204" pitchFamily="34" charset="0"/>
              </a:rPr>
              <a:t>Jianan</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秦建安</a:t>
            </a:r>
            <a:r>
              <a:rPr lang="de-DE" altLang="zh-CN" sz="900" b="0" i="0" dirty="0">
                <a:solidFill>
                  <a:srgbClr val="000000"/>
                </a:solidFill>
                <a:effectLst/>
                <a:latin typeface="Arial" panose="020B0604020202020204" pitchFamily="34" charset="0"/>
              </a:rPr>
              <a:t>. (</a:t>
            </a:r>
            <a:r>
              <a:rPr lang="de-DE" sz="900" b="0" i="0" dirty="0">
                <a:solidFill>
                  <a:srgbClr val="000000"/>
                </a:solidFill>
                <a:effectLst/>
                <a:latin typeface="Arial" panose="020B0604020202020204" pitchFamily="34" charset="0"/>
              </a:rPr>
              <a:t>Translation </a:t>
            </a:r>
            <a:r>
              <a:rPr lang="de-DE" sz="900" b="0" i="0" dirty="0" err="1">
                <a:solidFill>
                  <a:srgbClr val="000000"/>
                </a:solidFill>
                <a:effectLst/>
                <a:latin typeface="Arial" panose="020B0604020202020204" pitchFamily="34" charset="0"/>
              </a:rPr>
              <a:t>theories</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of</a:t>
            </a:r>
            <a:r>
              <a:rPr lang="de-DE" sz="900" b="0" i="0" dirty="0">
                <a:solidFill>
                  <a:srgbClr val="000000"/>
                </a:solidFill>
                <a:effectLst/>
                <a:latin typeface="Arial" panose="020B0604020202020204" pitchFamily="34" charset="0"/>
              </a:rPr>
              <a:t> Peter </a:t>
            </a:r>
            <a:r>
              <a:rPr lang="de-DE" sz="900" b="0" i="0" dirty="0" err="1">
                <a:solidFill>
                  <a:srgbClr val="000000"/>
                </a:solidFill>
                <a:effectLst/>
                <a:latin typeface="Arial" panose="020B0604020202020204" pitchFamily="34" charset="0"/>
              </a:rPr>
              <a:t>Newmark</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Liu Xiao </a:t>
            </a:r>
            <a:r>
              <a:rPr lang="zh-CN" altLang="de-DE" sz="900" b="0" i="0" dirty="0">
                <a:solidFill>
                  <a:srgbClr val="000000"/>
                </a:solidFill>
                <a:effectLst/>
                <a:latin typeface="Arial" panose="020B0604020202020204" pitchFamily="34" charset="0"/>
              </a:rPr>
              <a:t>刘晓 </a:t>
            </a:r>
            <a:r>
              <a:rPr lang="de-DE" sz="900" b="0" i="0" dirty="0">
                <a:solidFill>
                  <a:srgbClr val="000000"/>
                </a:solidFill>
                <a:effectLst/>
                <a:latin typeface="Arial" panose="020B0604020202020204" pitchFamily="34" charset="0"/>
              </a:rPr>
              <a:t>and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Liu Yue </a:t>
            </a:r>
            <a:r>
              <a:rPr lang="zh-CN" altLang="de-DE" sz="900" b="0" i="0" dirty="0">
                <a:solidFill>
                  <a:srgbClr val="000000"/>
                </a:solidFill>
                <a:effectLst/>
                <a:latin typeface="Arial" panose="020B0604020202020204" pitchFamily="34" charset="0"/>
              </a:rPr>
              <a:t>刘越</a:t>
            </a:r>
            <a:r>
              <a:rPr lang="de-DE" altLang="zh-CN" sz="900" b="0" i="0" dirty="0">
                <a:solidFill>
                  <a:srgbClr val="000000"/>
                </a:solidFill>
                <a:effectLst/>
                <a:latin typeface="Arial" panose="020B0604020202020204" pitchFamily="34" charset="0"/>
              </a:rPr>
              <a:t>. (</a:t>
            </a:r>
            <a:r>
              <a:rPr lang="de-DE" sz="900" b="0" i="0" dirty="0">
                <a:solidFill>
                  <a:srgbClr val="000000"/>
                </a:solidFill>
                <a:effectLst/>
                <a:latin typeface="Arial" panose="020B0604020202020204" pitchFamily="34" charset="0"/>
              </a:rPr>
              <a:t>Vermeer)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Zhang </a:t>
            </a:r>
            <a:r>
              <a:rPr lang="de-DE" sz="900" b="0" i="0" dirty="0" err="1">
                <a:solidFill>
                  <a:srgbClr val="000000"/>
                </a:solidFill>
                <a:effectLst/>
                <a:latin typeface="Arial" panose="020B0604020202020204" pitchFamily="34" charset="0"/>
              </a:rPr>
              <a:t>Yiran</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张怡然</a:t>
            </a:r>
            <a:r>
              <a:rPr lang="de-DE" altLang="zh-CN" sz="900" b="0" i="0" dirty="0">
                <a:solidFill>
                  <a:srgbClr val="000000"/>
                </a:solidFill>
                <a:effectLst/>
                <a:latin typeface="Arial" panose="020B0604020202020204" pitchFamily="34" charset="0"/>
              </a:rPr>
              <a:t>202120081552 </a:t>
            </a:r>
            <a:r>
              <a:rPr lang="de-DE" sz="900" b="0" i="0" dirty="0">
                <a:solidFill>
                  <a:srgbClr val="000000"/>
                </a:solidFill>
                <a:effectLst/>
                <a:latin typeface="Arial" panose="020B0604020202020204" pitchFamily="34" charset="0"/>
              </a:rPr>
              <a:t>and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Yin </a:t>
            </a:r>
            <a:r>
              <a:rPr lang="de-DE" sz="900" b="0" i="0" dirty="0" err="1">
                <a:solidFill>
                  <a:srgbClr val="000000"/>
                </a:solidFill>
                <a:effectLst/>
                <a:latin typeface="Arial" panose="020B0604020202020204" pitchFamily="34" charset="0"/>
              </a:rPr>
              <a:t>Meida</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殷美达 </a:t>
            </a:r>
            <a:r>
              <a:rPr lang="de-DE" altLang="zh-CN" sz="900" b="0" i="0" dirty="0">
                <a:solidFill>
                  <a:srgbClr val="000000"/>
                </a:solidFill>
                <a:effectLst/>
                <a:latin typeface="Arial" panose="020B0604020202020204" pitchFamily="34" charset="0"/>
              </a:rPr>
              <a:t>202120081547. /(</a:t>
            </a:r>
            <a:r>
              <a:rPr lang="de-DE" sz="900" b="0" i="0" dirty="0">
                <a:solidFill>
                  <a:srgbClr val="000000"/>
                </a:solidFill>
                <a:effectLst/>
                <a:latin typeface="Arial" panose="020B0604020202020204" pitchFamily="34" charset="0"/>
              </a:rPr>
              <a:t>Translation </a:t>
            </a:r>
            <a:r>
              <a:rPr lang="de-DE" sz="900" b="0" i="0" dirty="0" err="1">
                <a:solidFill>
                  <a:srgbClr val="000000"/>
                </a:solidFill>
                <a:effectLst/>
                <a:latin typeface="Arial" panose="020B0604020202020204" pitchFamily="34" charset="0"/>
              </a:rPr>
              <a:t>Theories</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of</a:t>
            </a:r>
            <a:r>
              <a:rPr lang="de-DE" sz="900" b="0" i="0" dirty="0">
                <a:solidFill>
                  <a:srgbClr val="000000"/>
                </a:solidFill>
                <a:effectLst/>
                <a:latin typeface="Arial" panose="020B0604020202020204" pitchFamily="34" charset="0"/>
              </a:rPr>
              <a:t> Wen </a:t>
            </a:r>
            <a:r>
              <a:rPr lang="de-DE" sz="900" b="0" i="0" dirty="0" err="1">
                <a:solidFill>
                  <a:srgbClr val="000000"/>
                </a:solidFill>
                <a:effectLst/>
                <a:latin typeface="Arial" panose="020B0604020202020204" pitchFamily="34" charset="0"/>
              </a:rPr>
              <a:t>Yiduo</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Wei </a:t>
            </a:r>
            <a:r>
              <a:rPr lang="de-DE" sz="900" b="0" i="0" dirty="0" err="1">
                <a:solidFill>
                  <a:srgbClr val="000000"/>
                </a:solidFill>
                <a:effectLst/>
                <a:latin typeface="Arial" panose="020B0604020202020204" pitchFamily="34" charset="0"/>
              </a:rPr>
              <a:t>Zhaoyan</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魏兆妍</a:t>
            </a:r>
            <a:r>
              <a:rPr lang="de-DE" altLang="zh-CN"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Wu Jingle </a:t>
            </a:r>
            <a:r>
              <a:rPr lang="zh-CN" altLang="de-DE" sz="900" b="0" i="0" dirty="0">
                <a:solidFill>
                  <a:srgbClr val="000000"/>
                </a:solidFill>
                <a:effectLst/>
                <a:latin typeface="Arial" panose="020B0604020202020204" pitchFamily="34" charset="0"/>
              </a:rPr>
              <a:t>吴婧悦 </a:t>
            </a:r>
            <a:r>
              <a:rPr lang="de-DE" altLang="zh-CN" sz="900" b="0" i="0" dirty="0">
                <a:solidFill>
                  <a:srgbClr val="000000"/>
                </a:solidFill>
                <a:effectLst/>
                <a:latin typeface="Arial" panose="020B0604020202020204" pitchFamily="34" charset="0"/>
              </a:rPr>
              <a:t>/</a:t>
            </a:r>
          </a:p>
          <a:p>
            <a:pPr algn="l">
              <a:buFont typeface="Arial" panose="020B0604020202020204" pitchFamily="34" charset="0"/>
              <a:buChar char="•"/>
            </a:pPr>
            <a:r>
              <a:rPr lang="de-DE" altLang="zh-CN" sz="900" b="0" i="0" dirty="0">
                <a:solidFill>
                  <a:srgbClr val="000000"/>
                </a:solidFill>
                <a:effectLst/>
                <a:latin typeface="Arial" panose="020B0604020202020204" pitchFamily="34" charset="0"/>
              </a:rPr>
              <a:t>9 </a:t>
            </a:r>
            <a:r>
              <a:rPr lang="de-DE" sz="900" b="0" i="0" dirty="0">
                <a:solidFill>
                  <a:srgbClr val="000000"/>
                </a:solidFill>
                <a:effectLst/>
                <a:latin typeface="Arial" panose="020B0604020202020204" pitchFamily="34" charset="0"/>
              </a:rPr>
              <a:t>Nov 24 </a:t>
            </a:r>
            <a:r>
              <a:rPr lang="de-DE" sz="900" b="0" i="0" dirty="0" err="1">
                <a:solidFill>
                  <a:srgbClr val="000000"/>
                </a:solidFill>
                <a:effectLst/>
                <a:latin typeface="Arial" panose="020B0604020202020204" pitchFamily="34" charset="0"/>
              </a:rPr>
              <a:t>History</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of</a:t>
            </a:r>
            <a:r>
              <a:rPr lang="de-DE" sz="900" b="0" i="0" dirty="0">
                <a:solidFill>
                  <a:srgbClr val="000000"/>
                </a:solidFill>
                <a:effectLst/>
                <a:latin typeface="Arial" panose="020B0604020202020204" pitchFamily="34" charset="0"/>
              </a:rPr>
              <a:t> Chinese Translation </a:t>
            </a:r>
            <a:r>
              <a:rPr lang="de-DE" sz="900" b="0" i="0" dirty="0" err="1">
                <a:solidFill>
                  <a:srgbClr val="000000"/>
                </a:solidFill>
                <a:effectLst/>
                <a:latin typeface="Arial" panose="020B0604020202020204" pitchFamily="34" charset="0"/>
              </a:rPr>
              <a:t>Theories</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History</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of</a:t>
            </a:r>
            <a:r>
              <a:rPr lang="de-DE" sz="900" b="0" i="0" dirty="0">
                <a:solidFill>
                  <a:srgbClr val="000000"/>
                </a:solidFill>
                <a:effectLst/>
                <a:latin typeface="Arial" panose="020B0604020202020204" pitchFamily="34" charset="0"/>
              </a:rPr>
              <a:t> Chinese Translation </a:t>
            </a:r>
            <a:r>
              <a:rPr lang="de-DE" sz="900" b="0" i="0" dirty="0" err="1">
                <a:solidFill>
                  <a:srgbClr val="000000"/>
                </a:solidFill>
                <a:effectLst/>
                <a:latin typeface="Arial" panose="020B0604020202020204" pitchFamily="34" charset="0"/>
              </a:rPr>
              <a:t>Theories</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of</a:t>
            </a:r>
            <a:r>
              <a:rPr lang="de-DE" sz="900" b="0" i="0" dirty="0">
                <a:solidFill>
                  <a:srgbClr val="000000"/>
                </a:solidFill>
                <a:effectLst/>
                <a:latin typeface="Arial" panose="020B0604020202020204" pitchFamily="34" charset="0"/>
              </a:rPr>
              <a:t> Qing </a:t>
            </a:r>
            <a:r>
              <a:rPr lang="de-DE" sz="900" b="0" i="0" dirty="0" err="1">
                <a:solidFill>
                  <a:srgbClr val="000000"/>
                </a:solidFill>
                <a:effectLst/>
                <a:latin typeface="Arial" panose="020B0604020202020204" pitchFamily="34" charset="0"/>
              </a:rPr>
              <a:t>Dynasty</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Cheng Yang </a:t>
            </a:r>
            <a:r>
              <a:rPr lang="zh-CN" altLang="de-DE" sz="900" b="0" i="0" dirty="0">
                <a:solidFill>
                  <a:srgbClr val="000000"/>
                </a:solidFill>
                <a:effectLst/>
                <a:latin typeface="Arial" panose="020B0604020202020204" pitchFamily="34" charset="0"/>
              </a:rPr>
              <a:t>程杨 </a:t>
            </a:r>
            <a:r>
              <a:rPr lang="de-DE" sz="900" b="0" i="0" dirty="0">
                <a:solidFill>
                  <a:srgbClr val="000000"/>
                </a:solidFill>
                <a:effectLst/>
                <a:latin typeface="Arial" panose="020B0604020202020204" pitchFamily="34" charset="0"/>
              </a:rPr>
              <a:t>and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Li </a:t>
            </a:r>
            <a:r>
              <a:rPr lang="de-DE" sz="900" b="0" i="0" dirty="0" err="1">
                <a:solidFill>
                  <a:srgbClr val="000000"/>
                </a:solidFill>
                <a:effectLst/>
                <a:latin typeface="Arial" panose="020B0604020202020204" pitchFamily="34" charset="0"/>
              </a:rPr>
              <a:t>Shuang</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李双</a:t>
            </a:r>
            <a:r>
              <a:rPr lang="de-DE" altLang="zh-CN"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Theories</a:t>
            </a:r>
            <a:r>
              <a:rPr lang="de-DE" sz="900" b="0" i="0" dirty="0">
                <a:solidFill>
                  <a:srgbClr val="000000"/>
                </a:solidFill>
                <a:effectLst/>
                <a:latin typeface="Arial" panose="020B0604020202020204" pitchFamily="34" charset="0"/>
              </a:rPr>
              <a:t> after May </a:t>
            </a:r>
            <a:r>
              <a:rPr lang="de-DE" sz="900" b="0" i="0" dirty="0" err="1">
                <a:solidFill>
                  <a:srgbClr val="000000"/>
                </a:solidFill>
                <a:effectLst/>
                <a:latin typeface="Arial" panose="020B0604020202020204" pitchFamily="34" charset="0"/>
              </a:rPr>
              <a:t>Fourth</a:t>
            </a:r>
            <a:r>
              <a:rPr lang="de-DE" sz="900" b="0" i="0" dirty="0">
                <a:solidFill>
                  <a:srgbClr val="000000"/>
                </a:solidFill>
                <a:effectLst/>
                <a:latin typeface="Arial" panose="020B0604020202020204" pitchFamily="34" charset="0"/>
              </a:rPr>
              <a:t> Movement)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Qiu </a:t>
            </a:r>
            <a:r>
              <a:rPr lang="de-DE" sz="900" b="0" i="0" dirty="0" err="1">
                <a:solidFill>
                  <a:srgbClr val="000000"/>
                </a:solidFill>
                <a:effectLst/>
                <a:latin typeface="Arial" panose="020B0604020202020204" pitchFamily="34" charset="0"/>
              </a:rPr>
              <a:t>Tingting</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邱婷婷 </a:t>
            </a:r>
            <a:r>
              <a:rPr lang="de-DE" sz="900" b="0" i="0" dirty="0">
                <a:solidFill>
                  <a:srgbClr val="000000"/>
                </a:solidFill>
                <a:effectLst/>
                <a:latin typeface="Arial" panose="020B0604020202020204" pitchFamily="34" charset="0"/>
              </a:rPr>
              <a:t>and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Wei </a:t>
            </a:r>
            <a:r>
              <a:rPr lang="de-DE" sz="900" b="0" i="0" dirty="0" err="1">
                <a:solidFill>
                  <a:srgbClr val="000000"/>
                </a:solidFill>
                <a:effectLst/>
                <a:latin typeface="Arial" panose="020B0604020202020204" pitchFamily="34" charset="0"/>
              </a:rPr>
              <a:t>Yiwen</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卫怡雯</a:t>
            </a:r>
            <a:r>
              <a:rPr lang="de-DE" altLang="zh-CN" sz="900" b="0" i="0" dirty="0">
                <a:solidFill>
                  <a:srgbClr val="000000"/>
                </a:solidFill>
                <a:effectLst/>
                <a:latin typeface="Arial" panose="020B0604020202020204" pitchFamily="34" charset="0"/>
              </a:rPr>
              <a:t>.</a:t>
            </a:r>
          </a:p>
          <a:p>
            <a:pPr algn="l">
              <a:buFont typeface="Arial" panose="020B0604020202020204" pitchFamily="34" charset="0"/>
              <a:buChar char="•"/>
            </a:pPr>
            <a:r>
              <a:rPr lang="de-DE" altLang="zh-CN" sz="900" b="0" i="0" dirty="0">
                <a:solidFill>
                  <a:srgbClr val="000000"/>
                </a:solidFill>
                <a:effectLst/>
                <a:latin typeface="Arial" panose="020B0604020202020204" pitchFamily="34" charset="0"/>
              </a:rPr>
              <a:t>10 </a:t>
            </a:r>
            <a:r>
              <a:rPr lang="de-DE" sz="900" b="0" i="0" dirty="0" err="1">
                <a:solidFill>
                  <a:srgbClr val="000000"/>
                </a:solidFill>
                <a:effectLst/>
                <a:latin typeface="Arial" panose="020B0604020202020204" pitchFamily="34" charset="0"/>
              </a:rPr>
              <a:t>Dec</a:t>
            </a:r>
            <a:r>
              <a:rPr lang="de-DE" sz="900" b="0" i="0" dirty="0">
                <a:solidFill>
                  <a:srgbClr val="000000"/>
                </a:solidFill>
                <a:effectLst/>
                <a:latin typeface="Arial" panose="020B0604020202020204" pitchFamily="34" charset="0"/>
              </a:rPr>
              <a:t> 1 </a:t>
            </a:r>
            <a:r>
              <a:rPr lang="de-DE" sz="900" b="0" i="0" dirty="0" err="1">
                <a:solidFill>
                  <a:srgbClr val="000000"/>
                </a:solidFill>
                <a:effectLst/>
                <a:latin typeface="Arial" panose="020B0604020202020204" pitchFamily="34" charset="0"/>
              </a:rPr>
              <a:t>Appropriateness</a:t>
            </a:r>
            <a:r>
              <a:rPr lang="de-DE" sz="900" b="0" i="0" dirty="0">
                <a:solidFill>
                  <a:srgbClr val="000000"/>
                </a:solidFill>
                <a:effectLst/>
                <a:latin typeface="Arial" panose="020B0604020202020204" pitchFamily="34" charset="0"/>
              </a:rPr>
              <a:t> Theory - </a:t>
            </a:r>
            <a:r>
              <a:rPr lang="de-DE" sz="900" b="0" i="0" dirty="0" err="1">
                <a:solidFill>
                  <a:srgbClr val="000000"/>
                </a:solidFill>
                <a:effectLst/>
                <a:latin typeface="Arial" panose="020B0604020202020204" pitchFamily="34" charset="0"/>
              </a:rPr>
              <a:t>this</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is</a:t>
            </a:r>
            <a:r>
              <a:rPr lang="de-DE" sz="900" b="0" i="0" dirty="0">
                <a:solidFill>
                  <a:srgbClr val="000000"/>
                </a:solidFill>
                <a:effectLst/>
                <a:latin typeface="Arial" panose="020B0604020202020204" pitchFamily="34" charset="0"/>
              </a:rPr>
              <a:t> a </a:t>
            </a:r>
            <a:r>
              <a:rPr lang="de-DE" sz="900" b="0" i="0" dirty="0" err="1">
                <a:solidFill>
                  <a:srgbClr val="000000"/>
                </a:solidFill>
                <a:effectLst/>
                <a:latin typeface="Arial" panose="020B0604020202020204" pitchFamily="34" charset="0"/>
              </a:rPr>
              <a:t>new</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theory</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suggested</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M. Woesler in 2020. </a:t>
            </a:r>
            <a:r>
              <a:rPr lang="de-DE" sz="900" b="0" i="0" dirty="0" err="1">
                <a:solidFill>
                  <a:srgbClr val="000000"/>
                </a:solidFill>
                <a:effectLst/>
                <a:latin typeface="Arial" panose="020B0604020202020204" pitchFamily="34" charset="0"/>
              </a:rPr>
              <a:t>Everybody</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is</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invited</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to</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help</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to</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develop</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this</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theory</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or</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to</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criticize</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other</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theories</a:t>
            </a:r>
            <a:r>
              <a:rPr lang="de-DE" sz="900" b="0" i="0" dirty="0">
                <a:solidFill>
                  <a:srgbClr val="000000"/>
                </a:solidFill>
                <a:effectLst/>
                <a:latin typeface="Arial" panose="020B0604020202020204" pitchFamily="34" charset="0"/>
              </a:rPr>
              <a:t> and </a:t>
            </a:r>
            <a:r>
              <a:rPr lang="de-DE" sz="900" b="0" i="0" dirty="0" err="1">
                <a:solidFill>
                  <a:srgbClr val="000000"/>
                </a:solidFill>
                <a:effectLst/>
                <a:latin typeface="Arial" panose="020B0604020202020204" pitchFamily="34" charset="0"/>
              </a:rPr>
              <a:t>suggesting</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what</a:t>
            </a:r>
            <a:r>
              <a:rPr lang="de-DE" sz="900" b="0" i="0" dirty="0">
                <a:solidFill>
                  <a:srgbClr val="000000"/>
                </a:solidFill>
                <a:effectLst/>
                <a:latin typeface="Arial" panose="020B0604020202020204" pitchFamily="34" charset="0"/>
              </a:rPr>
              <a:t> a </a:t>
            </a:r>
            <a:r>
              <a:rPr lang="de-DE" sz="900" b="0" i="0" dirty="0" err="1">
                <a:solidFill>
                  <a:srgbClr val="000000"/>
                </a:solidFill>
                <a:effectLst/>
                <a:latin typeface="Arial" panose="020B0604020202020204" pitchFamily="34" charset="0"/>
              </a:rPr>
              <a:t>new</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theory</a:t>
            </a:r>
            <a:r>
              <a:rPr lang="de-DE" sz="900" b="0" i="0" dirty="0">
                <a:solidFill>
                  <a:srgbClr val="000000"/>
                </a:solidFill>
                <a:effectLst/>
                <a:latin typeface="Arial" panose="020B0604020202020204" pitchFamily="34" charset="0"/>
              </a:rPr>
              <a:t> (like </a:t>
            </a:r>
            <a:r>
              <a:rPr lang="de-DE" sz="900" b="0" i="0" dirty="0" err="1">
                <a:solidFill>
                  <a:srgbClr val="000000"/>
                </a:solidFill>
                <a:effectLst/>
                <a:latin typeface="Arial" panose="020B0604020202020204" pitchFamily="34" charset="0"/>
              </a:rPr>
              <a:t>the</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appropriateness</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theory</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needs</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to</a:t>
            </a:r>
            <a:r>
              <a:rPr lang="de-DE" sz="900" b="0" i="0" dirty="0">
                <a:solidFill>
                  <a:srgbClr val="000000"/>
                </a:solidFill>
                <a:effectLst/>
                <a:latin typeface="Arial" panose="020B0604020202020204" pitchFamily="34" charset="0"/>
              </a:rPr>
              <a:t> do </a:t>
            </a:r>
            <a:r>
              <a:rPr lang="de-DE" sz="900" b="0" i="0" dirty="0" err="1">
                <a:solidFill>
                  <a:srgbClr val="000000"/>
                </a:solidFill>
                <a:effectLst/>
                <a:latin typeface="Arial" panose="020B0604020202020204" pitchFamily="34" charset="0"/>
              </a:rPr>
              <a:t>better</a:t>
            </a:r>
            <a:r>
              <a:rPr lang="de-DE" sz="900" b="0" i="0" dirty="0">
                <a:solidFill>
                  <a:srgbClr val="000000"/>
                </a:solidFill>
                <a:effectLst/>
                <a:latin typeface="Arial" panose="020B0604020202020204" pitchFamily="34" charset="0"/>
              </a:rPr>
              <a:t>.</a:t>
            </a:r>
          </a:p>
          <a:p>
            <a:pPr algn="l">
              <a:buFont typeface="Arial" panose="020B0604020202020204" pitchFamily="34" charset="0"/>
              <a:buChar char="•"/>
            </a:pPr>
            <a:r>
              <a:rPr lang="de-DE" sz="900" b="0" i="0" dirty="0">
                <a:solidFill>
                  <a:srgbClr val="000000"/>
                </a:solidFill>
                <a:effectLst/>
                <a:latin typeface="Arial" panose="020B0604020202020204" pitchFamily="34" charset="0"/>
              </a:rPr>
              <a:t>11 </a:t>
            </a:r>
            <a:r>
              <a:rPr lang="de-DE" sz="900" b="0" i="0" dirty="0" err="1">
                <a:solidFill>
                  <a:srgbClr val="000000"/>
                </a:solidFill>
                <a:effectLst/>
                <a:latin typeface="Arial" panose="020B0604020202020204" pitchFamily="34" charset="0"/>
              </a:rPr>
              <a:t>Dec</a:t>
            </a:r>
            <a:r>
              <a:rPr lang="de-DE" sz="900" b="0" i="0" dirty="0">
                <a:solidFill>
                  <a:srgbClr val="000000"/>
                </a:solidFill>
                <a:effectLst/>
                <a:latin typeface="Arial" panose="020B0604020202020204" pitchFamily="34" charset="0"/>
              </a:rPr>
              <a:t> 8 Methods and Style (Literal Translation and Free </a:t>
            </a:r>
            <a:r>
              <a:rPr lang="de-DE" sz="900" b="0" i="0" dirty="0" err="1">
                <a:solidFill>
                  <a:srgbClr val="000000"/>
                </a:solidFill>
                <a:effectLst/>
                <a:latin typeface="Arial" panose="020B0604020202020204" pitchFamily="34" charset="0"/>
              </a:rPr>
              <a:t>translation</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Li </a:t>
            </a:r>
            <a:r>
              <a:rPr lang="de-DE" sz="900" b="0" i="0" dirty="0" err="1">
                <a:solidFill>
                  <a:srgbClr val="000000"/>
                </a:solidFill>
                <a:effectLst/>
                <a:latin typeface="Arial" panose="020B0604020202020204" pitchFamily="34" charset="0"/>
              </a:rPr>
              <a:t>Ruiyang</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李瑞洋 </a:t>
            </a:r>
            <a:r>
              <a:rPr lang="de-DE" altLang="zh-CN" sz="900" b="0" i="0" dirty="0">
                <a:solidFill>
                  <a:srgbClr val="000000"/>
                </a:solidFill>
                <a:effectLst/>
                <a:latin typeface="Arial" panose="020B0604020202020204" pitchFamily="34" charset="0"/>
              </a:rPr>
              <a:t>202120081497 </a:t>
            </a:r>
            <a:r>
              <a:rPr lang="de-DE" sz="900" b="0" i="0" dirty="0">
                <a:solidFill>
                  <a:srgbClr val="000000"/>
                </a:solidFill>
                <a:effectLst/>
                <a:latin typeface="Arial" panose="020B0604020202020204" pitchFamily="34" charset="0"/>
              </a:rPr>
              <a:t>and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Liu </a:t>
            </a:r>
            <a:r>
              <a:rPr lang="de-DE" sz="900" b="0" i="0" dirty="0" err="1">
                <a:solidFill>
                  <a:srgbClr val="000000"/>
                </a:solidFill>
                <a:effectLst/>
                <a:latin typeface="Arial" panose="020B0604020202020204" pitchFamily="34" charset="0"/>
              </a:rPr>
              <a:t>Yunxin</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刘运心 </a:t>
            </a:r>
            <a:r>
              <a:rPr lang="de-DE" altLang="zh-CN" sz="900" b="0" i="0" dirty="0">
                <a:solidFill>
                  <a:srgbClr val="000000"/>
                </a:solidFill>
                <a:effectLst/>
                <a:latin typeface="Arial" panose="020B0604020202020204" pitchFamily="34" charset="0"/>
              </a:rPr>
              <a:t>202120081510. (</a:t>
            </a:r>
            <a:r>
              <a:rPr lang="de-DE" sz="900" b="0" i="0" dirty="0">
                <a:solidFill>
                  <a:srgbClr val="000000"/>
                </a:solidFill>
                <a:effectLst/>
                <a:latin typeface="Arial" panose="020B0604020202020204" pitchFamily="34" charset="0"/>
              </a:rPr>
              <a:t>The </a:t>
            </a:r>
            <a:r>
              <a:rPr lang="de-DE" sz="900" b="0" i="0" dirty="0" err="1">
                <a:solidFill>
                  <a:srgbClr val="000000"/>
                </a:solidFill>
                <a:effectLst/>
                <a:latin typeface="Arial" panose="020B0604020202020204" pitchFamily="34" charset="0"/>
              </a:rPr>
              <a:t>conflict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between</a:t>
            </a:r>
            <a:r>
              <a:rPr lang="de-DE" sz="900" b="0" i="0" dirty="0">
                <a:solidFill>
                  <a:srgbClr val="000000"/>
                </a:solidFill>
                <a:effectLst/>
                <a:latin typeface="Arial" panose="020B0604020202020204" pitchFamily="34" charset="0"/>
              </a:rPr>
              <a:t> Wen and </a:t>
            </a:r>
            <a:r>
              <a:rPr lang="de-DE" sz="900" b="0" i="0" dirty="0" err="1">
                <a:solidFill>
                  <a:srgbClr val="000000"/>
                </a:solidFill>
                <a:effectLst/>
                <a:latin typeface="Arial" panose="020B0604020202020204" pitchFamily="34" charset="0"/>
              </a:rPr>
              <a:t>Zhi</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He Qin </a:t>
            </a:r>
            <a:r>
              <a:rPr lang="zh-CN" altLang="de-DE" sz="900" b="0" i="0" dirty="0">
                <a:solidFill>
                  <a:srgbClr val="000000"/>
                </a:solidFill>
                <a:effectLst/>
                <a:latin typeface="Arial" panose="020B0604020202020204" pitchFamily="34" charset="0"/>
              </a:rPr>
              <a:t>何芩 </a:t>
            </a:r>
            <a:r>
              <a:rPr lang="de-DE" altLang="zh-CN" sz="900" b="0" i="0" dirty="0">
                <a:solidFill>
                  <a:srgbClr val="000000"/>
                </a:solidFill>
                <a:effectLst/>
                <a:latin typeface="Arial" panose="020B0604020202020204" pitchFamily="34" charset="0"/>
              </a:rPr>
              <a:t>202120081489.</a:t>
            </a:r>
          </a:p>
          <a:p>
            <a:pPr algn="l">
              <a:buFont typeface="Arial" panose="020B0604020202020204" pitchFamily="34" charset="0"/>
              <a:buChar char="•"/>
            </a:pPr>
            <a:r>
              <a:rPr lang="de-DE" altLang="zh-CN" sz="900" b="0" i="0" dirty="0">
                <a:solidFill>
                  <a:srgbClr val="000000"/>
                </a:solidFill>
                <a:effectLst/>
                <a:latin typeface="Arial" panose="020B0604020202020204" pitchFamily="34" charset="0"/>
              </a:rPr>
              <a:t>12 </a:t>
            </a:r>
            <a:r>
              <a:rPr lang="de-DE" sz="900" b="0" i="0" dirty="0" err="1">
                <a:solidFill>
                  <a:srgbClr val="000000"/>
                </a:solidFill>
                <a:effectLst/>
                <a:latin typeface="Arial" panose="020B0604020202020204" pitchFamily="34" charset="0"/>
              </a:rPr>
              <a:t>Dec</a:t>
            </a:r>
            <a:r>
              <a:rPr lang="de-DE" sz="900" b="0" i="0" dirty="0">
                <a:solidFill>
                  <a:srgbClr val="000000"/>
                </a:solidFill>
                <a:effectLst/>
                <a:latin typeface="Arial" panose="020B0604020202020204" pitchFamily="34" charset="0"/>
              </a:rPr>
              <a:t> 15 Theory and Practice. (</a:t>
            </a:r>
            <a:r>
              <a:rPr lang="de-DE" sz="900" b="0" i="0" dirty="0" err="1">
                <a:solidFill>
                  <a:srgbClr val="000000"/>
                </a:solidFill>
                <a:effectLst/>
                <a:latin typeface="Arial" panose="020B0604020202020204" pitchFamily="34" charset="0"/>
              </a:rPr>
              <a:t>Catford</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translation</a:t>
            </a:r>
            <a:r>
              <a:rPr lang="de-DE" sz="900" b="0" i="0" dirty="0">
                <a:solidFill>
                  <a:srgbClr val="000000"/>
                </a:solidFill>
                <a:effectLst/>
                <a:latin typeface="Arial" panose="020B0604020202020204" pitchFamily="34" charset="0"/>
              </a:rPr>
              <a:t> shift </a:t>
            </a:r>
            <a:r>
              <a:rPr lang="de-DE" sz="900" b="0" i="0" dirty="0" err="1">
                <a:solidFill>
                  <a:srgbClr val="000000"/>
                </a:solidFill>
                <a:effectLst/>
                <a:latin typeface="Arial" panose="020B0604020202020204" pitchFamily="34" charset="0"/>
              </a:rPr>
              <a:t>theory</a:t>
            </a:r>
            <a:r>
              <a:rPr lang="de-DE" sz="900" b="0" i="0" dirty="0">
                <a:solidFill>
                  <a:srgbClr val="000000"/>
                </a:solidFill>
                <a:effectLst/>
                <a:latin typeface="Arial" panose="020B0604020202020204" pitchFamily="34" charset="0"/>
              </a:rPr>
              <a:t> and </a:t>
            </a:r>
            <a:r>
              <a:rPr lang="de-DE" sz="900" b="0" i="0" dirty="0" err="1">
                <a:solidFill>
                  <a:srgbClr val="000000"/>
                </a:solidFill>
                <a:effectLst/>
                <a:latin typeface="Arial" panose="020B0604020202020204" pitchFamily="34" charset="0"/>
              </a:rPr>
              <a:t>its</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practice</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ppt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周巧 </a:t>
            </a:r>
            <a:r>
              <a:rPr lang="de-DE" sz="900" b="0" i="0" dirty="0">
                <a:solidFill>
                  <a:srgbClr val="000000"/>
                </a:solidFill>
                <a:effectLst/>
                <a:latin typeface="Arial" panose="020B0604020202020204" pitchFamily="34" charset="0"/>
              </a:rPr>
              <a:t>and </a:t>
            </a:r>
            <a:r>
              <a:rPr lang="de-DE" sz="900" b="0" i="0" dirty="0" err="1">
                <a:solidFill>
                  <a:srgbClr val="000000"/>
                </a:solidFill>
                <a:effectLst/>
                <a:latin typeface="Arial" panose="020B0604020202020204" pitchFamily="34" charset="0"/>
              </a:rPr>
              <a:t>handout</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by</a:t>
            </a:r>
            <a:r>
              <a:rPr lang="de-DE" sz="900" b="0" i="0" dirty="0">
                <a:solidFill>
                  <a:srgbClr val="000000"/>
                </a:solidFill>
                <a:effectLst/>
                <a:latin typeface="Arial" panose="020B0604020202020204" pitchFamily="34" charset="0"/>
              </a:rPr>
              <a:t> </a:t>
            </a:r>
            <a:r>
              <a:rPr lang="zh-CN" altLang="de-DE" sz="900" b="0" i="0" dirty="0">
                <a:solidFill>
                  <a:srgbClr val="000000"/>
                </a:solidFill>
                <a:effectLst/>
                <a:latin typeface="Arial" panose="020B0604020202020204" pitchFamily="34" charset="0"/>
              </a:rPr>
              <a:t>朱素珍</a:t>
            </a:r>
            <a:r>
              <a:rPr lang="de-DE" altLang="zh-CN" sz="900" b="0" i="0" dirty="0">
                <a:solidFill>
                  <a:srgbClr val="000000"/>
                </a:solidFill>
                <a:effectLst/>
                <a:latin typeface="Arial" panose="020B0604020202020204" pitchFamily="34" charset="0"/>
              </a:rPr>
              <a:t>.</a:t>
            </a:r>
          </a:p>
          <a:p>
            <a:pPr algn="l">
              <a:buFont typeface="Arial" panose="020B0604020202020204" pitchFamily="34" charset="0"/>
              <a:buChar char="•"/>
            </a:pPr>
            <a:r>
              <a:rPr lang="de-DE" altLang="zh-CN" sz="900" b="0" i="0" dirty="0">
                <a:solidFill>
                  <a:srgbClr val="000000"/>
                </a:solidFill>
                <a:effectLst/>
                <a:latin typeface="Arial" panose="020B0604020202020204" pitchFamily="34" charset="0"/>
              </a:rPr>
              <a:t>13 </a:t>
            </a:r>
            <a:r>
              <a:rPr lang="de-DE" sz="900" b="0" i="0" dirty="0" err="1">
                <a:solidFill>
                  <a:srgbClr val="000000"/>
                </a:solidFill>
                <a:effectLst/>
                <a:latin typeface="Arial" panose="020B0604020202020204" pitchFamily="34" charset="0"/>
              </a:rPr>
              <a:t>Dec</a:t>
            </a:r>
            <a:r>
              <a:rPr lang="de-DE" sz="900" b="0" i="0" dirty="0">
                <a:solidFill>
                  <a:srgbClr val="000000"/>
                </a:solidFill>
                <a:effectLst/>
                <a:latin typeface="Arial" panose="020B0604020202020204" pitchFamily="34" charset="0"/>
              </a:rPr>
              <a:t> 22 </a:t>
            </a:r>
            <a:r>
              <a:rPr lang="de-DE" sz="900" b="0" i="0" dirty="0" err="1">
                <a:solidFill>
                  <a:srgbClr val="000000"/>
                </a:solidFill>
                <a:effectLst/>
                <a:latin typeface="Arial" panose="020B0604020202020204" pitchFamily="34" charset="0"/>
              </a:rPr>
              <a:t>Decriptive</a:t>
            </a:r>
            <a:r>
              <a:rPr lang="de-DE" sz="900" b="0" i="0" dirty="0">
                <a:solidFill>
                  <a:srgbClr val="000000"/>
                </a:solidFill>
                <a:effectLst/>
                <a:latin typeface="Arial" panose="020B0604020202020204" pitchFamily="34" charset="0"/>
              </a:rPr>
              <a:t> Studies, Culture, </a:t>
            </a:r>
            <a:r>
              <a:rPr lang="de-DE" sz="900" b="0" i="0" dirty="0" err="1">
                <a:solidFill>
                  <a:srgbClr val="000000"/>
                </a:solidFill>
                <a:effectLst/>
                <a:latin typeface="Arial" panose="020B0604020202020204" pitchFamily="34" charset="0"/>
              </a:rPr>
              <a:t>Invisibility</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Constructivism</a:t>
            </a:r>
            <a:endParaRPr lang="de-DE" sz="900" b="0" i="0" dirty="0">
              <a:solidFill>
                <a:srgbClr val="000000"/>
              </a:solidFill>
              <a:effectLst/>
              <a:latin typeface="Arial" panose="020B0604020202020204" pitchFamily="34" charset="0"/>
            </a:endParaRPr>
          </a:p>
          <a:p>
            <a:pPr algn="l">
              <a:buFont typeface="Arial" panose="020B0604020202020204" pitchFamily="34" charset="0"/>
              <a:buChar char="•"/>
            </a:pPr>
            <a:r>
              <a:rPr lang="de-DE" sz="900" b="0" i="0" dirty="0">
                <a:solidFill>
                  <a:srgbClr val="000000"/>
                </a:solidFill>
                <a:effectLst/>
                <a:latin typeface="Arial" panose="020B0604020202020204" pitchFamily="34" charset="0"/>
              </a:rPr>
              <a:t>14 </a:t>
            </a:r>
            <a:r>
              <a:rPr lang="de-DE" sz="900" b="0" i="0" dirty="0" err="1">
                <a:solidFill>
                  <a:srgbClr val="000000"/>
                </a:solidFill>
                <a:effectLst/>
                <a:latin typeface="Arial" panose="020B0604020202020204" pitchFamily="34" charset="0"/>
              </a:rPr>
              <a:t>Dec</a:t>
            </a:r>
            <a:r>
              <a:rPr lang="de-DE" sz="900" b="0" i="0" dirty="0">
                <a:solidFill>
                  <a:srgbClr val="000000"/>
                </a:solidFill>
                <a:effectLst/>
                <a:latin typeface="Arial" panose="020B0604020202020204" pitchFamily="34" charset="0"/>
              </a:rPr>
              <a:t> 29 East-West </a:t>
            </a:r>
            <a:r>
              <a:rPr lang="de-DE" sz="900" b="0" i="0" dirty="0" err="1">
                <a:solidFill>
                  <a:srgbClr val="000000"/>
                </a:solidFill>
                <a:effectLst/>
                <a:latin typeface="Arial" panose="020B0604020202020204" pitchFamily="34" charset="0"/>
              </a:rPr>
              <a:t>Comparison</a:t>
            </a:r>
            <a:endParaRPr lang="de-DE" sz="900" b="0" i="0" dirty="0">
              <a:solidFill>
                <a:srgbClr val="000000"/>
              </a:solidFill>
              <a:effectLst/>
              <a:latin typeface="Arial" panose="020B0604020202020204" pitchFamily="34" charset="0"/>
            </a:endParaRPr>
          </a:p>
          <a:p>
            <a:pPr algn="l">
              <a:buFont typeface="Arial" panose="020B0604020202020204" pitchFamily="34" charset="0"/>
              <a:buChar char="•"/>
            </a:pPr>
            <a:r>
              <a:rPr lang="de-DE" sz="900" b="0" i="0" dirty="0">
                <a:solidFill>
                  <a:srgbClr val="000000"/>
                </a:solidFill>
                <a:effectLst/>
                <a:latin typeface="Arial" panose="020B0604020202020204" pitchFamily="34" charset="0"/>
              </a:rPr>
              <a:t>15 Jan 5 Review in </a:t>
            </a:r>
            <a:r>
              <a:rPr lang="de-DE" sz="900" b="0" i="0" dirty="0" err="1">
                <a:solidFill>
                  <a:srgbClr val="000000"/>
                </a:solidFill>
                <a:effectLst/>
                <a:latin typeface="Arial" panose="020B0604020202020204" pitchFamily="34" charset="0"/>
              </a:rPr>
              <a:t>Preparation</a:t>
            </a:r>
            <a:r>
              <a:rPr lang="de-DE" sz="900" b="0" i="0" dirty="0">
                <a:solidFill>
                  <a:srgbClr val="000000"/>
                </a:solidFill>
                <a:effectLst/>
                <a:latin typeface="Arial" panose="020B0604020202020204" pitchFamily="34" charset="0"/>
              </a:rPr>
              <a:t> </a:t>
            </a:r>
            <a:r>
              <a:rPr lang="de-DE" sz="900" b="0" i="0" dirty="0" err="1">
                <a:solidFill>
                  <a:srgbClr val="000000"/>
                </a:solidFill>
                <a:effectLst/>
                <a:latin typeface="Arial" panose="020B0604020202020204" pitchFamily="34" charset="0"/>
              </a:rPr>
              <a:t>of</a:t>
            </a:r>
            <a:r>
              <a:rPr lang="de-DE" sz="900" b="0" i="0" dirty="0">
                <a:solidFill>
                  <a:srgbClr val="000000"/>
                </a:solidFill>
                <a:effectLst/>
                <a:latin typeface="Arial" panose="020B0604020202020204" pitchFamily="34" charset="0"/>
              </a:rPr>
              <a:t> final </a:t>
            </a:r>
            <a:r>
              <a:rPr lang="de-DE" sz="900" b="0" i="0" dirty="0" err="1">
                <a:solidFill>
                  <a:srgbClr val="000000"/>
                </a:solidFill>
                <a:effectLst/>
                <a:latin typeface="Arial" panose="020B0604020202020204" pitchFamily="34" charset="0"/>
              </a:rPr>
              <a:t>exam</a:t>
            </a:r>
            <a:endParaRPr lang="de-DE" sz="900" b="0" i="0" dirty="0">
              <a:solidFill>
                <a:srgbClr val="000000"/>
              </a:solidFill>
              <a:effectLst/>
              <a:latin typeface="Arial" panose="020B0604020202020204" pitchFamily="34" charset="0"/>
            </a:endParaRPr>
          </a:p>
          <a:p>
            <a:pPr algn="l">
              <a:buFont typeface="Arial" panose="020B0604020202020204" pitchFamily="34" charset="0"/>
              <a:buChar char="•"/>
            </a:pPr>
            <a:r>
              <a:rPr lang="de-DE" sz="900" b="0" i="0" dirty="0">
                <a:solidFill>
                  <a:srgbClr val="000000"/>
                </a:solidFill>
                <a:effectLst/>
                <a:latin typeface="Arial" panose="020B0604020202020204" pitchFamily="34" charset="0"/>
              </a:rPr>
              <a:t>16 Jan 12 Final </a:t>
            </a:r>
            <a:r>
              <a:rPr lang="de-DE" sz="900" b="0" i="0" dirty="0" err="1">
                <a:solidFill>
                  <a:srgbClr val="000000"/>
                </a:solidFill>
                <a:effectLst/>
                <a:latin typeface="Arial" panose="020B0604020202020204" pitchFamily="34" charset="0"/>
              </a:rPr>
              <a:t>Exam</a:t>
            </a:r>
            <a:endParaRPr lang="de-DE" sz="9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2252181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C9A351-1DE2-4A88-A664-DFA0FB1C21ED}"/>
              </a:ext>
            </a:extLst>
          </p:cNvPr>
          <p:cNvSpPr>
            <a:spLocks noGrp="1"/>
          </p:cNvSpPr>
          <p:nvPr>
            <p:ph type="title"/>
          </p:nvPr>
        </p:nvSpPr>
        <p:spPr/>
        <p:txBody>
          <a:bodyPr/>
          <a:lstStyle/>
          <a:p>
            <a:r>
              <a:rPr lang="de-DE" dirty="0" err="1"/>
              <a:t>Emergence</a:t>
            </a:r>
            <a:r>
              <a:rPr lang="de-DE" dirty="0"/>
              <a:t> </a:t>
            </a:r>
            <a:r>
              <a:rPr lang="de-DE" dirty="0" err="1"/>
              <a:t>of</a:t>
            </a:r>
            <a:r>
              <a:rPr lang="de-DE" dirty="0"/>
              <a:t> Translation Studies</a:t>
            </a:r>
          </a:p>
        </p:txBody>
      </p:sp>
      <p:sp>
        <p:nvSpPr>
          <p:cNvPr id="3" name="Inhaltsplatzhalter 2">
            <a:extLst>
              <a:ext uri="{FF2B5EF4-FFF2-40B4-BE49-F238E27FC236}">
                <a16:creationId xmlns:a16="http://schemas.microsoft.com/office/drawing/2014/main" id="{7C061342-F07A-4E76-B66E-EE47FC7CEDC7}"/>
              </a:ext>
            </a:extLst>
          </p:cNvPr>
          <p:cNvSpPr>
            <a:spLocks noGrp="1"/>
          </p:cNvSpPr>
          <p:nvPr>
            <p:ph idx="1"/>
          </p:nvPr>
        </p:nvSpPr>
        <p:spPr/>
        <p:txBody>
          <a:bodyPr>
            <a:normAutofit/>
          </a:bodyPr>
          <a:lstStyle/>
          <a:p>
            <a:r>
              <a:rPr lang="en-GB" dirty="0"/>
              <a:t>Schleiermacher 19</a:t>
            </a:r>
            <a:r>
              <a:rPr lang="en-GB" baseline="30000" dirty="0"/>
              <a:t>th</a:t>
            </a:r>
            <a:r>
              <a:rPr lang="en-GB" dirty="0"/>
              <a:t> century: Source language should shine through the target text (Thinking=Speaking), </a:t>
            </a:r>
            <a:r>
              <a:rPr lang="en-GB" dirty="0" err="1"/>
              <a:t>auch</a:t>
            </a:r>
            <a:r>
              <a:rPr lang="en-GB" dirty="0"/>
              <a:t> Benjamin, Ortega y </a:t>
            </a:r>
            <a:r>
              <a:rPr lang="en-GB" dirty="0" err="1"/>
              <a:t>Gasset</a:t>
            </a:r>
            <a:r>
              <a:rPr lang="en-GB" dirty="0"/>
              <a:t>. Non-</a:t>
            </a:r>
            <a:r>
              <a:rPr lang="en-GB" dirty="0" err="1"/>
              <a:t>translateability</a:t>
            </a:r>
            <a:r>
              <a:rPr lang="en-GB" dirty="0"/>
              <a:t>: W. von Humboldt 19</a:t>
            </a:r>
            <a:r>
              <a:rPr lang="en-GB" baseline="30000" dirty="0"/>
              <a:t>th</a:t>
            </a:r>
            <a:r>
              <a:rPr lang="en-GB" dirty="0"/>
              <a:t> century, L. </a:t>
            </a:r>
            <a:r>
              <a:rPr lang="en-GB" dirty="0" err="1"/>
              <a:t>Weisgerber</a:t>
            </a:r>
            <a:r>
              <a:rPr lang="en-GB" dirty="0"/>
              <a:t> 20</a:t>
            </a:r>
            <a:r>
              <a:rPr lang="en-GB" baseline="30000" dirty="0"/>
              <a:t>th</a:t>
            </a:r>
            <a:r>
              <a:rPr lang="en-GB" dirty="0"/>
              <a:t> century =&gt; most pithy: Sapir/Whorf hypothesis: different languages lead to a different understanding of the world</a:t>
            </a:r>
            <a:endParaRPr lang="de-DE" dirty="0"/>
          </a:p>
        </p:txBody>
      </p:sp>
    </p:spTree>
    <p:extLst>
      <p:ext uri="{BB962C8B-B14F-4D97-AF65-F5344CB8AC3E}">
        <p14:creationId xmlns:p14="http://schemas.microsoft.com/office/powerpoint/2010/main" val="6067736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50521497-C909-47D4-8338-8F7CDDEDD32C}"/>
              </a:ext>
            </a:extLst>
          </p:cNvPr>
          <p:cNvSpPr>
            <a:spLocks noGrp="1" noChangeArrowheads="1"/>
          </p:cNvSpPr>
          <p:nvPr>
            <p:ph type="title"/>
          </p:nvPr>
        </p:nvSpPr>
        <p:spPr/>
        <p:txBody>
          <a:bodyPr/>
          <a:lstStyle/>
          <a:p>
            <a:r>
              <a:rPr lang="hr-HR" altLang="de-DE" sz="3200" dirty="0"/>
              <a:t>Schleiermacher </a:t>
            </a:r>
            <a:br>
              <a:rPr lang="de-DE" altLang="de-DE" sz="3200" dirty="0"/>
            </a:br>
            <a:r>
              <a:rPr lang="hr-HR" altLang="de-DE" sz="3200" dirty="0"/>
              <a:t>and the valorization of the foreign</a:t>
            </a:r>
          </a:p>
        </p:txBody>
      </p:sp>
      <p:sp>
        <p:nvSpPr>
          <p:cNvPr id="41987" name="Rectangle 3">
            <a:extLst>
              <a:ext uri="{FF2B5EF4-FFF2-40B4-BE49-F238E27FC236}">
                <a16:creationId xmlns:a16="http://schemas.microsoft.com/office/drawing/2014/main" id="{5273C582-0A31-4C16-8DC1-59D9C7B203CA}"/>
              </a:ext>
            </a:extLst>
          </p:cNvPr>
          <p:cNvSpPr>
            <a:spLocks noGrp="1" noChangeArrowheads="1"/>
          </p:cNvSpPr>
          <p:nvPr>
            <p:ph type="body" idx="1"/>
          </p:nvPr>
        </p:nvSpPr>
        <p:spPr>
          <a:xfrm>
            <a:off x="457200" y="1916832"/>
            <a:ext cx="8229600" cy="4209331"/>
          </a:xfrm>
        </p:spPr>
        <p:txBody>
          <a:bodyPr>
            <a:normAutofit fontScale="85000" lnSpcReduction="20000"/>
          </a:bodyPr>
          <a:lstStyle/>
          <a:p>
            <a:pPr>
              <a:lnSpc>
                <a:spcPct val="110000"/>
              </a:lnSpc>
            </a:pPr>
            <a:r>
              <a:rPr lang="hr-HR" altLang="de-DE" sz="2800" dirty="0"/>
              <a:t>17th cent.: TR as imitation</a:t>
            </a:r>
          </a:p>
          <a:p>
            <a:pPr>
              <a:lnSpc>
                <a:spcPct val="110000"/>
              </a:lnSpc>
            </a:pPr>
            <a:r>
              <a:rPr lang="hr-HR" altLang="de-DE" sz="2800" dirty="0"/>
              <a:t>18th cent.: TLR’s duty to recreate the spirit of ST for the reader of the time</a:t>
            </a:r>
          </a:p>
          <a:p>
            <a:pPr>
              <a:lnSpc>
                <a:spcPct val="110000"/>
              </a:lnSpc>
            </a:pPr>
            <a:r>
              <a:rPr lang="hr-HR" altLang="de-DE" sz="2800" dirty="0"/>
              <a:t>Early 19th cent (Romanticism): </a:t>
            </a:r>
          </a:p>
          <a:p>
            <a:pPr lvl="1">
              <a:lnSpc>
                <a:spcPct val="110000"/>
              </a:lnSpc>
            </a:pPr>
            <a:r>
              <a:rPr lang="hr-HR" altLang="de-DE" sz="2400" dirty="0"/>
              <a:t>Translatability vs untranslatability</a:t>
            </a:r>
          </a:p>
          <a:p>
            <a:pPr>
              <a:lnSpc>
                <a:spcPct val="110000"/>
              </a:lnSpc>
            </a:pPr>
            <a:r>
              <a:rPr lang="hr-HR" altLang="de-DE" sz="2800" dirty="0"/>
              <a:t>Schleiermacher (1813) </a:t>
            </a:r>
            <a:r>
              <a:rPr lang="hr-HR" altLang="de-DE" sz="2800" i="1" dirty="0"/>
              <a:t>Ueber die verschiedenen Methoden des Uebersetzens</a:t>
            </a:r>
          </a:p>
          <a:p>
            <a:pPr>
              <a:lnSpc>
                <a:spcPct val="110000"/>
              </a:lnSpc>
            </a:pPr>
            <a:r>
              <a:rPr lang="hr-HR" altLang="de-DE" sz="2800" dirty="0"/>
              <a:t>Founder of Protestant theology and modern hemeneutics:</a:t>
            </a:r>
          </a:p>
          <a:p>
            <a:pPr lvl="1">
              <a:lnSpc>
                <a:spcPct val="110000"/>
              </a:lnSpc>
            </a:pPr>
            <a:r>
              <a:rPr lang="hr-HR" altLang="de-DE" sz="2400" dirty="0"/>
              <a:t>a Romantic approach to interpretation </a:t>
            </a:r>
          </a:p>
          <a:p>
            <a:pPr lvl="1">
              <a:lnSpc>
                <a:spcPct val="110000"/>
              </a:lnSpc>
            </a:pPr>
            <a:r>
              <a:rPr lang="hr-HR" altLang="de-DE" sz="2400" dirty="0"/>
              <a:t>based not on absolute truth </a:t>
            </a:r>
          </a:p>
          <a:p>
            <a:pPr lvl="1">
              <a:lnSpc>
                <a:spcPct val="110000"/>
              </a:lnSpc>
            </a:pPr>
            <a:r>
              <a:rPr lang="hr-HR" altLang="de-DE" sz="2400" dirty="0"/>
              <a:t>but on the individual’s inner feeling and understanding</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4274CEF0-E7F0-498D-8FF5-ED08F18A1E6D}"/>
              </a:ext>
            </a:extLst>
          </p:cNvPr>
          <p:cNvSpPr>
            <a:spLocks noGrp="1" noChangeArrowheads="1"/>
          </p:cNvSpPr>
          <p:nvPr>
            <p:ph type="title"/>
          </p:nvPr>
        </p:nvSpPr>
        <p:spPr/>
        <p:txBody>
          <a:bodyPr/>
          <a:lstStyle/>
          <a:p>
            <a:r>
              <a:rPr lang="hr-HR" altLang="de-DE"/>
              <a:t>Schleiermacher, ctd.</a:t>
            </a:r>
          </a:p>
        </p:txBody>
      </p:sp>
      <p:sp>
        <p:nvSpPr>
          <p:cNvPr id="46083" name="Rectangle 3">
            <a:extLst>
              <a:ext uri="{FF2B5EF4-FFF2-40B4-BE49-F238E27FC236}">
                <a16:creationId xmlns:a16="http://schemas.microsoft.com/office/drawing/2014/main" id="{31412DE7-6C8D-441C-8197-67C405E6D5CB}"/>
              </a:ext>
            </a:extLst>
          </p:cNvPr>
          <p:cNvSpPr>
            <a:spLocks noGrp="1" noChangeArrowheads="1"/>
          </p:cNvSpPr>
          <p:nvPr>
            <p:ph type="body" idx="1"/>
          </p:nvPr>
        </p:nvSpPr>
        <p:spPr/>
        <p:txBody>
          <a:bodyPr/>
          <a:lstStyle/>
          <a:p>
            <a:r>
              <a:rPr lang="hr-HR" altLang="de-DE"/>
              <a:t>Distinguished between: </a:t>
            </a:r>
          </a:p>
          <a:p>
            <a:pPr lvl="1"/>
            <a:r>
              <a:rPr lang="hr-HR" altLang="de-DE"/>
              <a:t>Dollmetscher (commercial texts)</a:t>
            </a:r>
          </a:p>
          <a:p>
            <a:pPr lvl="1"/>
            <a:r>
              <a:rPr lang="hr-HR" altLang="de-DE"/>
              <a:t>Uebersetzer (scholarly and artistic texts):</a:t>
            </a:r>
          </a:p>
          <a:p>
            <a:pPr lvl="2"/>
            <a:r>
              <a:rPr lang="hr-HR" altLang="de-DE"/>
              <a:t>On a higher creative plane</a:t>
            </a:r>
          </a:p>
          <a:p>
            <a:pPr lvl="2"/>
            <a:r>
              <a:rPr lang="hr-HR" altLang="de-DE"/>
              <a:t>Breathing new life into the language</a:t>
            </a:r>
          </a:p>
          <a:p>
            <a:r>
              <a:rPr lang="hr-HR" altLang="de-DE"/>
              <a:t>Q: How to bring the ST writer and the TT reader together?</a:t>
            </a:r>
          </a:p>
          <a:p>
            <a:endParaRPr lang="hr-HR" altLang="de-DE"/>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C7053032-5D95-4F2A-8C74-1F0DF8A40160}"/>
              </a:ext>
            </a:extLst>
          </p:cNvPr>
          <p:cNvSpPr>
            <a:spLocks noGrp="1" noChangeArrowheads="1"/>
          </p:cNvSpPr>
          <p:nvPr>
            <p:ph type="title"/>
          </p:nvPr>
        </p:nvSpPr>
        <p:spPr/>
        <p:txBody>
          <a:bodyPr/>
          <a:lstStyle/>
          <a:p>
            <a:r>
              <a:rPr lang="hr-HR" altLang="de-DE"/>
              <a:t>Only two paths for the ‘true’ TLR:</a:t>
            </a:r>
          </a:p>
        </p:txBody>
      </p:sp>
      <p:sp>
        <p:nvSpPr>
          <p:cNvPr id="43011" name="Rectangle 3">
            <a:extLst>
              <a:ext uri="{FF2B5EF4-FFF2-40B4-BE49-F238E27FC236}">
                <a16:creationId xmlns:a16="http://schemas.microsoft.com/office/drawing/2014/main" id="{E78079F4-7FA6-41F0-B64F-8FEF91289878}"/>
              </a:ext>
            </a:extLst>
          </p:cNvPr>
          <p:cNvSpPr>
            <a:spLocks noGrp="1" noChangeArrowheads="1"/>
          </p:cNvSpPr>
          <p:nvPr>
            <p:ph type="body" idx="1"/>
          </p:nvPr>
        </p:nvSpPr>
        <p:spPr/>
        <p:txBody>
          <a:bodyPr>
            <a:normAutofit/>
          </a:bodyPr>
          <a:lstStyle/>
          <a:p>
            <a:r>
              <a:rPr lang="hr-HR" altLang="de-DE" sz="2400" dirty="0"/>
              <a:t>Either the TLR leaves the writer alone as much as possible and </a:t>
            </a:r>
            <a:r>
              <a:rPr lang="hr-HR" altLang="de-DE" sz="2400" i="1" dirty="0">
                <a:solidFill>
                  <a:srgbClr val="3333CC"/>
                </a:solidFill>
              </a:rPr>
              <a:t>moves the reader to the writer</a:t>
            </a:r>
            <a:r>
              <a:rPr lang="hr-HR" altLang="de-DE" sz="2400" dirty="0"/>
              <a:t>, or</a:t>
            </a:r>
          </a:p>
          <a:p>
            <a:r>
              <a:rPr lang="hr-HR" altLang="de-DE" sz="2400" dirty="0"/>
              <a:t>He leaves the reader alone as much as possible and moves the writer toward the reader</a:t>
            </a:r>
          </a:p>
          <a:p>
            <a:r>
              <a:rPr lang="hr-HR" altLang="de-DE" sz="2400" dirty="0"/>
              <a:t>TLR must adopt an ‘alienating’ method of TR orienting himself by the language and content of the ST</a:t>
            </a:r>
          </a:p>
          <a:p>
            <a:r>
              <a:rPr lang="hr-HR" altLang="de-DE" sz="2400" dirty="0"/>
              <a:t>TLR must valorize the foreign and transfer that into TL</a:t>
            </a:r>
          </a:p>
          <a:p>
            <a:pPr lvl="1"/>
            <a:r>
              <a:rPr lang="hr-HR" altLang="de-DE" sz="2000" dirty="0"/>
              <a:t>He must communicate the same impression which he/she receibed from SLT</a:t>
            </a:r>
          </a:p>
          <a:p>
            <a:pPr lvl="1"/>
            <a:r>
              <a:rPr lang="hr-HR" altLang="de-DE" sz="2000" dirty="0"/>
              <a:t>A special language of TR is necessary for compensating the hackneyed expression that cannot convey the impression of thge foreign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3930970D-ACAC-42DE-99D8-2A1090FFA9D8}"/>
              </a:ext>
            </a:extLst>
          </p:cNvPr>
          <p:cNvSpPr>
            <a:spLocks noGrp="1" noChangeArrowheads="1"/>
          </p:cNvSpPr>
          <p:nvPr>
            <p:ph type="title"/>
          </p:nvPr>
        </p:nvSpPr>
        <p:spPr/>
        <p:txBody>
          <a:bodyPr/>
          <a:lstStyle/>
          <a:p>
            <a:r>
              <a:rPr lang="hr-HR" altLang="de-DE"/>
              <a:t>Schleiermacher’s influence:</a:t>
            </a:r>
          </a:p>
        </p:txBody>
      </p:sp>
      <p:sp>
        <p:nvSpPr>
          <p:cNvPr id="44035" name="Rectangle 3">
            <a:extLst>
              <a:ext uri="{FF2B5EF4-FFF2-40B4-BE49-F238E27FC236}">
                <a16:creationId xmlns:a16="http://schemas.microsoft.com/office/drawing/2014/main" id="{1A63D291-ECDD-4C91-945E-52F136CA346F}"/>
              </a:ext>
            </a:extLst>
          </p:cNvPr>
          <p:cNvSpPr>
            <a:spLocks noGrp="1" noChangeArrowheads="1"/>
          </p:cNvSpPr>
          <p:nvPr>
            <p:ph type="body" idx="1"/>
          </p:nvPr>
        </p:nvSpPr>
        <p:spPr/>
        <p:txBody>
          <a:bodyPr/>
          <a:lstStyle/>
          <a:p>
            <a:r>
              <a:rPr lang="hr-HR" altLang="de-DE" dirty="0"/>
              <a:t>Enormous influence on modern translation</a:t>
            </a:r>
          </a:p>
          <a:p>
            <a:r>
              <a:rPr lang="hr-HR" altLang="de-DE" dirty="0"/>
              <a:t>Consideration of different text types (Reiss)</a:t>
            </a:r>
          </a:p>
          <a:p>
            <a:r>
              <a:rPr lang="hr-HR" altLang="de-DE" dirty="0"/>
              <a:t>Alienating vs naturalizing (Venuti)</a:t>
            </a:r>
          </a:p>
          <a:p>
            <a:r>
              <a:rPr lang="hr-HR" altLang="de-DE" dirty="0"/>
              <a:t>‘Language of translation’ (Benjamin)</a:t>
            </a:r>
          </a:p>
          <a:p>
            <a:r>
              <a:rPr lang="hr-HR" altLang="de-DE" dirty="0"/>
              <a:t>Hermeneutics (Steiner)</a:t>
            </a:r>
          </a:p>
          <a:p>
            <a:endParaRPr lang="hr-HR" altLang="de-DE"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EA9EC6F6-83D4-48EA-9A6D-67CB646330A5}"/>
              </a:ext>
            </a:extLst>
          </p:cNvPr>
          <p:cNvSpPr>
            <a:spLocks noGrp="1" noChangeArrowheads="1"/>
          </p:cNvSpPr>
          <p:nvPr>
            <p:ph type="title"/>
          </p:nvPr>
        </p:nvSpPr>
        <p:spPr/>
        <p:txBody>
          <a:bodyPr/>
          <a:lstStyle/>
          <a:p>
            <a:r>
              <a:rPr lang="hr-HR" altLang="de-DE"/>
              <a:t>Late 19th and early 20th cent.</a:t>
            </a:r>
          </a:p>
        </p:txBody>
      </p:sp>
      <p:sp>
        <p:nvSpPr>
          <p:cNvPr id="45059" name="Rectangle 3">
            <a:extLst>
              <a:ext uri="{FF2B5EF4-FFF2-40B4-BE49-F238E27FC236}">
                <a16:creationId xmlns:a16="http://schemas.microsoft.com/office/drawing/2014/main" id="{4A57ADC5-D77A-4A56-925E-CEC162698895}"/>
              </a:ext>
            </a:extLst>
          </p:cNvPr>
          <p:cNvSpPr>
            <a:spLocks noGrp="1" noChangeArrowheads="1"/>
          </p:cNvSpPr>
          <p:nvPr>
            <p:ph type="body" idx="1"/>
          </p:nvPr>
        </p:nvSpPr>
        <p:spPr/>
        <p:txBody>
          <a:bodyPr>
            <a:normAutofit lnSpcReduction="10000"/>
          </a:bodyPr>
          <a:lstStyle/>
          <a:p>
            <a:pPr>
              <a:lnSpc>
                <a:spcPct val="90000"/>
              </a:lnSpc>
            </a:pPr>
            <a:r>
              <a:rPr lang="hr-HR" altLang="de-DE" dirty="0"/>
              <a:t>Focus on the status of the SLT and the form of TLT</a:t>
            </a:r>
          </a:p>
          <a:p>
            <a:pPr>
              <a:lnSpc>
                <a:spcPct val="90000"/>
              </a:lnSpc>
            </a:pPr>
            <a:r>
              <a:rPr lang="hr-HR" altLang="de-DE" dirty="0"/>
              <a:t>Newman (translating Homer): foreignnes of the work (deliberate archaic language)</a:t>
            </a:r>
          </a:p>
          <a:p>
            <a:pPr>
              <a:lnSpc>
                <a:spcPct val="90000"/>
              </a:lnSpc>
            </a:pPr>
            <a:r>
              <a:rPr lang="hr-HR" altLang="de-DE" dirty="0"/>
              <a:t>M. Arnold: advocated a transparent TR of Homer</a:t>
            </a:r>
          </a:p>
          <a:p>
            <a:pPr>
              <a:lnSpc>
                <a:spcPct val="90000"/>
              </a:lnSpc>
            </a:pPr>
            <a:r>
              <a:rPr lang="hr-HR" altLang="de-DE" dirty="0"/>
              <a:t>Elitist attitude: It was thought that TR could never reach the heigths of the ST, it is preferable to read the work in the original language</a:t>
            </a:r>
          </a:p>
          <a:p>
            <a:pPr>
              <a:lnSpc>
                <a:spcPct val="90000"/>
              </a:lnSpc>
            </a:pPr>
            <a:endParaRPr lang="hr-HR" altLang="de-DE"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8125AF2D-53A1-48DB-B3DF-C00428AAD695}"/>
              </a:ext>
            </a:extLst>
          </p:cNvPr>
          <p:cNvSpPr>
            <a:spLocks noGrp="1" noChangeArrowheads="1"/>
          </p:cNvSpPr>
          <p:nvPr>
            <p:ph type="title"/>
          </p:nvPr>
        </p:nvSpPr>
        <p:spPr/>
        <p:txBody>
          <a:bodyPr/>
          <a:lstStyle/>
          <a:p>
            <a:r>
              <a:rPr lang="hr-HR" altLang="de-DE" sz="3200" b="1" dirty="0"/>
              <a:t>Result: Devaluation and </a:t>
            </a:r>
            <a:br>
              <a:rPr lang="de-DE" altLang="de-DE" sz="3200" b="1" dirty="0"/>
            </a:br>
            <a:r>
              <a:rPr lang="hr-HR" altLang="de-DE" sz="3200" b="1" dirty="0"/>
              <a:t>marginalization of TR (in UK):</a:t>
            </a:r>
          </a:p>
        </p:txBody>
      </p:sp>
      <p:sp>
        <p:nvSpPr>
          <p:cNvPr id="47107" name="Rectangle 3">
            <a:extLst>
              <a:ext uri="{FF2B5EF4-FFF2-40B4-BE49-F238E27FC236}">
                <a16:creationId xmlns:a16="http://schemas.microsoft.com/office/drawing/2014/main" id="{42DE4B7E-0432-4699-871E-63ECD9914B67}"/>
              </a:ext>
            </a:extLst>
          </p:cNvPr>
          <p:cNvSpPr>
            <a:spLocks noGrp="1" noChangeArrowheads="1"/>
          </p:cNvSpPr>
          <p:nvPr>
            <p:ph type="body" idx="1"/>
          </p:nvPr>
        </p:nvSpPr>
        <p:spPr>
          <a:xfrm>
            <a:off x="457200" y="1844824"/>
            <a:ext cx="8229600" cy="4281339"/>
          </a:xfrm>
        </p:spPr>
        <p:txBody>
          <a:bodyPr/>
          <a:lstStyle/>
          <a:p>
            <a:r>
              <a:rPr lang="hr-HR" altLang="de-DE" dirty="0"/>
              <a:t>Preuniv. and univ. students of languages dissuaded from turning to translation for help</a:t>
            </a:r>
          </a:p>
          <a:p>
            <a:r>
              <a:rPr lang="hr-HR" altLang="de-DE" dirty="0"/>
              <a:t>Very little popular literature translated into English</a:t>
            </a:r>
          </a:p>
          <a:p>
            <a:r>
              <a:rPr lang="hr-HR" altLang="de-DE" dirty="0"/>
              <a:t>Relatively few subtitled foreign films in cinemas or on TV</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C914B5-D896-4F1C-B431-2E915CA63EDB}"/>
              </a:ext>
            </a:extLst>
          </p:cNvPr>
          <p:cNvSpPr>
            <a:spLocks noGrp="1"/>
          </p:cNvSpPr>
          <p:nvPr>
            <p:ph type="title"/>
          </p:nvPr>
        </p:nvSpPr>
        <p:spPr/>
        <p:txBody>
          <a:bodyPr/>
          <a:lstStyle/>
          <a:p>
            <a:endParaRPr lang="de-DE"/>
          </a:p>
        </p:txBody>
      </p:sp>
      <p:graphicFrame>
        <p:nvGraphicFramePr>
          <p:cNvPr id="4" name="Inhaltsplatzhalter 3">
            <a:extLst>
              <a:ext uri="{FF2B5EF4-FFF2-40B4-BE49-F238E27FC236}">
                <a16:creationId xmlns:a16="http://schemas.microsoft.com/office/drawing/2014/main" id="{FF89028A-E9B4-4CB3-BC04-D97F58D9BD49}"/>
              </a:ext>
            </a:extLst>
          </p:cNvPr>
          <p:cNvGraphicFramePr>
            <a:graphicFrameLocks noGrp="1"/>
          </p:cNvGraphicFramePr>
          <p:nvPr>
            <p:ph idx="1"/>
          </p:nvPr>
        </p:nvGraphicFramePr>
        <p:xfrm>
          <a:off x="107504" y="255437"/>
          <a:ext cx="8856983" cy="6762025"/>
        </p:xfrm>
        <a:graphic>
          <a:graphicData uri="http://schemas.openxmlformats.org/drawingml/2006/table">
            <a:tbl>
              <a:tblPr>
                <a:tableStyleId>{5C22544A-7EE6-4342-B048-85BDC9FD1C3A}</a:tableStyleId>
              </a:tblPr>
              <a:tblGrid>
                <a:gridCol w="1368152">
                  <a:extLst>
                    <a:ext uri="{9D8B030D-6E8A-4147-A177-3AD203B41FA5}">
                      <a16:colId xmlns:a16="http://schemas.microsoft.com/office/drawing/2014/main" val="1905828756"/>
                    </a:ext>
                  </a:extLst>
                </a:gridCol>
                <a:gridCol w="5400600">
                  <a:extLst>
                    <a:ext uri="{9D8B030D-6E8A-4147-A177-3AD203B41FA5}">
                      <a16:colId xmlns:a16="http://schemas.microsoft.com/office/drawing/2014/main" val="3649507283"/>
                    </a:ext>
                  </a:extLst>
                </a:gridCol>
                <a:gridCol w="2088231">
                  <a:extLst>
                    <a:ext uri="{9D8B030D-6E8A-4147-A177-3AD203B41FA5}">
                      <a16:colId xmlns:a16="http://schemas.microsoft.com/office/drawing/2014/main" val="918725959"/>
                    </a:ext>
                  </a:extLst>
                </a:gridCol>
              </a:tblGrid>
              <a:tr h="1890439">
                <a:tc>
                  <a:txBody>
                    <a:bodyPr/>
                    <a:lstStyle/>
                    <a:p>
                      <a:pPr>
                        <a:lnSpc>
                          <a:spcPct val="100000"/>
                        </a:lnSpc>
                        <a:spcAft>
                          <a:spcPts val="0"/>
                        </a:spcAft>
                      </a:pPr>
                      <a:r>
                        <a:rPr lang="en-GB" sz="2700" dirty="0">
                          <a:effectLst/>
                        </a:rPr>
                        <a:t>4a Early under­stan­ding</a:t>
                      </a:r>
                      <a:endParaRPr lang="de-DE" sz="2700" dirty="0">
                        <a:effectLst/>
                        <a:latin typeface="Times New Roman" panose="02020603050405020304" pitchFamily="18" charset="0"/>
                        <a:ea typeface="宋体" panose="02010600030101010101" pitchFamily="2" charset="-122"/>
                      </a:endParaRPr>
                    </a:p>
                  </a:txBody>
                  <a:tcPr marL="68580" marR="68580" marT="0" marB="0"/>
                </a:tc>
                <a:tc>
                  <a:txBody>
                    <a:bodyPr/>
                    <a:lstStyle/>
                    <a:p>
                      <a:pPr>
                        <a:lnSpc>
                          <a:spcPct val="100000"/>
                        </a:lnSpc>
                        <a:spcAft>
                          <a:spcPts val="0"/>
                        </a:spcAft>
                      </a:pPr>
                      <a:r>
                        <a:rPr lang="en-GB" sz="2700" dirty="0">
                          <a:effectLst/>
                        </a:rPr>
                        <a:t>Holmes, James.  </a:t>
                      </a:r>
                      <a:r>
                        <a:rPr lang="en-GB" sz="2700" dirty="0">
                          <a:solidFill>
                            <a:srgbClr val="FF0000"/>
                          </a:solidFill>
                          <a:effectLst/>
                        </a:rPr>
                        <a:t>1972</a:t>
                      </a:r>
                      <a:r>
                        <a:rPr lang="en-GB" sz="2700" dirty="0">
                          <a:effectLst/>
                        </a:rPr>
                        <a:t>. The Name and Nature of Translation Studies. Papers on Literary Translation and </a:t>
                      </a:r>
                      <a:r>
                        <a:rPr lang="en-GB" sz="2700" dirty="0" err="1">
                          <a:effectLst/>
                        </a:rPr>
                        <a:t>Transla-tion</a:t>
                      </a:r>
                      <a:r>
                        <a:rPr lang="en-GB" sz="2700" dirty="0">
                          <a:effectLst/>
                        </a:rPr>
                        <a:t> Studies[M]. Amsterdam:  </a:t>
                      </a:r>
                      <a:r>
                        <a:rPr lang="en-GB" sz="2700" dirty="0" err="1">
                          <a:effectLst/>
                        </a:rPr>
                        <a:t>Rodopi</a:t>
                      </a:r>
                      <a:r>
                        <a:rPr lang="en-GB" sz="2700" dirty="0">
                          <a:effectLst/>
                        </a:rPr>
                        <a:t>, 1988: 67-80.</a:t>
                      </a:r>
                      <a:endParaRPr lang="de-DE" sz="2700" dirty="0">
                        <a:effectLst/>
                        <a:latin typeface="Times New Roman" panose="02020603050405020304" pitchFamily="18" charset="0"/>
                        <a:ea typeface="宋体" panose="02010600030101010101" pitchFamily="2" charset="-122"/>
                      </a:endParaRPr>
                    </a:p>
                  </a:txBody>
                  <a:tcPr marL="68580" marR="68580" marT="0" marB="0"/>
                </a:tc>
                <a:tc>
                  <a:txBody>
                    <a:bodyPr/>
                    <a:lstStyle/>
                    <a:p>
                      <a:pPr>
                        <a:lnSpc>
                          <a:spcPct val="100000"/>
                        </a:lnSpc>
                        <a:spcAft>
                          <a:spcPts val="0"/>
                        </a:spcAft>
                      </a:pPr>
                      <a:r>
                        <a:rPr lang="zh-CN" sz="1800" dirty="0">
                          <a:effectLst/>
                        </a:rPr>
                        <a:t>赵秀凤，周晶，周露，钟依兰</a:t>
                      </a:r>
                      <a:r>
                        <a:rPr lang="de-DE" altLang="zh-CN" sz="1800" dirty="0">
                          <a:effectLst/>
                        </a:rPr>
                        <a:t> </a:t>
                      </a:r>
                      <a:r>
                        <a:rPr lang="de-DE" sz="1800" dirty="0" err="1">
                          <a:effectLst/>
                          <a:latin typeface="Times New Roman" panose="02020603050405020304" pitchFamily="18" charset="0"/>
                          <a:ea typeface="宋体" panose="02010600030101010101" pitchFamily="2" charset="-122"/>
                        </a:rPr>
                        <a:t>Zhào</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Xiùfèng</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Zhōu</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Jīng</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Zhōu</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Lù</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Zhōng</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Yīlán</a:t>
                      </a:r>
                      <a:endParaRPr lang="de-DE" sz="2800" dirty="0">
                        <a:effectLst/>
                        <a:latin typeface="Times New Roman" panose="02020603050405020304" pitchFamily="18" charset="0"/>
                        <a:ea typeface="宋体" panose="02010600030101010101" pitchFamily="2" charset="-122"/>
                      </a:endParaRPr>
                    </a:p>
                  </a:txBody>
                  <a:tcPr marL="68580" marR="68580" marT="0" marB="0"/>
                </a:tc>
                <a:extLst>
                  <a:ext uri="{0D108BD9-81ED-4DB2-BD59-A6C34878D82A}">
                    <a16:rowId xmlns:a16="http://schemas.microsoft.com/office/drawing/2014/main" val="2894781953"/>
                  </a:ext>
                </a:extLst>
              </a:tr>
              <a:tr h="1512351">
                <a:tc>
                  <a:txBody>
                    <a:bodyPr/>
                    <a:lstStyle/>
                    <a:p>
                      <a:pPr>
                        <a:lnSpc>
                          <a:spcPct val="100000"/>
                        </a:lnSpc>
                        <a:spcAft>
                          <a:spcPts val="0"/>
                        </a:spcAft>
                      </a:pPr>
                      <a:r>
                        <a:rPr lang="en-GB" sz="2700" dirty="0">
                          <a:effectLst/>
                        </a:rPr>
                        <a:t>4b </a:t>
                      </a:r>
                      <a:r>
                        <a:rPr lang="en-GB" sz="2700" dirty="0">
                          <a:solidFill>
                            <a:srgbClr val="FF0000"/>
                          </a:solidFill>
                          <a:effectLst/>
                        </a:rPr>
                        <a:t>Sourcebook</a:t>
                      </a:r>
                      <a:endParaRPr lang="de-DE" sz="2700" dirty="0">
                        <a:solidFill>
                          <a:srgbClr val="FF0000"/>
                        </a:solidFill>
                        <a:effectLst/>
                        <a:latin typeface="Times New Roman" panose="02020603050405020304" pitchFamily="18" charset="0"/>
                        <a:ea typeface="宋体" panose="02010600030101010101" pitchFamily="2" charset="-122"/>
                      </a:endParaRPr>
                    </a:p>
                  </a:txBody>
                  <a:tcPr marL="68580" marR="68580" marT="0" marB="0"/>
                </a:tc>
                <a:tc>
                  <a:txBody>
                    <a:bodyPr/>
                    <a:lstStyle/>
                    <a:p>
                      <a:pPr>
                        <a:lnSpc>
                          <a:spcPct val="100000"/>
                        </a:lnSpc>
                        <a:spcAft>
                          <a:spcPts val="0"/>
                        </a:spcAft>
                      </a:pPr>
                      <a:r>
                        <a:rPr lang="en-GB" sz="2700" dirty="0" err="1">
                          <a:effectLst/>
                        </a:rPr>
                        <a:t>Bassnett</a:t>
                      </a:r>
                      <a:r>
                        <a:rPr lang="en-GB" sz="2700" dirty="0">
                          <a:effectLst/>
                        </a:rPr>
                        <a:t>, Susan and Andre </a:t>
                      </a:r>
                      <a:r>
                        <a:rPr lang="en-GB" sz="2700" dirty="0" err="1">
                          <a:effectLst/>
                        </a:rPr>
                        <a:t>Lefevere</a:t>
                      </a:r>
                      <a:r>
                        <a:rPr lang="en-GB" sz="2700" dirty="0">
                          <a:effectLst/>
                        </a:rPr>
                        <a:t>. Translation, History and Culture: A Sourcebook[M]. London and New York</a:t>
                      </a:r>
                      <a:r>
                        <a:rPr lang="zh-CN" sz="2700" dirty="0">
                          <a:effectLst/>
                        </a:rPr>
                        <a:t>：</a:t>
                      </a:r>
                      <a:r>
                        <a:rPr lang="en-GB" sz="2700" dirty="0">
                          <a:effectLst/>
                        </a:rPr>
                        <a:t>Routledge, 1990.</a:t>
                      </a:r>
                      <a:endParaRPr lang="de-DE" sz="2700" dirty="0">
                        <a:effectLst/>
                        <a:latin typeface="Times New Roman" panose="02020603050405020304" pitchFamily="18" charset="0"/>
                        <a:ea typeface="宋体" panose="02010600030101010101" pitchFamily="2" charset="-122"/>
                      </a:endParaRPr>
                    </a:p>
                  </a:txBody>
                  <a:tcPr marL="68580" marR="68580" marT="0" marB="0"/>
                </a:tc>
                <a:tc>
                  <a:txBody>
                    <a:bodyPr/>
                    <a:lstStyle/>
                    <a:p>
                      <a:pPr>
                        <a:lnSpc>
                          <a:spcPct val="100000"/>
                        </a:lnSpc>
                        <a:spcAft>
                          <a:spcPts val="0"/>
                        </a:spcAft>
                      </a:pPr>
                      <a:r>
                        <a:rPr lang="zh-CN" sz="1800" dirty="0">
                          <a:effectLst/>
                        </a:rPr>
                        <a:t>李璐，李若亚，万子琪，王文君，连慧慧</a:t>
                      </a:r>
                      <a:r>
                        <a:rPr lang="de-DE" sz="1800" dirty="0" err="1">
                          <a:effectLst/>
                          <a:latin typeface="Times New Roman" panose="02020603050405020304" pitchFamily="18" charset="0"/>
                          <a:ea typeface="宋体" panose="02010600030101010101" pitchFamily="2" charset="-122"/>
                        </a:rPr>
                        <a:t>Lǐ</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Lù</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Lǐ</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Ruòyà</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Wàn</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Ziqí</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Wáng</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Wénjūn</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Lián</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Huìhuì</a:t>
                      </a:r>
                      <a:endParaRPr lang="de-DE" sz="2700" dirty="0">
                        <a:effectLst/>
                        <a:latin typeface="Times New Roman" panose="02020603050405020304" pitchFamily="18" charset="0"/>
                        <a:ea typeface="宋体" panose="02010600030101010101" pitchFamily="2" charset="-122"/>
                      </a:endParaRPr>
                    </a:p>
                  </a:txBody>
                  <a:tcPr marL="68580" marR="68580" marT="0" marB="0"/>
                </a:tc>
                <a:extLst>
                  <a:ext uri="{0D108BD9-81ED-4DB2-BD59-A6C34878D82A}">
                    <a16:rowId xmlns:a16="http://schemas.microsoft.com/office/drawing/2014/main" val="682153289"/>
                  </a:ext>
                </a:extLst>
              </a:tr>
              <a:tr h="1512351">
                <a:tc>
                  <a:txBody>
                    <a:bodyPr/>
                    <a:lstStyle/>
                    <a:p>
                      <a:pPr>
                        <a:lnSpc>
                          <a:spcPct val="100000"/>
                        </a:lnSpc>
                        <a:spcAft>
                          <a:spcPts val="0"/>
                        </a:spcAft>
                      </a:pPr>
                      <a:r>
                        <a:rPr lang="en-GB" sz="2700">
                          <a:effectLst/>
                        </a:rPr>
                        <a:t>4c Early linguistic theory</a:t>
                      </a:r>
                      <a:endParaRPr lang="de-DE" sz="2700">
                        <a:effectLst/>
                        <a:latin typeface="Times New Roman" panose="02020603050405020304" pitchFamily="18" charset="0"/>
                        <a:ea typeface="宋体" panose="02010600030101010101" pitchFamily="2" charset="-122"/>
                      </a:endParaRPr>
                    </a:p>
                  </a:txBody>
                  <a:tcPr marL="68580" marR="68580" marT="0" marB="0"/>
                </a:tc>
                <a:tc>
                  <a:txBody>
                    <a:bodyPr/>
                    <a:lstStyle/>
                    <a:p>
                      <a:pPr>
                        <a:lnSpc>
                          <a:spcPct val="100000"/>
                        </a:lnSpc>
                        <a:spcAft>
                          <a:spcPts val="0"/>
                        </a:spcAft>
                      </a:pPr>
                      <a:r>
                        <a:rPr lang="en-GB" sz="2700" dirty="0">
                          <a:effectLst/>
                        </a:rPr>
                        <a:t>Catford, J. A Linguistic Theory of Translation[M]. London: Oxford University Press, </a:t>
                      </a:r>
                      <a:r>
                        <a:rPr lang="en-GB" sz="2700" dirty="0">
                          <a:solidFill>
                            <a:srgbClr val="FF0000"/>
                          </a:solidFill>
                          <a:effectLst/>
                        </a:rPr>
                        <a:t>1965</a:t>
                      </a:r>
                      <a:r>
                        <a:rPr lang="en-GB" sz="2700" dirty="0">
                          <a:effectLst/>
                        </a:rPr>
                        <a:t>.</a:t>
                      </a:r>
                      <a:endParaRPr lang="de-DE" sz="2700" dirty="0">
                        <a:effectLst/>
                        <a:latin typeface="Times New Roman" panose="02020603050405020304" pitchFamily="18" charset="0"/>
                        <a:ea typeface="宋体" panose="02010600030101010101" pitchFamily="2" charset="-122"/>
                      </a:endParaRPr>
                    </a:p>
                  </a:txBody>
                  <a:tcPr marL="68580" marR="68580" marT="0" marB="0"/>
                </a:tc>
                <a:tc>
                  <a:txBody>
                    <a:bodyPr/>
                    <a:lstStyle/>
                    <a:p>
                      <a:pPr>
                        <a:lnSpc>
                          <a:spcPct val="100000"/>
                        </a:lnSpc>
                        <a:spcAft>
                          <a:spcPts val="0"/>
                        </a:spcAft>
                      </a:pPr>
                      <a:r>
                        <a:rPr lang="zh-CN" sz="1800" dirty="0">
                          <a:effectLst/>
                        </a:rPr>
                        <a:t>熊庆渝，肖美玲，陈珂，陈彐婷，陈明慧</a:t>
                      </a:r>
                      <a:r>
                        <a:rPr lang="de-DE" altLang="zh-CN" sz="1800" dirty="0">
                          <a:effectLst/>
                        </a:rPr>
                        <a:t> </a:t>
                      </a:r>
                      <a:r>
                        <a:rPr lang="de-DE" sz="1800" dirty="0" err="1">
                          <a:effectLst/>
                          <a:latin typeface="Times New Roman" panose="02020603050405020304" pitchFamily="18" charset="0"/>
                          <a:ea typeface="宋体" panose="02010600030101010101" pitchFamily="2" charset="-122"/>
                        </a:rPr>
                        <a:t>Xióng</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Qìngyú</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Xiāo</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Měilíng</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Chén</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Kē</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Chén</a:t>
                      </a:r>
                      <a:r>
                        <a:rPr lang="de-DE" sz="1800" dirty="0">
                          <a:effectLst/>
                          <a:latin typeface="Times New Roman" panose="02020603050405020304" pitchFamily="18" charset="0"/>
                          <a:ea typeface="宋体" panose="02010600030101010101" pitchFamily="2" charset="-122"/>
                        </a:rPr>
                        <a:t> Xun/</a:t>
                      </a:r>
                      <a:r>
                        <a:rPr lang="de-DE" sz="1800" dirty="0" err="1">
                          <a:effectLst/>
                          <a:latin typeface="Times New Roman" panose="02020603050405020304" pitchFamily="18" charset="0"/>
                          <a:ea typeface="宋体" panose="02010600030101010101" pitchFamily="2" charset="-122"/>
                        </a:rPr>
                        <a:t>Jìtíng</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Chén</a:t>
                      </a:r>
                      <a:r>
                        <a:rPr lang="de-DE" sz="1800" dirty="0">
                          <a:effectLst/>
                          <a:latin typeface="Times New Roman" panose="02020603050405020304" pitchFamily="18" charset="0"/>
                          <a:ea typeface="宋体" panose="02010600030101010101" pitchFamily="2" charset="-122"/>
                        </a:rPr>
                        <a:t> </a:t>
                      </a:r>
                      <a:r>
                        <a:rPr lang="de-DE" sz="1800" dirty="0" err="1">
                          <a:effectLst/>
                          <a:latin typeface="Times New Roman" panose="02020603050405020304" pitchFamily="18" charset="0"/>
                          <a:ea typeface="宋体" panose="02010600030101010101" pitchFamily="2" charset="-122"/>
                        </a:rPr>
                        <a:t>Mínghuì</a:t>
                      </a:r>
                      <a:endParaRPr lang="de-DE" sz="1800" dirty="0">
                        <a:effectLst/>
                        <a:latin typeface="Times New Roman" panose="02020603050405020304" pitchFamily="18" charset="0"/>
                        <a:ea typeface="宋体" panose="02010600030101010101" pitchFamily="2" charset="-122"/>
                      </a:endParaRPr>
                    </a:p>
                  </a:txBody>
                  <a:tcPr marL="68580" marR="68580" marT="0" marB="0"/>
                </a:tc>
                <a:extLst>
                  <a:ext uri="{0D108BD9-81ED-4DB2-BD59-A6C34878D82A}">
                    <a16:rowId xmlns:a16="http://schemas.microsoft.com/office/drawing/2014/main" val="1846069059"/>
                  </a:ext>
                </a:extLst>
              </a:tr>
              <a:tr h="1412785">
                <a:tc>
                  <a:txBody>
                    <a:bodyPr/>
                    <a:lstStyle/>
                    <a:p>
                      <a:pPr>
                        <a:lnSpc>
                          <a:spcPct val="100000"/>
                        </a:lnSpc>
                        <a:spcAft>
                          <a:spcPts val="0"/>
                        </a:spcAft>
                      </a:pPr>
                      <a:r>
                        <a:rPr lang="en-GB" sz="2000" dirty="0">
                          <a:effectLst/>
                        </a:rPr>
                        <a:t>4d Early important understanding</a:t>
                      </a:r>
                      <a:endParaRPr lang="de-DE" sz="2700" dirty="0">
                        <a:effectLst/>
                        <a:latin typeface="Times New Roman" panose="02020603050405020304" pitchFamily="18" charset="0"/>
                        <a:ea typeface="宋体" panose="02010600030101010101" pitchFamily="2" charset="-122"/>
                      </a:endParaRPr>
                    </a:p>
                  </a:txBody>
                  <a:tcPr marL="68580" marR="68580" marT="0" marB="0"/>
                </a:tc>
                <a:tc>
                  <a:txBody>
                    <a:bodyPr/>
                    <a:lstStyle/>
                    <a:p>
                      <a:pPr>
                        <a:lnSpc>
                          <a:spcPct val="100000"/>
                        </a:lnSpc>
                        <a:spcAft>
                          <a:spcPts val="0"/>
                        </a:spcAft>
                      </a:pPr>
                      <a:r>
                        <a:rPr lang="en-GB" sz="2700" dirty="0">
                          <a:solidFill>
                            <a:srgbClr val="FF0000"/>
                          </a:solidFill>
                          <a:effectLst/>
                        </a:rPr>
                        <a:t>Nida</a:t>
                      </a:r>
                      <a:r>
                        <a:rPr lang="en-GB" sz="2700" dirty="0">
                          <a:effectLst/>
                        </a:rPr>
                        <a:t>, E. A. Toward a Science of Trans-</a:t>
                      </a:r>
                      <a:r>
                        <a:rPr lang="en-GB" sz="2700" dirty="0" err="1">
                          <a:effectLst/>
                        </a:rPr>
                        <a:t>lating</a:t>
                      </a:r>
                      <a:r>
                        <a:rPr lang="en-GB" sz="2700" dirty="0">
                          <a:effectLst/>
                        </a:rPr>
                        <a:t>[M]. </a:t>
                      </a:r>
                      <a:r>
                        <a:rPr lang="de-DE" sz="2700" dirty="0">
                          <a:effectLst/>
                        </a:rPr>
                        <a:t>Leiden: E. J. Brill, 1964.</a:t>
                      </a:r>
                      <a:endParaRPr lang="de-DE" sz="2700" dirty="0">
                        <a:effectLst/>
                        <a:latin typeface="Times New Roman" panose="02020603050405020304" pitchFamily="18" charset="0"/>
                        <a:ea typeface="宋体" panose="02010600030101010101" pitchFamily="2" charset="-122"/>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sz="1600" dirty="0">
                          <a:effectLst/>
                        </a:rPr>
                        <a:t>吉先群，江颖，姜一鸣，李兰芋</a:t>
                      </a:r>
                      <a:r>
                        <a:rPr lang="de-DE" altLang="zh-CN" sz="1600" dirty="0">
                          <a:effectLst/>
                        </a:rPr>
                        <a:t> </a:t>
                      </a:r>
                      <a:r>
                        <a:rPr lang="de-DE" sz="1600" dirty="0" err="1">
                          <a:effectLst/>
                          <a:latin typeface="Times New Roman" panose="02020603050405020304" pitchFamily="18" charset="0"/>
                          <a:ea typeface="宋体" panose="02010600030101010101" pitchFamily="2" charset="-122"/>
                        </a:rPr>
                        <a:t>Jí</a:t>
                      </a:r>
                      <a:r>
                        <a:rPr lang="de-DE" sz="1600" dirty="0">
                          <a:effectLst/>
                          <a:latin typeface="Times New Roman" panose="02020603050405020304" pitchFamily="18" charset="0"/>
                          <a:ea typeface="宋体" panose="02010600030101010101" pitchFamily="2" charset="-122"/>
                        </a:rPr>
                        <a:t> </a:t>
                      </a:r>
                      <a:r>
                        <a:rPr lang="de-DE" sz="1600" dirty="0" err="1">
                          <a:effectLst/>
                          <a:latin typeface="Times New Roman" panose="02020603050405020304" pitchFamily="18" charset="0"/>
                          <a:ea typeface="宋体" panose="02010600030101010101" pitchFamily="2" charset="-122"/>
                        </a:rPr>
                        <a:t>Xiānqún</a:t>
                      </a:r>
                      <a:r>
                        <a:rPr lang="de-DE" sz="1600" dirty="0">
                          <a:effectLst/>
                          <a:latin typeface="Times New Roman" panose="02020603050405020304" pitchFamily="18" charset="0"/>
                          <a:ea typeface="宋体" panose="02010600030101010101" pitchFamily="2" charset="-122"/>
                        </a:rPr>
                        <a:t>, </a:t>
                      </a:r>
                      <a:r>
                        <a:rPr lang="de-DE" sz="1600" dirty="0" err="1">
                          <a:effectLst/>
                          <a:latin typeface="Times New Roman" panose="02020603050405020304" pitchFamily="18" charset="0"/>
                          <a:ea typeface="宋体" panose="02010600030101010101" pitchFamily="2" charset="-122"/>
                        </a:rPr>
                        <a:t>Jiāng</a:t>
                      </a:r>
                      <a:r>
                        <a:rPr lang="de-DE" sz="1600" dirty="0">
                          <a:effectLst/>
                          <a:latin typeface="Times New Roman" panose="02020603050405020304" pitchFamily="18" charset="0"/>
                          <a:ea typeface="宋体" panose="02010600030101010101" pitchFamily="2" charset="-122"/>
                        </a:rPr>
                        <a:t> </a:t>
                      </a:r>
                      <a:r>
                        <a:rPr lang="de-DE" sz="1600" dirty="0" err="1">
                          <a:effectLst/>
                          <a:latin typeface="Times New Roman" panose="02020603050405020304" pitchFamily="18" charset="0"/>
                          <a:ea typeface="宋体" panose="02010600030101010101" pitchFamily="2" charset="-122"/>
                        </a:rPr>
                        <a:t>Yǐng</a:t>
                      </a:r>
                      <a:r>
                        <a:rPr lang="de-DE" sz="1600" dirty="0">
                          <a:effectLst/>
                          <a:latin typeface="Times New Roman" panose="02020603050405020304" pitchFamily="18" charset="0"/>
                          <a:ea typeface="宋体" panose="02010600030101010101" pitchFamily="2" charset="-122"/>
                        </a:rPr>
                        <a:t>, </a:t>
                      </a:r>
                      <a:r>
                        <a:rPr lang="de-DE" sz="1600" dirty="0" err="1">
                          <a:effectLst/>
                          <a:latin typeface="Times New Roman" panose="02020603050405020304" pitchFamily="18" charset="0"/>
                          <a:ea typeface="宋体" panose="02010600030101010101" pitchFamily="2" charset="-122"/>
                        </a:rPr>
                        <a:t>Jiāng</a:t>
                      </a:r>
                      <a:r>
                        <a:rPr lang="de-DE" sz="1600" dirty="0">
                          <a:effectLst/>
                          <a:latin typeface="Times New Roman" panose="02020603050405020304" pitchFamily="18" charset="0"/>
                          <a:ea typeface="宋体" panose="02010600030101010101" pitchFamily="2" charset="-122"/>
                        </a:rPr>
                        <a:t> </a:t>
                      </a:r>
                      <a:r>
                        <a:rPr lang="de-DE" sz="1600" dirty="0" err="1">
                          <a:effectLst/>
                          <a:latin typeface="Times New Roman" panose="02020603050405020304" pitchFamily="18" charset="0"/>
                          <a:ea typeface="宋体" panose="02010600030101010101" pitchFamily="2" charset="-122"/>
                        </a:rPr>
                        <a:t>Yīmíng</a:t>
                      </a:r>
                      <a:r>
                        <a:rPr lang="de-DE" sz="1600" dirty="0">
                          <a:effectLst/>
                          <a:latin typeface="Times New Roman" panose="02020603050405020304" pitchFamily="18" charset="0"/>
                          <a:ea typeface="宋体" panose="02010600030101010101" pitchFamily="2" charset="-122"/>
                        </a:rPr>
                        <a:t>, </a:t>
                      </a:r>
                      <a:r>
                        <a:rPr lang="de-DE" sz="1600" dirty="0" err="1">
                          <a:effectLst/>
                          <a:latin typeface="Times New Roman" panose="02020603050405020304" pitchFamily="18" charset="0"/>
                          <a:ea typeface="宋体" panose="02010600030101010101" pitchFamily="2" charset="-122"/>
                        </a:rPr>
                        <a:t>Lǐ</a:t>
                      </a:r>
                      <a:r>
                        <a:rPr lang="de-DE" sz="1600" dirty="0">
                          <a:effectLst/>
                          <a:latin typeface="Times New Roman" panose="02020603050405020304" pitchFamily="18" charset="0"/>
                          <a:ea typeface="宋体" panose="02010600030101010101" pitchFamily="2" charset="-122"/>
                        </a:rPr>
                        <a:t> </a:t>
                      </a:r>
                      <a:r>
                        <a:rPr lang="de-DE" sz="1600" dirty="0" err="1">
                          <a:effectLst/>
                          <a:latin typeface="Times New Roman" panose="02020603050405020304" pitchFamily="18" charset="0"/>
                          <a:ea typeface="宋体" panose="02010600030101010101" pitchFamily="2" charset="-122"/>
                        </a:rPr>
                        <a:t>Lányù</a:t>
                      </a:r>
                      <a:endParaRPr lang="de-DE" sz="2700" dirty="0">
                        <a:effectLst/>
                        <a:latin typeface="Times New Roman" panose="02020603050405020304" pitchFamily="18" charset="0"/>
                        <a:ea typeface="宋体" panose="02010600030101010101" pitchFamily="2" charset="-122"/>
                      </a:endParaRPr>
                    </a:p>
                  </a:txBody>
                  <a:tcPr marL="68580" marR="68580" marT="0" marB="0"/>
                </a:tc>
                <a:extLst>
                  <a:ext uri="{0D108BD9-81ED-4DB2-BD59-A6C34878D82A}">
                    <a16:rowId xmlns:a16="http://schemas.microsoft.com/office/drawing/2014/main" val="624707604"/>
                  </a:ext>
                </a:extLst>
              </a:tr>
            </a:tbl>
          </a:graphicData>
        </a:graphic>
      </p:graphicFrame>
    </p:spTree>
    <p:extLst>
      <p:ext uri="{BB962C8B-B14F-4D97-AF65-F5344CB8AC3E}">
        <p14:creationId xmlns:p14="http://schemas.microsoft.com/office/powerpoint/2010/main" val="32393425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E71A644-4C58-4796-9C49-CFE845EBF43C}"/>
              </a:ext>
            </a:extLst>
          </p:cNvPr>
          <p:cNvSpPr>
            <a:spLocks noGrp="1" noChangeArrowheads="1"/>
          </p:cNvSpPr>
          <p:nvPr>
            <p:ph type="title"/>
          </p:nvPr>
        </p:nvSpPr>
        <p:spPr/>
        <p:txBody>
          <a:bodyPr/>
          <a:lstStyle/>
          <a:p>
            <a:r>
              <a:rPr lang="hr-HR" altLang="zh-CN" b="1" dirty="0"/>
              <a:t>TR Studies since 1970s</a:t>
            </a:r>
            <a:r>
              <a:rPr lang="en-GB" altLang="zh-CN" b="1" dirty="0">
                <a:ea typeface="宋体" panose="02010600030101010101" pitchFamily="2" charset="-122"/>
              </a:rPr>
              <a:t>:</a:t>
            </a:r>
            <a:endParaRPr lang="hr-HR" altLang="de-DE" b="1" dirty="0"/>
          </a:p>
        </p:txBody>
      </p:sp>
      <p:sp>
        <p:nvSpPr>
          <p:cNvPr id="10243" name="Rectangle 3">
            <a:extLst>
              <a:ext uri="{FF2B5EF4-FFF2-40B4-BE49-F238E27FC236}">
                <a16:creationId xmlns:a16="http://schemas.microsoft.com/office/drawing/2014/main" id="{F536E896-1185-4A10-8C41-78AACFAB1F32}"/>
              </a:ext>
            </a:extLst>
          </p:cNvPr>
          <p:cNvSpPr>
            <a:spLocks noGrp="1" noChangeArrowheads="1"/>
          </p:cNvSpPr>
          <p:nvPr>
            <p:ph type="body" idx="1"/>
          </p:nvPr>
        </p:nvSpPr>
        <p:spPr/>
        <p:txBody>
          <a:bodyPr>
            <a:normAutofit fontScale="92500" lnSpcReduction="10000"/>
          </a:bodyPr>
          <a:lstStyle/>
          <a:p>
            <a:pPr marL="552450" indent="-552450">
              <a:lnSpc>
                <a:spcPct val="110000"/>
              </a:lnSpc>
            </a:pPr>
            <a:r>
              <a:rPr lang="en-GB" altLang="zh-CN" sz="2800" dirty="0">
                <a:ea typeface="宋体" panose="02010600030101010101" pitchFamily="2" charset="-122"/>
              </a:rPr>
              <a:t>TR developed into an </a:t>
            </a:r>
            <a:r>
              <a:rPr lang="en-GB" altLang="zh-CN" sz="2800" i="1" dirty="0">
                <a:solidFill>
                  <a:srgbClr val="3333CC"/>
                </a:solidFill>
                <a:ea typeface="宋体" panose="02010600030101010101" pitchFamily="2" charset="-122"/>
              </a:rPr>
              <a:t>academic discipline</a:t>
            </a:r>
          </a:p>
          <a:p>
            <a:pPr marL="552450" indent="-552450">
              <a:lnSpc>
                <a:spcPct val="110000"/>
              </a:lnSpc>
            </a:pPr>
            <a:r>
              <a:rPr lang="en-GB" altLang="zh-CN" sz="2800" dirty="0">
                <a:ea typeface="宋体" panose="02010600030101010101" pitchFamily="2" charset="-122"/>
              </a:rPr>
              <a:t>US: TR workshops, creative writing, Princeton, Iowa; </a:t>
            </a:r>
            <a:r>
              <a:rPr lang="en-GB" altLang="zh-CN" sz="2800" i="1" dirty="0">
                <a:solidFill>
                  <a:srgbClr val="3333CC"/>
                </a:solidFill>
                <a:ea typeface="宋体" panose="02010600030101010101" pitchFamily="2" charset="-122"/>
              </a:rPr>
              <a:t>comparative literature</a:t>
            </a:r>
            <a:r>
              <a:rPr lang="en-GB" altLang="zh-CN" sz="2800" dirty="0">
                <a:ea typeface="宋体" panose="02010600030101010101" pitchFamily="2" charset="-122"/>
              </a:rPr>
              <a:t> (cultural studies)</a:t>
            </a:r>
          </a:p>
          <a:p>
            <a:pPr marL="552450" indent="-552450">
              <a:lnSpc>
                <a:spcPct val="110000"/>
              </a:lnSpc>
            </a:pPr>
            <a:r>
              <a:rPr lang="en-GB" altLang="zh-CN" sz="2800" i="1" dirty="0">
                <a:solidFill>
                  <a:srgbClr val="3333CC"/>
                </a:solidFill>
                <a:ea typeface="宋体" panose="02010600030101010101" pitchFamily="2" charset="-122"/>
              </a:rPr>
              <a:t>Contrastive analysis</a:t>
            </a:r>
            <a:r>
              <a:rPr lang="en-GB" altLang="zh-CN" sz="2800" dirty="0">
                <a:ea typeface="宋体" panose="02010600030101010101" pitchFamily="2" charset="-122"/>
              </a:rPr>
              <a:t> (TR  - subject of research): Linguistic approach : languages in contrast (1960’s – 1970’s)</a:t>
            </a:r>
          </a:p>
          <a:p>
            <a:pPr marL="933450" lvl="1" indent="-476250">
              <a:lnSpc>
                <a:spcPct val="110000"/>
              </a:lnSpc>
            </a:pPr>
            <a:r>
              <a:rPr lang="hr-HR" altLang="zh-CN" dirty="0">
                <a:latin typeface="Arial" panose="020B0604020202020204" pitchFamily="34" charset="0"/>
              </a:rPr>
              <a:t>CA: </a:t>
            </a:r>
            <a:r>
              <a:rPr lang="en-GB" altLang="zh-CN" dirty="0">
                <a:ea typeface="宋体" panose="02010600030101010101" pitchFamily="2" charset="-122"/>
              </a:rPr>
              <a:t>James 1980, Vinay </a:t>
            </a:r>
            <a:r>
              <a:rPr lang="en-GB" altLang="zh-CN" dirty="0" err="1">
                <a:ea typeface="宋体" panose="02010600030101010101" pitchFamily="2" charset="-122"/>
              </a:rPr>
              <a:t>Darbelnet</a:t>
            </a:r>
            <a:r>
              <a:rPr lang="en-GB" altLang="zh-CN" dirty="0">
                <a:ea typeface="宋体" panose="02010600030101010101" pitchFamily="2" charset="-122"/>
              </a:rPr>
              <a:t>  (1958), Catford 1965</a:t>
            </a:r>
            <a:r>
              <a:rPr lang="hr-HR" altLang="zh-CN" dirty="0">
                <a:latin typeface="Arial" panose="020B0604020202020204" pitchFamily="34" charset="0"/>
              </a:rPr>
              <a:t>, Connor, Chesterman (2001)</a:t>
            </a:r>
          </a:p>
          <a:p>
            <a:pPr marL="933450" lvl="1" indent="-476250">
              <a:lnSpc>
                <a:spcPct val="110000"/>
              </a:lnSpc>
            </a:pPr>
            <a:r>
              <a:rPr lang="hr-HR" altLang="zh-CN" dirty="0">
                <a:latin typeface="Arial" panose="020B0604020202020204" pitchFamily="34" charset="0"/>
              </a:rPr>
              <a:t>CA </a:t>
            </a:r>
            <a:r>
              <a:rPr lang="en-GB" altLang="zh-CN" dirty="0">
                <a:ea typeface="宋体" panose="02010600030101010101" pitchFamily="2" charset="-122"/>
              </a:rPr>
              <a:t>useful but fails to account for sociolinguistic &amp; pragmatic factors nor the role of TR as a comm. act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BAD704FB-5638-41D3-A175-6BD6E8856CE7}"/>
              </a:ext>
            </a:extLst>
          </p:cNvPr>
          <p:cNvSpPr>
            <a:spLocks noGrp="1" noChangeArrowheads="1"/>
          </p:cNvSpPr>
          <p:nvPr>
            <p:ph type="title"/>
          </p:nvPr>
        </p:nvSpPr>
        <p:spPr/>
        <p:txBody>
          <a:bodyPr/>
          <a:lstStyle/>
          <a:p>
            <a:r>
              <a:rPr lang="hr-HR" altLang="zh-CN" b="1"/>
              <a:t>Since 1970s, ctd.</a:t>
            </a:r>
            <a:endParaRPr lang="hr-HR" altLang="de-DE" b="1"/>
          </a:p>
        </p:txBody>
      </p:sp>
      <p:sp>
        <p:nvSpPr>
          <p:cNvPr id="48131" name="Rectangle 3">
            <a:extLst>
              <a:ext uri="{FF2B5EF4-FFF2-40B4-BE49-F238E27FC236}">
                <a16:creationId xmlns:a16="http://schemas.microsoft.com/office/drawing/2014/main" id="{D871E107-FEC3-42F3-BE01-7D3B03269625}"/>
              </a:ext>
            </a:extLst>
          </p:cNvPr>
          <p:cNvSpPr>
            <a:spLocks noGrp="1" noChangeArrowheads="1"/>
          </p:cNvSpPr>
          <p:nvPr>
            <p:ph type="body" idx="1"/>
          </p:nvPr>
        </p:nvSpPr>
        <p:spPr/>
        <p:txBody>
          <a:bodyPr>
            <a:normAutofit fontScale="92500"/>
          </a:bodyPr>
          <a:lstStyle/>
          <a:p>
            <a:r>
              <a:rPr lang="en-GB" altLang="zh-CN" sz="2800" i="1" dirty="0">
                <a:solidFill>
                  <a:srgbClr val="3333CC"/>
                </a:solidFill>
                <a:ea typeface="宋体" panose="02010600030101010101" pitchFamily="2" charset="-122"/>
              </a:rPr>
              <a:t>LINGUISTIC / SYSTEMATIC APPROACH</a:t>
            </a:r>
            <a:r>
              <a:rPr lang="en-GB" altLang="zh-CN" sz="2800" dirty="0">
                <a:ea typeface="宋体" panose="02010600030101010101" pitchFamily="2" charset="-122"/>
              </a:rPr>
              <a:t>: (1950’s – 1960’s)</a:t>
            </a:r>
            <a:endParaRPr lang="fr-FR" altLang="zh-CN" sz="2800" dirty="0">
              <a:ea typeface="宋体" panose="02010600030101010101" pitchFamily="2" charset="-122"/>
            </a:endParaRPr>
          </a:p>
          <a:p>
            <a:r>
              <a:rPr lang="fr-FR" altLang="zh-CN" sz="2800" dirty="0">
                <a:ea typeface="宋体" panose="02010600030101010101" pitchFamily="2" charset="-122"/>
              </a:rPr>
              <a:t>J.P. Vinay &amp; J. </a:t>
            </a:r>
            <a:r>
              <a:rPr lang="fr-FR" altLang="zh-CN" sz="2800" dirty="0" err="1">
                <a:ea typeface="宋体" panose="02010600030101010101" pitchFamily="2" charset="-122"/>
              </a:rPr>
              <a:t>Darbelnet</a:t>
            </a:r>
            <a:r>
              <a:rPr lang="fr-FR" altLang="zh-CN" sz="2800" dirty="0">
                <a:ea typeface="宋体" panose="02010600030101010101" pitchFamily="2" charset="-122"/>
              </a:rPr>
              <a:t>  (1958) </a:t>
            </a:r>
            <a:r>
              <a:rPr lang="fr-FR" altLang="zh-CN" sz="2800" i="1" dirty="0">
                <a:ea typeface="宋体" panose="02010600030101010101" pitchFamily="2" charset="-122"/>
              </a:rPr>
              <a:t>Stylistique </a:t>
            </a:r>
            <a:r>
              <a:rPr lang="fr-FR" altLang="zh-CN" sz="2800" i="1" dirty="0" err="1">
                <a:ea typeface="宋体" panose="02010600030101010101" pitchFamily="2" charset="-122"/>
              </a:rPr>
              <a:t>comparee</a:t>
            </a:r>
            <a:r>
              <a:rPr lang="fr-FR" altLang="zh-CN" sz="2800" i="1" dirty="0">
                <a:ea typeface="宋体" panose="02010600030101010101" pitchFamily="2" charset="-122"/>
              </a:rPr>
              <a:t> du </a:t>
            </a:r>
            <a:r>
              <a:rPr lang="fr-FR" altLang="zh-CN" sz="2800" i="1" dirty="0" err="1">
                <a:ea typeface="宋体" panose="02010600030101010101" pitchFamily="2" charset="-122"/>
              </a:rPr>
              <a:t>francais</a:t>
            </a:r>
            <a:r>
              <a:rPr lang="fr-FR" altLang="zh-CN" sz="2800" i="1" dirty="0">
                <a:ea typeface="宋体" panose="02010600030101010101" pitchFamily="2" charset="-122"/>
              </a:rPr>
              <a:t> et de l’anglais</a:t>
            </a:r>
            <a:r>
              <a:rPr lang="fr-FR" altLang="zh-CN" sz="2800" dirty="0">
                <a:ea typeface="宋体" panose="02010600030101010101" pitchFamily="2" charset="-122"/>
              </a:rPr>
              <a:t> – </a:t>
            </a:r>
            <a:r>
              <a:rPr lang="fr-FR" altLang="zh-CN" sz="2800" i="1" dirty="0">
                <a:solidFill>
                  <a:srgbClr val="3333CC"/>
                </a:solidFill>
                <a:ea typeface="宋体" panose="02010600030101010101" pitchFamily="2" charset="-122"/>
              </a:rPr>
              <a:t>contrastive </a:t>
            </a:r>
            <a:r>
              <a:rPr lang="fr-FR" altLang="zh-CN" sz="2800" i="1" dirty="0" err="1">
                <a:solidFill>
                  <a:srgbClr val="3333CC"/>
                </a:solidFill>
                <a:ea typeface="宋体" panose="02010600030101010101" pitchFamily="2" charset="-122"/>
              </a:rPr>
              <a:t>approach</a:t>
            </a:r>
            <a:endParaRPr lang="fr-FR" altLang="zh-CN" sz="2800" i="1" dirty="0">
              <a:solidFill>
                <a:srgbClr val="3333CC"/>
              </a:solidFill>
              <a:ea typeface="宋体" panose="02010600030101010101" pitchFamily="2" charset="-122"/>
            </a:endParaRPr>
          </a:p>
          <a:p>
            <a:r>
              <a:rPr lang="fr-FR" altLang="zh-CN" sz="2800" dirty="0">
                <a:ea typeface="宋体" panose="02010600030101010101" pitchFamily="2" charset="-122"/>
              </a:rPr>
              <a:t> G. </a:t>
            </a:r>
            <a:r>
              <a:rPr lang="fr-FR" altLang="zh-CN" sz="2800" dirty="0" err="1">
                <a:ea typeface="宋体" panose="02010600030101010101" pitchFamily="2" charset="-122"/>
              </a:rPr>
              <a:t>Mounin</a:t>
            </a:r>
            <a:r>
              <a:rPr lang="fr-FR" altLang="zh-CN" sz="2800" dirty="0">
                <a:ea typeface="宋体" panose="02010600030101010101" pitchFamily="2" charset="-122"/>
              </a:rPr>
              <a:t> (1963</a:t>
            </a:r>
            <a:r>
              <a:rPr lang="fr-FR" altLang="zh-CN" sz="2800" i="1" dirty="0">
                <a:ea typeface="宋体" panose="02010600030101010101" pitchFamily="2" charset="-122"/>
              </a:rPr>
              <a:t>) Les </a:t>
            </a:r>
            <a:r>
              <a:rPr lang="fr-FR" altLang="zh-CN" sz="2800" i="1" dirty="0" err="1">
                <a:ea typeface="宋体" panose="02010600030101010101" pitchFamily="2" charset="-122"/>
              </a:rPr>
              <a:t>problemes</a:t>
            </a:r>
            <a:r>
              <a:rPr lang="fr-FR" altLang="zh-CN" sz="2800" i="1" dirty="0">
                <a:ea typeface="宋体" panose="02010600030101010101" pitchFamily="2" charset="-122"/>
              </a:rPr>
              <a:t> </a:t>
            </a:r>
            <a:r>
              <a:rPr lang="fr-FR" altLang="zh-CN" sz="2800" i="1" dirty="0" err="1">
                <a:ea typeface="宋体" panose="02010600030101010101" pitchFamily="2" charset="-122"/>
              </a:rPr>
              <a:t>theoriques</a:t>
            </a:r>
            <a:r>
              <a:rPr lang="fr-FR" altLang="zh-CN" sz="2800" i="1" dirty="0">
                <a:ea typeface="宋体" panose="02010600030101010101" pitchFamily="2" charset="-122"/>
              </a:rPr>
              <a:t> de la traduction </a:t>
            </a:r>
            <a:r>
              <a:rPr lang="fr-FR" altLang="zh-CN" sz="2800" dirty="0">
                <a:ea typeface="宋体" panose="02010600030101010101" pitchFamily="2" charset="-122"/>
              </a:rPr>
              <a:t>– </a:t>
            </a:r>
            <a:r>
              <a:rPr lang="fr-FR" altLang="zh-CN" sz="2800" dirty="0" err="1">
                <a:ea typeface="宋体" panose="02010600030101010101" pitchFamily="2" charset="-122"/>
              </a:rPr>
              <a:t>linguistic</a:t>
            </a:r>
            <a:r>
              <a:rPr lang="fr-FR" altLang="zh-CN" sz="2800" dirty="0">
                <a:ea typeface="宋体" panose="02010600030101010101" pitchFamily="2" charset="-122"/>
              </a:rPr>
              <a:t> issues</a:t>
            </a:r>
            <a:endParaRPr lang="de-DE" altLang="zh-CN" sz="2800" dirty="0">
              <a:ea typeface="宋体" panose="02010600030101010101" pitchFamily="2" charset="-122"/>
            </a:endParaRPr>
          </a:p>
          <a:p>
            <a:r>
              <a:rPr lang="de-DE" altLang="zh-CN" sz="2800" dirty="0">
                <a:ea typeface="宋体" panose="02010600030101010101" pitchFamily="2" charset="-122"/>
              </a:rPr>
              <a:t>E. Nida (1964) </a:t>
            </a:r>
            <a:r>
              <a:rPr lang="de-DE" altLang="zh-CN" sz="2800" i="1" dirty="0" err="1">
                <a:solidFill>
                  <a:srgbClr val="3333CC"/>
                </a:solidFill>
                <a:ea typeface="宋体" panose="02010600030101010101" pitchFamily="2" charset="-122"/>
              </a:rPr>
              <a:t>Toward</a:t>
            </a:r>
            <a:r>
              <a:rPr lang="de-DE" altLang="zh-CN" sz="2800" i="1" dirty="0">
                <a:solidFill>
                  <a:srgbClr val="3333CC"/>
                </a:solidFill>
                <a:ea typeface="宋体" panose="02010600030101010101" pitchFamily="2" charset="-122"/>
              </a:rPr>
              <a:t> a Science </a:t>
            </a:r>
            <a:r>
              <a:rPr lang="de-DE" altLang="zh-CN" sz="2800" i="1" dirty="0" err="1">
                <a:solidFill>
                  <a:srgbClr val="3333CC"/>
                </a:solidFill>
                <a:ea typeface="宋体" panose="02010600030101010101" pitchFamily="2" charset="-122"/>
              </a:rPr>
              <a:t>of</a:t>
            </a:r>
            <a:r>
              <a:rPr lang="de-DE" altLang="zh-CN" sz="2800" i="1" dirty="0">
                <a:solidFill>
                  <a:srgbClr val="3333CC"/>
                </a:solidFill>
                <a:ea typeface="宋体" panose="02010600030101010101" pitchFamily="2" charset="-122"/>
              </a:rPr>
              <a:t> </a:t>
            </a:r>
            <a:r>
              <a:rPr lang="de-DE" altLang="zh-CN" sz="2800" i="1" dirty="0" err="1">
                <a:solidFill>
                  <a:srgbClr val="3333CC"/>
                </a:solidFill>
                <a:ea typeface="宋体" panose="02010600030101010101" pitchFamily="2" charset="-122"/>
              </a:rPr>
              <a:t>Translating</a:t>
            </a:r>
            <a:r>
              <a:rPr lang="de-DE" altLang="zh-CN" sz="2800" dirty="0">
                <a:ea typeface="宋体" panose="02010600030101010101" pitchFamily="2" charset="-122"/>
              </a:rPr>
              <a:t> = </a:t>
            </a:r>
            <a:r>
              <a:rPr lang="de-DE" altLang="zh-CN" sz="2800" dirty="0" err="1">
                <a:ea typeface="宋体" panose="02010600030101010101" pitchFamily="2" charset="-122"/>
              </a:rPr>
              <a:t>Ubersetzungswissenschaft</a:t>
            </a:r>
            <a:r>
              <a:rPr lang="de-DE" altLang="zh-CN" sz="2800" dirty="0">
                <a:ea typeface="宋体" panose="02010600030101010101" pitchFamily="2" charset="-122"/>
              </a:rPr>
              <a:t> (W. Wills, Koller, Kade, Neubert)</a:t>
            </a:r>
            <a:endParaRPr lang="en-GB" altLang="zh-CN" sz="2800" dirty="0">
              <a:ea typeface="宋体" panose="02010600030101010101" pitchFamily="2" charset="-122"/>
            </a:endParaRPr>
          </a:p>
          <a:p>
            <a:r>
              <a:rPr lang="en-GB" altLang="zh-CN" sz="2800" dirty="0">
                <a:ea typeface="宋体" panose="02010600030101010101" pitchFamily="2" charset="-122"/>
              </a:rPr>
              <a:t>Candidate names: </a:t>
            </a:r>
            <a:r>
              <a:rPr lang="en-GB" altLang="zh-CN" sz="2800" dirty="0">
                <a:solidFill>
                  <a:srgbClr val="FF0000"/>
                </a:solidFill>
                <a:ea typeface="宋体" panose="02010600030101010101" pitchFamily="2" charset="-122"/>
              </a:rPr>
              <a:t>science, </a:t>
            </a:r>
            <a:r>
              <a:rPr lang="en-GB" altLang="zh-CN" sz="2800" dirty="0" err="1">
                <a:solidFill>
                  <a:srgbClr val="FF0000"/>
                </a:solidFill>
                <a:ea typeface="宋体" panose="02010600030101010101" pitchFamily="2" charset="-122"/>
              </a:rPr>
              <a:t>translatology</a:t>
            </a:r>
            <a:r>
              <a:rPr lang="en-GB" altLang="zh-CN" sz="2800" dirty="0">
                <a:solidFill>
                  <a:srgbClr val="FF0000"/>
                </a:solidFill>
                <a:ea typeface="宋体" panose="02010600030101010101" pitchFamily="2" charset="-122"/>
              </a:rPr>
              <a:t>, </a:t>
            </a:r>
            <a:r>
              <a:rPr lang="en-GB" altLang="zh-CN" sz="2800" dirty="0" err="1">
                <a:solidFill>
                  <a:srgbClr val="FF0000"/>
                </a:solidFill>
                <a:ea typeface="宋体" panose="02010600030101010101" pitchFamily="2" charset="-122"/>
              </a:rPr>
              <a:t>translatologie</a:t>
            </a:r>
            <a:r>
              <a:rPr lang="en-GB" altLang="zh-CN" sz="2800" dirty="0">
                <a:solidFill>
                  <a:srgbClr val="FF0000"/>
                </a:solidFill>
                <a:ea typeface="宋体" panose="02010600030101010101" pitchFamily="2" charset="-122"/>
              </a:rPr>
              <a:t>, </a:t>
            </a:r>
            <a:r>
              <a:rPr lang="en-GB" altLang="zh-CN" sz="2800" dirty="0" err="1">
                <a:solidFill>
                  <a:srgbClr val="FF0000"/>
                </a:solidFill>
                <a:ea typeface="宋体" panose="02010600030101010101" pitchFamily="2" charset="-122"/>
              </a:rPr>
              <a:t>traductolgia</a:t>
            </a:r>
            <a:r>
              <a:rPr lang="en-GB" altLang="zh-CN" sz="2800" dirty="0">
                <a:solidFill>
                  <a:srgbClr val="FF0000"/>
                </a:solidFill>
                <a:ea typeface="宋体" panose="02010600030101010101" pitchFamily="2" charset="-122"/>
              </a:rPr>
              <a:t> – </a:t>
            </a:r>
            <a:r>
              <a:rPr lang="en-GB" altLang="zh-CN" sz="2800" b="1" dirty="0">
                <a:solidFill>
                  <a:srgbClr val="FF0000"/>
                </a:solidFill>
                <a:ea typeface="宋体" panose="02010600030101010101" pitchFamily="2" charset="-122"/>
              </a:rPr>
              <a:t>studies</a:t>
            </a:r>
            <a:endParaRPr lang="hr-HR" altLang="de-DE"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normAutofit fontScale="90000"/>
          </a:bodyPr>
          <a:lstStyle/>
          <a:p>
            <a:pPr eaLnBrk="1" hangingPunct="1"/>
            <a:r>
              <a:rPr altLang="zh-CN" dirty="0">
                <a:solidFill>
                  <a:srgbClr val="0E5772"/>
                </a:solidFill>
                <a:latin typeface="Arial" panose="020B0604020202020204" pitchFamily="34" charset="0"/>
                <a:cs typeface="Arial" panose="020B0604020202020204" pitchFamily="34" charset="0"/>
              </a:rPr>
              <a:t>Session</a:t>
            </a:r>
            <a:r>
              <a:rPr lang="de-DE" altLang="zh-CN" dirty="0">
                <a:solidFill>
                  <a:srgbClr val="0E5772"/>
                </a:solidFill>
                <a:latin typeface="Arial" panose="020B0604020202020204" pitchFamily="34" charset="0"/>
                <a:cs typeface="Arial" panose="020B0604020202020204" pitchFamily="34" charset="0"/>
              </a:rPr>
              <a:t> 4 </a:t>
            </a:r>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4</a:t>
            </a:r>
            <a:r>
              <a:rPr lang="zh-CN" altLang="de-DE" dirty="0">
                <a:solidFill>
                  <a:srgbClr val="0E5772"/>
                </a:solidFill>
                <a:latin typeface="Arial" panose="020B0604020202020204" pitchFamily="34" charset="0"/>
                <a:cs typeface="Arial" panose="020B0604020202020204" pitchFamily="34" charset="0"/>
              </a:rPr>
              <a:t>周</a:t>
            </a:r>
            <a:br>
              <a:rPr lang="de-DE" altLang="zh-CN" dirty="0">
                <a:solidFill>
                  <a:srgbClr val="0E5772"/>
                </a:solidFill>
                <a:latin typeface="Arial" panose="020B0604020202020204" pitchFamily="34" charset="0"/>
                <a:cs typeface="Arial" panose="020B0604020202020204" pitchFamily="34" charset="0"/>
              </a:rPr>
            </a:br>
            <a:r>
              <a:rPr lang="de-DE" altLang="zh-CN" dirty="0" err="1">
                <a:solidFill>
                  <a:srgbClr val="0E5772"/>
                </a:solidFill>
                <a:latin typeface="Arial" panose="020B0604020202020204" pitchFamily="34" charset="0"/>
                <a:cs typeface="Arial" panose="020B0604020202020204" pitchFamily="34" charset="0"/>
              </a:rPr>
              <a:t>Emergence</a:t>
            </a:r>
            <a:r>
              <a:rPr lang="de-DE" altLang="zh-CN" dirty="0">
                <a:solidFill>
                  <a:srgbClr val="0E5772"/>
                </a:solidFill>
                <a:latin typeface="Arial" panose="020B0604020202020204" pitchFamily="34" charset="0"/>
                <a:cs typeface="Arial" panose="020B0604020202020204" pitchFamily="34" charset="0"/>
              </a:rPr>
              <a:t> 2, Translation </a:t>
            </a:r>
            <a:r>
              <a:rPr lang="de-DE" altLang="zh-CN" dirty="0" err="1">
                <a:solidFill>
                  <a:srgbClr val="0E5772"/>
                </a:solidFill>
                <a:latin typeface="Arial" panose="020B0604020202020204" pitchFamily="34" charset="0"/>
                <a:cs typeface="Arial" panose="020B0604020202020204" pitchFamily="34" charset="0"/>
              </a:rPr>
              <a:t>History</a:t>
            </a:r>
            <a:endParaRPr kumimoji="1" lang="zh-CN" altLang="en-US" dirty="0">
              <a:cs typeface="Arial" panose="020B0604020202020204" pitchFamily="34" charset="0"/>
            </a:endParaRPr>
          </a:p>
        </p:txBody>
      </p:sp>
      <p:sp>
        <p:nvSpPr>
          <p:cNvPr id="3" name="Rectangle 2">
            <a:extLst>
              <a:ext uri="{FF2B5EF4-FFF2-40B4-BE49-F238E27FC236}">
                <a16:creationId xmlns:a16="http://schemas.microsoft.com/office/drawing/2014/main" id="{03EC58F8-D8E1-4375-B310-8261A78E1CA1}"/>
              </a:ext>
            </a:extLst>
          </p:cNvPr>
          <p:cNvSpPr>
            <a:spLocks noGrp="1" noChangeArrowheads="1"/>
          </p:cNvSpPr>
          <p:nvPr>
            <p:ph idx="1"/>
          </p:nvPr>
        </p:nvSpPr>
        <p:spPr bwMode="auto">
          <a:xfrm>
            <a:off x="457200" y="1760964"/>
            <a:ext cx="8229600" cy="52137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buNone/>
            </a:pPr>
            <a:r>
              <a:rPr lang="de-DE" altLang="zh-CN" sz="2800" dirty="0" err="1"/>
              <a:t>Homework</a:t>
            </a:r>
            <a:r>
              <a:rPr lang="de-DE" altLang="zh-CN" sz="2800" dirty="0"/>
              <a:t> check =&gt; grades (</a:t>
            </a:r>
            <a:r>
              <a:rPr lang="de-DE" altLang="zh-CN" sz="2800" dirty="0" err="1"/>
              <a:t>complete</a:t>
            </a:r>
            <a:r>
              <a:rPr lang="de-DE" altLang="zh-CN" sz="2800" dirty="0"/>
              <a:t>? Quality?)</a:t>
            </a:r>
          </a:p>
          <a:p>
            <a:pPr marL="0" indent="0">
              <a:buNone/>
            </a:pPr>
            <a:r>
              <a:rPr lang="de-DE" altLang="zh-CN" sz="2800" dirty="0"/>
              <a:t>Final </a:t>
            </a:r>
            <a:r>
              <a:rPr lang="de-DE" altLang="zh-CN" sz="2800" dirty="0" err="1"/>
              <a:t>exam</a:t>
            </a:r>
            <a:r>
              <a:rPr lang="de-DE" altLang="zh-CN" sz="2800" dirty="0"/>
              <a:t> </a:t>
            </a:r>
            <a:r>
              <a:rPr lang="de-DE" altLang="zh-CN" sz="2800" dirty="0" err="1"/>
              <a:t>paper</a:t>
            </a:r>
            <a:r>
              <a:rPr lang="de-DE" altLang="zh-CN" sz="2800" dirty="0"/>
              <a:t> </a:t>
            </a:r>
            <a:r>
              <a:rPr lang="de-DE" altLang="zh-CN" sz="2800" dirty="0" err="1"/>
              <a:t>topics</a:t>
            </a:r>
            <a:r>
              <a:rPr lang="de-DE" altLang="zh-CN" sz="2800" dirty="0"/>
              <a:t>: Who </a:t>
            </a:r>
            <a:r>
              <a:rPr lang="de-DE" altLang="zh-CN" sz="2800" dirty="0" err="1"/>
              <a:t>writes</a:t>
            </a:r>
            <a:r>
              <a:rPr lang="de-DE" altLang="zh-CN" sz="2800" dirty="0"/>
              <a:t> </a:t>
            </a:r>
            <a:r>
              <a:rPr lang="de-DE" altLang="zh-CN" sz="2800" dirty="0" err="1"/>
              <a:t>which</a:t>
            </a:r>
            <a:r>
              <a:rPr lang="de-DE" altLang="zh-CN" sz="2800" dirty="0"/>
              <a:t> </a:t>
            </a:r>
            <a:r>
              <a:rPr lang="de-DE" altLang="zh-CN" sz="2800" dirty="0" err="1"/>
              <a:t>book</a:t>
            </a:r>
            <a:r>
              <a:rPr lang="de-DE" altLang="zh-CN" sz="2800" dirty="0"/>
              <a:t>? https://bit.ly/finals_2021</a:t>
            </a:r>
          </a:p>
          <a:p>
            <a:pPr marL="0" indent="0">
              <a:buNone/>
            </a:pPr>
            <a:r>
              <a:rPr lang="de-DE" altLang="zh-CN" sz="2800" dirty="0"/>
              <a:t>4 </a:t>
            </a:r>
            <a:r>
              <a:rPr lang="de-DE" altLang="zh-CN" sz="2800" dirty="0" err="1"/>
              <a:t>student</a:t>
            </a:r>
            <a:r>
              <a:rPr lang="de-DE" altLang="zh-CN" sz="2800" dirty="0"/>
              <a:t> </a:t>
            </a:r>
            <a:r>
              <a:rPr lang="de-DE" altLang="zh-CN" sz="2800" dirty="0" err="1"/>
              <a:t>presentations</a:t>
            </a:r>
            <a:r>
              <a:rPr lang="de-DE" altLang="zh-CN" sz="2800" dirty="0"/>
              <a:t>: </a:t>
            </a:r>
          </a:p>
          <a:p>
            <a:pPr algn="l">
              <a:buFont typeface="Arial" panose="020B0604020202020204" pitchFamily="34" charset="0"/>
              <a:buChar char="•"/>
            </a:pPr>
            <a:r>
              <a:rPr lang="en-US" sz="1600" b="0" i="0" dirty="0">
                <a:solidFill>
                  <a:srgbClr val="000000"/>
                </a:solidFill>
                <a:effectLst/>
                <a:latin typeface="Arial" panose="020B0604020202020204" pitchFamily="34" charset="0"/>
              </a:rPr>
              <a:t>ppt: </a:t>
            </a:r>
            <a:r>
              <a:rPr lang="en-US" sz="1600" b="0" i="0" u="none" strike="noStrike" dirty="0">
                <a:solidFill>
                  <a:srgbClr val="CC2200"/>
                </a:solidFill>
                <a:effectLst/>
                <a:latin typeface="Arial" panose="020B0604020202020204" pitchFamily="34" charset="0"/>
                <a:hlinkClick r:id="rId2" tooltip="The brief history of western translation.pptx"/>
              </a:rPr>
              <a:t>Presentation on The brief history of western translation</a:t>
            </a:r>
            <a:r>
              <a:rPr lang="en-US" sz="1600" b="0" i="0" dirty="0">
                <a:solidFill>
                  <a:srgbClr val="000000"/>
                </a:solidFill>
                <a:effectLst/>
                <a:latin typeface="Arial" panose="020B0604020202020204" pitchFamily="34" charset="0"/>
              </a:rPr>
              <a:t> by Ding Xuan ; handout </a:t>
            </a:r>
            <a:r>
              <a:rPr lang="en-US" sz="1600" b="0" i="0" u="none" strike="noStrike" dirty="0">
                <a:solidFill>
                  <a:srgbClr val="002BB8"/>
                </a:solidFill>
                <a:effectLst/>
                <a:latin typeface="Arial" panose="020B0604020202020204" pitchFamily="34" charset="0"/>
                <a:hlinkClick r:id="rId3" tooltip="The brief history of western translation.doc"/>
              </a:rPr>
              <a:t>The brief history of western translation</a:t>
            </a:r>
            <a:r>
              <a:rPr lang="en-US" sz="1600" b="0" i="0" dirty="0">
                <a:solidFill>
                  <a:srgbClr val="000000"/>
                </a:solidFill>
                <a:effectLst/>
                <a:latin typeface="Arial" panose="020B0604020202020204" pitchFamily="34" charset="0"/>
              </a:rPr>
              <a:t> by Fu </a:t>
            </a:r>
            <a:r>
              <a:rPr lang="en-US" sz="1600" b="0" i="0" dirty="0" err="1">
                <a:solidFill>
                  <a:srgbClr val="000000"/>
                </a:solidFill>
                <a:effectLst/>
                <a:latin typeface="Arial" panose="020B0604020202020204" pitchFamily="34" charset="0"/>
              </a:rPr>
              <a:t>Shiyu</a:t>
            </a:r>
            <a:endParaRPr lang="en-US" sz="1600" b="0" i="0" dirty="0">
              <a:solidFill>
                <a:srgbClr val="000000"/>
              </a:solidFill>
              <a:effectLst/>
              <a:latin typeface="Arial" panose="020B0604020202020204" pitchFamily="34" charset="0"/>
            </a:endParaRPr>
          </a:p>
          <a:p>
            <a:pPr algn="l">
              <a:buFont typeface="Arial" panose="020B0604020202020204" pitchFamily="34" charset="0"/>
              <a:buChar char="•"/>
            </a:pPr>
            <a:r>
              <a:rPr lang="en-US" sz="1600" b="0" i="0" dirty="0">
                <a:solidFill>
                  <a:srgbClr val="000000"/>
                </a:solidFill>
                <a:effectLst/>
                <a:latin typeface="Arial" panose="020B0604020202020204" pitchFamily="34" charset="0"/>
              </a:rPr>
              <a:t>ppt: </a:t>
            </a:r>
            <a:r>
              <a:rPr lang="en-US" sz="1600" b="0" i="0" u="none" strike="noStrike" dirty="0">
                <a:solidFill>
                  <a:srgbClr val="002BB8"/>
                </a:solidFill>
                <a:effectLst/>
                <a:latin typeface="Arial" panose="020B0604020202020204" pitchFamily="34" charset="0"/>
                <a:hlinkClick r:id="rId4" tooltip="The brief history of Chinese translation.pptx"/>
              </a:rPr>
              <a:t>Presentation on The brief history of Chinese translation</a:t>
            </a:r>
            <a:r>
              <a:rPr lang="en-US" sz="1600" b="0" i="0" dirty="0">
                <a:solidFill>
                  <a:srgbClr val="000000"/>
                </a:solidFill>
                <a:effectLst/>
                <a:latin typeface="Arial" panose="020B0604020202020204" pitchFamily="34" charset="0"/>
              </a:rPr>
              <a:t> by Hu </a:t>
            </a:r>
            <a:r>
              <a:rPr lang="en-US" sz="1600" b="0" i="0" dirty="0" err="1">
                <a:solidFill>
                  <a:srgbClr val="000000"/>
                </a:solidFill>
                <a:effectLst/>
                <a:latin typeface="Arial" panose="020B0604020202020204" pitchFamily="34" charset="0"/>
              </a:rPr>
              <a:t>Shuqing</a:t>
            </a:r>
            <a:r>
              <a:rPr lang="en-US" sz="1600" b="0" i="0" dirty="0">
                <a:solidFill>
                  <a:srgbClr val="000000"/>
                </a:solidFill>
                <a:effectLst/>
                <a:latin typeface="Arial" panose="020B0604020202020204" pitchFamily="34" charset="0"/>
              </a:rPr>
              <a:t>; handout </a:t>
            </a:r>
            <a:r>
              <a:rPr lang="en-US" sz="1600" b="0" i="0" u="none" strike="noStrike" dirty="0">
                <a:solidFill>
                  <a:srgbClr val="CC2200"/>
                </a:solidFill>
                <a:effectLst/>
                <a:latin typeface="Arial" panose="020B0604020202020204" pitchFamily="34" charset="0"/>
                <a:hlinkClick r:id="rId5" tooltip="The brief history of Chinese translation.doc"/>
              </a:rPr>
              <a:t>The brief history of Chinese translation</a:t>
            </a:r>
            <a:r>
              <a:rPr lang="en-US" sz="1600" b="0" i="0" dirty="0">
                <a:solidFill>
                  <a:srgbClr val="000000"/>
                </a:solidFill>
                <a:effectLst/>
                <a:latin typeface="Arial" panose="020B0604020202020204" pitchFamily="34" charset="0"/>
              </a:rPr>
              <a:t> by Gong Boya</a:t>
            </a:r>
          </a:p>
          <a:p>
            <a:pPr algn="l">
              <a:buFont typeface="Arial" panose="020B0604020202020204" pitchFamily="34" charset="0"/>
              <a:buChar char="•"/>
            </a:pPr>
            <a:r>
              <a:rPr lang="en-US" sz="1600" b="0" i="0" dirty="0" err="1">
                <a:solidFill>
                  <a:srgbClr val="000000"/>
                </a:solidFill>
                <a:effectLst/>
                <a:latin typeface="Arial" panose="020B0604020202020204" pitchFamily="34" charset="0"/>
              </a:rPr>
              <a:t>ppt:</a:t>
            </a:r>
            <a:r>
              <a:rPr lang="en-US" sz="1600" b="0" i="0" u="none" strike="noStrike" dirty="0" err="1">
                <a:solidFill>
                  <a:srgbClr val="CC2200"/>
                </a:solidFill>
                <a:effectLst/>
                <a:latin typeface="Arial" panose="020B0604020202020204" pitchFamily="34" charset="0"/>
                <a:hlinkClick r:id="rId6" tooltip="A brief history of Chinese poetry translation.pptx"/>
              </a:rPr>
              <a:t>Presentation</a:t>
            </a:r>
            <a:r>
              <a:rPr lang="en-US" sz="1600" b="0" i="0" u="none" strike="noStrike" dirty="0">
                <a:solidFill>
                  <a:srgbClr val="CC2200"/>
                </a:solidFill>
                <a:effectLst/>
                <a:latin typeface="Arial" panose="020B0604020202020204" pitchFamily="34" charset="0"/>
                <a:hlinkClick r:id="rId6" tooltip="A brief history of Chinese poetry translation.pptx"/>
              </a:rPr>
              <a:t> on A brief history of Chinese poetry translation</a:t>
            </a:r>
            <a:r>
              <a:rPr lang="en-US" sz="1600" b="0" i="0" dirty="0">
                <a:solidFill>
                  <a:srgbClr val="000000"/>
                </a:solidFill>
                <a:effectLst/>
                <a:latin typeface="Arial" panose="020B0604020202020204" pitchFamily="34" charset="0"/>
              </a:rPr>
              <a:t> by Rao </a:t>
            </a:r>
            <a:r>
              <a:rPr lang="en-US" sz="1600" b="0" i="0" dirty="0" err="1">
                <a:solidFill>
                  <a:srgbClr val="000000"/>
                </a:solidFill>
                <a:effectLst/>
                <a:latin typeface="Arial" panose="020B0604020202020204" pitchFamily="34" charset="0"/>
              </a:rPr>
              <a:t>Jinying</a:t>
            </a:r>
            <a:r>
              <a:rPr lang="en-US" sz="1600" b="0" i="0" dirty="0">
                <a:solidFill>
                  <a:srgbClr val="000000"/>
                </a:solidFill>
                <a:effectLst/>
                <a:latin typeface="Arial" panose="020B0604020202020204" pitchFamily="34" charset="0"/>
              </a:rPr>
              <a:t>; handout: </a:t>
            </a:r>
            <a:r>
              <a:rPr lang="en-US" sz="1600" b="0" i="0" u="none" strike="noStrike" dirty="0">
                <a:solidFill>
                  <a:srgbClr val="CC2200"/>
                </a:solidFill>
                <a:effectLst/>
                <a:latin typeface="Arial" panose="020B0604020202020204" pitchFamily="34" charset="0"/>
                <a:hlinkClick r:id="rId7" tooltip="A brief history of Chinese poetry translation.doc"/>
              </a:rPr>
              <a:t>A brief history of Chinese poetry translation</a:t>
            </a:r>
            <a:r>
              <a:rPr lang="en-US" sz="1600" b="0" i="0" dirty="0">
                <a:solidFill>
                  <a:srgbClr val="000000"/>
                </a:solidFill>
                <a:effectLst/>
                <a:latin typeface="Arial" panose="020B0604020202020204" pitchFamily="34" charset="0"/>
              </a:rPr>
              <a:t> by </a:t>
            </a:r>
            <a:r>
              <a:rPr lang="en-US" sz="1600" b="0" i="0" dirty="0" err="1">
                <a:solidFill>
                  <a:srgbClr val="000000"/>
                </a:solidFill>
                <a:effectLst/>
                <a:latin typeface="Arial" panose="020B0604020202020204" pitchFamily="34" charset="0"/>
              </a:rPr>
              <a:t>Mou</a:t>
            </a:r>
            <a:r>
              <a:rPr lang="en-US" sz="1600" b="0" i="0" dirty="0">
                <a:solidFill>
                  <a:srgbClr val="000000"/>
                </a:solidFill>
                <a:effectLst/>
                <a:latin typeface="Arial" panose="020B0604020202020204" pitchFamily="34" charset="0"/>
              </a:rPr>
              <a:t> </a:t>
            </a:r>
            <a:r>
              <a:rPr lang="en-US" sz="1600" b="0" i="0" dirty="0" err="1">
                <a:solidFill>
                  <a:srgbClr val="000000"/>
                </a:solidFill>
                <a:effectLst/>
                <a:latin typeface="Arial" panose="020B0604020202020204" pitchFamily="34" charset="0"/>
              </a:rPr>
              <a:t>Yixin</a:t>
            </a:r>
            <a:endParaRPr lang="en-US" sz="1600" b="0" i="0" dirty="0">
              <a:solidFill>
                <a:srgbClr val="000000"/>
              </a:solidFill>
              <a:effectLst/>
              <a:latin typeface="Arial" panose="020B0604020202020204" pitchFamily="34" charset="0"/>
            </a:endParaRPr>
          </a:p>
          <a:p>
            <a:r>
              <a:rPr lang="en-US" sz="1600" b="0" i="0" dirty="0" err="1">
                <a:solidFill>
                  <a:srgbClr val="000000"/>
                </a:solidFill>
                <a:effectLst/>
                <a:latin typeface="Arial" panose="020B0604020202020204" pitchFamily="34" charset="0"/>
              </a:rPr>
              <a:t>ppt:</a:t>
            </a:r>
            <a:r>
              <a:rPr lang="en-US" sz="1600" b="0" i="0" u="none" strike="noStrike" dirty="0" err="1">
                <a:solidFill>
                  <a:srgbClr val="002BB8"/>
                </a:solidFill>
                <a:effectLst/>
                <a:latin typeface="Arial" panose="020B0604020202020204" pitchFamily="34" charset="0"/>
                <a:hlinkClick r:id="rId8" tooltip="The Translation history of Library of Chinese Classics Since 2000.pptx"/>
              </a:rPr>
              <a:t>Presentation</a:t>
            </a:r>
            <a:r>
              <a:rPr lang="en-US" sz="1600" b="0" i="0" u="none" strike="noStrike" dirty="0">
                <a:solidFill>
                  <a:srgbClr val="002BB8"/>
                </a:solidFill>
                <a:effectLst/>
                <a:latin typeface="Arial" panose="020B0604020202020204" pitchFamily="34" charset="0"/>
                <a:hlinkClick r:id="rId8" tooltip="The Translation history of Library of Chinese Classics Since 2000.pptx"/>
              </a:rPr>
              <a:t> on The Translation history of Library of Chinese Classics Since 2000</a:t>
            </a:r>
            <a:r>
              <a:rPr lang="en-US" sz="1600" b="0" i="0" dirty="0">
                <a:solidFill>
                  <a:srgbClr val="000000"/>
                </a:solidFill>
                <a:effectLst/>
                <a:latin typeface="Arial" panose="020B0604020202020204" pitchFamily="34" charset="0"/>
              </a:rPr>
              <a:t> by Zhang Yang; handout: </a:t>
            </a:r>
            <a:r>
              <a:rPr lang="en-US" sz="1600" b="0" i="0" u="none" strike="noStrike" dirty="0">
                <a:solidFill>
                  <a:srgbClr val="CC2200"/>
                </a:solidFill>
                <a:effectLst/>
                <a:latin typeface="Arial" panose="020B0604020202020204" pitchFamily="34" charset="0"/>
                <a:hlinkClick r:id="rId9" tooltip="The Translation history of Library of Chinese Classics Since 2000.doc"/>
              </a:rPr>
              <a:t>The Translation history of Library of Chinese Classics</a:t>
            </a:r>
            <a:r>
              <a:rPr lang="en-US" sz="1600" b="0" i="0" dirty="0">
                <a:solidFill>
                  <a:srgbClr val="000000"/>
                </a:solidFill>
                <a:effectLst/>
                <a:latin typeface="Arial" panose="020B0604020202020204" pitchFamily="34" charset="0"/>
              </a:rPr>
              <a:t> by Zeng </a:t>
            </a:r>
            <a:r>
              <a:rPr lang="en-US" sz="1600" b="0" i="0" dirty="0" err="1">
                <a:solidFill>
                  <a:srgbClr val="000000"/>
                </a:solidFill>
                <a:effectLst/>
                <a:latin typeface="Arial" panose="020B0604020202020204" pitchFamily="34" charset="0"/>
              </a:rPr>
              <a:t>Junlin</a:t>
            </a:r>
            <a:endParaRPr lang="en-US" sz="1600" b="0" i="0" dirty="0">
              <a:solidFill>
                <a:srgbClr val="000000"/>
              </a:solidFill>
              <a:effectLst/>
              <a:latin typeface="Arial" panose="020B0604020202020204" pitchFamily="34" charset="0"/>
            </a:endParaRPr>
          </a:p>
          <a:p>
            <a:r>
              <a:rPr lang="de-DE" altLang="zh-CN" sz="1600" b="0" i="0" dirty="0" err="1">
                <a:solidFill>
                  <a:srgbClr val="000000"/>
                </a:solidFill>
                <a:effectLst/>
                <a:latin typeface="Arial" panose="020B0604020202020204" pitchFamily="34" charset="0"/>
              </a:rPr>
              <a:t>Ye</a:t>
            </a:r>
            <a:r>
              <a:rPr lang="de-DE" altLang="zh-CN" sz="1600" b="0" i="0" dirty="0">
                <a:solidFill>
                  <a:srgbClr val="000000"/>
                </a:solidFill>
                <a:effectLst/>
                <a:latin typeface="Arial" panose="020B0604020202020204" pitchFamily="34" charset="0"/>
              </a:rPr>
              <a:t> </a:t>
            </a:r>
            <a:r>
              <a:rPr lang="de-DE" altLang="zh-CN" sz="1600" b="0" i="0" dirty="0" err="1">
                <a:solidFill>
                  <a:srgbClr val="000000"/>
                </a:solidFill>
                <a:effectLst/>
                <a:latin typeface="Arial" panose="020B0604020202020204" pitchFamily="34" charset="0"/>
              </a:rPr>
              <a:t>Weijian</a:t>
            </a:r>
            <a:r>
              <a:rPr lang="de-DE" altLang="zh-CN" sz="1600" b="0" i="0" dirty="0">
                <a:solidFill>
                  <a:srgbClr val="000000"/>
                </a:solidFill>
                <a:effectLst/>
                <a:latin typeface="Arial" panose="020B0604020202020204" pitchFamily="34" charset="0"/>
              </a:rPr>
              <a:t> </a:t>
            </a:r>
            <a:r>
              <a:rPr lang="zh-CN" altLang="de-DE" sz="1600" b="0" i="0" dirty="0">
                <a:solidFill>
                  <a:srgbClr val="000000"/>
                </a:solidFill>
                <a:effectLst/>
                <a:latin typeface="Arial" panose="020B0604020202020204" pitchFamily="34" charset="0"/>
              </a:rPr>
              <a:t>叶维杰和王镇隆</a:t>
            </a:r>
            <a:r>
              <a:rPr lang="de-DE" altLang="zh-CN" sz="1600" b="0" i="0" dirty="0">
                <a:solidFill>
                  <a:srgbClr val="000000"/>
                </a:solidFill>
                <a:effectLst/>
                <a:latin typeface="Arial" panose="020B0604020202020204" pitchFamily="34" charset="0"/>
              </a:rPr>
              <a:t>: Translation Centers in </a:t>
            </a:r>
            <a:r>
              <a:rPr lang="de-DE" altLang="zh-CN" sz="1600" b="0" i="0" dirty="0" err="1">
                <a:solidFill>
                  <a:srgbClr val="000000"/>
                </a:solidFill>
                <a:effectLst/>
                <a:latin typeface="Arial" panose="020B0604020202020204" pitchFamily="34" charset="0"/>
              </a:rPr>
              <a:t>the</a:t>
            </a:r>
            <a:r>
              <a:rPr lang="de-DE" altLang="zh-CN" sz="1600" b="0" i="0" dirty="0">
                <a:solidFill>
                  <a:srgbClr val="000000"/>
                </a:solidFill>
                <a:effectLst/>
                <a:latin typeface="Arial" panose="020B0604020202020204" pitchFamily="34" charset="0"/>
              </a:rPr>
              <a:t> </a:t>
            </a:r>
            <a:r>
              <a:rPr lang="de-DE" altLang="zh-CN" sz="1600" b="0" i="0" dirty="0" err="1">
                <a:solidFill>
                  <a:srgbClr val="000000"/>
                </a:solidFill>
                <a:effectLst/>
                <a:latin typeface="Arial" panose="020B0604020202020204" pitchFamily="34" charset="0"/>
              </a:rPr>
              <a:t>history</a:t>
            </a:r>
            <a:r>
              <a:rPr lang="de-DE" altLang="zh-CN" sz="1600" b="0" i="0" dirty="0">
                <a:solidFill>
                  <a:srgbClr val="000000"/>
                </a:solidFill>
                <a:effectLst/>
                <a:latin typeface="Arial" panose="020B0604020202020204" pitchFamily="34" charset="0"/>
              </a:rPr>
              <a:t> </a:t>
            </a:r>
            <a:r>
              <a:rPr lang="de-DE" altLang="zh-CN" sz="1600" b="0" i="0" dirty="0" err="1">
                <a:solidFill>
                  <a:srgbClr val="000000"/>
                </a:solidFill>
                <a:effectLst/>
                <a:latin typeface="Arial" panose="020B0604020202020204" pitchFamily="34" charset="0"/>
              </a:rPr>
              <a:t>of</a:t>
            </a:r>
            <a:r>
              <a:rPr lang="de-DE" altLang="zh-CN" sz="1600" b="0" i="0">
                <a:solidFill>
                  <a:srgbClr val="000000"/>
                </a:solidFill>
                <a:effectLst/>
                <a:latin typeface="Arial" panose="020B0604020202020204" pitchFamily="34" charset="0"/>
              </a:rPr>
              <a:t> Buddhist </a:t>
            </a:r>
            <a:r>
              <a:rPr lang="de-DE" altLang="zh-CN" sz="1600" b="0" i="0" dirty="0" err="1">
                <a:solidFill>
                  <a:srgbClr val="000000"/>
                </a:solidFill>
                <a:effectLst/>
                <a:latin typeface="Arial" panose="020B0604020202020204" pitchFamily="34" charset="0"/>
              </a:rPr>
              <a:t>scriptures</a:t>
            </a:r>
            <a:endParaRPr lang="en-US" sz="1600" b="0" i="0" dirty="0">
              <a:solidFill>
                <a:srgbClr val="000000"/>
              </a:solidFill>
              <a:effectLst/>
              <a:latin typeface="Arial" panose="020B0604020202020204" pitchFamily="34" charset="0"/>
            </a:endParaRPr>
          </a:p>
          <a:p>
            <a:pPr marL="0" indent="0">
              <a:buNone/>
            </a:pPr>
            <a:r>
              <a:rPr lang="en-US" sz="2800" dirty="0"/>
              <a:t>Teacher presentation</a:t>
            </a:r>
          </a:p>
        </p:txBody>
      </p:sp>
    </p:spTree>
    <p:extLst>
      <p:ext uri="{BB962C8B-B14F-4D97-AF65-F5344CB8AC3E}">
        <p14:creationId xmlns:p14="http://schemas.microsoft.com/office/powerpoint/2010/main" val="4797209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CFCCDF3-8FF6-4207-BC48-FF9B575DDC58}"/>
              </a:ext>
            </a:extLst>
          </p:cNvPr>
          <p:cNvSpPr>
            <a:spLocks noGrp="1" noChangeArrowheads="1"/>
          </p:cNvSpPr>
          <p:nvPr>
            <p:ph type="title"/>
          </p:nvPr>
        </p:nvSpPr>
        <p:spPr/>
        <p:txBody>
          <a:bodyPr/>
          <a:lstStyle/>
          <a:p>
            <a:r>
              <a:rPr lang="en-GB" altLang="zh-CN" b="1" i="1">
                <a:ea typeface="宋体" panose="02010600030101010101" pitchFamily="2" charset="-122"/>
              </a:rPr>
              <a:t>Translation Studies</a:t>
            </a:r>
            <a:endParaRPr lang="hr-HR" altLang="de-DE" b="1" i="1"/>
          </a:p>
        </p:txBody>
      </p:sp>
      <p:sp>
        <p:nvSpPr>
          <p:cNvPr id="11267" name="Rectangle 3">
            <a:extLst>
              <a:ext uri="{FF2B5EF4-FFF2-40B4-BE49-F238E27FC236}">
                <a16:creationId xmlns:a16="http://schemas.microsoft.com/office/drawing/2014/main" id="{36567777-4A67-4DBC-98C8-735324860E7D}"/>
              </a:ext>
            </a:extLst>
          </p:cNvPr>
          <p:cNvSpPr>
            <a:spLocks noGrp="1" noChangeArrowheads="1"/>
          </p:cNvSpPr>
          <p:nvPr>
            <p:ph type="body" idx="1"/>
          </p:nvPr>
        </p:nvSpPr>
        <p:spPr>
          <a:xfrm>
            <a:off x="457200" y="1844675"/>
            <a:ext cx="8259763" cy="4114800"/>
          </a:xfrm>
        </p:spPr>
        <p:txBody>
          <a:bodyPr>
            <a:normAutofit fontScale="92500"/>
          </a:bodyPr>
          <a:lstStyle/>
          <a:p>
            <a:r>
              <a:rPr lang="en-GB" altLang="zh-CN" dirty="0">
                <a:ea typeface="宋体" panose="02010600030101010101" pitchFamily="2" charset="-122"/>
              </a:rPr>
              <a:t>André </a:t>
            </a:r>
            <a:r>
              <a:rPr lang="en-GB" altLang="zh-CN" dirty="0" err="1">
                <a:ea typeface="宋体" panose="02010600030101010101" pitchFamily="2" charset="-122"/>
              </a:rPr>
              <a:t>Lefevere</a:t>
            </a:r>
            <a:r>
              <a:rPr lang="en-GB" altLang="zh-CN" dirty="0">
                <a:ea typeface="宋体" panose="02010600030101010101" pitchFamily="2" charset="-122"/>
              </a:rPr>
              <a:t> – Louvain Colloquium on Literature and Translation, 1976</a:t>
            </a:r>
          </a:p>
          <a:p>
            <a:r>
              <a:rPr lang="en-GB" altLang="zh-CN" dirty="0">
                <a:ea typeface="宋体" panose="02010600030101010101" pitchFamily="2" charset="-122"/>
              </a:rPr>
              <a:t>	</a:t>
            </a:r>
            <a:r>
              <a:rPr lang="en-GB" altLang="zh-CN" b="1" i="1" dirty="0">
                <a:ea typeface="宋体" panose="02010600030101010101" pitchFamily="2" charset="-122"/>
              </a:rPr>
              <a:t>Translation Studies</a:t>
            </a:r>
            <a:r>
              <a:rPr lang="en-GB" altLang="zh-CN" dirty="0">
                <a:ea typeface="宋体" panose="02010600030101010101" pitchFamily="2" charset="-122"/>
              </a:rPr>
              <a:t> – discipline concerned with ‘the problems raised by the production and description of  translation’</a:t>
            </a:r>
          </a:p>
          <a:p>
            <a:r>
              <a:rPr lang="en-GB" altLang="zh-CN" dirty="0">
                <a:ea typeface="宋体" panose="02010600030101010101" pitchFamily="2" charset="-122"/>
              </a:rPr>
              <a:t>a discipline in its own right: complex</a:t>
            </a:r>
          </a:p>
          <a:p>
            <a:r>
              <a:rPr lang="en-GB" altLang="zh-CN" dirty="0">
                <a:ea typeface="宋体" panose="02010600030101010101" pitchFamily="2" charset="-122"/>
              </a:rPr>
              <a:t>not a minor branch of comparative literary study</a:t>
            </a:r>
          </a:p>
          <a:p>
            <a:r>
              <a:rPr lang="en-GB" altLang="zh-CN" dirty="0">
                <a:ea typeface="宋体" panose="02010600030101010101" pitchFamily="2" charset="-122"/>
              </a:rPr>
              <a:t>not a specific area of  linguistics</a:t>
            </a:r>
            <a:endParaRPr lang="hr-HR" altLang="de-DE"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4B280A77-6ABC-4FF0-9FCC-026214E1550D}"/>
              </a:ext>
            </a:extLst>
          </p:cNvPr>
          <p:cNvSpPr>
            <a:spLocks noGrp="1" noChangeArrowheads="1"/>
          </p:cNvSpPr>
          <p:nvPr>
            <p:ph type="title"/>
          </p:nvPr>
        </p:nvSpPr>
        <p:spPr/>
        <p:txBody>
          <a:bodyPr/>
          <a:lstStyle/>
          <a:p>
            <a:r>
              <a:rPr lang="hr-HR" altLang="zh-CN" b="1"/>
              <a:t>THE </a:t>
            </a:r>
            <a:r>
              <a:rPr lang="en-GB" altLang="zh-CN" b="1">
                <a:ea typeface="宋体" panose="02010600030101010101" pitchFamily="2" charset="-122"/>
              </a:rPr>
              <a:t>HOLMES – TOURY ‘map’</a:t>
            </a:r>
            <a:endParaRPr lang="hr-HR" altLang="de-DE"/>
          </a:p>
        </p:txBody>
      </p:sp>
      <p:sp>
        <p:nvSpPr>
          <p:cNvPr id="12291" name="Rectangle 3">
            <a:extLst>
              <a:ext uri="{FF2B5EF4-FFF2-40B4-BE49-F238E27FC236}">
                <a16:creationId xmlns:a16="http://schemas.microsoft.com/office/drawing/2014/main" id="{1AE68EAE-E599-4E11-BFE7-C2908516570C}"/>
              </a:ext>
            </a:extLst>
          </p:cNvPr>
          <p:cNvSpPr>
            <a:spLocks noGrp="1" noChangeArrowheads="1"/>
          </p:cNvSpPr>
          <p:nvPr>
            <p:ph type="body" idx="1"/>
          </p:nvPr>
        </p:nvSpPr>
        <p:spPr/>
        <p:txBody>
          <a:bodyPr>
            <a:normAutofit lnSpcReduction="10000"/>
          </a:bodyPr>
          <a:lstStyle/>
          <a:p>
            <a:pPr marL="552450" indent="-552450">
              <a:buFont typeface="Wingdings" panose="05000000000000000000" pitchFamily="2" charset="2"/>
              <a:buNone/>
            </a:pPr>
            <a:r>
              <a:rPr lang="en-GB" altLang="zh-CN" sz="2400" dirty="0">
                <a:ea typeface="宋体" panose="02010600030101010101" pitchFamily="2" charset="-122"/>
              </a:rPr>
              <a:t>J. S. Holmes (1972 / 1988 / 2000)</a:t>
            </a:r>
          </a:p>
          <a:p>
            <a:pPr marL="552450" indent="-552450"/>
            <a:r>
              <a:rPr lang="en-GB" altLang="zh-CN" sz="2400" dirty="0">
                <a:ea typeface="宋体" panose="02010600030101010101" pitchFamily="2" charset="-122"/>
              </a:rPr>
              <a:t>Paper - 1972: Third International Congress of Applied Linguistics (Holmes’ founding statement for the field:</a:t>
            </a:r>
          </a:p>
          <a:p>
            <a:pPr marL="552450" indent="-552450"/>
            <a:r>
              <a:rPr lang="en-GB" altLang="zh-CN" sz="2400" dirty="0">
                <a:ea typeface="宋体" panose="02010600030101010101" pitchFamily="2" charset="-122"/>
              </a:rPr>
              <a:t>limitations by TR being dispersed across other disciplines  </a:t>
            </a:r>
          </a:p>
          <a:p>
            <a:pPr marL="552450" indent="-552450"/>
            <a:r>
              <a:rPr lang="en-GB" altLang="zh-CN" sz="2400" dirty="0">
                <a:ea typeface="宋体" panose="02010600030101010101" pitchFamily="2" charset="-122"/>
              </a:rPr>
              <a:t>need to reach all scholars working in the field (from whatever background)</a:t>
            </a:r>
          </a:p>
          <a:p>
            <a:pPr marL="552450" indent="-552450"/>
            <a:r>
              <a:rPr lang="en-GB" altLang="zh-CN" sz="2400" dirty="0">
                <a:ea typeface="宋体" panose="02010600030101010101" pitchFamily="2" charset="-122"/>
              </a:rPr>
              <a:t>cf. ‘map’ of TR studies</a:t>
            </a:r>
          </a:p>
          <a:p>
            <a:pPr marL="552450" indent="-552450"/>
            <a:r>
              <a:rPr lang="en-GB" altLang="zh-CN" sz="2400" dirty="0">
                <a:ea typeface="宋体" panose="02010600030101010101" pitchFamily="2" charset="-122"/>
              </a:rPr>
              <a:t>Holmes in G. </a:t>
            </a:r>
            <a:r>
              <a:rPr lang="en-GB" altLang="zh-CN" sz="2400" dirty="0" err="1">
                <a:ea typeface="宋体" panose="02010600030101010101" pitchFamily="2" charset="-122"/>
              </a:rPr>
              <a:t>Toury</a:t>
            </a:r>
            <a:r>
              <a:rPr lang="en-GB" altLang="zh-CN" sz="2400" dirty="0">
                <a:ea typeface="宋体" panose="02010600030101010101" pitchFamily="2" charset="-122"/>
              </a:rPr>
              <a:t> (1995): TR Studies cover:</a:t>
            </a:r>
          </a:p>
          <a:p>
            <a:pPr marL="552450" indent="-552450"/>
            <a:r>
              <a:rPr lang="en-GB" altLang="zh-CN" sz="2400" dirty="0">
                <a:ea typeface="宋体" panose="02010600030101010101" pitchFamily="2" charset="-122"/>
              </a:rPr>
              <a:t>description of the phenomena of TR (</a:t>
            </a:r>
            <a:r>
              <a:rPr lang="en-GB" altLang="zh-CN" sz="2400" dirty="0" err="1">
                <a:ea typeface="宋体" panose="02010600030101010101" pitchFamily="2" charset="-122"/>
              </a:rPr>
              <a:t>descr</a:t>
            </a:r>
            <a:r>
              <a:rPr lang="en-GB" altLang="zh-CN" sz="2400" dirty="0">
                <a:ea typeface="宋体" panose="02010600030101010101" pitchFamily="2" charset="-122"/>
              </a:rPr>
              <a:t>. TR theory - DTS)</a:t>
            </a:r>
          </a:p>
          <a:p>
            <a:pPr marL="552450" indent="-552450"/>
            <a:r>
              <a:rPr lang="en-GB" altLang="zh-CN" sz="2400" dirty="0">
                <a:ea typeface="宋体" panose="02010600030101010101" pitchFamily="2" charset="-122"/>
              </a:rPr>
              <a:t>the establishment of gen. principles to explain and predict such phenomena (TR theory)</a:t>
            </a:r>
            <a:endParaRPr lang="hr-HR" altLang="de-DE" sz="24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1E7078A9-CDB0-4612-8ED9-D6B4B8DBF667}"/>
              </a:ext>
            </a:extLst>
          </p:cNvPr>
          <p:cNvSpPr>
            <a:spLocks noGrp="1" noChangeArrowheads="1"/>
          </p:cNvSpPr>
          <p:nvPr>
            <p:ph type="title"/>
          </p:nvPr>
        </p:nvSpPr>
        <p:spPr/>
        <p:txBody>
          <a:bodyPr/>
          <a:lstStyle/>
          <a:p>
            <a:r>
              <a:rPr lang="en-GB" altLang="zh-CN" sz="3200" b="1">
                <a:ea typeface="宋体" panose="02010600030101010101" pitchFamily="2" charset="-122"/>
              </a:rPr>
              <a:t>DTS:</a:t>
            </a:r>
            <a:br>
              <a:rPr lang="en-GB" altLang="zh-CN" sz="3200">
                <a:ea typeface="宋体" panose="02010600030101010101" pitchFamily="2" charset="-122"/>
              </a:rPr>
            </a:br>
            <a:endParaRPr lang="hr-HR" altLang="de-DE" sz="3200"/>
          </a:p>
        </p:txBody>
      </p:sp>
      <p:sp>
        <p:nvSpPr>
          <p:cNvPr id="13315" name="Rectangle 3">
            <a:extLst>
              <a:ext uri="{FF2B5EF4-FFF2-40B4-BE49-F238E27FC236}">
                <a16:creationId xmlns:a16="http://schemas.microsoft.com/office/drawing/2014/main" id="{6B497CB5-20D3-4E72-86B3-5828CBE56304}"/>
              </a:ext>
            </a:extLst>
          </p:cNvPr>
          <p:cNvSpPr>
            <a:spLocks noGrp="1" noChangeArrowheads="1"/>
          </p:cNvSpPr>
          <p:nvPr>
            <p:ph type="body" idx="1"/>
          </p:nvPr>
        </p:nvSpPr>
        <p:spPr/>
        <p:txBody>
          <a:bodyPr/>
          <a:lstStyle/>
          <a:p>
            <a:r>
              <a:rPr lang="en-GB" altLang="zh-CN">
                <a:ea typeface="宋体" panose="02010600030101010101" pitchFamily="2" charset="-122"/>
              </a:rPr>
              <a:t>product-oriented DTS (examines existing translations) – diachronic  - synchronic )</a:t>
            </a:r>
          </a:p>
          <a:p>
            <a:r>
              <a:rPr lang="en-GB" altLang="zh-CN">
                <a:ea typeface="宋体" panose="02010600030101010101" pitchFamily="2" charset="-122"/>
              </a:rPr>
              <a:t>function-oriented DTS (function of the translation in the recipient sociocultural situation)</a:t>
            </a:r>
          </a:p>
          <a:p>
            <a:r>
              <a:rPr lang="en-GB" altLang="zh-CN">
                <a:ea typeface="宋体" panose="02010600030101010101" pitchFamily="2" charset="-122"/>
              </a:rPr>
              <a:t>process-oriented DTS (psychology of translation)</a:t>
            </a:r>
            <a:endParaRPr lang="hr-HR" altLang="de-DE"/>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57EAA899-D1FA-4E7D-B4E8-B64F42697E0D}"/>
              </a:ext>
            </a:extLst>
          </p:cNvPr>
          <p:cNvSpPr>
            <a:spLocks noGrp="1" noChangeArrowheads="1"/>
          </p:cNvSpPr>
          <p:nvPr>
            <p:ph type="title"/>
          </p:nvPr>
        </p:nvSpPr>
        <p:spPr/>
        <p:txBody>
          <a:bodyPr/>
          <a:lstStyle/>
          <a:p>
            <a:r>
              <a:rPr lang="en-GB" altLang="zh-CN" sz="3200" b="1" dirty="0">
                <a:ea typeface="宋体" panose="02010600030101010101" pitchFamily="2" charset="-122"/>
              </a:rPr>
              <a:t>No general  </a:t>
            </a:r>
            <a:r>
              <a:rPr lang="hr-HR" altLang="zh-CN" sz="3200" b="1" dirty="0"/>
              <a:t>- </a:t>
            </a:r>
            <a:r>
              <a:rPr lang="en-GB" altLang="zh-CN" sz="3200" b="1" dirty="0">
                <a:ea typeface="宋体" panose="02010600030101010101" pitchFamily="2" charset="-122"/>
              </a:rPr>
              <a:t>only partial theories</a:t>
            </a:r>
            <a:br>
              <a:rPr lang="en-GB" altLang="zh-CN" sz="3200" b="1" dirty="0">
                <a:ea typeface="宋体" panose="02010600030101010101" pitchFamily="2" charset="-122"/>
              </a:rPr>
            </a:br>
            <a:endParaRPr lang="hr-HR" altLang="de-DE" sz="3200" b="1" dirty="0"/>
          </a:p>
        </p:txBody>
      </p:sp>
      <p:sp>
        <p:nvSpPr>
          <p:cNvPr id="14339" name="Rectangle 3">
            <a:extLst>
              <a:ext uri="{FF2B5EF4-FFF2-40B4-BE49-F238E27FC236}">
                <a16:creationId xmlns:a16="http://schemas.microsoft.com/office/drawing/2014/main" id="{9A3C4086-DF20-4FE6-AA22-36BFDB3C42A4}"/>
              </a:ext>
            </a:extLst>
          </p:cNvPr>
          <p:cNvSpPr>
            <a:spLocks noGrp="1" noChangeArrowheads="1"/>
          </p:cNvSpPr>
          <p:nvPr>
            <p:ph type="body" idx="1"/>
          </p:nvPr>
        </p:nvSpPr>
        <p:spPr/>
        <p:txBody>
          <a:bodyPr>
            <a:normAutofit/>
          </a:bodyPr>
          <a:lstStyle/>
          <a:p>
            <a:r>
              <a:rPr lang="en-GB" altLang="zh-CN" sz="2800" dirty="0">
                <a:ea typeface="宋体" panose="02010600030101010101" pitchFamily="2" charset="-122"/>
              </a:rPr>
              <a:t>medium-restricted theories – MT / human</a:t>
            </a:r>
          </a:p>
          <a:p>
            <a:r>
              <a:rPr lang="en-GB" altLang="zh-CN" sz="2800" dirty="0">
                <a:ea typeface="宋体" panose="02010600030101010101" pitchFamily="2" charset="-122"/>
              </a:rPr>
              <a:t>area-restricted theories – to specific language pairs (contrastive; stylistics)</a:t>
            </a:r>
          </a:p>
          <a:p>
            <a:r>
              <a:rPr lang="en-GB" altLang="zh-CN" sz="2800" dirty="0">
                <a:ea typeface="宋体" panose="02010600030101010101" pitchFamily="2" charset="-122"/>
              </a:rPr>
              <a:t>rank-restricted theories – word or sentence</a:t>
            </a:r>
          </a:p>
          <a:p>
            <a:r>
              <a:rPr lang="en-GB" altLang="zh-CN" sz="2800" dirty="0">
                <a:ea typeface="宋体" panose="02010600030101010101" pitchFamily="2" charset="-122"/>
              </a:rPr>
              <a:t>text-type restricted – history of TR</a:t>
            </a:r>
          </a:p>
          <a:p>
            <a:r>
              <a:rPr lang="en-GB" altLang="zh-CN" sz="2800" dirty="0">
                <a:ea typeface="宋体" panose="02010600030101010101" pitchFamily="2" charset="-122"/>
              </a:rPr>
              <a:t>problem-restricted  - equivalence, unit of TR, universals etc.</a:t>
            </a:r>
          </a:p>
          <a:p>
            <a:r>
              <a:rPr lang="en-GB" altLang="zh-CN" sz="2800" dirty="0">
                <a:ea typeface="宋体" panose="02010600030101010101" pitchFamily="2" charset="-122"/>
              </a:rPr>
              <a:t>NB: a mix of theories (‘pure’ aspects of the theory – preferred by Holmes)</a:t>
            </a:r>
            <a:endParaRPr lang="hr-HR" altLang="de-DE" sz="28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A5688E2-C1BF-4690-AF67-11A9129B04E0}"/>
              </a:ext>
            </a:extLst>
          </p:cNvPr>
          <p:cNvSpPr>
            <a:spLocks noGrp="1" noChangeArrowheads="1"/>
          </p:cNvSpPr>
          <p:nvPr>
            <p:ph type="title"/>
          </p:nvPr>
        </p:nvSpPr>
        <p:spPr/>
        <p:txBody>
          <a:bodyPr/>
          <a:lstStyle/>
          <a:p>
            <a:r>
              <a:rPr lang="en-GB" altLang="zh-CN" sz="3200" u="sng">
                <a:ea typeface="宋体" panose="02010600030101010101" pitchFamily="2" charset="-122"/>
              </a:rPr>
              <a:t>Main issues</a:t>
            </a:r>
            <a:r>
              <a:rPr lang="en-GB" altLang="zh-CN" sz="3200">
                <a:ea typeface="宋体" panose="02010600030101010101" pitchFamily="2" charset="-122"/>
              </a:rPr>
              <a:t>:</a:t>
            </a:r>
            <a:br>
              <a:rPr lang="en-GB" altLang="zh-CN" sz="3200">
                <a:ea typeface="宋体" panose="02010600030101010101" pitchFamily="2" charset="-122"/>
              </a:rPr>
            </a:br>
            <a:endParaRPr lang="hr-HR" altLang="de-DE" sz="3200"/>
          </a:p>
        </p:txBody>
      </p:sp>
      <p:sp>
        <p:nvSpPr>
          <p:cNvPr id="15363" name="Rectangle 3">
            <a:extLst>
              <a:ext uri="{FF2B5EF4-FFF2-40B4-BE49-F238E27FC236}">
                <a16:creationId xmlns:a16="http://schemas.microsoft.com/office/drawing/2014/main" id="{1EF38213-5CF3-4C73-99F7-83C557A7AF7D}"/>
              </a:ext>
            </a:extLst>
          </p:cNvPr>
          <p:cNvSpPr>
            <a:spLocks noGrp="1" noChangeArrowheads="1"/>
          </p:cNvSpPr>
          <p:nvPr>
            <p:ph type="body" idx="1"/>
          </p:nvPr>
        </p:nvSpPr>
        <p:spPr>
          <a:xfrm>
            <a:off x="457200" y="1600200"/>
            <a:ext cx="8229600" cy="4983162"/>
          </a:xfrm>
        </p:spPr>
        <p:txBody>
          <a:bodyPr>
            <a:normAutofit fontScale="92500" lnSpcReduction="20000"/>
          </a:bodyPr>
          <a:lstStyle/>
          <a:p>
            <a:pPr marL="361950" indent="-361950">
              <a:lnSpc>
                <a:spcPct val="110000"/>
              </a:lnSpc>
              <a:buFont typeface="Wingdings" panose="05000000000000000000" pitchFamily="2" charset="2"/>
              <a:buAutoNum type="arabicPeriod"/>
            </a:pPr>
            <a:r>
              <a:rPr lang="en-GB" altLang="zh-CN" sz="2400" dirty="0">
                <a:ea typeface="宋体" panose="02010600030101010101" pitchFamily="2" charset="-122"/>
              </a:rPr>
              <a:t>literal vs. free vs faithful</a:t>
            </a:r>
          </a:p>
          <a:p>
            <a:pPr marL="361950" indent="-361950">
              <a:lnSpc>
                <a:spcPct val="110000"/>
              </a:lnSpc>
              <a:buFont typeface="Wingdings" panose="05000000000000000000" pitchFamily="2" charset="2"/>
              <a:buAutoNum type="arabicPeriod"/>
            </a:pPr>
            <a:r>
              <a:rPr lang="en-GB" altLang="zh-CN" sz="2400" dirty="0">
                <a:ea typeface="宋体" panose="02010600030101010101" pitchFamily="2" charset="-122"/>
              </a:rPr>
              <a:t>unit of translation</a:t>
            </a:r>
          </a:p>
          <a:p>
            <a:pPr marL="361950" indent="-361950">
              <a:lnSpc>
                <a:spcPct val="110000"/>
              </a:lnSpc>
              <a:buFont typeface="Wingdings" panose="05000000000000000000" pitchFamily="2" charset="2"/>
              <a:buAutoNum type="arabicPeriod"/>
            </a:pPr>
            <a:r>
              <a:rPr lang="en-GB" altLang="zh-CN" sz="2400" dirty="0">
                <a:ea typeface="宋体" panose="02010600030101010101" pitchFamily="2" charset="-122"/>
              </a:rPr>
              <a:t>contrastive analysis</a:t>
            </a:r>
          </a:p>
          <a:p>
            <a:pPr marL="361950" indent="-361950">
              <a:lnSpc>
                <a:spcPct val="110000"/>
              </a:lnSpc>
              <a:buFont typeface="Wingdings" panose="05000000000000000000" pitchFamily="2" charset="2"/>
              <a:buAutoNum type="arabicPeriod"/>
            </a:pPr>
            <a:r>
              <a:rPr lang="en-GB" altLang="zh-CN" sz="2400" dirty="0">
                <a:ea typeface="宋体" panose="02010600030101010101" pitchFamily="2" charset="-122"/>
              </a:rPr>
              <a:t>the equivalence problem</a:t>
            </a:r>
          </a:p>
          <a:p>
            <a:pPr marL="361950" indent="-361950">
              <a:lnSpc>
                <a:spcPct val="110000"/>
              </a:lnSpc>
              <a:buFont typeface="Wingdings" panose="05000000000000000000" pitchFamily="2" charset="2"/>
              <a:buAutoNum type="arabicPeriod"/>
            </a:pPr>
            <a:r>
              <a:rPr lang="en-GB" altLang="zh-CN" sz="2400" dirty="0">
                <a:ea typeface="宋体" panose="02010600030101010101" pitchFamily="2" charset="-122"/>
              </a:rPr>
              <a:t>translatability vs untranslatability </a:t>
            </a:r>
          </a:p>
          <a:p>
            <a:pPr marL="361950" indent="-361950">
              <a:lnSpc>
                <a:spcPct val="110000"/>
              </a:lnSpc>
              <a:buFont typeface="Wingdings" panose="05000000000000000000" pitchFamily="2" charset="2"/>
              <a:buAutoNum type="arabicPeriod"/>
            </a:pPr>
            <a:r>
              <a:rPr lang="en-GB" altLang="zh-CN" sz="2400" dirty="0">
                <a:ea typeface="宋体" panose="02010600030101010101" pitchFamily="2" charset="-122"/>
              </a:rPr>
              <a:t>SLT vs TLT relation</a:t>
            </a:r>
          </a:p>
          <a:p>
            <a:pPr marL="361950" indent="-361950">
              <a:lnSpc>
                <a:spcPct val="110000"/>
              </a:lnSpc>
              <a:buFont typeface="Wingdings" panose="05000000000000000000" pitchFamily="2" charset="2"/>
              <a:buAutoNum type="arabicPeriod"/>
            </a:pPr>
            <a:r>
              <a:rPr lang="en-GB" altLang="zh-CN" sz="2400" dirty="0">
                <a:ea typeface="宋体" panose="02010600030101010101" pitchFamily="2" charset="-122"/>
              </a:rPr>
              <a:t>translation types</a:t>
            </a:r>
          </a:p>
          <a:p>
            <a:pPr marL="361950" indent="-361950">
              <a:lnSpc>
                <a:spcPct val="110000"/>
              </a:lnSpc>
              <a:buFont typeface="Wingdings" panose="05000000000000000000" pitchFamily="2" charset="2"/>
              <a:buAutoNum type="arabicPeriod"/>
            </a:pPr>
            <a:r>
              <a:rPr lang="en-GB" altLang="zh-CN" sz="2400" dirty="0">
                <a:ea typeface="宋体" panose="02010600030101010101" pitchFamily="2" charset="-122"/>
              </a:rPr>
              <a:t>translation strategies</a:t>
            </a:r>
          </a:p>
          <a:p>
            <a:pPr marL="361950" indent="-361950">
              <a:lnSpc>
                <a:spcPct val="110000"/>
              </a:lnSpc>
              <a:buFont typeface="Wingdings" panose="05000000000000000000" pitchFamily="2" charset="2"/>
              <a:buAutoNum type="arabicPeriod"/>
            </a:pPr>
            <a:r>
              <a:rPr lang="en-GB" altLang="zh-CN" sz="2400" dirty="0">
                <a:ea typeface="宋体" panose="02010600030101010101" pitchFamily="2" charset="-122"/>
              </a:rPr>
              <a:t>communication factors</a:t>
            </a:r>
          </a:p>
          <a:p>
            <a:pPr marL="361950" indent="-361950">
              <a:lnSpc>
                <a:spcPct val="110000"/>
              </a:lnSpc>
              <a:buFont typeface="Wingdings" panose="05000000000000000000" pitchFamily="2" charset="2"/>
              <a:buAutoNum type="arabicPeriod"/>
            </a:pPr>
            <a:r>
              <a:rPr lang="en-GB" altLang="zh-CN" sz="2400" dirty="0">
                <a:ea typeface="宋体" panose="02010600030101010101" pitchFamily="2" charset="-122"/>
              </a:rPr>
              <a:t>cognitive factors</a:t>
            </a:r>
          </a:p>
          <a:p>
            <a:pPr marL="361950" indent="-361950">
              <a:lnSpc>
                <a:spcPct val="110000"/>
              </a:lnSpc>
              <a:buFont typeface="Wingdings" panose="05000000000000000000" pitchFamily="2" charset="2"/>
              <a:buAutoNum type="arabicPeriod"/>
            </a:pPr>
            <a:r>
              <a:rPr lang="en-GB" altLang="zh-CN" sz="2400" dirty="0">
                <a:ea typeface="宋体" panose="02010600030101010101" pitchFamily="2" charset="-122"/>
              </a:rPr>
              <a:t>machine translation</a:t>
            </a:r>
          </a:p>
          <a:p>
            <a:pPr marL="361950" indent="-361950">
              <a:lnSpc>
                <a:spcPct val="110000"/>
              </a:lnSpc>
              <a:buFont typeface="Wingdings" panose="05000000000000000000" pitchFamily="2" charset="2"/>
              <a:buAutoNum type="arabicPeriod"/>
            </a:pPr>
            <a:r>
              <a:rPr lang="en-GB" altLang="zh-CN" sz="2400" dirty="0">
                <a:ea typeface="宋体" panose="02010600030101010101" pitchFamily="2" charset="-122"/>
              </a:rPr>
              <a:t>translation quality assessment</a:t>
            </a:r>
          </a:p>
          <a:p>
            <a:pPr marL="361950" indent="-361950">
              <a:lnSpc>
                <a:spcPct val="110000"/>
              </a:lnSpc>
              <a:buFont typeface="Wingdings" panose="05000000000000000000" pitchFamily="2" charset="2"/>
              <a:buAutoNum type="arabicPeriod"/>
            </a:pPr>
            <a:r>
              <a:rPr lang="en-GB" altLang="zh-CN" sz="2400" dirty="0">
                <a:ea typeface="宋体" panose="02010600030101010101" pitchFamily="2" charset="-122"/>
              </a:rPr>
              <a:t>translation ethics / manipulation etc.</a:t>
            </a:r>
            <a:endParaRPr lang="hr-HR" altLang="de-DE" sz="2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BD3414FA-2D7A-4E13-BAC1-6B9B1B538BDD}"/>
              </a:ext>
            </a:extLst>
          </p:cNvPr>
          <p:cNvSpPr>
            <a:spLocks noGrp="1" noChangeArrowheads="1"/>
          </p:cNvSpPr>
          <p:nvPr>
            <p:ph type="title"/>
          </p:nvPr>
        </p:nvSpPr>
        <p:spPr/>
        <p:txBody>
          <a:bodyPr>
            <a:normAutofit fontScale="90000"/>
          </a:bodyPr>
          <a:lstStyle/>
          <a:p>
            <a:br>
              <a:rPr lang="hr-HR" altLang="zh-CN" sz="3200" b="1" dirty="0"/>
            </a:br>
            <a:r>
              <a:rPr lang="en-GB" altLang="zh-CN" sz="3200" b="1" dirty="0">
                <a:ea typeface="宋体" panose="02010600030101010101" pitchFamily="2" charset="-122"/>
              </a:rPr>
              <a:t>DEVELOPMENTS SINCE 1970s</a:t>
            </a:r>
            <a:r>
              <a:rPr lang="hr-HR" altLang="zh-CN" sz="3200" b="1" dirty="0"/>
              <a:t> - summary</a:t>
            </a:r>
            <a:r>
              <a:rPr lang="hr-HR" altLang="zh-CN" sz="4000" dirty="0"/>
              <a:t> </a:t>
            </a:r>
            <a:endParaRPr lang="hr-HR" altLang="de-DE" sz="4000" dirty="0"/>
          </a:p>
        </p:txBody>
      </p:sp>
      <p:sp>
        <p:nvSpPr>
          <p:cNvPr id="16387" name="Rectangle 3">
            <a:extLst>
              <a:ext uri="{FF2B5EF4-FFF2-40B4-BE49-F238E27FC236}">
                <a16:creationId xmlns:a16="http://schemas.microsoft.com/office/drawing/2014/main" id="{1BE925D7-8257-469A-99BC-92CEA9B26F99}"/>
              </a:ext>
            </a:extLst>
          </p:cNvPr>
          <p:cNvSpPr>
            <a:spLocks noGrp="1" noChangeArrowheads="1"/>
          </p:cNvSpPr>
          <p:nvPr>
            <p:ph type="body" idx="1"/>
          </p:nvPr>
        </p:nvSpPr>
        <p:spPr/>
        <p:txBody>
          <a:bodyPr>
            <a:normAutofit fontScale="92500"/>
          </a:bodyPr>
          <a:lstStyle/>
          <a:p>
            <a:pPr marL="552450" indent="-552450">
              <a:buFont typeface="Wingdings" panose="05000000000000000000" pitchFamily="2" charset="2"/>
              <a:buAutoNum type="alphaLcParenR"/>
            </a:pPr>
            <a:r>
              <a:rPr lang="en-GB" altLang="zh-CN" sz="2800" dirty="0">
                <a:ea typeface="宋体" panose="02010600030101010101" pitchFamily="2" charset="-122"/>
              </a:rPr>
              <a:t>contrastive analysis giving way</a:t>
            </a:r>
          </a:p>
          <a:p>
            <a:pPr marL="552450" indent="-552450">
              <a:buFont typeface="Wingdings" panose="05000000000000000000" pitchFamily="2" charset="2"/>
              <a:buAutoNum type="alphaLcParenR"/>
            </a:pPr>
            <a:r>
              <a:rPr lang="en-GB" altLang="zh-CN" sz="2800" dirty="0">
                <a:ea typeface="宋体" panose="02010600030101010101" pitchFamily="2" charset="-122"/>
              </a:rPr>
              <a:t>strong linguistic-oriented ‘science’ approach to TR (Germany) , decline of the equivalence issue (Snell-Hornby 1995)</a:t>
            </a:r>
          </a:p>
          <a:p>
            <a:pPr marL="552450" indent="-552450">
              <a:buFont typeface="Wingdings" panose="05000000000000000000" pitchFamily="2" charset="2"/>
              <a:buAutoNum type="alphaLcParenR"/>
            </a:pPr>
            <a:r>
              <a:rPr lang="en-GB" altLang="zh-CN" sz="2800" dirty="0">
                <a:ea typeface="宋体" panose="02010600030101010101" pitchFamily="2" charset="-122"/>
              </a:rPr>
              <a:t> theories around text type</a:t>
            </a:r>
            <a:r>
              <a:rPr lang="hr-HR" altLang="zh-CN" sz="2800" dirty="0">
                <a:latin typeface="Arial" panose="020B0604020202020204" pitchFamily="34" charset="0"/>
              </a:rPr>
              <a:t>s</a:t>
            </a:r>
            <a:r>
              <a:rPr lang="en-GB" altLang="zh-CN" sz="2800" dirty="0">
                <a:ea typeface="宋体" panose="02010600030101010101" pitchFamily="2" charset="-122"/>
              </a:rPr>
              <a:t> (Reiss)</a:t>
            </a:r>
          </a:p>
          <a:p>
            <a:pPr marL="552450" indent="-552450">
              <a:buFont typeface="Wingdings" panose="05000000000000000000" pitchFamily="2" charset="2"/>
              <a:buAutoNum type="alphaLcParenR"/>
            </a:pPr>
            <a:r>
              <a:rPr lang="en-GB" altLang="zh-CN" sz="2800" dirty="0">
                <a:ea typeface="宋体" panose="02010600030101010101" pitchFamily="2" charset="-122"/>
              </a:rPr>
              <a:t> text purpose – ‘</a:t>
            </a:r>
            <a:r>
              <a:rPr lang="en-GB" altLang="zh-CN" sz="2800" dirty="0" err="1">
                <a:ea typeface="宋体" panose="02010600030101010101" pitchFamily="2" charset="-122"/>
              </a:rPr>
              <a:t>skopos</a:t>
            </a:r>
            <a:r>
              <a:rPr lang="en-GB" altLang="zh-CN" sz="2800" dirty="0">
                <a:ea typeface="宋体" panose="02010600030101010101" pitchFamily="2" charset="-122"/>
              </a:rPr>
              <a:t>’ (Reiss, Vermeer)</a:t>
            </a:r>
          </a:p>
          <a:p>
            <a:pPr marL="552450" indent="-552450">
              <a:buFont typeface="Wingdings" panose="05000000000000000000" pitchFamily="2" charset="2"/>
              <a:buAutoNum type="alphaLcParenR"/>
            </a:pPr>
            <a:r>
              <a:rPr lang="en-GB" altLang="zh-CN" sz="2800" dirty="0">
                <a:ea typeface="宋体" panose="02010600030101010101" pitchFamily="2" charset="-122"/>
              </a:rPr>
              <a:t> TR viewed as a communicative act in a sociocultural context (influenced by M.A.K. </a:t>
            </a:r>
            <a:r>
              <a:rPr lang="en-GB" altLang="zh-CN" sz="2800" b="1" dirty="0">
                <a:ea typeface="宋体" panose="02010600030101010101" pitchFamily="2" charset="-122"/>
              </a:rPr>
              <a:t>Halliday</a:t>
            </a:r>
            <a:r>
              <a:rPr lang="en-GB" altLang="zh-CN" sz="2800" dirty="0">
                <a:ea typeface="宋体" panose="02010600030101010101" pitchFamily="2" charset="-122"/>
              </a:rPr>
              <a:t>: discourse analysis and systemic functional grammar) – Bell 1991, Baker 1992, Hatim and Mason (1990, 1997),</a:t>
            </a:r>
            <a:endParaRPr lang="hr-HR" altLang="de-DE" sz="28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3034517C-96F8-45C5-A163-101868F8A258}"/>
              </a:ext>
            </a:extLst>
          </p:cNvPr>
          <p:cNvSpPr>
            <a:spLocks noGrp="1" noChangeArrowheads="1"/>
          </p:cNvSpPr>
          <p:nvPr>
            <p:ph type="title"/>
          </p:nvPr>
        </p:nvSpPr>
        <p:spPr/>
        <p:txBody>
          <a:bodyPr/>
          <a:lstStyle/>
          <a:p>
            <a:r>
              <a:rPr lang="hr-HR" altLang="zh-CN"/>
              <a:t>e) </a:t>
            </a:r>
            <a:r>
              <a:rPr lang="en-GB" altLang="zh-CN">
                <a:ea typeface="宋体" panose="02010600030101010101" pitchFamily="2" charset="-122"/>
              </a:rPr>
              <a:t>Hallidayan influence: </a:t>
            </a:r>
            <a:endParaRPr lang="hr-HR" altLang="de-DE"/>
          </a:p>
        </p:txBody>
      </p:sp>
      <p:sp>
        <p:nvSpPr>
          <p:cNvPr id="50179" name="Rectangle 3">
            <a:extLst>
              <a:ext uri="{FF2B5EF4-FFF2-40B4-BE49-F238E27FC236}">
                <a16:creationId xmlns:a16="http://schemas.microsoft.com/office/drawing/2014/main" id="{15543620-7D66-455B-B8AD-B17849DFD964}"/>
              </a:ext>
            </a:extLst>
          </p:cNvPr>
          <p:cNvSpPr>
            <a:spLocks noGrp="1" noChangeArrowheads="1"/>
          </p:cNvSpPr>
          <p:nvPr>
            <p:ph type="body" idx="1"/>
          </p:nvPr>
        </p:nvSpPr>
        <p:spPr/>
        <p:txBody>
          <a:bodyPr>
            <a:normAutofit/>
          </a:bodyPr>
          <a:lstStyle/>
          <a:p>
            <a:r>
              <a:rPr lang="en-GB" altLang="zh-CN" sz="2400" dirty="0">
                <a:ea typeface="宋体" panose="02010600030101010101" pitchFamily="2" charset="-122"/>
              </a:rPr>
              <a:t>discourse analysis and </a:t>
            </a:r>
          </a:p>
          <a:p>
            <a:r>
              <a:rPr lang="en-GB" altLang="zh-CN" sz="2400" dirty="0">
                <a:ea typeface="宋体" panose="02010600030101010101" pitchFamily="2" charset="-122"/>
              </a:rPr>
              <a:t>systemic functional grammar:</a:t>
            </a:r>
          </a:p>
          <a:p>
            <a:r>
              <a:rPr lang="en-GB" altLang="zh-CN" sz="2400" dirty="0">
                <a:ea typeface="宋体" panose="02010600030101010101" pitchFamily="2" charset="-122"/>
              </a:rPr>
              <a:t>views language as a communicative act in a sociocultural context</a:t>
            </a:r>
          </a:p>
          <a:p>
            <a:r>
              <a:rPr lang="en-GB" altLang="zh-CN" sz="2400" dirty="0">
                <a:ea typeface="宋体" panose="02010600030101010101" pitchFamily="2" charset="-122"/>
              </a:rPr>
              <a:t>prominent over the past decades in Australia and the UK: Bell (1991), Baker (1992) and Hatim and Mason (1990, 1997)</a:t>
            </a:r>
          </a:p>
          <a:p>
            <a:r>
              <a:rPr lang="en-GB" altLang="zh-CN" sz="2400" dirty="0">
                <a:ea typeface="宋体" panose="02010600030101010101" pitchFamily="2" charset="-122"/>
              </a:rPr>
              <a:t>the rise of a </a:t>
            </a:r>
            <a:r>
              <a:rPr lang="en-GB" altLang="zh-CN" sz="2400" u="sng" dirty="0">
                <a:ea typeface="宋体" panose="02010600030101010101" pitchFamily="2" charset="-122"/>
              </a:rPr>
              <a:t>descriptive approach</a:t>
            </a:r>
            <a:r>
              <a:rPr lang="en-GB" altLang="zh-CN" sz="2400" dirty="0">
                <a:ea typeface="宋体" panose="02010600030101010101" pitchFamily="2" charset="-122"/>
              </a:rPr>
              <a:t> (late 1970s and the 1980s) G. </a:t>
            </a:r>
            <a:r>
              <a:rPr lang="en-GB" altLang="zh-CN" sz="2400" dirty="0" err="1">
                <a:ea typeface="宋体" panose="02010600030101010101" pitchFamily="2" charset="-122"/>
              </a:rPr>
              <a:t>Toury</a:t>
            </a:r>
            <a:r>
              <a:rPr lang="en-GB" altLang="zh-CN" sz="2400" dirty="0">
                <a:ea typeface="宋体" panose="02010600030101010101" pitchFamily="2" charset="-122"/>
              </a:rPr>
              <a:t> 1991, 1995), I. Even-Zohar: </a:t>
            </a:r>
          </a:p>
          <a:p>
            <a:r>
              <a:rPr lang="en-GB" altLang="zh-CN" sz="2400" dirty="0">
                <a:ea typeface="宋体" panose="02010600030101010101" pitchFamily="2" charset="-122"/>
              </a:rPr>
              <a:t>origins in comparative literature and Russian Formalism (Levy, </a:t>
            </a:r>
            <a:r>
              <a:rPr lang="en-GB" altLang="zh-CN" sz="2400" dirty="0" err="1">
                <a:ea typeface="宋体" panose="02010600030101010101" pitchFamily="2" charset="-122"/>
              </a:rPr>
              <a:t>Popovič</a:t>
            </a:r>
            <a:r>
              <a:rPr lang="en-GB" altLang="zh-CN" sz="2400" dirty="0">
                <a:ea typeface="宋体" panose="02010600030101010101" pitchFamily="2" charset="-122"/>
              </a:rPr>
              <a:t>)</a:t>
            </a:r>
            <a:endParaRPr lang="hr-HR" altLang="de-DE" sz="24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8837C9E6-3746-4502-9237-643E439D9830}"/>
              </a:ext>
            </a:extLst>
          </p:cNvPr>
          <p:cNvSpPr>
            <a:spLocks noGrp="1" noChangeArrowheads="1"/>
          </p:cNvSpPr>
          <p:nvPr>
            <p:ph type="title"/>
          </p:nvPr>
        </p:nvSpPr>
        <p:spPr/>
        <p:txBody>
          <a:bodyPr>
            <a:normAutofit fontScale="90000"/>
          </a:bodyPr>
          <a:lstStyle/>
          <a:p>
            <a:r>
              <a:rPr lang="en-GB" altLang="zh-CN" b="1" dirty="0">
                <a:ea typeface="宋体" panose="02010600030101010101" pitchFamily="2" charset="-122"/>
              </a:rPr>
              <a:t>DEVELOPMENTS </a:t>
            </a:r>
            <a:br>
              <a:rPr lang="en-GB" altLang="zh-CN" b="1" dirty="0">
                <a:ea typeface="宋体" panose="02010600030101010101" pitchFamily="2" charset="-122"/>
              </a:rPr>
            </a:br>
            <a:r>
              <a:rPr lang="en-GB" altLang="zh-CN" b="1" dirty="0">
                <a:ea typeface="宋体" panose="02010600030101010101" pitchFamily="2" charset="-122"/>
              </a:rPr>
              <a:t>SINCE 1970s</a:t>
            </a:r>
            <a:r>
              <a:rPr lang="hr-HR" altLang="zh-CN" b="1" dirty="0"/>
              <a:t> - summary</a:t>
            </a:r>
            <a:r>
              <a:rPr lang="hr-HR" altLang="zh-CN" sz="5400" dirty="0"/>
              <a:t> </a:t>
            </a:r>
            <a:endParaRPr lang="de-DE" altLang="de-DE" dirty="0"/>
          </a:p>
        </p:txBody>
      </p:sp>
      <p:sp>
        <p:nvSpPr>
          <p:cNvPr id="18435" name="Rectangle 3">
            <a:extLst>
              <a:ext uri="{FF2B5EF4-FFF2-40B4-BE49-F238E27FC236}">
                <a16:creationId xmlns:a16="http://schemas.microsoft.com/office/drawing/2014/main" id="{55607074-EAD6-43DB-8ADD-0218F84A20B7}"/>
              </a:ext>
            </a:extLst>
          </p:cNvPr>
          <p:cNvSpPr>
            <a:spLocks noGrp="1" noChangeArrowheads="1"/>
          </p:cNvSpPr>
          <p:nvPr>
            <p:ph type="body" idx="1"/>
          </p:nvPr>
        </p:nvSpPr>
        <p:spPr/>
        <p:txBody>
          <a:bodyPr/>
          <a:lstStyle/>
          <a:p>
            <a:pPr marL="552450" indent="-552450">
              <a:buFont typeface="Wingdings" panose="05000000000000000000" pitchFamily="2" charset="2"/>
              <a:buAutoNum type="alphaLcPeriod" startAt="6"/>
            </a:pPr>
            <a:r>
              <a:rPr lang="en-GB" altLang="zh-CN">
                <a:ea typeface="宋体" panose="02010600030101010101" pitchFamily="2" charset="-122"/>
              </a:rPr>
              <a:t>The polysystemist approach (Lefevere, Bassnet, Hermans – the Manipulation School) – dynamic, culturally oriented approach – literary TR</a:t>
            </a:r>
            <a:endParaRPr lang="hr-HR" altLang="zh-CN"/>
          </a:p>
          <a:p>
            <a:pPr marL="552450" indent="-552450">
              <a:buFont typeface="Wingdings" panose="05000000000000000000" pitchFamily="2" charset="2"/>
              <a:buAutoNum type="alphaLcPeriod" startAt="6"/>
            </a:pPr>
            <a:r>
              <a:rPr lang="en-GB" altLang="zh-CN">
                <a:ea typeface="宋体" panose="02010600030101010101" pitchFamily="2" charset="-122"/>
              </a:rPr>
              <a:t>the literary polysystem in which:</a:t>
            </a:r>
            <a:endParaRPr lang="hr-HR" altLang="de-DE"/>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9AD04DD0-01C3-4A69-A5D7-55E22018F132}"/>
              </a:ext>
            </a:extLst>
          </p:cNvPr>
          <p:cNvSpPr>
            <a:spLocks noGrp="1" noChangeArrowheads="1"/>
          </p:cNvSpPr>
          <p:nvPr>
            <p:ph type="title"/>
          </p:nvPr>
        </p:nvSpPr>
        <p:spPr/>
        <p:txBody>
          <a:bodyPr/>
          <a:lstStyle/>
          <a:p>
            <a:pPr marL="685800" indent="-685800"/>
            <a:r>
              <a:rPr lang="hr-HR" altLang="zh-CN"/>
              <a:t>g) </a:t>
            </a:r>
            <a:r>
              <a:rPr lang="en-GB" altLang="zh-CN">
                <a:ea typeface="宋体" panose="02010600030101010101" pitchFamily="2" charset="-122"/>
              </a:rPr>
              <a:t>the literary polysystem in which:</a:t>
            </a:r>
            <a:endParaRPr lang="hr-HR" altLang="de-DE"/>
          </a:p>
        </p:txBody>
      </p:sp>
      <p:sp>
        <p:nvSpPr>
          <p:cNvPr id="49155" name="Rectangle 3">
            <a:extLst>
              <a:ext uri="{FF2B5EF4-FFF2-40B4-BE49-F238E27FC236}">
                <a16:creationId xmlns:a16="http://schemas.microsoft.com/office/drawing/2014/main" id="{5183CB33-EC4F-4D10-B849-9C0EC98ACF8A}"/>
              </a:ext>
            </a:extLst>
          </p:cNvPr>
          <p:cNvSpPr>
            <a:spLocks noGrp="1" noChangeArrowheads="1"/>
          </p:cNvSpPr>
          <p:nvPr>
            <p:ph type="body" idx="1"/>
          </p:nvPr>
        </p:nvSpPr>
        <p:spPr/>
        <p:txBody>
          <a:bodyPr>
            <a:normAutofit fontScale="92500" lnSpcReduction="10000"/>
          </a:bodyPr>
          <a:lstStyle/>
          <a:p>
            <a:r>
              <a:rPr lang="en-GB" altLang="zh-CN" sz="2800" dirty="0">
                <a:ea typeface="宋体" panose="02010600030101010101" pitchFamily="2" charset="-122"/>
              </a:rPr>
              <a:t>different literatures and genres, including translated and non-translated works, compete for dominance (Tel Aviv: </a:t>
            </a:r>
            <a:r>
              <a:rPr lang="en-GB" altLang="zh-CN" sz="2800" dirty="0" err="1">
                <a:ea typeface="宋体" panose="02010600030101010101" pitchFamily="2" charset="-122"/>
              </a:rPr>
              <a:t>Itamar</a:t>
            </a:r>
            <a:r>
              <a:rPr lang="en-GB" altLang="zh-CN" sz="2800" dirty="0">
                <a:ea typeface="宋体" panose="02010600030101010101" pitchFamily="2" charset="-122"/>
              </a:rPr>
              <a:t> Even-Zohar and Gideon </a:t>
            </a:r>
            <a:r>
              <a:rPr lang="en-GB" altLang="zh-CN" sz="2800" dirty="0" err="1">
                <a:ea typeface="宋体" panose="02010600030101010101" pitchFamily="2" charset="-122"/>
              </a:rPr>
              <a:t>Toury</a:t>
            </a:r>
            <a:r>
              <a:rPr lang="en-GB" altLang="zh-CN" sz="2800" dirty="0">
                <a:ea typeface="宋体" panose="02010600030101010101" pitchFamily="2" charset="-122"/>
              </a:rPr>
              <a:t>)</a:t>
            </a:r>
          </a:p>
          <a:p>
            <a:r>
              <a:rPr lang="en-GB" altLang="zh-CN" sz="2800" dirty="0">
                <a:ea typeface="宋体" panose="02010600030101010101" pitchFamily="2" charset="-122"/>
              </a:rPr>
              <a:t> The </a:t>
            </a:r>
            <a:r>
              <a:rPr lang="en-GB" altLang="zh-CN" sz="2800" dirty="0" err="1">
                <a:ea typeface="宋体" panose="02010600030101010101" pitchFamily="2" charset="-122"/>
              </a:rPr>
              <a:t>polysystemists</a:t>
            </a:r>
            <a:r>
              <a:rPr lang="en-GB" altLang="zh-CN" sz="2800" dirty="0">
                <a:ea typeface="宋体" panose="02010600030101010101" pitchFamily="2" charset="-122"/>
              </a:rPr>
              <a:t> (André </a:t>
            </a:r>
            <a:r>
              <a:rPr lang="en-GB" altLang="zh-CN" sz="2800" dirty="0" err="1">
                <a:ea typeface="宋体" panose="02010600030101010101" pitchFamily="2" charset="-122"/>
              </a:rPr>
              <a:t>Lefevere</a:t>
            </a:r>
            <a:r>
              <a:rPr lang="en-GB" altLang="zh-CN" sz="2800" dirty="0">
                <a:ea typeface="宋体" panose="02010600030101010101" pitchFamily="2" charset="-122"/>
              </a:rPr>
              <a:t>, Susan </a:t>
            </a:r>
            <a:r>
              <a:rPr lang="en-GB" altLang="zh-CN" sz="2800" dirty="0" err="1">
                <a:ea typeface="宋体" panose="02010600030101010101" pitchFamily="2" charset="-122"/>
              </a:rPr>
              <a:t>Bassnett</a:t>
            </a:r>
            <a:r>
              <a:rPr lang="en-GB" altLang="zh-CN" sz="2800" dirty="0">
                <a:ea typeface="宋体" panose="02010600030101010101" pitchFamily="2" charset="-122"/>
              </a:rPr>
              <a:t> and Theo </a:t>
            </a:r>
            <a:r>
              <a:rPr lang="en-GB" altLang="zh-CN" sz="2800" dirty="0" err="1">
                <a:ea typeface="宋体" panose="02010600030101010101" pitchFamily="2" charset="-122"/>
              </a:rPr>
              <a:t>Hermans</a:t>
            </a:r>
            <a:r>
              <a:rPr lang="en-GB" altLang="zh-CN" sz="2800" dirty="0">
                <a:ea typeface="宋体" panose="02010600030101010101" pitchFamily="2" charset="-122"/>
              </a:rPr>
              <a:t>), e.g.  </a:t>
            </a:r>
            <a:r>
              <a:rPr lang="en-GB" altLang="zh-CN" sz="2800" i="1" dirty="0">
                <a:ea typeface="宋体" panose="02010600030101010101" pitchFamily="2" charset="-122"/>
              </a:rPr>
              <a:t>The Manipulation of Literature: Studies in Literary Translation </a:t>
            </a:r>
            <a:r>
              <a:rPr lang="en-GB" altLang="zh-CN" sz="2800" dirty="0">
                <a:ea typeface="宋体" panose="02010600030101010101" pitchFamily="2" charset="-122"/>
              </a:rPr>
              <a:t>(</a:t>
            </a:r>
            <a:r>
              <a:rPr lang="en-GB" altLang="zh-CN" sz="2800" dirty="0" err="1">
                <a:ea typeface="宋体" panose="02010600030101010101" pitchFamily="2" charset="-122"/>
              </a:rPr>
              <a:t>Hermans</a:t>
            </a:r>
            <a:r>
              <a:rPr lang="en-GB" altLang="zh-CN" sz="2800" dirty="0">
                <a:ea typeface="宋体" panose="02010600030101010101" pitchFamily="2" charset="-122"/>
              </a:rPr>
              <a:t> 1985a), the ‘Manipulation School’</a:t>
            </a:r>
          </a:p>
          <a:p>
            <a:r>
              <a:rPr lang="en-GB" altLang="zh-CN" sz="2800" dirty="0">
                <a:ea typeface="宋体" panose="02010600030101010101" pitchFamily="2" charset="-122"/>
              </a:rPr>
              <a:t> a dynamic, culturally oriented approach (continuation of Holmes’s DTS)</a:t>
            </a:r>
          </a:p>
          <a:p>
            <a:r>
              <a:rPr lang="en-GB" altLang="zh-CN" sz="2800" dirty="0">
                <a:ea typeface="宋体" panose="02010600030101010101" pitchFamily="2" charset="-122"/>
              </a:rPr>
              <a:t>Gender research (Canada), feminist topics, postcolonial translation theory</a:t>
            </a:r>
            <a:endParaRPr lang="hr-HR" altLang="de-DE" sz="28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24762F41-3013-4641-B041-F62580956BAA}"/>
              </a:ext>
            </a:extLst>
          </p:cNvPr>
          <p:cNvSpPr>
            <a:spLocks noGrp="1" noChangeArrowheads="1"/>
          </p:cNvSpPr>
          <p:nvPr>
            <p:ph type="title"/>
          </p:nvPr>
        </p:nvSpPr>
        <p:spPr/>
        <p:txBody>
          <a:bodyPr>
            <a:normAutofit fontScale="90000"/>
          </a:bodyPr>
          <a:lstStyle/>
          <a:p>
            <a:r>
              <a:rPr lang="en-GB" altLang="zh-CN" b="1" dirty="0">
                <a:ea typeface="宋体" panose="02010600030101010101" pitchFamily="2" charset="-122"/>
              </a:rPr>
              <a:t>DEVELOPMENTS </a:t>
            </a:r>
            <a:br>
              <a:rPr lang="en-GB" altLang="zh-CN" b="1" dirty="0">
                <a:ea typeface="宋体" panose="02010600030101010101" pitchFamily="2" charset="-122"/>
              </a:rPr>
            </a:br>
            <a:r>
              <a:rPr lang="en-GB" altLang="zh-CN" b="1" dirty="0">
                <a:ea typeface="宋体" panose="02010600030101010101" pitchFamily="2" charset="-122"/>
              </a:rPr>
              <a:t>SINCE 1970s</a:t>
            </a:r>
            <a:r>
              <a:rPr lang="hr-HR" altLang="zh-CN" b="1" dirty="0"/>
              <a:t> - summary</a:t>
            </a:r>
            <a:r>
              <a:rPr lang="hr-HR" altLang="zh-CN" sz="5400" dirty="0"/>
              <a:t> </a:t>
            </a:r>
            <a:endParaRPr lang="de-DE" altLang="de-DE" dirty="0"/>
          </a:p>
        </p:txBody>
      </p:sp>
      <p:sp>
        <p:nvSpPr>
          <p:cNvPr id="19459" name="Rectangle 3">
            <a:extLst>
              <a:ext uri="{FF2B5EF4-FFF2-40B4-BE49-F238E27FC236}">
                <a16:creationId xmlns:a16="http://schemas.microsoft.com/office/drawing/2014/main" id="{6E23E484-48D6-4C40-A2A3-C8D965672767}"/>
              </a:ext>
            </a:extLst>
          </p:cNvPr>
          <p:cNvSpPr>
            <a:spLocks noGrp="1" noChangeArrowheads="1"/>
          </p:cNvSpPr>
          <p:nvPr>
            <p:ph type="body" idx="1"/>
          </p:nvPr>
        </p:nvSpPr>
        <p:spPr/>
        <p:txBody>
          <a:bodyPr/>
          <a:lstStyle/>
          <a:p>
            <a:pPr marL="552450" indent="-552450">
              <a:buFont typeface="Wingdings" panose="05000000000000000000" pitchFamily="2" charset="2"/>
              <a:buAutoNum type="alphaLcParenR" startAt="8"/>
            </a:pPr>
            <a:r>
              <a:rPr lang="en-GB" altLang="zh-CN">
                <a:ea typeface="宋体" panose="02010600030101010101" pitchFamily="2" charset="-122"/>
              </a:rPr>
              <a:t>Cultural studies-oriented analysis: Translator’s invisibility – Venuti </a:t>
            </a:r>
          </a:p>
          <a:p>
            <a:pPr marL="552450" indent="-552450">
              <a:buFont typeface="Wingdings" panose="05000000000000000000" pitchFamily="2" charset="2"/>
              <a:buAutoNum type="alphaLcParenR" startAt="8"/>
            </a:pPr>
            <a:r>
              <a:rPr lang="en-GB" altLang="zh-CN">
                <a:ea typeface="宋体" panose="02010600030101010101" pitchFamily="2" charset="-122"/>
              </a:rPr>
              <a:t>Translation studies have become well established as a discipline</a:t>
            </a:r>
            <a:endParaRPr lang="hr-HR" altLang="de-DE"/>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62452957-A6F3-4B98-8B5D-ED555F75A2D2}"/>
              </a:ext>
            </a:extLst>
          </p:cNvPr>
          <p:cNvSpPr>
            <a:spLocks noGrp="1" noChangeArrowheads="1"/>
          </p:cNvSpPr>
          <p:nvPr>
            <p:ph type="title"/>
          </p:nvPr>
        </p:nvSpPr>
        <p:spPr>
          <a:xfrm>
            <a:off x="574675" y="304800"/>
            <a:ext cx="8001000" cy="820738"/>
          </a:xfrm>
        </p:spPr>
        <p:txBody>
          <a:bodyPr>
            <a:normAutofit/>
          </a:bodyPr>
          <a:lstStyle/>
          <a:p>
            <a:pPr eaLnBrk="1" hangingPunct="1"/>
            <a:r>
              <a:rPr lang="en-US" altLang="de-DE" sz="3600" b="1" dirty="0"/>
              <a:t>Translation in the Roman Empire</a:t>
            </a:r>
            <a:endParaRPr lang="ru-RU" altLang="de-DE" sz="3600" b="1" dirty="0"/>
          </a:p>
        </p:txBody>
      </p:sp>
      <p:sp>
        <p:nvSpPr>
          <p:cNvPr id="37891" name="Rectangle 3">
            <a:extLst>
              <a:ext uri="{FF2B5EF4-FFF2-40B4-BE49-F238E27FC236}">
                <a16:creationId xmlns:a16="http://schemas.microsoft.com/office/drawing/2014/main" id="{4C9E8ADA-AC58-460E-A2E2-7BBF0E5850FB}"/>
              </a:ext>
            </a:extLst>
          </p:cNvPr>
          <p:cNvSpPr>
            <a:spLocks noGrp="1" noChangeArrowheads="1"/>
          </p:cNvSpPr>
          <p:nvPr>
            <p:ph idx="1"/>
          </p:nvPr>
        </p:nvSpPr>
        <p:spPr>
          <a:xfrm>
            <a:off x="5004048" y="1752600"/>
            <a:ext cx="3888432" cy="4267200"/>
          </a:xfrm>
        </p:spPr>
        <p:txBody>
          <a:bodyPr>
            <a:normAutofit/>
          </a:bodyPr>
          <a:lstStyle/>
          <a:p>
            <a:pPr marL="0" indent="0">
              <a:buNone/>
            </a:pPr>
            <a:r>
              <a:rPr lang="en-US" altLang="de-DE" dirty="0"/>
              <a:t>Quintilian </a:t>
            </a:r>
          </a:p>
          <a:p>
            <a:pPr marL="0" indent="0">
              <a:buNone/>
            </a:pPr>
            <a:r>
              <a:rPr lang="en-US" altLang="de-DE" dirty="0"/>
              <a:t>   (?30-?96 AD)</a:t>
            </a:r>
          </a:p>
          <a:p>
            <a:pPr marL="0" indent="0">
              <a:buNone/>
            </a:pPr>
            <a:r>
              <a:rPr lang="en-US" altLang="de-DE" i="1" dirty="0"/>
              <a:t>   </a:t>
            </a:r>
            <a:r>
              <a:rPr lang="en-US" altLang="de-DE" i="1" dirty="0" err="1"/>
              <a:t>Institutio</a:t>
            </a:r>
            <a:r>
              <a:rPr lang="en-US" altLang="de-DE" i="1" dirty="0"/>
              <a:t> </a:t>
            </a:r>
            <a:r>
              <a:rPr lang="en-US" altLang="de-DE" i="1" dirty="0" err="1"/>
              <a:t>Oratoria</a:t>
            </a:r>
            <a:r>
              <a:rPr lang="en-US" altLang="de-DE" i="1" dirty="0"/>
              <a:t> </a:t>
            </a:r>
          </a:p>
          <a:p>
            <a:pPr marL="0" indent="0">
              <a:buNone/>
            </a:pPr>
            <a:r>
              <a:rPr lang="en-US" altLang="de-DE" i="1" dirty="0"/>
              <a:t>   (Education of an Orator</a:t>
            </a:r>
            <a:r>
              <a:rPr lang="en-US" altLang="de-DE" dirty="0"/>
              <a:t>)</a:t>
            </a:r>
          </a:p>
          <a:p>
            <a:pPr marL="0" indent="0">
              <a:buNone/>
            </a:pPr>
            <a:endParaRPr lang="en-US" altLang="de-DE" dirty="0"/>
          </a:p>
          <a:p>
            <a:pPr marL="0" indent="0">
              <a:buNone/>
            </a:pPr>
            <a:r>
              <a:rPr lang="en-US" altLang="de-DE" dirty="0"/>
              <a:t>CONTINUED</a:t>
            </a:r>
            <a:endParaRPr lang="ru-RU" altLang="de-DE" dirty="0"/>
          </a:p>
        </p:txBody>
      </p:sp>
      <p:pic>
        <p:nvPicPr>
          <p:cNvPr id="37892" name="Picture 4" descr="Quintilian">
            <a:extLst>
              <a:ext uri="{FF2B5EF4-FFF2-40B4-BE49-F238E27FC236}">
                <a16:creationId xmlns:a16="http://schemas.microsoft.com/office/drawing/2014/main" id="{6B585A3B-10CA-4207-A72B-4ABB45D433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80728"/>
            <a:ext cx="4685025" cy="587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2E729190-236F-4B79-897B-12C4AAE29C6C}"/>
              </a:ext>
            </a:extLst>
          </p:cNvPr>
          <p:cNvSpPr>
            <a:spLocks noGrp="1" noChangeArrowheads="1"/>
          </p:cNvSpPr>
          <p:nvPr>
            <p:ph type="title"/>
          </p:nvPr>
        </p:nvSpPr>
        <p:spPr/>
        <p:txBody>
          <a:bodyPr>
            <a:normAutofit/>
          </a:bodyPr>
          <a:lstStyle/>
          <a:p>
            <a:r>
              <a:rPr lang="en-GB" altLang="zh-CN" sz="3600" b="1" dirty="0">
                <a:ea typeface="宋体" panose="02010600030101010101" pitchFamily="2" charset="-122"/>
              </a:rPr>
              <a:t>CONCLUSION</a:t>
            </a:r>
            <a:endParaRPr lang="hr-HR" altLang="de-DE" sz="3600" b="1" u="sng" dirty="0"/>
          </a:p>
        </p:txBody>
      </p:sp>
      <p:sp>
        <p:nvSpPr>
          <p:cNvPr id="20483" name="Rectangle 3">
            <a:extLst>
              <a:ext uri="{FF2B5EF4-FFF2-40B4-BE49-F238E27FC236}">
                <a16:creationId xmlns:a16="http://schemas.microsoft.com/office/drawing/2014/main" id="{465CA984-213E-4A71-BD0B-144EFDEE6C94}"/>
              </a:ext>
            </a:extLst>
          </p:cNvPr>
          <p:cNvSpPr>
            <a:spLocks noGrp="1" noChangeArrowheads="1"/>
          </p:cNvSpPr>
          <p:nvPr>
            <p:ph type="body" idx="1"/>
          </p:nvPr>
        </p:nvSpPr>
        <p:spPr/>
        <p:txBody>
          <a:bodyPr>
            <a:normAutofit/>
          </a:bodyPr>
          <a:lstStyle/>
          <a:p>
            <a:r>
              <a:rPr lang="en-GB" altLang="zh-CN" sz="2800" u="sng" dirty="0">
                <a:ea typeface="宋体" panose="02010600030101010101" pitchFamily="2" charset="-122"/>
              </a:rPr>
              <a:t>Various</a:t>
            </a:r>
            <a:r>
              <a:rPr lang="en-GB" altLang="zh-CN" sz="2800" dirty="0">
                <a:ea typeface="宋体" panose="02010600030101010101" pitchFamily="2" charset="-122"/>
              </a:rPr>
              <a:t> theories competing for supremacy</a:t>
            </a:r>
            <a:endParaRPr lang="en-GB" altLang="zh-CN" sz="2800" u="sng" dirty="0">
              <a:ea typeface="宋体" panose="02010600030101010101" pitchFamily="2" charset="-122"/>
            </a:endParaRPr>
          </a:p>
          <a:p>
            <a:r>
              <a:rPr lang="en-GB" altLang="zh-CN" sz="2800" u="sng" dirty="0">
                <a:ea typeface="宋体" panose="02010600030101010101" pitchFamily="2" charset="-122"/>
              </a:rPr>
              <a:t>Split</a:t>
            </a:r>
            <a:r>
              <a:rPr lang="en-GB" altLang="zh-CN" sz="2800" dirty="0">
                <a:ea typeface="宋体" panose="02010600030101010101" pitchFamily="2" charset="-122"/>
              </a:rPr>
              <a:t> between theory and practice – ways to overcome it</a:t>
            </a:r>
            <a:endParaRPr lang="en-GB" altLang="zh-CN" sz="2800" u="sng" dirty="0">
              <a:ea typeface="宋体" panose="02010600030101010101" pitchFamily="2" charset="-122"/>
            </a:endParaRPr>
          </a:p>
          <a:p>
            <a:r>
              <a:rPr lang="en-GB" altLang="zh-CN" sz="2800" u="sng" dirty="0">
                <a:ea typeface="宋体" panose="02010600030101010101" pitchFamily="2" charset="-122"/>
              </a:rPr>
              <a:t>Rapid</a:t>
            </a:r>
            <a:r>
              <a:rPr lang="en-GB" altLang="zh-CN" sz="2800" dirty="0">
                <a:ea typeface="宋体" panose="02010600030101010101" pitchFamily="2" charset="-122"/>
              </a:rPr>
              <a:t> development of the discipline</a:t>
            </a:r>
            <a:endParaRPr lang="en-GB" altLang="zh-CN" sz="2800" u="sng" dirty="0">
              <a:ea typeface="宋体" panose="02010600030101010101" pitchFamily="2" charset="-122"/>
            </a:endParaRPr>
          </a:p>
          <a:p>
            <a:r>
              <a:rPr lang="en-GB" altLang="zh-CN" sz="2800" u="sng" dirty="0">
                <a:ea typeface="宋体" panose="02010600030101010101" pitchFamily="2" charset="-122"/>
              </a:rPr>
              <a:t>Challenges</a:t>
            </a:r>
            <a:r>
              <a:rPr lang="en-GB" altLang="zh-CN" sz="2800" dirty="0">
                <a:ea typeface="宋体" panose="02010600030101010101" pitchFamily="2" charset="-122"/>
              </a:rPr>
              <a:t> of the new technology</a:t>
            </a:r>
            <a:endParaRPr lang="en-GB" altLang="zh-CN" sz="2800" u="sng" dirty="0">
              <a:ea typeface="宋体" panose="02010600030101010101" pitchFamily="2" charset="-122"/>
            </a:endParaRPr>
          </a:p>
          <a:p>
            <a:r>
              <a:rPr lang="en-GB" altLang="zh-CN" sz="2800" u="sng" dirty="0">
                <a:ea typeface="宋体" panose="02010600030101010101" pitchFamily="2" charset="-122"/>
              </a:rPr>
              <a:t>No general and comprehensive theory </a:t>
            </a:r>
            <a:endParaRPr lang="en-GB" altLang="zh-CN" sz="2800" dirty="0">
              <a:ea typeface="宋体" panose="02010600030101010101" pitchFamily="2" charset="-122"/>
            </a:endParaRPr>
          </a:p>
          <a:p>
            <a:r>
              <a:rPr lang="en-GB" altLang="zh-CN" sz="2800" dirty="0">
                <a:ea typeface="宋体" panose="02010600030101010101" pitchFamily="2" charset="-122"/>
              </a:rPr>
              <a:t>Richness of linguistic, literary, historical, culturalist etc. </a:t>
            </a:r>
            <a:r>
              <a:rPr lang="en-GB" altLang="zh-CN" sz="2800" u="sng" dirty="0">
                <a:ea typeface="宋体" panose="02010600030101010101" pitchFamily="2" charset="-122"/>
              </a:rPr>
              <a:t>approaches </a:t>
            </a:r>
          </a:p>
          <a:p>
            <a:r>
              <a:rPr lang="en-GB" altLang="zh-CN" sz="2800" u="sng" dirty="0">
                <a:ea typeface="宋体" panose="02010600030101010101" pitchFamily="2" charset="-122"/>
              </a:rPr>
              <a:t>Holistic</a:t>
            </a:r>
            <a:r>
              <a:rPr lang="en-GB" altLang="zh-CN" sz="2800" dirty="0">
                <a:ea typeface="宋体" panose="02010600030101010101" pitchFamily="2" charset="-122"/>
              </a:rPr>
              <a:t> approach</a:t>
            </a:r>
            <a:endParaRPr lang="hr-HR" altLang="de-DE" sz="28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6688DC85-5D14-46AD-8901-9389F9CB1F3B}"/>
              </a:ext>
            </a:extLst>
          </p:cNvPr>
          <p:cNvSpPr>
            <a:spLocks noGrp="1" noChangeArrowheads="1"/>
          </p:cNvSpPr>
          <p:nvPr>
            <p:ph type="title"/>
          </p:nvPr>
        </p:nvSpPr>
        <p:spPr/>
        <p:txBody>
          <a:bodyPr/>
          <a:lstStyle/>
          <a:p>
            <a:r>
              <a:rPr lang="en-GB" altLang="zh-CN" b="1" i="1">
                <a:ea typeface="宋体" panose="02010600030101010101" pitchFamily="2" charset="-122"/>
              </a:rPr>
              <a:t>Developments since the 1970s</a:t>
            </a:r>
            <a:endParaRPr lang="hr-HR" altLang="de-DE" b="1" i="1"/>
          </a:p>
        </p:txBody>
      </p:sp>
      <p:sp>
        <p:nvSpPr>
          <p:cNvPr id="21507" name="Rectangle 3">
            <a:extLst>
              <a:ext uri="{FF2B5EF4-FFF2-40B4-BE49-F238E27FC236}">
                <a16:creationId xmlns:a16="http://schemas.microsoft.com/office/drawing/2014/main" id="{D148B006-8D1B-4582-BEB4-32D44751134D}"/>
              </a:ext>
            </a:extLst>
          </p:cNvPr>
          <p:cNvSpPr>
            <a:spLocks noGrp="1" noChangeArrowheads="1"/>
          </p:cNvSpPr>
          <p:nvPr>
            <p:ph type="body" idx="1"/>
          </p:nvPr>
        </p:nvSpPr>
        <p:spPr/>
        <p:txBody>
          <a:bodyPr>
            <a:normAutofit lnSpcReduction="10000"/>
          </a:bodyPr>
          <a:lstStyle/>
          <a:p>
            <a:pPr>
              <a:lnSpc>
                <a:spcPct val="90000"/>
              </a:lnSpc>
            </a:pPr>
            <a:r>
              <a:rPr lang="en-GB" altLang="zh-CN" u="sng" dirty="0">
                <a:ea typeface="宋体" panose="02010600030101010101" pitchFamily="2" charset="-122"/>
              </a:rPr>
              <a:t>Different areas of Holmes’s map come to the fore</a:t>
            </a:r>
            <a:r>
              <a:rPr lang="en-GB" altLang="zh-CN" dirty="0">
                <a:ea typeface="宋体" panose="02010600030101010101" pitchFamily="2" charset="-122"/>
              </a:rPr>
              <a:t>:</a:t>
            </a:r>
            <a:endParaRPr lang="en-GB" altLang="zh-CN" u="sng" dirty="0">
              <a:ea typeface="宋体" panose="02010600030101010101" pitchFamily="2" charset="-122"/>
            </a:endParaRPr>
          </a:p>
          <a:p>
            <a:pPr>
              <a:lnSpc>
                <a:spcPct val="90000"/>
              </a:lnSpc>
            </a:pPr>
            <a:r>
              <a:rPr lang="en-GB" altLang="zh-CN" u="sng" dirty="0">
                <a:ea typeface="宋体" panose="02010600030101010101" pitchFamily="2" charset="-122"/>
              </a:rPr>
              <a:t>Contrastive analysis</a:t>
            </a:r>
            <a:r>
              <a:rPr lang="en-GB" altLang="zh-CN" dirty="0">
                <a:ea typeface="宋体" panose="02010600030101010101" pitchFamily="2" charset="-122"/>
              </a:rPr>
              <a:t> has fallen by the wayside</a:t>
            </a:r>
          </a:p>
          <a:p>
            <a:pPr>
              <a:lnSpc>
                <a:spcPct val="90000"/>
              </a:lnSpc>
            </a:pPr>
            <a:r>
              <a:rPr lang="en-GB" altLang="zh-CN" dirty="0">
                <a:ea typeface="宋体" panose="02010600030101010101" pitchFamily="2" charset="-122"/>
              </a:rPr>
              <a:t>The linguistic-oriented ‘science’ of translation has continued strongly in Germany</a:t>
            </a:r>
          </a:p>
          <a:p>
            <a:pPr>
              <a:lnSpc>
                <a:spcPct val="90000"/>
              </a:lnSpc>
            </a:pPr>
            <a:r>
              <a:rPr lang="en-GB" altLang="zh-CN" dirty="0">
                <a:ea typeface="宋体" panose="02010600030101010101" pitchFamily="2" charset="-122"/>
              </a:rPr>
              <a:t>concept of equivalence associated the ling. approach has declined</a:t>
            </a:r>
          </a:p>
          <a:p>
            <a:pPr>
              <a:lnSpc>
                <a:spcPct val="90000"/>
              </a:lnSpc>
            </a:pPr>
            <a:r>
              <a:rPr lang="en-GB" altLang="zh-CN" dirty="0">
                <a:ea typeface="宋体" panose="02010600030101010101" pitchFamily="2" charset="-122"/>
              </a:rPr>
              <a:t>the rise of theories </a:t>
            </a:r>
            <a:r>
              <a:rPr lang="en-GB" altLang="zh-CN" dirty="0" err="1">
                <a:ea typeface="宋体" panose="02010600030101010101" pitchFamily="2" charset="-122"/>
              </a:rPr>
              <a:t>centered</a:t>
            </a:r>
            <a:r>
              <a:rPr lang="en-GB" altLang="zh-CN" dirty="0">
                <a:ea typeface="宋体" panose="02010600030101010101" pitchFamily="2" charset="-122"/>
              </a:rPr>
              <a:t> around </a:t>
            </a:r>
            <a:r>
              <a:rPr lang="en-GB" altLang="zh-CN" u="sng" dirty="0">
                <a:ea typeface="宋体" panose="02010600030101010101" pitchFamily="2" charset="-122"/>
              </a:rPr>
              <a:t>text types</a:t>
            </a:r>
            <a:r>
              <a:rPr lang="en-GB" altLang="zh-CN" dirty="0">
                <a:ea typeface="宋体" panose="02010600030101010101" pitchFamily="2" charset="-122"/>
              </a:rPr>
              <a:t> (Reiss; see chapter 5) and </a:t>
            </a:r>
            <a:r>
              <a:rPr lang="en-GB" altLang="zh-CN" u="sng" dirty="0">
                <a:ea typeface="宋体" panose="02010600030101010101" pitchFamily="2" charset="-122"/>
              </a:rPr>
              <a:t>text purpose</a:t>
            </a:r>
            <a:r>
              <a:rPr lang="en-GB" altLang="zh-CN" dirty="0">
                <a:ea typeface="宋体" panose="02010600030101010101" pitchFamily="2" charset="-122"/>
              </a:rPr>
              <a:t> (the </a:t>
            </a:r>
            <a:r>
              <a:rPr lang="en-GB" altLang="zh-CN" i="1" dirty="0" err="1">
                <a:ea typeface="宋体" panose="02010600030101010101" pitchFamily="2" charset="-122"/>
              </a:rPr>
              <a:t>skopos</a:t>
            </a:r>
            <a:r>
              <a:rPr lang="en-GB" altLang="zh-CN" dirty="0">
                <a:ea typeface="宋体" panose="02010600030101010101" pitchFamily="2" charset="-122"/>
              </a:rPr>
              <a:t> theory of Reiss and Vermeer </a:t>
            </a:r>
            <a:endParaRPr lang="hr-HR" altLang="de-DE"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1637E303-79CA-40E9-B7DB-F2E7C1DDD0F4}"/>
              </a:ext>
            </a:extLst>
          </p:cNvPr>
          <p:cNvSpPr>
            <a:spLocks noGrp="1" noChangeArrowheads="1"/>
          </p:cNvSpPr>
          <p:nvPr>
            <p:ph type="title"/>
          </p:nvPr>
        </p:nvSpPr>
        <p:spPr/>
        <p:txBody>
          <a:bodyPr/>
          <a:lstStyle/>
          <a:p>
            <a:endParaRPr lang="de-DE" altLang="de-DE"/>
          </a:p>
        </p:txBody>
      </p:sp>
      <p:sp>
        <p:nvSpPr>
          <p:cNvPr id="22531" name="Rectangle 3">
            <a:extLst>
              <a:ext uri="{FF2B5EF4-FFF2-40B4-BE49-F238E27FC236}">
                <a16:creationId xmlns:a16="http://schemas.microsoft.com/office/drawing/2014/main" id="{DC68AE8F-ED3D-427D-8CFB-CCAFF74B87CC}"/>
              </a:ext>
            </a:extLst>
          </p:cNvPr>
          <p:cNvSpPr>
            <a:spLocks noGrp="1" noChangeArrowheads="1"/>
          </p:cNvSpPr>
          <p:nvPr>
            <p:ph type="body" idx="1"/>
          </p:nvPr>
        </p:nvSpPr>
        <p:spPr/>
        <p:txBody>
          <a:bodyPr>
            <a:normAutofit fontScale="85000" lnSpcReduction="20000"/>
          </a:bodyPr>
          <a:lstStyle/>
          <a:p>
            <a:pPr>
              <a:lnSpc>
                <a:spcPct val="110000"/>
              </a:lnSpc>
            </a:pPr>
            <a:r>
              <a:rPr lang="en-GB" altLang="zh-CN" sz="2800" u="sng" dirty="0">
                <a:ea typeface="宋体" panose="02010600030101010101" pitchFamily="2" charset="-122"/>
              </a:rPr>
              <a:t>Hallidayan influence</a:t>
            </a:r>
            <a:r>
              <a:rPr lang="en-GB" altLang="zh-CN" sz="2800" dirty="0">
                <a:ea typeface="宋体" panose="02010600030101010101" pitchFamily="2" charset="-122"/>
              </a:rPr>
              <a:t> of </a:t>
            </a:r>
          </a:p>
          <a:p>
            <a:pPr>
              <a:lnSpc>
                <a:spcPct val="110000"/>
              </a:lnSpc>
            </a:pPr>
            <a:r>
              <a:rPr lang="en-GB" altLang="zh-CN" sz="2800" dirty="0">
                <a:ea typeface="宋体" panose="02010600030101010101" pitchFamily="2" charset="-122"/>
              </a:rPr>
              <a:t>discourse analysis and </a:t>
            </a:r>
          </a:p>
          <a:p>
            <a:pPr>
              <a:lnSpc>
                <a:spcPct val="110000"/>
              </a:lnSpc>
            </a:pPr>
            <a:r>
              <a:rPr lang="en-GB" altLang="zh-CN" sz="2800" dirty="0">
                <a:ea typeface="宋体" panose="02010600030101010101" pitchFamily="2" charset="-122"/>
              </a:rPr>
              <a:t>systemic functional grammar </a:t>
            </a:r>
          </a:p>
          <a:p>
            <a:pPr>
              <a:lnSpc>
                <a:spcPct val="110000"/>
              </a:lnSpc>
            </a:pPr>
            <a:r>
              <a:rPr lang="en-GB" altLang="zh-CN" sz="2800" dirty="0">
                <a:ea typeface="宋体" panose="02010600030101010101" pitchFamily="2" charset="-122"/>
              </a:rPr>
              <a:t>which views language as a communicative act in a sociocultural context</a:t>
            </a:r>
          </a:p>
          <a:p>
            <a:pPr>
              <a:lnSpc>
                <a:spcPct val="110000"/>
              </a:lnSpc>
            </a:pPr>
            <a:r>
              <a:rPr lang="en-GB" altLang="zh-CN" sz="2800" dirty="0">
                <a:ea typeface="宋体" panose="02010600030101010101" pitchFamily="2" charset="-122"/>
              </a:rPr>
              <a:t>prominent over the past decades in Australia and the UK: Bell (1991), Baker (1992) and Hatim and Mason (1990, 1997)</a:t>
            </a:r>
          </a:p>
          <a:p>
            <a:pPr>
              <a:lnSpc>
                <a:spcPct val="110000"/>
              </a:lnSpc>
            </a:pPr>
            <a:r>
              <a:rPr lang="en-GB" altLang="zh-CN" sz="2800" dirty="0">
                <a:ea typeface="宋体" panose="02010600030101010101" pitchFamily="2" charset="-122"/>
              </a:rPr>
              <a:t>-    the rise of a </a:t>
            </a:r>
            <a:r>
              <a:rPr lang="en-GB" altLang="zh-CN" sz="2800" u="sng" dirty="0">
                <a:ea typeface="宋体" panose="02010600030101010101" pitchFamily="2" charset="-122"/>
              </a:rPr>
              <a:t>descriptive approach</a:t>
            </a:r>
            <a:r>
              <a:rPr lang="en-GB" altLang="zh-CN" sz="2800" dirty="0">
                <a:ea typeface="宋体" panose="02010600030101010101" pitchFamily="2" charset="-122"/>
              </a:rPr>
              <a:t> (late 1970s and the 1980s): </a:t>
            </a:r>
          </a:p>
          <a:p>
            <a:pPr>
              <a:lnSpc>
                <a:spcPct val="110000"/>
              </a:lnSpc>
            </a:pPr>
            <a:r>
              <a:rPr lang="en-GB" altLang="zh-CN" sz="2800" dirty="0">
                <a:ea typeface="宋体" panose="02010600030101010101" pitchFamily="2" charset="-122"/>
              </a:rPr>
              <a:t>- origins in comparative literature and Russian Formalism (Levy, </a:t>
            </a:r>
            <a:r>
              <a:rPr lang="en-GB" altLang="zh-CN" sz="2800" dirty="0" err="1">
                <a:ea typeface="宋体" panose="02010600030101010101" pitchFamily="2" charset="-122"/>
              </a:rPr>
              <a:t>Popovič</a:t>
            </a:r>
            <a:r>
              <a:rPr lang="en-GB" altLang="zh-CN" sz="2800" dirty="0">
                <a:ea typeface="宋体" panose="02010600030101010101" pitchFamily="2" charset="-122"/>
              </a:rPr>
              <a:t>)</a:t>
            </a:r>
            <a:endParaRPr lang="hr-HR" altLang="de-DE" sz="28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EDD5D72C-9BFC-47C2-9433-5F628841D510}"/>
              </a:ext>
            </a:extLst>
          </p:cNvPr>
          <p:cNvSpPr>
            <a:spLocks noGrp="1" noChangeArrowheads="1"/>
          </p:cNvSpPr>
          <p:nvPr>
            <p:ph type="title"/>
          </p:nvPr>
        </p:nvSpPr>
        <p:spPr/>
        <p:txBody>
          <a:bodyPr/>
          <a:lstStyle/>
          <a:p>
            <a:endParaRPr lang="de-DE" altLang="de-DE"/>
          </a:p>
        </p:txBody>
      </p:sp>
      <p:sp>
        <p:nvSpPr>
          <p:cNvPr id="23555" name="Rectangle 3">
            <a:extLst>
              <a:ext uri="{FF2B5EF4-FFF2-40B4-BE49-F238E27FC236}">
                <a16:creationId xmlns:a16="http://schemas.microsoft.com/office/drawing/2014/main" id="{2C122755-590E-4248-908D-EE2859ED3D51}"/>
              </a:ext>
            </a:extLst>
          </p:cNvPr>
          <p:cNvSpPr>
            <a:spLocks noGrp="1" noChangeArrowheads="1"/>
          </p:cNvSpPr>
          <p:nvPr>
            <p:ph type="body" idx="1"/>
          </p:nvPr>
        </p:nvSpPr>
        <p:spPr/>
        <p:txBody>
          <a:bodyPr>
            <a:normAutofit fontScale="92500" lnSpcReduction="20000"/>
          </a:bodyPr>
          <a:lstStyle/>
          <a:p>
            <a:pPr>
              <a:lnSpc>
                <a:spcPct val="110000"/>
              </a:lnSpc>
            </a:pPr>
            <a:r>
              <a:rPr lang="en-GB" altLang="zh-CN" sz="2800" dirty="0">
                <a:ea typeface="宋体" panose="02010600030101010101" pitchFamily="2" charset="-122"/>
              </a:rPr>
              <a:t> The </a:t>
            </a:r>
            <a:r>
              <a:rPr lang="en-GB" altLang="zh-CN" sz="2800" u="sng" dirty="0" err="1">
                <a:ea typeface="宋体" panose="02010600030101010101" pitchFamily="2" charset="-122"/>
              </a:rPr>
              <a:t>Polysystems</a:t>
            </a:r>
            <a:r>
              <a:rPr lang="en-GB" altLang="zh-CN" sz="2800" u="sng" dirty="0">
                <a:ea typeface="宋体" panose="02010600030101010101" pitchFamily="2" charset="-122"/>
              </a:rPr>
              <a:t> approach</a:t>
            </a:r>
            <a:r>
              <a:rPr lang="en-GB" altLang="zh-CN" sz="2800" dirty="0">
                <a:ea typeface="宋体" panose="02010600030101010101" pitchFamily="2" charset="-122"/>
              </a:rPr>
              <a:t>:</a:t>
            </a:r>
          </a:p>
          <a:p>
            <a:pPr>
              <a:lnSpc>
                <a:spcPct val="110000"/>
              </a:lnSpc>
            </a:pPr>
            <a:r>
              <a:rPr lang="en-GB" altLang="zh-CN" sz="2800" dirty="0">
                <a:ea typeface="宋体" panose="02010600030101010101" pitchFamily="2" charset="-122"/>
              </a:rPr>
              <a:t>the literary </a:t>
            </a:r>
            <a:r>
              <a:rPr lang="en-GB" altLang="zh-CN" sz="2800" dirty="0" err="1">
                <a:ea typeface="宋体" panose="02010600030101010101" pitchFamily="2" charset="-122"/>
              </a:rPr>
              <a:t>polysystem</a:t>
            </a:r>
            <a:r>
              <a:rPr lang="en-GB" altLang="zh-CN" sz="2800" dirty="0">
                <a:ea typeface="宋体" panose="02010600030101010101" pitchFamily="2" charset="-122"/>
              </a:rPr>
              <a:t> in which:</a:t>
            </a:r>
          </a:p>
          <a:p>
            <a:pPr>
              <a:lnSpc>
                <a:spcPct val="110000"/>
              </a:lnSpc>
            </a:pPr>
            <a:r>
              <a:rPr lang="en-GB" altLang="zh-CN" sz="2800" dirty="0">
                <a:ea typeface="宋体" panose="02010600030101010101" pitchFamily="2" charset="-122"/>
              </a:rPr>
              <a:t>different literatures and genres, including translated and non-translated works, compete for dominance (Tel Aviv: </a:t>
            </a:r>
            <a:r>
              <a:rPr lang="en-GB" altLang="zh-CN" sz="2800" dirty="0" err="1">
                <a:ea typeface="宋体" panose="02010600030101010101" pitchFamily="2" charset="-122"/>
              </a:rPr>
              <a:t>Itamar</a:t>
            </a:r>
            <a:r>
              <a:rPr lang="en-GB" altLang="zh-CN" sz="2800" dirty="0">
                <a:ea typeface="宋体" panose="02010600030101010101" pitchFamily="2" charset="-122"/>
              </a:rPr>
              <a:t> Even-Zohar and Gideon </a:t>
            </a:r>
            <a:r>
              <a:rPr lang="en-GB" altLang="zh-CN" sz="2800" dirty="0" err="1">
                <a:ea typeface="宋体" panose="02010600030101010101" pitchFamily="2" charset="-122"/>
              </a:rPr>
              <a:t>Toury</a:t>
            </a:r>
            <a:r>
              <a:rPr lang="en-GB" altLang="zh-CN" sz="2800" dirty="0">
                <a:ea typeface="宋体" panose="02010600030101010101" pitchFamily="2" charset="-122"/>
              </a:rPr>
              <a:t>)</a:t>
            </a:r>
          </a:p>
          <a:p>
            <a:pPr>
              <a:lnSpc>
                <a:spcPct val="110000"/>
              </a:lnSpc>
            </a:pPr>
            <a:r>
              <a:rPr lang="en-GB" altLang="zh-CN" sz="2800" dirty="0">
                <a:ea typeface="宋体" panose="02010600030101010101" pitchFamily="2" charset="-122"/>
              </a:rPr>
              <a:t> The </a:t>
            </a:r>
            <a:r>
              <a:rPr lang="en-GB" altLang="zh-CN" sz="2800" dirty="0" err="1">
                <a:ea typeface="宋体" panose="02010600030101010101" pitchFamily="2" charset="-122"/>
              </a:rPr>
              <a:t>polysystemists</a:t>
            </a:r>
            <a:r>
              <a:rPr lang="en-GB" altLang="zh-CN" sz="2800" dirty="0">
                <a:ea typeface="宋体" panose="02010600030101010101" pitchFamily="2" charset="-122"/>
              </a:rPr>
              <a:t> (André </a:t>
            </a:r>
            <a:r>
              <a:rPr lang="en-GB" altLang="zh-CN" sz="2800" dirty="0" err="1">
                <a:ea typeface="宋体" panose="02010600030101010101" pitchFamily="2" charset="-122"/>
              </a:rPr>
              <a:t>Lefevere</a:t>
            </a:r>
            <a:r>
              <a:rPr lang="en-GB" altLang="zh-CN" sz="2800" dirty="0">
                <a:ea typeface="宋体" panose="02010600030101010101" pitchFamily="2" charset="-122"/>
              </a:rPr>
              <a:t>, Susan </a:t>
            </a:r>
            <a:r>
              <a:rPr lang="en-GB" altLang="zh-CN" sz="2800" dirty="0" err="1">
                <a:ea typeface="宋体" panose="02010600030101010101" pitchFamily="2" charset="-122"/>
              </a:rPr>
              <a:t>Bassnett</a:t>
            </a:r>
            <a:r>
              <a:rPr lang="en-GB" altLang="zh-CN" sz="2800" dirty="0">
                <a:ea typeface="宋体" panose="02010600030101010101" pitchFamily="2" charset="-122"/>
              </a:rPr>
              <a:t> and Theo </a:t>
            </a:r>
            <a:r>
              <a:rPr lang="en-GB" altLang="zh-CN" sz="2800" dirty="0" err="1">
                <a:ea typeface="宋体" panose="02010600030101010101" pitchFamily="2" charset="-122"/>
              </a:rPr>
              <a:t>Hermans</a:t>
            </a:r>
            <a:r>
              <a:rPr lang="en-GB" altLang="zh-CN" sz="2800" dirty="0">
                <a:ea typeface="宋体" panose="02010600030101010101" pitchFamily="2" charset="-122"/>
              </a:rPr>
              <a:t>), e.g.  </a:t>
            </a:r>
            <a:r>
              <a:rPr lang="en-GB" altLang="zh-CN" sz="2800" i="1" dirty="0">
                <a:ea typeface="宋体" panose="02010600030101010101" pitchFamily="2" charset="-122"/>
              </a:rPr>
              <a:t>The Manipulation of Literature: Studies in Literary Translation </a:t>
            </a:r>
            <a:r>
              <a:rPr lang="en-GB" altLang="zh-CN" sz="2800" dirty="0">
                <a:ea typeface="宋体" panose="02010600030101010101" pitchFamily="2" charset="-122"/>
              </a:rPr>
              <a:t>(</a:t>
            </a:r>
            <a:r>
              <a:rPr lang="en-GB" altLang="zh-CN" sz="2800" dirty="0" err="1">
                <a:ea typeface="宋体" panose="02010600030101010101" pitchFamily="2" charset="-122"/>
              </a:rPr>
              <a:t>Hermans</a:t>
            </a:r>
            <a:r>
              <a:rPr lang="en-GB" altLang="zh-CN" sz="2800" dirty="0">
                <a:ea typeface="宋体" panose="02010600030101010101" pitchFamily="2" charset="-122"/>
              </a:rPr>
              <a:t> 1985a), the ‘Manipulation School’</a:t>
            </a:r>
          </a:p>
          <a:p>
            <a:pPr>
              <a:lnSpc>
                <a:spcPct val="110000"/>
              </a:lnSpc>
            </a:pPr>
            <a:r>
              <a:rPr lang="en-GB" altLang="zh-CN" sz="2800" dirty="0">
                <a:ea typeface="宋体" panose="02010600030101010101" pitchFamily="2" charset="-122"/>
              </a:rPr>
              <a:t> a dynamic, culturally oriented approach (continuation of Holmes’s DTS)</a:t>
            </a:r>
            <a:endParaRPr lang="hr-HR" altLang="de-DE" sz="28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BC0EA80A-B2A0-47D7-B779-EB62200E71F0}"/>
              </a:ext>
            </a:extLst>
          </p:cNvPr>
          <p:cNvSpPr>
            <a:spLocks noGrp="1" noChangeArrowheads="1"/>
          </p:cNvSpPr>
          <p:nvPr>
            <p:ph type="title"/>
          </p:nvPr>
        </p:nvSpPr>
        <p:spPr/>
        <p:txBody>
          <a:bodyPr/>
          <a:lstStyle/>
          <a:p>
            <a:r>
              <a:rPr lang="hr-HR" altLang="de-DE"/>
              <a:t>Nature of translation</a:t>
            </a:r>
          </a:p>
        </p:txBody>
      </p:sp>
      <p:sp>
        <p:nvSpPr>
          <p:cNvPr id="38915" name="Rectangle 3">
            <a:extLst>
              <a:ext uri="{FF2B5EF4-FFF2-40B4-BE49-F238E27FC236}">
                <a16:creationId xmlns:a16="http://schemas.microsoft.com/office/drawing/2014/main" id="{8529BA33-77E5-455F-810F-1B449B18E686}"/>
              </a:ext>
            </a:extLst>
          </p:cNvPr>
          <p:cNvSpPr>
            <a:spLocks noGrp="1" noChangeArrowheads="1"/>
          </p:cNvSpPr>
          <p:nvPr>
            <p:ph type="body" idx="1"/>
          </p:nvPr>
        </p:nvSpPr>
        <p:spPr/>
        <p:txBody>
          <a:bodyPr/>
          <a:lstStyle/>
          <a:p>
            <a:pPr>
              <a:buFont typeface="Wingdings" panose="05000000000000000000" pitchFamily="2" charset="2"/>
              <a:buNone/>
            </a:pPr>
            <a:r>
              <a:rPr lang="en-GB" altLang="zh-CN">
                <a:ea typeface="宋体" panose="02010600030101010101" pitchFamily="2" charset="-122"/>
              </a:rPr>
              <a:t>TR – a form of interhuman communication</a:t>
            </a:r>
          </a:p>
          <a:p>
            <a:pPr>
              <a:buFont typeface="Wingdings" panose="05000000000000000000" pitchFamily="2" charset="2"/>
              <a:buNone/>
            </a:pPr>
            <a:endParaRPr lang="hr-HR" altLang="zh-CN">
              <a:latin typeface="Arial" panose="020B0604020202020204" pitchFamily="34" charset="0"/>
            </a:endParaRPr>
          </a:p>
          <a:p>
            <a:pPr>
              <a:buFont typeface="Wingdings" panose="05000000000000000000" pitchFamily="2" charset="2"/>
              <a:buNone/>
            </a:pPr>
            <a:r>
              <a:rPr lang="en-GB" altLang="zh-CN">
                <a:ea typeface="宋体" panose="02010600030101010101" pitchFamily="2" charset="-122"/>
              </a:rPr>
              <a:t>Jakobson: 	</a:t>
            </a:r>
            <a:endParaRPr lang="hr-HR" altLang="zh-CN"/>
          </a:p>
          <a:p>
            <a:pPr lvl="1"/>
            <a:r>
              <a:rPr lang="en-GB" altLang="zh-CN">
                <a:ea typeface="宋体" panose="02010600030101010101" pitchFamily="2" charset="-122"/>
              </a:rPr>
              <a:t>intralingual</a:t>
            </a:r>
          </a:p>
          <a:p>
            <a:pPr lvl="1"/>
            <a:r>
              <a:rPr lang="en-GB" altLang="zh-CN">
                <a:ea typeface="宋体" panose="02010600030101010101" pitchFamily="2" charset="-122"/>
              </a:rPr>
              <a:t>interlingual</a:t>
            </a:r>
          </a:p>
          <a:p>
            <a:pPr lvl="1"/>
            <a:r>
              <a:rPr lang="en-GB" altLang="zh-CN">
                <a:ea typeface="宋体" panose="02010600030101010101" pitchFamily="2" charset="-122"/>
              </a:rPr>
              <a:t>intersemiotic</a:t>
            </a:r>
          </a:p>
          <a:p>
            <a:pPr>
              <a:buFont typeface="Wingdings" panose="05000000000000000000" pitchFamily="2" charset="2"/>
              <a:buNone/>
            </a:pPr>
            <a:endParaRPr lang="hr-HR" altLang="de-DE"/>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D1234EC3-D6F2-4EA6-A8D9-42F1ED5FE7FF}"/>
              </a:ext>
            </a:extLst>
          </p:cNvPr>
          <p:cNvSpPr>
            <a:spLocks noGrp="1" noChangeArrowheads="1"/>
          </p:cNvSpPr>
          <p:nvPr>
            <p:ph type="title"/>
          </p:nvPr>
        </p:nvSpPr>
        <p:spPr/>
        <p:txBody>
          <a:bodyPr/>
          <a:lstStyle/>
          <a:p>
            <a:r>
              <a:rPr lang="en-GB" altLang="zh-CN">
                <a:ea typeface="宋体" panose="02010600030101010101" pitchFamily="2" charset="-122"/>
              </a:rPr>
              <a:t>TRANSLATION STUDIES</a:t>
            </a:r>
            <a:endParaRPr lang="hr-HR" altLang="de-DE"/>
          </a:p>
        </p:txBody>
      </p:sp>
      <p:sp>
        <p:nvSpPr>
          <p:cNvPr id="39939" name="Rectangle 3">
            <a:extLst>
              <a:ext uri="{FF2B5EF4-FFF2-40B4-BE49-F238E27FC236}">
                <a16:creationId xmlns:a16="http://schemas.microsoft.com/office/drawing/2014/main" id="{110B7DAD-DC32-423B-B3E0-9ECF6F02956B}"/>
              </a:ext>
            </a:extLst>
          </p:cNvPr>
          <p:cNvSpPr>
            <a:spLocks noGrp="1" noChangeArrowheads="1"/>
          </p:cNvSpPr>
          <p:nvPr>
            <p:ph type="body" idx="1"/>
          </p:nvPr>
        </p:nvSpPr>
        <p:spPr/>
        <p:txBody>
          <a:bodyPr>
            <a:normAutofit fontScale="92500"/>
          </a:bodyPr>
          <a:lstStyle/>
          <a:p>
            <a:pPr marL="400050" indent="-400050">
              <a:lnSpc>
                <a:spcPct val="80000"/>
              </a:lnSpc>
              <a:buFont typeface="Wingdings" panose="05000000000000000000" pitchFamily="2" charset="2"/>
              <a:buNone/>
            </a:pPr>
            <a:endParaRPr lang="en-GB" altLang="zh-CN" sz="2100" dirty="0">
              <a:ea typeface="宋体" panose="02010600030101010101" pitchFamily="2" charset="-122"/>
            </a:endParaRPr>
          </a:p>
          <a:p>
            <a:pPr marL="400050" indent="-400050"/>
            <a:r>
              <a:rPr lang="en-GB" altLang="zh-CN" sz="2800" u="sng" dirty="0">
                <a:ea typeface="宋体" panose="02010600030101010101" pitchFamily="2" charset="-122"/>
              </a:rPr>
              <a:t>Holmes</a:t>
            </a:r>
            <a:r>
              <a:rPr lang="en-GB" altLang="zh-CN" sz="2800" dirty="0">
                <a:ea typeface="宋体" panose="02010600030101010101" pitchFamily="2" charset="-122"/>
              </a:rPr>
              <a:t>: 1972 / 1988 – 2000: </a:t>
            </a:r>
            <a:r>
              <a:rPr lang="en-GB" altLang="zh-CN" sz="2800" i="1" dirty="0">
                <a:solidFill>
                  <a:srgbClr val="3333CC"/>
                </a:solidFill>
                <a:ea typeface="宋体" panose="02010600030101010101" pitchFamily="2" charset="-122"/>
              </a:rPr>
              <a:t>The name and nature of TR studies</a:t>
            </a:r>
            <a:endParaRPr lang="en-GB" altLang="zh-CN" sz="2800" dirty="0">
              <a:solidFill>
                <a:srgbClr val="3333CC"/>
              </a:solidFill>
              <a:ea typeface="宋体" panose="02010600030101010101" pitchFamily="2" charset="-122"/>
            </a:endParaRPr>
          </a:p>
          <a:p>
            <a:pPr marL="819150" lvl="1" indent="-361950">
              <a:buFont typeface="Wingdings" panose="05000000000000000000" pitchFamily="2" charset="2"/>
              <a:buNone/>
            </a:pPr>
            <a:r>
              <a:rPr lang="en-GB" altLang="zh-CN" sz="2400" dirty="0">
                <a:ea typeface="宋体" panose="02010600030101010101" pitchFamily="2" charset="-122"/>
              </a:rPr>
              <a:t> = ‘the complex of problems clustered round the phenomenon of translating and translations’</a:t>
            </a:r>
            <a:endParaRPr lang="hr-HR" altLang="zh-CN" sz="2400" dirty="0"/>
          </a:p>
          <a:p>
            <a:pPr marL="400050" indent="-400050"/>
            <a:r>
              <a:rPr lang="en-GB" altLang="zh-CN" sz="2800" u="sng" dirty="0">
                <a:ea typeface="宋体" panose="02010600030101010101" pitchFamily="2" charset="-122"/>
              </a:rPr>
              <a:t>M. Snell-Hornby</a:t>
            </a:r>
            <a:r>
              <a:rPr lang="en-GB" altLang="zh-CN" sz="2800" dirty="0">
                <a:ea typeface="宋体" panose="02010600030101010101" pitchFamily="2" charset="-122"/>
              </a:rPr>
              <a:t> 1988: </a:t>
            </a:r>
            <a:r>
              <a:rPr lang="en-GB" altLang="zh-CN" sz="2800" i="1" dirty="0">
                <a:solidFill>
                  <a:srgbClr val="3333CC"/>
                </a:solidFill>
                <a:ea typeface="宋体" panose="02010600030101010101" pitchFamily="2" charset="-122"/>
              </a:rPr>
              <a:t>TR studies: An Integral Approach</a:t>
            </a:r>
            <a:r>
              <a:rPr lang="en-GB" altLang="zh-CN" sz="2800" dirty="0">
                <a:ea typeface="宋体" panose="02010600030101010101" pitchFamily="2" charset="-122"/>
              </a:rPr>
              <a:t> – </a:t>
            </a:r>
          </a:p>
          <a:p>
            <a:pPr marL="819150" lvl="1" indent="-361950">
              <a:buFont typeface="Wingdings" panose="05000000000000000000" pitchFamily="2" charset="2"/>
              <a:buNone/>
            </a:pPr>
            <a:r>
              <a:rPr lang="en-GB" altLang="zh-CN" sz="2400" dirty="0">
                <a:ea typeface="宋体" panose="02010600030101010101" pitchFamily="2" charset="-122"/>
              </a:rPr>
              <a:t>‘the demand that TR Studies should be viewed as an independent discipline … has come from several quarters in recent years’</a:t>
            </a:r>
          </a:p>
          <a:p>
            <a:pPr marL="400050" indent="-400050"/>
            <a:r>
              <a:rPr lang="en-GB" altLang="zh-CN" sz="2800" u="sng" dirty="0">
                <a:ea typeface="宋体" panose="02010600030101010101" pitchFamily="2" charset="-122"/>
              </a:rPr>
              <a:t>M. Baker</a:t>
            </a:r>
            <a:r>
              <a:rPr lang="en-GB" altLang="zh-CN" sz="2800" dirty="0">
                <a:ea typeface="宋体" panose="02010600030101010101" pitchFamily="2" charset="-122"/>
              </a:rPr>
              <a:t> (1997) </a:t>
            </a:r>
            <a:r>
              <a:rPr lang="en-GB" altLang="zh-CN" sz="2800" dirty="0">
                <a:solidFill>
                  <a:srgbClr val="3333CC"/>
                </a:solidFill>
                <a:ea typeface="宋体" panose="02010600030101010101" pitchFamily="2" charset="-122"/>
              </a:rPr>
              <a:t>The Routledge </a:t>
            </a:r>
            <a:r>
              <a:rPr lang="en-GB" altLang="zh-CN" sz="2800" dirty="0" err="1">
                <a:solidFill>
                  <a:srgbClr val="3333CC"/>
                </a:solidFill>
                <a:ea typeface="宋体" panose="02010600030101010101" pitchFamily="2" charset="-122"/>
              </a:rPr>
              <a:t>Encyclop</a:t>
            </a:r>
            <a:r>
              <a:rPr lang="hr-HR" altLang="zh-CN" sz="2800" dirty="0">
                <a:solidFill>
                  <a:srgbClr val="3333CC"/>
                </a:solidFill>
              </a:rPr>
              <a:t>aedia</a:t>
            </a:r>
            <a:r>
              <a:rPr lang="en-GB" altLang="zh-CN" sz="2800" dirty="0">
                <a:ea typeface="宋体" panose="02010600030101010101" pitchFamily="2" charset="-122"/>
              </a:rPr>
              <a:t>. : </a:t>
            </a:r>
          </a:p>
          <a:p>
            <a:pPr marL="819150" lvl="1" indent="-361950">
              <a:buFont typeface="Wingdings" panose="05000000000000000000" pitchFamily="2" charset="2"/>
              <a:buNone/>
            </a:pPr>
            <a:r>
              <a:rPr lang="en-GB" altLang="zh-CN" sz="2400" dirty="0">
                <a:ea typeface="宋体" panose="02010600030101010101" pitchFamily="2" charset="-122"/>
              </a:rPr>
              <a:t>TRS – ‘exciting new discipline’, bringing together scholars from a wide variety of often more traditional disciplines</a:t>
            </a:r>
            <a:endParaRPr lang="hr-HR" altLang="de-DE" sz="24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DC87E240-E1C8-4EC7-9016-7E31701CF4D5}"/>
              </a:ext>
            </a:extLst>
          </p:cNvPr>
          <p:cNvSpPr>
            <a:spLocks noGrp="1" noChangeArrowheads="1"/>
          </p:cNvSpPr>
          <p:nvPr>
            <p:ph type="title"/>
          </p:nvPr>
        </p:nvSpPr>
        <p:spPr/>
        <p:txBody>
          <a:bodyPr/>
          <a:lstStyle/>
          <a:p>
            <a:r>
              <a:rPr lang="en-GB" altLang="zh-CN">
                <a:ea typeface="宋体" panose="02010600030101010101" pitchFamily="2" charset="-122"/>
              </a:rPr>
              <a:t>TRANSLATION STUDIES</a:t>
            </a:r>
            <a:r>
              <a:rPr lang="hr-HR" altLang="zh-CN"/>
              <a:t> - impact</a:t>
            </a:r>
            <a:endParaRPr lang="hr-HR" altLang="de-DE"/>
          </a:p>
        </p:txBody>
      </p:sp>
      <p:sp>
        <p:nvSpPr>
          <p:cNvPr id="40963" name="Rectangle 3">
            <a:extLst>
              <a:ext uri="{FF2B5EF4-FFF2-40B4-BE49-F238E27FC236}">
                <a16:creationId xmlns:a16="http://schemas.microsoft.com/office/drawing/2014/main" id="{4A52A89A-AD8C-4479-A8BE-A4F1BEB2294A}"/>
              </a:ext>
            </a:extLst>
          </p:cNvPr>
          <p:cNvSpPr>
            <a:spLocks noGrp="1" noChangeArrowheads="1"/>
          </p:cNvSpPr>
          <p:nvPr>
            <p:ph type="body" idx="1"/>
          </p:nvPr>
        </p:nvSpPr>
        <p:spPr/>
        <p:txBody>
          <a:bodyPr>
            <a:normAutofit fontScale="92500" lnSpcReduction="20000"/>
          </a:bodyPr>
          <a:lstStyle/>
          <a:p>
            <a:r>
              <a:rPr lang="en-GB" altLang="zh-CN" sz="2800" dirty="0">
                <a:ea typeface="宋体" panose="02010600030101010101" pitchFamily="2" charset="-122"/>
              </a:rPr>
              <a:t>Visible ways of prominence: </a:t>
            </a:r>
          </a:p>
          <a:p>
            <a:r>
              <a:rPr lang="en-GB" altLang="zh-CN" sz="2800" dirty="0">
                <a:ea typeface="宋体" panose="02010600030101010101" pitchFamily="2" charset="-122"/>
              </a:rPr>
              <a:t>proliferation of specialized translating (BA / MA)</a:t>
            </a:r>
          </a:p>
          <a:p>
            <a:r>
              <a:rPr lang="en-GB" altLang="zh-CN" sz="2800" dirty="0">
                <a:ea typeface="宋体" panose="02010600030101010101" pitchFamily="2" charset="-122"/>
              </a:rPr>
              <a:t>proliferation of interpreting courses</a:t>
            </a:r>
          </a:p>
          <a:p>
            <a:r>
              <a:rPr lang="en-GB" altLang="zh-CN" sz="2800" dirty="0">
                <a:ea typeface="宋体" panose="02010600030101010101" pitchFamily="2" charset="-122"/>
              </a:rPr>
              <a:t>literary translation</a:t>
            </a:r>
          </a:p>
          <a:p>
            <a:r>
              <a:rPr lang="en-GB" altLang="zh-CN" sz="2800" dirty="0">
                <a:ea typeface="宋体" panose="02010600030101010101" pitchFamily="2" charset="-122"/>
              </a:rPr>
              <a:t>proliferation of conferences, books and journals (</a:t>
            </a:r>
            <a:r>
              <a:rPr lang="en-GB" altLang="zh-CN" sz="2800" i="1" dirty="0">
                <a:ea typeface="宋体" panose="02010600030101010101" pitchFamily="2" charset="-122"/>
              </a:rPr>
              <a:t>Babel, </a:t>
            </a:r>
            <a:r>
              <a:rPr lang="en-GB" altLang="zh-CN" sz="2800" i="1" dirty="0" err="1">
                <a:ea typeface="宋体" panose="02010600030101010101" pitchFamily="2" charset="-122"/>
              </a:rPr>
              <a:t>Traduire</a:t>
            </a:r>
            <a:r>
              <a:rPr lang="en-GB" altLang="zh-CN" sz="2800" i="1" dirty="0">
                <a:ea typeface="宋体" panose="02010600030101010101" pitchFamily="2" charset="-122"/>
              </a:rPr>
              <a:t>, Perspectives, </a:t>
            </a:r>
            <a:r>
              <a:rPr lang="en-GB" altLang="zh-CN" sz="2800" i="1" dirty="0" err="1">
                <a:ea typeface="宋体" panose="02010600030101010101" pitchFamily="2" charset="-122"/>
              </a:rPr>
              <a:t>Rivista</a:t>
            </a:r>
            <a:r>
              <a:rPr lang="en-GB" altLang="zh-CN" sz="2800" i="1" dirty="0">
                <a:ea typeface="宋体" panose="02010600030101010101" pitchFamily="2" charset="-122"/>
              </a:rPr>
              <a:t> int. di </a:t>
            </a:r>
            <a:r>
              <a:rPr lang="en-GB" altLang="zh-CN" sz="2800" i="1" dirty="0" err="1">
                <a:ea typeface="宋体" panose="02010600030101010101" pitchFamily="2" charset="-122"/>
              </a:rPr>
              <a:t>technica</a:t>
            </a:r>
            <a:r>
              <a:rPr lang="en-GB" altLang="zh-CN" sz="2800" i="1" dirty="0">
                <a:ea typeface="宋体" panose="02010600030101010101" pitchFamily="2" charset="-122"/>
              </a:rPr>
              <a:t> </a:t>
            </a:r>
            <a:r>
              <a:rPr lang="en-GB" altLang="zh-CN" sz="2800" i="1" dirty="0" err="1">
                <a:ea typeface="宋体" panose="02010600030101010101" pitchFamily="2" charset="-122"/>
              </a:rPr>
              <a:t>della</a:t>
            </a:r>
            <a:r>
              <a:rPr lang="en-GB" altLang="zh-CN" sz="2800" i="1" dirty="0">
                <a:ea typeface="宋体" panose="02010600030101010101" pitchFamily="2" charset="-122"/>
              </a:rPr>
              <a:t> </a:t>
            </a:r>
            <a:r>
              <a:rPr lang="en-GB" altLang="zh-CN" sz="2800" i="1" dirty="0" err="1">
                <a:ea typeface="宋体" panose="02010600030101010101" pitchFamily="2" charset="-122"/>
              </a:rPr>
              <a:t>traduzione</a:t>
            </a:r>
            <a:r>
              <a:rPr lang="en-GB" altLang="zh-CN" sz="2800" i="1" dirty="0">
                <a:ea typeface="宋体" panose="02010600030101010101" pitchFamily="2" charset="-122"/>
              </a:rPr>
              <a:t>, Target, Translator</a:t>
            </a:r>
            <a:r>
              <a:rPr lang="en-GB" altLang="zh-CN" sz="2800" dirty="0">
                <a:ea typeface="宋体" panose="02010600030101010101" pitchFamily="2" charset="-122"/>
              </a:rPr>
              <a:t>)</a:t>
            </a:r>
          </a:p>
          <a:p>
            <a:r>
              <a:rPr lang="en-GB" altLang="zh-CN" sz="2800" dirty="0">
                <a:ea typeface="宋体" panose="02010600030101010101" pitchFamily="2" charset="-122"/>
              </a:rPr>
              <a:t>publishers: </a:t>
            </a:r>
            <a:r>
              <a:rPr lang="en-GB" altLang="zh-CN" sz="2800" dirty="0" err="1">
                <a:ea typeface="宋体" panose="02010600030101010101" pitchFamily="2" charset="-122"/>
              </a:rPr>
              <a:t>Benjamins</a:t>
            </a:r>
            <a:r>
              <a:rPr lang="en-GB" altLang="zh-CN" sz="2800" dirty="0">
                <a:ea typeface="宋体" panose="02010600030101010101" pitchFamily="2" charset="-122"/>
              </a:rPr>
              <a:t>, Routledge, St. Jerome, Multilingual Matters) </a:t>
            </a:r>
          </a:p>
          <a:p>
            <a:r>
              <a:rPr lang="en-GB" altLang="zh-CN" sz="2800" dirty="0">
                <a:ea typeface="宋体" panose="02010600030101010101" pitchFamily="2" charset="-122"/>
              </a:rPr>
              <a:t>associations’ bulletins: </a:t>
            </a:r>
            <a:r>
              <a:rPr lang="en-GB" altLang="zh-CN" sz="2800" i="1" dirty="0">
                <a:ea typeface="宋体" panose="02010600030101010101" pitchFamily="2" charset="-122"/>
              </a:rPr>
              <a:t>The Linguist, the ITI Bulletin (Inst. For Translating and Interpreters, TRANSST, BET, In Other Words</a:t>
            </a:r>
            <a:r>
              <a:rPr lang="en-GB" altLang="zh-CN" sz="2800" dirty="0">
                <a:ea typeface="宋体" panose="02010600030101010101" pitchFamily="2" charset="-122"/>
              </a:rPr>
              <a:t>)</a:t>
            </a:r>
            <a:endParaRPr lang="hr-HR" altLang="de-DE" sz="28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C9A351-1DE2-4A88-A664-DFA0FB1C21ED}"/>
              </a:ext>
            </a:extLst>
          </p:cNvPr>
          <p:cNvSpPr>
            <a:spLocks noGrp="1"/>
          </p:cNvSpPr>
          <p:nvPr>
            <p:ph type="title"/>
          </p:nvPr>
        </p:nvSpPr>
        <p:spPr/>
        <p:txBody>
          <a:bodyPr>
            <a:normAutofit fontScale="90000"/>
          </a:bodyPr>
          <a:lstStyle/>
          <a:p>
            <a:r>
              <a:rPr lang="de-DE" dirty="0"/>
              <a:t>Development </a:t>
            </a:r>
            <a:r>
              <a:rPr lang="de-DE" dirty="0" err="1"/>
              <a:t>of</a:t>
            </a:r>
            <a:r>
              <a:rPr lang="de-DE" dirty="0"/>
              <a:t> Translation Studies</a:t>
            </a:r>
          </a:p>
        </p:txBody>
      </p:sp>
      <p:sp>
        <p:nvSpPr>
          <p:cNvPr id="3" name="Inhaltsplatzhalter 2">
            <a:extLst>
              <a:ext uri="{FF2B5EF4-FFF2-40B4-BE49-F238E27FC236}">
                <a16:creationId xmlns:a16="http://schemas.microsoft.com/office/drawing/2014/main" id="{7C061342-F07A-4E76-B66E-EE47FC7CEDC7}"/>
              </a:ext>
            </a:extLst>
          </p:cNvPr>
          <p:cNvSpPr>
            <a:spLocks noGrp="1"/>
          </p:cNvSpPr>
          <p:nvPr>
            <p:ph idx="1"/>
          </p:nvPr>
        </p:nvSpPr>
        <p:spPr/>
        <p:txBody>
          <a:bodyPr>
            <a:normAutofit/>
          </a:bodyPr>
          <a:lstStyle/>
          <a:p>
            <a:r>
              <a:rPr lang="en-GB" dirty="0"/>
              <a:t>N. </a:t>
            </a:r>
            <a:r>
              <a:rPr lang="en-GB" dirty="0" err="1"/>
              <a:t>Chomski</a:t>
            </a:r>
            <a:r>
              <a:rPr lang="en-GB" dirty="0"/>
              <a:t>: Generative transformation grammar with deep structure and surface structure, competence =&gt; performance (not fruitful for communication, not sufficient for machine translation) [traces in Leipzig School </a:t>
            </a:r>
            <a:r>
              <a:rPr lang="en-GB" dirty="0" err="1"/>
              <a:t>Jäger</a:t>
            </a:r>
            <a:r>
              <a:rPr lang="en-GB" dirty="0"/>
              <a:t>, Kade, Neubert; but also with Catford, </a:t>
            </a:r>
            <a:r>
              <a:rPr lang="en-GB" dirty="0" err="1"/>
              <a:t>Vernay</a:t>
            </a:r>
            <a:r>
              <a:rPr lang="en-GB" dirty="0"/>
              <a:t>, Newmark]</a:t>
            </a:r>
            <a:endParaRPr lang="de-DE" dirty="0"/>
          </a:p>
          <a:p>
            <a:endParaRPr lang="de-DE" dirty="0"/>
          </a:p>
        </p:txBody>
      </p:sp>
    </p:spTree>
    <p:extLst>
      <p:ext uri="{BB962C8B-B14F-4D97-AF65-F5344CB8AC3E}">
        <p14:creationId xmlns:p14="http://schemas.microsoft.com/office/powerpoint/2010/main" val="121506527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C9A351-1DE2-4A88-A664-DFA0FB1C21ED}"/>
              </a:ext>
            </a:extLst>
          </p:cNvPr>
          <p:cNvSpPr>
            <a:spLocks noGrp="1"/>
          </p:cNvSpPr>
          <p:nvPr>
            <p:ph type="title"/>
          </p:nvPr>
        </p:nvSpPr>
        <p:spPr/>
        <p:txBody>
          <a:bodyPr>
            <a:normAutofit fontScale="90000"/>
          </a:bodyPr>
          <a:lstStyle/>
          <a:p>
            <a:r>
              <a:rPr lang="de-DE" dirty="0"/>
              <a:t>Development </a:t>
            </a:r>
            <a:r>
              <a:rPr lang="de-DE" dirty="0" err="1"/>
              <a:t>of</a:t>
            </a:r>
            <a:r>
              <a:rPr lang="de-DE" dirty="0"/>
              <a:t> Translation Studies</a:t>
            </a:r>
          </a:p>
        </p:txBody>
      </p:sp>
      <p:sp>
        <p:nvSpPr>
          <p:cNvPr id="3" name="Inhaltsplatzhalter 2">
            <a:extLst>
              <a:ext uri="{FF2B5EF4-FFF2-40B4-BE49-F238E27FC236}">
                <a16:creationId xmlns:a16="http://schemas.microsoft.com/office/drawing/2014/main" id="{7C061342-F07A-4E76-B66E-EE47FC7CEDC7}"/>
              </a:ext>
            </a:extLst>
          </p:cNvPr>
          <p:cNvSpPr>
            <a:spLocks noGrp="1"/>
          </p:cNvSpPr>
          <p:nvPr>
            <p:ph idx="1"/>
          </p:nvPr>
        </p:nvSpPr>
        <p:spPr/>
        <p:txBody>
          <a:bodyPr>
            <a:normAutofit fontScale="92500" lnSpcReduction="10000"/>
          </a:bodyPr>
          <a:lstStyle/>
          <a:p>
            <a:r>
              <a:rPr lang="en-GB" dirty="0"/>
              <a:t>translation linguistics – equivalency theory (lists of equivalent terms =&gt; prescriptive) – </a:t>
            </a:r>
            <a:r>
              <a:rPr lang="en-GB" dirty="0" err="1"/>
              <a:t>styistique</a:t>
            </a:r>
            <a:r>
              <a:rPr lang="en-GB" dirty="0"/>
              <a:t> </a:t>
            </a:r>
            <a:r>
              <a:rPr lang="en-GB" dirty="0" err="1"/>
              <a:t>comparée</a:t>
            </a:r>
            <a:r>
              <a:rPr lang="en-GB" dirty="0"/>
              <a:t> (Vinay/</a:t>
            </a:r>
            <a:r>
              <a:rPr lang="en-GB" dirty="0" err="1"/>
              <a:t>Darbelnet</a:t>
            </a:r>
            <a:r>
              <a:rPr lang="en-GB" dirty="0"/>
              <a:t>, </a:t>
            </a:r>
            <a:r>
              <a:rPr lang="en-GB" dirty="0" err="1"/>
              <a:t>Malblanc</a:t>
            </a:r>
            <a:r>
              <a:rPr lang="en-GB" dirty="0"/>
              <a:t>) – Eugene Nida (sense/style/function equivalent bible translator – has overcome linguistic simplification by looking at function).</a:t>
            </a:r>
            <a:endParaRPr lang="de-DE" dirty="0"/>
          </a:p>
          <a:p>
            <a:r>
              <a:rPr lang="en-GB" dirty="0"/>
              <a:t>could not explain validity/correctness of different translations. </a:t>
            </a:r>
            <a:endParaRPr lang="de-DE" dirty="0"/>
          </a:p>
          <a:p>
            <a:r>
              <a:rPr lang="en-GB" dirty="0"/>
              <a:t>1970s finetuning of equivalency Koller 1992.</a:t>
            </a:r>
            <a:endParaRPr lang="de-DE" dirty="0"/>
          </a:p>
          <a:p>
            <a:r>
              <a:rPr lang="en-GB" dirty="0"/>
              <a:t>=&gt; leaving equivalency</a:t>
            </a:r>
            <a:endParaRPr lang="de-DE" dirty="0"/>
          </a:p>
        </p:txBody>
      </p:sp>
    </p:spTree>
    <p:extLst>
      <p:ext uri="{BB962C8B-B14F-4D97-AF65-F5344CB8AC3E}">
        <p14:creationId xmlns:p14="http://schemas.microsoft.com/office/powerpoint/2010/main" val="131406865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C9A351-1DE2-4A88-A664-DFA0FB1C21ED}"/>
              </a:ext>
            </a:extLst>
          </p:cNvPr>
          <p:cNvSpPr>
            <a:spLocks noGrp="1"/>
          </p:cNvSpPr>
          <p:nvPr>
            <p:ph type="title"/>
          </p:nvPr>
        </p:nvSpPr>
        <p:spPr/>
        <p:txBody>
          <a:bodyPr>
            <a:normAutofit fontScale="90000"/>
          </a:bodyPr>
          <a:lstStyle/>
          <a:p>
            <a:r>
              <a:rPr lang="de-DE" dirty="0"/>
              <a:t>Development </a:t>
            </a:r>
            <a:r>
              <a:rPr lang="de-DE" dirty="0" err="1"/>
              <a:t>of</a:t>
            </a:r>
            <a:r>
              <a:rPr lang="de-DE" dirty="0"/>
              <a:t> Translation Studies</a:t>
            </a:r>
          </a:p>
        </p:txBody>
      </p:sp>
      <p:sp>
        <p:nvSpPr>
          <p:cNvPr id="3" name="Inhaltsplatzhalter 2">
            <a:extLst>
              <a:ext uri="{FF2B5EF4-FFF2-40B4-BE49-F238E27FC236}">
                <a16:creationId xmlns:a16="http://schemas.microsoft.com/office/drawing/2014/main" id="{7C061342-F07A-4E76-B66E-EE47FC7CEDC7}"/>
              </a:ext>
            </a:extLst>
          </p:cNvPr>
          <p:cNvSpPr>
            <a:spLocks noGrp="1"/>
          </p:cNvSpPr>
          <p:nvPr>
            <p:ph idx="1"/>
          </p:nvPr>
        </p:nvSpPr>
        <p:spPr/>
        <p:txBody>
          <a:bodyPr>
            <a:normAutofit fontScale="92500" lnSpcReduction="10000"/>
          </a:bodyPr>
          <a:lstStyle/>
          <a:p>
            <a:r>
              <a:rPr lang="en-GB" dirty="0" err="1"/>
              <a:t>translatological</a:t>
            </a:r>
            <a:r>
              <a:rPr lang="en-GB" dirty="0"/>
              <a:t> text linguistics and pragmatism – descriptive translation studies</a:t>
            </a:r>
            <a:endParaRPr lang="de-DE" dirty="0"/>
          </a:p>
          <a:p>
            <a:r>
              <a:rPr lang="en-GB" dirty="0"/>
              <a:t>considered text as a whole, author, translator. Profited from </a:t>
            </a:r>
            <a:r>
              <a:rPr lang="en-GB" dirty="0" err="1"/>
              <a:t>contemporanian</a:t>
            </a:r>
            <a:r>
              <a:rPr lang="en-GB" dirty="0"/>
              <a:t> speech act theory. “situation adequacy of the target text is more important than semantic, syntactic or formal equivalency”. </a:t>
            </a:r>
            <a:r>
              <a:rPr lang="en-GB" dirty="0" err="1"/>
              <a:t>Hönig</a:t>
            </a:r>
            <a:r>
              <a:rPr lang="en-GB" dirty="0"/>
              <a:t>/</a:t>
            </a:r>
            <a:r>
              <a:rPr lang="en-GB" dirty="0" err="1"/>
              <a:t>Kußmaul</a:t>
            </a:r>
            <a:r>
              <a:rPr lang="en-GB" dirty="0"/>
              <a:t>: “text bound communication between translator and identifiable target readers” (communication function)</a:t>
            </a:r>
            <a:endParaRPr lang="de-DE" dirty="0"/>
          </a:p>
        </p:txBody>
      </p:sp>
    </p:spTree>
    <p:extLst>
      <p:ext uri="{BB962C8B-B14F-4D97-AF65-F5344CB8AC3E}">
        <p14:creationId xmlns:p14="http://schemas.microsoft.com/office/powerpoint/2010/main" val="320323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7786E654-3593-407F-AF0C-01290E8CF70C}"/>
              </a:ext>
            </a:extLst>
          </p:cNvPr>
          <p:cNvSpPr>
            <a:spLocks noGrp="1" noChangeArrowheads="1"/>
          </p:cNvSpPr>
          <p:nvPr>
            <p:ph type="title"/>
          </p:nvPr>
        </p:nvSpPr>
        <p:spPr>
          <a:xfrm>
            <a:off x="574675" y="304800"/>
            <a:ext cx="8001000" cy="820738"/>
          </a:xfrm>
        </p:spPr>
        <p:txBody>
          <a:bodyPr>
            <a:normAutofit/>
          </a:bodyPr>
          <a:lstStyle/>
          <a:p>
            <a:pPr eaLnBrk="1" hangingPunct="1"/>
            <a:r>
              <a:rPr lang="en-US" altLang="de-DE" sz="4000" b="1" dirty="0"/>
              <a:t>Translation in the Roman Empire</a:t>
            </a:r>
            <a:endParaRPr lang="ru-RU" altLang="de-DE" sz="4000" b="1" dirty="0"/>
          </a:p>
        </p:txBody>
      </p:sp>
      <p:sp>
        <p:nvSpPr>
          <p:cNvPr id="44035" name="Rectangle 3">
            <a:extLst>
              <a:ext uri="{FF2B5EF4-FFF2-40B4-BE49-F238E27FC236}">
                <a16:creationId xmlns:a16="http://schemas.microsoft.com/office/drawing/2014/main" id="{B25DC009-D102-4F76-9FD5-189FDE6FB5F2}"/>
              </a:ext>
            </a:extLst>
          </p:cNvPr>
          <p:cNvSpPr>
            <a:spLocks noGrp="1" noChangeArrowheads="1"/>
          </p:cNvSpPr>
          <p:nvPr>
            <p:ph idx="1"/>
          </p:nvPr>
        </p:nvSpPr>
        <p:spPr>
          <a:xfrm>
            <a:off x="357188" y="1214438"/>
            <a:ext cx="8229600" cy="5886970"/>
          </a:xfrm>
        </p:spPr>
        <p:txBody>
          <a:bodyPr>
            <a:normAutofit/>
          </a:bodyPr>
          <a:lstStyle/>
          <a:p>
            <a:pPr eaLnBrk="1" hangingPunct="1">
              <a:buFont typeface="Georgia" panose="02040502050405020303" pitchFamily="18" charset="0"/>
              <a:buNone/>
            </a:pPr>
            <a:r>
              <a:rPr lang="en-US" altLang="de-DE" b="1" dirty="0"/>
              <a:t>From </a:t>
            </a:r>
            <a:r>
              <a:rPr lang="en-US" altLang="de-DE" b="1" i="1" dirty="0"/>
              <a:t>Institute of Oratory</a:t>
            </a:r>
            <a:r>
              <a:rPr lang="en-US" altLang="de-DE" b="1" dirty="0"/>
              <a:t>; </a:t>
            </a:r>
            <a:r>
              <a:rPr lang="en-US" altLang="de-DE" b="1" i="1" dirty="0"/>
              <a:t>or Education of an Orator </a:t>
            </a:r>
          </a:p>
          <a:p>
            <a:pPr eaLnBrk="1" hangingPunct="1">
              <a:buFont typeface="Wingdings" panose="05000000000000000000" pitchFamily="2" charset="2"/>
              <a:buNone/>
            </a:pPr>
            <a:r>
              <a:rPr lang="en-US" altLang="de-DE" i="1" dirty="0"/>
              <a:t>    Even those who do not aim at the highest excellence should rather try to excel, than merely follow, their predecessors; for he who makes it his object to get before another, will possibly, if he does not go by him, get abreast of him. But assuredly no one will come up with him in whose steps he thinks that he must tread, for he </a:t>
            </a:r>
            <a:r>
              <a:rPr lang="en-US" altLang="de-DE" i="1" dirty="0">
                <a:solidFill>
                  <a:srgbClr val="FF0000"/>
                </a:solidFill>
              </a:rPr>
              <a:t>who follows another must of necessity always be behind him</a:t>
            </a:r>
            <a:r>
              <a:rPr lang="en-US" altLang="de-DE" i="1" dirty="0"/>
              <a:t>. [ . . . ] </a:t>
            </a:r>
            <a:endParaRPr lang="ru-RU" altLang="de-DE" i="1"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C9A351-1DE2-4A88-A664-DFA0FB1C21ED}"/>
              </a:ext>
            </a:extLst>
          </p:cNvPr>
          <p:cNvSpPr>
            <a:spLocks noGrp="1"/>
          </p:cNvSpPr>
          <p:nvPr>
            <p:ph type="title"/>
          </p:nvPr>
        </p:nvSpPr>
        <p:spPr/>
        <p:txBody>
          <a:bodyPr>
            <a:normAutofit fontScale="90000"/>
          </a:bodyPr>
          <a:lstStyle/>
          <a:p>
            <a:r>
              <a:rPr lang="de-DE" dirty="0"/>
              <a:t>Development </a:t>
            </a:r>
            <a:r>
              <a:rPr lang="de-DE" dirty="0" err="1"/>
              <a:t>of</a:t>
            </a:r>
            <a:r>
              <a:rPr lang="de-DE" dirty="0"/>
              <a:t> Translation Studies</a:t>
            </a:r>
          </a:p>
        </p:txBody>
      </p:sp>
      <p:sp>
        <p:nvSpPr>
          <p:cNvPr id="3" name="Inhaltsplatzhalter 2">
            <a:extLst>
              <a:ext uri="{FF2B5EF4-FFF2-40B4-BE49-F238E27FC236}">
                <a16:creationId xmlns:a16="http://schemas.microsoft.com/office/drawing/2014/main" id="{7C061342-F07A-4E76-B66E-EE47FC7CEDC7}"/>
              </a:ext>
            </a:extLst>
          </p:cNvPr>
          <p:cNvSpPr>
            <a:spLocks noGrp="1"/>
          </p:cNvSpPr>
          <p:nvPr>
            <p:ph idx="1"/>
          </p:nvPr>
        </p:nvSpPr>
        <p:spPr/>
        <p:txBody>
          <a:bodyPr>
            <a:normAutofit fontScale="92500" lnSpcReduction="20000"/>
          </a:bodyPr>
          <a:lstStyle/>
          <a:p>
            <a:r>
              <a:rPr lang="en-GB" dirty="0"/>
              <a:t>4 pragmatic basic types:</a:t>
            </a:r>
            <a:endParaRPr lang="de-DE" dirty="0"/>
          </a:p>
          <a:p>
            <a:r>
              <a:rPr lang="en-GB" dirty="0"/>
              <a:t>1. target readers of source and target text are similar =&gt; target text must fit expectations of target readers (functional, target-reader-directed)</a:t>
            </a:r>
            <a:endParaRPr lang="de-DE" dirty="0"/>
          </a:p>
          <a:p>
            <a:r>
              <a:rPr lang="en-GB" dirty="0"/>
              <a:t>2. source text is directed to source readers =&gt; translation documentary-alienating</a:t>
            </a:r>
            <a:endParaRPr lang="de-DE" dirty="0"/>
          </a:p>
          <a:p>
            <a:r>
              <a:rPr lang="en-GB" dirty="0"/>
              <a:t>3. target directed texts (texts which should be interpreted) =&gt; interpreter/translator can use source text freely to achieve function in target text</a:t>
            </a:r>
            <a:endParaRPr lang="de-DE" dirty="0"/>
          </a:p>
          <a:p>
            <a:pPr marL="0" indent="0">
              <a:buNone/>
            </a:pPr>
            <a:endParaRPr lang="de-DE" dirty="0"/>
          </a:p>
        </p:txBody>
      </p:sp>
    </p:spTree>
    <p:extLst>
      <p:ext uri="{BB962C8B-B14F-4D97-AF65-F5344CB8AC3E}">
        <p14:creationId xmlns:p14="http://schemas.microsoft.com/office/powerpoint/2010/main" val="398400484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C9A351-1DE2-4A88-A664-DFA0FB1C21ED}"/>
              </a:ext>
            </a:extLst>
          </p:cNvPr>
          <p:cNvSpPr>
            <a:spLocks noGrp="1"/>
          </p:cNvSpPr>
          <p:nvPr>
            <p:ph type="title"/>
          </p:nvPr>
        </p:nvSpPr>
        <p:spPr/>
        <p:txBody>
          <a:bodyPr>
            <a:normAutofit fontScale="90000"/>
          </a:bodyPr>
          <a:lstStyle/>
          <a:p>
            <a:r>
              <a:rPr lang="de-DE" dirty="0"/>
              <a:t>Development </a:t>
            </a:r>
            <a:r>
              <a:rPr lang="de-DE" dirty="0" err="1"/>
              <a:t>of</a:t>
            </a:r>
            <a:r>
              <a:rPr lang="de-DE" dirty="0"/>
              <a:t> Translation Studies</a:t>
            </a:r>
          </a:p>
        </p:txBody>
      </p:sp>
      <p:sp>
        <p:nvSpPr>
          <p:cNvPr id="3" name="Inhaltsplatzhalter 2">
            <a:extLst>
              <a:ext uri="{FF2B5EF4-FFF2-40B4-BE49-F238E27FC236}">
                <a16:creationId xmlns:a16="http://schemas.microsoft.com/office/drawing/2014/main" id="{7C061342-F07A-4E76-B66E-EE47FC7CEDC7}"/>
              </a:ext>
            </a:extLst>
          </p:cNvPr>
          <p:cNvSpPr>
            <a:spLocks noGrp="1"/>
          </p:cNvSpPr>
          <p:nvPr>
            <p:ph idx="1"/>
          </p:nvPr>
        </p:nvSpPr>
        <p:spPr/>
        <p:txBody>
          <a:bodyPr>
            <a:normAutofit fontScale="92500" lnSpcReduction="10000"/>
          </a:bodyPr>
          <a:lstStyle/>
          <a:p>
            <a:r>
              <a:rPr lang="en-GB" dirty="0"/>
              <a:t>descriptive translation studies (target text is most important)</a:t>
            </a:r>
            <a:endParaRPr lang="de-DE" dirty="0"/>
          </a:p>
          <a:p>
            <a:pPr marL="0" indent="0">
              <a:buNone/>
            </a:pPr>
            <a:endParaRPr lang="de-DE" dirty="0"/>
          </a:p>
          <a:p>
            <a:r>
              <a:rPr lang="en-GB" dirty="0"/>
              <a:t>interdisciplinary stratification model (Snell-Hornby 1988): </a:t>
            </a:r>
            <a:r>
              <a:rPr lang="en-GB" dirty="0" err="1"/>
              <a:t>situative</a:t>
            </a:r>
            <a:r>
              <a:rPr lang="en-GB" dirty="0"/>
              <a:t> translation – functional </a:t>
            </a:r>
            <a:r>
              <a:rPr lang="en-GB" dirty="0" err="1"/>
              <a:t>translatology</a:t>
            </a:r>
            <a:r>
              <a:rPr lang="en-GB" dirty="0"/>
              <a:t>: </a:t>
            </a:r>
            <a:r>
              <a:rPr lang="en-GB" dirty="0" err="1"/>
              <a:t>scopos</a:t>
            </a:r>
            <a:r>
              <a:rPr lang="en-GB" dirty="0"/>
              <a:t> theory (</a:t>
            </a:r>
            <a:r>
              <a:rPr lang="en-GB" dirty="0" err="1"/>
              <a:t>Reiß</a:t>
            </a:r>
            <a:r>
              <a:rPr lang="en-GB" dirty="0"/>
              <a:t>/Vermeer 1984/²1991) translation is complex, intercultural communicative act of translator (finally valued important), translation order defines if target text shall be functional adequate or inadequate </a:t>
            </a:r>
            <a:endParaRPr lang="de-DE" dirty="0"/>
          </a:p>
        </p:txBody>
      </p:sp>
    </p:spTree>
    <p:extLst>
      <p:ext uri="{BB962C8B-B14F-4D97-AF65-F5344CB8AC3E}">
        <p14:creationId xmlns:p14="http://schemas.microsoft.com/office/powerpoint/2010/main" val="377632373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C9A351-1DE2-4A88-A664-DFA0FB1C21ED}"/>
              </a:ext>
            </a:extLst>
          </p:cNvPr>
          <p:cNvSpPr>
            <a:spLocks noGrp="1"/>
          </p:cNvSpPr>
          <p:nvPr>
            <p:ph type="title"/>
          </p:nvPr>
        </p:nvSpPr>
        <p:spPr/>
        <p:txBody>
          <a:bodyPr/>
          <a:lstStyle/>
          <a:p>
            <a:r>
              <a:rPr lang="de-DE" dirty="0"/>
              <a:t>Status </a:t>
            </a:r>
            <a:r>
              <a:rPr lang="de-DE" dirty="0" err="1"/>
              <a:t>of</a:t>
            </a:r>
            <a:r>
              <a:rPr lang="de-DE" dirty="0"/>
              <a:t> Translation Studies</a:t>
            </a:r>
          </a:p>
        </p:txBody>
      </p:sp>
      <p:sp>
        <p:nvSpPr>
          <p:cNvPr id="3" name="Inhaltsplatzhalter 2">
            <a:extLst>
              <a:ext uri="{FF2B5EF4-FFF2-40B4-BE49-F238E27FC236}">
                <a16:creationId xmlns:a16="http://schemas.microsoft.com/office/drawing/2014/main" id="{7C061342-F07A-4E76-B66E-EE47FC7CEDC7}"/>
              </a:ext>
            </a:extLst>
          </p:cNvPr>
          <p:cNvSpPr>
            <a:spLocks noGrp="1"/>
          </p:cNvSpPr>
          <p:nvPr>
            <p:ph idx="1"/>
          </p:nvPr>
        </p:nvSpPr>
        <p:spPr/>
        <p:txBody>
          <a:bodyPr>
            <a:normAutofit fontScale="92500" lnSpcReduction="10000"/>
          </a:bodyPr>
          <a:lstStyle/>
          <a:p>
            <a:r>
              <a:rPr lang="en-GB" dirty="0"/>
              <a:t>W. </a:t>
            </a:r>
            <a:r>
              <a:rPr lang="en-GB" dirty="0" err="1"/>
              <a:t>Wilss</a:t>
            </a:r>
            <a:r>
              <a:rPr lang="en-GB" dirty="0"/>
              <a:t>: …</a:t>
            </a:r>
            <a:endParaRPr lang="de-DE" dirty="0"/>
          </a:p>
          <a:p>
            <a:r>
              <a:rPr lang="en-GB" dirty="0"/>
              <a:t>R. </a:t>
            </a:r>
            <a:r>
              <a:rPr lang="en-GB" dirty="0" err="1"/>
              <a:t>Stolze</a:t>
            </a:r>
            <a:r>
              <a:rPr lang="en-GB" dirty="0"/>
              <a:t>: Categories of Translation (neo hermeneutic), stresses understanding and creative process of translator and re-creative process of target reader (G. Steiner 1975; </a:t>
            </a:r>
            <a:r>
              <a:rPr lang="en-GB" i="1" dirty="0" err="1"/>
              <a:t>Stolze</a:t>
            </a:r>
            <a:r>
              <a:rPr lang="en-GB" dirty="0"/>
              <a:t> 2003)</a:t>
            </a:r>
            <a:endParaRPr lang="de-DE" dirty="0"/>
          </a:p>
          <a:p>
            <a:r>
              <a:rPr lang="en-GB" dirty="0"/>
              <a:t>1980er: psycholinguistic description of translation process (think-aloud protocols, cognitive operations)</a:t>
            </a:r>
            <a:endParaRPr lang="de-DE" dirty="0"/>
          </a:p>
          <a:p>
            <a:r>
              <a:rPr lang="en-GB" dirty="0"/>
              <a:t>AI</a:t>
            </a:r>
            <a:endParaRPr lang="de-DE" dirty="0"/>
          </a:p>
        </p:txBody>
      </p:sp>
    </p:spTree>
    <p:extLst>
      <p:ext uri="{BB962C8B-B14F-4D97-AF65-F5344CB8AC3E}">
        <p14:creationId xmlns:p14="http://schemas.microsoft.com/office/powerpoint/2010/main" val="128762766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C9A351-1DE2-4A88-A664-DFA0FB1C21ED}"/>
              </a:ext>
            </a:extLst>
          </p:cNvPr>
          <p:cNvSpPr>
            <a:spLocks noGrp="1"/>
          </p:cNvSpPr>
          <p:nvPr>
            <p:ph type="title"/>
          </p:nvPr>
        </p:nvSpPr>
        <p:spPr/>
        <p:txBody>
          <a:bodyPr/>
          <a:lstStyle/>
          <a:p>
            <a:r>
              <a:rPr lang="de-DE" dirty="0"/>
              <a:t>Status </a:t>
            </a:r>
            <a:r>
              <a:rPr lang="de-DE" dirty="0" err="1"/>
              <a:t>of</a:t>
            </a:r>
            <a:r>
              <a:rPr lang="de-DE" dirty="0"/>
              <a:t> Translation Studies</a:t>
            </a:r>
          </a:p>
        </p:txBody>
      </p:sp>
      <p:sp>
        <p:nvSpPr>
          <p:cNvPr id="3" name="Inhaltsplatzhalter 2">
            <a:extLst>
              <a:ext uri="{FF2B5EF4-FFF2-40B4-BE49-F238E27FC236}">
                <a16:creationId xmlns:a16="http://schemas.microsoft.com/office/drawing/2014/main" id="{7C061342-F07A-4E76-B66E-EE47FC7CEDC7}"/>
              </a:ext>
            </a:extLst>
          </p:cNvPr>
          <p:cNvSpPr>
            <a:spLocks noGrp="1"/>
          </p:cNvSpPr>
          <p:nvPr>
            <p:ph idx="1"/>
          </p:nvPr>
        </p:nvSpPr>
        <p:spPr/>
        <p:txBody>
          <a:bodyPr>
            <a:normAutofit/>
          </a:bodyPr>
          <a:lstStyle/>
          <a:p>
            <a:r>
              <a:rPr lang="en-GB" dirty="0"/>
              <a:t>Today: functional, empirical-pragmatic, including didactic questions (instead of old normative/prescriptive translation studies) =&gt; becoming aware of the process</a:t>
            </a:r>
            <a:endParaRPr lang="de-DE" dirty="0"/>
          </a:p>
          <a:p>
            <a:endParaRPr lang="de-DE" dirty="0"/>
          </a:p>
        </p:txBody>
      </p:sp>
    </p:spTree>
    <p:extLst>
      <p:ext uri="{BB962C8B-B14F-4D97-AF65-F5344CB8AC3E}">
        <p14:creationId xmlns:p14="http://schemas.microsoft.com/office/powerpoint/2010/main" val="23931911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C9A351-1DE2-4A88-A664-DFA0FB1C21ED}"/>
              </a:ext>
            </a:extLst>
          </p:cNvPr>
          <p:cNvSpPr>
            <a:spLocks noGrp="1"/>
          </p:cNvSpPr>
          <p:nvPr>
            <p:ph type="title"/>
          </p:nvPr>
        </p:nvSpPr>
        <p:spPr/>
        <p:txBody>
          <a:bodyPr/>
          <a:lstStyle/>
          <a:p>
            <a:r>
              <a:rPr lang="de-DE" dirty="0"/>
              <a:t>Status </a:t>
            </a:r>
            <a:r>
              <a:rPr lang="de-DE" dirty="0" err="1"/>
              <a:t>of</a:t>
            </a:r>
            <a:r>
              <a:rPr lang="de-DE" dirty="0"/>
              <a:t> Translation Studies</a:t>
            </a:r>
          </a:p>
        </p:txBody>
      </p:sp>
      <p:sp>
        <p:nvSpPr>
          <p:cNvPr id="3" name="Inhaltsplatzhalter 2">
            <a:extLst>
              <a:ext uri="{FF2B5EF4-FFF2-40B4-BE49-F238E27FC236}">
                <a16:creationId xmlns:a16="http://schemas.microsoft.com/office/drawing/2014/main" id="{7C061342-F07A-4E76-B66E-EE47FC7CEDC7}"/>
              </a:ext>
            </a:extLst>
          </p:cNvPr>
          <p:cNvSpPr>
            <a:spLocks noGrp="1"/>
          </p:cNvSpPr>
          <p:nvPr>
            <p:ph idx="1"/>
          </p:nvPr>
        </p:nvSpPr>
        <p:spPr/>
        <p:txBody>
          <a:bodyPr>
            <a:normAutofit/>
          </a:bodyPr>
          <a:lstStyle/>
          <a:p>
            <a:r>
              <a:rPr lang="en-GB" dirty="0"/>
              <a:t>Today: functional, empirical-pragmatic, including didactic questions (instead of old normative/prescriptive translation studies) =&gt; becoming aware of the process</a:t>
            </a:r>
            <a:endParaRPr lang="de-DE" dirty="0"/>
          </a:p>
          <a:p>
            <a:endParaRPr lang="de-DE" dirty="0"/>
          </a:p>
        </p:txBody>
      </p:sp>
    </p:spTree>
    <p:extLst>
      <p:ext uri="{BB962C8B-B14F-4D97-AF65-F5344CB8AC3E}">
        <p14:creationId xmlns:p14="http://schemas.microsoft.com/office/powerpoint/2010/main" val="104354976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p:txBody>
          <a:bodyPr>
            <a:normAutofit fontScale="90000"/>
          </a:bodyPr>
          <a:lstStyle/>
          <a:p>
            <a:pPr algn="ctr"/>
            <a:r>
              <a:rPr altLang="zh-CN" b="1" dirty="0">
                <a:solidFill>
                  <a:schemeClr val="tx1"/>
                </a:solidFill>
                <a:latin typeface="Arial" panose="020B0604020202020204" pitchFamily="34" charset="0"/>
                <a:cs typeface="Arial" panose="020B0604020202020204" pitchFamily="34" charset="0"/>
              </a:rPr>
              <a:t>Always here for you!</a:t>
            </a:r>
            <a:br>
              <a:rPr altLang="zh-CN" b="1" dirty="0">
                <a:solidFill>
                  <a:schemeClr val="tx1"/>
                </a:solidFill>
                <a:latin typeface="Arial" panose="020B0604020202020204" pitchFamily="34" charset="0"/>
                <a:cs typeface="Arial" panose="020B0604020202020204" pitchFamily="34" charset="0"/>
              </a:rPr>
            </a:br>
            <a:r>
              <a:rPr lang="zh-CN" altLang="en-US" sz="2800" b="1" dirty="0">
                <a:solidFill>
                  <a:schemeClr val="tx1"/>
                </a:solidFill>
                <a:latin typeface="Arial" panose="020B0604020202020204" pitchFamily="34" charset="0"/>
                <a:cs typeface="Arial" panose="020B0604020202020204" pitchFamily="34" charset="0"/>
              </a:rPr>
              <a:t>随时</a:t>
            </a:r>
            <a:r>
              <a:rPr lang="zh-CN" altLang="de-DE" sz="2800" b="1" dirty="0">
                <a:solidFill>
                  <a:schemeClr val="tx1"/>
                </a:solidFill>
                <a:latin typeface="Arial" panose="020B0604020202020204" pitchFamily="34" charset="0"/>
                <a:cs typeface="Arial" panose="020B0604020202020204" pitchFamily="34" charset="0"/>
              </a:rPr>
              <a:t>为你们服务</a:t>
            </a:r>
            <a:endParaRPr kumimoji="1" lang="zh-CN" altLang="en-US" b="1" dirty="0">
              <a:solidFill>
                <a:schemeClr val="tx1"/>
              </a:solidFill>
              <a:cs typeface="Arial" panose="020B0604020202020204" pitchFamily="34" charset="0"/>
            </a:endParaRPr>
          </a:p>
        </p:txBody>
      </p:sp>
      <p:sp>
        <p:nvSpPr>
          <p:cNvPr id="107523" name="内容占位符 2"/>
          <p:cNvSpPr>
            <a:spLocks noGrp="1"/>
          </p:cNvSpPr>
          <p:nvPr>
            <p:ph idx="1"/>
          </p:nvPr>
        </p:nvSpPr>
        <p:spPr>
          <a:xfrm>
            <a:off x="866775" y="2603500"/>
            <a:ext cx="7053263" cy="3722688"/>
          </a:xfrm>
        </p:spPr>
        <p:txBody>
          <a:bodyPr>
            <a:normAutofit/>
          </a:bodyPr>
          <a:lstStyle/>
          <a:p>
            <a:pPr algn="ctr">
              <a:buFont typeface="Garamond" panose="02020404030301010803" pitchFamily="18" charset="0"/>
              <a:buNone/>
            </a:pPr>
            <a:r>
              <a:rPr lang="en-US" altLang="zh-CN" sz="2400" dirty="0">
                <a:latin typeface="Arial" panose="020B0604020202020204" pitchFamily="34" charset="0"/>
                <a:ea typeface="楷体" panose="02010609060101010101" pitchFamily="49" charset="-122"/>
                <a:cs typeface="Arial" panose="020B0604020202020204" pitchFamily="34" charset="0"/>
              </a:rPr>
              <a:t>Professor Dr. Martin </a:t>
            </a:r>
            <a:r>
              <a:rPr lang="en-US" altLang="zh-CN" sz="2400" dirty="0" err="1">
                <a:latin typeface="Arial" panose="020B0604020202020204" pitchFamily="34" charset="0"/>
                <a:ea typeface="楷体" panose="02010609060101010101" pitchFamily="49" charset="-122"/>
                <a:cs typeface="Arial" panose="020B0604020202020204" pitchFamily="34" charset="0"/>
              </a:rPr>
              <a:t>Woesler</a:t>
            </a:r>
            <a:r>
              <a:rPr lang="zh-CN" altLang="de-DE" sz="2400" dirty="0">
                <a:latin typeface="Arial" panose="020B0604020202020204" pitchFamily="34" charset="0"/>
                <a:ea typeface="楷体" panose="02010609060101010101" pitchFamily="49" charset="-122"/>
                <a:cs typeface="Arial" panose="020B0604020202020204" pitchFamily="34" charset="0"/>
              </a:rPr>
              <a:t> </a:t>
            </a:r>
            <a:br>
              <a:rPr lang="de-DE" altLang="zh-CN" sz="2400" dirty="0">
                <a:latin typeface="Arial" panose="020B0604020202020204" pitchFamily="34" charset="0"/>
                <a:ea typeface="楷体" panose="02010609060101010101" pitchFamily="49" charset="-122"/>
                <a:cs typeface="Arial" panose="020B0604020202020204" pitchFamily="34" charset="0"/>
              </a:rPr>
            </a:br>
            <a:r>
              <a:rPr lang="zh-CN" altLang="de-DE" sz="2400" dirty="0">
                <a:latin typeface="Arial" panose="020B0604020202020204" pitchFamily="34" charset="0"/>
                <a:ea typeface="楷体" panose="02010609060101010101" pitchFamily="49" charset="-122"/>
                <a:cs typeface="Arial" panose="020B0604020202020204" pitchFamily="34" charset="0"/>
              </a:rPr>
              <a:t>吴漠汀</a:t>
            </a:r>
            <a:br>
              <a:rPr lang="de-DE" altLang="zh-CN" sz="2400" dirty="0">
                <a:latin typeface="Arial" panose="020B0604020202020204" pitchFamily="34" charset="0"/>
                <a:ea typeface="楷体" panose="02010609060101010101" pitchFamily="49" charset="-122"/>
                <a:cs typeface="Arial" panose="020B0604020202020204" pitchFamily="34" charset="0"/>
              </a:rPr>
            </a:br>
            <a:r>
              <a:rPr lang="zh-CN" altLang="de-DE" sz="2400" dirty="0">
                <a:latin typeface="Arial" panose="020B0604020202020204" pitchFamily="34" charset="0"/>
                <a:ea typeface="楷体" panose="02010609060101010101" pitchFamily="49" charset="-122"/>
                <a:cs typeface="Arial" panose="020B0604020202020204" pitchFamily="34" charset="0"/>
              </a:rPr>
              <a:t>湖南师范大学特聘教授、</a:t>
            </a:r>
            <a:br>
              <a:rPr lang="de-DE" altLang="zh-CN" sz="2400" dirty="0">
                <a:latin typeface="Arial" panose="020B0604020202020204" pitchFamily="34" charset="0"/>
                <a:ea typeface="楷体" panose="02010609060101010101" pitchFamily="49" charset="-122"/>
                <a:cs typeface="Arial" panose="020B0604020202020204" pitchFamily="34" charset="0"/>
              </a:rPr>
            </a:br>
            <a:r>
              <a:rPr lang="zh-CN" altLang="de-DE" sz="2400" dirty="0">
                <a:latin typeface="Arial" panose="020B0604020202020204" pitchFamily="34" charset="0"/>
                <a:ea typeface="楷体" panose="02010609060101010101" pitchFamily="49" charset="-122"/>
                <a:cs typeface="Arial" panose="020B0604020202020204" pitchFamily="34" charset="0"/>
              </a:rPr>
              <a:t>德国威藤</a:t>
            </a:r>
            <a:r>
              <a:rPr lang="de-DE" altLang="zh-CN" sz="2400" dirty="0">
                <a:latin typeface="Arial" panose="020B0604020202020204" pitchFamily="34" charset="0"/>
                <a:ea typeface="楷体" panose="02010609060101010101" pitchFamily="49" charset="-122"/>
                <a:cs typeface="Arial" panose="020B0604020202020204" pitchFamily="34" charset="0"/>
              </a:rPr>
              <a:t>-</a:t>
            </a:r>
            <a:r>
              <a:rPr lang="zh-CN" altLang="de-DE" sz="2400" dirty="0">
                <a:latin typeface="Arial" panose="020B0604020202020204" pitchFamily="34" charset="0"/>
                <a:ea typeface="楷体" panose="02010609060101010101" pitchFamily="49" charset="-122"/>
                <a:cs typeface="Arial" panose="020B0604020202020204" pitchFamily="34" charset="0"/>
              </a:rPr>
              <a:t>海德</a:t>
            </a:r>
            <a:r>
              <a:rPr lang="zh-CN" altLang="en-US" sz="2400" dirty="0">
                <a:latin typeface="Arial" panose="020B0604020202020204" pitchFamily="34" charset="0"/>
                <a:ea typeface="楷体" panose="02010609060101010101" pitchFamily="49" charset="-122"/>
                <a:cs typeface="Arial" panose="020B0604020202020204" pitchFamily="34" charset="0"/>
              </a:rPr>
              <a:t>克</a:t>
            </a:r>
            <a:r>
              <a:rPr lang="zh-CN" altLang="de-DE" sz="2400" dirty="0">
                <a:latin typeface="Arial" panose="020B0604020202020204" pitchFamily="34" charset="0"/>
                <a:ea typeface="楷体" panose="02010609060101010101" pitchFamily="49" charset="-122"/>
                <a:cs typeface="Arial" panose="020B0604020202020204" pitchFamily="34" charset="0"/>
              </a:rPr>
              <a:t>大学教授，博士导师</a:t>
            </a:r>
            <a:endParaRPr lang="de-DE" altLang="zh-CN" sz="2400" dirty="0">
              <a:latin typeface="Arial" panose="020B0604020202020204" pitchFamily="34" charset="0"/>
              <a:ea typeface="楷体" panose="02010609060101010101" pitchFamily="49" charset="-122"/>
              <a:cs typeface="Arial" panose="020B0604020202020204" pitchFamily="34" charset="0"/>
            </a:endParaRPr>
          </a:p>
          <a:p>
            <a:pPr marL="0" indent="0" algn="ctr">
              <a:buNone/>
            </a:pPr>
            <a:r>
              <a:rPr lang="en-US" altLang="de-DE" sz="2400" dirty="0">
                <a:latin typeface="Arial" panose="020B0604020202020204" pitchFamily="34" charset="0"/>
                <a:ea typeface="楷体" panose="02010609060101010101" pitchFamily="49" charset="-122"/>
                <a:cs typeface="Arial" panose="020B0604020202020204" pitchFamily="34" charset="0"/>
              </a:rPr>
              <a:t>Office / </a:t>
            </a:r>
            <a:r>
              <a:rPr lang="zh-CN" altLang="de-DE" sz="2400" dirty="0">
                <a:latin typeface="Arial" panose="020B0604020202020204" pitchFamily="34" charset="0"/>
                <a:ea typeface="楷体" panose="02010609060101010101" pitchFamily="49" charset="-122"/>
                <a:cs typeface="Arial" panose="020B0604020202020204" pitchFamily="34" charset="0"/>
              </a:rPr>
              <a:t>办公室</a:t>
            </a:r>
            <a:r>
              <a:rPr lang="de-DE" altLang="zh-CN" sz="2400" dirty="0">
                <a:latin typeface="Arial" panose="020B0604020202020204" pitchFamily="34" charset="0"/>
                <a:ea typeface="楷体" panose="02010609060101010101" pitchFamily="49" charset="-122"/>
                <a:cs typeface="Arial" panose="020B0604020202020204" pitchFamily="34" charset="0"/>
              </a:rPr>
              <a:t>: </a:t>
            </a:r>
            <a:r>
              <a:rPr lang="zh-CN" altLang="de-DE" sz="2400" dirty="0">
                <a:latin typeface="Arial" panose="020B0604020202020204" pitchFamily="34" charset="0"/>
                <a:ea typeface="楷体" panose="02010609060101010101" pitchFamily="49" charset="-122"/>
                <a:cs typeface="Arial" panose="020B0604020202020204" pitchFamily="34" charset="0"/>
              </a:rPr>
              <a:t>外国语学院</a:t>
            </a:r>
            <a:endParaRPr lang="de-DE" altLang="zh-CN" sz="2400" dirty="0">
              <a:latin typeface="Arial" panose="020B0604020202020204" pitchFamily="34" charset="0"/>
              <a:ea typeface="楷体" panose="02010609060101010101" pitchFamily="49" charset="-122"/>
              <a:cs typeface="Arial" panose="020B0604020202020204" pitchFamily="34" charset="0"/>
            </a:endParaRPr>
          </a:p>
          <a:p>
            <a:pPr algn="ctr">
              <a:buFont typeface="Garamond" panose="02020404030301010803" pitchFamily="18" charset="0"/>
              <a:buNone/>
            </a:pPr>
            <a:r>
              <a:rPr lang="en-US" altLang="zh-CN" sz="2400" dirty="0">
                <a:latin typeface="Arial" panose="020B0604020202020204" pitchFamily="34" charset="0"/>
                <a:ea typeface="楷体" panose="02010609060101010101" pitchFamily="49" charset="-122"/>
                <a:cs typeface="Arial" panose="020B0604020202020204" pitchFamily="34" charset="0"/>
              </a:rPr>
              <a:t>Phone / </a:t>
            </a:r>
            <a:r>
              <a:rPr lang="zh-CN" altLang="de-DE" sz="2400" dirty="0">
                <a:latin typeface="Arial" panose="020B0604020202020204" pitchFamily="34" charset="0"/>
                <a:ea typeface="楷体" panose="02010609060101010101" pitchFamily="49" charset="-122"/>
                <a:cs typeface="Arial" panose="020B0604020202020204" pitchFamily="34" charset="0"/>
              </a:rPr>
              <a:t>电话</a:t>
            </a:r>
            <a:r>
              <a:rPr lang="en-US" altLang="zh-CN" sz="2400" dirty="0">
                <a:latin typeface="Arial" panose="020B0604020202020204" pitchFamily="34" charset="0"/>
                <a:ea typeface="楷体" panose="02010609060101010101" pitchFamily="49" charset="-122"/>
                <a:cs typeface="Arial" panose="020B0604020202020204" pitchFamily="34" charset="0"/>
              </a:rPr>
              <a:t>: (150) </a:t>
            </a:r>
            <a:r>
              <a:rPr lang="de-DE" altLang="zh-CN" sz="2400" dirty="0">
                <a:latin typeface="Arial" panose="020B0604020202020204" pitchFamily="34" charset="0"/>
                <a:ea typeface="楷体" panose="02010609060101010101" pitchFamily="49" charset="-122"/>
                <a:cs typeface="Arial" panose="020B0604020202020204" pitchFamily="34" charset="0"/>
              </a:rPr>
              <a:t>1138 8818</a:t>
            </a:r>
            <a:br>
              <a:rPr lang="de-DE" altLang="zh-CN" sz="2400" dirty="0">
                <a:latin typeface="Arial" panose="020B0604020202020204" pitchFamily="34" charset="0"/>
                <a:ea typeface="楷体" panose="02010609060101010101" pitchFamily="49" charset="-122"/>
                <a:cs typeface="Arial" panose="020B0604020202020204" pitchFamily="34" charset="0"/>
              </a:rPr>
            </a:br>
            <a:r>
              <a:rPr lang="en-US" altLang="zh-CN" sz="2400" dirty="0">
                <a:latin typeface="Arial" panose="020B0604020202020204" pitchFamily="34" charset="0"/>
                <a:ea typeface="楷体" panose="02010609060101010101" pitchFamily="49" charset="-122"/>
                <a:cs typeface="Arial" panose="020B0604020202020204" pitchFamily="34" charset="0"/>
              </a:rPr>
              <a:t>Email / </a:t>
            </a:r>
            <a:r>
              <a:rPr lang="zh-CN" altLang="de-DE" sz="2400" dirty="0">
                <a:latin typeface="Arial" panose="020B0604020202020204" pitchFamily="34" charset="0"/>
                <a:ea typeface="楷体" panose="02010609060101010101" pitchFamily="49" charset="-122"/>
                <a:cs typeface="Arial" panose="020B0604020202020204" pitchFamily="34" charset="0"/>
              </a:rPr>
              <a:t>电子邮件</a:t>
            </a:r>
            <a:r>
              <a:rPr lang="en-US" altLang="zh-CN" sz="2400" dirty="0">
                <a:latin typeface="Arial" panose="020B0604020202020204" pitchFamily="34" charset="0"/>
                <a:ea typeface="楷体" panose="02010609060101010101" pitchFamily="49" charset="-122"/>
                <a:cs typeface="Arial" panose="020B0604020202020204" pitchFamily="34" charset="0"/>
              </a:rPr>
              <a:t>: martin@woesler.de</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p:cNvSpPr txBox="1"/>
          <p:nvPr/>
        </p:nvSpPr>
        <p:spPr>
          <a:xfrm>
            <a:off x="683568" y="2435404"/>
            <a:ext cx="7704856" cy="2015936"/>
          </a:xfrm>
          <a:prstGeom prst="rect">
            <a:avLst/>
          </a:prstGeom>
          <a:noFill/>
        </p:spPr>
        <p:txBody>
          <a:bodyPr wrap="square" rtlCol="0">
            <a:spAutoFit/>
          </a:bodyPr>
          <a:lstStyle/>
          <a:p>
            <a:pPr algn="ctr"/>
            <a:r>
              <a:rPr lang="de-DE" sz="12500" dirty="0">
                <a:latin typeface="Calibri" panose="020F0502020204030204" pitchFamily="34" charset="0"/>
                <a:ea typeface="华文新魏" panose="02010800040101010101" pitchFamily="2" charset="-122"/>
              </a:rPr>
              <a:t>Thank You</a:t>
            </a: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E5AB1FFD-627C-466A-B417-25E7A3BC36FE}"/>
              </a:ext>
            </a:extLst>
          </p:cNvPr>
          <p:cNvSpPr>
            <a:spLocks noGrp="1" noChangeArrowheads="1"/>
          </p:cNvSpPr>
          <p:nvPr>
            <p:ph type="title"/>
          </p:nvPr>
        </p:nvSpPr>
        <p:spPr>
          <a:xfrm>
            <a:off x="574675" y="304800"/>
            <a:ext cx="8001000" cy="820738"/>
          </a:xfrm>
        </p:spPr>
        <p:txBody>
          <a:bodyPr>
            <a:normAutofit/>
          </a:bodyPr>
          <a:lstStyle/>
          <a:p>
            <a:pPr eaLnBrk="1" hangingPunct="1"/>
            <a:r>
              <a:rPr lang="en-US" altLang="de-DE" sz="4000" b="1" dirty="0"/>
              <a:t>Translation in the Roman Empire</a:t>
            </a:r>
            <a:endParaRPr lang="ru-RU" altLang="de-DE" sz="4000" b="1" dirty="0"/>
          </a:p>
        </p:txBody>
      </p:sp>
      <p:sp>
        <p:nvSpPr>
          <p:cNvPr id="45059" name="Rectangle 3">
            <a:extLst>
              <a:ext uri="{FF2B5EF4-FFF2-40B4-BE49-F238E27FC236}">
                <a16:creationId xmlns:a16="http://schemas.microsoft.com/office/drawing/2014/main" id="{A2B82B90-1B5F-46B5-AA20-2A9E19C43369}"/>
              </a:ext>
            </a:extLst>
          </p:cNvPr>
          <p:cNvSpPr>
            <a:spLocks noGrp="1" noChangeArrowheads="1"/>
          </p:cNvSpPr>
          <p:nvPr>
            <p:ph idx="1"/>
          </p:nvPr>
        </p:nvSpPr>
        <p:spPr>
          <a:xfrm>
            <a:off x="571500" y="1071562"/>
            <a:ext cx="8229600" cy="5669805"/>
          </a:xfrm>
        </p:spPr>
        <p:txBody>
          <a:bodyPr>
            <a:normAutofit fontScale="92500" lnSpcReduction="20000"/>
          </a:bodyPr>
          <a:lstStyle/>
          <a:p>
            <a:pPr eaLnBrk="1" hangingPunct="1">
              <a:lnSpc>
                <a:spcPct val="110000"/>
              </a:lnSpc>
              <a:buFont typeface="Georgia" panose="02040502050405020303" pitchFamily="18" charset="0"/>
              <a:buNone/>
            </a:pPr>
            <a:r>
              <a:rPr lang="en-US" altLang="de-DE" sz="2800" b="1" dirty="0"/>
              <a:t>From </a:t>
            </a:r>
            <a:r>
              <a:rPr lang="en-US" altLang="de-DE" sz="2800" b="1" i="1" dirty="0"/>
              <a:t>Institute of Oratory</a:t>
            </a:r>
            <a:r>
              <a:rPr lang="en-US" altLang="de-DE" sz="2800" b="1" dirty="0"/>
              <a:t>; </a:t>
            </a:r>
            <a:r>
              <a:rPr lang="en-US" altLang="de-DE" sz="2800" b="1" i="1" dirty="0"/>
              <a:t>or Education of an Orator </a:t>
            </a:r>
          </a:p>
          <a:p>
            <a:pPr eaLnBrk="1" hangingPunct="1">
              <a:lnSpc>
                <a:spcPct val="110000"/>
              </a:lnSpc>
              <a:buFont typeface="Wingdings" panose="05000000000000000000" pitchFamily="2" charset="2"/>
              <a:buNone/>
            </a:pPr>
            <a:r>
              <a:rPr lang="en-US" altLang="de-DE" sz="2800" i="1" dirty="0"/>
              <a:t>    </a:t>
            </a:r>
            <a:r>
              <a:rPr lang="en-US" altLang="de-DE" i="1" dirty="0"/>
              <a:t>Our ancient orators believed that the most efficacious means of </a:t>
            </a:r>
            <a:r>
              <a:rPr lang="en-US" altLang="de-DE" i="1" dirty="0">
                <a:solidFill>
                  <a:srgbClr val="FF0000"/>
                </a:solidFill>
              </a:rPr>
              <a:t>acquiring</a:t>
            </a:r>
            <a:r>
              <a:rPr lang="en-US" altLang="de-DE" i="1" dirty="0"/>
              <a:t> a command of their </a:t>
            </a:r>
            <a:r>
              <a:rPr lang="en-US" altLang="de-DE" i="1" dirty="0">
                <a:solidFill>
                  <a:srgbClr val="FF0000"/>
                </a:solidFill>
              </a:rPr>
              <a:t>language</a:t>
            </a:r>
            <a:r>
              <a:rPr lang="en-US" altLang="de-DE" i="1" dirty="0"/>
              <a:t> was to </a:t>
            </a:r>
            <a:r>
              <a:rPr lang="en-US" altLang="de-DE" i="1" dirty="0">
                <a:solidFill>
                  <a:srgbClr val="FF0000"/>
                </a:solidFill>
              </a:rPr>
              <a:t>translate Greek works into Latin</a:t>
            </a:r>
            <a:r>
              <a:rPr lang="en-US" altLang="de-DE" i="1" dirty="0"/>
              <a:t>. Crassus, quoted in Cicero, De </a:t>
            </a:r>
            <a:r>
              <a:rPr lang="en-US" altLang="de-DE" i="1" dirty="0" err="1"/>
              <a:t>Oratore</a:t>
            </a:r>
            <a:r>
              <a:rPr lang="en-US" altLang="de-DE" i="1" dirty="0"/>
              <a:t> l. 155, says he made a practice of it; and Cicero, speaking in his own name, recommended it very often. And indeed, he published books by Xenophon and Plato he had translated. </a:t>
            </a:r>
          </a:p>
          <a:p>
            <a:pPr eaLnBrk="1" hangingPunct="1">
              <a:lnSpc>
                <a:spcPct val="110000"/>
              </a:lnSpc>
              <a:buFont typeface="Wingdings" panose="05000000000000000000" pitchFamily="2" charset="2"/>
              <a:buNone/>
            </a:pPr>
            <a:r>
              <a:rPr lang="en-US" altLang="de-DE" i="1" dirty="0"/>
              <a:t>    [ . . . ] The reason for this exercise is extremely obvious. For Greek authors abound in richness of expression and bring the greatest finesse into their oratory. </a:t>
            </a:r>
            <a:endParaRPr lang="ru-RU" altLang="de-DE"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D1C7CEA3-BA17-4622-A326-07E065ED6CFA}"/>
              </a:ext>
            </a:extLst>
          </p:cNvPr>
          <p:cNvSpPr>
            <a:spLocks noGrp="1" noChangeArrowheads="1"/>
          </p:cNvSpPr>
          <p:nvPr>
            <p:ph type="title"/>
          </p:nvPr>
        </p:nvSpPr>
        <p:spPr>
          <a:xfrm>
            <a:off x="574675" y="304800"/>
            <a:ext cx="8001000" cy="820738"/>
          </a:xfrm>
        </p:spPr>
        <p:txBody>
          <a:bodyPr>
            <a:normAutofit/>
          </a:bodyPr>
          <a:lstStyle/>
          <a:p>
            <a:pPr eaLnBrk="1" hangingPunct="1"/>
            <a:r>
              <a:rPr lang="en-US" altLang="de-DE" sz="3600" b="1" dirty="0"/>
              <a:t>Translation in the Roman Empire</a:t>
            </a:r>
            <a:endParaRPr lang="ru-RU" altLang="de-DE" sz="3600" b="1" dirty="0"/>
          </a:p>
        </p:txBody>
      </p:sp>
      <p:sp>
        <p:nvSpPr>
          <p:cNvPr id="46083" name="Rectangle 3">
            <a:extLst>
              <a:ext uri="{FF2B5EF4-FFF2-40B4-BE49-F238E27FC236}">
                <a16:creationId xmlns:a16="http://schemas.microsoft.com/office/drawing/2014/main" id="{950F2A7B-BFE4-40A9-82E6-17BA2D41DDA3}"/>
              </a:ext>
            </a:extLst>
          </p:cNvPr>
          <p:cNvSpPr>
            <a:spLocks noGrp="1" noChangeArrowheads="1"/>
          </p:cNvSpPr>
          <p:nvPr>
            <p:ph idx="1"/>
          </p:nvPr>
        </p:nvSpPr>
        <p:spPr>
          <a:xfrm>
            <a:off x="428625" y="1000124"/>
            <a:ext cx="8229600" cy="5857875"/>
          </a:xfrm>
        </p:spPr>
        <p:txBody>
          <a:bodyPr>
            <a:normAutofit/>
          </a:bodyPr>
          <a:lstStyle/>
          <a:p>
            <a:pPr eaLnBrk="1" hangingPunct="1">
              <a:buFont typeface="Georgia" panose="02040502050405020303" pitchFamily="18" charset="0"/>
              <a:buNone/>
            </a:pPr>
            <a:r>
              <a:rPr lang="en-US" altLang="de-DE" sz="2800" b="1" dirty="0"/>
              <a:t>From </a:t>
            </a:r>
            <a:r>
              <a:rPr lang="en-US" altLang="de-DE" sz="2800" b="1" i="1" dirty="0"/>
              <a:t>Institute of Oratory</a:t>
            </a:r>
            <a:r>
              <a:rPr lang="en-US" altLang="de-DE" sz="2800" b="1" dirty="0"/>
              <a:t>; </a:t>
            </a:r>
            <a:r>
              <a:rPr lang="en-US" altLang="de-DE" sz="2800" b="1" i="1" dirty="0"/>
              <a:t>or Education of an Orator </a:t>
            </a:r>
          </a:p>
          <a:p>
            <a:pPr eaLnBrk="1" hangingPunct="1">
              <a:buFont typeface="Wingdings" panose="05000000000000000000" pitchFamily="2" charset="2"/>
              <a:buNone/>
            </a:pPr>
            <a:r>
              <a:rPr lang="en-US" altLang="de-DE" sz="2800" i="1" dirty="0"/>
              <a:t>     </a:t>
            </a:r>
            <a:r>
              <a:rPr lang="en-US" altLang="de-DE" i="1" dirty="0"/>
              <a:t>And therefore those who would translate these authors must use the best of language while relying on their native resources. Because our Roman language is immensely different from Greek, we are bound by a certain need to rethink the many and varied figures with which a work is adorned.</a:t>
            </a:r>
          </a:p>
          <a:p>
            <a:pPr eaLnBrk="1" hangingPunct="1">
              <a:buFont typeface="Wingdings" panose="05000000000000000000" pitchFamily="2" charset="2"/>
              <a:buNone/>
            </a:pPr>
            <a:r>
              <a:rPr lang="en-US" altLang="de-DE" i="1" dirty="0"/>
              <a:t>     [ . . . ] For I do not want translation to be a mere paraphrase, but a struggle and rivalry over the same meanings.</a:t>
            </a:r>
            <a:endParaRPr lang="ru-RU" altLang="de-DE" i="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C11088DE-D437-4B46-AB8C-E683A3BD6B19}"/>
              </a:ext>
            </a:extLst>
          </p:cNvPr>
          <p:cNvSpPr>
            <a:spLocks noGrp="1" noChangeArrowheads="1"/>
          </p:cNvSpPr>
          <p:nvPr>
            <p:ph type="title"/>
          </p:nvPr>
        </p:nvSpPr>
        <p:spPr>
          <a:xfrm>
            <a:off x="574675" y="304800"/>
            <a:ext cx="8001000" cy="820738"/>
          </a:xfrm>
        </p:spPr>
        <p:txBody>
          <a:bodyPr>
            <a:normAutofit/>
          </a:bodyPr>
          <a:lstStyle/>
          <a:p>
            <a:pPr eaLnBrk="1" hangingPunct="1"/>
            <a:r>
              <a:rPr lang="en-US" altLang="de-DE" sz="3600" b="1" dirty="0"/>
              <a:t>Translation in the Roman Empire</a:t>
            </a:r>
            <a:endParaRPr lang="ru-RU" altLang="de-DE" sz="3600" b="1" dirty="0"/>
          </a:p>
        </p:txBody>
      </p:sp>
      <p:sp>
        <p:nvSpPr>
          <p:cNvPr id="47107" name="Rectangle 3">
            <a:extLst>
              <a:ext uri="{FF2B5EF4-FFF2-40B4-BE49-F238E27FC236}">
                <a16:creationId xmlns:a16="http://schemas.microsoft.com/office/drawing/2014/main" id="{462EE95C-8C18-4AC0-9B0C-4D1C397CEA47}"/>
              </a:ext>
            </a:extLst>
          </p:cNvPr>
          <p:cNvSpPr>
            <a:spLocks noGrp="1" noChangeArrowheads="1"/>
          </p:cNvSpPr>
          <p:nvPr>
            <p:ph idx="1"/>
          </p:nvPr>
        </p:nvSpPr>
        <p:spPr>
          <a:xfrm>
            <a:off x="4788027" y="2259608"/>
            <a:ext cx="3632668" cy="4267200"/>
          </a:xfrm>
        </p:spPr>
        <p:txBody>
          <a:bodyPr/>
          <a:lstStyle/>
          <a:p>
            <a:pPr eaLnBrk="1" hangingPunct="1">
              <a:buFont typeface="Georgia" panose="02040502050405020303" pitchFamily="18" charset="0"/>
              <a:buNone/>
            </a:pPr>
            <a:r>
              <a:rPr lang="en-US" altLang="de-DE" dirty="0"/>
              <a:t>Gaius Plinius </a:t>
            </a:r>
            <a:r>
              <a:rPr lang="en-US" altLang="de-DE" dirty="0" err="1"/>
              <a:t>Caecilius</a:t>
            </a:r>
            <a:r>
              <a:rPr lang="en-US" altLang="de-DE" dirty="0"/>
              <a:t> </a:t>
            </a:r>
            <a:r>
              <a:rPr lang="en-US" altLang="de-DE" dirty="0" err="1"/>
              <a:t>Secundus</a:t>
            </a:r>
            <a:r>
              <a:rPr lang="en-US" altLang="de-DE" dirty="0"/>
              <a:t> (Pliny the Younger) </a:t>
            </a:r>
          </a:p>
          <a:p>
            <a:pPr eaLnBrk="1" hangingPunct="1">
              <a:buFont typeface="Wingdings" panose="05000000000000000000" pitchFamily="2" charset="2"/>
              <a:buNone/>
            </a:pPr>
            <a:r>
              <a:rPr lang="en-US" altLang="de-DE" dirty="0"/>
              <a:t>    (61? – 112? AD) </a:t>
            </a:r>
            <a:endParaRPr lang="ru-RU" altLang="de-DE" dirty="0"/>
          </a:p>
        </p:txBody>
      </p:sp>
      <p:pic>
        <p:nvPicPr>
          <p:cNvPr id="47108" name="Picture 4" descr="220px-Como_-_Dom_-_Fassade_-_Plinius_der_J%C3%BCngere">
            <a:extLst>
              <a:ext uri="{FF2B5EF4-FFF2-40B4-BE49-F238E27FC236}">
                <a16:creationId xmlns:a16="http://schemas.microsoft.com/office/drawing/2014/main" id="{40C1FA68-15B8-495E-BA6A-01E1E8A30D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70" y="1069480"/>
            <a:ext cx="4361745" cy="5809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模块">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5758</Words>
  <Application>Microsoft Office PowerPoint</Application>
  <PresentationFormat>Bildschirmpräsentation (4:3)</PresentationFormat>
  <Paragraphs>388</Paragraphs>
  <Slides>66</Slides>
  <Notes>2</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66</vt:i4>
      </vt:variant>
    </vt:vector>
  </HeadingPairs>
  <TitlesOfParts>
    <vt:vector size="75" baseType="lpstr">
      <vt:lpstr>楷体</vt:lpstr>
      <vt:lpstr>Arial</vt:lpstr>
      <vt:lpstr>Calibri</vt:lpstr>
      <vt:lpstr>Corbel</vt:lpstr>
      <vt:lpstr>Garamond</vt:lpstr>
      <vt:lpstr>Georgia</vt:lpstr>
      <vt:lpstr>Times New Roman</vt:lpstr>
      <vt:lpstr>Wingdings</vt:lpstr>
      <vt:lpstr>Larissa-Design</vt:lpstr>
      <vt:lpstr>翻译学导论 Introductory Course in Translation Studies</vt:lpstr>
      <vt:lpstr>This term‘s overview</vt:lpstr>
      <vt:lpstr>This term‘s overview</vt:lpstr>
      <vt:lpstr>Session 4 第4周 Emergence 2, Translation History</vt:lpstr>
      <vt:lpstr>Translation in the Roman Empire</vt:lpstr>
      <vt:lpstr>Translation in the Roman Empire</vt:lpstr>
      <vt:lpstr>Translation in the Roman Empire</vt:lpstr>
      <vt:lpstr>Translation in the Roman Empire</vt:lpstr>
      <vt:lpstr>Translation in the Roman Empire</vt:lpstr>
      <vt:lpstr>Translation in the Roman Empire</vt:lpstr>
      <vt:lpstr>Translation in the Roman Empire</vt:lpstr>
      <vt:lpstr>Translation in the Roman Empire</vt:lpstr>
      <vt:lpstr>Translation in the Roman Empire</vt:lpstr>
      <vt:lpstr>Translation in the Roman Empire</vt:lpstr>
      <vt:lpstr>Emergence of Translation Studies</vt:lpstr>
      <vt:lpstr>A brief history of the discipline </vt:lpstr>
      <vt:lpstr>1. The early period</vt:lpstr>
      <vt:lpstr>"What happened at the Tower of Babel?"</vt:lpstr>
      <vt:lpstr>"What happened at the Tower of Babel?"</vt:lpstr>
      <vt:lpstr>1. Translation – before the 20th century</vt:lpstr>
      <vt:lpstr>Word-for-word or sense-for-sense TR</vt:lpstr>
      <vt:lpstr>Ancient tradition, the Middle Ages</vt:lpstr>
      <vt:lpstr>Martin Luther</vt:lpstr>
      <vt:lpstr>Non-literal TR seen as blasphemy, a weapon against the church:</vt:lpstr>
      <vt:lpstr>Faithful, spirit and truth: faithful- accurate - translation</vt:lpstr>
      <vt:lpstr>Kelly (1979) The True Interpreter</vt:lpstr>
      <vt:lpstr>Early attempts at a systematic theory of TR</vt:lpstr>
      <vt:lpstr>Dolet (1540): principles of TR</vt:lpstr>
      <vt:lpstr>Tytler (1797): laws and rules:</vt:lpstr>
      <vt:lpstr>Emergence of Translation Studies</vt:lpstr>
      <vt:lpstr>Schleiermacher  and the valorization of the foreign</vt:lpstr>
      <vt:lpstr>Schleiermacher, ctd.</vt:lpstr>
      <vt:lpstr>Only two paths for the ‘true’ TLR:</vt:lpstr>
      <vt:lpstr>Schleiermacher’s influence:</vt:lpstr>
      <vt:lpstr>Late 19th and early 20th cent.</vt:lpstr>
      <vt:lpstr>Result: Devaluation and  marginalization of TR (in UK):</vt:lpstr>
      <vt:lpstr>PowerPoint-Präsentation</vt:lpstr>
      <vt:lpstr>TR Studies since 1970s:</vt:lpstr>
      <vt:lpstr>Since 1970s, ctd.</vt:lpstr>
      <vt:lpstr>Translation Studies</vt:lpstr>
      <vt:lpstr>THE HOLMES – TOURY ‘map’</vt:lpstr>
      <vt:lpstr>DTS: </vt:lpstr>
      <vt:lpstr>No general  - only partial theories </vt:lpstr>
      <vt:lpstr>Main issues: </vt:lpstr>
      <vt:lpstr> DEVELOPMENTS SINCE 1970s - summary </vt:lpstr>
      <vt:lpstr>e) Hallidayan influence: </vt:lpstr>
      <vt:lpstr>DEVELOPMENTS  SINCE 1970s - summary </vt:lpstr>
      <vt:lpstr>g) the literary polysystem in which:</vt:lpstr>
      <vt:lpstr>DEVELOPMENTS  SINCE 1970s - summary </vt:lpstr>
      <vt:lpstr>CONCLUSION</vt:lpstr>
      <vt:lpstr>Developments since the 1970s</vt:lpstr>
      <vt:lpstr>PowerPoint-Präsentation</vt:lpstr>
      <vt:lpstr>PowerPoint-Präsentation</vt:lpstr>
      <vt:lpstr>Nature of translation</vt:lpstr>
      <vt:lpstr>TRANSLATION STUDIES</vt:lpstr>
      <vt:lpstr>TRANSLATION STUDIES - impact</vt:lpstr>
      <vt:lpstr>Development of Translation Studies</vt:lpstr>
      <vt:lpstr>Development of Translation Studies</vt:lpstr>
      <vt:lpstr>Development of Translation Studies</vt:lpstr>
      <vt:lpstr>Development of Translation Studies</vt:lpstr>
      <vt:lpstr>Development of Translation Studies</vt:lpstr>
      <vt:lpstr>Status of Translation Studies</vt:lpstr>
      <vt:lpstr>Status of Translation Studies</vt:lpstr>
      <vt:lpstr>Status of Translation Studies</vt:lpstr>
      <vt:lpstr>Always here for you! 随时为你们服务</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Chinesische Literatur  der Gegenwart</dc:title>
  <dc:creator>woesler</dc:creator>
  <cp:lastModifiedBy>martin@woesler.de</cp:lastModifiedBy>
  <cp:revision>738</cp:revision>
  <dcterms:created xsi:type="dcterms:W3CDTF">2010-06-18T15:32:00Z</dcterms:created>
  <dcterms:modified xsi:type="dcterms:W3CDTF">2021-10-27T09:56:41Z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