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1"/>
  </p:notesMasterIdLst>
  <p:sldIdLst>
    <p:sldId id="256" r:id="rId2"/>
    <p:sldId id="533" r:id="rId3"/>
    <p:sldId id="536" r:id="rId4"/>
    <p:sldId id="529" r:id="rId5"/>
    <p:sldId id="530" r:id="rId6"/>
    <p:sldId id="532" r:id="rId7"/>
    <p:sldId id="534" r:id="rId8"/>
    <p:sldId id="443" r:id="rId9"/>
    <p:sldId id="40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13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第十三周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algn="ctr">
              <a:buAutoNum type="arabicPeriod"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34: </a:t>
            </a:r>
            <a:r>
              <a:rPr lang="de-DE" altLang="zh-CN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TCM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The Development of Chinese Medicine by 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Yì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Míngxiá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易明霞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https://ks.wjx.top/vj/Q1uEUyp.aspx</a:t>
            </a:r>
          </a:p>
          <a:p>
            <a:pPr marL="457200" indent="-457200" algn="ctr">
              <a:buAutoNum type="arabicPeriod"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35: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Modern and Contemporary Literature: </a:t>
            </a:r>
            <a:r>
              <a:rPr lang="en-US" altLang="zh-CN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Qian </a:t>
            </a:r>
            <a:r>
              <a:rPr lang="en-US" altLang="zh-CN" sz="4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Zhongshu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Ch‘ien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Chung-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shu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 by 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Péng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Jiāyù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彭佳钰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https://ks.wjx.top/vj/OHy8u1P.aspx</a:t>
            </a:r>
          </a:p>
          <a:p>
            <a:pPr marL="457200" indent="-457200" algn="ctr">
              <a:buAutoNum type="arabicPeriod"/>
            </a:pPr>
            <a:endParaRPr lang="zh-CN" altLang="de-DE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3.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36: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Traditional Chinese </a:t>
            </a:r>
            <a:r>
              <a:rPr lang="en-US" altLang="zh-CN" sz="36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Dance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by Wang </a:t>
            </a:r>
            <a:r>
              <a:rPr lang="en-US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Zihan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zh-CN" altLang="de-DE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王子涵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https://ks.wjx.top/vj/ez2zNsA.aspx</a:t>
            </a:r>
            <a:endParaRPr lang="zh-CN" altLang="de-DE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13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第十三周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b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this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presentation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delivered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any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soon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Dù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de-DE" sz="2400" b="0" i="0" dirty="0" err="1">
                <a:effectLst/>
                <a:latin typeface="Roboto"/>
              </a:rPr>
              <a:t>Xīnyǔ</a:t>
            </a:r>
            <a:r>
              <a:rPr lang="de-DE" sz="2400" b="0" i="0" dirty="0">
                <a:effectLst/>
                <a:latin typeface="Roboto"/>
              </a:rPr>
              <a:t> 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(Quiz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has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been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4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taken</a:t>
            </a:r>
            <a:r>
              <a:rPr lang="de-DE" altLang="zh-CN" sz="24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898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13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第十三周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84202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porcelain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Celadon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solidFill>
                            <a:schemeClr val="tx1"/>
                          </a:solidFill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Stage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entertainment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Crosstalk </a:t>
                      </a:r>
                      <a:r>
                        <a:rPr lang="zh-CN" altLang="de-DE" sz="1400" dirty="0">
                          <a:solidFill>
                            <a:schemeClr val="tx1"/>
                          </a:solidFill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  <a:effectLst/>
                        </a:rPr>
                        <a:t>Guzheng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Ancient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literature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Classical</a:t>
                      </a:r>
                      <a:r>
                        <a:rPr lang="de-DE" sz="1400" dirty="0">
                          <a:effectLst/>
                        </a:rPr>
                        <a:t>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Chinese </a:t>
                      </a:r>
                      <a:r>
                        <a:rPr lang="de-DE" sz="1400" dirty="0" err="1">
                          <a:effectLst/>
                        </a:rPr>
                        <a:t>language</a:t>
                      </a:r>
                      <a:r>
                        <a:rPr lang="de-DE" sz="1400" dirty="0">
                          <a:effectLst/>
                        </a:rPr>
                        <a:t>: Chinese </a:t>
                      </a:r>
                      <a:r>
                        <a:rPr lang="de-DE" sz="1400" dirty="0" err="1">
                          <a:effectLst/>
                        </a:rPr>
                        <a:t>Dialects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13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第十三周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455292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Chinese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Mythology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Huli-jing</a:t>
                      </a:r>
                      <a:endParaRPr lang="de-DE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Science and Technology: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Douyin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Facial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Premodern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literature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: Tang and Song (2 </a:t>
                      </a:r>
                      <a:r>
                        <a:rPr lang="de-DE" sz="1400" dirty="0" err="1">
                          <a:solidFill>
                            <a:schemeClr val="tx1"/>
                          </a:solidFill>
                        </a:rPr>
                        <a:t>texts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Body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movement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performance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Stage </a:t>
                      </a:r>
                      <a:r>
                        <a:rPr lang="de-DE" sz="1400" dirty="0" err="1"/>
                        <a:t>entertainment</a:t>
                      </a:r>
                      <a:r>
                        <a:rPr lang="de-DE" sz="1400" dirty="0"/>
                        <a:t>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</a:t>
                      </a:r>
                      <a:r>
                        <a:rPr lang="de-DE" sz="1400" dirty="0" err="1"/>
                        <a:t>Astrology</a:t>
                      </a:r>
                      <a:r>
                        <a:rPr lang="de-DE" sz="1400" dirty="0"/>
                        <a:t>: Chinese </a:t>
                      </a:r>
                      <a:r>
                        <a:rPr lang="de-DE" sz="1400" dirty="0" err="1"/>
                        <a:t>Astrology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13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第十三周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algn="ctr" eaLnBrk="1" hangingPunct="1">
              <a:buFont typeface="Garamond" panose="02020404030301010803" pitchFamily="18" charset="0"/>
              <a:buNone/>
            </a:pP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Please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3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3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</a:t>
            </a: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Chinese Astrology: Calendar, The 24 Solar Terms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de-DE" sz="18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Stage </a:t>
            </a:r>
            <a:r>
              <a:rPr lang="de-DE" sz="1800" b="0" i="0" u="none" strike="noStrike" kern="1200" dirty="0" err="1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entertainment</a:t>
            </a:r>
            <a:r>
              <a:rPr lang="de-DE" sz="18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: Shadow Play</a:t>
            </a:r>
            <a:endParaRPr lang="de-D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de-DE" sz="18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Chinese </a:t>
            </a:r>
            <a:r>
              <a:rPr lang="de-DE" sz="1800" b="0" i="0" u="none" strike="noStrike" kern="1200" dirty="0" err="1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Astrology</a:t>
            </a:r>
            <a:r>
              <a:rPr lang="de-DE" sz="1800" b="0" i="0" u="none" strike="noStrike" kern="1200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: Chinese </a:t>
            </a:r>
            <a:r>
              <a:rPr lang="de-DE" sz="1800" b="0" i="0" u="none" strike="noStrike" kern="1200" dirty="0" err="1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Astrology</a:t>
            </a:r>
            <a:endParaRPr lang="zh-CN" altLang="de-DE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endParaRPr lang="de-DE" altLang="zh-CN" sz="3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de-DE" sz="3600" dirty="0">
                <a:latin typeface="Calibri" panose="020F0502020204030204" pitchFamily="34" charset="0"/>
                <a:cs typeface="Calibri" panose="020F0502020204030204" pitchFamily="34" charset="0"/>
              </a:rPr>
              <a:t>晚一點：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3513</Words>
  <Application>Microsoft Office PowerPoint</Application>
  <PresentationFormat>Bildschirmpräsentation (4:3)</PresentationFormat>
  <Paragraphs>1427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楷体</vt:lpstr>
      <vt:lpstr>Arial</vt:lpstr>
      <vt:lpstr>Calibri</vt:lpstr>
      <vt:lpstr>Corbel</vt:lpstr>
      <vt:lpstr>Garamond</vt:lpstr>
      <vt:lpstr>Roboto</vt:lpstr>
      <vt:lpstr>Larissa-Design</vt:lpstr>
      <vt:lpstr>中国文化基础 Foundation of Chinese Cultures for Bachelor Students of Translation Studies</vt:lpstr>
      <vt:lpstr>Session 13 第十三周</vt:lpstr>
      <vt:lpstr>Session 13 第十三周</vt:lpstr>
      <vt:lpstr>Session 13 第十三周</vt:lpstr>
      <vt:lpstr>Session 13 第十三周</vt:lpstr>
      <vt:lpstr>Session 13 第十三周</vt:lpstr>
      <vt:lpstr>(晚一點：) Marriage (Dù Xīnyǔ 杜心语)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782</cp:revision>
  <dcterms:created xsi:type="dcterms:W3CDTF">2010-06-18T15:32:00Z</dcterms:created>
  <dcterms:modified xsi:type="dcterms:W3CDTF">2021-05-26T05:58:54Z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