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handoutMasterIdLst>
    <p:handoutMasterId r:id="rId29"/>
  </p:handoutMasterIdLst>
  <p:sldIdLst>
    <p:sldId id="256" r:id="rId3"/>
    <p:sldId id="257" r:id="rId4"/>
    <p:sldId id="259" r:id="rId5"/>
    <p:sldId id="261" r:id="rId6"/>
    <p:sldId id="11088524" r:id="rId7"/>
    <p:sldId id="11088527" r:id="rId8"/>
    <p:sldId id="11088530" r:id="rId9"/>
    <p:sldId id="11088531" r:id="rId10"/>
    <p:sldId id="11088532" r:id="rId11"/>
    <p:sldId id="11088533" r:id="rId12"/>
    <p:sldId id="11088544" r:id="rId13"/>
    <p:sldId id="11088545" r:id="rId14"/>
    <p:sldId id="11088528" r:id="rId15"/>
    <p:sldId id="11088546" r:id="rId16"/>
    <p:sldId id="11088547" r:id="rId17"/>
    <p:sldId id="11088534" r:id="rId18"/>
    <p:sldId id="11088535" r:id="rId19"/>
    <p:sldId id="11088537" r:id="rId20"/>
    <p:sldId id="11088536" r:id="rId21"/>
    <p:sldId id="11088529" r:id="rId22"/>
    <p:sldId id="11088539" r:id="rId23"/>
    <p:sldId id="11088540" r:id="rId24"/>
    <p:sldId id="11088548" r:id="rId25"/>
    <p:sldId id="11088538" r:id="rId26"/>
    <p:sldId id="11088543"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4" autoAdjust="0"/>
    <p:restoredTop sz="73253" autoAdjust="0"/>
  </p:normalViewPr>
  <p:slideViewPr>
    <p:cSldViewPr snapToGrid="0">
      <p:cViewPr varScale="1">
        <p:scale>
          <a:sx n="70" d="100"/>
          <a:sy n="70" d="100"/>
        </p:scale>
        <p:origin x="1164" y="7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274CC-0B0C-40A9-B5DE-0453C10C430E}" type="datetimeFigureOut">
              <a:rPr lang="zh-CN" altLang="en-US" smtClean="0"/>
              <a:t>2024/9/11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572AE-20FB-4724-90D4-663525A097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667572AE-20FB-4724-90D4-663525A097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Beijing: influenced by imperial culture, it’s more noble, elegant and grand</a:t>
            </a:r>
          </a:p>
          <a:p>
            <a:endParaRPr lang="en-US" altLang="zh-CN" dirty="0"/>
          </a:p>
          <a:p>
            <a:r>
              <a:rPr lang="en-US" altLang="zh-CN" dirty="0"/>
              <a:t>Shanghai:</a:t>
            </a:r>
            <a:r>
              <a:rPr lang="zh-CN" altLang="en-US" dirty="0"/>
              <a:t> </a:t>
            </a:r>
            <a:r>
              <a:rPr lang="en-US" altLang="zh-CN" dirty="0"/>
              <a:t>combine western tailoring techniques with Chinese elements. It focuses on the smoothness of the lines and the overall harmony.</a:t>
            </a:r>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14</a:t>
            </a:fld>
            <a:endParaRPr lang="zh-CN" altLang="en-US"/>
          </a:p>
        </p:txBody>
      </p:sp>
    </p:spTree>
    <p:extLst>
      <p:ext uri="{BB962C8B-B14F-4D97-AF65-F5344CB8AC3E}">
        <p14:creationId xmlns:p14="http://schemas.microsoft.com/office/powerpoint/2010/main" val="375190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Jiangnan style: The design style is classical, graceful and restrained. It represents the charm of Jiangnan region.</a:t>
            </a:r>
          </a:p>
          <a:p>
            <a:r>
              <a:rPr lang="en-US" altLang="zh-CN" dirty="0"/>
              <a:t> Hong Kong style: The design style is simple, practical and neat. </a:t>
            </a:r>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15</a:t>
            </a:fld>
            <a:endParaRPr lang="zh-CN" altLang="en-US"/>
          </a:p>
        </p:txBody>
      </p:sp>
    </p:spTree>
    <p:extLst>
      <p:ext uri="{BB962C8B-B14F-4D97-AF65-F5344CB8AC3E}">
        <p14:creationId xmlns:p14="http://schemas.microsoft.com/office/powerpoint/2010/main" val="342531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1.The Manchu, and anyone living under the Eight Banners system, wore different clothing from ordinary civilians. Thus, they became known as the Banner People (Chinese: </a:t>
            </a:r>
            <a:r>
              <a:rPr lang="zh-CN" altLang="en-US" dirty="0"/>
              <a:t>旗人</a:t>
            </a:r>
            <a:r>
              <a:rPr lang="en-US" altLang="zh-CN" dirty="0"/>
              <a:t>; pinyin: </a:t>
            </a:r>
            <a:r>
              <a:rPr lang="en-US" altLang="zh-CN" dirty="0" err="1"/>
              <a:t>qírén</a:t>
            </a:r>
            <a:r>
              <a:rPr lang="en-US" altLang="zh-CN" dirty="0"/>
              <a:t>; lit. 'banner person’).</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67572AE-20FB-4724-90D4-663525A097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67572AE-20FB-4724-90D4-663525A097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2024/9/11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2024/9/11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090A7-2594-4CAF-9CF8-2B63A18ADE6B}" type="slidenum">
              <a:rPr lang="zh-CN" altLang="en-US" smtClean="0"/>
              <a:t>‹#›</a:t>
            </a:fld>
            <a:endParaRPr lang="zh-CN" altLang="en-US"/>
          </a:p>
        </p:txBody>
      </p:sp>
      <p:sp>
        <p:nvSpPr>
          <p:cNvPr id="11" name="TextBox 10"/>
          <p:cNvSpPr txBox="1"/>
          <p:nvPr userDrawn="1"/>
        </p:nvSpPr>
        <p:spPr>
          <a:xfrm>
            <a:off x="1138448"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FA419A-C968-4BF4-B5C8-60791D4C5B18}" type="datetimeFigureOut">
              <a:rPr lang="zh-CN" altLang="en-US" smtClean="0"/>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090A7-2594-4CAF-9CF8-2B63A18ADE6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A419A-C968-4BF4-B5C8-60791D4C5B18}" type="datetimeFigureOut">
              <a:rPr lang="zh-CN" altLang="en-US" smtClean="0"/>
              <a:t>2024/9/11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090A7-2594-4CAF-9CF8-2B63A18ADE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5.png"/><Relationship Id="rId7"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rot="8100000">
            <a:off x="3174708" y="470788"/>
            <a:ext cx="5994269" cy="6911234"/>
          </a:xfrm>
          <a:prstGeom prst="rect">
            <a:avLst/>
          </a:prstGeom>
          <a:blipFill dpi="0" rotWithShape="1">
            <a:blip r:embed="rId3" cstate="email">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4" cstate="email"/>
          <a:stretch>
            <a:fillRect/>
          </a:stretch>
        </p:blipFill>
        <p:spPr>
          <a:xfrm rot="9540003">
            <a:off x="291539" y="2434623"/>
            <a:ext cx="3189146" cy="4470766"/>
          </a:xfrm>
          <a:prstGeom prst="rect">
            <a:avLst/>
          </a:prstGeom>
        </p:spPr>
      </p:pic>
      <p:pic>
        <p:nvPicPr>
          <p:cNvPr id="17" name="图片 16"/>
          <p:cNvPicPr>
            <a:picLocks noChangeAspect="1"/>
          </p:cNvPicPr>
          <p:nvPr/>
        </p:nvPicPr>
        <p:blipFill>
          <a:blip r:embed="rId5" cstate="email"/>
          <a:stretch>
            <a:fillRect/>
          </a:stretch>
        </p:blipFill>
        <p:spPr>
          <a:xfrm rot="10378987">
            <a:off x="-565375" y="4519729"/>
            <a:ext cx="4860050" cy="3118807"/>
          </a:xfrm>
          <a:prstGeom prst="rect">
            <a:avLst/>
          </a:prstGeom>
        </p:spPr>
      </p:pic>
      <p:pic>
        <p:nvPicPr>
          <p:cNvPr id="7" name="图片 6"/>
          <p:cNvPicPr>
            <a:picLocks noChangeAspect="1"/>
          </p:cNvPicPr>
          <p:nvPr/>
        </p:nvPicPr>
        <p:blipFill>
          <a:blip r:embed="rId6" cstate="email"/>
          <a:stretch>
            <a:fillRect/>
          </a:stretch>
        </p:blipFill>
        <p:spPr>
          <a:xfrm>
            <a:off x="-462870" y="-753310"/>
            <a:ext cx="4121069" cy="4121069"/>
          </a:xfrm>
          <a:prstGeom prst="rect">
            <a:avLst/>
          </a:prstGeom>
        </p:spPr>
      </p:pic>
      <p:pic>
        <p:nvPicPr>
          <p:cNvPr id="13" name="图片 12"/>
          <p:cNvPicPr>
            <a:picLocks noChangeAspect="1"/>
          </p:cNvPicPr>
          <p:nvPr/>
        </p:nvPicPr>
        <p:blipFill>
          <a:blip r:embed="rId7" cstate="email"/>
          <a:stretch>
            <a:fillRect/>
          </a:stretch>
        </p:blipFill>
        <p:spPr>
          <a:xfrm>
            <a:off x="-1635873" y="3077364"/>
            <a:ext cx="2832533" cy="4470766"/>
          </a:xfrm>
          <a:prstGeom prst="rect">
            <a:avLst/>
          </a:prstGeom>
        </p:spPr>
      </p:pic>
      <p:pic>
        <p:nvPicPr>
          <p:cNvPr id="23" name="图片 22"/>
          <p:cNvPicPr>
            <a:picLocks noChangeAspect="1"/>
          </p:cNvPicPr>
          <p:nvPr/>
        </p:nvPicPr>
        <p:blipFill>
          <a:blip r:embed="rId8" cstate="email"/>
          <a:stretch>
            <a:fillRect/>
          </a:stretch>
        </p:blipFill>
        <p:spPr>
          <a:xfrm>
            <a:off x="1941648" y="993185"/>
            <a:ext cx="4184093" cy="6277911"/>
          </a:xfrm>
          <a:prstGeom prst="rect">
            <a:avLst/>
          </a:prstGeom>
        </p:spPr>
      </p:pic>
      <p:sp>
        <p:nvSpPr>
          <p:cNvPr id="18" name="标题 1"/>
          <p:cNvSpPr txBox="1"/>
          <p:nvPr/>
        </p:nvSpPr>
        <p:spPr>
          <a:xfrm>
            <a:off x="5628333" y="2239419"/>
            <a:ext cx="5904881" cy="1533496"/>
          </a:xfrm>
          <a:prstGeom prst="rect">
            <a:avLst/>
          </a:prstGeom>
        </p:spPr>
        <p:txBody>
          <a:bodyPr vert="horz" lIns="91440" tIns="45720" rIns="91440" bIns="45720" rtlCol="0" anchor="b">
            <a:noAutofit/>
          </a:bodyPr>
          <a:lstStyle>
            <a:defPPr>
              <a:defRPr lang="zh-CN"/>
            </a:defPPr>
            <a:lvl1pPr algn="ctr">
              <a:lnSpc>
                <a:spcPct val="90000"/>
              </a:lnSpc>
              <a:spcBef>
                <a:spcPct val="0"/>
              </a:spcBef>
              <a:buNone/>
              <a:defRPr sz="10700" b="1">
                <a:latin typeface="南构曲传波隶书" panose="00020600040101010101" pitchFamily="18" charset="-122"/>
                <a:ea typeface="南构曲传波隶书" panose="00020600040101010101" pitchFamily="18" charset="-122"/>
                <a:cs typeface="+mj-cs"/>
              </a:defRPr>
            </a:lvl1pPr>
          </a:lstStyle>
          <a:p>
            <a:pPr>
              <a:lnSpc>
                <a:spcPts val="9900"/>
              </a:lnSpc>
            </a:pPr>
            <a:r>
              <a:rPr lang="en-US" altLang="zh-CN" sz="7500" b="0" dirty="0">
                <a:latin typeface="华文中宋" panose="02010600040101010101" pitchFamily="2" charset="-122"/>
                <a:ea typeface="华文中宋" panose="02010600040101010101" pitchFamily="2" charset="-122"/>
                <a:cs typeface="+mn-ea"/>
                <a:sym typeface="+mn-lt"/>
              </a:rPr>
              <a:t>Cheongsam</a:t>
            </a:r>
            <a:endParaRPr lang="zh-CN" altLang="en-US" sz="7500" b="0" dirty="0">
              <a:latin typeface="华文中宋" panose="02010600040101010101" pitchFamily="2" charset="-122"/>
              <a:ea typeface="华文中宋" panose="02010600040101010101" pitchFamily="2" charset="-122"/>
              <a:cs typeface="+mn-ea"/>
              <a:sym typeface="+mn-lt"/>
            </a:endParaRPr>
          </a:p>
        </p:txBody>
      </p:sp>
      <p:pic>
        <p:nvPicPr>
          <p:cNvPr id="3" name="图片 2"/>
          <p:cNvPicPr>
            <a:picLocks noChangeAspect="1"/>
          </p:cNvPicPr>
          <p:nvPr/>
        </p:nvPicPr>
        <p:blipFill>
          <a:blip r:embed="rId9" cstate="email"/>
          <a:stretch>
            <a:fillRect/>
          </a:stretch>
        </p:blipFill>
        <p:spPr>
          <a:xfrm>
            <a:off x="10268450" y="1584358"/>
            <a:ext cx="1139658" cy="838200"/>
          </a:xfrm>
          <a:prstGeom prst="rect">
            <a:avLst/>
          </a:prstGeom>
        </p:spPr>
      </p:pic>
      <p:pic>
        <p:nvPicPr>
          <p:cNvPr id="6" name="图片 5"/>
          <p:cNvPicPr>
            <a:picLocks noChangeAspect="1"/>
          </p:cNvPicPr>
          <p:nvPr/>
        </p:nvPicPr>
        <p:blipFill>
          <a:blip r:embed="rId10" cstate="email"/>
          <a:stretch>
            <a:fillRect/>
          </a:stretch>
        </p:blipFill>
        <p:spPr>
          <a:xfrm>
            <a:off x="5408097" y="3618085"/>
            <a:ext cx="1170209" cy="576625"/>
          </a:xfrm>
          <a:prstGeom prst="rect">
            <a:avLst/>
          </a:prstGeom>
        </p:spPr>
      </p:pic>
      <p:sp>
        <p:nvSpPr>
          <p:cNvPr id="24" name="矩形 23"/>
          <p:cNvSpPr/>
          <p:nvPr/>
        </p:nvSpPr>
        <p:spPr>
          <a:xfrm>
            <a:off x="5919629" y="4628323"/>
            <a:ext cx="5322287" cy="1131848"/>
          </a:xfrm>
          <a:prstGeom prst="rect">
            <a:avLst/>
          </a:prstGeom>
        </p:spPr>
        <p:txBody>
          <a:bodyPr wrap="square">
            <a:spAutoFit/>
          </a:bodyPr>
          <a:lstStyle/>
          <a:p>
            <a:pPr algn="ctr">
              <a:lnSpc>
                <a:spcPct val="150000"/>
              </a:lnSpc>
            </a:pPr>
            <a:r>
              <a:rPr lang="en-US" altLang="zh-CN" sz="2400" dirty="0">
                <a:cs typeface="+mn-ea"/>
                <a:sym typeface="+mn-lt"/>
              </a:rPr>
              <a:t>Tang </a:t>
            </a:r>
            <a:r>
              <a:rPr lang="en-US" altLang="zh-CN" sz="2400" dirty="0" err="1">
                <a:cs typeface="+mn-ea"/>
                <a:sym typeface="+mn-lt"/>
              </a:rPr>
              <a:t>Yuewei</a:t>
            </a:r>
            <a:endParaRPr lang="en-US" altLang="zh-CN" sz="2400" dirty="0">
              <a:cs typeface="+mn-ea"/>
              <a:sym typeface="+mn-lt"/>
            </a:endParaRPr>
          </a:p>
          <a:p>
            <a:pPr algn="ctr">
              <a:lnSpc>
                <a:spcPct val="150000"/>
              </a:lnSpc>
            </a:pPr>
            <a:r>
              <a:rPr lang="en-US" altLang="zh-CN" sz="2400" dirty="0">
                <a:cs typeface="+mn-ea"/>
                <a:sym typeface="+mn-lt"/>
              </a:rPr>
              <a:t>2024.9.8</a:t>
            </a: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750" fill="hold"/>
                                        <p:tgtEl>
                                          <p:spTgt spid="17"/>
                                        </p:tgtEl>
                                        <p:attrNameLst>
                                          <p:attrName>ppt_w</p:attrName>
                                        </p:attrNameLst>
                                      </p:cBhvr>
                                      <p:tavLst>
                                        <p:tav tm="0">
                                          <p:val>
                                            <p:fltVal val="0"/>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animEffect transition="in" filter="fade">
                                      <p:cBhvr>
                                        <p:cTn id="15" dur="750"/>
                                        <p:tgtEl>
                                          <p:spTgt spid="17"/>
                                        </p:tgtEl>
                                      </p:cBhvr>
                                    </p:animEffec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75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750"/>
                                        <p:tgtEl>
                                          <p:spTgt spid="2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11" name="TextBox 46"/>
          <p:cNvSpPr txBox="1">
            <a:spLocks noChangeArrowheads="1"/>
          </p:cNvSpPr>
          <p:nvPr/>
        </p:nvSpPr>
        <p:spPr bwMode="auto">
          <a:xfrm>
            <a:off x="4587601" y="744567"/>
            <a:ext cx="6818115" cy="511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nSpc>
                <a:spcPct val="150000"/>
              </a:lnSpc>
              <a:defRPr/>
            </a:pPr>
            <a:endParaRPr lang="en-US" altLang="zh-CN" sz="2000" dirty="0">
              <a:latin typeface="Times New Roman" panose="02020603050405020304" pitchFamily="18" charset="0"/>
              <a:ea typeface="+mn-ea"/>
              <a:cs typeface="Times New Roman" panose="02020603050405020304" pitchFamily="18" charset="0"/>
              <a:sym typeface="+mn-lt"/>
            </a:endParaRPr>
          </a:p>
          <a:p>
            <a:pPr lvl="0">
              <a:lnSpc>
                <a:spcPct val="150000"/>
              </a:lnSpc>
              <a:defRPr/>
            </a:pPr>
            <a:r>
              <a:rPr lang="en-US" altLang="zh-CN" sz="2000" dirty="0">
                <a:latin typeface="Times New Roman" panose="02020603050405020304" pitchFamily="18" charset="0"/>
                <a:ea typeface="+mn-ea"/>
                <a:cs typeface="Times New Roman" panose="02020603050405020304" pitchFamily="18" charset="0"/>
                <a:sym typeface="+mn-lt"/>
              </a:rPr>
              <a:t> In the 1920s, cheongsam was chosen by the government to be one of the country's national dresses. Government also promulgated the new Clothing Regulations of 1929, which specified the cheongsam should be worn with trousers and be calf-length.</a:t>
            </a:r>
          </a:p>
          <a:p>
            <a:pPr lvl="0">
              <a:lnSpc>
                <a:spcPct val="150000"/>
              </a:lnSpc>
              <a:defRPr/>
            </a:pPr>
            <a:endParaRPr lang="en-US" altLang="zh-CN" sz="2000" dirty="0">
              <a:latin typeface="Times New Roman" panose="02020603050405020304" pitchFamily="18" charset="0"/>
              <a:ea typeface="+mn-ea"/>
              <a:cs typeface="Times New Roman" panose="02020603050405020304" pitchFamily="18" charset="0"/>
              <a:sym typeface="+mn-lt"/>
            </a:endParaRPr>
          </a:p>
          <a:p>
            <a:pPr lvl="0">
              <a:lnSpc>
                <a:spcPct val="150000"/>
              </a:lnSpc>
              <a:defRPr/>
            </a:pPr>
            <a:r>
              <a:rPr lang="en-US" altLang="zh-CN" sz="2000" dirty="0">
                <a:latin typeface="Times New Roman" panose="02020603050405020304" pitchFamily="18" charset="0"/>
                <a:ea typeface="+mn-ea"/>
                <a:cs typeface="Times New Roman" panose="02020603050405020304" pitchFamily="18" charset="0"/>
                <a:sym typeface="+mn-lt"/>
              </a:rPr>
              <a:t> However, even before 1929, women had already stopped wearing trousers in favor of silk stockings. Chinese women held no respect to the rule, as it was seen as an attempt by the government to control individual rights and woman's liberty.</a:t>
            </a:r>
            <a:endParaRPr lang="zh-CN" altLang="en-US" sz="2000" dirty="0">
              <a:latin typeface="Times New Roman" panose="02020603050405020304" pitchFamily="18" charset="0"/>
              <a:ea typeface="+mn-ea"/>
              <a:cs typeface="Times New Roman" panose="02020603050405020304" pitchFamily="18" charset="0"/>
              <a:sym typeface="+mn-lt"/>
            </a:endParaRPr>
          </a:p>
        </p:txBody>
      </p:sp>
      <p:pic>
        <p:nvPicPr>
          <p:cNvPr id="13" name="图片 12"/>
          <p:cNvPicPr>
            <a:picLocks noChangeAspect="1"/>
          </p:cNvPicPr>
          <p:nvPr/>
        </p:nvPicPr>
        <p:blipFill>
          <a:blip r:embed="rId4" cstate="email"/>
          <a:stretch>
            <a:fillRect/>
          </a:stretch>
        </p:blipFill>
        <p:spPr>
          <a:xfrm>
            <a:off x="-17030" y="906044"/>
            <a:ext cx="4398530" cy="5952898"/>
          </a:xfrm>
          <a:prstGeom prst="rect">
            <a:avLst/>
          </a:prstGeom>
        </p:spPr>
      </p:pic>
      <p:sp>
        <p:nvSpPr>
          <p:cNvPr id="2" name="文本框 1">
            <a:extLst>
              <a:ext uri="{FF2B5EF4-FFF2-40B4-BE49-F238E27FC236}">
                <a16:creationId xmlns:a16="http://schemas.microsoft.com/office/drawing/2014/main" id="{7302AC4C-FCAA-AA88-DBB9-B8AABB911580}"/>
              </a:ext>
            </a:extLst>
          </p:cNvPr>
          <p:cNvSpPr txBox="1"/>
          <p:nvPr/>
        </p:nvSpPr>
        <p:spPr>
          <a:xfrm>
            <a:off x="969847" y="159792"/>
            <a:ext cx="264790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2 History</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750"/>
                                        <p:tgtEl>
                                          <p:spTgt spid="13"/>
                                        </p:tgtEl>
                                      </p:cBhvr>
                                    </p:animEffect>
                                  </p:childTnLst>
                                </p:cTn>
                              </p:par>
                            </p:childTnLst>
                          </p:cTn>
                        </p:par>
                        <p:par>
                          <p:cTn id="12" fill="hold">
                            <p:stCondLst>
                              <p:cond delay="1500"/>
                            </p:stCondLst>
                            <p:childTnLst>
                              <p:par>
                                <p:cTn id="13" presetID="3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675" decel="100000" fill="hold"/>
                                        <p:tgtEl>
                                          <p:spTgt spid="11"/>
                                        </p:tgtEl>
                                        <p:attrNameLst>
                                          <p:attrName>ppt_y</p:attrName>
                                        </p:attrNameLst>
                                      </p:cBhvr>
                                      <p:tavLst>
                                        <p:tav tm="0">
                                          <p:val>
                                            <p:strVal val="#ppt_y+1"/>
                                          </p:val>
                                        </p:tav>
                                        <p:tav tm="100000">
                                          <p:val>
                                            <p:strVal val="#ppt_y-.03"/>
                                          </p:val>
                                        </p:tav>
                                      </p:tavLst>
                                    </p:anim>
                                    <p:anim calcmode="lin" valueType="num">
                                      <p:cBhvr>
                                        <p:cTn id="18" dur="1" accel="100000" fill="hold">
                                          <p:stCondLst>
                                            <p:cond delay="749"/>
                                          </p:stCondLst>
                                        </p:cTn>
                                        <p:tgtEl>
                                          <p:spTgt spid="11"/>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0CBE277-8675-9954-3056-1037AB9C5FC0}"/>
              </a:ext>
            </a:extLst>
          </p:cNvPr>
          <p:cNvPicPr>
            <a:picLocks noChangeAspect="1"/>
          </p:cNvPicPr>
          <p:nvPr/>
        </p:nvPicPr>
        <p:blipFill>
          <a:blip r:embed="rId2" cstate="email"/>
          <a:stretch>
            <a:fillRect/>
          </a:stretch>
        </p:blipFill>
        <p:spPr>
          <a:xfrm rot="9540003">
            <a:off x="147225" y="-21229"/>
            <a:ext cx="675397" cy="946818"/>
          </a:xfrm>
          <a:prstGeom prst="rect">
            <a:avLst/>
          </a:prstGeom>
        </p:spPr>
      </p:pic>
      <p:sp>
        <p:nvSpPr>
          <p:cNvPr id="5" name="文本框 4">
            <a:extLst>
              <a:ext uri="{FF2B5EF4-FFF2-40B4-BE49-F238E27FC236}">
                <a16:creationId xmlns:a16="http://schemas.microsoft.com/office/drawing/2014/main" id="{8EFD6F03-8DB0-78E1-1C2F-7C80C1727FEA}"/>
              </a:ext>
            </a:extLst>
          </p:cNvPr>
          <p:cNvSpPr txBox="1"/>
          <p:nvPr/>
        </p:nvSpPr>
        <p:spPr>
          <a:xfrm>
            <a:off x="969847" y="159792"/>
            <a:ext cx="264790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2 History</a:t>
            </a:r>
            <a:endParaRPr lang="zh-CN" altLang="en-US" dirty="0">
              <a:sym typeface="+mn-lt"/>
            </a:endParaRPr>
          </a:p>
        </p:txBody>
      </p:sp>
      <p:pic>
        <p:nvPicPr>
          <p:cNvPr id="6" name="图片 5">
            <a:extLst>
              <a:ext uri="{FF2B5EF4-FFF2-40B4-BE49-F238E27FC236}">
                <a16:creationId xmlns:a16="http://schemas.microsoft.com/office/drawing/2014/main" id="{4B01EDE1-9993-7D5B-5C00-0991E0E9F8FF}"/>
              </a:ext>
            </a:extLst>
          </p:cNvPr>
          <p:cNvPicPr>
            <a:picLocks noChangeAspect="1"/>
          </p:cNvPicPr>
          <p:nvPr/>
        </p:nvPicPr>
        <p:blipFill>
          <a:blip r:embed="rId3" cstate="email"/>
          <a:stretch>
            <a:fillRect/>
          </a:stretch>
        </p:blipFill>
        <p:spPr>
          <a:xfrm>
            <a:off x="-17030" y="906044"/>
            <a:ext cx="4398530" cy="5952898"/>
          </a:xfrm>
          <a:prstGeom prst="rect">
            <a:avLst/>
          </a:prstGeom>
        </p:spPr>
      </p:pic>
      <p:sp>
        <p:nvSpPr>
          <p:cNvPr id="8" name="文本框 7">
            <a:extLst>
              <a:ext uri="{FF2B5EF4-FFF2-40B4-BE49-F238E27FC236}">
                <a16:creationId xmlns:a16="http://schemas.microsoft.com/office/drawing/2014/main" id="{35507FCE-5332-E6ED-CE07-C644F8E53C32}"/>
              </a:ext>
            </a:extLst>
          </p:cNvPr>
          <p:cNvSpPr txBox="1"/>
          <p:nvPr/>
        </p:nvSpPr>
        <p:spPr>
          <a:xfrm>
            <a:off x="4498681" y="1536174"/>
            <a:ext cx="6845575" cy="3785652"/>
          </a:xfrm>
          <a:prstGeom prst="rect">
            <a:avLst/>
          </a:prstGeom>
          <a:noFill/>
        </p:spPr>
        <p:txBody>
          <a:bodyPr wrap="square">
            <a:spAutoFit/>
          </a:bodyPr>
          <a:lstStyle/>
          <a:p>
            <a:r>
              <a:rPr lang="zh-CN" altLang="en-US" sz="2400" dirty="0">
                <a:latin typeface="Times New Roman" panose="02020603050405020304" pitchFamily="18" charset="0"/>
                <a:cs typeface="Times New Roman" panose="02020603050405020304" pitchFamily="18" charset="0"/>
              </a:rPr>
              <a:t>Starting from the early 1930s, there was a further transformation of the </a:t>
            </a:r>
            <a:r>
              <a:rPr lang="zh-CN" altLang="en-US" sz="2400" i="1" dirty="0">
                <a:latin typeface="Times New Roman" panose="02020603050405020304" pitchFamily="18" charset="0"/>
                <a:cs typeface="Times New Roman" panose="02020603050405020304" pitchFamily="18" charset="0"/>
              </a:rPr>
              <a:t>qipao</a:t>
            </a:r>
            <a:r>
              <a:rPr lang="zh-CN" altLang="en-US" sz="2400" dirty="0">
                <a:latin typeface="Times New Roman" panose="02020603050405020304" pitchFamily="18" charset="0"/>
                <a:cs typeface="Times New Roman" panose="02020603050405020304" pitchFamily="18" charset="0"/>
              </a:rPr>
              <a:t> as it became increasingly shorter, tighter, and body-hugging, with side slits that reached up to the thigh.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Consumer culture rose as Western and Chinese merchants cooperated to move towards early capitalism. People eagerly sought a more modernized dress style and transformed the old cheongsam to suit new tastes.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76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0CBE277-8675-9954-3056-1037AB9C5FC0}"/>
              </a:ext>
            </a:extLst>
          </p:cNvPr>
          <p:cNvPicPr>
            <a:picLocks noChangeAspect="1"/>
          </p:cNvPicPr>
          <p:nvPr/>
        </p:nvPicPr>
        <p:blipFill>
          <a:blip r:embed="rId2" cstate="email"/>
          <a:stretch>
            <a:fillRect/>
          </a:stretch>
        </p:blipFill>
        <p:spPr>
          <a:xfrm rot="9540003">
            <a:off x="147225" y="-21229"/>
            <a:ext cx="675397" cy="946818"/>
          </a:xfrm>
          <a:prstGeom prst="rect">
            <a:avLst/>
          </a:prstGeom>
        </p:spPr>
      </p:pic>
      <p:sp>
        <p:nvSpPr>
          <p:cNvPr id="5" name="文本框 4">
            <a:extLst>
              <a:ext uri="{FF2B5EF4-FFF2-40B4-BE49-F238E27FC236}">
                <a16:creationId xmlns:a16="http://schemas.microsoft.com/office/drawing/2014/main" id="{8EFD6F03-8DB0-78E1-1C2F-7C80C1727FEA}"/>
              </a:ext>
            </a:extLst>
          </p:cNvPr>
          <p:cNvSpPr txBox="1"/>
          <p:nvPr/>
        </p:nvSpPr>
        <p:spPr>
          <a:xfrm>
            <a:off x="969847" y="159792"/>
            <a:ext cx="264790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2 History</a:t>
            </a:r>
            <a:endParaRPr lang="zh-CN" altLang="en-US" dirty="0">
              <a:sym typeface="+mn-lt"/>
            </a:endParaRPr>
          </a:p>
        </p:txBody>
      </p:sp>
      <p:pic>
        <p:nvPicPr>
          <p:cNvPr id="6" name="图片 5">
            <a:extLst>
              <a:ext uri="{FF2B5EF4-FFF2-40B4-BE49-F238E27FC236}">
                <a16:creationId xmlns:a16="http://schemas.microsoft.com/office/drawing/2014/main" id="{4B01EDE1-9993-7D5B-5C00-0991E0E9F8FF}"/>
              </a:ext>
            </a:extLst>
          </p:cNvPr>
          <p:cNvPicPr>
            <a:picLocks noChangeAspect="1"/>
          </p:cNvPicPr>
          <p:nvPr/>
        </p:nvPicPr>
        <p:blipFill>
          <a:blip r:embed="rId3" cstate="email"/>
          <a:stretch>
            <a:fillRect/>
          </a:stretch>
        </p:blipFill>
        <p:spPr>
          <a:xfrm>
            <a:off x="-17030" y="906044"/>
            <a:ext cx="4398530" cy="5952898"/>
          </a:xfrm>
          <a:prstGeom prst="rect">
            <a:avLst/>
          </a:prstGeom>
        </p:spPr>
      </p:pic>
      <p:sp>
        <p:nvSpPr>
          <p:cNvPr id="8" name="文本框 7">
            <a:extLst>
              <a:ext uri="{FF2B5EF4-FFF2-40B4-BE49-F238E27FC236}">
                <a16:creationId xmlns:a16="http://schemas.microsoft.com/office/drawing/2014/main" id="{35507FCE-5332-E6ED-CE07-C644F8E53C32}"/>
              </a:ext>
            </a:extLst>
          </p:cNvPr>
          <p:cNvSpPr txBox="1"/>
          <p:nvPr/>
        </p:nvSpPr>
        <p:spPr>
          <a:xfrm>
            <a:off x="4485033" y="1015166"/>
            <a:ext cx="6845575" cy="5016758"/>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By the 1940s, women who wore the cheongsam were regarded by the intelligentsia as anti-traditional, independent, and free women.</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The westernized cheongsam has been regarded as a symbol of female liberation. Coupled with the social atmosphere of China being invaded by foreign powers at that time, wearing the original Qing Dynasty cheongsam was considered as feudal and reactionary. </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All of this led to the cheongsam eventually breaking away from the Manchu clothing system and starting to form its own style. This trend spread from Shanghai to the whole of China, making the cheongsam the main garment for urban women and intellectual young women in China.</a:t>
            </a: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2606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9717248" y="596900"/>
            <a:ext cx="2474752" cy="6858000"/>
          </a:xfrm>
          <a:prstGeom prst="rect">
            <a:avLst/>
          </a:prstGeom>
        </p:spPr>
      </p:pic>
      <p:pic>
        <p:nvPicPr>
          <p:cNvPr id="14" name="图片 13"/>
          <p:cNvPicPr>
            <a:picLocks noChangeAspect="1"/>
          </p:cNvPicPr>
          <p:nvPr/>
        </p:nvPicPr>
        <p:blipFill>
          <a:blip r:embed="rId4" cstate="email"/>
          <a:stretch>
            <a:fillRect/>
          </a:stretch>
        </p:blipFill>
        <p:spPr>
          <a:xfrm>
            <a:off x="1" y="0"/>
            <a:ext cx="4165600" cy="5209451"/>
          </a:xfrm>
          <a:prstGeom prst="rect">
            <a:avLst/>
          </a:prstGeom>
        </p:spPr>
      </p:pic>
      <p:pic>
        <p:nvPicPr>
          <p:cNvPr id="8" name="图片 7"/>
          <p:cNvPicPr>
            <a:picLocks noChangeAspect="1"/>
          </p:cNvPicPr>
          <p:nvPr/>
        </p:nvPicPr>
        <p:blipFill>
          <a:blip r:embed="rId5" cstate="email"/>
          <a:stretch>
            <a:fillRect/>
          </a:stretch>
        </p:blipFill>
        <p:spPr>
          <a:xfrm>
            <a:off x="-698450" y="960081"/>
            <a:ext cx="5460950" cy="5897919"/>
          </a:xfrm>
          <a:prstGeom prst="rect">
            <a:avLst/>
          </a:prstGeom>
        </p:spPr>
      </p:pic>
      <p:sp>
        <p:nvSpPr>
          <p:cNvPr id="17" name="文本框 16"/>
          <p:cNvSpPr txBox="1"/>
          <p:nvPr/>
        </p:nvSpPr>
        <p:spPr>
          <a:xfrm>
            <a:off x="4337946" y="2798170"/>
            <a:ext cx="5803857" cy="1754326"/>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b="0" dirty="0">
                <a:solidFill>
                  <a:schemeClr val="tx1">
                    <a:lumMod val="95000"/>
                    <a:lumOff val="5000"/>
                  </a:schemeClr>
                </a:solidFill>
                <a:effectLst/>
                <a:latin typeface="华文中宋" panose="02010600040101010101" pitchFamily="2" charset="-122"/>
                <a:ea typeface="华文中宋" panose="02010600040101010101" pitchFamily="2" charset="-122"/>
                <a:cs typeface="+mn-ea"/>
                <a:sym typeface="+mn-lt"/>
              </a:rPr>
              <a:t>3.Categorization and Structure</a:t>
            </a:r>
            <a:endParaRPr lang="zh-CN" altLang="en-US" sz="5400" b="0" dirty="0">
              <a:solidFill>
                <a:schemeClr val="tx1">
                  <a:lumMod val="95000"/>
                  <a:lumOff val="5000"/>
                </a:schemeClr>
              </a:solidFill>
              <a:effectLst/>
              <a:latin typeface="华文中宋" panose="02010600040101010101" pitchFamily="2" charset="-122"/>
              <a:ea typeface="华文中宋" panose="0201060004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50"/>
                                        <p:tgtEl>
                                          <p:spTgt spid="8"/>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par>
                          <p:cTn id="16" fill="hold">
                            <p:stCondLst>
                              <p:cond delay="275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382051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Categorization</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pic>
        <p:nvPicPr>
          <p:cNvPr id="12" name="图片 11">
            <a:extLst>
              <a:ext uri="{FF2B5EF4-FFF2-40B4-BE49-F238E27FC236}">
                <a16:creationId xmlns:a16="http://schemas.microsoft.com/office/drawing/2014/main" id="{6C7970B8-D1CC-3D95-91A4-A472025B4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673" y="1396999"/>
            <a:ext cx="5622325" cy="3200400"/>
          </a:xfrm>
          <a:prstGeom prst="rect">
            <a:avLst/>
          </a:prstGeom>
        </p:spPr>
      </p:pic>
      <p:pic>
        <p:nvPicPr>
          <p:cNvPr id="16" name="图片 15">
            <a:extLst>
              <a:ext uri="{FF2B5EF4-FFF2-40B4-BE49-F238E27FC236}">
                <a16:creationId xmlns:a16="http://schemas.microsoft.com/office/drawing/2014/main" id="{2EB50CF3-BEF1-CE94-4FCF-4BF83A45C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23" y="1396999"/>
            <a:ext cx="5622325" cy="3200401"/>
          </a:xfrm>
          <a:prstGeom prst="rect">
            <a:avLst/>
          </a:prstGeom>
        </p:spPr>
      </p:pic>
      <p:sp>
        <p:nvSpPr>
          <p:cNvPr id="17" name="文本框 16">
            <a:extLst>
              <a:ext uri="{FF2B5EF4-FFF2-40B4-BE49-F238E27FC236}">
                <a16:creationId xmlns:a16="http://schemas.microsoft.com/office/drawing/2014/main" id="{CA27B8B6-B847-8EFE-4CAC-C5A22661A192}"/>
              </a:ext>
            </a:extLst>
          </p:cNvPr>
          <p:cNvSpPr txBox="1"/>
          <p:nvPr/>
        </p:nvSpPr>
        <p:spPr>
          <a:xfrm>
            <a:off x="1909604" y="5149850"/>
            <a:ext cx="3416300" cy="369332"/>
          </a:xfrm>
          <a:prstGeom prst="rect">
            <a:avLst/>
          </a:prstGeom>
          <a:noFill/>
        </p:spPr>
        <p:txBody>
          <a:bodyPr wrap="square" rtlCol="0">
            <a:spAutoFit/>
          </a:bodyPr>
          <a:lstStyle/>
          <a:p>
            <a:r>
              <a:rPr lang="en-US" altLang="zh-CN" dirty="0"/>
              <a:t>Beijing-style Cheongsam </a:t>
            </a:r>
            <a:endParaRPr lang="zh-CN" altLang="en-US" dirty="0"/>
          </a:p>
        </p:txBody>
      </p:sp>
      <p:sp>
        <p:nvSpPr>
          <p:cNvPr id="18" name="文本框 17">
            <a:extLst>
              <a:ext uri="{FF2B5EF4-FFF2-40B4-BE49-F238E27FC236}">
                <a16:creationId xmlns:a16="http://schemas.microsoft.com/office/drawing/2014/main" id="{12C5ABB4-F390-301E-23B9-0518AC3BD3BF}"/>
              </a:ext>
            </a:extLst>
          </p:cNvPr>
          <p:cNvSpPr txBox="1"/>
          <p:nvPr/>
        </p:nvSpPr>
        <p:spPr>
          <a:xfrm>
            <a:off x="7550150" y="5149850"/>
            <a:ext cx="3562350" cy="369332"/>
          </a:xfrm>
          <a:prstGeom prst="rect">
            <a:avLst/>
          </a:prstGeom>
          <a:noFill/>
        </p:spPr>
        <p:txBody>
          <a:bodyPr wrap="square" rtlCol="0">
            <a:spAutoFit/>
          </a:bodyPr>
          <a:lstStyle/>
          <a:p>
            <a:r>
              <a:rPr lang="en-US" altLang="zh-CN" dirty="0"/>
              <a:t>Shanghai-style Cheongsam</a:t>
            </a:r>
            <a:endParaRPr lang="zh-CN" altLang="en-US" dirty="0"/>
          </a:p>
        </p:txBody>
      </p:sp>
    </p:spTree>
    <p:extLst>
      <p:ext uri="{BB962C8B-B14F-4D97-AF65-F5344CB8AC3E}">
        <p14:creationId xmlns:p14="http://schemas.microsoft.com/office/powerpoint/2010/main" val="33352986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85B414-D7FF-DA9F-8808-BE95B3D48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0" y="1619250"/>
            <a:ext cx="4739009" cy="2749550"/>
          </a:xfrm>
          <a:prstGeom prst="rect">
            <a:avLst/>
          </a:prstGeom>
        </p:spPr>
      </p:pic>
      <p:pic>
        <p:nvPicPr>
          <p:cNvPr id="7" name="图片 6">
            <a:extLst>
              <a:ext uri="{FF2B5EF4-FFF2-40B4-BE49-F238E27FC236}">
                <a16:creationId xmlns:a16="http://schemas.microsoft.com/office/drawing/2014/main" id="{88563F1F-EFFC-64C6-2153-10D4003AD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132" y="1619250"/>
            <a:ext cx="4739009" cy="2749550"/>
          </a:xfrm>
          <a:prstGeom prst="rect">
            <a:avLst/>
          </a:prstGeom>
        </p:spPr>
      </p:pic>
      <p:sp>
        <p:nvSpPr>
          <p:cNvPr id="8" name="文本框 7">
            <a:extLst>
              <a:ext uri="{FF2B5EF4-FFF2-40B4-BE49-F238E27FC236}">
                <a16:creationId xmlns:a16="http://schemas.microsoft.com/office/drawing/2014/main" id="{6A96EE08-857C-8E01-BC29-ADB22AD05C9D}"/>
              </a:ext>
            </a:extLst>
          </p:cNvPr>
          <p:cNvSpPr txBox="1"/>
          <p:nvPr/>
        </p:nvSpPr>
        <p:spPr>
          <a:xfrm>
            <a:off x="1685499" y="4933666"/>
            <a:ext cx="4101152" cy="369332"/>
          </a:xfrm>
          <a:prstGeom prst="rect">
            <a:avLst/>
          </a:prstGeom>
          <a:noFill/>
        </p:spPr>
        <p:txBody>
          <a:bodyPr wrap="square" rtlCol="0">
            <a:spAutoFit/>
          </a:bodyPr>
          <a:lstStyle/>
          <a:p>
            <a:r>
              <a:rPr lang="en-US" altLang="zh-CN" dirty="0"/>
              <a:t>Jiangnan-style Cheongsam</a:t>
            </a:r>
            <a:endParaRPr lang="zh-CN" altLang="en-US" dirty="0"/>
          </a:p>
        </p:txBody>
      </p:sp>
      <p:sp>
        <p:nvSpPr>
          <p:cNvPr id="9" name="文本框 8">
            <a:extLst>
              <a:ext uri="{FF2B5EF4-FFF2-40B4-BE49-F238E27FC236}">
                <a16:creationId xmlns:a16="http://schemas.microsoft.com/office/drawing/2014/main" id="{8CE1AB50-460C-5B95-0F1A-457A13E6F65C}"/>
              </a:ext>
            </a:extLst>
          </p:cNvPr>
          <p:cNvSpPr txBox="1"/>
          <p:nvPr/>
        </p:nvSpPr>
        <p:spPr>
          <a:xfrm>
            <a:off x="7130955" y="4933666"/>
            <a:ext cx="3787254" cy="369332"/>
          </a:xfrm>
          <a:prstGeom prst="rect">
            <a:avLst/>
          </a:prstGeom>
          <a:noFill/>
        </p:spPr>
        <p:txBody>
          <a:bodyPr wrap="square" rtlCol="0">
            <a:spAutoFit/>
          </a:bodyPr>
          <a:lstStyle/>
          <a:p>
            <a:r>
              <a:rPr lang="en-US" altLang="zh-CN" dirty="0"/>
              <a:t>Hong Kong-style Cheongsam</a:t>
            </a:r>
            <a:endParaRPr lang="zh-CN" altLang="en-US" dirty="0"/>
          </a:p>
        </p:txBody>
      </p:sp>
      <p:sp>
        <p:nvSpPr>
          <p:cNvPr id="10" name="文本框 9">
            <a:extLst>
              <a:ext uri="{FF2B5EF4-FFF2-40B4-BE49-F238E27FC236}">
                <a16:creationId xmlns:a16="http://schemas.microsoft.com/office/drawing/2014/main" id="{A12C9AEF-4883-2175-FE57-690D65E13059}"/>
              </a:ext>
            </a:extLst>
          </p:cNvPr>
          <p:cNvSpPr txBox="1"/>
          <p:nvPr/>
        </p:nvSpPr>
        <p:spPr>
          <a:xfrm>
            <a:off x="969847" y="159792"/>
            <a:ext cx="382051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Categorization</a:t>
            </a:r>
            <a:endParaRPr lang="zh-CN" altLang="en-US" dirty="0">
              <a:sym typeface="+mn-lt"/>
            </a:endParaRPr>
          </a:p>
        </p:txBody>
      </p:sp>
      <p:pic>
        <p:nvPicPr>
          <p:cNvPr id="11" name="图片 10">
            <a:extLst>
              <a:ext uri="{FF2B5EF4-FFF2-40B4-BE49-F238E27FC236}">
                <a16:creationId xmlns:a16="http://schemas.microsoft.com/office/drawing/2014/main" id="{227138A9-D653-B8BE-EC89-2B3F06DB48E3}"/>
              </a:ext>
            </a:extLst>
          </p:cNvPr>
          <p:cNvPicPr>
            <a:picLocks noChangeAspect="1"/>
          </p:cNvPicPr>
          <p:nvPr/>
        </p:nvPicPr>
        <p:blipFill>
          <a:blip r:embed="rId5" cstate="email"/>
          <a:stretch>
            <a:fillRect/>
          </a:stretch>
        </p:blipFill>
        <p:spPr>
          <a:xfrm rot="9540003">
            <a:off x="147225" y="-21229"/>
            <a:ext cx="675397" cy="946818"/>
          </a:xfrm>
          <a:prstGeom prst="rect">
            <a:avLst/>
          </a:prstGeom>
        </p:spPr>
      </p:pic>
    </p:spTree>
    <p:extLst>
      <p:ext uri="{BB962C8B-B14F-4D97-AF65-F5344CB8AC3E}">
        <p14:creationId xmlns:p14="http://schemas.microsoft.com/office/powerpoint/2010/main" val="167820831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3554386"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Construction</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pic>
        <p:nvPicPr>
          <p:cNvPr id="3" name="图片 2">
            <a:extLst>
              <a:ext uri="{FF2B5EF4-FFF2-40B4-BE49-F238E27FC236}">
                <a16:creationId xmlns:a16="http://schemas.microsoft.com/office/drawing/2014/main" id="{50924FD8-AE81-9256-1441-B87FA4DD2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445" y="1361684"/>
            <a:ext cx="2232000" cy="3960365"/>
          </a:xfrm>
          <a:prstGeom prst="rect">
            <a:avLst/>
          </a:prstGeom>
        </p:spPr>
      </p:pic>
      <p:pic>
        <p:nvPicPr>
          <p:cNvPr id="7" name="图片 6">
            <a:extLst>
              <a:ext uri="{FF2B5EF4-FFF2-40B4-BE49-F238E27FC236}">
                <a16:creationId xmlns:a16="http://schemas.microsoft.com/office/drawing/2014/main" id="{604E246C-E63F-0A8C-6412-961ACB3F39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2790" y="1361684"/>
            <a:ext cx="2232000" cy="3954639"/>
          </a:xfrm>
          <a:prstGeom prst="rect">
            <a:avLst/>
          </a:prstGeom>
        </p:spPr>
      </p:pic>
      <p:pic>
        <p:nvPicPr>
          <p:cNvPr id="10" name="图片 9">
            <a:extLst>
              <a:ext uri="{FF2B5EF4-FFF2-40B4-BE49-F238E27FC236}">
                <a16:creationId xmlns:a16="http://schemas.microsoft.com/office/drawing/2014/main" id="{D4D868EE-AD0A-E61C-2A74-72AAA8C7A3D0}"/>
              </a:ext>
            </a:extLst>
          </p:cNvPr>
          <p:cNvPicPr>
            <a:picLocks noChangeAspect="1"/>
          </p:cNvPicPr>
          <p:nvPr/>
        </p:nvPicPr>
        <p:blipFill>
          <a:blip r:embed="rId6" cstate="print">
            <a:extLst>
              <a:ext uri="{28A0092B-C50C-407E-A947-70E740481C1C}">
                <a14:useLocalDpi xmlns:a14="http://schemas.microsoft.com/office/drawing/2010/main" val="0"/>
              </a:ext>
            </a:extLst>
          </a:blip>
          <a:srcRect l="9470" t="2764" r="6837"/>
          <a:stretch/>
        </p:blipFill>
        <p:spPr>
          <a:xfrm>
            <a:off x="8837712" y="1361685"/>
            <a:ext cx="2232000" cy="3954638"/>
          </a:xfrm>
          <a:prstGeom prst="rect">
            <a:avLst/>
          </a:prstGeom>
        </p:spPr>
      </p:pic>
      <p:sp>
        <p:nvSpPr>
          <p:cNvPr id="11" name="文本框 10">
            <a:extLst>
              <a:ext uri="{FF2B5EF4-FFF2-40B4-BE49-F238E27FC236}">
                <a16:creationId xmlns:a16="http://schemas.microsoft.com/office/drawing/2014/main" id="{93B02C5B-D0AE-50F9-12C5-B9462829F405}"/>
              </a:ext>
            </a:extLst>
          </p:cNvPr>
          <p:cNvSpPr txBox="1"/>
          <p:nvPr/>
        </p:nvSpPr>
        <p:spPr>
          <a:xfrm>
            <a:off x="775252" y="5939166"/>
            <a:ext cx="1789044" cy="369332"/>
          </a:xfrm>
          <a:prstGeom prst="rect">
            <a:avLst/>
          </a:prstGeom>
          <a:noFill/>
        </p:spPr>
        <p:txBody>
          <a:bodyPr wrap="square" rtlCol="0">
            <a:spAutoFit/>
          </a:bodyPr>
          <a:lstStyle/>
          <a:p>
            <a:r>
              <a:rPr lang="en-US" altLang="zh-CN" dirty="0"/>
              <a:t>Sleeveless</a:t>
            </a:r>
            <a:endParaRPr lang="zh-CN" altLang="en-US" dirty="0"/>
          </a:p>
        </p:txBody>
      </p:sp>
      <p:sp>
        <p:nvSpPr>
          <p:cNvPr id="14" name="文本框 13">
            <a:extLst>
              <a:ext uri="{FF2B5EF4-FFF2-40B4-BE49-F238E27FC236}">
                <a16:creationId xmlns:a16="http://schemas.microsoft.com/office/drawing/2014/main" id="{DB3B6308-79CC-AFB6-129B-195F8796AC5A}"/>
              </a:ext>
            </a:extLst>
          </p:cNvPr>
          <p:cNvSpPr txBox="1"/>
          <p:nvPr/>
        </p:nvSpPr>
        <p:spPr>
          <a:xfrm>
            <a:off x="4880113" y="5864087"/>
            <a:ext cx="1610139" cy="369332"/>
          </a:xfrm>
          <a:prstGeom prst="rect">
            <a:avLst/>
          </a:prstGeom>
          <a:noFill/>
        </p:spPr>
        <p:txBody>
          <a:bodyPr wrap="square" rtlCol="0">
            <a:spAutoFit/>
          </a:bodyPr>
          <a:lstStyle/>
          <a:p>
            <a:r>
              <a:rPr lang="en-US" altLang="zh-CN" dirty="0"/>
              <a:t>Short sleeves</a:t>
            </a:r>
            <a:endParaRPr lang="zh-CN" altLang="en-US" dirty="0"/>
          </a:p>
        </p:txBody>
      </p:sp>
      <p:sp>
        <p:nvSpPr>
          <p:cNvPr id="15" name="文本框 14">
            <a:extLst>
              <a:ext uri="{FF2B5EF4-FFF2-40B4-BE49-F238E27FC236}">
                <a16:creationId xmlns:a16="http://schemas.microsoft.com/office/drawing/2014/main" id="{D7ED19E7-7E5F-4895-B065-BFC5A248A077}"/>
              </a:ext>
            </a:extLst>
          </p:cNvPr>
          <p:cNvSpPr txBox="1"/>
          <p:nvPr/>
        </p:nvSpPr>
        <p:spPr>
          <a:xfrm>
            <a:off x="8837712" y="5939166"/>
            <a:ext cx="1707705" cy="369332"/>
          </a:xfrm>
          <a:prstGeom prst="rect">
            <a:avLst/>
          </a:prstGeom>
          <a:noFill/>
        </p:spPr>
        <p:txBody>
          <a:bodyPr wrap="square" rtlCol="0">
            <a:spAutoFit/>
          </a:bodyPr>
          <a:lstStyle/>
          <a:p>
            <a:r>
              <a:rPr lang="en-US" altLang="zh-CN" dirty="0"/>
              <a:t>Long sleeves</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pic>
        <p:nvPicPr>
          <p:cNvPr id="3" name="图片 2">
            <a:extLst>
              <a:ext uri="{FF2B5EF4-FFF2-40B4-BE49-F238E27FC236}">
                <a16:creationId xmlns:a16="http://schemas.microsoft.com/office/drawing/2014/main" id="{99DA7BC9-82EC-C612-6CF5-C93B485B1647}"/>
              </a:ext>
            </a:extLst>
          </p:cNvPr>
          <p:cNvPicPr>
            <a:picLocks noChangeAspect="1"/>
          </p:cNvPicPr>
          <p:nvPr/>
        </p:nvPicPr>
        <p:blipFill>
          <a:blip r:embed="rId4">
            <a:extLst>
              <a:ext uri="{28A0092B-C50C-407E-A947-70E740481C1C}">
                <a14:useLocalDpi xmlns:a14="http://schemas.microsoft.com/office/drawing/2010/main" val="0"/>
              </a:ext>
            </a:extLst>
          </a:blip>
          <a:srcRect l="1" r="772" b="4782"/>
          <a:stretch/>
        </p:blipFill>
        <p:spPr>
          <a:xfrm>
            <a:off x="698963" y="846201"/>
            <a:ext cx="2918791" cy="2800846"/>
          </a:xfrm>
          <a:prstGeom prst="rect">
            <a:avLst/>
          </a:prstGeom>
        </p:spPr>
      </p:pic>
      <p:pic>
        <p:nvPicPr>
          <p:cNvPr id="7" name="图片 6">
            <a:extLst>
              <a:ext uri="{FF2B5EF4-FFF2-40B4-BE49-F238E27FC236}">
                <a16:creationId xmlns:a16="http://schemas.microsoft.com/office/drawing/2014/main" id="{88EFF4E4-78B9-C60F-4724-1786DA2BA275}"/>
              </a:ext>
            </a:extLst>
          </p:cNvPr>
          <p:cNvPicPr>
            <a:picLocks noChangeAspect="1"/>
          </p:cNvPicPr>
          <p:nvPr/>
        </p:nvPicPr>
        <p:blipFill>
          <a:blip r:embed="rId5">
            <a:extLst>
              <a:ext uri="{28A0092B-C50C-407E-A947-70E740481C1C}">
                <a14:useLocalDpi xmlns:a14="http://schemas.microsoft.com/office/drawing/2010/main" val="0"/>
              </a:ext>
            </a:extLst>
          </a:blip>
          <a:srcRect l="1" r="772" b="4058"/>
          <a:stretch/>
        </p:blipFill>
        <p:spPr>
          <a:xfrm>
            <a:off x="4326744" y="846201"/>
            <a:ext cx="2918791" cy="2800846"/>
          </a:xfrm>
          <a:prstGeom prst="rect">
            <a:avLst/>
          </a:prstGeom>
        </p:spPr>
      </p:pic>
      <p:pic>
        <p:nvPicPr>
          <p:cNvPr id="13" name="图片 12">
            <a:extLst>
              <a:ext uri="{FF2B5EF4-FFF2-40B4-BE49-F238E27FC236}">
                <a16:creationId xmlns:a16="http://schemas.microsoft.com/office/drawing/2014/main" id="{87F837E1-24D3-09A8-B3E8-A7E647D018EF}"/>
              </a:ext>
            </a:extLst>
          </p:cNvPr>
          <p:cNvPicPr>
            <a:picLocks noChangeAspect="1"/>
          </p:cNvPicPr>
          <p:nvPr/>
        </p:nvPicPr>
        <p:blipFill>
          <a:blip r:embed="rId6">
            <a:extLst>
              <a:ext uri="{28A0092B-C50C-407E-A947-70E740481C1C}">
                <a14:useLocalDpi xmlns:a14="http://schemas.microsoft.com/office/drawing/2010/main" val="0"/>
              </a:ext>
            </a:extLst>
          </a:blip>
          <a:srcRect r="259" b="2330"/>
          <a:stretch/>
        </p:blipFill>
        <p:spPr>
          <a:xfrm>
            <a:off x="7954526" y="846201"/>
            <a:ext cx="2918791" cy="2800846"/>
          </a:xfrm>
          <a:prstGeom prst="rect">
            <a:avLst/>
          </a:prstGeom>
        </p:spPr>
      </p:pic>
      <p:pic>
        <p:nvPicPr>
          <p:cNvPr id="19" name="图片 18">
            <a:extLst>
              <a:ext uri="{FF2B5EF4-FFF2-40B4-BE49-F238E27FC236}">
                <a16:creationId xmlns:a16="http://schemas.microsoft.com/office/drawing/2014/main" id="{22E0BC73-07CE-635B-0CDC-72D8592DD485}"/>
              </a:ext>
            </a:extLst>
          </p:cNvPr>
          <p:cNvPicPr>
            <a:picLocks noChangeAspect="1"/>
          </p:cNvPicPr>
          <p:nvPr/>
        </p:nvPicPr>
        <p:blipFill>
          <a:blip r:embed="rId7">
            <a:extLst>
              <a:ext uri="{28A0092B-C50C-407E-A947-70E740481C1C}">
                <a14:useLocalDpi xmlns:a14="http://schemas.microsoft.com/office/drawing/2010/main" val="0"/>
              </a:ext>
            </a:extLst>
          </a:blip>
          <a:srcRect r="1117" b="2410"/>
          <a:stretch/>
        </p:blipFill>
        <p:spPr>
          <a:xfrm>
            <a:off x="698963" y="4123877"/>
            <a:ext cx="2918790" cy="2734123"/>
          </a:xfrm>
          <a:prstGeom prst="rect">
            <a:avLst/>
          </a:prstGeom>
        </p:spPr>
      </p:pic>
      <p:pic>
        <p:nvPicPr>
          <p:cNvPr id="22" name="图片 21">
            <a:extLst>
              <a:ext uri="{FF2B5EF4-FFF2-40B4-BE49-F238E27FC236}">
                <a16:creationId xmlns:a16="http://schemas.microsoft.com/office/drawing/2014/main" id="{598803C0-1653-13FA-9C90-B00FB5C8B0AF}"/>
              </a:ext>
            </a:extLst>
          </p:cNvPr>
          <p:cNvPicPr>
            <a:picLocks noChangeAspect="1"/>
          </p:cNvPicPr>
          <p:nvPr/>
        </p:nvPicPr>
        <p:blipFill>
          <a:blip r:embed="rId8">
            <a:extLst>
              <a:ext uri="{28A0092B-C50C-407E-A947-70E740481C1C}">
                <a14:useLocalDpi xmlns:a14="http://schemas.microsoft.com/office/drawing/2010/main" val="0"/>
              </a:ext>
            </a:extLst>
          </a:blip>
          <a:srcRect r="1063" b="3623"/>
          <a:stretch/>
        </p:blipFill>
        <p:spPr>
          <a:xfrm>
            <a:off x="4326745" y="4123877"/>
            <a:ext cx="2918790" cy="2800846"/>
          </a:xfrm>
          <a:prstGeom prst="rect">
            <a:avLst/>
          </a:prstGeom>
        </p:spPr>
      </p:pic>
      <p:pic>
        <p:nvPicPr>
          <p:cNvPr id="24" name="图片 23">
            <a:extLst>
              <a:ext uri="{FF2B5EF4-FFF2-40B4-BE49-F238E27FC236}">
                <a16:creationId xmlns:a16="http://schemas.microsoft.com/office/drawing/2014/main" id="{406EB8EF-5EBC-2108-0853-42579F6A3F6A}"/>
              </a:ext>
            </a:extLst>
          </p:cNvPr>
          <p:cNvPicPr>
            <a:picLocks noChangeAspect="1"/>
          </p:cNvPicPr>
          <p:nvPr/>
        </p:nvPicPr>
        <p:blipFill>
          <a:blip r:embed="rId9">
            <a:extLst>
              <a:ext uri="{28A0092B-C50C-407E-A947-70E740481C1C}">
                <a14:useLocalDpi xmlns:a14="http://schemas.microsoft.com/office/drawing/2010/main" val="0"/>
              </a:ext>
            </a:extLst>
          </a:blip>
          <a:srcRect l="1" r="260" b="4348"/>
          <a:stretch/>
        </p:blipFill>
        <p:spPr>
          <a:xfrm>
            <a:off x="7954525" y="4123877"/>
            <a:ext cx="2918791" cy="2800846"/>
          </a:xfrm>
          <a:prstGeom prst="rect">
            <a:avLst/>
          </a:prstGeom>
        </p:spPr>
      </p:pic>
      <p:sp>
        <p:nvSpPr>
          <p:cNvPr id="25" name="文本框 24">
            <a:extLst>
              <a:ext uri="{FF2B5EF4-FFF2-40B4-BE49-F238E27FC236}">
                <a16:creationId xmlns:a16="http://schemas.microsoft.com/office/drawing/2014/main" id="{E24C5370-66C5-6E2B-BEE9-E72A1A3B9244}"/>
              </a:ext>
            </a:extLst>
          </p:cNvPr>
          <p:cNvSpPr txBox="1"/>
          <p:nvPr/>
        </p:nvSpPr>
        <p:spPr>
          <a:xfrm>
            <a:off x="969847" y="278296"/>
            <a:ext cx="10252306" cy="369332"/>
          </a:xfrm>
          <a:prstGeom prst="rect">
            <a:avLst/>
          </a:prstGeom>
          <a:noFill/>
        </p:spPr>
        <p:txBody>
          <a:bodyPr wrap="square" rtlCol="0">
            <a:spAutoFit/>
          </a:bodyPr>
          <a:lstStyle/>
          <a:p>
            <a:r>
              <a:rPr lang="en-US" altLang="zh-CN" dirty="0"/>
              <a:t>      Slanted front                                 Big round front                                  small round front      </a:t>
            </a:r>
            <a:endParaRPr lang="zh-CN" altLang="en-US" dirty="0"/>
          </a:p>
        </p:txBody>
      </p:sp>
      <p:sp>
        <p:nvSpPr>
          <p:cNvPr id="26" name="文本框 25">
            <a:extLst>
              <a:ext uri="{FF2B5EF4-FFF2-40B4-BE49-F238E27FC236}">
                <a16:creationId xmlns:a16="http://schemas.microsoft.com/office/drawing/2014/main" id="{A88DC721-F196-3FA4-AB5A-F15ACE5444F6}"/>
              </a:ext>
            </a:extLst>
          </p:cNvPr>
          <p:cNvSpPr txBox="1"/>
          <p:nvPr/>
        </p:nvSpPr>
        <p:spPr>
          <a:xfrm>
            <a:off x="744906" y="3749630"/>
            <a:ext cx="10082466" cy="369332"/>
          </a:xfrm>
          <a:prstGeom prst="rect">
            <a:avLst/>
          </a:prstGeom>
          <a:noFill/>
        </p:spPr>
        <p:txBody>
          <a:bodyPr wrap="square" rtlCol="0">
            <a:spAutoFit/>
          </a:bodyPr>
          <a:lstStyle/>
          <a:p>
            <a:r>
              <a:rPr lang="en-US" altLang="zh-CN" dirty="0"/>
              <a:t>           Square front                                 Double round front                                Double front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D4D2420-E6DC-E5FF-1405-60F099A06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17" y="1908313"/>
            <a:ext cx="3339548" cy="3339548"/>
          </a:xfrm>
          <a:prstGeom prst="rect">
            <a:avLst/>
          </a:prstGeom>
        </p:spPr>
      </p:pic>
      <p:pic>
        <p:nvPicPr>
          <p:cNvPr id="12" name="图片 11">
            <a:extLst>
              <a:ext uri="{FF2B5EF4-FFF2-40B4-BE49-F238E27FC236}">
                <a16:creationId xmlns:a16="http://schemas.microsoft.com/office/drawing/2014/main" id="{510C06FE-78AF-7670-CCBF-0A4D2FA931C0}"/>
              </a:ext>
            </a:extLst>
          </p:cNvPr>
          <p:cNvPicPr>
            <a:picLocks noChangeAspect="1"/>
          </p:cNvPicPr>
          <p:nvPr/>
        </p:nvPicPr>
        <p:blipFill>
          <a:blip r:embed="rId4">
            <a:extLst>
              <a:ext uri="{28A0092B-C50C-407E-A947-70E740481C1C}">
                <a14:useLocalDpi xmlns:a14="http://schemas.microsoft.com/office/drawing/2010/main" val="0"/>
              </a:ext>
            </a:extLst>
          </a:blip>
          <a:srcRect l="-1" r="2480" b="3869"/>
          <a:stretch/>
        </p:blipFill>
        <p:spPr>
          <a:xfrm>
            <a:off x="4207565" y="1908313"/>
            <a:ext cx="3256722" cy="3339548"/>
          </a:xfrm>
          <a:prstGeom prst="rect">
            <a:avLst/>
          </a:prstGeom>
        </p:spPr>
      </p:pic>
      <p:pic>
        <p:nvPicPr>
          <p:cNvPr id="16" name="图片 15">
            <a:extLst>
              <a:ext uri="{FF2B5EF4-FFF2-40B4-BE49-F238E27FC236}">
                <a16:creationId xmlns:a16="http://schemas.microsoft.com/office/drawing/2014/main" id="{E430BD12-ABF7-7F68-37CA-07231BD2D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2887" y="1908313"/>
            <a:ext cx="3256722" cy="3339548"/>
          </a:xfrm>
          <a:prstGeom prst="rect">
            <a:avLst/>
          </a:prstGeom>
        </p:spPr>
      </p:pic>
      <p:sp>
        <p:nvSpPr>
          <p:cNvPr id="17" name="文本框 16">
            <a:extLst>
              <a:ext uri="{FF2B5EF4-FFF2-40B4-BE49-F238E27FC236}">
                <a16:creationId xmlns:a16="http://schemas.microsoft.com/office/drawing/2014/main" id="{3E44AAD8-B156-553A-4A84-77E4CD53ED75}"/>
              </a:ext>
            </a:extLst>
          </p:cNvPr>
          <p:cNvSpPr txBox="1"/>
          <p:nvPr/>
        </p:nvSpPr>
        <p:spPr>
          <a:xfrm>
            <a:off x="1288774" y="1211664"/>
            <a:ext cx="9094304" cy="369332"/>
          </a:xfrm>
          <a:prstGeom prst="rect">
            <a:avLst/>
          </a:prstGeom>
          <a:noFill/>
        </p:spPr>
        <p:txBody>
          <a:bodyPr wrap="square" rtlCol="0">
            <a:spAutoFit/>
          </a:bodyPr>
          <a:lstStyle/>
          <a:p>
            <a:r>
              <a:rPr lang="en-US" altLang="zh-CN" dirty="0"/>
              <a:t>Jade-shape front                                Asymmetric front                                  No front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DE69E60-48DF-52BC-C6B9-EAD7731A2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371" y="30971"/>
            <a:ext cx="2064336" cy="6858000"/>
          </a:xfrm>
          <a:prstGeom prst="rect">
            <a:avLst/>
          </a:prstGeom>
        </p:spPr>
      </p:pic>
      <p:sp>
        <p:nvSpPr>
          <p:cNvPr id="22" name="文本框 21">
            <a:extLst>
              <a:ext uri="{FF2B5EF4-FFF2-40B4-BE49-F238E27FC236}">
                <a16:creationId xmlns:a16="http://schemas.microsoft.com/office/drawing/2014/main" id="{EAFC3271-0EE1-9D96-5593-D802CD1C906A}"/>
              </a:ext>
            </a:extLst>
          </p:cNvPr>
          <p:cNvSpPr txBox="1"/>
          <p:nvPr/>
        </p:nvSpPr>
        <p:spPr>
          <a:xfrm>
            <a:off x="5745562" y="6486183"/>
            <a:ext cx="1958010" cy="374301"/>
          </a:xfrm>
          <a:prstGeom prst="rect">
            <a:avLst/>
          </a:prstGeom>
          <a:noFill/>
        </p:spPr>
        <p:txBody>
          <a:bodyPr wrap="square" rtlCol="0">
            <a:spAutoFit/>
          </a:bodyPr>
          <a:lstStyle/>
          <a:p>
            <a:r>
              <a:rPr lang="en-US" altLang="zh-CN" dirty="0"/>
              <a:t>Side slit</a:t>
            </a:r>
            <a:endParaRPr lang="zh-CN" altLang="en-US" dirty="0"/>
          </a:p>
        </p:txBody>
      </p:sp>
      <p:pic>
        <p:nvPicPr>
          <p:cNvPr id="24" name="图片 23">
            <a:extLst>
              <a:ext uri="{FF2B5EF4-FFF2-40B4-BE49-F238E27FC236}">
                <a16:creationId xmlns:a16="http://schemas.microsoft.com/office/drawing/2014/main" id="{1C903019-557A-BDA8-2FEF-87E194E77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7744" y="27224"/>
            <a:ext cx="2064336" cy="6858000"/>
          </a:xfrm>
          <a:prstGeom prst="rect">
            <a:avLst/>
          </a:prstGeom>
        </p:spPr>
      </p:pic>
      <p:sp>
        <p:nvSpPr>
          <p:cNvPr id="25" name="文本框 24">
            <a:extLst>
              <a:ext uri="{FF2B5EF4-FFF2-40B4-BE49-F238E27FC236}">
                <a16:creationId xmlns:a16="http://schemas.microsoft.com/office/drawing/2014/main" id="{97284D3B-7944-54EF-C4AA-3A6D7F5CC19A}"/>
              </a:ext>
            </a:extLst>
          </p:cNvPr>
          <p:cNvSpPr txBox="1"/>
          <p:nvPr/>
        </p:nvSpPr>
        <p:spPr>
          <a:xfrm>
            <a:off x="3182273" y="6420679"/>
            <a:ext cx="2047460" cy="369332"/>
          </a:xfrm>
          <a:prstGeom prst="rect">
            <a:avLst/>
          </a:prstGeom>
          <a:noFill/>
        </p:spPr>
        <p:txBody>
          <a:bodyPr wrap="square" rtlCol="0">
            <a:spAutoFit/>
          </a:bodyPr>
          <a:lstStyle/>
          <a:p>
            <a:r>
              <a:rPr lang="en-US" altLang="zh-CN" dirty="0"/>
              <a:t>Back slit</a:t>
            </a:r>
            <a:endParaRPr lang="zh-CN" altLang="en-US" dirty="0"/>
          </a:p>
        </p:txBody>
      </p:sp>
      <p:pic>
        <p:nvPicPr>
          <p:cNvPr id="27" name="图片 26">
            <a:extLst>
              <a:ext uri="{FF2B5EF4-FFF2-40B4-BE49-F238E27FC236}">
                <a16:creationId xmlns:a16="http://schemas.microsoft.com/office/drawing/2014/main" id="{653A81F8-831C-8BC4-28A2-17D15771B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746" y="35291"/>
            <a:ext cx="2043033" cy="6858000"/>
          </a:xfrm>
          <a:prstGeom prst="rect">
            <a:avLst/>
          </a:prstGeom>
        </p:spPr>
      </p:pic>
      <p:sp>
        <p:nvSpPr>
          <p:cNvPr id="28" name="文本框 27">
            <a:extLst>
              <a:ext uri="{FF2B5EF4-FFF2-40B4-BE49-F238E27FC236}">
                <a16:creationId xmlns:a16="http://schemas.microsoft.com/office/drawing/2014/main" id="{414D8E07-3CE4-5982-FC63-B048734F55B8}"/>
              </a:ext>
            </a:extLst>
          </p:cNvPr>
          <p:cNvSpPr txBox="1"/>
          <p:nvPr/>
        </p:nvSpPr>
        <p:spPr>
          <a:xfrm>
            <a:off x="7552942" y="6515892"/>
            <a:ext cx="2690191" cy="369332"/>
          </a:xfrm>
          <a:prstGeom prst="rect">
            <a:avLst/>
          </a:prstGeom>
          <a:noFill/>
        </p:spPr>
        <p:txBody>
          <a:bodyPr wrap="square" rtlCol="0">
            <a:spAutoFit/>
          </a:bodyPr>
          <a:lstStyle/>
          <a:p>
            <a:r>
              <a:rPr lang="en-US" altLang="zh-CN" dirty="0"/>
              <a:t>Slit on both sides</a:t>
            </a:r>
            <a:endParaRPr lang="zh-CN" altLang="en-US" dirty="0"/>
          </a:p>
        </p:txBody>
      </p:sp>
      <p:pic>
        <p:nvPicPr>
          <p:cNvPr id="30" name="图片 29">
            <a:extLst>
              <a:ext uri="{FF2B5EF4-FFF2-40B4-BE49-F238E27FC236}">
                <a16:creationId xmlns:a16="http://schemas.microsoft.com/office/drawing/2014/main" id="{11A9DE47-43D6-AF3A-AC27-0E74E6995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74" y="27224"/>
            <a:ext cx="2225648" cy="6858000"/>
          </a:xfrm>
          <a:prstGeom prst="rect">
            <a:avLst/>
          </a:prstGeom>
        </p:spPr>
      </p:pic>
      <p:pic>
        <p:nvPicPr>
          <p:cNvPr id="33" name="图片 32">
            <a:extLst>
              <a:ext uri="{FF2B5EF4-FFF2-40B4-BE49-F238E27FC236}">
                <a16:creationId xmlns:a16="http://schemas.microsoft.com/office/drawing/2014/main" id="{86BAA028-2B84-8A41-BBCC-1FB5D31F3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7742" y="41522"/>
            <a:ext cx="2064336" cy="6858000"/>
          </a:xfrm>
          <a:prstGeom prst="rect">
            <a:avLst/>
          </a:prstGeom>
        </p:spPr>
      </p:pic>
      <p:sp>
        <p:nvSpPr>
          <p:cNvPr id="34" name="文本框 33">
            <a:extLst>
              <a:ext uri="{FF2B5EF4-FFF2-40B4-BE49-F238E27FC236}">
                <a16:creationId xmlns:a16="http://schemas.microsoft.com/office/drawing/2014/main" id="{80405514-9DD9-C058-B571-059ED0F3A1DE}"/>
              </a:ext>
            </a:extLst>
          </p:cNvPr>
          <p:cNvSpPr txBox="1"/>
          <p:nvPr/>
        </p:nvSpPr>
        <p:spPr>
          <a:xfrm>
            <a:off x="831878" y="6495564"/>
            <a:ext cx="1775057" cy="369332"/>
          </a:xfrm>
          <a:prstGeom prst="rect">
            <a:avLst/>
          </a:prstGeom>
          <a:noFill/>
        </p:spPr>
        <p:txBody>
          <a:bodyPr wrap="square" rtlCol="0">
            <a:spAutoFit/>
          </a:bodyPr>
          <a:lstStyle/>
          <a:p>
            <a:r>
              <a:rPr lang="en-US" altLang="zh-CN" dirty="0"/>
              <a:t>Front slit</a:t>
            </a:r>
            <a:endParaRPr lang="zh-CN" altLang="en-US" dirty="0"/>
          </a:p>
        </p:txBody>
      </p:sp>
      <p:sp>
        <p:nvSpPr>
          <p:cNvPr id="35" name="文本框 34">
            <a:extLst>
              <a:ext uri="{FF2B5EF4-FFF2-40B4-BE49-F238E27FC236}">
                <a16:creationId xmlns:a16="http://schemas.microsoft.com/office/drawing/2014/main" id="{B7F50813-910E-5C44-15CE-4BE9CE795867}"/>
              </a:ext>
            </a:extLst>
          </p:cNvPr>
          <p:cNvSpPr txBox="1"/>
          <p:nvPr/>
        </p:nvSpPr>
        <p:spPr>
          <a:xfrm>
            <a:off x="10242403" y="6488739"/>
            <a:ext cx="2415208" cy="369332"/>
          </a:xfrm>
          <a:prstGeom prst="rect">
            <a:avLst/>
          </a:prstGeom>
          <a:noFill/>
        </p:spPr>
        <p:txBody>
          <a:bodyPr wrap="square" rtlCol="0">
            <a:spAutoFit/>
          </a:bodyPr>
          <a:lstStyle/>
          <a:p>
            <a:r>
              <a:rPr lang="en-US" altLang="zh-CN" dirty="0"/>
              <a:t>No slit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80178" y="1436037"/>
            <a:ext cx="3260272" cy="76944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cap="none" spc="0" normalizeH="0" baseline="0" noProof="0" dirty="0">
                <a:ln>
                  <a:noFill/>
                </a:ln>
                <a:solidFill>
                  <a:schemeClr val="tx1">
                    <a:lumMod val="95000"/>
                    <a:lumOff val="5000"/>
                  </a:schemeClr>
                </a:solidFill>
                <a:uLnTx/>
                <a:uFillTx/>
                <a:cs typeface="+mn-ea"/>
                <a:sym typeface="+mn-lt"/>
              </a:rPr>
              <a:t>Contents</a:t>
            </a:r>
            <a:endParaRPr kumimoji="0" lang="zh-CN" altLang="en-US" sz="4400" i="0" u="none" strike="noStrike" kern="1200" cap="none" spc="0" normalizeH="0" baseline="0" noProof="0" dirty="0">
              <a:ln>
                <a:noFill/>
              </a:ln>
              <a:solidFill>
                <a:schemeClr val="tx1">
                  <a:lumMod val="95000"/>
                  <a:lumOff val="5000"/>
                </a:schemeClr>
              </a:solidFill>
              <a:uLnTx/>
              <a:uFillTx/>
              <a:cs typeface="+mn-ea"/>
              <a:sym typeface="+mn-lt"/>
            </a:endParaRPr>
          </a:p>
        </p:txBody>
      </p:sp>
      <p:sp>
        <p:nvSpPr>
          <p:cNvPr id="11" name="PA-矩形 12"/>
          <p:cNvSpPr/>
          <p:nvPr>
            <p:custDataLst>
              <p:tags r:id="rId1"/>
            </p:custDataLst>
          </p:nvPr>
        </p:nvSpPr>
        <p:spPr>
          <a:xfrm>
            <a:off x="614266" y="2698403"/>
            <a:ext cx="2944560" cy="523220"/>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1</a:t>
            </a:r>
            <a:r>
              <a:rPr kumimoji="0" lang="en-US" altLang="zh-CN" sz="2800" i="0" u="none" strike="noStrike" kern="1200" cap="none" spc="0" normalizeH="0" baseline="0" noProof="0" dirty="0">
                <a:ln>
                  <a:noFill/>
                </a:ln>
                <a:solidFill>
                  <a:schemeClr val="tx1">
                    <a:lumMod val="95000"/>
                    <a:lumOff val="5000"/>
                  </a:schemeClr>
                </a:solidFill>
                <a:uLnTx/>
                <a:uFillTx/>
                <a:latin typeface="华文中宋" panose="02010600040101010101" pitchFamily="2" charset="-122"/>
                <a:ea typeface="华文中宋" panose="02010600040101010101" pitchFamily="2" charset="-122"/>
                <a:cs typeface="+mn-ea"/>
                <a:sym typeface="+mn-lt"/>
              </a:rPr>
              <a:t>.</a:t>
            </a:r>
            <a:r>
              <a:rPr kumimoji="0" lang="zh-CN" altLang="en-US" sz="2800" i="0" u="none" strike="noStrike" kern="1200" cap="none" spc="0" normalizeH="0" baseline="0" noProof="0" dirty="0">
                <a:ln>
                  <a:noFill/>
                </a:ln>
                <a:solidFill>
                  <a:schemeClr val="tx1">
                    <a:lumMod val="95000"/>
                    <a:lumOff val="5000"/>
                  </a:schemeClr>
                </a:solidFill>
                <a:uLnTx/>
                <a:uFillTx/>
                <a:latin typeface="华文中宋" panose="02010600040101010101" pitchFamily="2" charset="-122"/>
                <a:ea typeface="华文中宋" panose="02010600040101010101" pitchFamily="2" charset="-122"/>
                <a:cs typeface="+mn-ea"/>
                <a:sym typeface="+mn-lt"/>
              </a:rPr>
              <a:t> </a:t>
            </a:r>
            <a:r>
              <a:rPr lang="en-US" altLang="zh-CN"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Terminology</a:t>
            </a:r>
            <a:endParaRPr kumimoji="0" lang="zh-CN" altLang="en-US" sz="2800" i="0" u="none" strike="noStrike" kern="1200" cap="none" spc="0" normalizeH="0" baseline="0" noProof="0" dirty="0">
              <a:ln>
                <a:noFill/>
              </a:ln>
              <a:solidFill>
                <a:schemeClr val="tx1">
                  <a:lumMod val="95000"/>
                  <a:lumOff val="5000"/>
                </a:schemeClr>
              </a:solidFill>
              <a:uLnTx/>
              <a:uFillTx/>
              <a:latin typeface="华文中宋" panose="02010600040101010101" pitchFamily="2" charset="-122"/>
              <a:ea typeface="华文中宋" panose="02010600040101010101" pitchFamily="2" charset="-122"/>
              <a:cs typeface="+mn-ea"/>
              <a:sym typeface="+mn-lt"/>
            </a:endParaRPr>
          </a:p>
        </p:txBody>
      </p:sp>
      <p:sp>
        <p:nvSpPr>
          <p:cNvPr id="13" name="PA-矩形 12"/>
          <p:cNvSpPr/>
          <p:nvPr>
            <p:custDataLst>
              <p:tags r:id="rId2"/>
            </p:custDataLst>
          </p:nvPr>
        </p:nvSpPr>
        <p:spPr>
          <a:xfrm>
            <a:off x="4255981" y="2702923"/>
            <a:ext cx="2944560" cy="523220"/>
          </a:xfrm>
          <a:prstGeom prst="rect">
            <a:avLst/>
          </a:prstGeom>
          <a:ln>
            <a:noFill/>
          </a:ln>
        </p:spPr>
        <p:txBody>
          <a:bodyPr wrap="square">
            <a:spAutoFit/>
            <a:scene3d>
              <a:camera prst="orthographicFront"/>
              <a:lightRig rig="threePt" dir="t"/>
            </a:scene3d>
            <a:sp3d contourW="12700"/>
          </a:bodyPr>
          <a:lstStyle/>
          <a:p>
            <a:pPr algn="ctr"/>
            <a:r>
              <a:rPr lang="en-US" altLang="zh-CN"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2. History</a:t>
            </a:r>
            <a:endParaRPr lang="zh-CN" altLang="en-US"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endParaRPr>
          </a:p>
        </p:txBody>
      </p:sp>
      <p:sp>
        <p:nvSpPr>
          <p:cNvPr id="15" name="PA-矩形 12"/>
          <p:cNvSpPr/>
          <p:nvPr>
            <p:custDataLst>
              <p:tags r:id="rId3"/>
            </p:custDataLst>
          </p:nvPr>
        </p:nvSpPr>
        <p:spPr>
          <a:xfrm>
            <a:off x="143330" y="4483989"/>
            <a:ext cx="4377870" cy="523220"/>
          </a:xfrm>
          <a:prstGeom prst="rect">
            <a:avLst/>
          </a:prstGeom>
          <a:ln>
            <a:noFill/>
          </a:ln>
        </p:spPr>
        <p:txBody>
          <a:bodyPr wrap="square">
            <a:spAutoFit/>
            <a:scene3d>
              <a:camera prst="orthographicFront"/>
              <a:lightRig rig="threePt" dir="t"/>
            </a:scene3d>
            <a:sp3d contourW="12700"/>
          </a:bodyPr>
          <a:lstStyle/>
          <a:p>
            <a:pPr lvl="0" algn="ctr">
              <a:defRPr/>
            </a:pPr>
            <a:r>
              <a:rPr lang="en-US" altLang="zh-CN" sz="2800" noProof="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3</a:t>
            </a:r>
            <a:r>
              <a:rPr kumimoji="0" lang="en-US" altLang="zh-CN" sz="2800" i="0" u="none" strike="noStrike" kern="1200" cap="none" spc="0" normalizeH="0" baseline="0" noProof="0" dirty="0">
                <a:ln>
                  <a:noFill/>
                </a:ln>
                <a:solidFill>
                  <a:schemeClr val="tx1">
                    <a:lumMod val="95000"/>
                    <a:lumOff val="5000"/>
                  </a:schemeClr>
                </a:solidFill>
                <a:uLnTx/>
                <a:uFillTx/>
                <a:latin typeface="华文中宋" panose="02010600040101010101" pitchFamily="2" charset="-122"/>
                <a:ea typeface="华文中宋" panose="02010600040101010101" pitchFamily="2" charset="-122"/>
                <a:cs typeface="+mn-ea"/>
                <a:sym typeface="+mn-lt"/>
              </a:rPr>
              <a:t>.</a:t>
            </a:r>
            <a:r>
              <a:rPr kumimoji="0" lang="zh-CN" altLang="en-US" sz="2800" i="0" u="none" strike="noStrike" kern="1200" cap="none" spc="0" normalizeH="0" baseline="0" noProof="0" dirty="0">
                <a:ln>
                  <a:noFill/>
                </a:ln>
                <a:solidFill>
                  <a:schemeClr val="tx1">
                    <a:lumMod val="95000"/>
                    <a:lumOff val="5000"/>
                  </a:schemeClr>
                </a:solidFill>
                <a:uLnTx/>
                <a:uFillTx/>
                <a:latin typeface="华文中宋" panose="02010600040101010101" pitchFamily="2" charset="-122"/>
                <a:ea typeface="华文中宋" panose="02010600040101010101" pitchFamily="2" charset="-122"/>
                <a:cs typeface="+mn-ea"/>
                <a:sym typeface="+mn-lt"/>
              </a:rPr>
              <a:t> </a:t>
            </a:r>
            <a:r>
              <a:rPr lang="en-US" altLang="zh-CN"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Design and structure </a:t>
            </a:r>
            <a:endParaRPr kumimoji="0" lang="zh-CN" altLang="en-US" sz="2800" i="0" u="none" strike="noStrike" kern="1200" cap="none" spc="0" normalizeH="0" baseline="0" noProof="0" dirty="0">
              <a:ln>
                <a:noFill/>
              </a:ln>
              <a:solidFill>
                <a:schemeClr val="tx1">
                  <a:lumMod val="95000"/>
                  <a:lumOff val="5000"/>
                </a:schemeClr>
              </a:solidFill>
              <a:uLnTx/>
              <a:uFillTx/>
              <a:latin typeface="华文中宋" panose="02010600040101010101" pitchFamily="2" charset="-122"/>
              <a:ea typeface="华文中宋" panose="02010600040101010101" pitchFamily="2" charset="-122"/>
              <a:cs typeface="+mn-ea"/>
              <a:sym typeface="+mn-lt"/>
            </a:endParaRPr>
          </a:p>
        </p:txBody>
      </p:sp>
      <p:sp>
        <p:nvSpPr>
          <p:cNvPr id="17" name="PA-矩形 12"/>
          <p:cNvSpPr/>
          <p:nvPr>
            <p:custDataLst>
              <p:tags r:id="rId4"/>
            </p:custDataLst>
          </p:nvPr>
        </p:nvSpPr>
        <p:spPr>
          <a:xfrm>
            <a:off x="4500196" y="4471668"/>
            <a:ext cx="4775511" cy="523220"/>
          </a:xfrm>
          <a:prstGeom prst="rect">
            <a:avLst/>
          </a:prstGeom>
          <a:ln>
            <a:noFill/>
          </a:ln>
        </p:spPr>
        <p:txBody>
          <a:bodyPr wrap="square">
            <a:spAutoFit/>
            <a:scene3d>
              <a:camera prst="orthographicFront"/>
              <a:lightRig rig="threePt" dir="t"/>
            </a:scene3d>
            <a:sp3d contourW="12700"/>
          </a:bodyPr>
          <a:lstStyle/>
          <a:p>
            <a:pPr algn="ctr"/>
            <a:r>
              <a:rPr lang="en-US" altLang="zh-CN"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4. Modern significance </a:t>
            </a:r>
            <a:endParaRPr lang="zh-CN" altLang="en-US" sz="28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endParaRPr>
          </a:p>
        </p:txBody>
      </p:sp>
      <p:pic>
        <p:nvPicPr>
          <p:cNvPr id="19" name="图片 18"/>
          <p:cNvPicPr>
            <a:picLocks noChangeAspect="1"/>
          </p:cNvPicPr>
          <p:nvPr/>
        </p:nvPicPr>
        <p:blipFill>
          <a:blip r:embed="rId7" cstate="email"/>
          <a:stretch>
            <a:fillRect/>
          </a:stretch>
        </p:blipFill>
        <p:spPr>
          <a:xfrm rot="19472600">
            <a:off x="-41518" y="-330979"/>
            <a:ext cx="2585130" cy="2702971"/>
          </a:xfrm>
          <a:prstGeom prst="rect">
            <a:avLst/>
          </a:prstGeom>
        </p:spPr>
      </p:pic>
      <p:pic>
        <p:nvPicPr>
          <p:cNvPr id="3" name="图片 2">
            <a:extLst>
              <a:ext uri="{FF2B5EF4-FFF2-40B4-BE49-F238E27FC236}">
                <a16:creationId xmlns:a16="http://schemas.microsoft.com/office/drawing/2014/main" id="{73E2419D-03F8-5E7A-30A9-9E435742E4F7}"/>
              </a:ext>
            </a:extLst>
          </p:cNvPr>
          <p:cNvPicPr>
            <a:picLocks noChangeAspect="1"/>
          </p:cNvPicPr>
          <p:nvPr/>
        </p:nvPicPr>
        <p:blipFill>
          <a:blip r:embed="rId8"/>
          <a:stretch>
            <a:fillRect/>
          </a:stretch>
        </p:blipFill>
        <p:spPr>
          <a:xfrm>
            <a:off x="6887952" y="-419100"/>
            <a:ext cx="600075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ppt_x"/>
                                          </p:val>
                                        </p:tav>
                                        <p:tav tm="100000">
                                          <p:val>
                                            <p:strVal val="#ppt_x"/>
                                          </p:val>
                                        </p:tav>
                                      </p:tavLst>
                                    </p:anim>
                                    <p:anim calcmode="lin" valueType="num">
                                      <p:cBhvr additive="base">
                                        <p:cTn id="17" dur="75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9717248" y="596900"/>
            <a:ext cx="2474752" cy="6858000"/>
          </a:xfrm>
          <a:prstGeom prst="rect">
            <a:avLst/>
          </a:prstGeom>
        </p:spPr>
      </p:pic>
      <p:pic>
        <p:nvPicPr>
          <p:cNvPr id="14" name="图片 13"/>
          <p:cNvPicPr>
            <a:picLocks noChangeAspect="1"/>
          </p:cNvPicPr>
          <p:nvPr/>
        </p:nvPicPr>
        <p:blipFill>
          <a:blip r:embed="rId4" cstate="email"/>
          <a:stretch>
            <a:fillRect/>
          </a:stretch>
        </p:blipFill>
        <p:spPr>
          <a:xfrm>
            <a:off x="1" y="0"/>
            <a:ext cx="4165600" cy="5209451"/>
          </a:xfrm>
          <a:prstGeom prst="rect">
            <a:avLst/>
          </a:prstGeom>
        </p:spPr>
      </p:pic>
      <p:pic>
        <p:nvPicPr>
          <p:cNvPr id="8" name="图片 7"/>
          <p:cNvPicPr>
            <a:picLocks noChangeAspect="1"/>
          </p:cNvPicPr>
          <p:nvPr/>
        </p:nvPicPr>
        <p:blipFill>
          <a:blip r:embed="rId5" cstate="email"/>
          <a:stretch>
            <a:fillRect/>
          </a:stretch>
        </p:blipFill>
        <p:spPr>
          <a:xfrm>
            <a:off x="-698450" y="960081"/>
            <a:ext cx="5460950" cy="5897919"/>
          </a:xfrm>
          <a:prstGeom prst="rect">
            <a:avLst/>
          </a:prstGeom>
        </p:spPr>
      </p:pic>
      <p:sp>
        <p:nvSpPr>
          <p:cNvPr id="17" name="文本框 16"/>
          <p:cNvSpPr txBox="1"/>
          <p:nvPr/>
        </p:nvSpPr>
        <p:spPr>
          <a:xfrm>
            <a:off x="2823213" y="3102570"/>
            <a:ext cx="8236424" cy="923330"/>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b="0" dirty="0">
                <a:solidFill>
                  <a:schemeClr val="tx1">
                    <a:lumMod val="95000"/>
                    <a:lumOff val="5000"/>
                  </a:schemeClr>
                </a:solidFill>
                <a:effectLst/>
                <a:latin typeface="华文中宋" panose="02010600040101010101" pitchFamily="2" charset="-122"/>
                <a:ea typeface="华文中宋" panose="02010600040101010101" pitchFamily="2" charset="-122"/>
                <a:cs typeface="+mn-ea"/>
                <a:sym typeface="+mn-lt"/>
              </a:rPr>
              <a:t>4.Modern significance</a:t>
            </a:r>
            <a:endParaRPr lang="zh-CN" altLang="en-US" sz="5400" b="0" dirty="0">
              <a:solidFill>
                <a:schemeClr val="tx1">
                  <a:lumMod val="95000"/>
                  <a:lumOff val="5000"/>
                </a:schemeClr>
              </a:solidFill>
              <a:effectLst/>
              <a:latin typeface="华文中宋" panose="02010600040101010101" pitchFamily="2" charset="-122"/>
              <a:ea typeface="华文中宋" panose="0201060004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50"/>
                                        <p:tgtEl>
                                          <p:spTgt spid="8"/>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par>
                          <p:cTn id="16" fill="hold">
                            <p:stCondLst>
                              <p:cond delay="275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4922953"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4 Modern significance</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20" name="文本框 45"/>
          <p:cNvSpPr txBox="1">
            <a:spLocks noChangeArrowheads="1"/>
          </p:cNvSpPr>
          <p:nvPr/>
        </p:nvSpPr>
        <p:spPr bwMode="auto">
          <a:xfrm>
            <a:off x="2998907" y="1410522"/>
            <a:ext cx="6303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400" i="0" u="none" strike="noStrike" kern="1200" cap="none" spc="0" normalizeH="0" baseline="0" noProof="0" dirty="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sym typeface="+mn-lt"/>
              </a:rPr>
              <a:t>Intangible cultural heritage </a:t>
            </a:r>
            <a:endParaRPr kumimoji="0" lang="zh-CN" altLang="zh-CN" sz="2400" i="0" u="none" strike="noStrike" kern="1200" cap="none" spc="0" normalizeH="0" baseline="0" noProof="0" dirty="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sym typeface="+mn-lt"/>
            </a:endParaRPr>
          </a:p>
        </p:txBody>
      </p:sp>
      <p:sp>
        <p:nvSpPr>
          <p:cNvPr id="22" name="文本框 45"/>
          <p:cNvSpPr txBox="1">
            <a:spLocks noChangeArrowheads="1"/>
          </p:cNvSpPr>
          <p:nvPr/>
        </p:nvSpPr>
        <p:spPr bwMode="auto">
          <a:xfrm>
            <a:off x="4715156" y="2967335"/>
            <a:ext cx="5051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400" i="0" u="none" strike="noStrike" cap="none" spc="0" normalizeH="0" baseline="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pPr>
            <a:r>
              <a:rPr lang="en-US" altLang="zh-CN" dirty="0">
                <a:sym typeface="+mn-lt"/>
              </a:rPr>
              <a:t>Authenticity as ethnic wear</a:t>
            </a:r>
            <a:endParaRPr lang="zh-CN" altLang="zh-CN" dirty="0">
              <a:sym typeface="+mn-lt"/>
            </a:endParaRPr>
          </a:p>
        </p:txBody>
      </p:sp>
      <p:sp>
        <p:nvSpPr>
          <p:cNvPr id="24" name="文本框 45"/>
          <p:cNvSpPr txBox="1">
            <a:spLocks noChangeArrowheads="1"/>
          </p:cNvSpPr>
          <p:nvPr/>
        </p:nvSpPr>
        <p:spPr bwMode="auto">
          <a:xfrm>
            <a:off x="6096000" y="4719103"/>
            <a:ext cx="4514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400" i="0" u="none" strike="noStrike" cap="none" spc="0" normalizeH="0" baseline="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pPr>
            <a:r>
              <a:rPr lang="en-US" altLang="zh-CN" dirty="0">
                <a:sym typeface="+mn-lt"/>
              </a:rPr>
              <a:t>International fashion</a:t>
            </a:r>
            <a:endParaRPr lang="zh-CN" altLang="zh-CN" dirty="0">
              <a:sym typeface="+mn-lt"/>
            </a:endParaRPr>
          </a:p>
        </p:txBody>
      </p:sp>
      <p:pic>
        <p:nvPicPr>
          <p:cNvPr id="7" name="图片 6"/>
          <p:cNvPicPr>
            <a:picLocks noChangeAspect="1"/>
          </p:cNvPicPr>
          <p:nvPr/>
        </p:nvPicPr>
        <p:blipFill>
          <a:blip r:embed="rId4" cstate="email"/>
          <a:stretch>
            <a:fillRect/>
          </a:stretch>
        </p:blipFill>
        <p:spPr>
          <a:xfrm rot="18433193">
            <a:off x="121755" y="1651483"/>
            <a:ext cx="4595583" cy="5742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2000"/>
                            </p:stCondLst>
                            <p:childTnLst>
                              <p:par>
                                <p:cTn id="13" presetID="2"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375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anim calcmode="lin" valueType="num">
                                      <p:cBhvr>
                                        <p:cTn id="27" dur="750" fill="hold"/>
                                        <p:tgtEl>
                                          <p:spTgt spid="22"/>
                                        </p:tgtEl>
                                        <p:attrNameLst>
                                          <p:attrName>ppt_x</p:attrName>
                                        </p:attrNameLst>
                                      </p:cBhvr>
                                      <p:tavLst>
                                        <p:tav tm="0">
                                          <p:val>
                                            <p:strVal val="#ppt_x"/>
                                          </p:val>
                                        </p:tav>
                                        <p:tav tm="100000">
                                          <p:val>
                                            <p:strVal val="#ppt_x"/>
                                          </p:val>
                                        </p:tav>
                                      </p:tavLst>
                                    </p:anim>
                                    <p:anim calcmode="lin" valueType="num">
                                      <p:cBhvr>
                                        <p:cTn id="28" dur="75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42"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anim calcmode="lin" valueType="num">
                                      <p:cBhvr>
                                        <p:cTn id="33" dur="750" fill="hold"/>
                                        <p:tgtEl>
                                          <p:spTgt spid="24"/>
                                        </p:tgtEl>
                                        <p:attrNameLst>
                                          <p:attrName>ppt_x</p:attrName>
                                        </p:attrNameLst>
                                      </p:cBhvr>
                                      <p:tavLst>
                                        <p:tav tm="0">
                                          <p:val>
                                            <p:strVal val="#ppt_x"/>
                                          </p:val>
                                        </p:tav>
                                        <p:tav tm="100000">
                                          <p:val>
                                            <p:strVal val="#ppt_x"/>
                                          </p:val>
                                        </p:tav>
                                      </p:tavLst>
                                    </p:anim>
                                    <p:anim calcmode="lin" valueType="num">
                                      <p:cBhvr>
                                        <p:cTn id="34"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6" y="159792"/>
            <a:ext cx="6434063"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pPr marL="342900" lvl="0" indent="-342900">
              <a:buFont typeface="Arial" panose="020B0604020202020204" pitchFamily="34" charset="0"/>
              <a:buChar char="•"/>
              <a:defRPr/>
            </a:pPr>
            <a:r>
              <a:rPr lang="en-US" altLang="zh-CN" dirty="0">
                <a:sym typeface="+mn-lt"/>
              </a:rPr>
              <a:t>Intangible cultural heritage </a:t>
            </a:r>
            <a:endParaRPr lang="zh-CN" altLang="zh-CN"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15" name="TextBox 15"/>
          <p:cNvSpPr txBox="1"/>
          <p:nvPr/>
        </p:nvSpPr>
        <p:spPr>
          <a:xfrm>
            <a:off x="2818264" y="744567"/>
            <a:ext cx="9082586" cy="5554854"/>
          </a:xfrm>
          <a:prstGeom prst="rect">
            <a:avLst/>
          </a:prstGeom>
          <a:noFill/>
        </p:spPr>
        <p:txBody>
          <a:bodyPr wrap="square" rtlCol="0">
            <a:spAutoFit/>
          </a:bodyPr>
          <a:lstStyle>
            <a:defPPr>
              <a:defRPr lang="zh-CN"/>
            </a:defPPr>
            <a:lvl1pPr lvl="0">
              <a:lnSpc>
                <a:spcPts val="2500"/>
              </a:lnSpc>
              <a:defRPr sz="1200">
                <a:solidFill>
                  <a:schemeClr val="tx1">
                    <a:lumMod val="95000"/>
                    <a:lumOff val="5000"/>
                  </a:schemeClr>
                </a:solidFill>
                <a:latin typeface="义启粗楷体" panose="02000500000000000000" pitchFamily="2" charset="-122"/>
                <a:ea typeface="义启粗楷体" panose="02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800" dirty="0">
                <a:solidFill>
                  <a:schemeClr val="tx1"/>
                </a:solidFill>
                <a:latin typeface="Times New Roman" panose="02020603050405020304" pitchFamily="18" charset="0"/>
                <a:ea typeface="+mn-ea"/>
                <a:cs typeface="Times New Roman" panose="02020603050405020304" pitchFamily="18" charset="0"/>
                <a:sym typeface="+mn-lt"/>
              </a:rPr>
              <a:t>     Due to its long history dating back to the Manchu clothing of the early Qing dynasty, the Beijing-style cheongsam-making technique is listed as a city-level intangible cultural heritage</a:t>
            </a:r>
            <a:r>
              <a:rPr lang="en-US" altLang="zh-CN" sz="1600" dirty="0">
                <a:latin typeface="+mn-lt"/>
                <a:ea typeface="+mn-ea"/>
                <a:cs typeface="+mn-ea"/>
                <a:sym typeface="+mn-lt"/>
              </a:rPr>
              <a:t>.</a:t>
            </a:r>
          </a:p>
          <a:p>
            <a:pPr>
              <a:lnSpc>
                <a:spcPct val="150000"/>
              </a:lnSpc>
            </a:pPr>
            <a:endParaRPr lang="en-US" altLang="zh-CN" sz="1600" dirty="0">
              <a:latin typeface="+mn-lt"/>
              <a:ea typeface="+mn-ea"/>
              <a:cs typeface="+mn-ea"/>
              <a:sym typeface="+mn-lt"/>
            </a:endParaRPr>
          </a:p>
          <a:p>
            <a:pPr>
              <a:lnSpc>
                <a:spcPct val="150000"/>
              </a:lnSpc>
            </a:pPr>
            <a:r>
              <a:rPr lang="en-US" altLang="zh-CN" sz="2800" dirty="0">
                <a:solidFill>
                  <a:schemeClr val="tx1"/>
                </a:solidFill>
                <a:latin typeface="Times New Roman" panose="02020603050405020304" pitchFamily="18" charset="0"/>
                <a:ea typeface="+mn-ea"/>
                <a:cs typeface="Times New Roman" panose="02020603050405020304" pitchFamily="18" charset="0"/>
                <a:sym typeface="+mn-lt"/>
              </a:rPr>
              <a:t>     The Hongkong Cheongsam-making technique incorporates both Eastern and Western clothing designs. Therefore, in 2021, Hong Kong cheongsam making technique was successfully listed on the fifth National List of Intangible Cultural Heritage.</a:t>
            </a:r>
          </a:p>
        </p:txBody>
      </p:sp>
      <p:pic>
        <p:nvPicPr>
          <p:cNvPr id="21" name="图片 20"/>
          <p:cNvPicPr>
            <a:picLocks noChangeAspect="1"/>
          </p:cNvPicPr>
          <p:nvPr/>
        </p:nvPicPr>
        <p:blipFill>
          <a:blip r:embed="rId4" cstate="email"/>
          <a:stretch>
            <a:fillRect/>
          </a:stretch>
        </p:blipFill>
        <p:spPr>
          <a:xfrm>
            <a:off x="638456" y="1128470"/>
            <a:ext cx="2115268" cy="5101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F4B00B-679B-F4F6-E444-D02FA22B6F5D}"/>
              </a:ext>
            </a:extLst>
          </p:cNvPr>
          <p:cNvPicPr>
            <a:picLocks noChangeAspect="1"/>
          </p:cNvPicPr>
          <p:nvPr/>
        </p:nvPicPr>
        <p:blipFill>
          <a:blip r:embed="rId2" cstate="email"/>
          <a:stretch>
            <a:fillRect/>
          </a:stretch>
        </p:blipFill>
        <p:spPr>
          <a:xfrm>
            <a:off x="638456" y="1128470"/>
            <a:ext cx="2115268" cy="5101771"/>
          </a:xfrm>
          <a:prstGeom prst="rect">
            <a:avLst/>
          </a:prstGeom>
        </p:spPr>
      </p:pic>
      <p:sp>
        <p:nvSpPr>
          <p:cNvPr id="5" name="文本框 4">
            <a:extLst>
              <a:ext uri="{FF2B5EF4-FFF2-40B4-BE49-F238E27FC236}">
                <a16:creationId xmlns:a16="http://schemas.microsoft.com/office/drawing/2014/main" id="{50A8D7BC-8F23-F0BA-3E07-E6186E8F2D67}"/>
              </a:ext>
            </a:extLst>
          </p:cNvPr>
          <p:cNvSpPr txBox="1"/>
          <p:nvPr/>
        </p:nvSpPr>
        <p:spPr>
          <a:xfrm>
            <a:off x="969847" y="159792"/>
            <a:ext cx="6638780"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pPr marL="342900" indent="-342900">
              <a:buFont typeface="Arial" panose="020B0604020202020204" pitchFamily="34" charset="0"/>
              <a:buChar char="•"/>
            </a:pPr>
            <a:r>
              <a:rPr lang="en-US" altLang="zh-CN" dirty="0">
                <a:sym typeface="+mn-lt"/>
              </a:rPr>
              <a:t>Authenticity as ethnic wear</a:t>
            </a:r>
            <a:endParaRPr lang="zh-CN" altLang="zh-CN" dirty="0">
              <a:sym typeface="+mn-lt"/>
            </a:endParaRPr>
          </a:p>
        </p:txBody>
      </p:sp>
      <p:pic>
        <p:nvPicPr>
          <p:cNvPr id="6" name="图片 5">
            <a:extLst>
              <a:ext uri="{FF2B5EF4-FFF2-40B4-BE49-F238E27FC236}">
                <a16:creationId xmlns:a16="http://schemas.microsoft.com/office/drawing/2014/main" id="{F61DDBCE-E67E-3063-82B5-2AB105D591E4}"/>
              </a:ext>
            </a:extLst>
          </p:cNvPr>
          <p:cNvPicPr>
            <a:picLocks noChangeAspect="1"/>
          </p:cNvPicPr>
          <p:nvPr/>
        </p:nvPicPr>
        <p:blipFill>
          <a:blip r:embed="rId3" cstate="email"/>
          <a:stretch>
            <a:fillRect/>
          </a:stretch>
        </p:blipFill>
        <p:spPr>
          <a:xfrm rot="9540003">
            <a:off x="147225" y="-21229"/>
            <a:ext cx="675397" cy="946818"/>
          </a:xfrm>
          <a:prstGeom prst="rect">
            <a:avLst/>
          </a:prstGeom>
        </p:spPr>
      </p:pic>
      <p:sp>
        <p:nvSpPr>
          <p:cNvPr id="8" name="文本框 7">
            <a:extLst>
              <a:ext uri="{FF2B5EF4-FFF2-40B4-BE49-F238E27FC236}">
                <a16:creationId xmlns:a16="http://schemas.microsoft.com/office/drawing/2014/main" id="{80CD037B-48F3-885C-FFF9-5131319E13C1}"/>
              </a:ext>
            </a:extLst>
          </p:cNvPr>
          <p:cNvSpPr txBox="1"/>
          <p:nvPr/>
        </p:nvSpPr>
        <p:spPr>
          <a:xfrm>
            <a:off x="3048568" y="1524338"/>
            <a:ext cx="8702154" cy="3268652"/>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cs typeface="+mn-ea"/>
              </a:rPr>
              <a:t>       </a:t>
            </a:r>
            <a:r>
              <a:rPr lang="zh-CN" altLang="en-US" sz="2000" dirty="0">
                <a:latin typeface="Times New Roman" panose="02020603050405020304" pitchFamily="18" charset="0"/>
                <a:cs typeface="Times New Roman" panose="02020603050405020304" pitchFamily="18" charset="0"/>
              </a:rPr>
              <a:t>In Western countries, the cheongsam is widely perceived as being a quintessential Chinese garment. </a:t>
            </a:r>
            <a:r>
              <a:rPr lang="en-US" altLang="zh-CN" sz="2000" dirty="0">
                <a:latin typeface="Times New Roman" panose="02020603050405020304" pitchFamily="18" charset="0"/>
                <a:cs typeface="Times New Roman" panose="02020603050405020304" pitchFamily="18" charset="0"/>
              </a:rPr>
              <a:t>But </a:t>
            </a:r>
            <a:r>
              <a:rPr lang="zh-CN" altLang="en-US" sz="2000" dirty="0">
                <a:latin typeface="Times New Roman" panose="02020603050405020304" pitchFamily="18" charset="0"/>
                <a:cs typeface="Times New Roman" panose="02020603050405020304" pitchFamily="18" charset="0"/>
              </a:rPr>
              <a:t>the cheongsam is </a:t>
            </a:r>
            <a:r>
              <a:rPr lang="en-US" altLang="zh-CN" sz="2000" dirty="0">
                <a:latin typeface="Times New Roman" panose="02020603050405020304" pitchFamily="18" charset="0"/>
                <a:cs typeface="Times New Roman" panose="02020603050405020304" pitchFamily="18" charset="0"/>
              </a:rPr>
              <a:t>actually </a:t>
            </a:r>
            <a:r>
              <a:rPr lang="zh-CN" altLang="en-US" sz="2000" dirty="0">
                <a:latin typeface="Times New Roman" panose="02020603050405020304" pitchFamily="18" charset="0"/>
                <a:cs typeface="Times New Roman" panose="02020603050405020304" pitchFamily="18" charset="0"/>
              </a:rPr>
              <a:t>a type of Chinese clothing which was developed in the 20th century under the influences of several cultures, including Western culture, Manchu culture, and the Han Chinese culture. Descendants of Chinese immigrants or overseas Chinese in Western countries may wear cheongsam on events such as weddings, graduation ceremonies and other occasions</a:t>
            </a:r>
            <a:r>
              <a:rPr lang="en-US" altLang="zh-CN"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529833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750"/>
                                        <p:tgtEl>
                                          <p:spTgt spid="5"/>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5594726"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pPr marL="342900" indent="-342900">
              <a:buFont typeface="Arial" panose="020B0604020202020204" pitchFamily="34" charset="0"/>
              <a:buChar char="•"/>
            </a:pPr>
            <a:r>
              <a:rPr lang="en-US" altLang="zh-CN" dirty="0">
                <a:sym typeface="+mn-lt"/>
              </a:rPr>
              <a:t>International fashion</a:t>
            </a:r>
            <a:endParaRPr lang="zh-CN" altLang="zh-CN"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8" name="文本框 7">
            <a:extLst>
              <a:ext uri="{FF2B5EF4-FFF2-40B4-BE49-F238E27FC236}">
                <a16:creationId xmlns:a16="http://schemas.microsoft.com/office/drawing/2014/main" id="{65D42F1F-5AFA-1393-36D1-202481E50B36}"/>
              </a:ext>
            </a:extLst>
          </p:cNvPr>
          <p:cNvSpPr txBox="1"/>
          <p:nvPr/>
        </p:nvSpPr>
        <p:spPr>
          <a:xfrm>
            <a:off x="969847" y="1931495"/>
            <a:ext cx="10011482" cy="3108543"/>
          </a:xfrm>
          <a:prstGeom prst="rect">
            <a:avLst/>
          </a:prstGeom>
          <a:noFill/>
        </p:spPr>
        <p:txBody>
          <a:bodyPr wrap="square">
            <a:spAutoFit/>
          </a:bodyPr>
          <a:lstStyle/>
          <a:p>
            <a:r>
              <a:rPr lang="zh-CN" altLang="en-US" sz="2800" dirty="0">
                <a:latin typeface="Times New Roman" panose="02020603050405020304" pitchFamily="18" charset="0"/>
                <a:cs typeface="Times New Roman" panose="02020603050405020304" pitchFamily="18" charset="0"/>
              </a:rPr>
              <a:t>    The cheongsam also had a significant impact on international fashion centers in the 1950s and 1960s, due to its perceived exoticism and its slim line silhouette which was also fashionable in Europe at those times.   </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   With the growth of the Chinese economy, cheongsam has experienced a renewed popularity. Many Western designers have integrated elements of cheongsam into their fashion collections.</a:t>
            </a:r>
            <a:endParaRPr lang="en-US" altLang="zh-CN" sz="2800" dirty="0">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C4C31B61-5151-4F09-6DFA-DA87745A31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320" y="1228297"/>
            <a:ext cx="3284683" cy="5199797"/>
          </a:xfrm>
          <a:prstGeom prst="rect">
            <a:avLst/>
          </a:prstGeom>
        </p:spPr>
      </p:pic>
      <p:pic>
        <p:nvPicPr>
          <p:cNvPr id="19" name="图片 18">
            <a:extLst>
              <a:ext uri="{FF2B5EF4-FFF2-40B4-BE49-F238E27FC236}">
                <a16:creationId xmlns:a16="http://schemas.microsoft.com/office/drawing/2014/main" id="{FEFB0944-A012-BB5C-F463-943BCDA0E9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1918" y="1228297"/>
            <a:ext cx="3358367" cy="5199797"/>
          </a:xfrm>
          <a:prstGeom prst="rect">
            <a:avLst/>
          </a:prstGeom>
        </p:spPr>
      </p:pic>
      <p:pic>
        <p:nvPicPr>
          <p:cNvPr id="4" name="图片 3">
            <a:extLst>
              <a:ext uri="{FF2B5EF4-FFF2-40B4-BE49-F238E27FC236}">
                <a16:creationId xmlns:a16="http://schemas.microsoft.com/office/drawing/2014/main" id="{892EBFD7-37F5-49B3-0B17-D7261BA540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78" y="1228297"/>
            <a:ext cx="3649527" cy="5199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rot="8100000">
            <a:off x="3174708" y="470788"/>
            <a:ext cx="5994269" cy="6911234"/>
          </a:xfrm>
          <a:prstGeom prst="rect">
            <a:avLst/>
          </a:prstGeom>
          <a:blipFill dpi="0" rotWithShape="1">
            <a:blip r:embed="rId3" cstate="email">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4" cstate="email"/>
          <a:stretch>
            <a:fillRect/>
          </a:stretch>
        </p:blipFill>
        <p:spPr>
          <a:xfrm rot="9540003">
            <a:off x="291539" y="2434623"/>
            <a:ext cx="3189146" cy="4470766"/>
          </a:xfrm>
          <a:prstGeom prst="rect">
            <a:avLst/>
          </a:prstGeom>
        </p:spPr>
      </p:pic>
      <p:pic>
        <p:nvPicPr>
          <p:cNvPr id="17" name="图片 16"/>
          <p:cNvPicPr>
            <a:picLocks noChangeAspect="1"/>
          </p:cNvPicPr>
          <p:nvPr/>
        </p:nvPicPr>
        <p:blipFill>
          <a:blip r:embed="rId5" cstate="email"/>
          <a:stretch>
            <a:fillRect/>
          </a:stretch>
        </p:blipFill>
        <p:spPr>
          <a:xfrm rot="10378987">
            <a:off x="-565375" y="4519729"/>
            <a:ext cx="4860050" cy="3118807"/>
          </a:xfrm>
          <a:prstGeom prst="rect">
            <a:avLst/>
          </a:prstGeom>
        </p:spPr>
      </p:pic>
      <p:pic>
        <p:nvPicPr>
          <p:cNvPr id="7" name="图片 6"/>
          <p:cNvPicPr>
            <a:picLocks noChangeAspect="1"/>
          </p:cNvPicPr>
          <p:nvPr/>
        </p:nvPicPr>
        <p:blipFill>
          <a:blip r:embed="rId6" cstate="email"/>
          <a:stretch>
            <a:fillRect/>
          </a:stretch>
        </p:blipFill>
        <p:spPr>
          <a:xfrm>
            <a:off x="-462870" y="-753310"/>
            <a:ext cx="4121069" cy="4121069"/>
          </a:xfrm>
          <a:prstGeom prst="rect">
            <a:avLst/>
          </a:prstGeom>
        </p:spPr>
      </p:pic>
      <p:pic>
        <p:nvPicPr>
          <p:cNvPr id="13" name="图片 12"/>
          <p:cNvPicPr>
            <a:picLocks noChangeAspect="1"/>
          </p:cNvPicPr>
          <p:nvPr/>
        </p:nvPicPr>
        <p:blipFill>
          <a:blip r:embed="rId7" cstate="email"/>
          <a:stretch>
            <a:fillRect/>
          </a:stretch>
        </p:blipFill>
        <p:spPr>
          <a:xfrm>
            <a:off x="-1635873" y="3077364"/>
            <a:ext cx="2832533" cy="4470766"/>
          </a:xfrm>
          <a:prstGeom prst="rect">
            <a:avLst/>
          </a:prstGeom>
        </p:spPr>
      </p:pic>
      <p:grpSp>
        <p:nvGrpSpPr>
          <p:cNvPr id="35" name="组合 34"/>
          <p:cNvGrpSpPr/>
          <p:nvPr/>
        </p:nvGrpSpPr>
        <p:grpSpPr>
          <a:xfrm>
            <a:off x="2707707" y="788631"/>
            <a:ext cx="9125568" cy="4524116"/>
            <a:chOff x="3066432" y="666863"/>
            <a:chExt cx="9125568" cy="4524116"/>
          </a:xfrm>
        </p:grpSpPr>
        <p:pic>
          <p:nvPicPr>
            <p:cNvPr id="25" name="图片 24"/>
            <p:cNvPicPr>
              <a:picLocks noChangeAspect="1"/>
            </p:cNvPicPr>
            <p:nvPr/>
          </p:nvPicPr>
          <p:blipFill>
            <a:blip r:embed="rId8" cstate="email"/>
            <a:stretch>
              <a:fillRect/>
            </a:stretch>
          </p:blipFill>
          <p:spPr>
            <a:xfrm>
              <a:off x="3066432" y="739535"/>
              <a:ext cx="9125568" cy="4451444"/>
            </a:xfrm>
            <a:prstGeom prst="rect">
              <a:avLst/>
            </a:prstGeom>
          </p:spPr>
        </p:pic>
        <p:sp>
          <p:nvSpPr>
            <p:cNvPr id="28" name="标题 1"/>
            <p:cNvSpPr txBox="1"/>
            <p:nvPr/>
          </p:nvSpPr>
          <p:spPr>
            <a:xfrm>
              <a:off x="7939757" y="666863"/>
              <a:ext cx="1330099" cy="1533496"/>
            </a:xfrm>
            <a:prstGeom prst="rect">
              <a:avLst/>
            </a:prstGeom>
          </p:spPr>
          <p:txBody>
            <a:bodyPr vert="horz" lIns="91440" tIns="45720" rIns="91440" bIns="45720" rtlCol="0" anchor="b">
              <a:normAutofit lnSpcReduction="10000"/>
            </a:bodyPr>
            <a:lstStyle>
              <a:defPPr>
                <a:defRPr lang="zh-CN"/>
              </a:defPPr>
              <a:lvl1pPr algn="ctr">
                <a:lnSpc>
                  <a:spcPct val="90000"/>
                </a:lnSpc>
                <a:spcBef>
                  <a:spcPct val="0"/>
                </a:spcBef>
                <a:buNone/>
                <a:defRPr sz="10700" b="1">
                  <a:latin typeface="南构曲传波隶书" panose="00020600040101010101" pitchFamily="18" charset="-122"/>
                  <a:ea typeface="南构曲传波隶书" panose="00020600040101010101" pitchFamily="18" charset="-122"/>
                  <a:cs typeface="+mj-cs"/>
                </a:defRPr>
              </a:lvl1pPr>
            </a:lstStyle>
            <a:p>
              <a:endParaRPr lang="zh-CN" altLang="en-US" b="0" dirty="0">
                <a:latin typeface="华文中宋" panose="02010600040101010101" pitchFamily="2" charset="-122"/>
                <a:ea typeface="华文中宋" panose="02010600040101010101" pitchFamily="2" charset="-122"/>
                <a:cs typeface="+mn-ea"/>
                <a:sym typeface="+mn-lt"/>
              </a:endParaRPr>
            </a:p>
          </p:txBody>
        </p:sp>
        <p:sp>
          <p:nvSpPr>
            <p:cNvPr id="29" name="标题 1"/>
            <p:cNvSpPr txBox="1"/>
            <p:nvPr/>
          </p:nvSpPr>
          <p:spPr>
            <a:xfrm>
              <a:off x="8429131" y="1766207"/>
              <a:ext cx="1995937" cy="1601552"/>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10700" b="1">
                  <a:latin typeface="南构曲传波隶书" panose="00020600040101010101" pitchFamily="18" charset="-122"/>
                  <a:ea typeface="南构曲传波隶书" panose="00020600040101010101" pitchFamily="18" charset="-122"/>
                  <a:cs typeface="+mj-cs"/>
                </a:defRPr>
              </a:lvl1pPr>
            </a:lstStyle>
            <a:p>
              <a:endParaRPr lang="zh-CN" altLang="en-US" b="0" dirty="0">
                <a:latin typeface="华文中宋" panose="02010600040101010101" pitchFamily="2" charset="-122"/>
                <a:ea typeface="华文中宋" panose="02010600040101010101" pitchFamily="2" charset="-122"/>
                <a:cs typeface="+mn-ea"/>
                <a:sym typeface="+mn-lt"/>
              </a:endParaRPr>
            </a:p>
          </p:txBody>
        </p:sp>
        <p:sp>
          <p:nvSpPr>
            <p:cNvPr id="31" name="标题 1"/>
            <p:cNvSpPr txBox="1"/>
            <p:nvPr/>
          </p:nvSpPr>
          <p:spPr>
            <a:xfrm>
              <a:off x="5427530" y="2451933"/>
              <a:ext cx="2469596" cy="2401421"/>
            </a:xfrm>
            <a:prstGeom prst="rect">
              <a:avLst/>
            </a:prstGeom>
          </p:spPr>
          <p:txBody>
            <a:bodyPr vert="eaVert"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zh-CN" altLang="en-US" sz="1600" spc="300" dirty="0">
                <a:solidFill>
                  <a:schemeClr val="bg1"/>
                </a:solidFill>
                <a:effectLst>
                  <a:outerShdw blurRad="38100" dist="38100" dir="2700000" algn="tl">
                    <a:srgbClr val="000000">
                      <a:alpha val="43137"/>
                    </a:srgbClr>
                  </a:outerShdw>
                </a:effectLst>
                <a:latin typeface="+mn-ea"/>
                <a:ea typeface="+mn-ea"/>
                <a:cs typeface="+mn-ea"/>
                <a:sym typeface="+mn-lt"/>
              </a:endParaRPr>
            </a:p>
          </p:txBody>
        </p:sp>
      </p:grpSp>
      <p:sp>
        <p:nvSpPr>
          <p:cNvPr id="2" name="矩形 1">
            <a:extLst>
              <a:ext uri="{FF2B5EF4-FFF2-40B4-BE49-F238E27FC236}">
                <a16:creationId xmlns:a16="http://schemas.microsoft.com/office/drawing/2014/main" id="{6A1E3A7F-FFB8-EFC6-7B24-2378F3863CDF}"/>
              </a:ext>
            </a:extLst>
          </p:cNvPr>
          <p:cNvSpPr/>
          <p:nvPr/>
        </p:nvSpPr>
        <p:spPr>
          <a:xfrm>
            <a:off x="5013529" y="1890879"/>
            <a:ext cx="3916457" cy="1754326"/>
          </a:xfrm>
          <a:prstGeom prst="rect">
            <a:avLst/>
          </a:prstGeom>
          <a:noFill/>
        </p:spPr>
        <p:txBody>
          <a:bodyPr wrap="none" lIns="91440" tIns="45720" rIns="91440" bIns="45720">
            <a:spAutoFit/>
          </a:bodyPr>
          <a:lstStyle/>
          <a:p>
            <a:pPr algn="ctr"/>
            <a:r>
              <a:rPr lang="en-US" altLang="zh-CN"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Thanks for </a:t>
            </a:r>
          </a:p>
          <a:p>
            <a:pPr algn="ctr"/>
            <a:r>
              <a:rPr lang="en-US" altLang="zh-CN"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watching</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Effect transition="in" filter="fade">
                                      <p:cBhvr>
                                        <p:cTn id="13" dur="75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750" fill="hold"/>
                                        <p:tgtEl>
                                          <p:spTgt spid="17"/>
                                        </p:tgtEl>
                                        <p:attrNameLst>
                                          <p:attrName>ppt_w</p:attrName>
                                        </p:attrNameLst>
                                      </p:cBhvr>
                                      <p:tavLst>
                                        <p:tav tm="0">
                                          <p:val>
                                            <p:fltVal val="0"/>
                                          </p:val>
                                        </p:tav>
                                        <p:tav tm="100000">
                                          <p:val>
                                            <p:strVal val="#ppt_w"/>
                                          </p:val>
                                        </p:tav>
                                      </p:tavLst>
                                    </p:anim>
                                    <p:anim calcmode="lin" valueType="num">
                                      <p:cBhvr>
                                        <p:cTn id="22" dur="750" fill="hold"/>
                                        <p:tgtEl>
                                          <p:spTgt spid="17"/>
                                        </p:tgtEl>
                                        <p:attrNameLst>
                                          <p:attrName>ppt_h</p:attrName>
                                        </p:attrNameLst>
                                      </p:cBhvr>
                                      <p:tavLst>
                                        <p:tav tm="0">
                                          <p:val>
                                            <p:fltVal val="0"/>
                                          </p:val>
                                        </p:tav>
                                        <p:tav tm="100000">
                                          <p:val>
                                            <p:strVal val="#ppt_h"/>
                                          </p:val>
                                        </p:tav>
                                      </p:tavLst>
                                    </p:anim>
                                    <p:animEffect transition="in" filter="fade">
                                      <p:cBhvr>
                                        <p:cTn id="23" dur="750"/>
                                        <p:tgtEl>
                                          <p:spTgt spid="17"/>
                                        </p:tgtEl>
                                      </p:cBhvr>
                                    </p:animEffect>
                                  </p:childTnLst>
                                </p:cTn>
                              </p:par>
                            </p:childTnLst>
                          </p:cTn>
                        </p:par>
                        <p:par>
                          <p:cTn id="24" fill="hold">
                            <p:stCondLst>
                              <p:cond delay="1750"/>
                            </p:stCondLst>
                            <p:childTnLst>
                              <p:par>
                                <p:cTn id="25" presetID="16" presetClass="entr" presetSubtype="37"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750"/>
                                        <p:tgtEl>
                                          <p:spTgt spid="2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750" fill="hold"/>
                                        <p:tgtEl>
                                          <p:spTgt spid="35"/>
                                        </p:tgtEl>
                                        <p:attrNameLst>
                                          <p:attrName>ppt_w</p:attrName>
                                        </p:attrNameLst>
                                      </p:cBhvr>
                                      <p:tavLst>
                                        <p:tav tm="0">
                                          <p:val>
                                            <p:fltVal val="0"/>
                                          </p:val>
                                        </p:tav>
                                        <p:tav tm="100000">
                                          <p:val>
                                            <p:strVal val="#ppt_w"/>
                                          </p:val>
                                        </p:tav>
                                      </p:tavLst>
                                    </p:anim>
                                    <p:anim calcmode="lin" valueType="num">
                                      <p:cBhvr>
                                        <p:cTn id="32" dur="750" fill="hold"/>
                                        <p:tgtEl>
                                          <p:spTgt spid="35"/>
                                        </p:tgtEl>
                                        <p:attrNameLst>
                                          <p:attrName>ppt_h</p:attrName>
                                        </p:attrNameLst>
                                      </p:cBhvr>
                                      <p:tavLst>
                                        <p:tav tm="0">
                                          <p:val>
                                            <p:fltVal val="0"/>
                                          </p:val>
                                        </p:tav>
                                        <p:tav tm="100000">
                                          <p:val>
                                            <p:strVal val="#ppt_h"/>
                                          </p:val>
                                        </p:tav>
                                      </p:tavLst>
                                    </p:anim>
                                    <p:animEffect transition="in" filter="fade">
                                      <p:cBhvr>
                                        <p:cTn id="3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9717248" y="596900"/>
            <a:ext cx="2474752" cy="6858000"/>
          </a:xfrm>
          <a:prstGeom prst="rect">
            <a:avLst/>
          </a:prstGeom>
        </p:spPr>
      </p:pic>
      <p:pic>
        <p:nvPicPr>
          <p:cNvPr id="14" name="图片 13"/>
          <p:cNvPicPr>
            <a:picLocks noChangeAspect="1"/>
          </p:cNvPicPr>
          <p:nvPr/>
        </p:nvPicPr>
        <p:blipFill>
          <a:blip r:embed="rId4" cstate="email"/>
          <a:stretch>
            <a:fillRect/>
          </a:stretch>
        </p:blipFill>
        <p:spPr>
          <a:xfrm>
            <a:off x="1" y="0"/>
            <a:ext cx="4165600" cy="5209451"/>
          </a:xfrm>
          <a:prstGeom prst="rect">
            <a:avLst/>
          </a:prstGeom>
        </p:spPr>
      </p:pic>
      <p:pic>
        <p:nvPicPr>
          <p:cNvPr id="8" name="图片 7"/>
          <p:cNvPicPr>
            <a:picLocks noChangeAspect="1"/>
          </p:cNvPicPr>
          <p:nvPr/>
        </p:nvPicPr>
        <p:blipFill>
          <a:blip r:embed="rId5" cstate="email"/>
          <a:stretch>
            <a:fillRect/>
          </a:stretch>
        </p:blipFill>
        <p:spPr>
          <a:xfrm>
            <a:off x="-698450" y="960081"/>
            <a:ext cx="5460950" cy="5897919"/>
          </a:xfrm>
          <a:prstGeom prst="rect">
            <a:avLst/>
          </a:prstGeom>
        </p:spPr>
      </p:pic>
      <p:sp>
        <p:nvSpPr>
          <p:cNvPr id="17" name="文本框 16"/>
          <p:cNvSpPr txBox="1"/>
          <p:nvPr/>
        </p:nvSpPr>
        <p:spPr>
          <a:xfrm>
            <a:off x="4347054" y="3102570"/>
            <a:ext cx="5370194" cy="923330"/>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sym typeface="+mn-lt"/>
              </a:rPr>
              <a:t>1. Terminology</a:t>
            </a:r>
            <a:endParaRPr kumimoji="0" lang="zh-CN" altLang="en-US" sz="5400" b="0" i="0" u="none" strike="noStrike" kern="1200" cap="none" spc="0" normalizeH="0" baseline="0" noProof="0" dirty="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3373553"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1</a:t>
            </a:r>
            <a:r>
              <a:rPr lang="zh-CN" altLang="en-US" dirty="0">
                <a:sym typeface="+mn-lt"/>
              </a:rPr>
              <a:t> </a:t>
            </a:r>
            <a:r>
              <a:rPr lang="en-US" altLang="zh-CN" dirty="0">
                <a:sym typeface="+mn-lt"/>
              </a:rPr>
              <a:t>Terminology</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cxnSp>
        <p:nvCxnSpPr>
          <p:cNvPr id="10" name="直接连接符 9"/>
          <p:cNvCxnSpPr/>
          <p:nvPr/>
        </p:nvCxnSpPr>
        <p:spPr>
          <a:xfrm>
            <a:off x="9721437" y="2234611"/>
            <a:ext cx="0" cy="3192817"/>
          </a:xfrm>
          <a:prstGeom prst="line">
            <a:avLst/>
          </a:prstGeom>
          <a:ln>
            <a:solidFill>
              <a:srgbClr val="ECD4A1"/>
            </a:solidFill>
            <a:prstDash val="dash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54895" y="2234611"/>
            <a:ext cx="0" cy="3192817"/>
          </a:xfrm>
          <a:prstGeom prst="line">
            <a:avLst/>
          </a:prstGeom>
          <a:ln>
            <a:solidFill>
              <a:srgbClr val="ECD4A1"/>
            </a:solidFill>
            <a:prstDash val="dash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16917" y="2234611"/>
            <a:ext cx="0" cy="3192817"/>
          </a:xfrm>
          <a:prstGeom prst="line">
            <a:avLst/>
          </a:prstGeom>
          <a:ln>
            <a:solidFill>
              <a:srgbClr val="ECD4A1"/>
            </a:solidFill>
            <a:prstDash val="dash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4" cstate="email"/>
          <a:stretch>
            <a:fillRect/>
          </a:stretch>
        </p:blipFill>
        <p:spPr>
          <a:xfrm>
            <a:off x="2527580" y="5037046"/>
            <a:ext cx="2077855" cy="1838779"/>
          </a:xfrm>
          <a:prstGeom prst="rect">
            <a:avLst/>
          </a:prstGeom>
        </p:spPr>
      </p:pic>
      <p:pic>
        <p:nvPicPr>
          <p:cNvPr id="19" name="图片 18"/>
          <p:cNvPicPr>
            <a:picLocks noChangeAspect="1"/>
          </p:cNvPicPr>
          <p:nvPr/>
        </p:nvPicPr>
        <p:blipFill>
          <a:blip r:embed="rId5" cstate="email"/>
          <a:stretch>
            <a:fillRect/>
          </a:stretch>
        </p:blipFill>
        <p:spPr>
          <a:xfrm>
            <a:off x="355374" y="1082100"/>
            <a:ext cx="4370828" cy="5935692"/>
          </a:xfrm>
          <a:prstGeom prst="rect">
            <a:avLst/>
          </a:prstGeom>
        </p:spPr>
      </p:pic>
      <p:sp>
        <p:nvSpPr>
          <p:cNvPr id="2" name="文本框 1">
            <a:extLst>
              <a:ext uri="{FF2B5EF4-FFF2-40B4-BE49-F238E27FC236}">
                <a16:creationId xmlns:a16="http://schemas.microsoft.com/office/drawing/2014/main" id="{9BCA61D1-5A6D-BB8A-BE00-FC2F46F75FF6}"/>
              </a:ext>
            </a:extLst>
          </p:cNvPr>
          <p:cNvSpPr txBox="1"/>
          <p:nvPr/>
        </p:nvSpPr>
        <p:spPr>
          <a:xfrm>
            <a:off x="4358356" y="2043831"/>
            <a:ext cx="7670794" cy="3268652"/>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English loanword: “Cheongsam”    “qipao”      body-hugging dress</a:t>
            </a:r>
          </a:p>
          <a:p>
            <a:pPr>
              <a:lnSpc>
                <a:spcPct val="150000"/>
              </a:lnSpc>
            </a:pPr>
            <a:r>
              <a:rPr lang="en-US" altLang="zh-CN" sz="2000" b="1" i="1" dirty="0">
                <a:latin typeface="Times New Roman" panose="02020603050405020304" pitchFamily="18" charset="0"/>
                <a:cs typeface="Times New Roman" panose="02020603050405020304" pitchFamily="18" charset="0"/>
              </a:rPr>
              <a:t>Cheongsam</a:t>
            </a:r>
            <a:r>
              <a:rPr lang="en-US" altLang="zh-CN" sz="2000" dirty="0">
                <a:latin typeface="Times New Roman" panose="02020603050405020304" pitchFamily="18" charset="0"/>
                <a:cs typeface="Times New Roman" panose="02020603050405020304" pitchFamily="18" charset="0"/>
              </a:rPr>
              <a:t> is a romanization of Cantonese word </a:t>
            </a:r>
            <a:r>
              <a:rPr lang="en-US" altLang="zh-CN" sz="2000" dirty="0" err="1">
                <a:latin typeface="Times New Roman" panose="02020603050405020304" pitchFamily="18" charset="0"/>
                <a:cs typeface="Times New Roman" panose="02020603050405020304" pitchFamily="18" charset="0"/>
              </a:rPr>
              <a:t>chèuhngsāam</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長衫</a:t>
            </a:r>
            <a:r>
              <a:rPr lang="en-US" altLang="zh-CN" sz="2000" dirty="0">
                <a:latin typeface="Times New Roman" panose="02020603050405020304" pitchFamily="18" charset="0"/>
                <a:cs typeface="Times New Roman" panose="02020603050405020304" pitchFamily="18" charset="0"/>
              </a:rPr>
              <a:t>; 'long shirt/dress’), which comes from the Shanghainese term </a:t>
            </a:r>
            <a:r>
              <a:rPr lang="en-US" altLang="zh-CN" sz="2000" i="1" dirty="0" err="1">
                <a:latin typeface="Times New Roman" panose="02020603050405020304" pitchFamily="18" charset="0"/>
                <a:cs typeface="Times New Roman" panose="02020603050405020304" pitchFamily="18" charset="0"/>
              </a:rPr>
              <a:t>zansae</a:t>
            </a:r>
            <a:r>
              <a:rPr lang="en-US" altLang="zh-CN" sz="2000" dirty="0">
                <a:latin typeface="Times New Roman" panose="02020603050405020304" pitchFamily="18" charset="0"/>
                <a:cs typeface="Times New Roman" panose="02020603050405020304" pitchFamily="18" charset="0"/>
              </a:rPr>
              <a:t>.</a:t>
            </a:r>
          </a:p>
          <a:p>
            <a:pPr>
              <a:lnSpc>
                <a:spcPct val="150000"/>
              </a:lnSpc>
            </a:pP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Mandarin Chinese: </a:t>
            </a:r>
            <a:r>
              <a:rPr lang="en-US" altLang="zh-CN" sz="2000" dirty="0" err="1">
                <a:latin typeface="Times New Roman" panose="02020603050405020304" pitchFamily="18" charset="0"/>
                <a:cs typeface="Times New Roman" panose="02020603050405020304" pitchFamily="18" charset="0"/>
              </a:rPr>
              <a:t>chángshān</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長衫</a:t>
            </a:r>
            <a:r>
              <a:rPr lang="en-US" altLang="zh-CN" sz="2000" dirty="0">
                <a:latin typeface="Times New Roman" panose="02020603050405020304" pitchFamily="18" charset="0"/>
                <a:cs typeface="Times New Roman" panose="02020603050405020304" pitchFamily="18" charset="0"/>
              </a:rPr>
              <a:t>)       male garment;</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qípáo</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旗袍）    </a:t>
            </a:r>
            <a:r>
              <a:rPr lang="en-US" altLang="zh-CN" sz="2000" dirty="0">
                <a:latin typeface="Times New Roman" panose="02020603050405020304" pitchFamily="18" charset="0"/>
                <a:cs typeface="Times New Roman" panose="02020603050405020304" pitchFamily="18" charset="0"/>
              </a:rPr>
              <a:t>female version</a:t>
            </a:r>
          </a:p>
          <a:p>
            <a:pPr>
              <a:lnSpc>
                <a:spcPct val="150000"/>
              </a:lnSpc>
            </a:pPr>
            <a:endParaRPr lang="en-US" altLang="zh-CN" sz="2000" dirty="0">
              <a:latin typeface="Times New Roman" panose="02020603050405020304" pitchFamily="18" charset="0"/>
              <a:cs typeface="Times New Roman" panose="02020603050405020304" pitchFamily="18" charset="0"/>
            </a:endParaRPr>
          </a:p>
        </p:txBody>
      </p:sp>
      <p:sp>
        <p:nvSpPr>
          <p:cNvPr id="3" name="箭头: 右 2">
            <a:extLst>
              <a:ext uri="{FF2B5EF4-FFF2-40B4-BE49-F238E27FC236}">
                <a16:creationId xmlns:a16="http://schemas.microsoft.com/office/drawing/2014/main" id="{089E0777-1527-C800-CCE1-253BF902443B}"/>
              </a:ext>
            </a:extLst>
          </p:cNvPr>
          <p:cNvSpPr/>
          <p:nvPr/>
        </p:nvSpPr>
        <p:spPr>
          <a:xfrm>
            <a:off x="8955831" y="2331000"/>
            <a:ext cx="234772" cy="182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左右 16">
            <a:extLst>
              <a:ext uri="{FF2B5EF4-FFF2-40B4-BE49-F238E27FC236}">
                <a16:creationId xmlns:a16="http://schemas.microsoft.com/office/drawing/2014/main" id="{8B35A80E-0D8E-B08E-7E94-4BD00E724E82}"/>
              </a:ext>
            </a:extLst>
          </p:cNvPr>
          <p:cNvSpPr/>
          <p:nvPr/>
        </p:nvSpPr>
        <p:spPr>
          <a:xfrm>
            <a:off x="7854895" y="2339441"/>
            <a:ext cx="234772" cy="10539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5FF46739-E81B-73E5-4AF9-B39CDD51D8E7}"/>
              </a:ext>
            </a:extLst>
          </p:cNvPr>
          <p:cNvSpPr/>
          <p:nvPr/>
        </p:nvSpPr>
        <p:spPr>
          <a:xfrm>
            <a:off x="8376572" y="4089216"/>
            <a:ext cx="234772" cy="182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8754AED7-5930-E4EC-AC1E-C3ECFF98D6F9}"/>
              </a:ext>
            </a:extLst>
          </p:cNvPr>
          <p:cNvSpPr/>
          <p:nvPr/>
        </p:nvSpPr>
        <p:spPr>
          <a:xfrm>
            <a:off x="7788154" y="4520033"/>
            <a:ext cx="234772" cy="182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75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75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750"/>
                                        <p:tgtEl>
                                          <p:spTgt spid="1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3423249"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1</a:t>
            </a:r>
            <a:r>
              <a:rPr lang="zh-CN" altLang="en-US" dirty="0">
                <a:sym typeface="+mn-lt"/>
              </a:rPr>
              <a:t> </a:t>
            </a:r>
            <a:r>
              <a:rPr lang="en-US" altLang="zh-CN" dirty="0">
                <a:sym typeface="+mn-lt"/>
              </a:rPr>
              <a:t>Terminology</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pic>
        <p:nvPicPr>
          <p:cNvPr id="26" name="图片 25"/>
          <p:cNvPicPr>
            <a:picLocks noChangeAspect="1"/>
          </p:cNvPicPr>
          <p:nvPr/>
        </p:nvPicPr>
        <p:blipFill>
          <a:blip r:embed="rId4" cstate="email"/>
          <a:stretch>
            <a:fillRect/>
          </a:stretch>
        </p:blipFill>
        <p:spPr>
          <a:xfrm>
            <a:off x="606398" y="1868731"/>
            <a:ext cx="3130053" cy="3120538"/>
          </a:xfrm>
          <a:prstGeom prst="rect">
            <a:avLst/>
          </a:prstGeom>
        </p:spPr>
      </p:pic>
      <p:sp>
        <p:nvSpPr>
          <p:cNvPr id="2" name="文本框 1">
            <a:extLst>
              <a:ext uri="{FF2B5EF4-FFF2-40B4-BE49-F238E27FC236}">
                <a16:creationId xmlns:a16="http://schemas.microsoft.com/office/drawing/2014/main" id="{52DB8D01-A82C-71E7-5551-7A9D0933C456}"/>
              </a:ext>
            </a:extLst>
          </p:cNvPr>
          <p:cNvSpPr txBox="1"/>
          <p:nvPr/>
        </p:nvSpPr>
        <p:spPr>
          <a:xfrm>
            <a:off x="3896139" y="1499399"/>
            <a:ext cx="8269357" cy="5632311"/>
          </a:xfrm>
          <a:prstGeom prst="rect">
            <a:avLst/>
          </a:prstGeom>
          <a:noFill/>
        </p:spPr>
        <p:txBody>
          <a:bodyPr wrap="square" rtlCol="0">
            <a:spAutoFit/>
          </a:bodyPr>
          <a:lstStyle/>
          <a:p>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Many Shanghainese tailors fled to Hong Kong after the revolution in 1949, the word </a:t>
            </a:r>
            <a:r>
              <a:rPr lang="en-US" altLang="zh-CN" sz="2000" dirty="0" err="1">
                <a:latin typeface="Times New Roman" panose="02020603050405020304" pitchFamily="18" charset="0"/>
                <a:cs typeface="Times New Roman" panose="02020603050405020304" pitchFamily="18" charset="0"/>
              </a:rPr>
              <a:t>chèuhngsāam</a:t>
            </a:r>
            <a:r>
              <a:rPr lang="en-US" altLang="zh-CN" sz="2000" dirty="0">
                <a:latin typeface="Times New Roman" panose="02020603050405020304" pitchFamily="18" charset="0"/>
                <a:cs typeface="Times New Roman" panose="02020603050405020304" pitchFamily="18" charset="0"/>
              </a:rPr>
              <a:t> became gender-neutral, referring to both male and female garments.</a:t>
            </a:r>
            <a:endParaRPr lang="zh-CN" altLang="en-US"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b="1" i="1" dirty="0">
                <a:latin typeface="Times New Roman" panose="02020603050405020304" pitchFamily="18" charset="0"/>
                <a:cs typeface="Times New Roman" panose="02020603050405020304" pitchFamily="18" charset="0"/>
              </a:rPr>
              <a:t>qipao(</a:t>
            </a:r>
            <a:r>
              <a:rPr lang="en-US" altLang="zh-CN" sz="2000" b="1" i="1" dirty="0" err="1">
                <a:latin typeface="Times New Roman" panose="02020603050405020304" pitchFamily="18" charset="0"/>
                <a:cs typeface="Times New Roman" panose="02020603050405020304" pitchFamily="18" charset="0"/>
              </a:rPr>
              <a:t>keipo</a:t>
            </a:r>
            <a:r>
              <a:rPr lang="en-US" altLang="zh-CN" sz="2000" b="1" i="1"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p>
          <a:p>
            <a:r>
              <a:rPr lang="en-US" altLang="zh-CN" sz="2000" dirty="0">
                <a:latin typeface="Times New Roman" panose="02020603050405020304" pitchFamily="18" charset="0"/>
                <a:cs typeface="Times New Roman" panose="02020603050405020304" pitchFamily="18" charset="0"/>
              </a:rPr>
              <a:t>“Bannerman robe</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loose-fitting, trapezoidal-cut garment        Manchu men and women</a:t>
            </a:r>
          </a:p>
          <a:p>
            <a:r>
              <a:rPr lang="en-US" altLang="zh-CN" sz="2000" dirty="0">
                <a:latin typeface="Times New Roman" panose="02020603050405020304" pitchFamily="18" charset="0"/>
                <a:cs typeface="Times New Roman" panose="02020603050405020304" pitchFamily="18" charset="0"/>
              </a:rPr>
              <a:t>became a more formal term for the female </a:t>
            </a:r>
            <a:r>
              <a:rPr lang="en-US" altLang="zh-CN" sz="2000" dirty="0" err="1">
                <a:latin typeface="Times New Roman" panose="02020603050405020304" pitchFamily="18" charset="0"/>
                <a:cs typeface="Times New Roman" panose="02020603050405020304" pitchFamily="18" charset="0"/>
              </a:rPr>
              <a:t>chèuhngsāam</a:t>
            </a:r>
            <a:r>
              <a:rPr lang="en-US" altLang="zh-CN" sz="2000" dirty="0">
                <a:latin typeface="Times New Roman" panose="02020603050405020304" pitchFamily="18" charset="0"/>
                <a:cs typeface="Times New Roman" panose="02020603050405020304" pitchFamily="18" charset="0"/>
              </a:rPr>
              <a:t>. </a:t>
            </a: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Usage of the term "cheongsam" in Western countries mostly followed the original Cantonese meaning and applies to the dress worn by women only.</a:t>
            </a:r>
            <a:endParaRPr lang="zh-CN" altLang="en-US" sz="2000" dirty="0">
              <a:latin typeface="Times New Roman" panose="02020603050405020304" pitchFamily="18" charset="0"/>
              <a:cs typeface="Times New Roman" panose="02020603050405020304" pitchFamily="18" charset="0"/>
            </a:endParaRPr>
          </a:p>
          <a:p>
            <a:endParaRPr lang="en-US" altLang="zh-CN" sz="2000" b="1" i="1" dirty="0">
              <a:latin typeface="Times New Roman" panose="02020603050405020304" pitchFamily="18" charset="0"/>
              <a:cs typeface="Times New Roman" panose="02020603050405020304" pitchFamily="18" charset="0"/>
            </a:endParaRPr>
          </a:p>
          <a:p>
            <a:endParaRPr lang="en-US" altLang="zh-CN" sz="2000" b="1" i="1" dirty="0">
              <a:latin typeface="Times New Roman" panose="02020603050405020304" pitchFamily="18" charset="0"/>
              <a:cs typeface="Times New Roman" panose="02020603050405020304" pitchFamily="18" charset="0"/>
            </a:endParaRPr>
          </a:p>
          <a:p>
            <a:endParaRPr lang="en-US" altLang="zh-CN" sz="2000" b="1" i="1"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p:txBody>
      </p:sp>
      <p:sp>
        <p:nvSpPr>
          <p:cNvPr id="4" name="箭头: 右 3">
            <a:extLst>
              <a:ext uri="{FF2B5EF4-FFF2-40B4-BE49-F238E27FC236}">
                <a16:creationId xmlns:a16="http://schemas.microsoft.com/office/drawing/2014/main" id="{39A5D273-8135-F001-8D95-BAD86388E362}"/>
              </a:ext>
            </a:extLst>
          </p:cNvPr>
          <p:cNvSpPr/>
          <p:nvPr/>
        </p:nvSpPr>
        <p:spPr>
          <a:xfrm>
            <a:off x="7913431" y="3760406"/>
            <a:ext cx="234772" cy="182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9717248" y="596900"/>
            <a:ext cx="2474752" cy="6858000"/>
          </a:xfrm>
          <a:prstGeom prst="rect">
            <a:avLst/>
          </a:prstGeom>
        </p:spPr>
      </p:pic>
      <p:pic>
        <p:nvPicPr>
          <p:cNvPr id="14" name="图片 13"/>
          <p:cNvPicPr>
            <a:picLocks noChangeAspect="1"/>
          </p:cNvPicPr>
          <p:nvPr/>
        </p:nvPicPr>
        <p:blipFill>
          <a:blip r:embed="rId4" cstate="email"/>
          <a:stretch>
            <a:fillRect/>
          </a:stretch>
        </p:blipFill>
        <p:spPr>
          <a:xfrm>
            <a:off x="1" y="0"/>
            <a:ext cx="4165600" cy="5209451"/>
          </a:xfrm>
          <a:prstGeom prst="rect">
            <a:avLst/>
          </a:prstGeom>
        </p:spPr>
      </p:pic>
      <p:pic>
        <p:nvPicPr>
          <p:cNvPr id="8" name="图片 7"/>
          <p:cNvPicPr>
            <a:picLocks noChangeAspect="1"/>
          </p:cNvPicPr>
          <p:nvPr/>
        </p:nvPicPr>
        <p:blipFill>
          <a:blip r:embed="rId5" cstate="email"/>
          <a:stretch>
            <a:fillRect/>
          </a:stretch>
        </p:blipFill>
        <p:spPr>
          <a:xfrm>
            <a:off x="-698450" y="960081"/>
            <a:ext cx="5460950" cy="5897919"/>
          </a:xfrm>
          <a:prstGeom prst="rect">
            <a:avLst/>
          </a:prstGeom>
        </p:spPr>
      </p:pic>
      <p:sp>
        <p:nvSpPr>
          <p:cNvPr id="17" name="文本框 16"/>
          <p:cNvSpPr txBox="1"/>
          <p:nvPr/>
        </p:nvSpPr>
        <p:spPr>
          <a:xfrm>
            <a:off x="4832393" y="3118892"/>
            <a:ext cx="4206099" cy="923330"/>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b="0" dirty="0">
                <a:solidFill>
                  <a:schemeClr val="tx1">
                    <a:lumMod val="95000"/>
                    <a:lumOff val="5000"/>
                  </a:schemeClr>
                </a:solidFill>
                <a:effectLst/>
                <a:latin typeface="华文中宋" panose="02010600040101010101" pitchFamily="2" charset="-122"/>
                <a:ea typeface="华文中宋" panose="02010600040101010101" pitchFamily="2" charset="-122"/>
                <a:cs typeface="+mn-ea"/>
                <a:sym typeface="+mn-lt"/>
              </a:rPr>
              <a:t>2.History</a:t>
            </a:r>
            <a:endParaRPr lang="zh-CN" altLang="en-US" sz="5400" b="0" dirty="0">
              <a:solidFill>
                <a:schemeClr val="tx1">
                  <a:lumMod val="95000"/>
                  <a:lumOff val="5000"/>
                </a:schemeClr>
              </a:solidFill>
              <a:effectLst/>
              <a:latin typeface="华文中宋" panose="02010600040101010101" pitchFamily="2" charset="-122"/>
              <a:ea typeface="华文中宋" panose="0201060004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50"/>
                                        <p:tgtEl>
                                          <p:spTgt spid="8"/>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par>
                          <p:cTn id="16" fill="hold">
                            <p:stCondLst>
                              <p:cond delay="275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264790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2</a:t>
            </a:r>
            <a:r>
              <a:rPr lang="zh-CN" altLang="en-US" dirty="0">
                <a:sym typeface="+mn-lt"/>
              </a:rPr>
              <a:t> </a:t>
            </a:r>
            <a:r>
              <a:rPr lang="en-US" altLang="zh-CN" dirty="0">
                <a:sym typeface="+mn-lt"/>
              </a:rPr>
              <a:t>History</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26" name="TextBox 334"/>
          <p:cNvSpPr txBox="1"/>
          <p:nvPr/>
        </p:nvSpPr>
        <p:spPr>
          <a:xfrm>
            <a:off x="5016955" y="1045786"/>
            <a:ext cx="5420320" cy="4955166"/>
          </a:xfrm>
          <a:prstGeom prst="rect">
            <a:avLst/>
          </a:prstGeom>
          <a:noFill/>
        </p:spPr>
        <p:txBody>
          <a:bodyPr wrap="none" lIns="182843" tIns="91422" rIns="182843" bIns="91422"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54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Origin</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54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Qing dynasty</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54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1920s</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54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1930s</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54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rPr>
              <a:t>1940s</a:t>
            </a:r>
            <a:endParaRPr lang="id-ID" altLang="zh-CN" sz="5400" dirty="0">
              <a:solidFill>
                <a:schemeClr val="tx1">
                  <a:lumMod val="95000"/>
                  <a:lumOff val="5000"/>
                </a:schemeClr>
              </a:solidFill>
              <a:latin typeface="华文中宋" panose="02010600040101010101" pitchFamily="2" charset="-122"/>
              <a:ea typeface="华文中宋" panose="02010600040101010101" pitchFamily="2" charset="-122"/>
              <a:cs typeface="+mn-ea"/>
              <a:sym typeface="+mn-lt"/>
            </a:endParaRPr>
          </a:p>
          <a:p>
            <a:pPr marL="571500" marR="0" lvl="0" indent="-571500" algn="ctr"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id-ID" sz="4000" b="0" i="0" u="none" strike="noStrike" kern="1200" cap="none" spc="0" normalizeH="0" baseline="0" noProof="0" dirty="0">
              <a:ln>
                <a:noFill/>
              </a:ln>
              <a:solidFill>
                <a:schemeClr val="tx1">
                  <a:lumMod val="95000"/>
                  <a:lumOff val="5000"/>
                </a:schemeClr>
              </a:solidFill>
              <a:effectLst/>
              <a:uLnTx/>
              <a:uFillTx/>
              <a:latin typeface="华文中宋" panose="02010600040101010101" pitchFamily="2" charset="-122"/>
              <a:ea typeface="华文中宋" panose="02010600040101010101" pitchFamily="2" charset="-122"/>
              <a:cs typeface="+mn-ea"/>
              <a:sym typeface="+mn-lt"/>
            </a:endParaRPr>
          </a:p>
        </p:txBody>
      </p:sp>
      <p:pic>
        <p:nvPicPr>
          <p:cNvPr id="28" name="图片 27"/>
          <p:cNvPicPr>
            <a:picLocks noChangeAspect="1"/>
          </p:cNvPicPr>
          <p:nvPr/>
        </p:nvPicPr>
        <p:blipFill>
          <a:blip r:embed="rId4" cstate="email"/>
          <a:stretch>
            <a:fillRect/>
          </a:stretch>
        </p:blipFill>
        <p:spPr>
          <a:xfrm>
            <a:off x="-97502" y="826545"/>
            <a:ext cx="4534664" cy="5754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264790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2.History</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9" name="矩形 8"/>
          <p:cNvSpPr/>
          <p:nvPr/>
        </p:nvSpPr>
        <p:spPr>
          <a:xfrm>
            <a:off x="484923" y="1319255"/>
            <a:ext cx="3470740" cy="4316755"/>
          </a:xfrm>
          <a:prstGeom prst="rect">
            <a:avLst/>
          </a:prstGeom>
          <a:solidFill>
            <a:srgbClr val="E4D7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solidFill>
                  <a:schemeClr val="tx1"/>
                </a:solidFill>
                <a:latin typeface="Times New Roman" panose="02020603050405020304" pitchFamily="18" charset="0"/>
                <a:cs typeface="Times New Roman" panose="02020603050405020304" pitchFamily="18" charset="0"/>
                <a:sym typeface="+mn-lt"/>
              </a:rPr>
              <a:t>The Manchu: ethnic minority; founded the last of China’s imperial dynasties: the Qing dynasty</a:t>
            </a: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dirty="0">
              <a:solidFill>
                <a:schemeClr val="tx1"/>
              </a:solidFill>
              <a:latin typeface="Times New Roman" panose="02020603050405020304" pitchFamily="18" charset="0"/>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solidFill>
                  <a:schemeClr val="tx1"/>
                </a:solidFill>
                <a:latin typeface="Times New Roman" panose="02020603050405020304" pitchFamily="18" charset="0"/>
                <a:cs typeface="Times New Roman" panose="02020603050405020304" pitchFamily="18" charset="0"/>
                <a:sym typeface="+mn-lt"/>
              </a:rPr>
              <a:t>Administrative division: the Eight Banner system</a:t>
            </a:r>
            <a:r>
              <a:rPr lang="zh-CN" altLang="en-US" sz="2000" dirty="0">
                <a:solidFill>
                  <a:schemeClr val="tx1"/>
                </a:solidFill>
                <a:latin typeface="Times New Roman" panose="02020603050405020304" pitchFamily="18" charset="0"/>
                <a:cs typeface="Times New Roman" panose="02020603050405020304" pitchFamily="18" charset="0"/>
                <a:sym typeface="+mn-lt"/>
              </a:rPr>
              <a:t>（八旗制度）</a:t>
            </a:r>
          </a:p>
        </p:txBody>
      </p:sp>
      <p:pic>
        <p:nvPicPr>
          <p:cNvPr id="20" name="图片 19"/>
          <p:cNvPicPr>
            <a:picLocks noChangeAspect="1"/>
          </p:cNvPicPr>
          <p:nvPr/>
        </p:nvPicPr>
        <p:blipFill>
          <a:blip r:embed="rId4" cstate="email"/>
          <a:stretch>
            <a:fillRect/>
          </a:stretch>
        </p:blipFill>
        <p:spPr>
          <a:xfrm flipH="1">
            <a:off x="-172188" y="4990390"/>
            <a:ext cx="3414008" cy="3070800"/>
          </a:xfrm>
          <a:prstGeom prst="rect">
            <a:avLst/>
          </a:prstGeom>
        </p:spPr>
      </p:pic>
      <p:sp>
        <p:nvSpPr>
          <p:cNvPr id="2" name="矩形 1">
            <a:extLst>
              <a:ext uri="{FF2B5EF4-FFF2-40B4-BE49-F238E27FC236}">
                <a16:creationId xmlns:a16="http://schemas.microsoft.com/office/drawing/2014/main" id="{8993C7E7-3278-0068-B4E4-3466014595CB}"/>
              </a:ext>
            </a:extLst>
          </p:cNvPr>
          <p:cNvSpPr/>
          <p:nvPr/>
        </p:nvSpPr>
        <p:spPr>
          <a:xfrm>
            <a:off x="4250214" y="1319255"/>
            <a:ext cx="3470740" cy="4316755"/>
          </a:xfrm>
          <a:prstGeom prst="rect">
            <a:avLst/>
          </a:prstGeom>
          <a:solidFill>
            <a:srgbClr val="E4D7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solidFill>
                  <a:schemeClr val="tx1"/>
                </a:solidFill>
                <a:latin typeface="Times New Roman" panose="02020603050405020304" pitchFamily="18" charset="0"/>
                <a:cs typeface="Times New Roman" panose="02020603050405020304" pitchFamily="18" charset="0"/>
                <a:sym typeface="+mn-lt"/>
              </a:rPr>
              <a:t>Manchu men wore </a:t>
            </a:r>
            <a:r>
              <a:rPr lang="en-US" altLang="zh-CN" sz="2000" dirty="0" err="1">
                <a:solidFill>
                  <a:schemeClr val="tx1"/>
                </a:solidFill>
                <a:latin typeface="Times New Roman" panose="02020603050405020304" pitchFamily="18" charset="0"/>
                <a:cs typeface="Times New Roman" panose="02020603050405020304" pitchFamily="18" charset="0"/>
                <a:sym typeface="+mn-lt"/>
              </a:rPr>
              <a:t>Changpao</a:t>
            </a:r>
            <a:r>
              <a:rPr lang="zh-CN" altLang="en-US" sz="2000" dirty="0">
                <a:solidFill>
                  <a:schemeClr val="tx1"/>
                </a:solidFill>
                <a:latin typeface="Times New Roman" panose="02020603050405020304" pitchFamily="18" charset="0"/>
                <a:cs typeface="Times New Roman" panose="02020603050405020304" pitchFamily="18" charset="0"/>
                <a:sym typeface="+mn-lt"/>
              </a:rPr>
              <a:t>（长袍）</a:t>
            </a:r>
          </a:p>
        </p:txBody>
      </p:sp>
      <p:sp>
        <p:nvSpPr>
          <p:cNvPr id="4" name="矩形 3">
            <a:extLst>
              <a:ext uri="{FF2B5EF4-FFF2-40B4-BE49-F238E27FC236}">
                <a16:creationId xmlns:a16="http://schemas.microsoft.com/office/drawing/2014/main" id="{C922A5D4-DC4C-40DE-0C6B-66EE0CDAF513}"/>
              </a:ext>
            </a:extLst>
          </p:cNvPr>
          <p:cNvSpPr/>
          <p:nvPr/>
        </p:nvSpPr>
        <p:spPr>
          <a:xfrm>
            <a:off x="8061857" y="1319256"/>
            <a:ext cx="3470740" cy="4316755"/>
          </a:xfrm>
          <a:prstGeom prst="rect">
            <a:avLst/>
          </a:prstGeom>
          <a:solidFill>
            <a:srgbClr val="E4D7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solidFill>
                  <a:schemeClr val="tx1"/>
                </a:solidFill>
                <a:latin typeface="Times New Roman" panose="02020603050405020304" pitchFamily="18" charset="0"/>
                <a:cs typeface="Times New Roman" panose="02020603050405020304" pitchFamily="18" charset="0"/>
                <a:sym typeface="+mn-lt"/>
              </a:rPr>
              <a:t>Some imperial Manchu</a:t>
            </a:r>
            <a:r>
              <a:rPr lang="zh-CN" altLang="en-US" sz="2000" dirty="0">
                <a:solidFill>
                  <a:schemeClr val="tx1"/>
                </a:solidFill>
                <a:latin typeface="Times New Roman" panose="02020603050405020304" pitchFamily="18" charset="0"/>
                <a:cs typeface="Times New Roman" panose="02020603050405020304" pitchFamily="18" charset="0"/>
                <a:sym typeface="+mn-lt"/>
              </a:rPr>
              <a:t> </a:t>
            </a:r>
            <a:r>
              <a:rPr lang="en-US" altLang="zh-CN" sz="2000" dirty="0">
                <a:solidFill>
                  <a:schemeClr val="tx1"/>
                </a:solidFill>
                <a:latin typeface="Times New Roman" panose="02020603050405020304" pitchFamily="18" charset="0"/>
                <a:cs typeface="Times New Roman" panose="02020603050405020304" pitchFamily="18" charset="0"/>
                <a:sym typeface="+mn-lt"/>
              </a:rPr>
              <a:t>women wore </a:t>
            </a:r>
            <a:r>
              <a:rPr lang="en-US" altLang="zh-CN" sz="2000" dirty="0" err="1">
                <a:solidFill>
                  <a:schemeClr val="tx1"/>
                </a:solidFill>
                <a:latin typeface="Times New Roman" panose="02020603050405020304" pitchFamily="18" charset="0"/>
                <a:cs typeface="Times New Roman" panose="02020603050405020304" pitchFamily="18" charset="0"/>
                <a:sym typeface="+mn-lt"/>
              </a:rPr>
              <a:t>Changfu</a:t>
            </a:r>
            <a:r>
              <a:rPr lang="en-US" altLang="zh-CN" sz="2000" dirty="0">
                <a:solidFill>
                  <a:schemeClr val="tx1"/>
                </a:solidFill>
                <a:latin typeface="Times New Roman" panose="02020603050405020304" pitchFamily="18" charset="0"/>
                <a:cs typeface="Times New Roman" panose="02020603050405020304" pitchFamily="18" charset="0"/>
                <a:sym typeface="+mn-lt"/>
              </a:rPr>
              <a:t> or </a:t>
            </a:r>
            <a:r>
              <a:rPr lang="en-US" altLang="zh-CN" sz="2000" dirty="0" err="1">
                <a:solidFill>
                  <a:schemeClr val="tx1"/>
                </a:solidFill>
                <a:latin typeface="Times New Roman" panose="02020603050405020304" pitchFamily="18" charset="0"/>
                <a:cs typeface="Times New Roman" panose="02020603050405020304" pitchFamily="18" charset="0"/>
                <a:sym typeface="+mn-lt"/>
              </a:rPr>
              <a:t>Changyi</a:t>
            </a:r>
            <a:r>
              <a:rPr lang="en-US" altLang="zh-CN" sz="2000" dirty="0">
                <a:solidFill>
                  <a:schemeClr val="tx1"/>
                </a:solidFill>
                <a:latin typeface="Times New Roman" panose="02020603050405020304" pitchFamily="18" charset="0"/>
                <a:cs typeface="Times New Roman" panose="02020603050405020304" pitchFamily="18" charset="0"/>
                <a:sym typeface="+mn-lt"/>
              </a:rPr>
              <a:t> or </a:t>
            </a:r>
            <a:r>
              <a:rPr lang="en-US" altLang="zh-CN" sz="2000" dirty="0" err="1">
                <a:solidFill>
                  <a:schemeClr val="tx1"/>
                </a:solidFill>
                <a:latin typeface="Times New Roman" panose="02020603050405020304" pitchFamily="18" charset="0"/>
                <a:cs typeface="Times New Roman" panose="02020603050405020304" pitchFamily="18" charset="0"/>
                <a:sym typeface="+mn-lt"/>
              </a:rPr>
              <a:t>Chenyi</a:t>
            </a:r>
            <a:r>
              <a:rPr lang="en-US" altLang="zh-CN" sz="2000" dirty="0">
                <a:solidFill>
                  <a:schemeClr val="tx1"/>
                </a:solidFill>
                <a:latin typeface="Times New Roman" panose="02020603050405020304" pitchFamily="18" charset="0"/>
                <a:cs typeface="Times New Roman" panose="02020603050405020304" pitchFamily="18" charset="0"/>
                <a:sym typeface="+mn-lt"/>
              </a:rPr>
              <a:t>, from which Cheongsam was derived.</a:t>
            </a:r>
            <a:endParaRPr lang="zh-CN" altLang="en-US" sz="2000" dirty="0">
              <a:solidFill>
                <a:schemeClr val="tx1"/>
              </a:solidFill>
              <a:latin typeface="Times New Roman" panose="02020603050405020304" pitchFamily="18" charset="0"/>
              <a:cs typeface="Times New Roman" panose="02020603050405020304" pitchFamily="18" charset="0"/>
              <a:sym typeface="+mn-lt"/>
            </a:endParaRPr>
          </a:p>
        </p:txBody>
      </p:sp>
      <p:pic>
        <p:nvPicPr>
          <p:cNvPr id="3" name="图片 2"/>
          <p:cNvPicPr>
            <a:picLocks noChangeAspect="1"/>
          </p:cNvPicPr>
          <p:nvPr/>
        </p:nvPicPr>
        <p:blipFill>
          <a:blip r:embed="rId4" cstate="email"/>
          <a:stretch>
            <a:fillRect/>
          </a:stretch>
        </p:blipFill>
        <p:spPr>
          <a:xfrm>
            <a:off x="8988733" y="-168893"/>
            <a:ext cx="3414008" cy="3070800"/>
          </a:xfrm>
          <a:prstGeom prst="rect">
            <a:avLst/>
          </a:prstGeom>
        </p:spPr>
      </p:pic>
      <p:pic>
        <p:nvPicPr>
          <p:cNvPr id="18" name="图片 17">
            <a:extLst>
              <a:ext uri="{FF2B5EF4-FFF2-40B4-BE49-F238E27FC236}">
                <a16:creationId xmlns:a16="http://schemas.microsoft.com/office/drawing/2014/main" id="{13A5DAA6-E6AF-0B07-E756-D03BBE9F0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422" y="1463592"/>
            <a:ext cx="2791546" cy="4028079"/>
          </a:xfrm>
          <a:prstGeom prst="rect">
            <a:avLst/>
          </a:prstGeom>
        </p:spPr>
      </p:pic>
      <p:pic>
        <p:nvPicPr>
          <p:cNvPr id="21" name="图片 20">
            <a:extLst>
              <a:ext uri="{FF2B5EF4-FFF2-40B4-BE49-F238E27FC236}">
                <a16:creationId xmlns:a16="http://schemas.microsoft.com/office/drawing/2014/main" id="{A77375D7-2200-A4D9-2879-52FFA41F55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994" y="1487695"/>
            <a:ext cx="3153690" cy="38826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9847" y="159792"/>
            <a:ext cx="2647907" cy="584775"/>
          </a:xfrm>
          <a:prstGeom prst="rect">
            <a:avLst/>
          </a:prstGeom>
          <a:noFill/>
        </p:spPr>
        <p:txBody>
          <a:bodyPr wrap="square" rtlCol="0">
            <a:spAutoFit/>
          </a:bodyPr>
          <a:lstStyle>
            <a:defPPr>
              <a:defRPr lang="zh-CN"/>
            </a:defPPr>
            <a:lvl1pPr lvl="0">
              <a:defRPr sz="3200" b="0">
                <a:solidFill>
                  <a:schemeClr val="tx1">
                    <a:lumMod val="95000"/>
                    <a:lumOff val="5000"/>
                  </a:schemeClr>
                </a:solidFill>
                <a:effectLst/>
                <a:latin typeface="华文中宋" panose="02010600040101010101" pitchFamily="2" charset="-122"/>
                <a:ea typeface="华文中宋" panose="02010600040101010101" pitchFamily="2" charset="-122"/>
                <a:cs typeface="+mn-ea"/>
              </a:defRPr>
            </a:lvl1pPr>
          </a:lstStyle>
          <a:p>
            <a:r>
              <a:rPr lang="en-US" altLang="zh-CN" dirty="0">
                <a:sym typeface="+mn-lt"/>
              </a:rPr>
              <a:t>2 History</a:t>
            </a:r>
            <a:endParaRPr lang="zh-CN" altLang="en-US" dirty="0">
              <a:sym typeface="+mn-lt"/>
            </a:endParaRPr>
          </a:p>
        </p:txBody>
      </p:sp>
      <p:pic>
        <p:nvPicPr>
          <p:cNvPr id="6" name="图片 5"/>
          <p:cNvPicPr>
            <a:picLocks noChangeAspect="1"/>
          </p:cNvPicPr>
          <p:nvPr/>
        </p:nvPicPr>
        <p:blipFill>
          <a:blip r:embed="rId3" cstate="email"/>
          <a:stretch>
            <a:fillRect/>
          </a:stretch>
        </p:blipFill>
        <p:spPr>
          <a:xfrm rot="9540003">
            <a:off x="147225" y="-21229"/>
            <a:ext cx="675397" cy="946818"/>
          </a:xfrm>
          <a:prstGeom prst="rect">
            <a:avLst/>
          </a:prstGeom>
        </p:spPr>
      </p:pic>
      <p:sp>
        <p:nvSpPr>
          <p:cNvPr id="2" name="文本框 1">
            <a:extLst>
              <a:ext uri="{FF2B5EF4-FFF2-40B4-BE49-F238E27FC236}">
                <a16:creationId xmlns:a16="http://schemas.microsoft.com/office/drawing/2014/main" id="{06FCE1C0-7535-D76B-C064-BE7C9794317A}"/>
              </a:ext>
            </a:extLst>
          </p:cNvPr>
          <p:cNvSpPr txBox="1"/>
          <p:nvPr/>
        </p:nvSpPr>
        <p:spPr>
          <a:xfrm>
            <a:off x="708452" y="1015165"/>
            <a:ext cx="6207693" cy="5011949"/>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Cheongsam became popular among ladies of the royal family in the Qing dynasty.</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At that time, cheongsams were fitted loosely and long enough to reach the insteps.</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Usually, they were made of silk and the whole dress was embroidered, with broad lace trimmed at the collar, sleeves and edges.</a:t>
            </a:r>
            <a:endParaRPr lang="zh-CN" altLang="en-US" sz="24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AD917C95-137B-581A-04F2-4A1D227A5CB4}"/>
              </a:ext>
            </a:extLst>
          </p:cNvPr>
          <p:cNvPicPr>
            <a:picLocks noChangeAspect="1"/>
          </p:cNvPicPr>
          <p:nvPr/>
        </p:nvPicPr>
        <p:blipFill>
          <a:blip r:embed="rId4">
            <a:extLst>
              <a:ext uri="{28A0092B-C50C-407E-A947-70E740481C1C}">
                <a14:useLocalDpi xmlns:a14="http://schemas.microsoft.com/office/drawing/2010/main" val="0"/>
              </a:ext>
            </a:extLst>
          </a:blip>
          <a:srcRect l="-1" r="203" b="6699"/>
          <a:stretch/>
        </p:blipFill>
        <p:spPr>
          <a:xfrm>
            <a:off x="7038975" y="619125"/>
            <a:ext cx="4683125" cy="5349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11111"/>
  <p:tag name="KSO_WPP_MARK_KEY" val="1ed25244-1568-4ba1-9584-797f39aafe0e"/>
  <p:tag name="COMMONDATA" val="eyJoZGlkIjoiZjAxMTJhOTdhYmExNjczZmFmMDgzNzk2N2NkOGE2YTMifQ=="/>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4otgidh">
      <a:majorFont>
        <a:latin typeface="Arial"/>
        <a:ea typeface="华文宋体"/>
        <a:cs typeface=""/>
      </a:majorFont>
      <a:minorFont>
        <a:latin typeface="Arial"/>
        <a:ea typeface="华文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1007</Words>
  <Application>Microsoft Office PowerPoint</Application>
  <PresentationFormat>宽屏</PresentationFormat>
  <Paragraphs>126</Paragraphs>
  <Slides>25</Slides>
  <Notes>22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华文中宋</vt:lpstr>
      <vt:lpstr>微软雅黑</vt:lpstr>
      <vt:lpstr>Arial</vt:lpstr>
      <vt:lpstr>Calibri</vt:lpstr>
      <vt:lpstr>Times New Roman</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www.2ppt.com-爱PPT提供免费下载</Manager>
  <Company>www.2ppt.com-爱PPT提供免费下载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www.2ppt.com-爱PPT提供免费下载</dc:title>
  <dc:creator>www.2ppt.com-爱PPT提供免费下载</dc:creator>
  <cp:keywords>www.2ppt.com-爱PPT提供免费下载</cp:keywords>
  <dc:description>www.2ppt.com-爱PPT提供免费下载</dc:description>
  <cp:lastModifiedBy>悦苇 唐</cp:lastModifiedBy>
  <cp:revision>58</cp:revision>
  <dcterms:created xsi:type="dcterms:W3CDTF">2019-05-13T01:32:00Z</dcterms:created>
  <dcterms:modified xsi:type="dcterms:W3CDTF">2024-09-11T15:42:19Z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1565A7783091468389083DDCA27DB786_12</vt:lpwstr>
  </property>
  <property fmtid="{D5CDD505-2E9C-101B-9397-08002B2CF9AE}" pid="3" name="KSOProductBuildVer">
    <vt:lpwstr>2052-11.1.0.14036</vt:lpwstr>
  </property>
</Properties>
</file>