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12" r:id="rId2"/>
    <p:sldId id="280" r:id="rId3"/>
    <p:sldId id="311" r:id="rId4"/>
    <p:sldId id="282" r:id="rId5"/>
    <p:sldId id="277" r:id="rId6"/>
    <p:sldId id="318" r:id="rId7"/>
    <p:sldId id="323" r:id="rId8"/>
    <p:sldId id="319" r:id="rId9"/>
    <p:sldId id="261" r:id="rId10"/>
    <p:sldId id="322" r:id="rId11"/>
    <p:sldId id="320" r:id="rId12"/>
    <p:sldId id="325" r:id="rId13"/>
    <p:sldId id="302" r:id="rId14"/>
    <p:sldId id="327" r:id="rId15"/>
    <p:sldId id="328" r:id="rId16"/>
    <p:sldId id="288" r:id="rId17"/>
    <p:sldId id="329" r:id="rId18"/>
    <p:sldId id="330" r:id="rId19"/>
    <p:sldId id="331" r:id="rId20"/>
    <p:sldId id="31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佳惠" initials="佳惠" lastIdx="2" clrIdx="0">
    <p:extLst>
      <p:ext uri="{19B8F6BF-5375-455C-9EA6-DF929625EA0E}">
        <p15:presenceInfo xmlns:p15="http://schemas.microsoft.com/office/powerpoint/2012/main" userId="7a2d468232bba3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showGuides="1">
      <p:cViewPr varScale="1">
        <p:scale>
          <a:sx n="67" d="100"/>
          <a:sy n="67" d="100"/>
        </p:scale>
        <p:origin x="112" y="52"/>
      </p:cViewPr>
      <p:guideLst>
        <p:guide orient="horz" pos="2160"/>
        <p:guide pos="3840"/>
      </p:guideLst>
    </p:cSldViewPr>
  </p:slideViewPr>
  <p:notesTextViewPr>
    <p:cViewPr>
      <p:scale>
        <a:sx n="1" d="1"/>
        <a:sy n="1" d="1"/>
      </p:scale>
      <p:origin x="0" y="0"/>
    </p:cViewPr>
  </p:notesTextViewPr>
  <p:sorterViewPr>
    <p:cViewPr>
      <p:scale>
        <a:sx n="66" d="100"/>
        <a:sy n="66" d="100"/>
      </p:scale>
      <p:origin x="0" y="-60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0T20:44:34.246" idx="2">
    <p:pos x="7680" y="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8B8D4-CF12-4DE2-A677-4A4B1004ABA8}" type="datetimeFigureOut">
              <a:rPr lang="zh-CN" altLang="en-US" smtClean="0"/>
              <a:pPr/>
              <a:t>2022/4/20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14CC6-70D5-4E5A-812C-538C38EB950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r>
              <a:rPr lang="en-US" altLang="zh-CN" dirty="0"/>
              <a:t>[-</a:t>
            </a:r>
            <a:r>
              <a:rPr lang="zh-CN" altLang="en-US" dirty="0"/>
              <a:t>婷婷</a:t>
            </a:r>
            <a:r>
              <a:rPr lang="en-US" altLang="zh-CN" dirty="0"/>
              <a:t>]</a:t>
            </a:r>
            <a:r>
              <a:rPr lang="zh-CN" altLang="en-US" dirty="0"/>
              <a:t>旗舰店</a:t>
            </a:r>
            <a:r>
              <a:rPr lang="en-US" altLang="zh-CN" dirty="0"/>
              <a:t>https://[-</a:t>
            </a:r>
            <a:r>
              <a:rPr lang="zh-CN" altLang="en-US" dirty="0"/>
              <a:t>婷婷</a:t>
            </a:r>
            <a:r>
              <a:rPr lang="en-US" altLang="zh-CN"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30248-9559-4F1C-9B22-279518E85981}" type="slidenum">
              <a:rPr lang="zh-CN" altLang="en-US" smtClean="0"/>
              <a:pPr/>
              <a:t>12</a:t>
            </a:fld>
            <a:endParaRPr lang="zh-CN" altLang="en-US"/>
          </a:p>
        </p:txBody>
      </p:sp>
    </p:spTree>
    <p:extLst>
      <p:ext uri="{BB962C8B-B14F-4D97-AF65-F5344CB8AC3E}">
        <p14:creationId xmlns:p14="http://schemas.microsoft.com/office/powerpoint/2010/main" val="80896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EA1913-56CC-48AF-9400-10C85E6AA843}"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30248-9559-4F1C-9B22-279518E85981}" type="slidenum">
              <a:rPr lang="zh-CN" altLang="en-US" smtClean="0"/>
              <a:pPr/>
              <a:t>14</a:t>
            </a:fld>
            <a:endParaRPr lang="zh-CN" altLang="en-US"/>
          </a:p>
        </p:txBody>
      </p:sp>
    </p:spTree>
    <p:extLst>
      <p:ext uri="{BB962C8B-B14F-4D97-AF65-F5344CB8AC3E}">
        <p14:creationId xmlns:p14="http://schemas.microsoft.com/office/powerpoint/2010/main" val="208499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17</a:t>
            </a:fld>
            <a:endParaRPr lang="zh-CN" altLang="en-US"/>
          </a:p>
        </p:txBody>
      </p:sp>
    </p:spTree>
    <p:extLst>
      <p:ext uri="{BB962C8B-B14F-4D97-AF65-F5344CB8AC3E}">
        <p14:creationId xmlns:p14="http://schemas.microsoft.com/office/powerpoint/2010/main" val="43534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18</a:t>
            </a:fld>
            <a:endParaRPr lang="zh-CN" altLang="en-US"/>
          </a:p>
        </p:txBody>
      </p:sp>
    </p:spTree>
    <p:extLst>
      <p:ext uri="{BB962C8B-B14F-4D97-AF65-F5344CB8AC3E}">
        <p14:creationId xmlns:p14="http://schemas.microsoft.com/office/powerpoint/2010/main" val="377788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19</a:t>
            </a:fld>
            <a:endParaRPr lang="zh-CN" altLang="en-US"/>
          </a:p>
        </p:txBody>
      </p:sp>
    </p:spTree>
    <p:extLst>
      <p:ext uri="{BB962C8B-B14F-4D97-AF65-F5344CB8AC3E}">
        <p14:creationId xmlns:p14="http://schemas.microsoft.com/office/powerpoint/2010/main" val="236524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 </a:t>
            </a:r>
            <a:r>
              <a:rPr lang="en-US" altLang="zh-CN" dirty="0"/>
              <a:t>[-</a:t>
            </a:r>
            <a:r>
              <a:rPr lang="zh-CN" altLang="en-US" dirty="0"/>
              <a:t>婷婷</a:t>
            </a:r>
            <a:r>
              <a:rPr lang="en-US" altLang="zh-CN" dirty="0"/>
              <a:t>]</a:t>
            </a:r>
            <a:r>
              <a:rPr lang="zh-CN" altLang="en-US" dirty="0"/>
              <a:t>旗舰店</a:t>
            </a:r>
            <a:r>
              <a:rPr lang="en-US" altLang="zh-CN" dirty="0"/>
              <a:t>https://[-</a:t>
            </a:r>
            <a:r>
              <a:rPr lang="zh-CN" altLang="en-US" dirty="0"/>
              <a:t>婷婷</a:t>
            </a:r>
            <a:r>
              <a:rPr lang="en-US" altLang="zh-CN" dirty="0"/>
              <a:t>]</a:t>
            </a:r>
          </a:p>
          <a:p>
            <a:endParaRPr lang="zh-CN" altLang="en-US" dirty="0"/>
          </a:p>
        </p:txBody>
      </p:sp>
      <p:sp>
        <p:nvSpPr>
          <p:cNvPr id="4" name="灯片编号占位符 3"/>
          <p:cNvSpPr>
            <a:spLocks noGrp="1"/>
          </p:cNvSpPr>
          <p:nvPr>
            <p:ph type="sldNum" sz="quarter" idx="10"/>
          </p:nvPr>
        </p:nvSpPr>
        <p:spPr/>
        <p:txBody>
          <a:bodyPr/>
          <a:lstStyle/>
          <a:p>
            <a:fld id="{68014CC6-70D5-4E5A-812C-538C38EB9508}"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30248-9559-4F1C-9B22-279518E85981}"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8B466A-D7A8-428D-8868-04325B7B2E64}"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30248-9559-4F1C-9B22-279518E85981}" type="slidenum">
              <a:rPr lang="zh-CN" altLang="en-US" smtClean="0"/>
              <a:pPr/>
              <a:t>6</a:t>
            </a:fld>
            <a:endParaRPr lang="zh-CN" altLang="en-US"/>
          </a:p>
        </p:txBody>
      </p:sp>
    </p:spTree>
    <p:extLst>
      <p:ext uri="{BB962C8B-B14F-4D97-AF65-F5344CB8AC3E}">
        <p14:creationId xmlns:p14="http://schemas.microsoft.com/office/powerpoint/2010/main" val="259545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611AD2-C47D-4040-AD0C-2A6A76D45B6C}" type="slidenum">
              <a:rPr lang="zh-CN" altLang="en-US" smtClean="0"/>
              <a:pPr/>
              <a:t>7</a:t>
            </a:fld>
            <a:endParaRPr lang="zh-CN" altLang="en-US"/>
          </a:p>
        </p:txBody>
      </p:sp>
    </p:spTree>
    <p:extLst>
      <p:ext uri="{BB962C8B-B14F-4D97-AF65-F5344CB8AC3E}">
        <p14:creationId xmlns:p14="http://schemas.microsoft.com/office/powerpoint/2010/main" val="18723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B30248-9559-4F1C-9B22-279518E85981}" type="slidenum">
              <a:rPr lang="zh-CN" altLang="en-US" smtClean="0"/>
              <a:pPr/>
              <a:t>8</a:t>
            </a:fld>
            <a:endParaRPr lang="zh-CN" altLang="en-US"/>
          </a:p>
        </p:txBody>
      </p:sp>
    </p:spTree>
    <p:extLst>
      <p:ext uri="{BB962C8B-B14F-4D97-AF65-F5344CB8AC3E}">
        <p14:creationId xmlns:p14="http://schemas.microsoft.com/office/powerpoint/2010/main" val="309561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val="26155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val="16798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1">
              <a:latin typeface="+mn-lt"/>
              <a:ea typeface="华文楷体" panose="02010600040101010101" pitchFamily="2" charset="-122"/>
              <a:cs typeface="+mn-cs"/>
            </a:endParaRPr>
          </a:p>
        </p:txBody>
      </p:sp>
      <p:sp>
        <p:nvSpPr>
          <p:cNvPr id="8"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spcBef>
                <a:spcPct val="0"/>
              </a:spcBef>
              <a:spcAft>
                <a:spcPct val="0"/>
              </a:spcAft>
              <a:buClrTx/>
              <a:buSzTx/>
              <a:buFont typeface="Arial" panose="020B0604020202020204" pitchFamily="34" charset="0"/>
              <a:buNone/>
              <a:defRPr/>
            </a:pPr>
            <a:endParaRPr kumimoji="0" lang="zh-CN" altLang="en-US" b="0" i="0" kern="1200" cap="none" spc="0" normalizeH="0" baseline="0" noProof="1">
              <a:latin typeface="Calibri" panose="020F0502020204030204" charset="0"/>
              <a:ea typeface="华文楷体" panose="02010600040101010101" pitchFamily="2" charset="-122"/>
              <a:cs typeface="+mn-cs"/>
            </a:endParaRPr>
          </a:p>
        </p:txBody>
      </p:sp>
      <p:sp>
        <p:nvSpPr>
          <p:cNvPr id="9"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indent="0" defTabSz="914400" rtl="0" eaLnBrk="1" latinLnBrk="0" hangingPunct="1">
              <a:lnSpc>
                <a:spcPct val="100000"/>
              </a:lnSpc>
              <a:spcBef>
                <a:spcPct val="0"/>
              </a:spcBef>
              <a:spcAft>
                <a:spcPct val="0"/>
              </a:spcAft>
              <a:buClrTx/>
              <a:buSzTx/>
              <a:buFont typeface="Arial" panose="020B0604020202020204" pitchFamily="34" charset="0"/>
              <a:buNone/>
              <a:defRPr/>
            </a:pPr>
            <a:fld id="{E3825C0A-7EE6-4758-8272-3399A88CA4FC}" type="slidenum">
              <a:rPr kumimoji="0" lang="zh-CN" altLang="en-US" b="0" i="0" kern="1200" cap="none" spc="0" normalizeH="0" baseline="0" noProof="1">
                <a:latin typeface="+mn-lt"/>
                <a:ea typeface="华文楷体" panose="02010600040101010101" pitchFamily="2" charset="-122"/>
                <a:cs typeface="+mn-cs"/>
              </a:rPr>
              <a:pPr marL="0" marR="0" indent="0" defTabSz="914400" rtl="0" eaLnBrk="1" latinLnBrk="0" hangingPunct="1">
                <a:lnSpc>
                  <a:spcPct val="100000"/>
                </a:lnSpc>
                <a:spcBef>
                  <a:spcPct val="0"/>
                </a:spcBef>
                <a:spcAft>
                  <a:spcPct val="0"/>
                </a:spcAft>
                <a:buClrTx/>
                <a:buSzTx/>
                <a:buFont typeface="Arial" panose="020B0604020202020204" pitchFamily="34" charset="0"/>
                <a:buNone/>
                <a:defRPr/>
              </a:pPr>
              <a:t>‹#›</a:t>
            </a:fld>
            <a:endParaRPr kumimoji="0" lang="zh-CN" altLang="en-US" b="0" i="0" kern="1200" cap="none" spc="0" normalizeH="0" baseline="0" noProof="1">
              <a:latin typeface="+mn-lt"/>
              <a:ea typeface="华文楷体" panose="02010600040101010101" pitchFamily="2" charset="-122"/>
              <a:cs typeface="+mn-cs"/>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6BF33D-DC34-464D-B039-3CDC6988CFEA}" type="datetimeFigureOut">
              <a:rPr lang="zh-CN" altLang="en-US" smtClean="0"/>
              <a:pPr/>
              <a:t>2022/4/20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B44C31-F851-466C-8A5F-8A96AD54E37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BF33D-DC34-464D-B039-3CDC6988CFEA}" type="datetimeFigureOut">
              <a:rPr lang="zh-CN" altLang="en-US" smtClean="0"/>
              <a:pPr/>
              <a:t>2022/4/20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4C31-F851-466C-8A5F-8A96AD54E37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Strange%20Stories%20from%20a%20Chinese%20Studio.mp3" TargetMode="External"/><Relationship Id="rId5" Type="http://schemas.openxmlformats.org/officeDocument/2006/relationships/hyperlink" Target="Strange%20Stories%20from%20a%20Chinese%20Studio.mp4"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79" r="3443"/>
          <a:stretch>
            <a:fillRect/>
          </a:stretch>
        </p:blipFill>
        <p:spPr>
          <a:xfrm>
            <a:off x="0" y="0"/>
            <a:ext cx="12192000" cy="6858001"/>
          </a:xfrm>
          <a:prstGeom prst="rect">
            <a:avLst/>
          </a:prstGeom>
        </p:spPr>
      </p:pic>
      <p:sp>
        <p:nvSpPr>
          <p:cNvPr id="11" name="矩形 10">
            <a:extLst>
              <a:ext uri="{FF2B5EF4-FFF2-40B4-BE49-F238E27FC236}">
                <a16:creationId xmlns:a16="http://schemas.microsoft.com/office/drawing/2014/main" id="{A9920D39-6B87-4EF9-8CD2-B486F432BB5A}"/>
              </a:ext>
            </a:extLst>
          </p:cNvPr>
          <p:cNvSpPr/>
          <p:nvPr/>
        </p:nvSpPr>
        <p:spPr>
          <a:xfrm>
            <a:off x="2457778" y="1820207"/>
            <a:ext cx="7832593" cy="2954655"/>
          </a:xfrm>
          <a:prstGeom prst="rect">
            <a:avLst/>
          </a:prstGeom>
          <a:noFill/>
        </p:spPr>
        <p:txBody>
          <a:bodyPr wrap="none" lIns="91440" tIns="45720" rIns="91440" bIns="45720">
            <a:spAutoFit/>
          </a:bodyPr>
          <a:lstStyle/>
          <a:p>
            <a:pPr algn="ctr"/>
            <a:r>
              <a:rPr lang="en-US" altLang="zh-CN" sz="6600" b="1" i="1" dirty="0">
                <a:ln w="9525">
                  <a:solidFill>
                    <a:schemeClr val="bg1"/>
                  </a:solidFill>
                  <a:prstDash val="solid"/>
                </a:ln>
                <a:effectLst>
                  <a:outerShdw blurRad="12700" dist="38100" dir="2700000" algn="tl" rotWithShape="0">
                    <a:schemeClr val="bg1">
                      <a:lumMod val="50000"/>
                    </a:schemeClr>
                  </a:outerShdw>
                </a:effectLst>
              </a:rPr>
              <a:t>Strange Stories </a:t>
            </a:r>
          </a:p>
          <a:p>
            <a:pPr algn="ctr"/>
            <a:r>
              <a:rPr lang="en-US" altLang="zh-CN" sz="6600" b="1" i="1" dirty="0">
                <a:ln w="9525">
                  <a:solidFill>
                    <a:schemeClr val="bg1"/>
                  </a:solidFill>
                  <a:prstDash val="solid"/>
                </a:ln>
                <a:effectLst>
                  <a:outerShdw blurRad="12700" dist="38100" dir="2700000" algn="tl" rotWithShape="0">
                    <a:schemeClr val="bg1">
                      <a:lumMod val="50000"/>
                    </a:schemeClr>
                  </a:outerShdw>
                </a:effectLst>
              </a:rPr>
              <a:t>from a Chinese Studio</a:t>
            </a:r>
            <a:endParaRPr lang="zh-CN" altLang="en-US" sz="6600" b="1" i="1" dirty="0">
              <a:ln w="9525">
                <a:solidFill>
                  <a:schemeClr val="bg1"/>
                </a:solidFill>
                <a:prstDash val="solid"/>
              </a:ln>
              <a:effectLst>
                <a:outerShdw blurRad="12700" dist="38100" dir="2700000" algn="tl" rotWithShape="0">
                  <a:schemeClr val="bg1">
                    <a:lumMod val="50000"/>
                  </a:schemeClr>
                </a:outerShdw>
              </a:effectLst>
            </a:endParaRPr>
          </a:p>
          <a:p>
            <a:pPr algn="ct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文本框 11">
            <a:extLst>
              <a:ext uri="{FF2B5EF4-FFF2-40B4-BE49-F238E27FC236}">
                <a16:creationId xmlns:a16="http://schemas.microsoft.com/office/drawing/2014/main" id="{6BD1DEFF-8931-4892-9407-2ECBEF36B96B}"/>
              </a:ext>
            </a:extLst>
          </p:cNvPr>
          <p:cNvSpPr txBox="1"/>
          <p:nvPr/>
        </p:nvSpPr>
        <p:spPr>
          <a:xfrm>
            <a:off x="4118452" y="4191604"/>
            <a:ext cx="4267515" cy="461665"/>
          </a:xfrm>
          <a:prstGeom prst="rect">
            <a:avLst/>
          </a:prstGeom>
          <a:noFill/>
        </p:spPr>
        <p:txBody>
          <a:bodyPr wrap="none" rtlCol="0">
            <a:spAutoFit/>
          </a:bodyPr>
          <a:lstStyle/>
          <a:p>
            <a:r>
              <a:rPr lang="en-US" altLang="zh-CN" sz="2400" b="1" dirty="0">
                <a:latin typeface="微软雅黑" panose="020B0503020204020204" pitchFamily="34" charset="-122"/>
                <a:ea typeface="微软雅黑" panose="020B0503020204020204" pitchFamily="34" charset="-122"/>
              </a:rPr>
              <a:t>Speaker</a:t>
            </a:r>
            <a:r>
              <a:rPr lang="zh-CN" altLang="en-US" sz="2400" b="1" dirty="0">
                <a:latin typeface="微软雅黑" panose="020B0503020204020204" pitchFamily="34" charset="-122"/>
                <a:ea typeface="微软雅黑" panose="020B0503020204020204" pitchFamily="34" charset="-122"/>
              </a:rPr>
              <a:t>：伍佳惠 </a:t>
            </a:r>
            <a:r>
              <a:rPr lang="en-US" altLang="zh-CN" sz="2400" b="1" dirty="0">
                <a:latin typeface="微软雅黑" panose="020B0503020204020204" pitchFamily="34" charset="-122"/>
                <a:ea typeface="微软雅黑" panose="020B0503020204020204" pitchFamily="34" charset="-122"/>
              </a:rPr>
              <a:t>Wu </a:t>
            </a:r>
            <a:r>
              <a:rPr lang="en-US" altLang="zh-CN" sz="2400" b="1" dirty="0" err="1">
                <a:latin typeface="微软雅黑" panose="020B0503020204020204" pitchFamily="34" charset="-122"/>
                <a:ea typeface="微软雅黑" panose="020B0503020204020204" pitchFamily="34" charset="-122"/>
              </a:rPr>
              <a:t>Jiahui</a:t>
            </a:r>
            <a:endParaRPr lang="zh-CN" altLang="en-US" sz="2400"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FF356BD2-F35C-41F2-B164-8E35397C0291}"/>
              </a:ext>
            </a:extLst>
          </p:cNvPr>
          <p:cNvSpPr txBox="1"/>
          <p:nvPr/>
        </p:nvSpPr>
        <p:spPr>
          <a:xfrm>
            <a:off x="7749496" y="6171426"/>
            <a:ext cx="4189160" cy="369332"/>
          </a:xfrm>
          <a:prstGeom prst="rect">
            <a:avLst/>
          </a:prstGeom>
          <a:noFill/>
        </p:spPr>
        <p:txBody>
          <a:bodyPr wrap="none" rtlCol="0">
            <a:spAutoFit/>
          </a:bodyPr>
          <a:lstStyle/>
          <a:p>
            <a:r>
              <a:rPr lang="en-US" altLang="zh-CN" dirty="0">
                <a:hlinkClick r:id="rId5" action="ppaction://hlinkfile">
                  <a:extLst>
                    <a:ext uri="{A12FA001-AC4F-418D-AE19-62706E023703}">
                      <ahyp:hlinkClr xmlns:ahyp="http://schemas.microsoft.com/office/drawing/2018/hyperlinkcolor" val="tx"/>
                    </a:ext>
                  </a:extLst>
                </a:hlinkClick>
              </a:rPr>
              <a:t>Strange Stories from a Chinese Studio.mp4</a:t>
            </a:r>
            <a:endParaRPr lang="zh-CN" altLang="en-US" dirty="0"/>
          </a:p>
        </p:txBody>
      </p:sp>
      <p:sp>
        <p:nvSpPr>
          <p:cNvPr id="6" name="文本框 5">
            <a:extLst>
              <a:ext uri="{FF2B5EF4-FFF2-40B4-BE49-F238E27FC236}">
                <a16:creationId xmlns:a16="http://schemas.microsoft.com/office/drawing/2014/main" id="{68073F52-AD74-4118-B04F-C8F878FF435B}"/>
              </a:ext>
            </a:extLst>
          </p:cNvPr>
          <p:cNvSpPr txBox="1"/>
          <p:nvPr/>
        </p:nvSpPr>
        <p:spPr>
          <a:xfrm>
            <a:off x="7749496" y="5865167"/>
            <a:ext cx="4189160" cy="369332"/>
          </a:xfrm>
          <a:prstGeom prst="rect">
            <a:avLst/>
          </a:prstGeom>
          <a:noFill/>
        </p:spPr>
        <p:txBody>
          <a:bodyPr wrap="none" rtlCol="0">
            <a:spAutoFit/>
          </a:bodyPr>
          <a:lstStyle/>
          <a:p>
            <a:r>
              <a:rPr lang="en-US" altLang="zh-CN" dirty="0">
                <a:hlinkClick r:id="rId6" action="ppaction://hlinkfile">
                  <a:extLst>
                    <a:ext uri="{A12FA001-AC4F-418D-AE19-62706E023703}">
                      <ahyp:hlinkClr xmlns:ahyp="http://schemas.microsoft.com/office/drawing/2018/hyperlinkcolor" val="tx"/>
                    </a:ext>
                  </a:extLst>
                </a:hlinkClick>
              </a:rPr>
              <a:t>Strange Stories from a Chinese Studio.mp3</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716342" y="1935218"/>
            <a:ext cx="4468317" cy="3785652"/>
          </a:xfrm>
          <a:prstGeom prst="rect">
            <a:avLst/>
          </a:prstGeom>
          <a:noFill/>
        </p:spPr>
        <p:txBody>
          <a:bodyPr wrap="square" rtlCol="0" anchor="t">
            <a:spAutoFit/>
          </a:bodyPr>
          <a:lstStyle/>
          <a:p>
            <a:pPr>
              <a:lnSpc>
                <a:spcPct val="150000"/>
              </a:lnSpc>
            </a:pPr>
            <a:endParaRPr lang="en-US" altLang="zh-CN" sz="1600" dirty="0">
              <a:latin typeface="隶书" panose="02010509060101010101" pitchFamily="49" charset="-122"/>
              <a:ea typeface="隶书" panose="02010509060101010101" pitchFamily="49" charset="-122"/>
            </a:endParaRPr>
          </a:p>
          <a:p>
            <a:pPr marL="285750" indent="-285750" algn="just">
              <a:buFont typeface="Wingdings" panose="05000000000000000000" pitchFamily="2" charset="2"/>
              <a:buChar char="l"/>
            </a:pPr>
            <a:r>
              <a:rPr lang="en-US" altLang="zh-CN" sz="2400" dirty="0">
                <a:latin typeface="Calibri" panose="020F0502020204030204" pitchFamily="34" charset="0"/>
                <a:ea typeface="隶书" panose="02010509060101010101" pitchFamily="49" charset="-122"/>
                <a:cs typeface="Calibri" panose="020F0502020204030204" pitchFamily="34" charset="0"/>
              </a:rPr>
              <a:t>The author talks about the corruption of the imperial examination system.</a:t>
            </a:r>
          </a:p>
          <a:p>
            <a:pPr marL="285750" indent="-285750" algn="just">
              <a:buFont typeface="Wingdings" panose="05000000000000000000" pitchFamily="2" charset="2"/>
              <a:buChar char="l"/>
            </a:pPr>
            <a:endParaRPr lang="en-US" altLang="zh-CN" sz="2400" dirty="0">
              <a:latin typeface="Calibri" panose="020F0502020204030204" pitchFamily="34" charset="0"/>
              <a:ea typeface="隶书" panose="02010509060101010101" pitchFamily="49" charset="-122"/>
              <a:cs typeface="Calibri" panose="020F0502020204030204" pitchFamily="34" charset="0"/>
            </a:endParaRPr>
          </a:p>
          <a:p>
            <a:pPr marL="285750" indent="-285750" algn="just">
              <a:buFont typeface="Wingdings" panose="05000000000000000000" pitchFamily="2" charset="2"/>
              <a:buChar char="l"/>
            </a:pPr>
            <a:r>
              <a:rPr lang="en-US" altLang="zh-CN" sz="2400" dirty="0">
                <a:latin typeface="Calibri" panose="020F0502020204030204" pitchFamily="34" charset="0"/>
                <a:ea typeface="隶书" panose="02010509060101010101" pitchFamily="49" charset="-122"/>
                <a:cs typeface="Calibri" panose="020F0502020204030204" pitchFamily="34" charset="0"/>
              </a:rPr>
              <a:t>The author talks about the evils of the imperial examination system that buried talents.</a:t>
            </a:r>
          </a:p>
          <a:p>
            <a:pPr marL="285750" indent="-285750" algn="just">
              <a:buFont typeface="Wingdings" panose="05000000000000000000" pitchFamily="2" charset="2"/>
              <a:buChar char="l"/>
            </a:pPr>
            <a:endParaRPr lang="en-US" altLang="zh-CN" sz="2400" dirty="0">
              <a:latin typeface="Calibri" panose="020F0502020204030204" pitchFamily="34" charset="0"/>
              <a:ea typeface="隶书" panose="02010509060101010101" pitchFamily="49" charset="-122"/>
              <a:cs typeface="Calibri" panose="020F0502020204030204" pitchFamily="34" charset="0"/>
            </a:endParaRPr>
          </a:p>
          <a:p>
            <a:pPr marL="285750" indent="-285750" algn="just">
              <a:buFont typeface="Wingdings" panose="05000000000000000000" pitchFamily="2" charset="2"/>
              <a:buChar char="l"/>
            </a:pPr>
            <a:r>
              <a:rPr lang="en-US" altLang="zh-CN" sz="2400" dirty="0">
                <a:latin typeface="Calibri" panose="020F0502020204030204" pitchFamily="34" charset="0"/>
                <a:ea typeface="隶书" panose="02010509060101010101" pitchFamily="49" charset="-122"/>
                <a:cs typeface="Calibri" panose="020F0502020204030204" pitchFamily="34" charset="0"/>
              </a:rPr>
              <a:t>Examples: Miao Sheng, </a:t>
            </a:r>
            <a:r>
              <a:rPr lang="en-US" altLang="zh-CN" sz="2400" dirty="0" err="1">
                <a:latin typeface="Calibri" panose="020F0502020204030204" pitchFamily="34" charset="0"/>
                <a:ea typeface="隶书" panose="02010509060101010101" pitchFamily="49" charset="-122"/>
                <a:cs typeface="Calibri" panose="020F0502020204030204" pitchFamily="34" charset="0"/>
              </a:rPr>
              <a:t>Su</a:t>
            </a:r>
            <a:r>
              <a:rPr lang="en-US" altLang="zh-CN" sz="2400" dirty="0">
                <a:latin typeface="Calibri" panose="020F0502020204030204" pitchFamily="34" charset="0"/>
                <a:ea typeface="隶书" panose="02010509060101010101" pitchFamily="49" charset="-122"/>
                <a:cs typeface="Calibri" panose="020F0502020204030204" pitchFamily="34" charset="0"/>
              </a:rPr>
              <a:t> </a:t>
            </a:r>
            <a:r>
              <a:rPr lang="en-US" altLang="zh-CN" sz="2400" dirty="0" err="1">
                <a:latin typeface="Calibri" panose="020F0502020204030204" pitchFamily="34" charset="0"/>
                <a:ea typeface="隶书" panose="02010509060101010101" pitchFamily="49" charset="-122"/>
                <a:cs typeface="Calibri" panose="020F0502020204030204" pitchFamily="34" charset="0"/>
              </a:rPr>
              <a:t>Qiu</a:t>
            </a:r>
            <a:r>
              <a:rPr lang="en-US" altLang="zh-CN" sz="2400" dirty="0">
                <a:latin typeface="Calibri" panose="020F0502020204030204" pitchFamily="34" charset="0"/>
                <a:ea typeface="隶书" panose="02010509060101010101" pitchFamily="49" charset="-122"/>
                <a:cs typeface="Calibri" panose="020F0502020204030204" pitchFamily="34" charset="0"/>
              </a:rPr>
              <a:t>.</a:t>
            </a:r>
            <a:endParaRPr lang="zh-CN" altLang="en-US" sz="2400" dirty="0">
              <a:latin typeface="Calibri" panose="020F0502020204030204" pitchFamily="34" charset="0"/>
              <a:ea typeface="隶书" panose="02010509060101010101" pitchFamily="49" charset="-122"/>
              <a:cs typeface="Calibri" panose="020F0502020204030204" pitchFamily="34" charset="0"/>
            </a:endParaRPr>
          </a:p>
        </p:txBody>
      </p:sp>
      <p:sp>
        <p:nvSpPr>
          <p:cNvPr id="6" name="矩形 5">
            <a:extLst>
              <a:ext uri="{FF2B5EF4-FFF2-40B4-BE49-F238E27FC236}">
                <a16:creationId xmlns:a16="http://schemas.microsoft.com/office/drawing/2014/main" id="{6854880E-EC59-4267-AEF1-E703106743B1}"/>
              </a:ext>
            </a:extLst>
          </p:cNvPr>
          <p:cNvSpPr/>
          <p:nvPr/>
        </p:nvSpPr>
        <p:spPr>
          <a:xfrm>
            <a:off x="463106" y="630876"/>
            <a:ext cx="6961557" cy="132343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4000" b="1" dirty="0">
                <a:solidFill>
                  <a:srgbClr val="404040"/>
                </a:solidFill>
                <a:ea typeface="方正清刻本悦宋简体" panose="02000000000000000000" pitchFamily="2" charset="-122"/>
              </a:rPr>
              <a:t>Criticism of the Imperial Examination System</a:t>
            </a:r>
            <a:endParaRPr lang="zh-CN" altLang="en-US" sz="4000" b="1" dirty="0">
              <a:solidFill>
                <a:srgbClr val="404040"/>
              </a:solidFill>
              <a:ea typeface="方正清刻本悦宋简体" panose="02000000000000000000" pitchFamily="2" charset="-122"/>
            </a:endParaRPr>
          </a:p>
        </p:txBody>
      </p:sp>
      <p:sp>
        <p:nvSpPr>
          <p:cNvPr id="11" name="AutoShape 2" descr="宁釆臣是什么人- 发条视频">
            <a:extLst>
              <a:ext uri="{FF2B5EF4-FFF2-40B4-BE49-F238E27FC236}">
                <a16:creationId xmlns:a16="http://schemas.microsoft.com/office/drawing/2014/main" id="{2CD19D5D-E201-4DBC-A550-ED034D992E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AutoShape 6" descr="赤狐书生》剧透版影评：细说说李现陈立农演技_">
            <a:extLst>
              <a:ext uri="{FF2B5EF4-FFF2-40B4-BE49-F238E27FC236}">
                <a16:creationId xmlns:a16="http://schemas.microsoft.com/office/drawing/2014/main" id="{688F86F7-674E-45DD-A8B9-375DEAC14EE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descr="赤狐书生》刘道然： 古代有千万个像我这样客死异乡的落第书生_科举">
            <a:extLst>
              <a:ext uri="{FF2B5EF4-FFF2-40B4-BE49-F238E27FC236}">
                <a16:creationId xmlns:a16="http://schemas.microsoft.com/office/drawing/2014/main" id="{B0C82FBE-B3D8-4468-8A15-B990A43EB4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89" b="7084"/>
          <a:stretch/>
        </p:blipFill>
        <p:spPr bwMode="auto">
          <a:xfrm>
            <a:off x="8183603" y="1292596"/>
            <a:ext cx="3361790" cy="2736055"/>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602BAF80-B5C0-46CF-AA15-2733F76C2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197376"/>
            <a:ext cx="5741947" cy="2429925"/>
          </a:xfrm>
          <a:prstGeom prst="rect">
            <a:avLst/>
          </a:prstGeom>
        </p:spPr>
      </p:pic>
    </p:spTree>
    <p:extLst>
      <p:ext uri="{BB962C8B-B14F-4D97-AF65-F5344CB8AC3E}">
        <p14:creationId xmlns:p14="http://schemas.microsoft.com/office/powerpoint/2010/main" val="12450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down)">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additive="base">
                                        <p:cTn id="28"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 calcmode="lin" valueType="num">
                                      <p:cBhvr additive="base">
                                        <p:cTn id="3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C296407-9FB0-42F7-A8E6-E8673F4EC16F}"/>
              </a:ext>
            </a:extLst>
          </p:cNvPr>
          <p:cNvSpPr/>
          <p:nvPr/>
        </p:nvSpPr>
        <p:spPr>
          <a:xfrm>
            <a:off x="367856" y="544557"/>
            <a:ext cx="7404544" cy="132343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4000" b="1" dirty="0">
                <a:solidFill>
                  <a:srgbClr val="404040"/>
                </a:solidFill>
                <a:ea typeface="方正清刻本悦宋简体" panose="02000000000000000000" pitchFamily="2" charset="-122"/>
              </a:rPr>
              <a:t>Brutality of the Ruling Class and the Oppression of the People</a:t>
            </a:r>
            <a:endParaRPr lang="zh-CN" altLang="en-US" sz="4000" b="1" dirty="0">
              <a:solidFill>
                <a:srgbClr val="404040"/>
              </a:solidFill>
              <a:ea typeface="方正清刻本悦宋简体" panose="02000000000000000000" pitchFamily="2" charset="-122"/>
            </a:endParaRPr>
          </a:p>
        </p:txBody>
      </p:sp>
      <p:sp>
        <p:nvSpPr>
          <p:cNvPr id="23" name="文本框 22">
            <a:extLst>
              <a:ext uri="{FF2B5EF4-FFF2-40B4-BE49-F238E27FC236}">
                <a16:creationId xmlns:a16="http://schemas.microsoft.com/office/drawing/2014/main" id="{ACDF72F6-C339-4063-AA86-34289D4FE280}"/>
              </a:ext>
            </a:extLst>
          </p:cNvPr>
          <p:cNvSpPr txBox="1"/>
          <p:nvPr/>
        </p:nvSpPr>
        <p:spPr>
          <a:xfrm>
            <a:off x="6564693" y="2032442"/>
            <a:ext cx="4904700" cy="4216539"/>
          </a:xfrm>
          <a:prstGeom prst="rect">
            <a:avLst/>
          </a:prstGeom>
          <a:noFill/>
        </p:spPr>
        <p:txBody>
          <a:bodyPr wrap="square" rtlCol="0" anchor="t">
            <a:spAutoFit/>
          </a:bodyPr>
          <a:lstStyle/>
          <a:p>
            <a:endParaRPr lang="en-US" altLang="zh-CN" sz="1600" dirty="0">
              <a:latin typeface="隶书" panose="02010509060101010101" pitchFamily="49" charset="-122"/>
              <a:ea typeface="隶书" panose="02010509060101010101" pitchFamily="49" charset="-122"/>
            </a:endParaRPr>
          </a:p>
          <a:p>
            <a:pPr marL="285750" indent="-285750" algn="just">
              <a:buFont typeface="Wingdings" panose="05000000000000000000" pitchFamily="2" charset="2"/>
              <a:buChar char="l"/>
            </a:pPr>
            <a:r>
              <a:rPr lang="en-US" altLang="zh-CN" sz="2800" dirty="0">
                <a:latin typeface="Calibri" panose="020F0502020204030204" pitchFamily="34" charset="0"/>
                <a:ea typeface="隶书" panose="02010509060101010101" pitchFamily="49" charset="-122"/>
                <a:cs typeface="Calibri" panose="020F0502020204030204" pitchFamily="34" charset="0"/>
              </a:rPr>
              <a:t>These works reflect the fundamental contradictions of feudal society.</a:t>
            </a:r>
          </a:p>
          <a:p>
            <a:pPr marL="285750" indent="-285750" algn="just">
              <a:buFont typeface="Wingdings" panose="05000000000000000000" pitchFamily="2" charset="2"/>
              <a:buChar char="l"/>
            </a:pPr>
            <a:endParaRPr lang="en-US" altLang="zh-CN" sz="2800" dirty="0">
              <a:latin typeface="Calibri" panose="020F0502020204030204" pitchFamily="34" charset="0"/>
              <a:ea typeface="隶书" panose="02010509060101010101" pitchFamily="49" charset="-122"/>
              <a:cs typeface="Calibri" panose="020F0502020204030204" pitchFamily="34" charset="0"/>
            </a:endParaRPr>
          </a:p>
          <a:p>
            <a:pPr marL="285750" indent="-285750" algn="just">
              <a:buFont typeface="Wingdings" panose="05000000000000000000" pitchFamily="2" charset="2"/>
              <a:buChar char="l"/>
            </a:pPr>
            <a:r>
              <a:rPr lang="en-US" altLang="zh-CN" sz="2800" dirty="0">
                <a:latin typeface="Calibri" panose="020F0502020204030204" pitchFamily="34" charset="0"/>
                <a:ea typeface="隶书" panose="02010509060101010101" pitchFamily="49" charset="-122"/>
                <a:cs typeface="Calibri" panose="020F0502020204030204" pitchFamily="34" charset="0"/>
              </a:rPr>
              <a:t>These works have a higher ideological value.</a:t>
            </a:r>
          </a:p>
          <a:p>
            <a:pPr marL="285750" indent="-285750" algn="just">
              <a:buFont typeface="Wingdings" panose="05000000000000000000" pitchFamily="2" charset="2"/>
              <a:buChar char="l"/>
            </a:pPr>
            <a:endParaRPr lang="en-US" altLang="zh-CN" sz="2800" dirty="0">
              <a:latin typeface="Calibri" panose="020F0502020204030204" pitchFamily="34" charset="0"/>
              <a:ea typeface="隶书" panose="02010509060101010101" pitchFamily="49" charset="-122"/>
              <a:cs typeface="Calibri" panose="020F0502020204030204" pitchFamily="34" charset="0"/>
            </a:endParaRPr>
          </a:p>
          <a:p>
            <a:pPr marL="285750" indent="-285750" algn="just">
              <a:buFont typeface="Wingdings" panose="05000000000000000000" pitchFamily="2" charset="2"/>
              <a:buChar char="l"/>
            </a:pPr>
            <a:r>
              <a:rPr lang="en-US" altLang="zh-CN" sz="2800" dirty="0">
                <a:latin typeface="Calibri" panose="020F0502020204030204" pitchFamily="34" charset="0"/>
                <a:ea typeface="隶书" panose="02010509060101010101" pitchFamily="49" charset="-122"/>
                <a:cs typeface="Calibri" panose="020F0502020204030204" pitchFamily="34" charset="0"/>
              </a:rPr>
              <a:t>Examples: Xi </a:t>
            </a:r>
            <a:r>
              <a:rPr lang="en-US" altLang="zh-CN" sz="2800" dirty="0" err="1">
                <a:latin typeface="Calibri" panose="020F0502020204030204" pitchFamily="34" charset="0"/>
                <a:ea typeface="隶书" panose="02010509060101010101" pitchFamily="49" charset="-122"/>
                <a:cs typeface="Calibri" panose="020F0502020204030204" pitchFamily="34" charset="0"/>
              </a:rPr>
              <a:t>Fangping</a:t>
            </a:r>
            <a:r>
              <a:rPr lang="en-US" altLang="zh-CN" sz="2800" dirty="0">
                <a:latin typeface="Calibri" panose="020F0502020204030204" pitchFamily="34" charset="0"/>
                <a:ea typeface="隶书" panose="02010509060101010101" pitchFamily="49" charset="-122"/>
                <a:cs typeface="Calibri" panose="020F0502020204030204" pitchFamily="34" charset="0"/>
              </a:rPr>
              <a:t>, Mei Girl.</a:t>
            </a:r>
            <a:endParaRPr lang="zh-CN" altLang="en-US" sz="2800" dirty="0">
              <a:latin typeface="Calibri" panose="020F0502020204030204" pitchFamily="34" charset="0"/>
              <a:ea typeface="隶书" panose="02010509060101010101" pitchFamily="49" charset="-122"/>
              <a:cs typeface="Calibri" panose="020F0502020204030204" pitchFamily="34" charset="0"/>
            </a:endParaRPr>
          </a:p>
        </p:txBody>
      </p:sp>
      <p:pic>
        <p:nvPicPr>
          <p:cNvPr id="7172" name="Picture 4" descr="42岁萧蔷《聊斋3》演17岁少女网友讽刺装嫩——中新网">
            <a:extLst>
              <a:ext uri="{FF2B5EF4-FFF2-40B4-BE49-F238E27FC236}">
                <a16:creationId xmlns:a16="http://schemas.microsoft.com/office/drawing/2014/main" id="{69F9E2B4-0C5C-4938-A794-925B3E0D0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4415447"/>
            <a:ext cx="3195606" cy="211882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1C57C74C-FADB-4B41-B3AF-17073C628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56" y="2209799"/>
            <a:ext cx="3335494" cy="2574017"/>
          </a:xfrm>
          <a:prstGeom prst="rect">
            <a:avLst/>
          </a:prstGeom>
        </p:spPr>
      </p:pic>
    </p:spTree>
    <p:extLst>
      <p:ext uri="{BB962C8B-B14F-4D97-AF65-F5344CB8AC3E}">
        <p14:creationId xmlns:p14="http://schemas.microsoft.com/office/powerpoint/2010/main" val="275868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 calcmode="lin" valueType="num">
                                      <p:cBhvr>
                                        <p:cTn id="17"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 calcmode="lin" valueType="num">
                                      <p:cBhvr>
                                        <p:cTn id="30"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 calcmode="lin" valueType="num">
                                      <p:cBhvr additive="base">
                                        <p:cTn id="37" dur="500" fill="hold"/>
                                        <p:tgtEl>
                                          <p:spTgt spid="7172"/>
                                        </p:tgtEl>
                                        <p:attrNameLst>
                                          <p:attrName>ppt_x</p:attrName>
                                        </p:attrNameLst>
                                      </p:cBhvr>
                                      <p:tavLst>
                                        <p:tav tm="0">
                                          <p:val>
                                            <p:strVal val="#ppt_x"/>
                                          </p:val>
                                        </p:tav>
                                        <p:tav tm="100000">
                                          <p:val>
                                            <p:strVal val="#ppt_x"/>
                                          </p:val>
                                        </p:tav>
                                      </p:tavLst>
                                    </p:anim>
                                    <p:anim calcmode="lin" valueType="num">
                                      <p:cBhvr additive="base">
                                        <p:cTn id="3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 calcmode="lin" valueType="num">
                                      <p:cBhvr>
                                        <p:cTn id="43"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248354" y="3051175"/>
            <a:ext cx="6023599" cy="996950"/>
            <a:chOff x="7535" y="4565"/>
            <a:chExt cx="8747" cy="1570"/>
          </a:xfrm>
        </p:grpSpPr>
        <p:sp>
          <p:nvSpPr>
            <p:cNvPr id="29" name="直接连接符 28"/>
            <p:cNvSpPr>
              <a:spLocks noChangeShapeType="1"/>
            </p:cNvSpPr>
            <p:nvPr/>
          </p:nvSpPr>
          <p:spPr bwMode="auto">
            <a:xfrm>
              <a:off x="8330" y="6098"/>
              <a:ext cx="5443" cy="37"/>
            </a:xfrm>
            <a:prstGeom prst="line">
              <a:avLst/>
            </a:prstGeom>
            <a:noFill/>
            <a:ln w="34925" cap="flat" cmpd="sng">
              <a:solidFill>
                <a:schemeClr val="tx1">
                  <a:lumMod val="50000"/>
                  <a:lumOff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a:spLocks noChangeArrowheads="1"/>
            </p:cNvSpPr>
            <p:nvPr/>
          </p:nvSpPr>
          <p:spPr bwMode="auto">
            <a:xfrm>
              <a:off x="7535" y="4565"/>
              <a:ext cx="874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rgbClr val="404040"/>
                  </a:solidFill>
                  <a:latin typeface="方正清刻本悦宋简体" panose="02000000000000000000" pitchFamily="2" charset="-122"/>
                  <a:ea typeface="方正清刻本悦宋简体" panose="02000000000000000000" pitchFamily="2" charset="-122"/>
                </a:rPr>
                <a:t>Artistic Features</a:t>
              </a:r>
              <a:endParaRPr lang="zh-CN" altLang="en-US" sz="4800" b="1" dirty="0">
                <a:solidFill>
                  <a:srgbClr val="404040"/>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519113" y="781050"/>
            <a:ext cx="3560762" cy="5553075"/>
            <a:chOff x="1728788" y="742950"/>
            <a:chExt cx="3560762" cy="5553075"/>
          </a:xfrm>
        </p:grpSpPr>
        <p:pic>
          <p:nvPicPr>
            <p:cNvPr id="32" name="中心墨点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2284485" y="2047804"/>
              <a:ext cx="1224684" cy="3096301"/>
              <a:chOff x="5149605" y="4444081"/>
              <a:chExt cx="1224684" cy="3096301"/>
            </a:xfrm>
          </p:grpSpPr>
          <p:sp>
            <p:nvSpPr>
              <p:cNvPr id="34" name="矩形 33"/>
              <p:cNvSpPr>
                <a:spLocks noChangeArrowheads="1"/>
              </p:cNvSpPr>
              <p:nvPr/>
            </p:nvSpPr>
            <p:spPr bwMode="auto">
              <a:xfrm>
                <a:off x="5149605" y="4444081"/>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sp>
            <p:nvSpPr>
              <p:cNvPr id="35" name="矩形 34"/>
              <p:cNvSpPr>
                <a:spLocks noChangeArrowheads="1"/>
              </p:cNvSpPr>
              <p:nvPr/>
            </p:nvSpPr>
            <p:spPr bwMode="auto">
              <a:xfrm>
                <a:off x="5641182" y="5040447"/>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rPr>
                  <a:t>肆</a:t>
                </a:r>
              </a:p>
            </p:txBody>
          </p:sp>
          <p:sp>
            <p:nvSpPr>
              <p:cNvPr id="36" name="矩形 35"/>
              <p:cNvSpPr>
                <a:spLocks noChangeArrowheads="1"/>
              </p:cNvSpPr>
              <p:nvPr/>
            </p:nvSpPr>
            <p:spPr bwMode="auto">
              <a:xfrm>
                <a:off x="5318180" y="5970722"/>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grpSp>
      </p:grpSp>
      <p:pic>
        <p:nvPicPr>
          <p:cNvPr id="37" name="图片 36"/>
          <p:cNvPicPr>
            <a:picLocks noChangeAspect="1"/>
          </p:cNvPicPr>
          <p:nvPr/>
        </p:nvPicPr>
        <p:blipFill rotWithShape="1">
          <a:blip r:embed="rId4" cstate="email"/>
          <a:srcRect l="40341" t="57963" r="33902"/>
          <a:stretch>
            <a:fillRect/>
          </a:stretch>
        </p:blipFill>
        <p:spPr bwMode="auto">
          <a:xfrm rot="2726613" flipH="1">
            <a:off x="8966873" y="3743746"/>
            <a:ext cx="848851" cy="7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80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l="3933" r="3933"/>
          <a:stretch/>
        </p:blipFill>
        <p:spPr>
          <a:xfrm>
            <a:off x="4008356" y="1849648"/>
            <a:ext cx="3932026" cy="3909937"/>
          </a:xfrm>
          <a:prstGeom prst="ellipse">
            <a:avLst/>
          </a:prstGeom>
        </p:spPr>
      </p:pic>
      <p:grpSp>
        <p:nvGrpSpPr>
          <p:cNvPr id="3" name="组合 2"/>
          <p:cNvGrpSpPr/>
          <p:nvPr/>
        </p:nvGrpSpPr>
        <p:grpSpPr>
          <a:xfrm>
            <a:off x="8345288" y="1579038"/>
            <a:ext cx="3384930" cy="1667531"/>
            <a:chOff x="970026" y="2443405"/>
            <a:chExt cx="2528762" cy="1067191"/>
          </a:xfrm>
        </p:grpSpPr>
        <p:sp>
          <p:nvSpPr>
            <p:cNvPr id="4" name="圆角矩形 3"/>
            <p:cNvSpPr/>
            <p:nvPr/>
          </p:nvSpPr>
          <p:spPr>
            <a:xfrm>
              <a:off x="970026" y="2443405"/>
              <a:ext cx="2528762"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sp>
          <p:nvSpPr>
            <p:cNvPr id="6" name="文本框 29"/>
            <p:cNvSpPr txBox="1">
              <a:spLocks noChangeArrowheads="1"/>
            </p:cNvSpPr>
            <p:nvPr/>
          </p:nvSpPr>
          <p:spPr bwMode="auto">
            <a:xfrm>
              <a:off x="1525710" y="2473780"/>
              <a:ext cx="1508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endParaRPr lang="zh-CN" altLang="en-US" sz="2400" b="1" dirty="0">
                <a:latin typeface="隶书" panose="02010509060101010101" pitchFamily="49" charset="-122"/>
                <a:ea typeface="隶书" panose="02010509060101010101" pitchFamily="49" charset="-122"/>
              </a:endParaRPr>
            </a:p>
          </p:txBody>
        </p:sp>
      </p:grpSp>
      <p:grpSp>
        <p:nvGrpSpPr>
          <p:cNvPr id="8" name="组合 7"/>
          <p:cNvGrpSpPr/>
          <p:nvPr/>
        </p:nvGrpSpPr>
        <p:grpSpPr>
          <a:xfrm>
            <a:off x="8347253" y="4123302"/>
            <a:ext cx="3458284" cy="1681837"/>
            <a:chOff x="970026" y="2443405"/>
            <a:chExt cx="2567164" cy="1067191"/>
          </a:xfrm>
        </p:grpSpPr>
        <p:sp>
          <p:nvSpPr>
            <p:cNvPr id="9" name="圆角矩形 8"/>
            <p:cNvSpPr/>
            <p:nvPr/>
          </p:nvSpPr>
          <p:spPr>
            <a:xfrm>
              <a:off x="970026" y="2443405"/>
              <a:ext cx="2528762"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sp>
          <p:nvSpPr>
            <p:cNvPr id="12" name="矩形 11"/>
            <p:cNvSpPr/>
            <p:nvPr/>
          </p:nvSpPr>
          <p:spPr>
            <a:xfrm>
              <a:off x="1002800" y="2596173"/>
              <a:ext cx="2534390" cy="761655"/>
            </a:xfrm>
            <a:prstGeom prst="rect">
              <a:avLst/>
            </a:prstGeom>
          </p:spPr>
          <p:txBody>
            <a:bodyPr wrap="square">
              <a:spAutoFit/>
            </a:bodyPr>
            <a:lstStyle/>
            <a:p>
              <a:pPr algn="ctr"/>
              <a:r>
                <a:rPr lang="en-US" altLang="zh-CN"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rPr>
                <a:t>The language is concise, rich in vocabulary and sentence structure.</a:t>
              </a:r>
              <a:endParaRPr lang="zh-CN" altLang="en-US"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endParaRPr>
            </a:p>
          </p:txBody>
        </p:sp>
      </p:grpSp>
      <p:grpSp>
        <p:nvGrpSpPr>
          <p:cNvPr id="13" name="组合 12"/>
          <p:cNvGrpSpPr/>
          <p:nvPr/>
        </p:nvGrpSpPr>
        <p:grpSpPr>
          <a:xfrm>
            <a:off x="451587" y="1357503"/>
            <a:ext cx="3395125" cy="1889065"/>
            <a:chOff x="970026" y="2266208"/>
            <a:chExt cx="2541271" cy="1244388"/>
          </a:xfrm>
        </p:grpSpPr>
        <p:sp>
          <p:nvSpPr>
            <p:cNvPr id="14" name="圆角矩形 13"/>
            <p:cNvSpPr/>
            <p:nvPr/>
          </p:nvSpPr>
          <p:spPr>
            <a:xfrm>
              <a:off x="970026" y="2443405"/>
              <a:ext cx="2528762"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grpSp>
          <p:nvGrpSpPr>
            <p:cNvPr id="15" name="组合 14"/>
            <p:cNvGrpSpPr/>
            <p:nvPr/>
          </p:nvGrpSpPr>
          <p:grpSpPr>
            <a:xfrm>
              <a:off x="982536" y="2266208"/>
              <a:ext cx="2528761" cy="1090507"/>
              <a:chOff x="477930" y="1584002"/>
              <a:chExt cx="2365645" cy="1090507"/>
            </a:xfrm>
          </p:grpSpPr>
          <p:sp>
            <p:nvSpPr>
              <p:cNvPr id="16" name="文本框 29"/>
              <p:cNvSpPr txBox="1">
                <a:spLocks noChangeArrowheads="1"/>
              </p:cNvSpPr>
              <p:nvPr/>
            </p:nvSpPr>
            <p:spPr bwMode="auto">
              <a:xfrm>
                <a:off x="1017907" y="1584002"/>
                <a:ext cx="1410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endParaRPr lang="zh-CN" altLang="en-US" sz="2400" b="1" dirty="0">
                  <a:latin typeface="隶书" panose="02010509060101010101" pitchFamily="49" charset="-122"/>
                  <a:ea typeface="隶书" panose="02010509060101010101" pitchFamily="49" charset="-122"/>
                </a:endParaRPr>
              </a:p>
            </p:txBody>
          </p:sp>
          <p:sp>
            <p:nvSpPr>
              <p:cNvPr id="17" name="矩形 16"/>
              <p:cNvSpPr/>
              <p:nvPr/>
            </p:nvSpPr>
            <p:spPr>
              <a:xfrm>
                <a:off x="477930" y="1883814"/>
                <a:ext cx="2365645" cy="790695"/>
              </a:xfrm>
              <a:prstGeom prst="rect">
                <a:avLst/>
              </a:prstGeom>
            </p:spPr>
            <p:txBody>
              <a:bodyPr wrap="square">
                <a:spAutoFit/>
              </a:bodyPr>
              <a:lstStyle/>
              <a:p>
                <a:pPr algn="ctr"/>
                <a:r>
                  <a:rPr lang="en-US" altLang="zh-CN"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rPr>
                  <a:t>The author adopts the legendary approach and the stories are bizarre.</a:t>
                </a:r>
                <a:endParaRPr lang="zh-CN" altLang="en-US"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endParaRPr>
              </a:p>
            </p:txBody>
          </p:sp>
        </p:grpSp>
      </p:grpSp>
      <p:grpSp>
        <p:nvGrpSpPr>
          <p:cNvPr id="18" name="组合 17"/>
          <p:cNvGrpSpPr/>
          <p:nvPr/>
        </p:nvGrpSpPr>
        <p:grpSpPr>
          <a:xfrm>
            <a:off x="402957" y="4123623"/>
            <a:ext cx="3512598" cy="1681519"/>
            <a:chOff x="942011" y="2443405"/>
            <a:chExt cx="2584790" cy="1067191"/>
          </a:xfrm>
        </p:grpSpPr>
        <p:sp>
          <p:nvSpPr>
            <p:cNvPr id="19" name="圆角矩形 18"/>
            <p:cNvSpPr/>
            <p:nvPr/>
          </p:nvSpPr>
          <p:spPr>
            <a:xfrm>
              <a:off x="970026" y="2443405"/>
              <a:ext cx="2528762"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sp>
          <p:nvSpPr>
            <p:cNvPr id="22" name="矩形 21"/>
            <p:cNvSpPr/>
            <p:nvPr/>
          </p:nvSpPr>
          <p:spPr>
            <a:xfrm>
              <a:off x="942011" y="2499628"/>
              <a:ext cx="2584790" cy="996199"/>
            </a:xfrm>
            <a:prstGeom prst="rect">
              <a:avLst/>
            </a:prstGeom>
          </p:spPr>
          <p:txBody>
            <a:bodyPr wrap="square">
              <a:spAutoFit/>
            </a:bodyPr>
            <a:lstStyle/>
            <a:p>
              <a:pPr algn="ctr"/>
              <a:r>
                <a:rPr lang="en-US" altLang="zh-CN"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rPr>
                <a:t>It makes the plants and animals full of natural characters and the features of human. </a:t>
              </a:r>
              <a:endParaRPr lang="zh-CN" altLang="en-US"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endParaRPr>
            </a:p>
          </p:txBody>
        </p:sp>
      </p:grpSp>
      <p:sp>
        <p:nvSpPr>
          <p:cNvPr id="32" name="文本框 31">
            <a:extLst>
              <a:ext uri="{FF2B5EF4-FFF2-40B4-BE49-F238E27FC236}">
                <a16:creationId xmlns:a16="http://schemas.microsoft.com/office/drawing/2014/main" id="{6AC08541-A246-49ED-ADC4-669B6CD82A9C}"/>
              </a:ext>
            </a:extLst>
          </p:cNvPr>
          <p:cNvSpPr txBox="1"/>
          <p:nvPr/>
        </p:nvSpPr>
        <p:spPr>
          <a:xfrm>
            <a:off x="355358" y="491968"/>
            <a:ext cx="6338886"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latin typeface="方正清刻本悦宋简体" panose="02000000000000000000" pitchFamily="2" charset="-122"/>
                <a:ea typeface="方正清刻本悦宋简体" panose="02000000000000000000" pitchFamily="2" charset="-122"/>
              </a:rPr>
              <a:t>Artistic Features</a:t>
            </a:r>
            <a:endParaRPr lang="zh-CN" altLang="en-US" sz="4000" b="1" dirty="0">
              <a:solidFill>
                <a:srgbClr val="404040"/>
              </a:solidFill>
              <a:latin typeface="微软雅黑" panose="020B0503020204020204" charset="-122"/>
              <a:ea typeface="微软雅黑" panose="020B0503020204020204" charset="-122"/>
              <a:sym typeface="微软雅黑" panose="020B0503020204020204" charset="-122"/>
            </a:endParaRPr>
          </a:p>
        </p:txBody>
      </p:sp>
      <p:sp>
        <p:nvSpPr>
          <p:cNvPr id="21" name="文本框 20">
            <a:extLst>
              <a:ext uri="{FF2B5EF4-FFF2-40B4-BE49-F238E27FC236}">
                <a16:creationId xmlns:a16="http://schemas.microsoft.com/office/drawing/2014/main" id="{40E7FF71-3145-4365-A429-220D9C0B22C8}"/>
              </a:ext>
            </a:extLst>
          </p:cNvPr>
          <p:cNvSpPr txBox="1"/>
          <p:nvPr/>
        </p:nvSpPr>
        <p:spPr>
          <a:xfrm>
            <a:off x="8339672" y="1836369"/>
            <a:ext cx="3414133" cy="1200329"/>
          </a:xfrm>
          <a:prstGeom prst="rect">
            <a:avLst/>
          </a:prstGeom>
          <a:noFill/>
        </p:spPr>
        <p:txBody>
          <a:bodyPr wrap="square">
            <a:spAutoFit/>
          </a:bodyPr>
          <a:lstStyle/>
          <a:p>
            <a:pPr algn="ctr"/>
            <a:r>
              <a:rPr lang="en-US" altLang="zh-CN"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rPr>
              <a:t>The descriptions are rich in many aspects, and the images are vivid.</a:t>
            </a:r>
            <a:endParaRPr lang="zh-CN" altLang="en-US" sz="2400" dirty="0">
              <a:solidFill>
                <a:schemeClr val="tx1">
                  <a:lumMod val="75000"/>
                  <a:lumOff val="25000"/>
                </a:schemeClr>
              </a:solidFill>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95829" y="3051175"/>
            <a:ext cx="6321095" cy="996950"/>
            <a:chOff x="8330" y="4565"/>
            <a:chExt cx="9179" cy="1570"/>
          </a:xfrm>
        </p:grpSpPr>
        <p:sp>
          <p:nvSpPr>
            <p:cNvPr id="29" name="直接连接符 28"/>
            <p:cNvSpPr>
              <a:spLocks noChangeShapeType="1"/>
            </p:cNvSpPr>
            <p:nvPr/>
          </p:nvSpPr>
          <p:spPr bwMode="auto">
            <a:xfrm>
              <a:off x="8330" y="6098"/>
              <a:ext cx="5443" cy="37"/>
            </a:xfrm>
            <a:prstGeom prst="line">
              <a:avLst/>
            </a:prstGeom>
            <a:noFill/>
            <a:ln w="34925" cap="flat" cmpd="sng">
              <a:solidFill>
                <a:schemeClr val="tx1">
                  <a:lumMod val="50000"/>
                  <a:lumOff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a:spLocks noChangeArrowheads="1"/>
            </p:cNvSpPr>
            <p:nvPr/>
          </p:nvSpPr>
          <p:spPr bwMode="auto">
            <a:xfrm>
              <a:off x="8762" y="4565"/>
              <a:ext cx="874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rgbClr val="404040"/>
                  </a:solidFill>
                  <a:latin typeface="方正清刻本悦宋简体" panose="02000000000000000000" pitchFamily="2" charset="-122"/>
                  <a:ea typeface="方正清刻本悦宋简体" panose="02000000000000000000" pitchFamily="2" charset="-122"/>
                </a:rPr>
                <a:t>Influence</a:t>
              </a:r>
              <a:endParaRPr lang="zh-CN" altLang="en-US" sz="4800" b="1" dirty="0">
                <a:solidFill>
                  <a:srgbClr val="404040"/>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519113" y="781050"/>
            <a:ext cx="3560762" cy="5553075"/>
            <a:chOff x="1728788" y="742950"/>
            <a:chExt cx="3560762" cy="5553075"/>
          </a:xfrm>
        </p:grpSpPr>
        <p:pic>
          <p:nvPicPr>
            <p:cNvPr id="32" name="中心墨点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2284485" y="2047804"/>
              <a:ext cx="1224684" cy="3096301"/>
              <a:chOff x="5149605" y="4444081"/>
              <a:chExt cx="1224684" cy="3096301"/>
            </a:xfrm>
          </p:grpSpPr>
          <p:sp>
            <p:nvSpPr>
              <p:cNvPr id="34" name="矩形 33"/>
              <p:cNvSpPr>
                <a:spLocks noChangeArrowheads="1"/>
              </p:cNvSpPr>
              <p:nvPr/>
            </p:nvSpPr>
            <p:spPr bwMode="auto">
              <a:xfrm>
                <a:off x="5149605" y="4444081"/>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sp>
            <p:nvSpPr>
              <p:cNvPr id="35" name="矩形 34"/>
              <p:cNvSpPr>
                <a:spLocks noChangeArrowheads="1"/>
              </p:cNvSpPr>
              <p:nvPr/>
            </p:nvSpPr>
            <p:spPr bwMode="auto">
              <a:xfrm>
                <a:off x="5641182" y="5040447"/>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rPr>
                  <a:t>伍</a:t>
                </a:r>
              </a:p>
            </p:txBody>
          </p:sp>
          <p:sp>
            <p:nvSpPr>
              <p:cNvPr id="36" name="矩形 35"/>
              <p:cNvSpPr>
                <a:spLocks noChangeArrowheads="1"/>
              </p:cNvSpPr>
              <p:nvPr/>
            </p:nvSpPr>
            <p:spPr bwMode="auto">
              <a:xfrm>
                <a:off x="5318180" y="5970722"/>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grpSp>
      </p:grpSp>
      <p:pic>
        <p:nvPicPr>
          <p:cNvPr id="37" name="图片 36"/>
          <p:cNvPicPr>
            <a:picLocks noChangeAspect="1"/>
          </p:cNvPicPr>
          <p:nvPr/>
        </p:nvPicPr>
        <p:blipFill rotWithShape="1">
          <a:blip r:embed="rId4" cstate="email"/>
          <a:srcRect l="40341" t="57963" r="33902"/>
          <a:stretch>
            <a:fillRect/>
          </a:stretch>
        </p:blipFill>
        <p:spPr bwMode="auto">
          <a:xfrm rot="2726613" flipH="1">
            <a:off x="8966873" y="3743746"/>
            <a:ext cx="848851" cy="7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31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3437" y="1559126"/>
            <a:ext cx="6027683" cy="1645079"/>
            <a:chOff x="4584079" y="2093715"/>
            <a:chExt cx="6027683" cy="1645079"/>
          </a:xfrm>
        </p:grpSpPr>
        <p:sp>
          <p:nvSpPr>
            <p:cNvPr id="6" name="MH_SubTitle_1"/>
            <p:cNvSpPr>
              <a:spLocks noChangeArrowheads="1"/>
            </p:cNvSpPr>
            <p:nvPr/>
          </p:nvSpPr>
          <p:spPr bwMode="auto">
            <a:xfrm>
              <a:off x="6407021" y="2111704"/>
              <a:ext cx="1861503" cy="351343"/>
            </a:xfrm>
            <a:prstGeom prst="roundRect">
              <a:avLst>
                <a:gd name="adj" fmla="val 50000"/>
              </a:avLst>
            </a:prstGeom>
            <a:solidFill>
              <a:srgbClr val="C00000"/>
            </a:solidFill>
            <a:ln>
              <a:noFill/>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en-US" altLang="zh-CN" dirty="0">
                <a:solidFill>
                  <a:srgbClr val="FFFFFF"/>
                </a:solidFill>
                <a:ea typeface="微软雅黑" panose="020B0503020204020204" charset="-122"/>
              </a:endParaRPr>
            </a:p>
          </p:txBody>
        </p:sp>
        <p:sp>
          <p:nvSpPr>
            <p:cNvPr id="7" name="矩形 6"/>
            <p:cNvSpPr/>
            <p:nvPr/>
          </p:nvSpPr>
          <p:spPr>
            <a:xfrm>
              <a:off x="6828216" y="2093715"/>
              <a:ext cx="1107996" cy="369332"/>
            </a:xfrm>
            <a:prstGeom prst="rect">
              <a:avLst/>
            </a:prstGeom>
          </p:spPr>
          <p:txBody>
            <a:bodyPr wrap="none">
              <a:spAutoFit/>
            </a:bodyPr>
            <a:lstStyle/>
            <a:p>
              <a:r>
                <a:rPr lang="en-US" altLang="zh-CN" dirty="0">
                  <a:solidFill>
                    <a:schemeClr val="bg1"/>
                  </a:solidFill>
                  <a:latin typeface="Arial Rounded MT Bold" panose="020F0704030504030204" pitchFamily="34" charset="0"/>
                  <a:ea typeface="隶书" panose="02010509060101010101" pitchFamily="49" charset="-122"/>
                </a:rPr>
                <a:t>In China</a:t>
              </a:r>
              <a:endParaRPr lang="zh-CN" altLang="en-US" dirty="0">
                <a:solidFill>
                  <a:schemeClr val="bg1"/>
                </a:solidFill>
                <a:latin typeface="Arial Rounded MT Bold" panose="020F0704030504030204" pitchFamily="34" charset="0"/>
              </a:endParaRPr>
            </a:p>
          </p:txBody>
        </p:sp>
        <p:sp>
          <p:nvSpPr>
            <p:cNvPr id="8" name="矩形 7"/>
            <p:cNvSpPr/>
            <p:nvPr/>
          </p:nvSpPr>
          <p:spPr>
            <a:xfrm>
              <a:off x="4584079" y="2596174"/>
              <a:ext cx="6027683" cy="1142620"/>
            </a:xfrm>
            <a:prstGeom prst="rect">
              <a:avLst/>
            </a:prstGeom>
          </p:spPr>
          <p:txBody>
            <a:bodyPr wrap="square">
              <a:spAutoFit/>
            </a:bodyPr>
            <a:lstStyle/>
            <a:p>
              <a:pPr algn="just">
                <a:lnSpc>
                  <a:spcPct val="150000"/>
                </a:lnSpc>
              </a:pPr>
              <a:r>
                <a:rPr lang="en-US" altLang="zh-CN" sz="1600" b="1" i="1" dirty="0">
                  <a:latin typeface="Arial Rounded MT Bold" panose="020F0704030504030204" pitchFamily="34" charset="0"/>
                  <a:ea typeface="隶书" panose="02010509060101010101" pitchFamily="49" charset="-122"/>
                </a:rPr>
                <a:t>Strange Stories from a Chinese Studio </a:t>
              </a:r>
              <a:r>
                <a:rPr lang="en-US" altLang="zh-CN" sz="1600" dirty="0">
                  <a:latin typeface="Arial Rounded MT Bold" panose="020F0704030504030204" pitchFamily="34" charset="0"/>
                  <a:ea typeface="隶书" panose="02010509060101010101" pitchFamily="49" charset="-122"/>
                </a:rPr>
                <a:t>brought the ancient Chinese literary short story to a new height, and since then, the literary novel has not been majestic anymore. </a:t>
              </a:r>
              <a:endParaRPr lang="zh-CN" altLang="en-US" sz="1600" dirty="0">
                <a:latin typeface="Arial Rounded MT Bold" panose="020F0704030504030204" pitchFamily="34" charset="0"/>
                <a:ea typeface="隶书" panose="02010509060101010101" pitchFamily="49" charset="-122"/>
              </a:endParaRPr>
            </a:p>
          </p:txBody>
        </p:sp>
      </p:grpSp>
      <p:grpSp>
        <p:nvGrpSpPr>
          <p:cNvPr id="9" name="组合 8"/>
          <p:cNvGrpSpPr/>
          <p:nvPr/>
        </p:nvGrpSpPr>
        <p:grpSpPr>
          <a:xfrm>
            <a:off x="348018" y="3538511"/>
            <a:ext cx="6138519" cy="2813152"/>
            <a:chOff x="5087024" y="1936712"/>
            <a:chExt cx="6138519" cy="2813152"/>
          </a:xfrm>
        </p:grpSpPr>
        <p:sp>
          <p:nvSpPr>
            <p:cNvPr id="10" name="MH_SubTitle_1"/>
            <p:cNvSpPr>
              <a:spLocks noChangeArrowheads="1"/>
            </p:cNvSpPr>
            <p:nvPr/>
          </p:nvSpPr>
          <p:spPr bwMode="auto">
            <a:xfrm>
              <a:off x="6965385" y="1984337"/>
              <a:ext cx="1861503" cy="300064"/>
            </a:xfrm>
            <a:prstGeom prst="roundRect">
              <a:avLst>
                <a:gd name="adj" fmla="val 50000"/>
              </a:avLst>
            </a:prstGeom>
            <a:solidFill>
              <a:srgbClr val="C00000"/>
            </a:solidFill>
            <a:ln>
              <a:noFill/>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en-US" altLang="zh-CN" dirty="0">
                <a:solidFill>
                  <a:srgbClr val="FFFFFF"/>
                </a:solidFill>
                <a:ea typeface="微软雅黑" panose="020B0503020204020204" charset="-122"/>
              </a:endParaRPr>
            </a:p>
          </p:txBody>
        </p:sp>
        <p:sp>
          <p:nvSpPr>
            <p:cNvPr id="11" name="矩形 10"/>
            <p:cNvSpPr/>
            <p:nvPr/>
          </p:nvSpPr>
          <p:spPr>
            <a:xfrm>
              <a:off x="7154923" y="1936712"/>
              <a:ext cx="2002720" cy="369332"/>
            </a:xfrm>
            <a:prstGeom prst="rect">
              <a:avLst/>
            </a:prstGeom>
          </p:spPr>
          <p:txBody>
            <a:bodyPr wrap="square">
              <a:spAutoFit/>
            </a:bodyPr>
            <a:lstStyle/>
            <a:p>
              <a:r>
                <a:rPr lang="en-US" altLang="zh-CN" dirty="0">
                  <a:solidFill>
                    <a:schemeClr val="bg1"/>
                  </a:solidFill>
                  <a:latin typeface="Arial Rounded MT Bold" panose="020F0704030504030204" pitchFamily="34" charset="0"/>
                  <a:ea typeface="隶书" panose="02010509060101010101" pitchFamily="49" charset="-122"/>
                </a:rPr>
                <a:t>In</a:t>
              </a:r>
              <a:r>
                <a:rPr lang="zh-CN" altLang="en-US" dirty="0">
                  <a:solidFill>
                    <a:schemeClr val="bg1"/>
                  </a:solidFill>
                  <a:latin typeface="Arial Rounded MT Bold" panose="020F0704030504030204" pitchFamily="34" charset="0"/>
                  <a:ea typeface="隶书" panose="02010509060101010101" pitchFamily="49" charset="-122"/>
                </a:rPr>
                <a:t> </a:t>
              </a:r>
              <a:r>
                <a:rPr lang="en-US" altLang="zh-CN" dirty="0">
                  <a:solidFill>
                    <a:schemeClr val="bg1"/>
                  </a:solidFill>
                  <a:latin typeface="Arial Rounded MT Bold" panose="020F0704030504030204" pitchFamily="34" charset="0"/>
                  <a:ea typeface="隶书" panose="02010509060101010101" pitchFamily="49" charset="-122"/>
                </a:rPr>
                <a:t>the</a:t>
              </a:r>
              <a:r>
                <a:rPr lang="zh-CN" altLang="en-US" dirty="0">
                  <a:solidFill>
                    <a:schemeClr val="bg1"/>
                  </a:solidFill>
                  <a:latin typeface="Arial Rounded MT Bold" panose="020F0704030504030204" pitchFamily="34" charset="0"/>
                  <a:ea typeface="隶书" panose="02010509060101010101" pitchFamily="49" charset="-122"/>
                </a:rPr>
                <a:t> </a:t>
              </a:r>
              <a:r>
                <a:rPr lang="en-US" altLang="zh-CN" dirty="0">
                  <a:solidFill>
                    <a:schemeClr val="bg1"/>
                  </a:solidFill>
                  <a:latin typeface="Arial Rounded MT Bold" panose="020F0704030504030204" pitchFamily="34" charset="0"/>
                  <a:ea typeface="隶书" panose="02010509060101010101" pitchFamily="49" charset="-122"/>
                </a:rPr>
                <a:t>world</a:t>
              </a:r>
              <a:endParaRPr lang="zh-CN" altLang="en-US" dirty="0">
                <a:solidFill>
                  <a:schemeClr val="bg1"/>
                </a:solidFill>
                <a:latin typeface="Arial Rounded MT Bold" panose="020F0704030504030204" pitchFamily="34" charset="0"/>
              </a:endParaRPr>
            </a:p>
          </p:txBody>
        </p:sp>
        <p:sp>
          <p:nvSpPr>
            <p:cNvPr id="12" name="矩形 11"/>
            <p:cNvSpPr/>
            <p:nvPr/>
          </p:nvSpPr>
          <p:spPr>
            <a:xfrm>
              <a:off x="5087024" y="2488989"/>
              <a:ext cx="6138519" cy="2260875"/>
            </a:xfrm>
            <a:prstGeom prst="rect">
              <a:avLst/>
            </a:prstGeom>
          </p:spPr>
          <p:txBody>
            <a:bodyPr wrap="square">
              <a:spAutoFit/>
            </a:bodyPr>
            <a:lstStyle/>
            <a:p>
              <a:pPr algn="just">
                <a:lnSpc>
                  <a:spcPct val="150000"/>
                </a:lnSpc>
              </a:pPr>
              <a:r>
                <a:rPr lang="en-US" altLang="zh-CN" sz="1600" dirty="0">
                  <a:latin typeface="Arial Rounded MT Bold" panose="020F0704030504030204" pitchFamily="34" charset="0"/>
                  <a:ea typeface="隶书" panose="02010509060101010101" pitchFamily="49" charset="-122"/>
                </a:rPr>
                <a:t>Since the 19th century, more than sixty foreign translations have appeared in English, German and other languages. It has been written in the encyclopedias of all major countries in the world, thus becoming a world masterpiece with a high reputation.</a:t>
              </a:r>
            </a:p>
            <a:p>
              <a:pPr algn="just">
                <a:lnSpc>
                  <a:spcPct val="150000"/>
                </a:lnSpc>
              </a:pPr>
              <a:endParaRPr lang="zh-CN" altLang="en-US" sz="1600" dirty="0">
                <a:latin typeface="Arial Rounded MT Bold" panose="020F0704030504030204" pitchFamily="34" charset="0"/>
                <a:ea typeface="隶书" panose="02010509060101010101" pitchFamily="49" charset="-122"/>
              </a:endParaRPr>
            </a:p>
          </p:txBody>
        </p:sp>
      </p:grpSp>
      <p:pic>
        <p:nvPicPr>
          <p:cNvPr id="25" name="图片 24"/>
          <p:cNvPicPr>
            <a:picLocks noChangeAspect="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tretch>
            <a:fillRect/>
          </a:stretch>
        </p:blipFill>
        <p:spPr>
          <a:xfrm rot="270571">
            <a:off x="9393198" y="12908"/>
            <a:ext cx="2764372" cy="1574972"/>
          </a:xfrm>
          <a:prstGeom prst="rect">
            <a:avLst/>
          </a:prstGeom>
        </p:spPr>
      </p:pic>
      <p:sp>
        <p:nvSpPr>
          <p:cNvPr id="19" name="文本框 18">
            <a:extLst>
              <a:ext uri="{FF2B5EF4-FFF2-40B4-BE49-F238E27FC236}">
                <a16:creationId xmlns:a16="http://schemas.microsoft.com/office/drawing/2014/main" id="{DCEE32F7-4B30-44DC-8452-E06321510ADF}"/>
              </a:ext>
            </a:extLst>
          </p:cNvPr>
          <p:cNvSpPr txBox="1"/>
          <p:nvPr/>
        </p:nvSpPr>
        <p:spPr>
          <a:xfrm>
            <a:off x="335120" y="395003"/>
            <a:ext cx="60960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Influence-Literary</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pic>
        <p:nvPicPr>
          <p:cNvPr id="2050" name="Picture 2" descr="聊斋志异=Strange Stories in Oriental Society (Selected Version)：英文- Kindle  edition by （清）蒲,松龄著, 吕,宝军, 孙,大为, 王,显志译著. Literature &amp; Fiction Kindle eBooks  @ Amazon.com.">
            <a:extLst>
              <a:ext uri="{FF2B5EF4-FFF2-40B4-BE49-F238E27FC236}">
                <a16:creationId xmlns:a16="http://schemas.microsoft.com/office/drawing/2014/main" id="{B8742615-85CB-4363-BB83-AB3B2AA1C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492" y="1493938"/>
            <a:ext cx="3156864" cy="3870124"/>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576B394A-5C87-4F29-A3D1-62672EBB44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12139" b="-289"/>
          <a:stretch/>
        </p:blipFill>
        <p:spPr>
          <a:xfrm>
            <a:off x="8393990" y="3051805"/>
            <a:ext cx="3589475" cy="3391913"/>
          </a:xfrm>
          <a:prstGeom prst="rect">
            <a:avLst/>
          </a:prstGeom>
        </p:spPr>
      </p:pic>
    </p:spTree>
    <p:extLst>
      <p:ext uri="{BB962C8B-B14F-4D97-AF65-F5344CB8AC3E}">
        <p14:creationId xmlns:p14="http://schemas.microsoft.com/office/powerpoint/2010/main" val="596897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16200000">
            <a:off x="7984544" y="2076766"/>
            <a:ext cx="3437479" cy="3796340"/>
          </a:xfrm>
          <a:prstGeom prst="rect">
            <a:avLst/>
          </a:prstGeom>
        </p:spPr>
        <p:txBody>
          <a:bodyPr vert="eaVert" wrap="square">
            <a:spAutoFit/>
          </a:bodyPr>
          <a:lstStyle/>
          <a:p>
            <a:pPr algn="just">
              <a:lnSpc>
                <a:spcPct val="150000"/>
              </a:lnSpc>
            </a:pPr>
            <a:r>
              <a:rPr lang="en-US" altLang="zh-CN" sz="2400" dirty="0">
                <a:solidFill>
                  <a:schemeClr val="tx1">
                    <a:lumMod val="75000"/>
                    <a:lumOff val="25000"/>
                  </a:schemeClr>
                </a:solidFill>
                <a:effectLst/>
                <a:latin typeface="Arial Rounded MT Bold" panose="020F0704030504030204" pitchFamily="34" charset="0"/>
                <a:ea typeface="等线" panose="02010600030101010101" pitchFamily="2" charset="-122"/>
              </a:rPr>
              <a:t>Since the 1920s, there have been films and television dramas based on the original novel, with more than 70 versions</a:t>
            </a:r>
            <a:r>
              <a:rPr lang="en-US" altLang="zh-CN" sz="2000" dirty="0">
                <a:solidFill>
                  <a:schemeClr val="tx1">
                    <a:lumMod val="75000"/>
                    <a:lumOff val="25000"/>
                  </a:schemeClr>
                </a:solidFill>
                <a:effectLst/>
                <a:latin typeface="Arial Rounded MT Bold" panose="020F0704030504030204" pitchFamily="34" charset="0"/>
                <a:ea typeface="等线" panose="02010600030101010101" pitchFamily="2" charset="-122"/>
              </a:rPr>
              <a:t>.</a:t>
            </a:r>
            <a:endParaRPr lang="zh-CN" altLang="en-US" sz="1600" dirty="0">
              <a:solidFill>
                <a:schemeClr val="tx1">
                  <a:lumMod val="75000"/>
                  <a:lumOff val="25000"/>
                </a:schemeClr>
              </a:solidFill>
              <a:latin typeface="Arial Rounded MT Bold" panose="020F0704030504030204" pitchFamily="34" charset="0"/>
              <a:ea typeface="隶书" panose="02010509060101010101" pitchFamily="49" charset="-122"/>
            </a:endParaRPr>
          </a:p>
        </p:txBody>
      </p:sp>
      <p:sp>
        <p:nvSpPr>
          <p:cNvPr id="28" name="文本框 27">
            <a:extLst>
              <a:ext uri="{FF2B5EF4-FFF2-40B4-BE49-F238E27FC236}">
                <a16:creationId xmlns:a16="http://schemas.microsoft.com/office/drawing/2014/main" id="{8E802284-C199-4368-86C1-3AE58F0802BA}"/>
              </a:ext>
            </a:extLst>
          </p:cNvPr>
          <p:cNvSpPr txBox="1"/>
          <p:nvPr/>
        </p:nvSpPr>
        <p:spPr>
          <a:xfrm>
            <a:off x="295275" y="592246"/>
            <a:ext cx="92291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Influence-Film and Television Adaptations</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pic>
        <p:nvPicPr>
          <p:cNvPr id="9" name="图片 8">
            <a:extLst>
              <a:ext uri="{FF2B5EF4-FFF2-40B4-BE49-F238E27FC236}">
                <a16:creationId xmlns:a16="http://schemas.microsoft.com/office/drawing/2014/main" id="{B9BDDA4B-6929-4465-9719-68F5A2718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80" y="2020342"/>
            <a:ext cx="2657701" cy="4177190"/>
          </a:xfrm>
          <a:prstGeom prst="rect">
            <a:avLst/>
          </a:prstGeom>
        </p:spPr>
      </p:pic>
      <p:pic>
        <p:nvPicPr>
          <p:cNvPr id="42" name="图片 41">
            <a:extLst>
              <a:ext uri="{FF2B5EF4-FFF2-40B4-BE49-F238E27FC236}">
                <a16:creationId xmlns:a16="http://schemas.microsoft.com/office/drawing/2014/main" id="{31068C64-CFCF-405B-836A-7332A4630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290" y="2020342"/>
            <a:ext cx="2871651" cy="4177190"/>
          </a:xfrm>
          <a:prstGeom prst="rect">
            <a:avLst/>
          </a:prstGeom>
        </p:spPr>
      </p:pic>
      <p:pic>
        <p:nvPicPr>
          <p:cNvPr id="38" name="图片 37">
            <a:extLst>
              <a:ext uri="{FF2B5EF4-FFF2-40B4-BE49-F238E27FC236}">
                <a16:creationId xmlns:a16="http://schemas.microsoft.com/office/drawing/2014/main" id="{1DB99CAC-37DF-4DCE-9A05-F4090D7C0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777" y="2020342"/>
            <a:ext cx="2792445" cy="41456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8E802284-C199-4368-86C1-3AE58F0802BA}"/>
              </a:ext>
            </a:extLst>
          </p:cNvPr>
          <p:cNvSpPr txBox="1"/>
          <p:nvPr/>
        </p:nvSpPr>
        <p:spPr>
          <a:xfrm>
            <a:off x="295275" y="592246"/>
            <a:ext cx="92291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Influence-Film and Television Adaptations</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pic>
        <p:nvPicPr>
          <p:cNvPr id="3" name="图片 2">
            <a:extLst>
              <a:ext uri="{FF2B5EF4-FFF2-40B4-BE49-F238E27FC236}">
                <a16:creationId xmlns:a16="http://schemas.microsoft.com/office/drawing/2014/main" id="{5F02FED1-ABC4-46EA-82AE-A932C86DB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507117"/>
            <a:ext cx="6143625" cy="3702189"/>
          </a:xfrm>
          <a:prstGeom prst="rect">
            <a:avLst/>
          </a:prstGeom>
        </p:spPr>
      </p:pic>
      <p:pic>
        <p:nvPicPr>
          <p:cNvPr id="5" name="图片 4">
            <a:extLst>
              <a:ext uri="{FF2B5EF4-FFF2-40B4-BE49-F238E27FC236}">
                <a16:creationId xmlns:a16="http://schemas.microsoft.com/office/drawing/2014/main" id="{F33851BB-13A1-4A8B-89AD-5BBE4BF32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768" y="2612735"/>
            <a:ext cx="5645486" cy="3833994"/>
          </a:xfrm>
          <a:prstGeom prst="rect">
            <a:avLst/>
          </a:prstGeom>
        </p:spPr>
      </p:pic>
    </p:spTree>
    <p:extLst>
      <p:ext uri="{BB962C8B-B14F-4D97-AF65-F5344CB8AC3E}">
        <p14:creationId xmlns:p14="http://schemas.microsoft.com/office/powerpoint/2010/main" val="271272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8E802284-C199-4368-86C1-3AE58F0802BA}"/>
              </a:ext>
            </a:extLst>
          </p:cNvPr>
          <p:cNvSpPr txBox="1"/>
          <p:nvPr/>
        </p:nvSpPr>
        <p:spPr>
          <a:xfrm>
            <a:off x="295275" y="592246"/>
            <a:ext cx="92291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Influence-Derivative Works</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pic>
        <p:nvPicPr>
          <p:cNvPr id="4" name="图片 3">
            <a:extLst>
              <a:ext uri="{FF2B5EF4-FFF2-40B4-BE49-F238E27FC236}">
                <a16:creationId xmlns:a16="http://schemas.microsoft.com/office/drawing/2014/main" id="{4A348CA8-9124-4472-A0FF-51C8E73FD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683" y="3612399"/>
            <a:ext cx="6989263" cy="3027738"/>
          </a:xfrm>
          <a:prstGeom prst="rect">
            <a:avLst/>
          </a:prstGeom>
        </p:spPr>
      </p:pic>
      <p:pic>
        <p:nvPicPr>
          <p:cNvPr id="3074" name="Picture 2" descr="倩女幽魂">
            <a:extLst>
              <a:ext uri="{FF2B5EF4-FFF2-40B4-BE49-F238E27FC236}">
                <a16:creationId xmlns:a16="http://schemas.microsoft.com/office/drawing/2014/main" id="{40BD940A-502A-4F6B-98C2-35F67AEAB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41" y="1718180"/>
            <a:ext cx="5379310" cy="307389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F72CC1EF-1A52-4469-A641-F17D1619A4D6}"/>
              </a:ext>
            </a:extLst>
          </p:cNvPr>
          <p:cNvSpPr txBox="1"/>
          <p:nvPr/>
        </p:nvSpPr>
        <p:spPr>
          <a:xfrm>
            <a:off x="6672067" y="2249791"/>
            <a:ext cx="5391219" cy="830997"/>
          </a:xfrm>
          <a:prstGeom prst="rect">
            <a:avLst/>
          </a:prstGeom>
          <a:noFill/>
        </p:spPr>
        <p:txBody>
          <a:bodyPr wrap="none" rtlCol="0">
            <a:spAutoFit/>
          </a:bodyPr>
          <a:lstStyle/>
          <a:p>
            <a:r>
              <a:rPr lang="en-US" altLang="zh-CN" sz="2400" dirty="0">
                <a:latin typeface="Arial Rounded MT Bold" panose="020F0704030504030204" pitchFamily="34" charset="0"/>
                <a:cs typeface="Calibri" panose="020F0502020204030204" pitchFamily="34" charset="0"/>
              </a:rPr>
              <a:t>Example</a:t>
            </a:r>
            <a:r>
              <a:rPr lang="zh-CN" altLang="en-US" sz="2400" dirty="0">
                <a:latin typeface="Arial Rounded MT Bold" panose="020F0704030504030204" pitchFamily="34" charset="0"/>
                <a:cs typeface="Calibri" panose="020F0502020204030204" pitchFamily="34" charset="0"/>
              </a:rPr>
              <a:t>：</a:t>
            </a:r>
            <a:endParaRPr lang="en-US" altLang="zh-CN" sz="2400" dirty="0">
              <a:latin typeface="Arial Rounded MT Bold" panose="020F0704030504030204" pitchFamily="34" charset="0"/>
              <a:cs typeface="Calibri" panose="020F0502020204030204" pitchFamily="34" charset="0"/>
            </a:endParaRPr>
          </a:p>
          <a:p>
            <a:r>
              <a:rPr lang="en-US" altLang="zh-CN" sz="2400" dirty="0">
                <a:latin typeface="Arial Rounded MT Bold" panose="020F0704030504030204" pitchFamily="34" charset="0"/>
                <a:cs typeface="Calibri" panose="020F0502020204030204" pitchFamily="34" charset="0"/>
              </a:rPr>
              <a:t>A Chinese Ghost Story</a:t>
            </a:r>
            <a:r>
              <a:rPr lang="zh-CN" altLang="en-US" sz="2400" dirty="0">
                <a:latin typeface="Arial Rounded MT Bold" panose="020F0704030504030204" pitchFamily="34" charset="0"/>
                <a:cs typeface="Calibri" panose="020F0502020204030204" pitchFamily="34" charset="0"/>
              </a:rPr>
              <a:t>（倩女幽魂）</a:t>
            </a:r>
          </a:p>
        </p:txBody>
      </p:sp>
    </p:spTree>
    <p:extLst>
      <p:ext uri="{BB962C8B-B14F-4D97-AF65-F5344CB8AC3E}">
        <p14:creationId xmlns:p14="http://schemas.microsoft.com/office/powerpoint/2010/main" val="186538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8E802284-C199-4368-86C1-3AE58F0802BA}"/>
              </a:ext>
            </a:extLst>
          </p:cNvPr>
          <p:cNvSpPr txBox="1"/>
          <p:nvPr/>
        </p:nvSpPr>
        <p:spPr>
          <a:xfrm>
            <a:off x="295275" y="592246"/>
            <a:ext cx="92291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References &amp; Sources</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sp>
        <p:nvSpPr>
          <p:cNvPr id="7" name="文本框 6">
            <a:extLst>
              <a:ext uri="{FF2B5EF4-FFF2-40B4-BE49-F238E27FC236}">
                <a16:creationId xmlns:a16="http://schemas.microsoft.com/office/drawing/2014/main" id="{C70E2BAE-FD39-4282-93F7-34CE5AB1AFCC}"/>
              </a:ext>
            </a:extLst>
          </p:cNvPr>
          <p:cNvSpPr txBox="1"/>
          <p:nvPr/>
        </p:nvSpPr>
        <p:spPr>
          <a:xfrm>
            <a:off x="1373883" y="1783066"/>
            <a:ext cx="9806183" cy="3785652"/>
          </a:xfrm>
          <a:prstGeom prst="rect">
            <a:avLst/>
          </a:prstGeom>
          <a:noFill/>
        </p:spPr>
        <p:txBody>
          <a:bodyPr wrap="square" rtlCol="0">
            <a:spAutoFit/>
          </a:bodyPr>
          <a:lstStyle/>
          <a:p>
            <a:pPr algn="just"/>
            <a:r>
              <a:rPr lang="en-US" altLang="zh-CN" sz="2000" b="0" i="0" dirty="0">
                <a:solidFill>
                  <a:srgbClr val="333333"/>
                </a:solidFill>
                <a:effectLst/>
                <a:latin typeface="Arial" panose="020B0604020202020204" pitchFamily="34" charset="0"/>
              </a:rPr>
              <a:t>[1]</a:t>
            </a:r>
            <a:r>
              <a:rPr lang="zh-CN" altLang="en-US" sz="2000" b="0" i="0" dirty="0">
                <a:solidFill>
                  <a:srgbClr val="333333"/>
                </a:solidFill>
                <a:effectLst/>
                <a:latin typeface="Arial" panose="020B0604020202020204" pitchFamily="34" charset="0"/>
              </a:rPr>
              <a:t>陈昊</a:t>
            </a:r>
            <a:r>
              <a:rPr lang="en-US" altLang="zh-CN" sz="2000" dirty="0">
                <a:solidFill>
                  <a:srgbClr val="333333"/>
                </a:solidFill>
                <a:latin typeface="Arial" panose="020B0604020202020204" pitchFamily="34" charset="0"/>
              </a:rPr>
              <a:t>.</a:t>
            </a:r>
            <a:r>
              <a:rPr lang="en-US" altLang="zh-CN" sz="2000" b="0" i="0" dirty="0">
                <a:solidFill>
                  <a:srgbClr val="333333"/>
                </a:solidFill>
                <a:effectLst/>
                <a:latin typeface="Arial" panose="020B0604020202020204" pitchFamily="34" charset="0"/>
              </a:rPr>
              <a:t>《</a:t>
            </a:r>
            <a:r>
              <a:rPr lang="zh-CN" altLang="en-US" sz="2000" b="0" i="0" dirty="0">
                <a:solidFill>
                  <a:srgbClr val="333333"/>
                </a:solidFill>
                <a:effectLst/>
                <a:latin typeface="Arial" panose="020B0604020202020204" pitchFamily="34" charset="0"/>
              </a:rPr>
              <a:t>聊斋志异</a:t>
            </a:r>
            <a:r>
              <a:rPr lang="en-US" altLang="zh-CN" sz="2000" b="0" i="0" dirty="0">
                <a:solidFill>
                  <a:srgbClr val="333333"/>
                </a:solidFill>
                <a:effectLst/>
                <a:latin typeface="Arial" panose="020B0604020202020204" pitchFamily="34" charset="0"/>
              </a:rPr>
              <a:t>》</a:t>
            </a:r>
            <a:r>
              <a:rPr lang="zh-CN" altLang="en-US" sz="2000" b="0" i="0" dirty="0">
                <a:solidFill>
                  <a:srgbClr val="333333"/>
                </a:solidFill>
                <a:effectLst/>
                <a:latin typeface="Arial" panose="020B0604020202020204" pitchFamily="34" charset="0"/>
              </a:rPr>
              <a:t>影像传播研究</a:t>
            </a:r>
            <a:r>
              <a:rPr lang="en-US" altLang="zh-CN" sz="2000" b="0" i="0" dirty="0">
                <a:solidFill>
                  <a:srgbClr val="333333"/>
                </a:solidFill>
                <a:effectLst/>
                <a:latin typeface="Arial" panose="020B0604020202020204" pitchFamily="34" charset="0"/>
              </a:rPr>
              <a:t>[D].</a:t>
            </a:r>
            <a:r>
              <a:rPr lang="zh-CN" altLang="en-US" sz="2000" b="0" i="0" dirty="0">
                <a:solidFill>
                  <a:srgbClr val="4D5156"/>
                </a:solidFill>
                <a:effectLst/>
                <a:latin typeface="arial" panose="020B0604020202020204" pitchFamily="34" charset="0"/>
              </a:rPr>
              <a:t>长春</a:t>
            </a:r>
            <a:r>
              <a:rPr lang="en-US" altLang="zh-CN" sz="2000" b="0" i="0" dirty="0">
                <a:solidFill>
                  <a:srgbClr val="4D5156"/>
                </a:solidFill>
                <a:effectLst/>
                <a:latin typeface="arial" panose="020B0604020202020204" pitchFamily="34" charset="0"/>
              </a:rPr>
              <a:t>:</a:t>
            </a:r>
            <a:r>
              <a:rPr lang="zh-CN" altLang="en-US" sz="2000" b="0" i="0" dirty="0">
                <a:solidFill>
                  <a:srgbClr val="333333"/>
                </a:solidFill>
                <a:effectLst/>
                <a:latin typeface="Arial" panose="020B0604020202020204" pitchFamily="34" charset="0"/>
              </a:rPr>
              <a:t>东北师范大学</a:t>
            </a:r>
            <a:r>
              <a:rPr lang="en-US" altLang="zh-CN" sz="2000" b="0" i="0" dirty="0">
                <a:solidFill>
                  <a:srgbClr val="333333"/>
                </a:solidFill>
                <a:effectLst/>
                <a:latin typeface="Arial" panose="020B0604020202020204" pitchFamily="34" charset="0"/>
              </a:rPr>
              <a:t>,2020.</a:t>
            </a:r>
            <a:r>
              <a:rPr lang="en-US" altLang="zh-CN" sz="2000" kern="100" dirty="0">
                <a:solidFill>
                  <a:schemeClr val="tx1">
                    <a:lumMod val="75000"/>
                    <a:lumOff val="25000"/>
                  </a:schemeClr>
                </a:solidFill>
                <a:effectLst/>
                <a:latin typeface="Arial" panose="020B0604020202020204" pitchFamily="34" charset="0"/>
                <a:ea typeface="等线" panose="02010600030101010101" pitchFamily="2" charset="-122"/>
                <a:cs typeface="Times New Roman" panose="02020603050405020304" pitchFamily="18" charset="0"/>
              </a:rPr>
              <a:t> </a:t>
            </a:r>
          </a:p>
          <a:p>
            <a:pPr algn="just"/>
            <a:endParaRPr lang="en-US" altLang="zh-CN" sz="2000" kern="100" dirty="0">
              <a:solidFill>
                <a:schemeClr val="tx1">
                  <a:lumMod val="75000"/>
                  <a:lumOff val="25000"/>
                </a:schemeClr>
              </a:solidFill>
              <a:latin typeface="Arial" panose="020B0604020202020204" pitchFamily="34" charset="0"/>
              <a:ea typeface="等线" panose="02010600030101010101" pitchFamily="2" charset="-122"/>
              <a:cs typeface="Times New Roman" panose="02020603050405020304" pitchFamily="18" charset="0"/>
            </a:endParaRPr>
          </a:p>
          <a:p>
            <a:pPr algn="just"/>
            <a:r>
              <a:rPr lang="en-US" altLang="zh-CN" sz="2000" dirty="0">
                <a:solidFill>
                  <a:srgbClr val="333333"/>
                </a:solidFill>
                <a:latin typeface="Arial" panose="020B0604020202020204" pitchFamily="34" charset="0"/>
              </a:rPr>
              <a:t>[2]</a:t>
            </a:r>
            <a:r>
              <a:rPr lang="zh-CN" altLang="en-US" sz="2000" dirty="0">
                <a:solidFill>
                  <a:srgbClr val="333333"/>
                </a:solidFill>
                <a:latin typeface="Arial" panose="020B0604020202020204" pitchFamily="34" charset="0"/>
              </a:rPr>
              <a:t>张稔穰</a:t>
            </a:r>
            <a:r>
              <a:rPr lang="en-US" altLang="zh-CN" sz="2000" dirty="0">
                <a:solidFill>
                  <a:srgbClr val="333333"/>
                </a:solidFill>
                <a:latin typeface="Arial" panose="020B0604020202020204" pitchFamily="34" charset="0"/>
              </a:rPr>
              <a:t>.《</a:t>
            </a:r>
            <a:r>
              <a:rPr lang="zh-CN" altLang="en-US" sz="2000" dirty="0">
                <a:solidFill>
                  <a:srgbClr val="333333"/>
                </a:solidFill>
                <a:latin typeface="Arial" panose="020B0604020202020204" pitchFamily="34" charset="0"/>
              </a:rPr>
              <a:t>聊斋志异</a:t>
            </a:r>
            <a:r>
              <a:rPr lang="en-US" altLang="zh-CN" sz="2000" dirty="0">
                <a:solidFill>
                  <a:srgbClr val="333333"/>
                </a:solidFill>
                <a:latin typeface="Arial" panose="020B0604020202020204" pitchFamily="34" charset="0"/>
              </a:rPr>
              <a:t>》</a:t>
            </a:r>
            <a:r>
              <a:rPr lang="zh-CN" altLang="en-US" sz="2000" dirty="0">
                <a:solidFill>
                  <a:srgbClr val="333333"/>
                </a:solidFill>
                <a:latin typeface="Arial" panose="020B0604020202020204" pitchFamily="34" charset="0"/>
              </a:rPr>
              <a:t>语言特色简论</a:t>
            </a:r>
            <a:r>
              <a:rPr lang="en-US" altLang="zh-CN" sz="2000" dirty="0">
                <a:solidFill>
                  <a:srgbClr val="333333"/>
                </a:solidFill>
                <a:latin typeface="Arial" panose="020B0604020202020204" pitchFamily="34" charset="0"/>
              </a:rPr>
              <a:t>[J].</a:t>
            </a:r>
            <a:r>
              <a:rPr lang="zh-CN" altLang="en-US" sz="2000" dirty="0">
                <a:solidFill>
                  <a:srgbClr val="333333"/>
                </a:solidFill>
                <a:latin typeface="Arial" panose="020B0604020202020204" pitchFamily="34" charset="0"/>
              </a:rPr>
              <a:t>文学遗产</a:t>
            </a:r>
            <a:r>
              <a:rPr lang="en-US" altLang="zh-CN" sz="2000" dirty="0">
                <a:solidFill>
                  <a:srgbClr val="333333"/>
                </a:solidFill>
                <a:latin typeface="Arial" panose="020B0604020202020204" pitchFamily="34" charset="0"/>
              </a:rPr>
              <a:t>,1983(2):107-114.</a:t>
            </a:r>
            <a:endParaRPr lang="en-US" altLang="zh-CN" sz="2000" kern="100" dirty="0">
              <a:solidFill>
                <a:schemeClr val="tx1">
                  <a:lumMod val="75000"/>
                  <a:lumOff val="25000"/>
                </a:schemeClr>
              </a:solidFill>
              <a:effectLst/>
              <a:latin typeface="Arial" panose="020B0604020202020204" pitchFamily="34" charset="0"/>
              <a:ea typeface="等线" panose="02010600030101010101" pitchFamily="2" charset="-122"/>
              <a:cs typeface="Times New Roman" panose="02020603050405020304" pitchFamily="18" charset="0"/>
            </a:endParaRPr>
          </a:p>
          <a:p>
            <a:pPr algn="just"/>
            <a:endParaRPr lang="en-US" altLang="zh-CN" sz="2000" kern="100" dirty="0">
              <a:solidFill>
                <a:schemeClr val="tx1">
                  <a:lumMod val="75000"/>
                  <a:lumOff val="25000"/>
                </a:schemeClr>
              </a:solidFill>
              <a:latin typeface="Arial" panose="020B0604020202020204" pitchFamily="34" charset="0"/>
              <a:ea typeface="等线" panose="02010600030101010101" pitchFamily="2" charset="-122"/>
              <a:cs typeface="Times New Roman" panose="02020603050405020304" pitchFamily="18" charset="0"/>
            </a:endParaRPr>
          </a:p>
          <a:p>
            <a:pPr algn="just"/>
            <a:r>
              <a:rPr lang="en-US" altLang="zh-CN" sz="2000" dirty="0">
                <a:solidFill>
                  <a:srgbClr val="333333"/>
                </a:solidFill>
                <a:latin typeface="Arial" panose="020B0604020202020204" pitchFamily="34" charset="0"/>
              </a:rPr>
              <a:t>[3]</a:t>
            </a:r>
            <a:r>
              <a:rPr lang="zh-CN" altLang="en-US" sz="2000" kern="100" dirty="0">
                <a:solidFill>
                  <a:schemeClr val="tx1">
                    <a:lumMod val="75000"/>
                    <a:lumOff val="25000"/>
                  </a:schemeClr>
                </a:solidFill>
                <a:effectLst/>
                <a:latin typeface="+mn-ea"/>
                <a:cs typeface="Times New Roman" panose="02020603050405020304" pitchFamily="18" charset="0"/>
              </a:rPr>
              <a:t>百度百科：聊斋志异</a:t>
            </a:r>
            <a:endParaRPr lang="en-US" altLang="zh-CN" sz="2000" kern="100" dirty="0">
              <a:solidFill>
                <a:schemeClr val="tx1">
                  <a:lumMod val="75000"/>
                  <a:lumOff val="25000"/>
                </a:schemeClr>
              </a:solidFill>
              <a:effectLst/>
              <a:latin typeface="+mn-ea"/>
              <a:cs typeface="Times New Roman" panose="02020603050405020304" pitchFamily="18" charset="0"/>
            </a:endParaRPr>
          </a:p>
          <a:p>
            <a:pPr algn="just"/>
            <a:endParaRPr lang="zh-CN" altLang="zh-CN" sz="2000" kern="100" dirty="0">
              <a:solidFill>
                <a:schemeClr val="tx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000" dirty="0">
                <a:solidFill>
                  <a:srgbClr val="333333"/>
                </a:solidFill>
                <a:latin typeface="Arial" panose="020B0604020202020204" pitchFamily="34" charset="0"/>
              </a:rPr>
              <a:t>[4]</a:t>
            </a:r>
            <a:r>
              <a:rPr lang="zh-CN" altLang="en-US" sz="2000" kern="100" dirty="0">
                <a:solidFill>
                  <a:schemeClr val="tx1">
                    <a:lumMod val="75000"/>
                    <a:lumOff val="25000"/>
                  </a:schemeClr>
                </a:solidFill>
                <a:latin typeface="+mn-ea"/>
                <a:cs typeface="Times New Roman" panose="02020603050405020304" pitchFamily="18" charset="0"/>
              </a:rPr>
              <a:t>搜狗百科：聊斋志异</a:t>
            </a:r>
            <a:r>
              <a:rPr lang="en-US" altLang="zh-CN" sz="2000" kern="100" dirty="0">
                <a:solidFill>
                  <a:schemeClr val="tx1">
                    <a:lumMod val="75000"/>
                    <a:lumOff val="25000"/>
                  </a:schemeClr>
                </a:solidFill>
                <a:latin typeface="+mn-ea"/>
                <a:cs typeface="Times New Roman" panose="02020603050405020304" pitchFamily="18" charset="0"/>
              </a:rPr>
              <a:t>  </a:t>
            </a:r>
          </a:p>
          <a:p>
            <a:pPr algn="just"/>
            <a:endParaRPr lang="zh-CN" altLang="zh-CN" sz="2000" kern="100" dirty="0">
              <a:solidFill>
                <a:schemeClr val="tx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000" dirty="0">
                <a:solidFill>
                  <a:srgbClr val="333333"/>
                </a:solidFill>
                <a:latin typeface="Arial" panose="020B0604020202020204" pitchFamily="34" charset="0"/>
              </a:rPr>
              <a:t>[5]</a:t>
            </a:r>
            <a:r>
              <a:rPr lang="zh-CN" altLang="en-US" sz="2000" kern="100" dirty="0">
                <a:solidFill>
                  <a:schemeClr val="tx1">
                    <a:lumMod val="75000"/>
                    <a:lumOff val="25000"/>
                  </a:schemeClr>
                </a:solidFill>
                <a:latin typeface="+mn-ea"/>
                <a:cs typeface="Times New Roman" panose="02020603050405020304" pitchFamily="18" charset="0"/>
              </a:rPr>
              <a:t>维基百科：聊斋志异</a:t>
            </a:r>
            <a:r>
              <a:rPr lang="en-US" altLang="zh-CN" sz="2000" kern="100" dirty="0">
                <a:solidFill>
                  <a:schemeClr val="tx1">
                    <a:lumMod val="75000"/>
                    <a:lumOff val="25000"/>
                  </a:schemeClr>
                </a:solidFill>
                <a:latin typeface="+mn-ea"/>
                <a:cs typeface="Times New Roman" panose="02020603050405020304" pitchFamily="18" charset="0"/>
              </a:rPr>
              <a:t> </a:t>
            </a:r>
          </a:p>
          <a:p>
            <a:pPr algn="just"/>
            <a:endParaRPr lang="zh-CN" altLang="zh-CN" sz="2000" kern="100" dirty="0">
              <a:solidFill>
                <a:schemeClr val="tx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000" dirty="0">
                <a:solidFill>
                  <a:srgbClr val="333333"/>
                </a:solidFill>
                <a:latin typeface="Arial" panose="020B0604020202020204" pitchFamily="34" charset="0"/>
              </a:rPr>
              <a:t>[6]</a:t>
            </a:r>
            <a:r>
              <a:rPr lang="en-US" altLang="zh-CN" sz="2000" kern="100" dirty="0">
                <a:solidFill>
                  <a:schemeClr val="tx1">
                    <a:lumMod val="75000"/>
                    <a:lumOff val="25000"/>
                  </a:schemeClr>
                </a:solidFill>
                <a:latin typeface="Times New Roman" panose="02020603050405020304" pitchFamily="18" charset="0"/>
                <a:cs typeface="Times New Roman" panose="02020603050405020304" pitchFamily="18" charset="0"/>
              </a:rPr>
              <a:t>Wikipedia</a:t>
            </a:r>
            <a:r>
              <a:rPr lang="en-US" altLang="zh-CN" sz="2000" kern="100" dirty="0">
                <a:solidFill>
                  <a:schemeClr val="tx1">
                    <a:lumMod val="75000"/>
                    <a:lumOff val="25000"/>
                  </a:schemeClr>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i="1" kern="100" dirty="0">
                <a:solidFill>
                  <a:schemeClr val="tx1">
                    <a:lumMod val="75000"/>
                    <a:lumOff val="25000"/>
                  </a:schemeClr>
                </a:solidFill>
                <a:latin typeface="Times New Roman" panose="02020603050405020304" pitchFamily="18" charset="0"/>
                <a:ea typeface="等线" panose="02010600030101010101" pitchFamily="2" charset="-122"/>
                <a:cs typeface="Times New Roman" panose="02020603050405020304" pitchFamily="18" charset="0"/>
              </a:rPr>
              <a:t>Strange Stories from a Chinese Studio</a:t>
            </a:r>
            <a:endParaRPr lang="zh-CN" altLang="en-US" sz="2000" i="1" kern="100" dirty="0">
              <a:solidFill>
                <a:schemeClr val="tx1">
                  <a:lumMod val="75000"/>
                  <a:lumOff val="25000"/>
                </a:schemeClr>
              </a:solidFill>
              <a:latin typeface="Times New Roman" panose="02020603050405020304" pitchFamily="18" charset="0"/>
              <a:ea typeface="等线" panose="02010600030101010101" pitchFamily="2" charset="-122"/>
              <a:cs typeface="Times New Roman" panose="02020603050405020304" pitchFamily="18" charset="0"/>
            </a:endParaRPr>
          </a:p>
          <a:p>
            <a:pPr algn="just"/>
            <a:endParaRPr lang="en-US" altLang="zh-CN" sz="2000" u="sng" kern="100" dirty="0">
              <a:solidFill>
                <a:schemeClr val="tx1">
                  <a:lumMod val="75000"/>
                  <a:lumOff val="25000"/>
                </a:schemeClr>
              </a:solidFill>
              <a:latin typeface="Arial" panose="020B0604020202020204" pitchFamily="34"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6777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6873" y="1259821"/>
            <a:ext cx="4586549" cy="864096"/>
            <a:chOff x="1278310" y="1360562"/>
            <a:chExt cx="4586549" cy="864096"/>
          </a:xfrm>
        </p:grpSpPr>
        <p:pic>
          <p:nvPicPr>
            <p:cNvPr id="13" name="图片 12" descr="2008318162826197.png"/>
            <p:cNvPicPr>
              <a:picLocks noChangeAspect="1"/>
            </p:cNvPicPr>
            <p:nvPr/>
          </p:nvPicPr>
          <p:blipFill>
            <a:blip r:embed="rId2" cstate="email">
              <a:grayscl/>
            </a:blip>
            <a:srcRect/>
            <a:stretch>
              <a:fillRect/>
            </a:stretch>
          </p:blipFill>
          <p:spPr>
            <a:xfrm>
              <a:off x="1278310" y="1360562"/>
              <a:ext cx="929558" cy="864096"/>
            </a:xfrm>
            <a:prstGeom prst="rect">
              <a:avLst/>
            </a:prstGeom>
          </p:spPr>
        </p:pic>
        <p:sp>
          <p:nvSpPr>
            <p:cNvPr id="14" name="文本框 29"/>
            <p:cNvSpPr txBox="1">
              <a:spLocks noChangeArrowheads="1"/>
            </p:cNvSpPr>
            <p:nvPr/>
          </p:nvSpPr>
          <p:spPr bwMode="auto">
            <a:xfrm>
              <a:off x="1494938" y="1506126"/>
              <a:ext cx="468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400" dirty="0">
                  <a:solidFill>
                    <a:srgbClr val="C00000"/>
                  </a:solidFill>
                  <a:latin typeface="隶书" panose="02010509060101010101" pitchFamily="49" charset="-122"/>
                  <a:ea typeface="隶书" panose="02010509060101010101" pitchFamily="49" charset="-122"/>
                </a:rPr>
                <a:t>壹</a:t>
              </a:r>
            </a:p>
          </p:txBody>
        </p:sp>
        <p:sp>
          <p:nvSpPr>
            <p:cNvPr id="15" name="矩形 14"/>
            <p:cNvSpPr/>
            <p:nvPr/>
          </p:nvSpPr>
          <p:spPr>
            <a:xfrm>
              <a:off x="2347529" y="1514755"/>
              <a:ext cx="3517330" cy="584775"/>
            </a:xfrm>
            <a:prstGeom prst="rect">
              <a:avLst/>
            </a:prstGeom>
          </p:spPr>
          <p:txBody>
            <a:bodyPr wrap="square">
              <a:spAutoFit/>
            </a:bodyPr>
            <a:lstStyle/>
            <a:p>
              <a:r>
                <a:rPr lang="en-US" altLang="zh-CN" sz="3200" b="1" dirty="0">
                  <a:solidFill>
                    <a:srgbClr val="404040"/>
                  </a:solidFill>
                  <a:latin typeface="Calibri" panose="020F0502020204030204" pitchFamily="34" charset="0"/>
                  <a:ea typeface="方正清刻本悦宋简体" panose="02000000000000000000" pitchFamily="2" charset="-122"/>
                  <a:cs typeface="Calibri" panose="020F0502020204030204" pitchFamily="34" charset="0"/>
                </a:rPr>
                <a:t>Brief Introduction</a:t>
              </a:r>
              <a:endParaRPr lang="zh-CN" altLang="en-US" sz="3200" b="1" dirty="0">
                <a:solidFill>
                  <a:srgbClr val="404040"/>
                </a:solidFill>
                <a:latin typeface="Calibri" panose="020F0502020204030204" pitchFamily="34" charset="0"/>
                <a:ea typeface="微软雅黑" panose="020B0503020204020204" charset="-122"/>
                <a:cs typeface="Calibri" panose="020F0502020204030204" pitchFamily="34" charset="0"/>
                <a:sym typeface="微软雅黑" panose="020B0503020204020204" charset="-122"/>
              </a:endParaRPr>
            </a:p>
          </p:txBody>
        </p:sp>
      </p:grpSp>
      <p:grpSp>
        <p:nvGrpSpPr>
          <p:cNvPr id="16" name="组合 15"/>
          <p:cNvGrpSpPr/>
          <p:nvPr/>
        </p:nvGrpSpPr>
        <p:grpSpPr>
          <a:xfrm>
            <a:off x="6176873" y="2391586"/>
            <a:ext cx="5156541" cy="864096"/>
            <a:chOff x="1278310" y="1360562"/>
            <a:chExt cx="5156541" cy="864096"/>
          </a:xfrm>
        </p:grpSpPr>
        <p:pic>
          <p:nvPicPr>
            <p:cNvPr id="17" name="图片 16" descr="2008318162826197.png"/>
            <p:cNvPicPr>
              <a:picLocks noChangeAspect="1"/>
            </p:cNvPicPr>
            <p:nvPr/>
          </p:nvPicPr>
          <p:blipFill>
            <a:blip r:embed="rId2" cstate="email">
              <a:grayscl/>
            </a:blip>
            <a:srcRect/>
            <a:stretch>
              <a:fillRect/>
            </a:stretch>
          </p:blipFill>
          <p:spPr>
            <a:xfrm>
              <a:off x="1278310" y="1360562"/>
              <a:ext cx="929558" cy="864096"/>
            </a:xfrm>
            <a:prstGeom prst="rect">
              <a:avLst/>
            </a:prstGeom>
          </p:spPr>
        </p:pic>
        <p:sp>
          <p:nvSpPr>
            <p:cNvPr id="18" name="文本框 29"/>
            <p:cNvSpPr txBox="1">
              <a:spLocks noChangeArrowheads="1"/>
            </p:cNvSpPr>
            <p:nvPr/>
          </p:nvSpPr>
          <p:spPr bwMode="auto">
            <a:xfrm>
              <a:off x="1494938" y="1540639"/>
              <a:ext cx="468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400" dirty="0">
                  <a:solidFill>
                    <a:srgbClr val="C00000"/>
                  </a:solidFill>
                  <a:latin typeface="隶书" panose="02010509060101010101" pitchFamily="49" charset="-122"/>
                  <a:ea typeface="隶书" panose="02010509060101010101" pitchFamily="49" charset="-122"/>
                </a:rPr>
                <a:t>贰</a:t>
              </a:r>
            </a:p>
          </p:txBody>
        </p:sp>
        <p:sp>
          <p:nvSpPr>
            <p:cNvPr id="19" name="矩形 18"/>
            <p:cNvSpPr/>
            <p:nvPr/>
          </p:nvSpPr>
          <p:spPr>
            <a:xfrm>
              <a:off x="2347529" y="1448307"/>
              <a:ext cx="4087322" cy="646331"/>
            </a:xfrm>
            <a:prstGeom prst="rect">
              <a:avLst/>
            </a:prstGeom>
          </p:spPr>
          <p:txBody>
            <a:bodyPr wrap="square">
              <a:spAutoFit/>
            </a:bodyPr>
            <a:lstStyle/>
            <a:p>
              <a:r>
                <a:rPr lang="en-US" altLang="zh-CN" sz="3200" b="1" dirty="0">
                  <a:solidFill>
                    <a:srgbClr val="404040"/>
                  </a:solidFill>
                  <a:ea typeface="方正清刻本悦宋简体" panose="02000000000000000000" pitchFamily="2" charset="-122"/>
                </a:rPr>
                <a:t>Publication</a:t>
              </a:r>
              <a:r>
                <a:rPr lang="en-US" altLang="zh-CN" sz="3600" b="1" dirty="0">
                  <a:solidFill>
                    <a:srgbClr val="404040"/>
                  </a:solidFill>
                  <a:ea typeface="方正清刻本悦宋简体" panose="02000000000000000000" pitchFamily="2" charset="-122"/>
                </a:rPr>
                <a:t> </a:t>
              </a:r>
              <a:r>
                <a:rPr lang="en-US" altLang="zh-CN" sz="3200" b="1" dirty="0">
                  <a:solidFill>
                    <a:srgbClr val="404040"/>
                  </a:solidFill>
                  <a:ea typeface="方正清刻本悦宋简体" panose="02000000000000000000" pitchFamily="2" charset="-122"/>
                </a:rPr>
                <a:t>History</a:t>
              </a:r>
              <a:endParaRPr lang="zh-CN" altLang="en-US" sz="3600" b="1" dirty="0">
                <a:solidFill>
                  <a:srgbClr val="404040"/>
                </a:solidFill>
                <a:ea typeface="方正清刻本悦宋简体" panose="02000000000000000000" pitchFamily="2" charset="-122"/>
                <a:sym typeface="微软雅黑" panose="020B0503020204020204" charset="-122"/>
              </a:endParaRPr>
            </a:p>
          </p:txBody>
        </p:sp>
      </p:grpSp>
      <p:grpSp>
        <p:nvGrpSpPr>
          <p:cNvPr id="20" name="组合 19"/>
          <p:cNvGrpSpPr/>
          <p:nvPr/>
        </p:nvGrpSpPr>
        <p:grpSpPr>
          <a:xfrm>
            <a:off x="6176873" y="3522325"/>
            <a:ext cx="4586549" cy="864096"/>
            <a:chOff x="1278310" y="1360562"/>
            <a:chExt cx="4586549" cy="864096"/>
          </a:xfrm>
        </p:grpSpPr>
        <p:pic>
          <p:nvPicPr>
            <p:cNvPr id="21" name="图片 20" descr="2008318162826197.png"/>
            <p:cNvPicPr>
              <a:picLocks noChangeAspect="1"/>
            </p:cNvPicPr>
            <p:nvPr/>
          </p:nvPicPr>
          <p:blipFill>
            <a:blip r:embed="rId2" cstate="email">
              <a:grayscl/>
            </a:blip>
            <a:srcRect/>
            <a:stretch>
              <a:fillRect/>
            </a:stretch>
          </p:blipFill>
          <p:spPr>
            <a:xfrm>
              <a:off x="1278310" y="1360562"/>
              <a:ext cx="929558" cy="864096"/>
            </a:xfrm>
            <a:prstGeom prst="rect">
              <a:avLst/>
            </a:prstGeom>
          </p:spPr>
        </p:pic>
        <p:sp>
          <p:nvSpPr>
            <p:cNvPr id="22" name="文本框 29"/>
            <p:cNvSpPr txBox="1">
              <a:spLocks noChangeArrowheads="1"/>
            </p:cNvSpPr>
            <p:nvPr/>
          </p:nvSpPr>
          <p:spPr bwMode="auto">
            <a:xfrm>
              <a:off x="1494938" y="1500221"/>
              <a:ext cx="468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400" dirty="0">
                  <a:solidFill>
                    <a:srgbClr val="C00000"/>
                  </a:solidFill>
                  <a:latin typeface="隶书" panose="02010509060101010101" pitchFamily="49" charset="-122"/>
                  <a:ea typeface="隶书" panose="02010509060101010101" pitchFamily="49" charset="-122"/>
                </a:rPr>
                <a:t>叁</a:t>
              </a:r>
            </a:p>
          </p:txBody>
        </p:sp>
        <p:sp>
          <p:nvSpPr>
            <p:cNvPr id="23" name="矩形 22"/>
            <p:cNvSpPr/>
            <p:nvPr/>
          </p:nvSpPr>
          <p:spPr>
            <a:xfrm>
              <a:off x="2347529" y="1500221"/>
              <a:ext cx="3517330" cy="584775"/>
            </a:xfrm>
            <a:prstGeom prst="rect">
              <a:avLst/>
            </a:prstGeom>
          </p:spPr>
          <p:txBody>
            <a:bodyPr wrap="square">
              <a:spAutoFit/>
            </a:bodyPr>
            <a:lstStyle/>
            <a:p>
              <a:r>
                <a:rPr lang="en-US" altLang="zh-CN" sz="3200" b="1" dirty="0">
                  <a:solidFill>
                    <a:srgbClr val="404040"/>
                  </a:solidFill>
                  <a:latin typeface="Calibri" panose="020F0502020204030204" pitchFamily="34" charset="0"/>
                  <a:ea typeface="方正清刻本悦宋简体" panose="02000000000000000000" pitchFamily="2" charset="-122"/>
                  <a:cs typeface="Calibri" panose="020F0502020204030204" pitchFamily="34" charset="0"/>
                </a:rPr>
                <a:t>Main Contents</a:t>
              </a:r>
              <a:endParaRPr lang="zh-CN" altLang="en-US" sz="3200" b="1" dirty="0">
                <a:solidFill>
                  <a:srgbClr val="404040"/>
                </a:solidFill>
                <a:latin typeface="Calibri" panose="020F0502020204030204" pitchFamily="34" charset="0"/>
                <a:ea typeface="微软雅黑" panose="020B0503020204020204" charset="-122"/>
                <a:cs typeface="Calibri" panose="020F0502020204030204" pitchFamily="34" charset="0"/>
                <a:sym typeface="微软雅黑" panose="020B0503020204020204" charset="-122"/>
              </a:endParaRPr>
            </a:p>
          </p:txBody>
        </p:sp>
      </p:grpSp>
      <p:grpSp>
        <p:nvGrpSpPr>
          <p:cNvPr id="24" name="组合 23"/>
          <p:cNvGrpSpPr/>
          <p:nvPr/>
        </p:nvGrpSpPr>
        <p:grpSpPr>
          <a:xfrm>
            <a:off x="6176873" y="4649650"/>
            <a:ext cx="4618756" cy="864096"/>
            <a:chOff x="1278310" y="1360562"/>
            <a:chExt cx="4618756" cy="864096"/>
          </a:xfrm>
        </p:grpSpPr>
        <p:pic>
          <p:nvPicPr>
            <p:cNvPr id="25" name="图片 24" descr="2008318162826197.png"/>
            <p:cNvPicPr>
              <a:picLocks noChangeAspect="1"/>
            </p:cNvPicPr>
            <p:nvPr/>
          </p:nvPicPr>
          <p:blipFill>
            <a:blip r:embed="rId2" cstate="email">
              <a:grayscl/>
            </a:blip>
            <a:srcRect/>
            <a:stretch>
              <a:fillRect/>
            </a:stretch>
          </p:blipFill>
          <p:spPr>
            <a:xfrm>
              <a:off x="1278310" y="1360562"/>
              <a:ext cx="929558" cy="864096"/>
            </a:xfrm>
            <a:prstGeom prst="rect">
              <a:avLst/>
            </a:prstGeom>
          </p:spPr>
        </p:pic>
        <p:sp>
          <p:nvSpPr>
            <p:cNvPr id="26" name="文本框 29"/>
            <p:cNvSpPr txBox="1">
              <a:spLocks noChangeArrowheads="1"/>
            </p:cNvSpPr>
            <p:nvPr/>
          </p:nvSpPr>
          <p:spPr bwMode="auto">
            <a:xfrm>
              <a:off x="1494938" y="1526847"/>
              <a:ext cx="468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400" dirty="0">
                  <a:solidFill>
                    <a:srgbClr val="C00000"/>
                  </a:solidFill>
                  <a:latin typeface="隶书" panose="02010509060101010101" pitchFamily="49" charset="-122"/>
                  <a:ea typeface="隶书" panose="02010509060101010101" pitchFamily="49" charset="-122"/>
                </a:rPr>
                <a:t>肆</a:t>
              </a:r>
            </a:p>
          </p:txBody>
        </p:sp>
        <p:sp>
          <p:nvSpPr>
            <p:cNvPr id="27" name="矩形 26"/>
            <p:cNvSpPr/>
            <p:nvPr/>
          </p:nvSpPr>
          <p:spPr>
            <a:xfrm>
              <a:off x="2379736" y="1465293"/>
              <a:ext cx="3517330" cy="584775"/>
            </a:xfrm>
            <a:prstGeom prst="rect">
              <a:avLst/>
            </a:prstGeom>
          </p:spPr>
          <p:txBody>
            <a:bodyPr wrap="square">
              <a:spAutoFit/>
            </a:bodyPr>
            <a:lstStyle/>
            <a:p>
              <a:r>
                <a:rPr lang="en-US" altLang="zh-CN" sz="3200" b="1" dirty="0">
                  <a:solidFill>
                    <a:srgbClr val="404040"/>
                  </a:solidFill>
                  <a:latin typeface="Calibri" panose="020F0502020204030204" pitchFamily="34" charset="0"/>
                  <a:ea typeface="方正清刻本悦宋简体" panose="02000000000000000000" pitchFamily="2" charset="-122"/>
                  <a:cs typeface="Calibri" panose="020F0502020204030204" pitchFamily="34" charset="0"/>
                </a:rPr>
                <a:t>Artistic Features</a:t>
              </a:r>
              <a:endParaRPr lang="zh-CN" altLang="en-US" sz="3200" b="1" dirty="0">
                <a:solidFill>
                  <a:srgbClr val="404040"/>
                </a:solidFill>
                <a:latin typeface="Calibri" panose="020F0502020204030204" pitchFamily="34" charset="0"/>
                <a:ea typeface="微软雅黑" panose="020B0503020204020204" charset="-122"/>
                <a:cs typeface="Calibri" panose="020F0502020204030204" pitchFamily="34" charset="0"/>
                <a:sym typeface="微软雅黑" panose="020B0503020204020204" charset="-122"/>
              </a:endParaRPr>
            </a:p>
          </p:txBody>
        </p:sp>
      </p:grpSp>
      <p:pic>
        <p:nvPicPr>
          <p:cNvPr id="33" name="图片 32">
            <a:extLst>
              <a:ext uri="{FF2B5EF4-FFF2-40B4-BE49-F238E27FC236}">
                <a16:creationId xmlns:a16="http://schemas.microsoft.com/office/drawing/2014/main" id="{ED0D9AC0-810A-4EA3-8CC3-4E4C7A079F7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0821" y="2019574"/>
            <a:ext cx="5504307" cy="3870350"/>
          </a:xfrm>
          <a:prstGeom prst="rect">
            <a:avLst/>
          </a:prstGeom>
        </p:spPr>
      </p:pic>
      <p:grpSp>
        <p:nvGrpSpPr>
          <p:cNvPr id="34" name="组合 3">
            <a:extLst>
              <a:ext uri="{FF2B5EF4-FFF2-40B4-BE49-F238E27FC236}">
                <a16:creationId xmlns:a16="http://schemas.microsoft.com/office/drawing/2014/main" id="{A87C2F1B-CC24-4DA5-8656-58FD59B5CCF9}"/>
              </a:ext>
            </a:extLst>
          </p:cNvPr>
          <p:cNvGrpSpPr/>
          <p:nvPr/>
        </p:nvGrpSpPr>
        <p:grpSpPr bwMode="auto">
          <a:xfrm>
            <a:off x="342077" y="180084"/>
            <a:ext cx="4696648" cy="1378740"/>
            <a:chOff x="0" y="0"/>
            <a:chExt cx="4792023" cy="1128463"/>
          </a:xfrm>
        </p:grpSpPr>
        <p:pic>
          <p:nvPicPr>
            <p:cNvPr id="35" name="Picture 9" descr="F:\ppt素材\图标\我收集的图标\字体\3.png">
              <a:extLst>
                <a:ext uri="{FF2B5EF4-FFF2-40B4-BE49-F238E27FC236}">
                  <a16:creationId xmlns:a16="http://schemas.microsoft.com/office/drawing/2014/main" id="{BB5AFC05-3278-4780-BB8D-94CE6EE541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65588" y="-1497972"/>
              <a:ext cx="899790" cy="435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F:\超棒ppt模板\中国风\中国风物件\maobi.png">
              <a:extLst>
                <a:ext uri="{FF2B5EF4-FFF2-40B4-BE49-F238E27FC236}">
                  <a16:creationId xmlns:a16="http://schemas.microsoft.com/office/drawing/2014/main" id="{1AA2D733-5D41-467B-90DE-D26416CDBF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2">
              <a:extLst>
                <a:ext uri="{FF2B5EF4-FFF2-40B4-BE49-F238E27FC236}">
                  <a16:creationId xmlns:a16="http://schemas.microsoft.com/office/drawing/2014/main" id="{C9A4D0B6-EAE6-4265-AAE0-00D9231D5AE2}"/>
                </a:ext>
              </a:extLst>
            </p:cNvPr>
            <p:cNvSpPr txBox="1">
              <a:spLocks noChangeArrowheads="1"/>
            </p:cNvSpPr>
            <p:nvPr/>
          </p:nvSpPr>
          <p:spPr bwMode="auto">
            <a:xfrm>
              <a:off x="1047148" y="398069"/>
              <a:ext cx="2198920" cy="58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pPr>
              <a:r>
                <a:rPr lang="en-US" altLang="zh-CN" sz="3200" b="1" dirty="0">
                  <a:solidFill>
                    <a:schemeClr val="bg1"/>
                  </a:solidFill>
                  <a:latin typeface="幼圆" panose="02010509060101010101" pitchFamily="49" charset="-122"/>
                  <a:ea typeface="幼圆" panose="02010509060101010101" pitchFamily="49" charset="-122"/>
                </a:rPr>
                <a:t>Contents</a:t>
              </a:r>
            </a:p>
          </p:txBody>
        </p:sp>
      </p:grpSp>
      <p:grpSp>
        <p:nvGrpSpPr>
          <p:cNvPr id="28" name="组合 27">
            <a:extLst>
              <a:ext uri="{FF2B5EF4-FFF2-40B4-BE49-F238E27FC236}">
                <a16:creationId xmlns:a16="http://schemas.microsoft.com/office/drawing/2014/main" id="{792DDD46-EC5B-4800-BE0B-FE0B36DD361D}"/>
              </a:ext>
            </a:extLst>
          </p:cNvPr>
          <p:cNvGrpSpPr/>
          <p:nvPr/>
        </p:nvGrpSpPr>
        <p:grpSpPr>
          <a:xfrm>
            <a:off x="6176873" y="5755404"/>
            <a:ext cx="4618756" cy="864096"/>
            <a:chOff x="1278310" y="1360562"/>
            <a:chExt cx="4618756" cy="864096"/>
          </a:xfrm>
        </p:grpSpPr>
        <p:pic>
          <p:nvPicPr>
            <p:cNvPr id="29" name="图片 28" descr="2008318162826197.png">
              <a:extLst>
                <a:ext uri="{FF2B5EF4-FFF2-40B4-BE49-F238E27FC236}">
                  <a16:creationId xmlns:a16="http://schemas.microsoft.com/office/drawing/2014/main" id="{0D8662D4-CD01-45E6-BB97-FB169D1E98F3}"/>
                </a:ext>
              </a:extLst>
            </p:cNvPr>
            <p:cNvPicPr>
              <a:picLocks noChangeAspect="1"/>
            </p:cNvPicPr>
            <p:nvPr/>
          </p:nvPicPr>
          <p:blipFill>
            <a:blip r:embed="rId2" cstate="email">
              <a:grayscl/>
            </a:blip>
            <a:srcRect/>
            <a:stretch>
              <a:fillRect/>
            </a:stretch>
          </p:blipFill>
          <p:spPr>
            <a:xfrm>
              <a:off x="1278310" y="1360562"/>
              <a:ext cx="929558" cy="864096"/>
            </a:xfrm>
            <a:prstGeom prst="rect">
              <a:avLst/>
            </a:prstGeom>
          </p:spPr>
        </p:pic>
        <p:sp>
          <p:nvSpPr>
            <p:cNvPr id="30" name="文本框 29">
              <a:extLst>
                <a:ext uri="{FF2B5EF4-FFF2-40B4-BE49-F238E27FC236}">
                  <a16:creationId xmlns:a16="http://schemas.microsoft.com/office/drawing/2014/main" id="{82D27964-6F53-49B7-B2FE-2AC87965D40C}"/>
                </a:ext>
              </a:extLst>
            </p:cNvPr>
            <p:cNvSpPr txBox="1">
              <a:spLocks noChangeArrowheads="1"/>
            </p:cNvSpPr>
            <p:nvPr/>
          </p:nvSpPr>
          <p:spPr bwMode="auto">
            <a:xfrm>
              <a:off x="1494938" y="1507764"/>
              <a:ext cx="468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2400" dirty="0">
                  <a:solidFill>
                    <a:srgbClr val="C00000"/>
                  </a:solidFill>
                  <a:latin typeface="隶书" panose="02010509060101010101" pitchFamily="49" charset="-122"/>
                  <a:ea typeface="隶书" panose="02010509060101010101" pitchFamily="49" charset="-122"/>
                </a:rPr>
                <a:t>伍</a:t>
              </a:r>
            </a:p>
          </p:txBody>
        </p:sp>
        <p:sp>
          <p:nvSpPr>
            <p:cNvPr id="31" name="矩形 30">
              <a:extLst>
                <a:ext uri="{FF2B5EF4-FFF2-40B4-BE49-F238E27FC236}">
                  <a16:creationId xmlns:a16="http://schemas.microsoft.com/office/drawing/2014/main" id="{3E5F6F13-E541-4FCF-AAE0-31D04268234D}"/>
                </a:ext>
              </a:extLst>
            </p:cNvPr>
            <p:cNvSpPr/>
            <p:nvPr/>
          </p:nvSpPr>
          <p:spPr>
            <a:xfrm>
              <a:off x="2379736" y="1480636"/>
              <a:ext cx="3517330" cy="584775"/>
            </a:xfrm>
            <a:prstGeom prst="rect">
              <a:avLst/>
            </a:prstGeom>
          </p:spPr>
          <p:txBody>
            <a:bodyPr wrap="square">
              <a:spAutoFit/>
            </a:bodyPr>
            <a:lstStyle/>
            <a:p>
              <a:r>
                <a:rPr lang="en-US" altLang="zh-CN" sz="3200" b="1" dirty="0">
                  <a:solidFill>
                    <a:srgbClr val="404040"/>
                  </a:solidFill>
                  <a:latin typeface="Calibri" panose="020F0502020204030204" pitchFamily="34" charset="0"/>
                  <a:ea typeface="方正清刻本悦宋简体" panose="02000000000000000000" pitchFamily="2" charset="-122"/>
                  <a:cs typeface="Calibri" panose="020F0502020204030204" pitchFamily="34" charset="0"/>
                </a:rPr>
                <a:t>Influence</a:t>
              </a:r>
              <a:endParaRPr lang="zh-CN" altLang="en-US" sz="3200" b="1" dirty="0">
                <a:solidFill>
                  <a:srgbClr val="404040"/>
                </a:solidFill>
                <a:latin typeface="Calibri" panose="020F0502020204030204" pitchFamily="34" charset="0"/>
                <a:ea typeface="方正清刻本悦宋简体" panose="02000000000000000000" pitchFamily="2" charset="-122"/>
                <a:cs typeface="Calibri" panose="020F0502020204030204" pitchFamily="34" charset="0"/>
                <a:sym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79" r="3443"/>
          <a:stretch>
            <a:fillRect/>
          </a:stretch>
        </p:blipFill>
        <p:spPr>
          <a:xfrm>
            <a:off x="-44450" y="-1"/>
            <a:ext cx="12192000" cy="6858001"/>
          </a:xfrm>
          <a:prstGeom prst="rect">
            <a:avLst/>
          </a:prstGeom>
        </p:spPr>
      </p:pic>
      <p:sp>
        <p:nvSpPr>
          <p:cNvPr id="13" name="文本框 12">
            <a:extLst>
              <a:ext uri="{FF2B5EF4-FFF2-40B4-BE49-F238E27FC236}">
                <a16:creationId xmlns:a16="http://schemas.microsoft.com/office/drawing/2014/main" id="{6D105176-E01B-4F74-873D-5AB1A7589B60}"/>
              </a:ext>
            </a:extLst>
          </p:cNvPr>
          <p:cNvSpPr txBox="1"/>
          <p:nvPr/>
        </p:nvSpPr>
        <p:spPr>
          <a:xfrm>
            <a:off x="2991644" y="2705724"/>
            <a:ext cx="6119812" cy="1446550"/>
          </a:xfrm>
          <a:prstGeom prst="rect">
            <a:avLst/>
          </a:prstGeom>
          <a:noFill/>
        </p:spPr>
        <p:txBody>
          <a:bodyPr wrap="square">
            <a:spAutoFit/>
          </a:bodyPr>
          <a:lstStyle/>
          <a:p>
            <a:pPr algn="ctr"/>
            <a:r>
              <a:rPr lang="en-US" altLang="zh-CN" sz="8800" b="1" dirty="0">
                <a:ln w="9525">
                  <a:solidFill>
                    <a:schemeClr val="bg1"/>
                  </a:solidFill>
                  <a:prstDash val="solid"/>
                </a:ln>
                <a:effectLst>
                  <a:outerShdw blurRad="12700" dist="38100" dir="2700000" algn="tl" rotWithShape="0">
                    <a:schemeClr val="bg1">
                      <a:lumMod val="50000"/>
                    </a:schemeClr>
                  </a:outerShdw>
                </a:effectLst>
              </a:rPr>
              <a:t>Thank You </a:t>
            </a:r>
            <a:endParaRPr lang="zh-CN" alt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835854" y="3018155"/>
            <a:ext cx="6023599" cy="1029970"/>
            <a:chOff x="6936" y="4513"/>
            <a:chExt cx="8747" cy="1622"/>
          </a:xfrm>
        </p:grpSpPr>
        <p:sp>
          <p:nvSpPr>
            <p:cNvPr id="29" name="直接连接符 28"/>
            <p:cNvSpPr>
              <a:spLocks noChangeShapeType="1"/>
            </p:cNvSpPr>
            <p:nvPr/>
          </p:nvSpPr>
          <p:spPr bwMode="auto">
            <a:xfrm>
              <a:off x="8330" y="6098"/>
              <a:ext cx="5443" cy="37"/>
            </a:xfrm>
            <a:prstGeom prst="line">
              <a:avLst/>
            </a:prstGeom>
            <a:noFill/>
            <a:ln w="34925" cap="flat" cmpd="sng">
              <a:solidFill>
                <a:schemeClr val="tx1">
                  <a:lumMod val="50000"/>
                  <a:lumOff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a:spLocks noChangeArrowheads="1"/>
            </p:cNvSpPr>
            <p:nvPr/>
          </p:nvSpPr>
          <p:spPr bwMode="auto">
            <a:xfrm>
              <a:off x="6936" y="4513"/>
              <a:ext cx="874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rgbClr val="404040"/>
                  </a:solidFill>
                  <a:latin typeface="方正清刻本悦宋简体" panose="02000000000000000000" pitchFamily="2" charset="-122"/>
                  <a:ea typeface="方正清刻本悦宋简体" panose="02000000000000000000" pitchFamily="2" charset="-122"/>
                </a:rPr>
                <a:t>Brief Introduction</a:t>
              </a:r>
              <a:endParaRPr lang="zh-CN" altLang="en-US" sz="4800" b="1" dirty="0">
                <a:solidFill>
                  <a:srgbClr val="404040"/>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519113" y="781050"/>
            <a:ext cx="3560762" cy="5553075"/>
            <a:chOff x="1728788" y="742950"/>
            <a:chExt cx="3560762" cy="5553075"/>
          </a:xfrm>
        </p:grpSpPr>
        <p:pic>
          <p:nvPicPr>
            <p:cNvPr id="32" name="中心墨点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2284485" y="2047804"/>
              <a:ext cx="1224684" cy="3096301"/>
              <a:chOff x="5149605" y="4444081"/>
              <a:chExt cx="1224684" cy="3096301"/>
            </a:xfrm>
          </p:grpSpPr>
          <p:sp>
            <p:nvSpPr>
              <p:cNvPr id="34" name="矩形 33"/>
              <p:cNvSpPr>
                <a:spLocks noChangeArrowheads="1"/>
              </p:cNvSpPr>
              <p:nvPr/>
            </p:nvSpPr>
            <p:spPr bwMode="auto">
              <a:xfrm>
                <a:off x="5149605" y="4444081"/>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sp>
            <p:nvSpPr>
              <p:cNvPr id="35" name="矩形 34"/>
              <p:cNvSpPr>
                <a:spLocks noChangeArrowheads="1"/>
              </p:cNvSpPr>
              <p:nvPr/>
            </p:nvSpPr>
            <p:spPr bwMode="auto">
              <a:xfrm>
                <a:off x="5641182" y="5040447"/>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rPr>
                  <a:t>壹</a:t>
                </a:r>
              </a:p>
            </p:txBody>
          </p:sp>
          <p:sp>
            <p:nvSpPr>
              <p:cNvPr id="36" name="矩形 35"/>
              <p:cNvSpPr>
                <a:spLocks noChangeArrowheads="1"/>
              </p:cNvSpPr>
              <p:nvPr/>
            </p:nvSpPr>
            <p:spPr bwMode="auto">
              <a:xfrm>
                <a:off x="5318180" y="5970722"/>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grpSp>
      </p:grpSp>
      <p:pic>
        <p:nvPicPr>
          <p:cNvPr id="37" name="图片 36"/>
          <p:cNvPicPr>
            <a:picLocks noChangeAspect="1"/>
          </p:cNvPicPr>
          <p:nvPr/>
        </p:nvPicPr>
        <p:blipFill rotWithShape="1">
          <a:blip r:embed="rId4" cstate="email"/>
          <a:srcRect l="40341" t="57963" r="33902"/>
          <a:stretch>
            <a:fillRect/>
          </a:stretch>
        </p:blipFill>
        <p:spPr bwMode="auto">
          <a:xfrm rot="2726613" flipH="1">
            <a:off x="8966873" y="3743746"/>
            <a:ext cx="848851" cy="7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7184" y="1367968"/>
            <a:ext cx="10966216" cy="508119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89567" y="1689543"/>
            <a:ext cx="5965870" cy="5201424"/>
          </a:xfrm>
          <a:prstGeom prst="rect">
            <a:avLst/>
          </a:prstGeom>
        </p:spPr>
        <p:txBody>
          <a:bodyPr wrap="square">
            <a:spAutoFit/>
          </a:bodyPr>
          <a:lstStyle/>
          <a:p>
            <a:pPr marL="342900" indent="-342900" algn="just">
              <a:buFont typeface="Wingdings" panose="05000000000000000000" pitchFamily="2" charset="2"/>
              <a:buChar char="l"/>
            </a:pPr>
            <a:r>
              <a:rPr lang="en-US" altLang="zh-CN" sz="2800" dirty="0"/>
              <a:t>Name:</a:t>
            </a:r>
            <a:r>
              <a:rPr lang="en-US" altLang="zh-CN" sz="2800" b="1" i="1" dirty="0"/>
              <a:t> Strange Stories from a Chinese Studio</a:t>
            </a:r>
            <a:r>
              <a:rPr lang="en-US" altLang="zh-CN" sz="2800" dirty="0"/>
              <a:t> or </a:t>
            </a:r>
            <a:r>
              <a:rPr lang="en-US" altLang="zh-CN" sz="2800" b="1" i="1" dirty="0"/>
              <a:t>Strange Tales from a Chinese Studio</a:t>
            </a:r>
            <a:r>
              <a:rPr lang="en-US" altLang="zh-CN" sz="2800" dirty="0"/>
              <a:t>, known in Chinese as </a:t>
            </a:r>
            <a:r>
              <a:rPr lang="en-US" altLang="zh-CN" sz="2800" b="1" i="1" dirty="0" err="1"/>
              <a:t>Liaozhai</a:t>
            </a:r>
            <a:r>
              <a:rPr lang="en-US" altLang="zh-CN" sz="2800" b="1" i="1" dirty="0"/>
              <a:t> </a:t>
            </a:r>
            <a:r>
              <a:rPr lang="en-US" altLang="zh-CN" sz="2800" b="1" i="1" dirty="0" err="1"/>
              <a:t>zhiyi</a:t>
            </a:r>
            <a:r>
              <a:rPr lang="en-US" altLang="zh-CN" sz="2800" b="1" i="1" dirty="0"/>
              <a:t>.</a:t>
            </a:r>
          </a:p>
          <a:p>
            <a:pPr marL="342900" indent="-342900" algn="just">
              <a:buFont typeface="Wingdings" panose="05000000000000000000" pitchFamily="2" charset="2"/>
              <a:buChar char="l"/>
            </a:pPr>
            <a:endParaRPr lang="en-US" altLang="zh-CN" sz="2800" dirty="0"/>
          </a:p>
          <a:p>
            <a:pPr marL="342900" indent="-342900" algn="just">
              <a:buFont typeface="Wingdings" panose="05000000000000000000" pitchFamily="2" charset="2"/>
              <a:buChar char="l"/>
            </a:pPr>
            <a:r>
              <a:rPr lang="en-US" altLang="zh-CN" sz="2800" dirty="0"/>
              <a:t>Author: Pu </a:t>
            </a:r>
            <a:r>
              <a:rPr lang="en-US" altLang="zh-CN" sz="2800" dirty="0" err="1"/>
              <a:t>Songling</a:t>
            </a:r>
            <a:endParaRPr lang="en-US" altLang="zh-CN" sz="2800" dirty="0"/>
          </a:p>
          <a:p>
            <a:pPr marL="342900" indent="-342900" algn="just">
              <a:buFont typeface="Wingdings" panose="05000000000000000000" pitchFamily="2" charset="2"/>
              <a:buChar char="l"/>
            </a:pPr>
            <a:endParaRPr lang="en-US" altLang="zh-CN" sz="2800" dirty="0"/>
          </a:p>
          <a:p>
            <a:pPr marL="342900" indent="-342900">
              <a:buFont typeface="Wingdings" panose="05000000000000000000" pitchFamily="2" charset="2"/>
              <a:buChar char="l"/>
            </a:pPr>
            <a:r>
              <a:rPr lang="en-US" altLang="zh-CN" sz="2800" dirty="0"/>
              <a:t>Time of publication: the Qing Dynasty </a:t>
            </a:r>
          </a:p>
          <a:p>
            <a:pPr marL="342900" indent="-342900" algn="just">
              <a:buFont typeface="Wingdings" panose="05000000000000000000" pitchFamily="2" charset="2"/>
              <a:buChar char="l"/>
            </a:pPr>
            <a:endParaRPr lang="en-US" altLang="zh-CN" sz="2800" dirty="0"/>
          </a:p>
          <a:p>
            <a:pPr marL="342900" indent="-342900" algn="just">
              <a:buFont typeface="Wingdings" panose="05000000000000000000" pitchFamily="2" charset="2"/>
              <a:buChar char="l"/>
            </a:pPr>
            <a:r>
              <a:rPr lang="en-US" altLang="zh-CN" sz="2800" dirty="0"/>
              <a:t>Styles: </a:t>
            </a:r>
            <a:r>
              <a:rPr lang="en-US" altLang="zh-CN" sz="2800" dirty="0" err="1"/>
              <a:t>zhiguai</a:t>
            </a:r>
            <a:r>
              <a:rPr lang="en-US" altLang="zh-CN" sz="2800" dirty="0"/>
              <a:t> and </a:t>
            </a:r>
            <a:r>
              <a:rPr lang="en-US" altLang="zh-CN" sz="2800" dirty="0" err="1"/>
              <a:t>chuanqi</a:t>
            </a:r>
            <a:r>
              <a:rPr lang="en-US" altLang="zh-CN" dirty="0"/>
              <a:t> </a:t>
            </a:r>
            <a:r>
              <a:rPr lang="en-US" altLang="zh-CN" sz="2800" dirty="0"/>
              <a:t>(strange stories) </a:t>
            </a:r>
          </a:p>
          <a:p>
            <a:pPr marL="342900" indent="-342900" algn="just">
              <a:buFont typeface="Wingdings" panose="05000000000000000000" pitchFamily="2" charset="2"/>
              <a:buChar char="l"/>
            </a:pPr>
            <a:endParaRPr lang="en-US" altLang="zh-CN" sz="2400" dirty="0"/>
          </a:p>
        </p:txBody>
      </p:sp>
      <p:grpSp>
        <p:nvGrpSpPr>
          <p:cNvPr id="21" name="组合 20"/>
          <p:cNvGrpSpPr/>
          <p:nvPr/>
        </p:nvGrpSpPr>
        <p:grpSpPr>
          <a:xfrm>
            <a:off x="1138472" y="2068321"/>
            <a:ext cx="657860" cy="657860"/>
            <a:chOff x="1679" y="4579"/>
            <a:chExt cx="1036" cy="1036"/>
          </a:xfrm>
        </p:grpSpPr>
        <p:sp>
          <p:nvSpPr>
            <p:cNvPr id="22" name="椭圆 21"/>
            <p:cNvSpPr/>
            <p:nvPr/>
          </p:nvSpPr>
          <p:spPr>
            <a:xfrm>
              <a:off x="1679" y="4579"/>
              <a:ext cx="1036" cy="10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
          <p:nvSpPr>
            <p:cNvPr id="23" name="文本框 22"/>
            <p:cNvSpPr txBox="1"/>
            <p:nvPr/>
          </p:nvSpPr>
          <p:spPr>
            <a:xfrm>
              <a:off x="1829" y="4659"/>
              <a:ext cx="776" cy="727"/>
            </a:xfrm>
            <a:prstGeom prst="rect">
              <a:avLst/>
            </a:prstGeom>
            <a:noFill/>
          </p:spPr>
          <p:txBody>
            <a:bodyPr wrap="none" rtlCol="0">
              <a:spAutoFit/>
            </a:bodyPr>
            <a:lstStyle/>
            <a:p>
              <a:r>
                <a:rPr lang="zh-CN" altLang="en-US" sz="2400" dirty="0">
                  <a:solidFill>
                    <a:schemeClr val="bg1"/>
                  </a:solidFill>
                  <a:latin typeface="隶书" panose="02010509060101010101" pitchFamily="49" charset="-122"/>
                  <a:ea typeface="隶书" panose="02010509060101010101" pitchFamily="49" charset="-122"/>
                </a:rPr>
                <a:t>聊</a:t>
              </a:r>
              <a:endParaRPr lang="zh-CN" altLang="zh-CN" sz="2400" dirty="0">
                <a:solidFill>
                  <a:schemeClr val="bg1"/>
                </a:solidFill>
                <a:latin typeface="隶书" panose="02010509060101010101" pitchFamily="49" charset="-122"/>
                <a:ea typeface="隶书" panose="02010509060101010101" pitchFamily="49" charset="-122"/>
              </a:endParaRPr>
            </a:p>
          </p:txBody>
        </p:sp>
      </p:grpSp>
      <p:grpSp>
        <p:nvGrpSpPr>
          <p:cNvPr id="24" name="组合 23"/>
          <p:cNvGrpSpPr/>
          <p:nvPr/>
        </p:nvGrpSpPr>
        <p:grpSpPr>
          <a:xfrm>
            <a:off x="1138472" y="3025514"/>
            <a:ext cx="657860" cy="657860"/>
            <a:chOff x="3046" y="4579"/>
            <a:chExt cx="1036" cy="1036"/>
          </a:xfrm>
        </p:grpSpPr>
        <p:sp>
          <p:nvSpPr>
            <p:cNvPr id="25" name="椭圆 24"/>
            <p:cNvSpPr/>
            <p:nvPr/>
          </p:nvSpPr>
          <p:spPr>
            <a:xfrm>
              <a:off x="3046" y="4579"/>
              <a:ext cx="1036" cy="10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
          <p:nvSpPr>
            <p:cNvPr id="26" name="文本框 25"/>
            <p:cNvSpPr txBox="1"/>
            <p:nvPr/>
          </p:nvSpPr>
          <p:spPr>
            <a:xfrm>
              <a:off x="3156" y="4609"/>
              <a:ext cx="856" cy="824"/>
            </a:xfrm>
            <a:prstGeom prst="rect">
              <a:avLst/>
            </a:prstGeom>
            <a:noFill/>
          </p:spPr>
          <p:txBody>
            <a:bodyPr wrap="none" rtlCol="0">
              <a:spAutoFit/>
            </a:bodyPr>
            <a:lstStyle/>
            <a:p>
              <a:r>
                <a:rPr lang="zh-CN" altLang="en-US" sz="2800" dirty="0">
                  <a:solidFill>
                    <a:schemeClr val="bg1"/>
                  </a:solidFill>
                  <a:latin typeface="隶书" panose="02010509060101010101" pitchFamily="49" charset="-122"/>
                  <a:ea typeface="隶书" panose="02010509060101010101" pitchFamily="49" charset="-122"/>
                </a:rPr>
                <a:t>斋</a:t>
              </a:r>
              <a:endParaRPr lang="zh-CN" altLang="zh-CN" sz="2800" dirty="0">
                <a:solidFill>
                  <a:schemeClr val="bg1"/>
                </a:solidFill>
                <a:latin typeface="隶书" panose="02010509060101010101" pitchFamily="49" charset="-122"/>
                <a:ea typeface="隶书" panose="02010509060101010101" pitchFamily="49" charset="-122"/>
              </a:endParaRPr>
            </a:p>
          </p:txBody>
        </p:sp>
      </p:grpSp>
      <p:grpSp>
        <p:nvGrpSpPr>
          <p:cNvPr id="27" name="组合 26"/>
          <p:cNvGrpSpPr/>
          <p:nvPr/>
        </p:nvGrpSpPr>
        <p:grpSpPr>
          <a:xfrm>
            <a:off x="1138472" y="3982707"/>
            <a:ext cx="657860" cy="657860"/>
            <a:chOff x="4755" y="4593"/>
            <a:chExt cx="1036" cy="1036"/>
          </a:xfrm>
        </p:grpSpPr>
        <p:sp>
          <p:nvSpPr>
            <p:cNvPr id="28" name="椭圆 27"/>
            <p:cNvSpPr/>
            <p:nvPr/>
          </p:nvSpPr>
          <p:spPr>
            <a:xfrm>
              <a:off x="4755" y="4593"/>
              <a:ext cx="1036" cy="10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
          <p:nvSpPr>
            <p:cNvPr id="29" name="文本框 28"/>
            <p:cNvSpPr txBox="1"/>
            <p:nvPr/>
          </p:nvSpPr>
          <p:spPr>
            <a:xfrm>
              <a:off x="4874" y="4629"/>
              <a:ext cx="856" cy="824"/>
            </a:xfrm>
            <a:prstGeom prst="rect">
              <a:avLst/>
            </a:prstGeom>
            <a:noFill/>
          </p:spPr>
          <p:txBody>
            <a:bodyPr wrap="none" rtlCol="0">
              <a:spAutoFit/>
            </a:bodyPr>
            <a:lstStyle/>
            <a:p>
              <a:r>
                <a:rPr lang="zh-CN" altLang="en-US" sz="2800" dirty="0">
                  <a:solidFill>
                    <a:schemeClr val="bg1"/>
                  </a:solidFill>
                  <a:latin typeface="隶书" panose="02010509060101010101" pitchFamily="49" charset="-122"/>
                  <a:ea typeface="隶书" panose="02010509060101010101" pitchFamily="49" charset="-122"/>
                </a:rPr>
                <a:t>志</a:t>
              </a:r>
              <a:endParaRPr lang="zh-CN" altLang="zh-CN" sz="2800" dirty="0">
                <a:solidFill>
                  <a:schemeClr val="bg1"/>
                </a:solidFill>
                <a:latin typeface="隶书" panose="02010509060101010101" pitchFamily="49" charset="-122"/>
                <a:ea typeface="隶书" panose="02010509060101010101" pitchFamily="49" charset="-122"/>
              </a:endParaRPr>
            </a:p>
          </p:txBody>
        </p:sp>
      </p:grpSp>
      <p:grpSp>
        <p:nvGrpSpPr>
          <p:cNvPr id="30" name="组合 29"/>
          <p:cNvGrpSpPr/>
          <p:nvPr/>
        </p:nvGrpSpPr>
        <p:grpSpPr>
          <a:xfrm>
            <a:off x="1138472" y="4939900"/>
            <a:ext cx="657860" cy="657860"/>
            <a:chOff x="4755" y="4593"/>
            <a:chExt cx="1036" cy="1036"/>
          </a:xfrm>
        </p:grpSpPr>
        <p:sp>
          <p:nvSpPr>
            <p:cNvPr id="31" name="椭圆 30"/>
            <p:cNvSpPr/>
            <p:nvPr/>
          </p:nvSpPr>
          <p:spPr>
            <a:xfrm>
              <a:off x="4755" y="4593"/>
              <a:ext cx="1036" cy="10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sp>
          <p:nvSpPr>
            <p:cNvPr id="32" name="文本框 31"/>
            <p:cNvSpPr txBox="1"/>
            <p:nvPr/>
          </p:nvSpPr>
          <p:spPr>
            <a:xfrm>
              <a:off x="4865" y="4635"/>
              <a:ext cx="856" cy="824"/>
            </a:xfrm>
            <a:prstGeom prst="rect">
              <a:avLst/>
            </a:prstGeom>
            <a:noFill/>
          </p:spPr>
          <p:txBody>
            <a:bodyPr wrap="none" rtlCol="0">
              <a:spAutoFit/>
            </a:bodyPr>
            <a:lstStyle/>
            <a:p>
              <a:r>
                <a:rPr lang="zh-CN" altLang="en-US" sz="2800" dirty="0">
                  <a:solidFill>
                    <a:schemeClr val="bg1"/>
                  </a:solidFill>
                  <a:latin typeface="隶书" panose="02010509060101010101" pitchFamily="49" charset="-122"/>
                  <a:ea typeface="隶书" panose="02010509060101010101" pitchFamily="49" charset="-122"/>
                </a:rPr>
                <a:t>异</a:t>
              </a:r>
              <a:endParaRPr lang="zh-CN" altLang="zh-CN" sz="2800" dirty="0">
                <a:solidFill>
                  <a:schemeClr val="bg1"/>
                </a:solidFill>
                <a:latin typeface="隶书" panose="02010509060101010101" pitchFamily="49" charset="-122"/>
                <a:ea typeface="隶书" panose="02010509060101010101" pitchFamily="49" charset="-122"/>
              </a:endParaRPr>
            </a:p>
          </p:txBody>
        </p:sp>
      </p:grpSp>
      <p:pic>
        <p:nvPicPr>
          <p:cNvPr id="4" name="图片 3">
            <a:extLst>
              <a:ext uri="{FF2B5EF4-FFF2-40B4-BE49-F238E27FC236}">
                <a16:creationId xmlns:a16="http://schemas.microsoft.com/office/drawing/2014/main" id="{1A5C56CE-C2B1-43D0-A132-C4685A5D3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588" y="1802323"/>
            <a:ext cx="3180738" cy="4360767"/>
          </a:xfrm>
          <a:prstGeom prst="rect">
            <a:avLst/>
          </a:prstGeom>
        </p:spPr>
      </p:pic>
      <p:sp>
        <p:nvSpPr>
          <p:cNvPr id="5" name="文本框 4">
            <a:extLst>
              <a:ext uri="{FF2B5EF4-FFF2-40B4-BE49-F238E27FC236}">
                <a16:creationId xmlns:a16="http://schemas.microsoft.com/office/drawing/2014/main" id="{3E5F083C-2D2F-4460-AF20-8CE833A5D900}"/>
              </a:ext>
            </a:extLst>
          </p:cNvPr>
          <p:cNvSpPr txBox="1"/>
          <p:nvPr/>
        </p:nvSpPr>
        <p:spPr>
          <a:xfrm>
            <a:off x="455097" y="392150"/>
            <a:ext cx="5711628" cy="76944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r>
              <a:rPr lang="en-US" altLang="zh-CN" sz="4400" b="1" dirty="0">
                <a:solidFill>
                  <a:schemeClr val="tx1">
                    <a:lumMod val="75000"/>
                    <a:lumOff val="25000"/>
                  </a:schemeClr>
                </a:solidFill>
              </a:rPr>
              <a:t>Brief Introduction-Book</a:t>
            </a:r>
            <a:endParaRPr lang="zh-CN" altLang="en-US" sz="4400" b="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strVal val="#ppt_x"/>
                                          </p:val>
                                        </p:tav>
                                        <p:tav tm="100000">
                                          <p:val>
                                            <p:strVal val="#ppt_x"/>
                                          </p:val>
                                        </p:tav>
                                      </p:tavLst>
                                    </p:anim>
                                    <p:anim calcmode="lin" valueType="num">
                                      <p:cBhvr>
                                        <p:cTn id="30" dur="5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053" y="1724087"/>
            <a:ext cx="5084454" cy="444893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2">
            <a:extLst>
              <a:ext uri="{FF2B5EF4-FFF2-40B4-BE49-F238E27FC236}">
                <a16:creationId xmlns:a16="http://schemas.microsoft.com/office/drawing/2014/main" id="{86185671-3DD6-4D07-83EE-4F8FA02AAF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a:extLst>
              <a:ext uri="{FF2B5EF4-FFF2-40B4-BE49-F238E27FC236}">
                <a16:creationId xmlns:a16="http://schemas.microsoft.com/office/drawing/2014/main" id="{2A19692C-D143-451E-8890-6527E981D330}"/>
              </a:ext>
            </a:extLst>
          </p:cNvPr>
          <p:cNvSpPr txBox="1"/>
          <p:nvPr/>
        </p:nvSpPr>
        <p:spPr>
          <a:xfrm>
            <a:off x="179946" y="1908108"/>
            <a:ext cx="4953000" cy="4154984"/>
          </a:xfrm>
          <a:prstGeom prst="rect">
            <a:avLst/>
          </a:prstGeom>
          <a:noFill/>
        </p:spPr>
        <p:txBody>
          <a:bodyPr wrap="square">
            <a:spAutoFit/>
          </a:bodyPr>
          <a:lstStyle/>
          <a:p>
            <a:pPr algn="ctr"/>
            <a:r>
              <a:rPr lang="en-US" altLang="zh-CN" sz="2000" dirty="0">
                <a:solidFill>
                  <a:srgbClr val="202122"/>
                </a:solidFill>
                <a:latin typeface="Arial" panose="020B0604020202020204" pitchFamily="34" charset="0"/>
                <a:ea typeface="等线" panose="02010600030101010101" pitchFamily="2" charset="-122"/>
              </a:rPr>
              <a:t>f</a:t>
            </a:r>
            <a:r>
              <a:rPr lang="en-US" altLang="zh-CN" sz="2000" dirty="0">
                <a:solidFill>
                  <a:srgbClr val="202122"/>
                </a:solidFill>
                <a:effectLst/>
                <a:latin typeface="Arial" panose="020B0604020202020204" pitchFamily="34" charset="0"/>
                <a:ea typeface="等线" panose="02010600030101010101" pitchFamily="2" charset="-122"/>
              </a:rPr>
              <a:t>ailed to pass the imperial examinations</a:t>
            </a:r>
          </a:p>
          <a:p>
            <a:pPr algn="ctr"/>
            <a:endParaRPr lang="en-US" altLang="zh-CN" b="1" i="1" dirty="0">
              <a:solidFill>
                <a:srgbClr val="202122"/>
              </a:solidFill>
              <a:latin typeface="Arial" panose="020B0604020202020204" pitchFamily="34" charset="0"/>
              <a:ea typeface="等线" panose="02010600030101010101" pitchFamily="2" charset="-122"/>
            </a:endParaRPr>
          </a:p>
          <a:p>
            <a:pPr algn="ctr"/>
            <a:endParaRPr lang="en-US" altLang="zh-CN" sz="1800" dirty="0">
              <a:solidFill>
                <a:srgbClr val="202122"/>
              </a:solidFill>
              <a:effectLst/>
              <a:latin typeface="Arial" panose="020B0604020202020204" pitchFamily="34" charset="0"/>
              <a:ea typeface="等线" panose="02010600030101010101" pitchFamily="2" charset="-122"/>
            </a:endParaRPr>
          </a:p>
          <a:p>
            <a:pPr algn="ctr"/>
            <a:r>
              <a:rPr lang="en-US" altLang="zh-CN" sz="2000" dirty="0">
                <a:solidFill>
                  <a:srgbClr val="202122"/>
                </a:solidFill>
                <a:effectLst/>
                <a:latin typeface="Arial" panose="020B0604020202020204" pitchFamily="34" charset="0"/>
                <a:ea typeface="等线" panose="02010600030101010101" pitchFamily="2" charset="-122"/>
              </a:rPr>
              <a:t>made a living by teaching</a:t>
            </a:r>
          </a:p>
          <a:p>
            <a:pPr algn="ctr"/>
            <a:endParaRPr lang="en-US" altLang="zh-CN" sz="1800" b="1" i="1" dirty="0">
              <a:solidFill>
                <a:srgbClr val="202122"/>
              </a:solidFill>
              <a:effectLst/>
              <a:latin typeface="Arial" panose="020B0604020202020204" pitchFamily="34" charset="0"/>
              <a:ea typeface="等线" panose="02010600030101010101" pitchFamily="2" charset="-122"/>
            </a:endParaRPr>
          </a:p>
          <a:p>
            <a:pPr algn="ctr"/>
            <a:endParaRPr lang="en-US" altLang="zh-CN" b="1" i="1" dirty="0">
              <a:solidFill>
                <a:srgbClr val="202122"/>
              </a:solidFill>
              <a:latin typeface="Arial" panose="020B0604020202020204" pitchFamily="34" charset="0"/>
              <a:ea typeface="等线" panose="02010600030101010101" pitchFamily="2" charset="-122"/>
            </a:endParaRPr>
          </a:p>
          <a:p>
            <a:pPr algn="ctr"/>
            <a:r>
              <a:rPr lang="en-US" altLang="zh-CN" sz="2000" dirty="0">
                <a:solidFill>
                  <a:srgbClr val="202122"/>
                </a:solidFill>
                <a:effectLst/>
                <a:latin typeface="Arial" panose="020B0604020202020204" pitchFamily="34" charset="0"/>
                <a:ea typeface="等线" panose="02010600030101010101" pitchFamily="2" charset="-122"/>
              </a:rPr>
              <a:t>opened a teahouse</a:t>
            </a:r>
          </a:p>
          <a:p>
            <a:pPr algn="ctr"/>
            <a:endParaRPr lang="en-US" altLang="zh-CN" sz="1800" b="1" i="1" dirty="0">
              <a:solidFill>
                <a:srgbClr val="202122"/>
              </a:solidFill>
              <a:effectLst/>
              <a:latin typeface="Arial" panose="020B0604020202020204" pitchFamily="34" charset="0"/>
              <a:ea typeface="等线" panose="02010600030101010101" pitchFamily="2" charset="-122"/>
            </a:endParaRPr>
          </a:p>
          <a:p>
            <a:pPr algn="ctr"/>
            <a:endParaRPr lang="en-US" altLang="zh-CN" b="1" i="1" dirty="0">
              <a:solidFill>
                <a:srgbClr val="202122"/>
              </a:solidFill>
              <a:latin typeface="Arial" panose="020B0604020202020204" pitchFamily="34" charset="0"/>
              <a:ea typeface="等线" panose="02010600030101010101" pitchFamily="2" charset="-122"/>
            </a:endParaRPr>
          </a:p>
          <a:p>
            <a:pPr algn="ctr"/>
            <a:r>
              <a:rPr lang="en-US" altLang="zh-CN" sz="2000" dirty="0">
                <a:solidFill>
                  <a:srgbClr val="202122"/>
                </a:solidFill>
                <a:effectLst/>
                <a:latin typeface="Arial" panose="020B0604020202020204" pitchFamily="34" charset="0"/>
                <a:ea typeface="等线" panose="02010600030101010101" pitchFamily="2" charset="-122"/>
              </a:rPr>
              <a:t>collected a large number of bizarre stories</a:t>
            </a:r>
          </a:p>
          <a:p>
            <a:pPr algn="ctr"/>
            <a:endParaRPr lang="en-US" altLang="zh-CN" sz="1800" b="1" i="1" dirty="0">
              <a:solidFill>
                <a:srgbClr val="202122"/>
              </a:solidFill>
              <a:effectLst/>
              <a:latin typeface="Arial" panose="020B0604020202020204" pitchFamily="34" charset="0"/>
              <a:ea typeface="等线" panose="02010600030101010101" pitchFamily="2" charset="-122"/>
            </a:endParaRPr>
          </a:p>
          <a:p>
            <a:pPr algn="ctr"/>
            <a:endParaRPr lang="en-US" altLang="zh-CN" sz="2000" b="1" i="1" dirty="0">
              <a:solidFill>
                <a:srgbClr val="202122"/>
              </a:solidFill>
              <a:latin typeface="Arial" panose="020B0604020202020204" pitchFamily="34" charset="0"/>
              <a:ea typeface="等线" panose="02010600030101010101" pitchFamily="2" charset="-122"/>
            </a:endParaRPr>
          </a:p>
          <a:p>
            <a:pPr algn="ctr"/>
            <a:r>
              <a:rPr lang="en-US" altLang="zh-CN" sz="2000" dirty="0">
                <a:solidFill>
                  <a:srgbClr val="202122"/>
                </a:solidFill>
                <a:latin typeface="Arial" panose="020B0604020202020204" pitchFamily="34" charset="0"/>
                <a:ea typeface="等线" panose="02010600030101010101" pitchFamily="2" charset="-122"/>
              </a:rPr>
              <a:t>f</a:t>
            </a:r>
            <a:r>
              <a:rPr lang="en-US" altLang="zh-CN" sz="2000" dirty="0">
                <a:solidFill>
                  <a:srgbClr val="202122"/>
                </a:solidFill>
                <a:effectLst/>
                <a:latin typeface="Arial" panose="020B0604020202020204" pitchFamily="34" charset="0"/>
                <a:ea typeface="等线" panose="02010600030101010101" pitchFamily="2" charset="-122"/>
              </a:rPr>
              <a:t>inished</a:t>
            </a:r>
            <a:r>
              <a:rPr lang="en-US" altLang="zh-CN" sz="2000" b="1" i="1" dirty="0">
                <a:solidFill>
                  <a:srgbClr val="202122"/>
                </a:solidFill>
                <a:effectLst/>
                <a:latin typeface="Arial" panose="020B0604020202020204" pitchFamily="34" charset="0"/>
                <a:ea typeface="等线" panose="02010600030101010101" pitchFamily="2" charset="-122"/>
              </a:rPr>
              <a:t> Strange Stories from a Chinese Studio</a:t>
            </a:r>
          </a:p>
        </p:txBody>
      </p:sp>
      <p:pic>
        <p:nvPicPr>
          <p:cNvPr id="5" name="图片 4">
            <a:extLst>
              <a:ext uri="{FF2B5EF4-FFF2-40B4-BE49-F238E27FC236}">
                <a16:creationId xmlns:a16="http://schemas.microsoft.com/office/drawing/2014/main" id="{B377B346-4242-4526-AAC8-0BF73F28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710" y="2152784"/>
            <a:ext cx="3512290" cy="2857231"/>
          </a:xfrm>
          <a:prstGeom prst="rect">
            <a:avLst/>
          </a:prstGeom>
        </p:spPr>
      </p:pic>
      <p:sp>
        <p:nvSpPr>
          <p:cNvPr id="7" name="矩形 6">
            <a:extLst>
              <a:ext uri="{FF2B5EF4-FFF2-40B4-BE49-F238E27FC236}">
                <a16:creationId xmlns:a16="http://schemas.microsoft.com/office/drawing/2014/main" id="{1DE8ECC5-15B7-48CF-82BD-A276DA886D98}"/>
              </a:ext>
            </a:extLst>
          </p:cNvPr>
          <p:cNvSpPr/>
          <p:nvPr/>
        </p:nvSpPr>
        <p:spPr>
          <a:xfrm>
            <a:off x="7802869" y="5085988"/>
            <a:ext cx="5265971" cy="400110"/>
          </a:xfrm>
          <a:prstGeom prst="rect">
            <a:avLst/>
          </a:prstGeom>
          <a:noFill/>
        </p:spPr>
        <p:txBody>
          <a:bodyPr wrap="square" lIns="91440" tIns="45720" rIns="91440" bIns="45720">
            <a:spAutoFit/>
          </a:bodyPr>
          <a:lstStyle/>
          <a:p>
            <a:pPr algn="ctr"/>
            <a:r>
              <a:rPr lang="zh-CN" altLang="en-US" sz="2000" b="1" cap="none" spc="0" dirty="0">
                <a:ln w="0"/>
                <a:solidFill>
                  <a:schemeClr val="tx1">
                    <a:lumMod val="75000"/>
                    <a:lumOff val="2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山东淄川蒲松龄聊斋</a:t>
            </a:r>
          </a:p>
        </p:txBody>
      </p:sp>
      <p:pic>
        <p:nvPicPr>
          <p:cNvPr id="15" name="图片 14">
            <a:extLst>
              <a:ext uri="{FF2B5EF4-FFF2-40B4-BE49-F238E27FC236}">
                <a16:creationId xmlns:a16="http://schemas.microsoft.com/office/drawing/2014/main" id="{5F13009D-5854-4B8F-968F-1F16624C58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542" y="2136035"/>
            <a:ext cx="3025067" cy="2873979"/>
          </a:xfrm>
          <a:prstGeom prst="rect">
            <a:avLst/>
          </a:prstGeom>
          <a:noFill/>
          <a:ln>
            <a:noFill/>
          </a:ln>
        </p:spPr>
      </p:pic>
      <p:sp>
        <p:nvSpPr>
          <p:cNvPr id="11" name="箭头: 下 10">
            <a:extLst>
              <a:ext uri="{FF2B5EF4-FFF2-40B4-BE49-F238E27FC236}">
                <a16:creationId xmlns:a16="http://schemas.microsoft.com/office/drawing/2014/main" id="{979E4BF0-2F1C-4A81-B5A9-0FE60933C228}"/>
              </a:ext>
            </a:extLst>
          </p:cNvPr>
          <p:cNvSpPr/>
          <p:nvPr/>
        </p:nvSpPr>
        <p:spPr>
          <a:xfrm>
            <a:off x="2546681" y="2299168"/>
            <a:ext cx="266700" cy="4953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6" name="箭头: 下 15">
            <a:extLst>
              <a:ext uri="{FF2B5EF4-FFF2-40B4-BE49-F238E27FC236}">
                <a16:creationId xmlns:a16="http://schemas.microsoft.com/office/drawing/2014/main" id="{31D6BF13-24E0-47FB-B384-747B11A85E34}"/>
              </a:ext>
            </a:extLst>
          </p:cNvPr>
          <p:cNvSpPr/>
          <p:nvPr/>
        </p:nvSpPr>
        <p:spPr>
          <a:xfrm>
            <a:off x="2545652" y="3185528"/>
            <a:ext cx="266700" cy="4953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8" name="箭头: 下 17">
            <a:extLst>
              <a:ext uri="{FF2B5EF4-FFF2-40B4-BE49-F238E27FC236}">
                <a16:creationId xmlns:a16="http://schemas.microsoft.com/office/drawing/2014/main" id="{91FDC27E-980A-43C7-8A1F-8D1C69710BC6}"/>
              </a:ext>
            </a:extLst>
          </p:cNvPr>
          <p:cNvSpPr/>
          <p:nvPr/>
        </p:nvSpPr>
        <p:spPr>
          <a:xfrm>
            <a:off x="2546681" y="3948553"/>
            <a:ext cx="266700" cy="4953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9" name="箭头: 下 18">
            <a:extLst>
              <a:ext uri="{FF2B5EF4-FFF2-40B4-BE49-F238E27FC236}">
                <a16:creationId xmlns:a16="http://schemas.microsoft.com/office/drawing/2014/main" id="{3045F781-DB5C-4E8F-B46B-30D9EFB5AE26}"/>
              </a:ext>
            </a:extLst>
          </p:cNvPr>
          <p:cNvSpPr/>
          <p:nvPr/>
        </p:nvSpPr>
        <p:spPr>
          <a:xfrm>
            <a:off x="2531137" y="4908730"/>
            <a:ext cx="266700" cy="495300"/>
          </a:xfrm>
          <a:prstGeom prst="down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20" name="文本框 19">
            <a:extLst>
              <a:ext uri="{FF2B5EF4-FFF2-40B4-BE49-F238E27FC236}">
                <a16:creationId xmlns:a16="http://schemas.microsoft.com/office/drawing/2014/main" id="{8B156525-C484-4E90-B211-DD231D5DF228}"/>
              </a:ext>
            </a:extLst>
          </p:cNvPr>
          <p:cNvSpPr txBox="1"/>
          <p:nvPr/>
        </p:nvSpPr>
        <p:spPr>
          <a:xfrm>
            <a:off x="178053" y="549056"/>
            <a:ext cx="6165278" cy="76944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r>
              <a:rPr lang="en-US" altLang="zh-CN" sz="4400" b="1" dirty="0">
                <a:solidFill>
                  <a:schemeClr val="tx1">
                    <a:lumMod val="75000"/>
                    <a:lumOff val="25000"/>
                  </a:schemeClr>
                </a:solidFill>
              </a:rPr>
              <a:t>Brief Introduction-Author</a:t>
            </a:r>
            <a:endParaRPr lang="zh-CN" altLang="en-US" sz="4400" b="1" dirty="0">
              <a:solidFill>
                <a:schemeClr val="tx1">
                  <a:lumMod val="75000"/>
                  <a:lumOff val="25000"/>
                </a:schemeClr>
              </a:solidFill>
            </a:endParaRPr>
          </a:p>
        </p:txBody>
      </p:sp>
      <p:sp>
        <p:nvSpPr>
          <p:cNvPr id="21" name="矩形 20">
            <a:extLst>
              <a:ext uri="{FF2B5EF4-FFF2-40B4-BE49-F238E27FC236}">
                <a16:creationId xmlns:a16="http://schemas.microsoft.com/office/drawing/2014/main" id="{53BB57F5-CCC9-4C2A-A321-75BA22299BDA}"/>
              </a:ext>
            </a:extLst>
          </p:cNvPr>
          <p:cNvSpPr/>
          <p:nvPr/>
        </p:nvSpPr>
        <p:spPr>
          <a:xfrm>
            <a:off x="4555048" y="5073371"/>
            <a:ext cx="5265971" cy="400110"/>
          </a:xfrm>
          <a:prstGeom prst="rect">
            <a:avLst/>
          </a:prstGeom>
          <a:noFill/>
        </p:spPr>
        <p:txBody>
          <a:bodyPr wrap="square" lIns="91440" tIns="45720" rIns="91440" bIns="45720">
            <a:spAutoFit/>
          </a:bodyPr>
          <a:lstStyle/>
          <a:p>
            <a:pPr algn="ctr"/>
            <a:r>
              <a:rPr lang="zh-CN" altLang="en-US" sz="2000" b="1" dirty="0">
                <a:ln w="0"/>
                <a:solidFill>
                  <a:schemeClr val="tx1">
                    <a:lumMod val="75000"/>
                    <a:lumOff val="2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蒲松龄</a:t>
            </a:r>
            <a:endParaRPr lang="zh-CN" altLang="en-US" sz="2000" b="1" cap="none" spc="0" dirty="0">
              <a:ln w="0"/>
              <a:solidFill>
                <a:schemeClr val="tx1">
                  <a:lumMod val="75000"/>
                  <a:lumOff val="25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 calcmode="lin" valueType="num">
                                      <p:cBhvr additive="base">
                                        <p:cTn id="28"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xEl>
                                              <p:pRg st="6" end="6"/>
                                            </p:txEl>
                                          </p:spTgt>
                                        </p:tgtEl>
                                        <p:attrNameLst>
                                          <p:attrName>style.visibility</p:attrName>
                                        </p:attrNameLst>
                                      </p:cBhvr>
                                      <p:to>
                                        <p:strVal val="visible"/>
                                      </p:to>
                                    </p:set>
                                    <p:anim calcmode="lin" valueType="num">
                                      <p:cBhvr additive="base">
                                        <p:cTn id="38"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7">
                                            <p:txEl>
                                              <p:pRg st="9" end="9"/>
                                            </p:txEl>
                                          </p:spTgt>
                                        </p:tgtEl>
                                        <p:attrNameLst>
                                          <p:attrName>style.visibility</p:attrName>
                                        </p:attrNameLst>
                                      </p:cBhvr>
                                      <p:to>
                                        <p:strVal val="visible"/>
                                      </p:to>
                                    </p:set>
                                    <p:anim calcmode="lin" valueType="num">
                                      <p:cBhvr additive="base">
                                        <p:cTn id="48"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7">
                                            <p:txEl>
                                              <p:pRg st="12" end="12"/>
                                            </p:txEl>
                                          </p:spTgt>
                                        </p:tgtEl>
                                        <p:attrNameLst>
                                          <p:attrName>style.visibility</p:attrName>
                                        </p:attrNameLst>
                                      </p:cBhvr>
                                      <p:to>
                                        <p:strVal val="visible"/>
                                      </p:to>
                                    </p:set>
                                    <p:anim calcmode="lin" valueType="num">
                                      <p:cBhvr additive="base">
                                        <p:cTn id="58"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arn(inVertic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arn(inVertical)">
                                      <p:cBhvr>
                                        <p:cTn id="72" dur="500"/>
                                        <p:tgtEl>
                                          <p:spTgt spid="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7" grpId="0"/>
      <p:bldP spid="11" grpId="0" animBg="1"/>
      <p:bldP spid="16" grpId="0" animBg="1"/>
      <p:bldP spid="18"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711897" y="3051175"/>
            <a:ext cx="6565565" cy="996950"/>
            <a:chOff x="6756" y="4565"/>
            <a:chExt cx="9534" cy="1570"/>
          </a:xfrm>
        </p:grpSpPr>
        <p:sp>
          <p:nvSpPr>
            <p:cNvPr id="29" name="直接连接符 28"/>
            <p:cNvSpPr>
              <a:spLocks noChangeShapeType="1"/>
            </p:cNvSpPr>
            <p:nvPr/>
          </p:nvSpPr>
          <p:spPr bwMode="auto">
            <a:xfrm>
              <a:off x="8330" y="6098"/>
              <a:ext cx="5443" cy="37"/>
            </a:xfrm>
            <a:prstGeom prst="line">
              <a:avLst/>
            </a:prstGeom>
            <a:noFill/>
            <a:ln w="34925" cap="flat" cmpd="sng">
              <a:solidFill>
                <a:schemeClr val="tx1">
                  <a:lumMod val="50000"/>
                  <a:lumOff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a:spLocks noChangeArrowheads="1"/>
            </p:cNvSpPr>
            <p:nvPr/>
          </p:nvSpPr>
          <p:spPr bwMode="auto">
            <a:xfrm>
              <a:off x="6756" y="4565"/>
              <a:ext cx="9534"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rgbClr val="404040"/>
                  </a:solidFill>
                  <a:latin typeface="方正清刻本悦宋简体" panose="02000000000000000000" pitchFamily="2" charset="-122"/>
                  <a:ea typeface="方正清刻本悦宋简体" panose="02000000000000000000" pitchFamily="2" charset="-122"/>
                </a:rPr>
                <a:t>Publication History</a:t>
              </a:r>
              <a:endParaRPr lang="zh-CN" altLang="en-US" sz="4800" b="1" dirty="0">
                <a:solidFill>
                  <a:srgbClr val="404040"/>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519113" y="781050"/>
            <a:ext cx="3560762" cy="5553075"/>
            <a:chOff x="1728788" y="742950"/>
            <a:chExt cx="3560762" cy="5553075"/>
          </a:xfrm>
        </p:grpSpPr>
        <p:pic>
          <p:nvPicPr>
            <p:cNvPr id="32" name="中心墨点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2284485" y="2047804"/>
              <a:ext cx="1224684" cy="3096301"/>
              <a:chOff x="5149605" y="4444081"/>
              <a:chExt cx="1224684" cy="3096301"/>
            </a:xfrm>
          </p:grpSpPr>
          <p:sp>
            <p:nvSpPr>
              <p:cNvPr id="34" name="矩形 33"/>
              <p:cNvSpPr>
                <a:spLocks noChangeArrowheads="1"/>
              </p:cNvSpPr>
              <p:nvPr/>
            </p:nvSpPr>
            <p:spPr bwMode="auto">
              <a:xfrm>
                <a:off x="5149605" y="4444081"/>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sp>
            <p:nvSpPr>
              <p:cNvPr id="35" name="矩形 34"/>
              <p:cNvSpPr>
                <a:spLocks noChangeArrowheads="1"/>
              </p:cNvSpPr>
              <p:nvPr/>
            </p:nvSpPr>
            <p:spPr bwMode="auto">
              <a:xfrm>
                <a:off x="5641182" y="5040447"/>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rPr>
                  <a:t>贰</a:t>
                </a:r>
              </a:p>
            </p:txBody>
          </p:sp>
          <p:sp>
            <p:nvSpPr>
              <p:cNvPr id="36" name="矩形 35"/>
              <p:cNvSpPr>
                <a:spLocks noChangeArrowheads="1"/>
              </p:cNvSpPr>
              <p:nvPr/>
            </p:nvSpPr>
            <p:spPr bwMode="auto">
              <a:xfrm>
                <a:off x="5318180" y="5970722"/>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grpSp>
      </p:grpSp>
      <p:pic>
        <p:nvPicPr>
          <p:cNvPr id="37" name="图片 36"/>
          <p:cNvPicPr>
            <a:picLocks noChangeAspect="1"/>
          </p:cNvPicPr>
          <p:nvPr/>
        </p:nvPicPr>
        <p:blipFill rotWithShape="1">
          <a:blip r:embed="rId4" cstate="email"/>
          <a:srcRect l="40341" t="57963" r="33902"/>
          <a:stretch>
            <a:fillRect/>
          </a:stretch>
        </p:blipFill>
        <p:spPr bwMode="auto">
          <a:xfrm rot="2726613" flipH="1">
            <a:off x="8966873" y="3743746"/>
            <a:ext cx="848851" cy="7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80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64367" y="-2104112"/>
            <a:ext cx="1526369" cy="11563487"/>
          </a:xfrm>
          <a:prstGeom prst="rect">
            <a:avLst/>
          </a:prstGeom>
        </p:spPr>
      </p:pic>
      <p:sp>
        <p:nvSpPr>
          <p:cNvPr id="7" name="TextBox 4"/>
          <p:cNvSpPr txBox="1"/>
          <p:nvPr/>
        </p:nvSpPr>
        <p:spPr>
          <a:xfrm>
            <a:off x="482705" y="3597030"/>
            <a:ext cx="1318137" cy="583565"/>
          </a:xfrm>
          <a:prstGeom prst="rect">
            <a:avLst/>
          </a:prstGeom>
        </p:spPr>
        <p:txBody>
          <a:bodyPr wrap="square">
            <a:spAutoFit/>
          </a:bodyPr>
          <a:lstStyle>
            <a:defPPr>
              <a:defRPr lang="en-US"/>
            </a:defPPr>
            <a:lvl1pPr>
              <a:defRPr sz="1200">
                <a:solidFill>
                  <a:schemeClr val="tx1">
                    <a:lumMod val="65000"/>
                    <a:lumOff val="35000"/>
                  </a:schemeClr>
                </a:solidFill>
                <a:latin typeface="禹卫书法行书简体" panose="02000603000000000000" pitchFamily="2" charset="-122"/>
                <a:ea typeface="长城行楷体" panose="02010609000101010101" pitchFamily="49" charset="-122"/>
              </a:defRPr>
            </a:lvl1pPr>
          </a:lstStyle>
          <a:p>
            <a:r>
              <a:rPr lang="en-US" altLang="zh-CN" sz="3200" dirty="0">
                <a:latin typeface="+mn-lt"/>
                <a:ea typeface="等线" panose="02010600030101010101" pitchFamily="2" charset="-122"/>
              </a:rPr>
              <a:t>1679</a:t>
            </a:r>
            <a:endParaRPr lang="en-US" sz="3200" dirty="0">
              <a:latin typeface="+mn-lt"/>
              <a:ea typeface="等线" panose="02010600030101010101" pitchFamily="2" charset="-122"/>
              <a:sym typeface="+mn-lt"/>
            </a:endParaRPr>
          </a:p>
        </p:txBody>
      </p:sp>
      <p:sp>
        <p:nvSpPr>
          <p:cNvPr id="10" name="TextBox 4"/>
          <p:cNvSpPr txBox="1"/>
          <p:nvPr/>
        </p:nvSpPr>
        <p:spPr>
          <a:xfrm>
            <a:off x="5786856" y="3738187"/>
            <a:ext cx="1395675" cy="583565"/>
          </a:xfrm>
          <a:prstGeom prst="rect">
            <a:avLst/>
          </a:prstGeom>
        </p:spPr>
        <p:txBody>
          <a:bodyPr wrap="square">
            <a:spAutoFit/>
          </a:bodyPr>
          <a:lstStyle>
            <a:defPPr>
              <a:defRPr lang="en-US"/>
            </a:defPPr>
            <a:lvl1pPr>
              <a:defRPr sz="1200">
                <a:solidFill>
                  <a:schemeClr val="tx1">
                    <a:lumMod val="65000"/>
                    <a:lumOff val="35000"/>
                  </a:schemeClr>
                </a:solidFill>
                <a:latin typeface="禹卫书法行书简体" panose="02000603000000000000" pitchFamily="2" charset="-122"/>
                <a:ea typeface="长城行楷体" panose="02010609000101010101" pitchFamily="49" charset="-122"/>
              </a:defRPr>
            </a:lvl1pPr>
          </a:lstStyle>
          <a:p>
            <a:r>
              <a:rPr lang="en-US" sz="3200" dirty="0">
                <a:latin typeface="+mn-lt"/>
                <a:ea typeface="等线" panose="02010600030101010101" pitchFamily="2" charset="-122"/>
                <a:sym typeface="+mn-lt"/>
              </a:rPr>
              <a:t>1715</a:t>
            </a:r>
          </a:p>
        </p:txBody>
      </p:sp>
      <p:sp>
        <p:nvSpPr>
          <p:cNvPr id="13" name="TextBox 4"/>
          <p:cNvSpPr txBox="1"/>
          <p:nvPr/>
        </p:nvSpPr>
        <p:spPr>
          <a:xfrm>
            <a:off x="3056609" y="2845435"/>
            <a:ext cx="1374956" cy="583565"/>
          </a:xfrm>
          <a:prstGeom prst="rect">
            <a:avLst/>
          </a:prstGeom>
        </p:spPr>
        <p:txBody>
          <a:bodyPr wrap="square">
            <a:spAutoFit/>
          </a:bodyPr>
          <a:lstStyle>
            <a:defPPr>
              <a:defRPr lang="en-US"/>
            </a:defPPr>
            <a:lvl1pPr>
              <a:defRPr sz="1200">
                <a:solidFill>
                  <a:schemeClr val="tx1">
                    <a:lumMod val="65000"/>
                    <a:lumOff val="35000"/>
                  </a:schemeClr>
                </a:solidFill>
                <a:latin typeface="禹卫书法行书简体" panose="02000603000000000000" pitchFamily="2" charset="-122"/>
                <a:ea typeface="长城行楷体" panose="02010609000101010101" pitchFamily="49" charset="-122"/>
              </a:defRPr>
            </a:lvl1pPr>
          </a:lstStyle>
          <a:p>
            <a:r>
              <a:rPr lang="en-US" sz="3200" dirty="0">
                <a:latin typeface="+mn-lt"/>
                <a:ea typeface="等线" panose="02010600030101010101" pitchFamily="2" charset="-122"/>
                <a:sym typeface="+mn-lt"/>
              </a:rPr>
              <a:t>1707</a:t>
            </a:r>
          </a:p>
        </p:txBody>
      </p:sp>
      <p:sp>
        <p:nvSpPr>
          <p:cNvPr id="15" name="TextBox 4"/>
          <p:cNvSpPr txBox="1"/>
          <p:nvPr/>
        </p:nvSpPr>
        <p:spPr>
          <a:xfrm>
            <a:off x="8306481" y="2784147"/>
            <a:ext cx="1313824" cy="583565"/>
          </a:xfrm>
          <a:prstGeom prst="rect">
            <a:avLst/>
          </a:prstGeom>
        </p:spPr>
        <p:txBody>
          <a:bodyPr wrap="square">
            <a:spAutoFit/>
          </a:bodyPr>
          <a:lstStyle>
            <a:defPPr>
              <a:defRPr lang="en-US"/>
            </a:defPPr>
            <a:lvl1pPr>
              <a:defRPr sz="1200">
                <a:solidFill>
                  <a:schemeClr val="tx1">
                    <a:lumMod val="65000"/>
                    <a:lumOff val="35000"/>
                  </a:schemeClr>
                </a:solidFill>
                <a:latin typeface="禹卫书法行书简体" panose="02000603000000000000" pitchFamily="2" charset="-122"/>
                <a:ea typeface="长城行楷体" panose="02010609000101010101" pitchFamily="49" charset="-122"/>
              </a:defRPr>
            </a:lvl1pPr>
          </a:lstStyle>
          <a:p>
            <a:r>
              <a:rPr lang="en-US" sz="3200" dirty="0">
                <a:latin typeface="+mn-lt"/>
                <a:ea typeface="等线" panose="02010600030101010101" pitchFamily="2" charset="-122"/>
                <a:sym typeface="+mn-lt"/>
              </a:rPr>
              <a:t>1871</a:t>
            </a:r>
          </a:p>
        </p:txBody>
      </p:sp>
      <p:sp>
        <p:nvSpPr>
          <p:cNvPr id="11" name="矩形 10"/>
          <p:cNvSpPr/>
          <p:nvPr/>
        </p:nvSpPr>
        <p:spPr>
          <a:xfrm>
            <a:off x="-167612" y="1772964"/>
            <a:ext cx="2678177" cy="1417568"/>
          </a:xfrm>
          <a:prstGeom prst="rect">
            <a:avLst/>
          </a:prstGeom>
        </p:spPr>
        <p:txBody>
          <a:bodyPr wrap="square">
            <a:spAutoFit/>
          </a:bodyPr>
          <a:lstStyle/>
          <a:p>
            <a:pPr algn="ctr">
              <a:lnSpc>
                <a:spcPct val="150000"/>
              </a:lnSpc>
            </a:pPr>
            <a:r>
              <a:rPr lang="en-US" altLang="zh-CN" sz="2000" dirty="0">
                <a:solidFill>
                  <a:schemeClr val="bg2">
                    <a:lumMod val="25000"/>
                  </a:schemeClr>
                </a:solidFill>
                <a:latin typeface="Arial Rounded MT Bold" panose="020F0704030504030204" pitchFamily="34" charset="0"/>
                <a:ea typeface="等线" panose="02010600030101010101" pitchFamily="2" charset="-122"/>
              </a:rPr>
              <a:t>Pu </a:t>
            </a:r>
            <a:r>
              <a:rPr lang="en-US" altLang="zh-CN" sz="2000" dirty="0">
                <a:solidFill>
                  <a:schemeClr val="bg2">
                    <a:lumMod val="25000"/>
                  </a:schemeClr>
                </a:solidFill>
                <a:effectLst/>
                <a:latin typeface="Arial Rounded MT Bold" panose="020F0704030504030204" pitchFamily="34" charset="0"/>
                <a:ea typeface="等线" panose="02010600030101010101" pitchFamily="2" charset="-122"/>
              </a:rPr>
              <a:t>completed the majority </a:t>
            </a:r>
          </a:p>
          <a:p>
            <a:pPr algn="ctr">
              <a:lnSpc>
                <a:spcPct val="150000"/>
              </a:lnSpc>
            </a:pPr>
            <a:r>
              <a:rPr lang="en-US" altLang="zh-CN" sz="2000" dirty="0">
                <a:solidFill>
                  <a:schemeClr val="bg2">
                    <a:lumMod val="25000"/>
                  </a:schemeClr>
                </a:solidFill>
                <a:effectLst/>
                <a:latin typeface="Arial Rounded MT Bold" panose="020F0704030504030204" pitchFamily="34" charset="0"/>
                <a:ea typeface="等线" panose="02010600030101010101" pitchFamily="2" charset="-122"/>
              </a:rPr>
              <a:t>of the tales.</a:t>
            </a:r>
            <a:endParaRPr lang="zh-CN" altLang="en-US" dirty="0">
              <a:solidFill>
                <a:schemeClr val="bg2">
                  <a:lumMod val="25000"/>
                </a:schemeClr>
              </a:solidFill>
              <a:latin typeface="Arial Rounded MT Bold" panose="020F0704030504030204" pitchFamily="34" charset="0"/>
              <a:ea typeface="隶书" panose="02010509060101010101" pitchFamily="49" charset="-122"/>
            </a:endParaRPr>
          </a:p>
        </p:txBody>
      </p:sp>
      <p:sp>
        <p:nvSpPr>
          <p:cNvPr id="17" name="矩形 16"/>
          <p:cNvSpPr/>
          <p:nvPr/>
        </p:nvSpPr>
        <p:spPr>
          <a:xfrm>
            <a:off x="5054064" y="1567064"/>
            <a:ext cx="2678177" cy="1418017"/>
          </a:xfrm>
          <a:prstGeom prst="rect">
            <a:avLst/>
          </a:prstGeom>
        </p:spPr>
        <p:txBody>
          <a:bodyPr wrap="square">
            <a:spAutoFit/>
          </a:bodyPr>
          <a:lstStyle/>
          <a:p>
            <a:pPr algn="ctr">
              <a:lnSpc>
                <a:spcPct val="150000"/>
              </a:lnSpc>
            </a:pPr>
            <a:r>
              <a:rPr lang="en-US" altLang="zh-CN" sz="2000" dirty="0">
                <a:solidFill>
                  <a:schemeClr val="bg2">
                    <a:lumMod val="25000"/>
                  </a:schemeClr>
                </a:solidFill>
                <a:latin typeface="Arial Rounded MT Bold" panose="020F0704030504030204" pitchFamily="34" charset="0"/>
                <a:ea typeface="等线" panose="02010600030101010101" pitchFamily="2" charset="-122"/>
              </a:rPr>
              <a:t>The earliest surviving print version was printed.</a:t>
            </a:r>
            <a:endParaRPr lang="zh-CN" altLang="en-US" sz="2000" dirty="0">
              <a:solidFill>
                <a:schemeClr val="bg2">
                  <a:lumMod val="25000"/>
                </a:schemeClr>
              </a:solidFill>
              <a:latin typeface="Arial Rounded MT Bold" panose="020F0704030504030204" pitchFamily="34" charset="0"/>
              <a:ea typeface="等线" panose="02010600030101010101" pitchFamily="2" charset="-122"/>
            </a:endParaRPr>
          </a:p>
        </p:txBody>
      </p:sp>
      <p:sp>
        <p:nvSpPr>
          <p:cNvPr id="18" name="矩形 17"/>
          <p:cNvSpPr/>
          <p:nvPr/>
        </p:nvSpPr>
        <p:spPr>
          <a:xfrm>
            <a:off x="2405275" y="4334772"/>
            <a:ext cx="2833263" cy="956352"/>
          </a:xfrm>
          <a:prstGeom prst="rect">
            <a:avLst/>
          </a:prstGeom>
        </p:spPr>
        <p:txBody>
          <a:bodyPr wrap="square">
            <a:spAutoFit/>
          </a:bodyPr>
          <a:lstStyle/>
          <a:p>
            <a:pPr algn="ctr">
              <a:lnSpc>
                <a:spcPct val="150000"/>
              </a:lnSpc>
            </a:pPr>
            <a:r>
              <a:rPr lang="en-US" altLang="zh-CN" sz="2000" dirty="0">
                <a:solidFill>
                  <a:schemeClr val="bg2">
                    <a:lumMod val="25000"/>
                  </a:schemeClr>
                </a:solidFill>
                <a:latin typeface="Arial Rounded MT Bold" panose="020F0704030504030204" pitchFamily="34" charset="0"/>
                <a:ea typeface="等线" panose="02010600030101010101" pitchFamily="2" charset="-122"/>
              </a:rPr>
              <a:t>The work was officially published.</a:t>
            </a:r>
            <a:endParaRPr lang="zh-CN" altLang="en-US" sz="2000" dirty="0">
              <a:solidFill>
                <a:schemeClr val="bg2">
                  <a:lumMod val="25000"/>
                </a:schemeClr>
              </a:solidFill>
              <a:latin typeface="Arial Rounded MT Bold" panose="020F0704030504030204" pitchFamily="34" charset="0"/>
              <a:ea typeface="等线" panose="02010600030101010101" pitchFamily="2" charset="-122"/>
            </a:endParaRPr>
          </a:p>
        </p:txBody>
      </p:sp>
      <p:sp>
        <p:nvSpPr>
          <p:cNvPr id="19" name="矩形 18"/>
          <p:cNvSpPr/>
          <p:nvPr/>
        </p:nvSpPr>
        <p:spPr>
          <a:xfrm>
            <a:off x="7259963" y="4321752"/>
            <a:ext cx="3146210" cy="1879682"/>
          </a:xfrm>
          <a:prstGeom prst="rect">
            <a:avLst/>
          </a:prstGeom>
        </p:spPr>
        <p:txBody>
          <a:bodyPr wrap="square">
            <a:spAutoFit/>
          </a:bodyPr>
          <a:lstStyle/>
          <a:p>
            <a:pPr algn="ctr">
              <a:lnSpc>
                <a:spcPct val="150000"/>
              </a:lnSpc>
            </a:pPr>
            <a:r>
              <a:rPr lang="en-US" altLang="zh-CN" sz="2000" dirty="0">
                <a:solidFill>
                  <a:schemeClr val="bg2">
                    <a:lumMod val="25000"/>
                  </a:schemeClr>
                </a:solidFill>
                <a:latin typeface="Arial Rounded MT Bold" panose="020F0704030504030204" pitchFamily="34" charset="0"/>
                <a:ea typeface="等线" panose="02010600030101010101" pitchFamily="2" charset="-122"/>
              </a:rPr>
              <a:t>The original manuscript, consisting of 20 volumes, was bound in 8 volumes.</a:t>
            </a:r>
          </a:p>
        </p:txBody>
      </p:sp>
      <p:sp>
        <p:nvSpPr>
          <p:cNvPr id="23" name="TextBox 4">
            <a:extLst>
              <a:ext uri="{FF2B5EF4-FFF2-40B4-BE49-F238E27FC236}">
                <a16:creationId xmlns:a16="http://schemas.microsoft.com/office/drawing/2014/main" id="{232900F0-6F0E-4756-8080-F56623390221}"/>
              </a:ext>
            </a:extLst>
          </p:cNvPr>
          <p:cNvSpPr txBox="1"/>
          <p:nvPr/>
        </p:nvSpPr>
        <p:spPr>
          <a:xfrm>
            <a:off x="10100386" y="3738188"/>
            <a:ext cx="1313824" cy="583565"/>
          </a:xfrm>
          <a:prstGeom prst="rect">
            <a:avLst/>
          </a:prstGeom>
        </p:spPr>
        <p:txBody>
          <a:bodyPr wrap="square">
            <a:spAutoFit/>
          </a:bodyPr>
          <a:lstStyle>
            <a:defPPr>
              <a:defRPr lang="en-US"/>
            </a:defPPr>
            <a:lvl1pPr>
              <a:defRPr sz="1200">
                <a:solidFill>
                  <a:schemeClr val="tx1">
                    <a:lumMod val="65000"/>
                    <a:lumOff val="35000"/>
                  </a:schemeClr>
                </a:solidFill>
                <a:latin typeface="禹卫书法行书简体" panose="02000603000000000000" pitchFamily="2" charset="-122"/>
                <a:ea typeface="长城行楷体" panose="02010609000101010101" pitchFamily="49" charset="-122"/>
              </a:defRPr>
            </a:lvl1pPr>
          </a:lstStyle>
          <a:p>
            <a:r>
              <a:rPr lang="en-US" sz="3200" dirty="0">
                <a:latin typeface="+mn-lt"/>
                <a:ea typeface="等线" panose="02010600030101010101" pitchFamily="2" charset="-122"/>
                <a:sym typeface="+mn-lt"/>
              </a:rPr>
              <a:t>1950</a:t>
            </a:r>
          </a:p>
        </p:txBody>
      </p:sp>
      <p:sp>
        <p:nvSpPr>
          <p:cNvPr id="25" name="矩形 24">
            <a:extLst>
              <a:ext uri="{FF2B5EF4-FFF2-40B4-BE49-F238E27FC236}">
                <a16:creationId xmlns:a16="http://schemas.microsoft.com/office/drawing/2014/main" id="{2FCEA57B-7C93-4E98-955F-2C24E426143E}"/>
              </a:ext>
            </a:extLst>
          </p:cNvPr>
          <p:cNvSpPr/>
          <p:nvPr/>
        </p:nvSpPr>
        <p:spPr>
          <a:xfrm>
            <a:off x="8796445" y="1513373"/>
            <a:ext cx="3395555" cy="1418017"/>
          </a:xfrm>
          <a:prstGeom prst="rect">
            <a:avLst/>
          </a:prstGeom>
        </p:spPr>
        <p:txBody>
          <a:bodyPr wrap="square">
            <a:spAutoFit/>
          </a:bodyPr>
          <a:lstStyle/>
          <a:p>
            <a:pPr algn="ctr">
              <a:lnSpc>
                <a:spcPct val="150000"/>
              </a:lnSpc>
            </a:pPr>
            <a:r>
              <a:rPr lang="en-US" altLang="zh-CN" sz="2000" dirty="0">
                <a:solidFill>
                  <a:schemeClr val="bg2">
                    <a:lumMod val="25000"/>
                  </a:schemeClr>
                </a:solidFill>
                <a:latin typeface="Arial Rounded MT Bold" panose="020F0704030504030204" pitchFamily="34" charset="0"/>
                <a:ea typeface="等线" panose="02010600030101010101" pitchFamily="2" charset="-122"/>
              </a:rPr>
              <a:t>The Pu family donated the surviving four volumes (237 short stories).</a:t>
            </a:r>
            <a:endParaRPr lang="zh-CN" altLang="en-US" sz="2000" dirty="0">
              <a:solidFill>
                <a:schemeClr val="bg2">
                  <a:lumMod val="25000"/>
                </a:schemeClr>
              </a:solidFill>
              <a:latin typeface="Arial Rounded MT Bold" panose="020F0704030504030204" pitchFamily="34" charset="0"/>
              <a:ea typeface="等线" panose="02010600030101010101" pitchFamily="2" charset="-122"/>
            </a:endParaRPr>
          </a:p>
        </p:txBody>
      </p:sp>
      <p:sp>
        <p:nvSpPr>
          <p:cNvPr id="26" name="文本框 25">
            <a:extLst>
              <a:ext uri="{FF2B5EF4-FFF2-40B4-BE49-F238E27FC236}">
                <a16:creationId xmlns:a16="http://schemas.microsoft.com/office/drawing/2014/main" id="{9A48A791-F07C-4DA3-B1DA-4B279B5FA30F}"/>
              </a:ext>
            </a:extLst>
          </p:cNvPr>
          <p:cNvSpPr txBox="1"/>
          <p:nvPr/>
        </p:nvSpPr>
        <p:spPr>
          <a:xfrm>
            <a:off x="355358" y="472181"/>
            <a:ext cx="6338886" cy="76944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400" b="1" dirty="0">
                <a:solidFill>
                  <a:schemeClr val="tx1">
                    <a:lumMod val="75000"/>
                    <a:lumOff val="25000"/>
                  </a:schemeClr>
                </a:solidFill>
              </a:rPr>
              <a:t>Publication History</a:t>
            </a:r>
            <a:endParaRPr lang="zh-CN" altLang="en-US" sz="4400" b="1" dirty="0">
              <a:solidFill>
                <a:schemeClr val="tx1">
                  <a:lumMod val="75000"/>
                  <a:lumOff val="25000"/>
                </a:schemeClr>
              </a:solidFill>
              <a:sym typeface="微软雅黑" panose="020B0503020204020204" charset="-122"/>
            </a:endParaRPr>
          </a:p>
        </p:txBody>
      </p:sp>
    </p:spTree>
    <p:extLst>
      <p:ext uri="{BB962C8B-B14F-4D97-AF65-F5344CB8AC3E}">
        <p14:creationId xmlns:p14="http://schemas.microsoft.com/office/powerpoint/2010/main" val="117240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additive="base">
                                        <p:cTn id="3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P spid="11" grpId="0"/>
      <p:bldP spid="18" grpId="0"/>
      <p:bldP spid="19"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248354" y="3051175"/>
            <a:ext cx="6023599" cy="996950"/>
            <a:chOff x="7535" y="4565"/>
            <a:chExt cx="8747" cy="1570"/>
          </a:xfrm>
        </p:grpSpPr>
        <p:sp>
          <p:nvSpPr>
            <p:cNvPr id="29" name="直接连接符 28"/>
            <p:cNvSpPr>
              <a:spLocks noChangeShapeType="1"/>
            </p:cNvSpPr>
            <p:nvPr/>
          </p:nvSpPr>
          <p:spPr bwMode="auto">
            <a:xfrm>
              <a:off x="8330" y="6098"/>
              <a:ext cx="5443" cy="37"/>
            </a:xfrm>
            <a:prstGeom prst="line">
              <a:avLst/>
            </a:prstGeom>
            <a:noFill/>
            <a:ln w="34925" cap="flat" cmpd="sng">
              <a:solidFill>
                <a:schemeClr val="tx1">
                  <a:lumMod val="50000"/>
                  <a:lumOff val="50000"/>
                </a:schemeClr>
              </a:solidFill>
              <a:prstDash val="solid"/>
              <a:bevel/>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a:spLocks noChangeArrowheads="1"/>
            </p:cNvSpPr>
            <p:nvPr/>
          </p:nvSpPr>
          <p:spPr bwMode="auto">
            <a:xfrm>
              <a:off x="7535" y="4565"/>
              <a:ext cx="8747"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rgbClr val="404040"/>
                  </a:solidFill>
                  <a:latin typeface="方正清刻本悦宋简体" panose="02000000000000000000" pitchFamily="2" charset="-122"/>
                  <a:ea typeface="方正清刻本悦宋简体" panose="02000000000000000000" pitchFamily="2" charset="-122"/>
                </a:rPr>
                <a:t>Main Contents</a:t>
              </a:r>
              <a:endParaRPr lang="zh-CN" altLang="en-US" sz="4800" b="1" dirty="0">
                <a:solidFill>
                  <a:srgbClr val="404040"/>
                </a:solidFill>
                <a:latin typeface="微软雅黑" panose="020B0503020204020204" charset="-122"/>
                <a:ea typeface="微软雅黑" panose="020B0503020204020204" charset="-122"/>
                <a:sym typeface="微软雅黑" panose="020B0503020204020204" charset="-122"/>
              </a:endParaRPr>
            </a:p>
          </p:txBody>
        </p:sp>
      </p:grpSp>
      <p:grpSp>
        <p:nvGrpSpPr>
          <p:cNvPr id="31" name="组合 30"/>
          <p:cNvGrpSpPr/>
          <p:nvPr/>
        </p:nvGrpSpPr>
        <p:grpSpPr>
          <a:xfrm>
            <a:off x="519113" y="781050"/>
            <a:ext cx="3560762" cy="5553075"/>
            <a:chOff x="1728788" y="742950"/>
            <a:chExt cx="3560762" cy="5553075"/>
          </a:xfrm>
        </p:grpSpPr>
        <p:pic>
          <p:nvPicPr>
            <p:cNvPr id="32" name="中心墨点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组合 32"/>
            <p:cNvGrpSpPr/>
            <p:nvPr/>
          </p:nvGrpSpPr>
          <p:grpSpPr>
            <a:xfrm>
              <a:off x="2284485" y="2047804"/>
              <a:ext cx="1224684" cy="3096301"/>
              <a:chOff x="5149605" y="4444081"/>
              <a:chExt cx="1224684" cy="3096301"/>
            </a:xfrm>
          </p:grpSpPr>
          <p:sp>
            <p:nvSpPr>
              <p:cNvPr id="34" name="矩形 33"/>
              <p:cNvSpPr>
                <a:spLocks noChangeArrowheads="1"/>
              </p:cNvSpPr>
              <p:nvPr/>
            </p:nvSpPr>
            <p:spPr bwMode="auto">
              <a:xfrm>
                <a:off x="5149605" y="4444081"/>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sp>
            <p:nvSpPr>
              <p:cNvPr id="35" name="矩形 34"/>
              <p:cNvSpPr>
                <a:spLocks noChangeArrowheads="1"/>
              </p:cNvSpPr>
              <p:nvPr/>
            </p:nvSpPr>
            <p:spPr bwMode="auto">
              <a:xfrm>
                <a:off x="5641182" y="5040447"/>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rPr>
                  <a:t>叁</a:t>
                </a:r>
              </a:p>
            </p:txBody>
          </p:sp>
          <p:sp>
            <p:nvSpPr>
              <p:cNvPr id="36" name="矩形 35"/>
              <p:cNvSpPr>
                <a:spLocks noChangeArrowheads="1"/>
              </p:cNvSpPr>
              <p:nvPr/>
            </p:nvSpPr>
            <p:spPr bwMode="auto">
              <a:xfrm>
                <a:off x="5318180" y="5970722"/>
                <a:ext cx="7331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endParaRPr lang="zh-CN" altLang="en-US" sz="9600" b="1" dirty="0">
                  <a:solidFill>
                    <a:srgbClr val="404040"/>
                  </a:solidFill>
                  <a:latin typeface="方正清刻本悦宋简体" panose="02000000000000000000" pitchFamily="2" charset="-122"/>
                  <a:ea typeface="方正清刻本悦宋简体" panose="02000000000000000000" pitchFamily="2" charset="-122"/>
                  <a:sym typeface="微软雅黑" panose="020B0503020204020204" charset="-122"/>
                </a:endParaRPr>
              </a:p>
            </p:txBody>
          </p:sp>
        </p:grpSp>
      </p:grpSp>
      <p:pic>
        <p:nvPicPr>
          <p:cNvPr id="37" name="图片 36"/>
          <p:cNvPicPr>
            <a:picLocks noChangeAspect="1"/>
          </p:cNvPicPr>
          <p:nvPr/>
        </p:nvPicPr>
        <p:blipFill rotWithShape="1">
          <a:blip r:embed="rId4" cstate="email"/>
          <a:srcRect l="40341" t="57963" r="33902"/>
          <a:stretch>
            <a:fillRect/>
          </a:stretch>
        </p:blipFill>
        <p:spPr bwMode="auto">
          <a:xfrm rot="2726613" flipH="1">
            <a:off x="8966873" y="3743746"/>
            <a:ext cx="848851" cy="77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70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000">
        <p15:prstTrans prst="pageCurlDouble"/>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par>
                                <p:cTn id="12" presetID="22" presetClass="entr" presetSubtype="4"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7480987" y="1898906"/>
            <a:ext cx="4110938" cy="5974713"/>
          </a:xfrm>
          <a:prstGeom prst="rect">
            <a:avLst/>
          </a:prstGeom>
          <a:noFill/>
        </p:spPr>
        <p:txBody>
          <a:bodyPr wrap="square" rtlCol="0" anchor="t">
            <a:spAutoFit/>
          </a:bodyPr>
          <a:lstStyle/>
          <a:p>
            <a:pPr marL="285750" indent="-285750" algn="just">
              <a:buFont typeface="Wingdings" panose="05000000000000000000" pitchFamily="2" charset="2"/>
              <a:buChar char="l"/>
            </a:pPr>
            <a:r>
              <a:rPr lang="en-US" altLang="zh-CN" sz="2400" dirty="0"/>
              <a:t>Most of the main characters are not afraid of feudal rituals and bravely pursue free love.</a:t>
            </a:r>
          </a:p>
          <a:p>
            <a:pPr algn="just"/>
            <a:endParaRPr lang="en-US" altLang="zh-CN" sz="2400" dirty="0"/>
          </a:p>
          <a:p>
            <a:pPr marL="285750" indent="-285750" algn="just">
              <a:buFont typeface="Wingdings" panose="05000000000000000000" pitchFamily="2" charset="2"/>
              <a:buChar char="l"/>
            </a:pPr>
            <a:r>
              <a:rPr lang="en-US" altLang="zh-CN" sz="2400" dirty="0"/>
              <a:t>It celebrates the great power of the undying love to transcend time and space.</a:t>
            </a:r>
          </a:p>
          <a:p>
            <a:pPr marL="285750" indent="-285750" algn="just">
              <a:buFont typeface="Wingdings" panose="05000000000000000000" pitchFamily="2" charset="2"/>
              <a:buChar char="l"/>
            </a:pPr>
            <a:endParaRPr lang="en-US" altLang="zh-CN" sz="2400" dirty="0"/>
          </a:p>
          <a:p>
            <a:pPr marL="285750" indent="-285750" algn="just">
              <a:buFont typeface="Wingdings" panose="05000000000000000000" pitchFamily="2" charset="2"/>
              <a:buChar char="l"/>
            </a:pPr>
            <a:r>
              <a:rPr lang="en-US" altLang="zh-CN" sz="2400" dirty="0"/>
              <a:t>Examples: Xiao </a:t>
            </a:r>
            <a:r>
              <a:rPr lang="en-US" altLang="zh-CN" sz="2400" dirty="0" err="1"/>
              <a:t>Xie</a:t>
            </a:r>
            <a:r>
              <a:rPr lang="en-US" altLang="zh-CN" sz="2400" dirty="0"/>
              <a:t>, Lian Cheng.</a:t>
            </a:r>
            <a:endParaRPr lang="zh-CN" altLang="en-US" sz="2400" dirty="0"/>
          </a:p>
          <a:p>
            <a:pPr marL="285750" indent="-285750" algn="just">
              <a:buFont typeface="Wingdings" panose="05000000000000000000" pitchFamily="2" charset="2"/>
              <a:buChar char="l"/>
            </a:pPr>
            <a:endParaRPr lang="en-US" altLang="zh-CN" sz="2400" dirty="0"/>
          </a:p>
          <a:p>
            <a:pPr marL="285750" indent="-285750">
              <a:lnSpc>
                <a:spcPct val="200000"/>
              </a:lnSpc>
              <a:buFont typeface="Wingdings" panose="05000000000000000000" pitchFamily="2" charset="2"/>
              <a:buChar char="l"/>
            </a:pPr>
            <a:endParaRPr lang="en-US" altLang="zh-CN" dirty="0"/>
          </a:p>
          <a:p>
            <a:pPr marL="285750" indent="-285750">
              <a:lnSpc>
                <a:spcPct val="200000"/>
              </a:lnSpc>
              <a:buFont typeface="Wingdings" panose="05000000000000000000" pitchFamily="2" charset="2"/>
              <a:buChar char="l"/>
            </a:pPr>
            <a:endParaRPr lang="en-US" altLang="zh-CN" sz="1600" dirty="0">
              <a:latin typeface="隶书" panose="02010509060101010101" pitchFamily="49" charset="-122"/>
              <a:ea typeface="隶书" panose="02010509060101010101" pitchFamily="49" charset="-122"/>
            </a:endParaRPr>
          </a:p>
          <a:p>
            <a:pPr marL="285750" indent="-285750">
              <a:lnSpc>
                <a:spcPct val="200000"/>
              </a:lnSpc>
              <a:buFont typeface="Wingdings" panose="05000000000000000000" pitchFamily="2" charset="2"/>
              <a:buChar char="l"/>
            </a:pPr>
            <a:endParaRPr lang="zh-CN" altLang="en-US" sz="1600" dirty="0">
              <a:latin typeface="隶书" panose="02010509060101010101" pitchFamily="49" charset="-122"/>
              <a:ea typeface="隶书" panose="02010509060101010101" pitchFamily="49" charset="-122"/>
            </a:endParaRPr>
          </a:p>
        </p:txBody>
      </p:sp>
      <p:pic>
        <p:nvPicPr>
          <p:cNvPr id="25" name="图片 24">
            <a:extLst>
              <a:ext uri="{FF2B5EF4-FFF2-40B4-BE49-F238E27FC236}">
                <a16:creationId xmlns:a16="http://schemas.microsoft.com/office/drawing/2014/main" id="{D76E9E1A-FE7B-4677-A5B2-60AF35EEB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61" y="1336051"/>
            <a:ext cx="3653605" cy="2465672"/>
          </a:xfrm>
          <a:prstGeom prst="rect">
            <a:avLst/>
          </a:prstGeom>
        </p:spPr>
      </p:pic>
      <p:pic>
        <p:nvPicPr>
          <p:cNvPr id="6" name="图片 5">
            <a:extLst>
              <a:ext uri="{FF2B5EF4-FFF2-40B4-BE49-F238E27FC236}">
                <a16:creationId xmlns:a16="http://schemas.microsoft.com/office/drawing/2014/main" id="{D670A836-9D76-49BF-BEF8-05D7C0515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75" y="4241419"/>
            <a:ext cx="4231640" cy="1692656"/>
          </a:xfrm>
          <a:prstGeom prst="rect">
            <a:avLst/>
          </a:prstGeom>
        </p:spPr>
      </p:pic>
      <p:pic>
        <p:nvPicPr>
          <p:cNvPr id="21" name="图片 20">
            <a:extLst>
              <a:ext uri="{FF2B5EF4-FFF2-40B4-BE49-F238E27FC236}">
                <a16:creationId xmlns:a16="http://schemas.microsoft.com/office/drawing/2014/main" id="{7DE65582-C2D0-4529-B615-D05B3F20FFB3}"/>
              </a:ext>
            </a:extLst>
          </p:cNvPr>
          <p:cNvPicPr>
            <a:picLocks noChangeAspect="1"/>
          </p:cNvPicPr>
          <p:nvPr/>
        </p:nvPicPr>
        <p:blipFill rotWithShape="1">
          <a:blip r:embed="rId5">
            <a:extLst>
              <a:ext uri="{28A0092B-C50C-407E-A947-70E740481C1C}">
                <a14:useLocalDpi xmlns:a14="http://schemas.microsoft.com/office/drawing/2010/main" val="0"/>
              </a:ext>
            </a:extLst>
          </a:blip>
          <a:srcRect l="19239"/>
          <a:stretch/>
        </p:blipFill>
        <p:spPr>
          <a:xfrm>
            <a:off x="4014151" y="2137031"/>
            <a:ext cx="3034349" cy="2823766"/>
          </a:xfrm>
          <a:prstGeom prst="rect">
            <a:avLst/>
          </a:prstGeom>
        </p:spPr>
      </p:pic>
      <p:sp>
        <p:nvSpPr>
          <p:cNvPr id="11" name="文本框 10">
            <a:extLst>
              <a:ext uri="{FF2B5EF4-FFF2-40B4-BE49-F238E27FC236}">
                <a16:creationId xmlns:a16="http://schemas.microsoft.com/office/drawing/2014/main" id="{341D163C-6481-45C6-B153-E23F4F08397E}"/>
              </a:ext>
            </a:extLst>
          </p:cNvPr>
          <p:cNvSpPr txBox="1"/>
          <p:nvPr/>
        </p:nvSpPr>
        <p:spPr>
          <a:xfrm>
            <a:off x="8314464" y="861280"/>
            <a:ext cx="61722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altLang="zh-CN" sz="4000" b="1" dirty="0">
                <a:solidFill>
                  <a:srgbClr val="404040"/>
                </a:solidFill>
                <a:ea typeface="方正清刻本悦宋简体" panose="02000000000000000000" pitchFamily="2" charset="-122"/>
              </a:rPr>
              <a:t>Love Story</a:t>
            </a:r>
            <a:endParaRPr lang="zh-CN" altLang="en-US" sz="4000" b="1" dirty="0">
              <a:solidFill>
                <a:srgbClr val="404040"/>
              </a:solidFill>
              <a:ea typeface="方正清刻本悦宋简体" panose="02000000000000000000" pitchFamily="2" charset="-122"/>
              <a:sym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circle(in)">
                                      <p:cBhvr>
                                        <p:cTn id="24" dur="20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circle(in)">
                                      <p:cBhvr>
                                        <p:cTn id="34" dur="20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
                                            <p:txEl>
                                              <p:pRg st="4" end="4"/>
                                            </p:txEl>
                                          </p:spTgt>
                                        </p:tgtEl>
                                        <p:attrNameLst>
                                          <p:attrName>style.visibility</p:attrName>
                                        </p:attrNameLst>
                                      </p:cBhvr>
                                      <p:to>
                                        <p:strVal val="visible"/>
                                      </p:to>
                                    </p:set>
                                    <p:animEffect transition="in" filter="circle(in)">
                                      <p:cBhvr>
                                        <p:cTn id="4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623</Words>
  <Application>Microsoft Office PowerPoint</Application>
  <PresentationFormat>宽屏</PresentationFormat>
  <Paragraphs>135</Paragraphs>
  <Slides>20</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等线</vt:lpstr>
      <vt:lpstr>方正清刻本悦宋简体</vt:lpstr>
      <vt:lpstr>隶书</vt:lpstr>
      <vt:lpstr>宋体</vt:lpstr>
      <vt:lpstr>微软雅黑</vt:lpstr>
      <vt:lpstr>幼圆</vt:lpstr>
      <vt:lpstr>Arial</vt:lpstr>
      <vt:lpstr>Arial</vt:lpstr>
      <vt:lpstr>Arial Rounded MT Bold</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CJ</dc:creator>
  <cp:lastModifiedBy>佳惠</cp:lastModifiedBy>
  <cp:revision>140</cp:revision>
  <dcterms:created xsi:type="dcterms:W3CDTF">2017-05-07T05:25:00Z</dcterms:created>
  <dcterms:modified xsi:type="dcterms:W3CDTF">2022-04-20T13:01:08Z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