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3"/>
    <p:sldId id="258" r:id="rId4"/>
    <p:sldId id="260" r:id="rId5"/>
    <p:sldId id="264" r:id="rId6"/>
    <p:sldId id="265" r:id="rId7"/>
    <p:sldId id="266" r:id="rId8"/>
    <p:sldId id="261" r:id="rId10"/>
    <p:sldId id="270" r:id="rId11"/>
    <p:sldId id="262" r:id="rId12"/>
    <p:sldId id="272" r:id="rId13"/>
    <p:sldId id="263" r:id="rId14"/>
    <p:sldId id="277" r:id="rId15"/>
    <p:sldId id="290" r:id="rId16"/>
    <p:sldId id="291" r:id="rId17"/>
    <p:sldId id="292" r:id="rId18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88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E6637-FAE7-4C9D-B3BF-8F3BA0D9B0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E39B8-6214-464F-ACB0-5253AEE42D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F21F-9495-48AA-8770-9789413F01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9E99-414F-44CE-B240-8A70C69ECC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6919" b="67559"/>
          <a:stretch>
            <a:fillRect/>
          </a:stretch>
        </p:blipFill>
        <p:spPr>
          <a:xfrm>
            <a:off x="0" y="3617868"/>
            <a:ext cx="12192000" cy="3240132"/>
          </a:xfrm>
          <a:custGeom>
            <a:avLst/>
            <a:gdLst>
              <a:gd name="connsiteX0" fmla="*/ 0 w 12192000"/>
              <a:gd name="connsiteY0" fmla="*/ 0 h 3240132"/>
              <a:gd name="connsiteX1" fmla="*/ 12192000 w 12192000"/>
              <a:gd name="connsiteY1" fmla="*/ 0 h 3240132"/>
              <a:gd name="connsiteX2" fmla="*/ 12192000 w 12192000"/>
              <a:gd name="connsiteY2" fmla="*/ 3240132 h 3240132"/>
              <a:gd name="connsiteX3" fmla="*/ 0 w 12192000"/>
              <a:gd name="connsiteY3" fmla="*/ 3240132 h 3240132"/>
              <a:gd name="connsiteX4" fmla="*/ 0 w 12192000"/>
              <a:gd name="connsiteY4" fmla="*/ 0 h 324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240132">
                <a:moveTo>
                  <a:pt x="0" y="0"/>
                </a:moveTo>
                <a:lnTo>
                  <a:pt x="12192000" y="0"/>
                </a:lnTo>
                <a:lnTo>
                  <a:pt x="12192000" y="3240132"/>
                </a:lnTo>
                <a:lnTo>
                  <a:pt x="0" y="32401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436370" y="1331595"/>
            <a:ext cx="9592945" cy="875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4400"/>
              <a:t>The Brief History of Chinese Translation</a:t>
            </a:r>
            <a:endParaRPr lang="en-US" altLang="zh-CN" sz="4400"/>
          </a:p>
        </p:txBody>
      </p:sp>
      <p:sp>
        <p:nvSpPr>
          <p:cNvPr id="3" name="文本框 2"/>
          <p:cNvSpPr txBox="1"/>
          <p:nvPr/>
        </p:nvSpPr>
        <p:spPr>
          <a:xfrm>
            <a:off x="7860030" y="5238115"/>
            <a:ext cx="4331970" cy="1163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Presented by Hu Shuqing</a:t>
            </a:r>
            <a:endParaRPr lang="en-US" altLang="zh-CN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0505" y="1798955"/>
            <a:ext cx="6624955" cy="1102360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59705" y="3089275"/>
            <a:ext cx="6675755" cy="1115060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53990" y="4399915"/>
            <a:ext cx="6650355" cy="1139190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4219575" y="3089275"/>
            <a:ext cx="7944485" cy="1102360"/>
          </a:xfrm>
          <a:custGeom>
            <a:avLst/>
            <a:gdLst>
              <a:gd name="connsiteX0" fmla="*/ 103099 w 7906870"/>
              <a:gd name="connsiteY0" fmla="*/ 0 h 1102659"/>
              <a:gd name="connsiteX1" fmla="*/ 1059210 w 7906870"/>
              <a:gd name="connsiteY1" fmla="*/ 0 h 1102659"/>
              <a:gd name="connsiteX2" fmla="*/ 1059210 w 7906870"/>
              <a:gd name="connsiteY2" fmla="*/ 1102658 h 1102659"/>
              <a:gd name="connsiteX3" fmla="*/ 7546468 w 7906870"/>
              <a:gd name="connsiteY3" fmla="*/ 1102658 h 1102659"/>
              <a:gd name="connsiteX4" fmla="*/ 7546468 w 7906870"/>
              <a:gd name="connsiteY4" fmla="*/ 0 h 1102659"/>
              <a:gd name="connsiteX5" fmla="*/ 7803771 w 7906870"/>
              <a:gd name="connsiteY5" fmla="*/ 0 h 1102659"/>
              <a:gd name="connsiteX6" fmla="*/ 7906870 w 7906870"/>
              <a:gd name="connsiteY6" fmla="*/ 103099 h 1102659"/>
              <a:gd name="connsiteX7" fmla="*/ 7906870 w 7906870"/>
              <a:gd name="connsiteY7" fmla="*/ 999560 h 1102659"/>
              <a:gd name="connsiteX8" fmla="*/ 7803771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103099" y="0"/>
                </a:moveTo>
                <a:lnTo>
                  <a:pt x="1059210" y="0"/>
                </a:lnTo>
                <a:lnTo>
                  <a:pt x="1059210" y="1102658"/>
                </a:lnTo>
                <a:lnTo>
                  <a:pt x="7546468" y="1102658"/>
                </a:lnTo>
                <a:lnTo>
                  <a:pt x="7546468" y="0"/>
                </a:ln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219606" y="4399783"/>
            <a:ext cx="7906871" cy="1102659"/>
          </a:xfrm>
          <a:custGeom>
            <a:avLst/>
            <a:gdLst>
              <a:gd name="connsiteX0" fmla="*/ 103099 w 7906870"/>
              <a:gd name="connsiteY0" fmla="*/ 0 h 1102659"/>
              <a:gd name="connsiteX1" fmla="*/ 1059210 w 7906870"/>
              <a:gd name="connsiteY1" fmla="*/ 0 h 1102659"/>
              <a:gd name="connsiteX2" fmla="*/ 1059210 w 7906870"/>
              <a:gd name="connsiteY2" fmla="*/ 1102658 h 1102659"/>
              <a:gd name="connsiteX3" fmla="*/ 7546468 w 7906870"/>
              <a:gd name="connsiteY3" fmla="*/ 1102658 h 1102659"/>
              <a:gd name="connsiteX4" fmla="*/ 7546468 w 7906870"/>
              <a:gd name="connsiteY4" fmla="*/ 0 h 1102659"/>
              <a:gd name="connsiteX5" fmla="*/ 7803771 w 7906870"/>
              <a:gd name="connsiteY5" fmla="*/ 0 h 1102659"/>
              <a:gd name="connsiteX6" fmla="*/ 7906870 w 7906870"/>
              <a:gd name="connsiteY6" fmla="*/ 103099 h 1102659"/>
              <a:gd name="connsiteX7" fmla="*/ 7906870 w 7906870"/>
              <a:gd name="connsiteY7" fmla="*/ 999560 h 1102659"/>
              <a:gd name="connsiteX8" fmla="*/ 7803771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103099" y="0"/>
                </a:moveTo>
                <a:lnTo>
                  <a:pt x="1059210" y="0"/>
                </a:lnTo>
                <a:lnTo>
                  <a:pt x="1059210" y="1102658"/>
                </a:lnTo>
                <a:lnTo>
                  <a:pt x="7546468" y="1102658"/>
                </a:lnTo>
                <a:lnTo>
                  <a:pt x="7546468" y="0"/>
                </a:ln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257071" y="1798897"/>
            <a:ext cx="7906871" cy="1102659"/>
          </a:xfrm>
          <a:custGeom>
            <a:avLst/>
            <a:gdLst>
              <a:gd name="connsiteX0" fmla="*/ 7546468 w 7906870"/>
              <a:gd name="connsiteY0" fmla="*/ 0 h 1102659"/>
              <a:gd name="connsiteX1" fmla="*/ 7803771 w 7906870"/>
              <a:gd name="connsiteY1" fmla="*/ 0 h 1102659"/>
              <a:gd name="connsiteX2" fmla="*/ 7906870 w 7906870"/>
              <a:gd name="connsiteY2" fmla="*/ 103099 h 1102659"/>
              <a:gd name="connsiteX3" fmla="*/ 7906870 w 7906870"/>
              <a:gd name="connsiteY3" fmla="*/ 999560 h 1102659"/>
              <a:gd name="connsiteX4" fmla="*/ 7803771 w 7906870"/>
              <a:gd name="connsiteY4" fmla="*/ 1102659 h 1102659"/>
              <a:gd name="connsiteX5" fmla="*/ 7546468 w 7906870"/>
              <a:gd name="connsiteY5" fmla="*/ 1102659 h 1102659"/>
              <a:gd name="connsiteX6" fmla="*/ 103099 w 7906870"/>
              <a:gd name="connsiteY6" fmla="*/ 0 h 1102659"/>
              <a:gd name="connsiteX7" fmla="*/ 1059210 w 7906870"/>
              <a:gd name="connsiteY7" fmla="*/ 0 h 1102659"/>
              <a:gd name="connsiteX8" fmla="*/ 1059210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7546468" y="0"/>
                </a:move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7546468" y="1102659"/>
                </a:lnTo>
                <a:close/>
                <a:moveTo>
                  <a:pt x="103099" y="0"/>
                </a:moveTo>
                <a:lnTo>
                  <a:pt x="1059210" y="0"/>
                </a:lnTo>
                <a:lnTo>
                  <a:pt x="1059210" y="1102659"/>
                </a:ln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11404" y="2175451"/>
            <a:ext cx="6335620" cy="5791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famous for the translation of sociology works</a:t>
            </a:r>
            <a:endParaRPr lang="en-US" altLang="zh-CN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proposed “faithfulness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expressiveness and elegance”</a:t>
            </a:r>
            <a:endParaRPr lang="en-US" altLang="zh-CN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92684" y="1809720"/>
            <a:ext cx="117284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Yan Fu</a:t>
            </a:r>
            <a:r>
              <a:rPr lang="zh-CN" altLang="en-US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zh-CN" altLang="en-US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29819" y="3455006"/>
            <a:ext cx="6335620" cy="5791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famous for the translation of literature </a:t>
            </a:r>
            <a:endParaRPr lang="en-US" altLang="zh-CN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His translation method is very special</a:t>
            </a:r>
            <a:endParaRPr lang="en-US" altLang="zh-CN" sz="16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92684" y="3089275"/>
            <a:ext cx="1230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Lin Shu</a:t>
            </a:r>
            <a:r>
              <a:rPr lang="zh-CN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11252" y="4783869"/>
            <a:ext cx="6335620" cy="5791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 </a:t>
            </a:r>
            <a:r>
              <a:rPr lang="en-US" altLang="zh-CN" sz="1600" i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Evolution and Ethics and Other Essays</a:t>
            </a:r>
            <a:endParaRPr lang="en-US" altLang="zh-CN" sz="1600" i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i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i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i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Robinson Crusoe</a:t>
            </a:r>
            <a:endParaRPr lang="en-US" altLang="zh-CN" sz="1600" i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11252" y="4418138"/>
            <a:ext cx="174307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Translations</a:t>
            </a:r>
            <a:r>
              <a:rPr lang="zh-CN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10029" y="279122"/>
            <a:ext cx="1085080" cy="1113581"/>
            <a:chOff x="310029" y="279122"/>
            <a:chExt cx="1085080" cy="1113581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 dirty="0">
                  <a:latin typeface="Impact" pitchFamily="34" charset="0"/>
                  <a:ea typeface="方正兰亭粗黑简体" pitchFamily="2" charset="-122"/>
                </a:rPr>
                <a:t>三</a:t>
              </a:r>
              <a:endParaRPr lang="zh-CN" altLang="en-US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23035" y="508635"/>
            <a:ext cx="93700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sociology and literature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pic>
        <p:nvPicPr>
          <p:cNvPr id="5" name="图片 4" descr="2021-10-20 11:21:04.378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1392555"/>
            <a:ext cx="3662045" cy="497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9974" y="1564021"/>
            <a:ext cx="1833848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>
                <a:latin typeface="Impact" pitchFamily="34" charset="0"/>
                <a:ea typeface="方正兰亭粗黑简体" pitchFamily="2" charset="-122"/>
              </a:rPr>
              <a:t>四</a:t>
            </a:r>
            <a:endParaRPr lang="zh-CN" altLang="en-US" sz="13800" b="1" dirty="0">
              <a:latin typeface="Impact" pitchFamily="34" charset="0"/>
              <a:ea typeface="方正兰亭粗黑简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76375" y="4557395"/>
            <a:ext cx="100126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during the May Fourth period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 rot="16200000">
            <a:off x="1467485" y="1682750"/>
            <a:ext cx="3310890" cy="4612640"/>
          </a:xfrm>
          <a:prstGeom prst="frame">
            <a:avLst>
              <a:gd name="adj1" fmla="val 50000"/>
            </a:avLst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0029" y="279122"/>
            <a:ext cx="1085080" cy="1113581"/>
            <a:chOff x="310029" y="279122"/>
            <a:chExt cx="1085080" cy="111358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 dirty="0">
                  <a:latin typeface="Impact" pitchFamily="34" charset="0"/>
                  <a:ea typeface="方正兰亭粗黑简体" pitchFamily="2" charset="-122"/>
                </a:rPr>
                <a:t>四</a:t>
              </a:r>
              <a:endParaRPr lang="zh-CN" altLang="en-US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409700" y="479425"/>
            <a:ext cx="100126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during the May Fourth period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pic>
        <p:nvPicPr>
          <p:cNvPr id="5" name="图片 4" descr="2021-10-20 11:26:50.299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1670685"/>
            <a:ext cx="3810000" cy="4564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18940" y="3358515"/>
            <a:ext cx="1054100" cy="147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3600" b="1"/>
              <a:t>Lu Xun</a:t>
            </a:r>
            <a:endParaRPr lang="en-US" altLang="zh-CN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5544185" y="1781810"/>
            <a:ext cx="6567805" cy="95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en-US" altLang="zh-CN" sz="2400"/>
              <a:t>Translation and literature association constituted by translators carried out translation work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544185" y="310007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</a:t>
            </a:r>
            <a:r>
              <a:rPr lang="en-US" altLang="zh-CN" sz="2400"/>
              <a:t>Chinese translation started a new historical period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 and began to introduce Marxism-Leninism classics and proletarian literature. 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5544185" y="473202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、Mainly Russian and Soviet works began to be introduced by Lu Xun and Qu Qiubai.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9974" y="1564021"/>
            <a:ext cx="1833848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>
                <a:latin typeface="Impact" pitchFamily="34" charset="0"/>
                <a:ea typeface="方正兰亭粗黑简体" pitchFamily="2" charset="-122"/>
              </a:rPr>
              <a:t>五</a:t>
            </a:r>
            <a:endParaRPr lang="zh-CN" altLang="en-US" sz="13800" b="1" dirty="0">
              <a:latin typeface="Impact" pitchFamily="34" charset="0"/>
              <a:ea typeface="方正兰亭粗黑简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52395" y="4253865"/>
            <a:ext cx="72478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since 1978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219575" y="3089275"/>
            <a:ext cx="7944485" cy="1102360"/>
          </a:xfrm>
          <a:custGeom>
            <a:avLst/>
            <a:gdLst>
              <a:gd name="connsiteX0" fmla="*/ 103099 w 7906870"/>
              <a:gd name="connsiteY0" fmla="*/ 0 h 1102659"/>
              <a:gd name="connsiteX1" fmla="*/ 1059210 w 7906870"/>
              <a:gd name="connsiteY1" fmla="*/ 0 h 1102659"/>
              <a:gd name="connsiteX2" fmla="*/ 1059210 w 7906870"/>
              <a:gd name="connsiteY2" fmla="*/ 1102658 h 1102659"/>
              <a:gd name="connsiteX3" fmla="*/ 7546468 w 7906870"/>
              <a:gd name="connsiteY3" fmla="*/ 1102658 h 1102659"/>
              <a:gd name="connsiteX4" fmla="*/ 7546468 w 7906870"/>
              <a:gd name="connsiteY4" fmla="*/ 0 h 1102659"/>
              <a:gd name="connsiteX5" fmla="*/ 7803771 w 7906870"/>
              <a:gd name="connsiteY5" fmla="*/ 0 h 1102659"/>
              <a:gd name="connsiteX6" fmla="*/ 7906870 w 7906870"/>
              <a:gd name="connsiteY6" fmla="*/ 103099 h 1102659"/>
              <a:gd name="connsiteX7" fmla="*/ 7906870 w 7906870"/>
              <a:gd name="connsiteY7" fmla="*/ 999560 h 1102659"/>
              <a:gd name="connsiteX8" fmla="*/ 7803771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103099" y="0"/>
                </a:moveTo>
                <a:lnTo>
                  <a:pt x="1059210" y="0"/>
                </a:lnTo>
                <a:lnTo>
                  <a:pt x="1059210" y="1102658"/>
                </a:lnTo>
                <a:lnTo>
                  <a:pt x="7546468" y="1102658"/>
                </a:lnTo>
                <a:lnTo>
                  <a:pt x="7546468" y="0"/>
                </a:ln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257071" y="1798897"/>
            <a:ext cx="7906871" cy="1102659"/>
          </a:xfrm>
          <a:custGeom>
            <a:avLst/>
            <a:gdLst>
              <a:gd name="connsiteX0" fmla="*/ 7546468 w 7906870"/>
              <a:gd name="connsiteY0" fmla="*/ 0 h 1102659"/>
              <a:gd name="connsiteX1" fmla="*/ 7803771 w 7906870"/>
              <a:gd name="connsiteY1" fmla="*/ 0 h 1102659"/>
              <a:gd name="connsiteX2" fmla="*/ 7906870 w 7906870"/>
              <a:gd name="connsiteY2" fmla="*/ 103099 h 1102659"/>
              <a:gd name="connsiteX3" fmla="*/ 7906870 w 7906870"/>
              <a:gd name="connsiteY3" fmla="*/ 999560 h 1102659"/>
              <a:gd name="connsiteX4" fmla="*/ 7803771 w 7906870"/>
              <a:gd name="connsiteY4" fmla="*/ 1102659 h 1102659"/>
              <a:gd name="connsiteX5" fmla="*/ 7546468 w 7906870"/>
              <a:gd name="connsiteY5" fmla="*/ 1102659 h 1102659"/>
              <a:gd name="connsiteX6" fmla="*/ 103099 w 7906870"/>
              <a:gd name="connsiteY6" fmla="*/ 0 h 1102659"/>
              <a:gd name="connsiteX7" fmla="*/ 1059210 w 7906870"/>
              <a:gd name="connsiteY7" fmla="*/ 0 h 1102659"/>
              <a:gd name="connsiteX8" fmla="*/ 1059210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7546468" y="0"/>
                </a:move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7546468" y="1102659"/>
                </a:lnTo>
                <a:close/>
                <a:moveTo>
                  <a:pt x="103099" y="0"/>
                </a:moveTo>
                <a:lnTo>
                  <a:pt x="1059210" y="0"/>
                </a:lnTo>
                <a:lnTo>
                  <a:pt x="1059210" y="1102659"/>
                </a:ln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11252" y="4418138"/>
            <a:ext cx="174307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Translations</a:t>
            </a:r>
            <a:r>
              <a:rPr lang="zh-CN" altLang="zh-CN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en-US" altLang="zh-CN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10029" y="279122"/>
            <a:ext cx="1085080" cy="1113581"/>
            <a:chOff x="310029" y="279122"/>
            <a:chExt cx="1085080" cy="1113581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 dirty="0">
                  <a:latin typeface="Impact" pitchFamily="34" charset="0"/>
                  <a:ea typeface="方正兰亭粗黑简体" pitchFamily="2" charset="-122"/>
                </a:rPr>
                <a:t>五</a:t>
              </a:r>
              <a:endParaRPr lang="zh-CN" altLang="en-US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47495" y="479425"/>
            <a:ext cx="72478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since 1978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sp>
        <p:nvSpPr>
          <p:cNvPr id="8" name="任意多边形 30"/>
          <p:cNvSpPr/>
          <p:nvPr/>
        </p:nvSpPr>
        <p:spPr>
          <a:xfrm>
            <a:off x="4219575" y="4418330"/>
            <a:ext cx="7855585" cy="1191260"/>
          </a:xfrm>
          <a:custGeom>
            <a:avLst/>
            <a:gdLst>
              <a:gd name="connsiteX0" fmla="*/ 103099 w 7906870"/>
              <a:gd name="connsiteY0" fmla="*/ 0 h 1102659"/>
              <a:gd name="connsiteX1" fmla="*/ 1059210 w 7906870"/>
              <a:gd name="connsiteY1" fmla="*/ 0 h 1102659"/>
              <a:gd name="connsiteX2" fmla="*/ 1059210 w 7906870"/>
              <a:gd name="connsiteY2" fmla="*/ 1102658 h 1102659"/>
              <a:gd name="connsiteX3" fmla="*/ 7546468 w 7906870"/>
              <a:gd name="connsiteY3" fmla="*/ 1102658 h 1102659"/>
              <a:gd name="connsiteX4" fmla="*/ 7546468 w 7906870"/>
              <a:gd name="connsiteY4" fmla="*/ 0 h 1102659"/>
              <a:gd name="connsiteX5" fmla="*/ 7803771 w 7906870"/>
              <a:gd name="connsiteY5" fmla="*/ 0 h 1102659"/>
              <a:gd name="connsiteX6" fmla="*/ 7906870 w 7906870"/>
              <a:gd name="connsiteY6" fmla="*/ 103099 h 1102659"/>
              <a:gd name="connsiteX7" fmla="*/ 7906870 w 7906870"/>
              <a:gd name="connsiteY7" fmla="*/ 999560 h 1102659"/>
              <a:gd name="connsiteX8" fmla="*/ 7803771 w 7906870"/>
              <a:gd name="connsiteY8" fmla="*/ 1102659 h 1102659"/>
              <a:gd name="connsiteX9" fmla="*/ 103099 w 7906870"/>
              <a:gd name="connsiteY9" fmla="*/ 1102659 h 1102659"/>
              <a:gd name="connsiteX10" fmla="*/ 0 w 7906870"/>
              <a:gd name="connsiteY10" fmla="*/ 999560 h 1102659"/>
              <a:gd name="connsiteX11" fmla="*/ 0 w 7906870"/>
              <a:gd name="connsiteY11" fmla="*/ 103099 h 1102659"/>
              <a:gd name="connsiteX12" fmla="*/ 103099 w 7906870"/>
              <a:gd name="connsiteY12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6870" h="1102659">
                <a:moveTo>
                  <a:pt x="103099" y="0"/>
                </a:moveTo>
                <a:lnTo>
                  <a:pt x="1059210" y="0"/>
                </a:lnTo>
                <a:lnTo>
                  <a:pt x="1059210" y="1102658"/>
                </a:lnTo>
                <a:lnTo>
                  <a:pt x="7546468" y="1102658"/>
                </a:lnTo>
                <a:lnTo>
                  <a:pt x="7546468" y="0"/>
                </a:lnTo>
                <a:lnTo>
                  <a:pt x="7803771" y="0"/>
                </a:lnTo>
                <a:cubicBezTo>
                  <a:pt x="7860711" y="0"/>
                  <a:pt x="7906870" y="46159"/>
                  <a:pt x="7906870" y="103099"/>
                </a:cubicBezTo>
                <a:lnTo>
                  <a:pt x="7906870" y="999560"/>
                </a:lnTo>
                <a:cubicBezTo>
                  <a:pt x="7906870" y="1056500"/>
                  <a:pt x="7860711" y="1102659"/>
                  <a:pt x="7803771" y="1102659"/>
                </a:cubicBezTo>
                <a:lnTo>
                  <a:pt x="103099" y="1102659"/>
                </a:lnTo>
                <a:cubicBezTo>
                  <a:pt x="46159" y="1102659"/>
                  <a:pt x="0" y="1056500"/>
                  <a:pt x="0" y="999560"/>
                </a:cubicBezTo>
                <a:lnTo>
                  <a:pt x="0" y="103099"/>
                </a:lnTo>
                <a:cubicBezTo>
                  <a:pt x="0" y="46159"/>
                  <a:pt x="46159" y="0"/>
                  <a:pt x="103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9065" y="1712595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400"/>
              <a:t> </a:t>
            </a:r>
            <a:r>
              <a:rPr lang="zh-CN" altLang="en-US" sz="2400">
                <a:solidFill>
                  <a:schemeClr val="bg2">
                    <a:lumMod val="50000"/>
                  </a:schemeClr>
                </a:solidFill>
              </a:rPr>
              <a:t>The focus of translation has shifted to the translation of Marxist-Leninist social science works and realist writers, represented by Fu Lei and Yang Bi. </a:t>
            </a:r>
            <a:endParaRPr lang="zh-CN" alt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19065" y="3089275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chemeClr val="bg2">
                    <a:lumMod val="25000"/>
                  </a:schemeClr>
                </a:solidFill>
                <a:sym typeface="+mn-ea"/>
              </a:rPr>
              <a:t>Literary translation and non-literary translation have been promoted simultaneously, and translation theory and practice have been paid equal attention</a:t>
            </a:r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sym typeface="+mn-ea"/>
              </a:rPr>
              <a:t>.</a:t>
            </a:r>
            <a:endParaRPr lang="zh-CN" altLang="en-US" sz="2400">
              <a:solidFill>
                <a:schemeClr val="bg2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19065" y="442087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The modern translation theory was established in 1990.</a:t>
            </a:r>
            <a:endParaRPr lang="en-US" altLang="zh-CN" sz="2400"/>
          </a:p>
        </p:txBody>
      </p:sp>
      <p:pic>
        <p:nvPicPr>
          <p:cNvPr id="15" name="图片 14" descr="2021-10-20 11:43:46.498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1544955"/>
            <a:ext cx="3615055" cy="45675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8455" y="5337175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3600" b="1">
                <a:solidFill>
                  <a:schemeClr val="bg1"/>
                </a:solidFill>
              </a:rPr>
              <a:t>Fu Lei</a:t>
            </a:r>
            <a:endParaRPr lang="en-US" altLang="zh-CN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37990" y="2210435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6000" b="1"/>
              <a:t>Thank You</a:t>
            </a:r>
            <a:endParaRPr lang="en-US" altLang="zh-CN" sz="6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6" y="1411767"/>
            <a:ext cx="4264264" cy="40902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7923" y="2343550"/>
            <a:ext cx="2623872" cy="1432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endParaRPr lang="zh-CN" altLang="zh-CN" sz="8800" kern="100" dirty="0">
              <a:latin typeface="方正兰亭粗黑简体" pitchFamily="2" charset="-122"/>
              <a:ea typeface="方正兰亭粗黑简体" pitchFamily="2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5860" y="3136900"/>
            <a:ext cx="3206750" cy="6400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造字工房悦黑演示版常规体" pitchFamily="50" charset="-122"/>
                <a:ea typeface="造字工房悦黑演示版常规体" pitchFamily="50" charset="-122"/>
              </a:rPr>
              <a:t>CONTENTS</a:t>
            </a:r>
            <a:endParaRPr lang="en-US" altLang="zh-CN" sz="3600" dirty="0"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268720" y="347345"/>
            <a:ext cx="4925060" cy="725170"/>
          </a:xfrm>
          <a:prstGeom prst="round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37630" y="527050"/>
            <a:ext cx="45866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方正兰亭粗黑简体" pitchFamily="2" charset="-122"/>
                <a:ea typeface="方正兰亭粗黑简体" pitchFamily="2" charset="-122"/>
              </a:rPr>
              <a:t>The translation of Buddhist texts</a:t>
            </a:r>
            <a:endParaRPr lang="en-US" altLang="zh-CN" dirty="0"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68720" y="1473835"/>
            <a:ext cx="4900295" cy="723900"/>
          </a:xfrm>
          <a:prstGeom prst="round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142990" y="2554605"/>
            <a:ext cx="5152390" cy="1010920"/>
          </a:xfrm>
          <a:prstGeom prst="roundRect">
            <a:avLst>
              <a:gd name="adj" fmla="val 31212"/>
            </a:avLst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93790" y="3776345"/>
            <a:ext cx="4999990" cy="760730"/>
          </a:xfrm>
          <a:prstGeom prst="round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293485" y="4777740"/>
            <a:ext cx="4900295" cy="723900"/>
          </a:xfrm>
          <a:prstGeom prst="round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438265" y="1652905"/>
            <a:ext cx="45866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方正兰亭粗黑简体" pitchFamily="2" charset="-122"/>
                <a:ea typeface="方正兰亭粗黑简体" pitchFamily="2" charset="-122"/>
              </a:rPr>
              <a:t>The translation of technology</a:t>
            </a:r>
            <a:endParaRPr lang="en-US" altLang="zh-CN" dirty="0"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49010" y="2877185"/>
            <a:ext cx="53892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sociology and literature</a:t>
            </a:r>
            <a:endParaRPr lang="en-US" altLang="zh-CN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1240" y="3955415"/>
            <a:ext cx="52146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during the May Fourth period</a:t>
            </a:r>
            <a:endParaRPr lang="en-US" altLang="zh-CN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08115" y="4956810"/>
            <a:ext cx="44227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since 1978</a:t>
            </a:r>
            <a:endParaRPr lang="en-US" altLang="zh-CN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78879" y="1584976"/>
            <a:ext cx="1833848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>
                <a:latin typeface="Impact" pitchFamily="34" charset="0"/>
                <a:ea typeface="方正兰亭粗黑简体" pitchFamily="2" charset="-122"/>
              </a:rPr>
              <a:t>一</a:t>
            </a:r>
            <a:endParaRPr lang="zh-CN" altLang="en-US" sz="13800" b="1" dirty="0">
              <a:latin typeface="Impact" pitchFamily="34" charset="0"/>
              <a:ea typeface="方正兰亭粗黑简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0945" y="4533900"/>
            <a:ext cx="77381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</a:rPr>
              <a:t>The translation of Buddhist texts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矩形 1566"/>
          <p:cNvSpPr/>
          <p:nvPr/>
        </p:nvSpPr>
        <p:spPr>
          <a:xfrm>
            <a:off x="338455" y="1516380"/>
            <a:ext cx="8076565" cy="4971415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70" name="矩形 1569"/>
          <p:cNvSpPr/>
          <p:nvPr/>
        </p:nvSpPr>
        <p:spPr>
          <a:xfrm>
            <a:off x="1057275" y="1838325"/>
            <a:ext cx="76244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An Shigao</a:t>
            </a:r>
            <a:r>
              <a:rPr lang="zh-CN" altLang="en-US" sz="2000" b="1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zh-CN" altLang="en-US" sz="2000" b="1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23035" y="508635"/>
            <a:ext cx="51142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兰亭粗黑简体" pitchFamily="2" charset="-122"/>
                <a:ea typeface="方正兰亭粗黑简体" pitchFamily="2" charset="-122"/>
              </a:rPr>
              <a:t>The beginning</a:t>
            </a:r>
            <a:r>
              <a:rPr lang="zh-CN" altLang="en-US" sz="3200" dirty="0">
                <a:latin typeface="方正兰亭粗黑简体" pitchFamily="2" charset="-122"/>
                <a:ea typeface="方正兰亭粗黑简体" pitchFamily="2" charset="-122"/>
              </a:rPr>
              <a:t>（</a:t>
            </a:r>
            <a:r>
              <a:rPr lang="en-US" altLang="zh-CN" sz="3200" dirty="0">
                <a:latin typeface="方正兰亭粗黑简体" pitchFamily="2" charset="-122"/>
                <a:ea typeface="方正兰亭粗黑简体" pitchFamily="2" charset="-122"/>
              </a:rPr>
              <a:t>148</a:t>
            </a:r>
            <a:r>
              <a:rPr lang="zh-CN" altLang="en-US" sz="3200" dirty="0">
                <a:latin typeface="方正兰亭粗黑简体" pitchFamily="2" charset="-122"/>
                <a:ea typeface="方正兰亭粗黑简体" pitchFamily="2" charset="-122"/>
              </a:rPr>
              <a:t>～</a:t>
            </a:r>
            <a:r>
              <a:rPr lang="en-US" altLang="zh-CN" sz="3200" dirty="0">
                <a:latin typeface="方正兰亭粗黑简体" pitchFamily="2" charset="-122"/>
                <a:ea typeface="方正兰亭粗黑简体" pitchFamily="2" charset="-122"/>
              </a:rPr>
              <a:t>316</a:t>
            </a:r>
            <a:r>
              <a:rPr lang="zh-CN" altLang="en-US" sz="3200" dirty="0">
                <a:latin typeface="方正兰亭粗黑简体" pitchFamily="2" charset="-122"/>
                <a:ea typeface="方正兰亭粗黑简体" pitchFamily="2" charset="-122"/>
              </a:rPr>
              <a:t>）</a:t>
            </a:r>
            <a:endParaRPr lang="zh-CN" altLang="en-US" sz="3200" dirty="0">
              <a:latin typeface="方正兰亭粗黑简体" pitchFamily="2" charset="-122"/>
              <a:ea typeface="方正兰亭粗黑简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0029" y="279122"/>
            <a:ext cx="1085080" cy="1124297"/>
            <a:chOff x="310029" y="279122"/>
            <a:chExt cx="1085080" cy="11242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38165" y="295423"/>
              <a:ext cx="8323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latin typeface="Impact" pitchFamily="34" charset="0"/>
                  <a:ea typeface="方正兰亭粗黑简体" pitchFamily="2" charset="-122"/>
                </a:rPr>
                <a:t>1</a:t>
              </a:r>
              <a:endParaRPr lang="zh-CN" altLang="en-US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pic>
        <p:nvPicPr>
          <p:cNvPr id="4" name="图片 3" descr="2021-10-20 09:55:49.413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720" y="20320"/>
            <a:ext cx="3462655" cy="3016885"/>
          </a:xfrm>
          <a:prstGeom prst="rect">
            <a:avLst/>
          </a:prstGeom>
        </p:spPr>
      </p:pic>
      <p:pic>
        <p:nvPicPr>
          <p:cNvPr id="5" name="图片 4" descr="2021-10-20 09:55:49.458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05" y="2909570"/>
            <a:ext cx="3544570" cy="3890010"/>
          </a:xfrm>
          <a:prstGeom prst="rect">
            <a:avLst/>
          </a:prstGeom>
        </p:spPr>
      </p:pic>
      <p:pic>
        <p:nvPicPr>
          <p:cNvPr id="6" name="图片 5" descr="icon:src=kso_mobile,id=21585694,setid=215856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" y="1574165"/>
            <a:ext cx="879475" cy="879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7275" y="245364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translated more than 30 Buddhist sutras</a:t>
            </a:r>
            <a:endParaRPr lang="zh-CN" altLang="en-US" sz="2400"/>
          </a:p>
        </p:txBody>
      </p:sp>
      <p:pic>
        <p:nvPicPr>
          <p:cNvPr id="8" name="图片 7" descr="icon:src=kso_mobile,id=21585694,setid=215856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" y="3401060"/>
            <a:ext cx="879475" cy="879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7275" y="3642360"/>
            <a:ext cx="76244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Zhi Qian</a:t>
            </a:r>
            <a:r>
              <a:rPr lang="zh-CN" altLang="en-US" sz="2000" b="1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endParaRPr lang="zh-CN" altLang="en-US" sz="2000" b="1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0940" y="410718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en-US" altLang="zh-CN" sz="2400"/>
              <a:t>created the translation with clear explanatory notes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</a:t>
            </a:r>
            <a:r>
              <a:rPr lang="en-US" altLang="zh-CN" sz="2400"/>
              <a:t>believes that we should follow the original text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7160" y="1338580"/>
            <a:ext cx="2941320" cy="3740150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/>
        </p:nvSpPr>
        <p:spPr>
          <a:xfrm>
            <a:off x="4629150" y="1402080"/>
            <a:ext cx="2790825" cy="3664585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67" name="矩形 1566"/>
          <p:cNvSpPr/>
          <p:nvPr/>
        </p:nvSpPr>
        <p:spPr>
          <a:xfrm>
            <a:off x="114300" y="1404620"/>
            <a:ext cx="3556635" cy="3677920"/>
          </a:xfrm>
          <a:prstGeom prst="rect">
            <a:avLst/>
          </a:prstGeom>
          <a:solidFill>
            <a:srgbClr val="E0A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1423035" y="508635"/>
            <a:ext cx="72986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The prosperous period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（</a:t>
            </a: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317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～</a:t>
            </a: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617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）</a:t>
            </a:r>
            <a:endParaRPr lang="zh-CN" altLang="en-US" sz="3200" kern="100" dirty="0">
              <a:latin typeface="方正兰亭粗黑简体" pitchFamily="2" charset="-122"/>
              <a:ea typeface="方正兰亭粗黑简体" pitchFamily="2" charset="-122"/>
              <a:cs typeface="Times New Roman" pitchFamily="18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10029" y="279122"/>
            <a:ext cx="1085080" cy="1113581"/>
            <a:chOff x="310029" y="279122"/>
            <a:chExt cx="1085080" cy="111358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latin typeface="Impact" pitchFamily="34" charset="0"/>
                  <a:ea typeface="方正兰亭粗黑简体" pitchFamily="2" charset="-122"/>
                </a:rPr>
                <a:t>2</a:t>
              </a:r>
              <a:endParaRPr lang="en-US" altLang="zh-CN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pic>
        <p:nvPicPr>
          <p:cNvPr id="3" name="图片 2" descr="2021-10-20 10:14:27.067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1517650"/>
            <a:ext cx="3364865" cy="3473450"/>
          </a:xfrm>
          <a:prstGeom prst="rect">
            <a:avLst/>
          </a:prstGeom>
        </p:spPr>
      </p:pic>
      <p:pic>
        <p:nvPicPr>
          <p:cNvPr id="4" name="图片 3" descr="2021-10-20 10:15:22.65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65" y="1565910"/>
            <a:ext cx="2416810" cy="3223260"/>
          </a:xfrm>
          <a:prstGeom prst="rect">
            <a:avLst/>
          </a:prstGeom>
        </p:spPr>
      </p:pic>
      <p:pic>
        <p:nvPicPr>
          <p:cNvPr id="5" name="图片 4" descr="2021-10-20 10:21:07.459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055" y="1517650"/>
            <a:ext cx="2360295" cy="3271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2175" y="5100320"/>
            <a:ext cx="1894840" cy="584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 b="1"/>
              <a:t>Shi Daoan</a:t>
            </a:r>
            <a:endParaRPr lang="en-US" altLang="zh-CN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5323840" y="5100320"/>
            <a:ext cx="2309495" cy="724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 b="1"/>
              <a:t>Kumarajiva</a:t>
            </a:r>
            <a:endParaRPr lang="en-US" altLang="zh-CN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0077450" y="5100320"/>
            <a:ext cx="2334895" cy="1075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 b="1"/>
              <a:t>Yan Cong</a:t>
            </a:r>
            <a:endParaRPr lang="en-US" altLang="zh-CN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14300" y="5572125"/>
            <a:ext cx="4005580" cy="1062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put forward “ five instances of losing the source and three instances of difficulties”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45330" y="5824855"/>
            <a:ext cx="3866515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</a:rPr>
              <a:t>tend to choose free translation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3530" y="5572125"/>
            <a:ext cx="2975610" cy="98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</a:rPr>
              <a:t>translated 22 Buddhist texts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414010" y="1258570"/>
            <a:ext cx="6414770" cy="1878330"/>
            <a:chOff x="1782484" y="2070849"/>
            <a:chExt cx="6239434" cy="1062317"/>
          </a:xfrm>
        </p:grpSpPr>
        <p:grpSp>
          <p:nvGrpSpPr>
            <p:cNvPr id="33" name="组合 32"/>
            <p:cNvGrpSpPr/>
            <p:nvPr/>
          </p:nvGrpSpPr>
          <p:grpSpPr>
            <a:xfrm>
              <a:off x="1782484" y="2070849"/>
              <a:ext cx="6239434" cy="1062317"/>
              <a:chOff x="1809378" y="2111190"/>
              <a:chExt cx="6239434" cy="1062317"/>
            </a:xfrm>
          </p:grpSpPr>
          <p:sp>
            <p:nvSpPr>
              <p:cNvPr id="35" name="五边形 34"/>
              <p:cNvSpPr/>
              <p:nvPr/>
            </p:nvSpPr>
            <p:spPr>
              <a:xfrm flipH="1">
                <a:off x="1809378" y="2111190"/>
                <a:ext cx="5177117" cy="1062317"/>
              </a:xfrm>
              <a:prstGeom prst="homePlate">
                <a:avLst/>
              </a:prstGeom>
              <a:solidFill>
                <a:srgbClr val="E0A9CB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>
                <a:off x="6986495" y="2111190"/>
                <a:ext cx="1062317" cy="1062317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sp>
          <p:nvSpPr>
            <p:cNvPr id="34" name="Freeform 271"/>
            <p:cNvSpPr/>
            <p:nvPr/>
          </p:nvSpPr>
          <p:spPr bwMode="auto">
            <a:xfrm>
              <a:off x="7194009" y="2672184"/>
              <a:ext cx="187788" cy="299465"/>
            </a:xfrm>
            <a:custGeom>
              <a:avLst/>
              <a:gdLst>
                <a:gd name="T0" fmla="*/ 146 w 168"/>
                <a:gd name="T1" fmla="*/ 163 h 268"/>
                <a:gd name="T2" fmla="*/ 124 w 168"/>
                <a:gd name="T3" fmla="*/ 149 h 268"/>
                <a:gd name="T4" fmla="*/ 153 w 168"/>
                <a:gd name="T5" fmla="*/ 76 h 268"/>
                <a:gd name="T6" fmla="*/ 84 w 168"/>
                <a:gd name="T7" fmla="*/ 0 h 268"/>
                <a:gd name="T8" fmla="*/ 16 w 168"/>
                <a:gd name="T9" fmla="*/ 76 h 268"/>
                <a:gd name="T10" fmla="*/ 44 w 168"/>
                <a:gd name="T11" fmla="*/ 149 h 268"/>
                <a:gd name="T12" fmla="*/ 23 w 168"/>
                <a:gd name="T13" fmla="*/ 163 h 268"/>
                <a:gd name="T14" fmla="*/ 0 w 168"/>
                <a:gd name="T15" fmla="*/ 206 h 268"/>
                <a:gd name="T16" fmla="*/ 84 w 168"/>
                <a:gd name="T17" fmla="*/ 268 h 268"/>
                <a:gd name="T18" fmla="*/ 168 w 168"/>
                <a:gd name="T19" fmla="*/ 206 h 268"/>
                <a:gd name="T20" fmla="*/ 146 w 168"/>
                <a:gd name="T21" fmla="*/ 163 h 268"/>
                <a:gd name="T22" fmla="*/ 37 w 168"/>
                <a:gd name="T23" fmla="*/ 76 h 268"/>
                <a:gd name="T24" fmla="*/ 84 w 168"/>
                <a:gd name="T25" fmla="*/ 21 h 268"/>
                <a:gd name="T26" fmla="*/ 131 w 168"/>
                <a:gd name="T27" fmla="*/ 76 h 268"/>
                <a:gd name="T28" fmla="*/ 84 w 168"/>
                <a:gd name="T29" fmla="*/ 144 h 268"/>
                <a:gd name="T30" fmla="*/ 37 w 168"/>
                <a:gd name="T31" fmla="*/ 76 h 268"/>
                <a:gd name="T32" fmla="*/ 84 w 168"/>
                <a:gd name="T33" fmla="*/ 246 h 268"/>
                <a:gd name="T34" fmla="*/ 22 w 168"/>
                <a:gd name="T35" fmla="*/ 206 h 268"/>
                <a:gd name="T36" fmla="*/ 33 w 168"/>
                <a:gd name="T37" fmla="*/ 182 h 268"/>
                <a:gd name="T38" fmla="*/ 63 w 168"/>
                <a:gd name="T39" fmla="*/ 162 h 268"/>
                <a:gd name="T40" fmla="*/ 84 w 168"/>
                <a:gd name="T41" fmla="*/ 166 h 268"/>
                <a:gd name="T42" fmla="*/ 106 w 168"/>
                <a:gd name="T43" fmla="*/ 162 h 268"/>
                <a:gd name="T44" fmla="*/ 135 w 168"/>
                <a:gd name="T45" fmla="*/ 182 h 268"/>
                <a:gd name="T46" fmla="*/ 147 w 168"/>
                <a:gd name="T47" fmla="*/ 206 h 268"/>
                <a:gd name="T48" fmla="*/ 84 w 168"/>
                <a:gd name="T49" fmla="*/ 24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68">
                  <a:moveTo>
                    <a:pt x="146" y="163"/>
                  </a:moveTo>
                  <a:cubicBezTo>
                    <a:pt x="140" y="160"/>
                    <a:pt x="133" y="156"/>
                    <a:pt x="124" y="149"/>
                  </a:cubicBezTo>
                  <a:cubicBezTo>
                    <a:pt x="142" y="131"/>
                    <a:pt x="153" y="103"/>
                    <a:pt x="153" y="76"/>
                  </a:cubicBezTo>
                  <a:cubicBezTo>
                    <a:pt x="153" y="32"/>
                    <a:pt x="124" y="0"/>
                    <a:pt x="84" y="0"/>
                  </a:cubicBezTo>
                  <a:cubicBezTo>
                    <a:pt x="44" y="0"/>
                    <a:pt x="16" y="32"/>
                    <a:pt x="16" y="76"/>
                  </a:cubicBezTo>
                  <a:cubicBezTo>
                    <a:pt x="16" y="103"/>
                    <a:pt x="26" y="131"/>
                    <a:pt x="44" y="149"/>
                  </a:cubicBezTo>
                  <a:cubicBezTo>
                    <a:pt x="35" y="156"/>
                    <a:pt x="28" y="160"/>
                    <a:pt x="23" y="163"/>
                  </a:cubicBezTo>
                  <a:cubicBezTo>
                    <a:pt x="6" y="173"/>
                    <a:pt x="0" y="179"/>
                    <a:pt x="0" y="206"/>
                  </a:cubicBezTo>
                  <a:cubicBezTo>
                    <a:pt x="0" y="243"/>
                    <a:pt x="33" y="268"/>
                    <a:pt x="84" y="268"/>
                  </a:cubicBezTo>
                  <a:cubicBezTo>
                    <a:pt x="135" y="268"/>
                    <a:pt x="168" y="243"/>
                    <a:pt x="168" y="206"/>
                  </a:cubicBezTo>
                  <a:cubicBezTo>
                    <a:pt x="168" y="179"/>
                    <a:pt x="163" y="173"/>
                    <a:pt x="146" y="163"/>
                  </a:cubicBezTo>
                  <a:close/>
                  <a:moveTo>
                    <a:pt x="37" y="76"/>
                  </a:moveTo>
                  <a:cubicBezTo>
                    <a:pt x="37" y="49"/>
                    <a:pt x="52" y="21"/>
                    <a:pt x="84" y="21"/>
                  </a:cubicBezTo>
                  <a:cubicBezTo>
                    <a:pt x="117" y="21"/>
                    <a:pt x="131" y="49"/>
                    <a:pt x="131" y="76"/>
                  </a:cubicBezTo>
                  <a:cubicBezTo>
                    <a:pt x="131" y="108"/>
                    <a:pt x="112" y="144"/>
                    <a:pt x="84" y="144"/>
                  </a:cubicBezTo>
                  <a:cubicBezTo>
                    <a:pt x="57" y="144"/>
                    <a:pt x="37" y="108"/>
                    <a:pt x="37" y="76"/>
                  </a:cubicBezTo>
                  <a:close/>
                  <a:moveTo>
                    <a:pt x="84" y="246"/>
                  </a:moveTo>
                  <a:cubicBezTo>
                    <a:pt x="70" y="246"/>
                    <a:pt x="22" y="243"/>
                    <a:pt x="22" y="206"/>
                  </a:cubicBezTo>
                  <a:cubicBezTo>
                    <a:pt x="22" y="189"/>
                    <a:pt x="22" y="189"/>
                    <a:pt x="33" y="182"/>
                  </a:cubicBezTo>
                  <a:cubicBezTo>
                    <a:pt x="40" y="178"/>
                    <a:pt x="50" y="172"/>
                    <a:pt x="63" y="162"/>
                  </a:cubicBezTo>
                  <a:cubicBezTo>
                    <a:pt x="70" y="165"/>
                    <a:pt x="77" y="166"/>
                    <a:pt x="84" y="166"/>
                  </a:cubicBezTo>
                  <a:cubicBezTo>
                    <a:pt x="92" y="166"/>
                    <a:pt x="99" y="165"/>
                    <a:pt x="106" y="162"/>
                  </a:cubicBezTo>
                  <a:cubicBezTo>
                    <a:pt x="119" y="172"/>
                    <a:pt x="128" y="178"/>
                    <a:pt x="135" y="182"/>
                  </a:cubicBezTo>
                  <a:cubicBezTo>
                    <a:pt x="147" y="189"/>
                    <a:pt x="147" y="189"/>
                    <a:pt x="147" y="206"/>
                  </a:cubicBezTo>
                  <a:cubicBezTo>
                    <a:pt x="147" y="243"/>
                    <a:pt x="99" y="246"/>
                    <a:pt x="84" y="2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4010" y="3778885"/>
            <a:ext cx="6315075" cy="2179955"/>
            <a:chOff x="3700932" y="3133165"/>
            <a:chExt cx="6239434" cy="1062318"/>
          </a:xfrm>
        </p:grpSpPr>
        <p:grpSp>
          <p:nvGrpSpPr>
            <p:cNvPr id="26" name="组合 25"/>
            <p:cNvGrpSpPr/>
            <p:nvPr/>
          </p:nvGrpSpPr>
          <p:grpSpPr>
            <a:xfrm>
              <a:off x="3700932" y="3133165"/>
              <a:ext cx="6239434" cy="1062318"/>
              <a:chOff x="3727826" y="3173506"/>
              <a:chExt cx="6239434" cy="1062318"/>
            </a:xfrm>
          </p:grpSpPr>
          <p:sp>
            <p:nvSpPr>
              <p:cNvPr id="28" name="五边形 27"/>
              <p:cNvSpPr/>
              <p:nvPr/>
            </p:nvSpPr>
            <p:spPr>
              <a:xfrm>
                <a:off x="4790143" y="3173507"/>
                <a:ext cx="5177117" cy="1062317"/>
              </a:xfrm>
              <a:prstGeom prst="homePlate">
                <a:avLst/>
              </a:prstGeom>
              <a:solidFill>
                <a:srgbClr val="E0A9CB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flipH="1" flipV="1">
                <a:off x="3727826" y="3173506"/>
                <a:ext cx="1062317" cy="1062317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sp>
          <p:nvSpPr>
            <p:cNvPr id="27" name="Freeform 247"/>
            <p:cNvSpPr/>
            <p:nvPr/>
          </p:nvSpPr>
          <p:spPr bwMode="auto">
            <a:xfrm>
              <a:off x="4299499" y="3305353"/>
              <a:ext cx="261055" cy="261055"/>
            </a:xfrm>
            <a:custGeom>
              <a:avLst/>
              <a:gdLst>
                <a:gd name="T0" fmla="*/ 223 w 234"/>
                <a:gd name="T1" fmla="*/ 203 h 234"/>
                <a:gd name="T2" fmla="*/ 167 w 234"/>
                <a:gd name="T3" fmla="*/ 147 h 234"/>
                <a:gd name="T4" fmla="*/ 166 w 234"/>
                <a:gd name="T5" fmla="*/ 146 h 234"/>
                <a:gd name="T6" fmla="*/ 156 w 234"/>
                <a:gd name="T7" fmla="*/ 34 h 234"/>
                <a:gd name="T8" fmla="*/ 33 w 234"/>
                <a:gd name="T9" fmla="*/ 34 h 234"/>
                <a:gd name="T10" fmla="*/ 33 w 234"/>
                <a:gd name="T11" fmla="*/ 157 h 234"/>
                <a:gd name="T12" fmla="*/ 145 w 234"/>
                <a:gd name="T13" fmla="*/ 166 h 234"/>
                <a:gd name="T14" fmla="*/ 147 w 234"/>
                <a:gd name="T15" fmla="*/ 168 h 234"/>
                <a:gd name="T16" fmla="*/ 202 w 234"/>
                <a:gd name="T17" fmla="*/ 223 h 234"/>
                <a:gd name="T18" fmla="*/ 228 w 234"/>
                <a:gd name="T19" fmla="*/ 229 h 234"/>
                <a:gd name="T20" fmla="*/ 223 w 234"/>
                <a:gd name="T21" fmla="*/ 203 h 234"/>
                <a:gd name="T22" fmla="*/ 53 w 234"/>
                <a:gd name="T23" fmla="*/ 137 h 234"/>
                <a:gd name="T24" fmla="*/ 53 w 234"/>
                <a:gd name="T25" fmla="*/ 54 h 234"/>
                <a:gd name="T26" fmla="*/ 136 w 234"/>
                <a:gd name="T27" fmla="*/ 54 h 234"/>
                <a:gd name="T28" fmla="*/ 136 w 234"/>
                <a:gd name="T29" fmla="*/ 137 h 234"/>
                <a:gd name="T30" fmla="*/ 53 w 234"/>
                <a:gd name="T31" fmla="*/ 1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234">
                  <a:moveTo>
                    <a:pt x="223" y="203"/>
                  </a:move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6"/>
                    <a:pt x="166" y="146"/>
                  </a:cubicBezTo>
                  <a:cubicBezTo>
                    <a:pt x="190" y="112"/>
                    <a:pt x="187" y="65"/>
                    <a:pt x="156" y="34"/>
                  </a:cubicBezTo>
                  <a:cubicBezTo>
                    <a:pt x="122" y="0"/>
                    <a:pt x="67" y="0"/>
                    <a:pt x="33" y="34"/>
                  </a:cubicBezTo>
                  <a:cubicBezTo>
                    <a:pt x="0" y="68"/>
                    <a:pt x="0" y="123"/>
                    <a:pt x="33" y="157"/>
                  </a:cubicBezTo>
                  <a:cubicBezTo>
                    <a:pt x="64" y="187"/>
                    <a:pt x="111" y="190"/>
                    <a:pt x="145" y="166"/>
                  </a:cubicBezTo>
                  <a:cubicBezTo>
                    <a:pt x="146" y="167"/>
                    <a:pt x="146" y="167"/>
                    <a:pt x="147" y="168"/>
                  </a:cubicBezTo>
                  <a:cubicBezTo>
                    <a:pt x="202" y="223"/>
                    <a:pt x="202" y="223"/>
                    <a:pt x="202" y="223"/>
                  </a:cubicBezTo>
                  <a:cubicBezTo>
                    <a:pt x="211" y="232"/>
                    <a:pt x="222" y="234"/>
                    <a:pt x="228" y="229"/>
                  </a:cubicBezTo>
                  <a:cubicBezTo>
                    <a:pt x="234" y="223"/>
                    <a:pt x="231" y="211"/>
                    <a:pt x="223" y="203"/>
                  </a:cubicBezTo>
                  <a:close/>
                  <a:moveTo>
                    <a:pt x="53" y="137"/>
                  </a:moveTo>
                  <a:cubicBezTo>
                    <a:pt x="31" y="114"/>
                    <a:pt x="31" y="77"/>
                    <a:pt x="53" y="54"/>
                  </a:cubicBezTo>
                  <a:cubicBezTo>
                    <a:pt x="76" y="31"/>
                    <a:pt x="113" y="31"/>
                    <a:pt x="136" y="54"/>
                  </a:cubicBezTo>
                  <a:cubicBezTo>
                    <a:pt x="159" y="77"/>
                    <a:pt x="159" y="114"/>
                    <a:pt x="136" y="137"/>
                  </a:cubicBezTo>
                  <a:cubicBezTo>
                    <a:pt x="113" y="160"/>
                    <a:pt x="76" y="160"/>
                    <a:pt x="53" y="1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99210" y="274320"/>
            <a:ext cx="72986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The Heyday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（</a:t>
            </a: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618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～</a:t>
            </a: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906</a:t>
            </a:r>
            <a:r>
              <a:rPr lang="zh-CN" altLang="en-US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）</a:t>
            </a:r>
            <a:endParaRPr lang="zh-CN" altLang="en-US" sz="3200" kern="100" dirty="0">
              <a:latin typeface="方正兰亭粗黑简体" pitchFamily="2" charset="-122"/>
              <a:ea typeface="方正兰亭粗黑简体" pitchFamily="2" charset="-122"/>
              <a:cs typeface="Times New Roman" pitchFamily="18" charset="0"/>
            </a:endParaRPr>
          </a:p>
        </p:txBody>
      </p:sp>
      <p:pic>
        <p:nvPicPr>
          <p:cNvPr id="4" name="图片 3" descr="2021-10-20 10:36:10.575000"/>
          <p:cNvPicPr>
            <a:picLocks noChangeAspect="1"/>
          </p:cNvPicPr>
          <p:nvPr/>
        </p:nvPicPr>
        <p:blipFill>
          <a:blip r:embed="rId1"/>
          <a:srcRect l="10952" t="2545" r="-10952" b="-2545"/>
          <a:stretch>
            <a:fillRect/>
          </a:stretch>
        </p:blipFill>
        <p:spPr>
          <a:xfrm>
            <a:off x="933450" y="1176020"/>
            <a:ext cx="3957320" cy="4937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79795" y="1397000"/>
            <a:ext cx="4998085" cy="1602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en-US" altLang="zh-CN" sz="2400"/>
              <a:t>brought back 657 Buddhist sutras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</a:t>
            </a:r>
            <a:r>
              <a:rPr lang="en-US" altLang="zh-CN" sz="2400"/>
              <a:t>hosted the largest and most well-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 organised translation forum in ancient</a:t>
            </a:r>
            <a:endParaRPr lang="en-US" altLang="zh-CN" sz="2400"/>
          </a:p>
          <a:p>
            <a:pPr>
              <a:lnSpc>
                <a:spcPct val="100000"/>
              </a:lnSpc>
            </a:pPr>
            <a:r>
              <a:rPr lang="en-US" altLang="zh-CN" sz="2400"/>
              <a:t> Chinese history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1299210" y="6113145"/>
            <a:ext cx="2900045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3600" b="1"/>
              <a:t>Xuanzang</a:t>
            </a:r>
            <a:endParaRPr lang="en-US" altLang="zh-CN" sz="3600" b="1"/>
          </a:p>
        </p:txBody>
      </p:sp>
      <p:grpSp>
        <p:nvGrpSpPr>
          <p:cNvPr id="7" name="组合 6"/>
          <p:cNvGrpSpPr/>
          <p:nvPr/>
        </p:nvGrpSpPr>
        <p:grpSpPr>
          <a:xfrm>
            <a:off x="73025" y="144780"/>
            <a:ext cx="1085215" cy="1113790"/>
            <a:chOff x="310029" y="279122"/>
            <a:chExt cx="1085080" cy="11135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latin typeface="Impact" pitchFamily="34" charset="0"/>
                  <a:ea typeface="方正兰亭粗黑简体" pitchFamily="2" charset="-122"/>
                </a:rPr>
                <a:t>3</a:t>
              </a:r>
              <a:endParaRPr lang="en-US" altLang="zh-CN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10350" y="4356735"/>
            <a:ext cx="4998085" cy="1602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sz="2400"/>
              <a:t>proposed “seeking truth as well as 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/>
              <a:t>popular and easy to understand”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9974" y="1564021"/>
            <a:ext cx="1833848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>
                <a:latin typeface="Impact" pitchFamily="34" charset="0"/>
                <a:ea typeface="方正兰亭粗黑简体" pitchFamily="2" charset="-122"/>
              </a:rPr>
              <a:t>二</a:t>
            </a:r>
            <a:endParaRPr lang="zh-CN" altLang="en-US" sz="13800" b="1" dirty="0">
              <a:latin typeface="Impact" pitchFamily="34" charset="0"/>
              <a:ea typeface="方正兰亭粗黑简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96185" y="4378960"/>
            <a:ext cx="78016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</a:rPr>
              <a:t>The translation of technology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14550" y="5470525"/>
            <a:ext cx="9140825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</a:rPr>
              <a:t>From the end of the Ming dynasty to the beginning of the Qing dynasty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03630" y="2315845"/>
            <a:ext cx="2279650" cy="3862705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E0A9CB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3554" name="直接箭头连接符 23553"/>
          <p:cNvCxnSpPr/>
          <p:nvPr/>
        </p:nvCxnSpPr>
        <p:spPr>
          <a:xfrm>
            <a:off x="1342873" y="3298438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cxnSp>
        <p:nvCxnSpPr>
          <p:cNvPr id="103" name="直接箭头连接符 102"/>
          <p:cNvCxnSpPr/>
          <p:nvPr/>
        </p:nvCxnSpPr>
        <p:spPr>
          <a:xfrm>
            <a:off x="1342873" y="3794047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sp>
        <p:nvSpPr>
          <p:cNvPr id="104" name="矩形 103"/>
          <p:cNvSpPr/>
          <p:nvPr/>
        </p:nvSpPr>
        <p:spPr>
          <a:xfrm>
            <a:off x="1357387" y="3954918"/>
            <a:ext cx="1942851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translted works about western sicence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Greek philosophy and sience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469602" y="3336088"/>
            <a:ext cx="1578397" cy="4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135" dirty="0">
                <a:latin typeface="华文细黑" pitchFamily="2" charset="-122"/>
                <a:ea typeface="华文细黑" pitchFamily="2" charset="-122"/>
              </a:rPr>
              <a:t>Content</a:t>
            </a:r>
            <a:endParaRPr lang="en-US" altLang="zh-CN" sz="2135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3663950" y="2315845"/>
            <a:ext cx="2440940" cy="3862705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E0A9CB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6" name="圆角矩形 125"/>
          <p:cNvSpPr/>
          <p:nvPr/>
        </p:nvSpPr>
        <p:spPr>
          <a:xfrm>
            <a:off x="6224270" y="2315845"/>
            <a:ext cx="2330450" cy="3862705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E0A9CB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2" name="圆角矩形 131"/>
          <p:cNvSpPr/>
          <p:nvPr/>
        </p:nvSpPr>
        <p:spPr>
          <a:xfrm>
            <a:off x="8784590" y="2315845"/>
            <a:ext cx="2303780" cy="3862070"/>
          </a:xfrm>
          <a:prstGeom prst="roundRect">
            <a:avLst>
              <a:gd name="adj" fmla="val 3230"/>
            </a:avLst>
          </a:prstGeom>
          <a:noFill/>
          <a:ln w="19050">
            <a:solidFill>
              <a:srgbClr val="E0A9CB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22500" y="1802406"/>
            <a:ext cx="1066145" cy="1045797"/>
          </a:xfrm>
          <a:prstGeom prst="ellipse">
            <a:avLst/>
          </a:prstGeom>
          <a:solidFill>
            <a:srgbClr val="E0A9C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282786" y="1802406"/>
            <a:ext cx="1066145" cy="1045797"/>
          </a:xfrm>
          <a:prstGeom prst="ellipse">
            <a:avLst/>
          </a:prstGeom>
          <a:solidFill>
            <a:srgbClr val="E0A9C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843069" y="1802406"/>
            <a:ext cx="1066145" cy="1045797"/>
          </a:xfrm>
          <a:prstGeom prst="ellipse">
            <a:avLst/>
          </a:prstGeom>
          <a:solidFill>
            <a:srgbClr val="E0A9C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403354" y="1802406"/>
            <a:ext cx="1066145" cy="1045797"/>
          </a:xfrm>
          <a:prstGeom prst="ellipse">
            <a:avLst/>
          </a:prstGeom>
          <a:solidFill>
            <a:srgbClr val="E0A9C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35611" y="2032914"/>
            <a:ext cx="63991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99179" y="2032914"/>
            <a:ext cx="63991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82669" y="2032914"/>
            <a:ext cx="63991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18298" y="2032914"/>
            <a:ext cx="63991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23035" y="508635"/>
            <a:ext cx="57378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方正兰亭粗黑简体" pitchFamily="2" charset="-122"/>
                <a:ea typeface="方正兰亭粗黑简体" pitchFamily="2" charset="-122"/>
                <a:cs typeface="Times New Roman" pitchFamily="18" charset="0"/>
              </a:rPr>
              <a:t>The translation of technology</a:t>
            </a:r>
            <a:endParaRPr lang="en-US" altLang="zh-CN" sz="3200" kern="100" dirty="0">
              <a:latin typeface="方正兰亭粗黑简体" pitchFamily="2" charset="-122"/>
              <a:ea typeface="方正兰亭粗黑简体" pitchFamily="2" charset="-122"/>
              <a:cs typeface="Times New Roman" pitchFamily="18" charset="0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3909981" y="3312952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cxnSp>
        <p:nvCxnSpPr>
          <p:cNvPr id="49" name="直接箭头连接符 48"/>
          <p:cNvCxnSpPr/>
          <p:nvPr/>
        </p:nvCxnSpPr>
        <p:spPr>
          <a:xfrm>
            <a:off x="3909981" y="3808561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sp>
        <p:nvSpPr>
          <p:cNvPr id="50" name="矩形 49"/>
          <p:cNvSpPr/>
          <p:nvPr/>
        </p:nvSpPr>
        <p:spPr>
          <a:xfrm>
            <a:off x="3924300" y="3969385"/>
            <a:ext cx="1892935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Missionary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：：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Matteo Ricci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Johann Adam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Chinese Intellectuals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：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Wei Yuan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Lin Zexu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Xu Guangqi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036710" y="3350602"/>
            <a:ext cx="1578397" cy="4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135" dirty="0">
                <a:latin typeface="华文细黑" pitchFamily="2" charset="-122"/>
                <a:ea typeface="华文细黑" pitchFamily="2" charset="-122"/>
              </a:rPr>
              <a:t>Translator</a:t>
            </a:r>
            <a:endParaRPr lang="en-US" altLang="zh-CN" sz="2135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6481550" y="3308836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cxnSp>
        <p:nvCxnSpPr>
          <p:cNvPr id="53" name="直接箭头连接符 52"/>
          <p:cNvCxnSpPr/>
          <p:nvPr/>
        </p:nvCxnSpPr>
        <p:spPr>
          <a:xfrm>
            <a:off x="6481550" y="3804445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sp>
        <p:nvSpPr>
          <p:cNvPr id="54" name="矩形 53"/>
          <p:cNvSpPr/>
          <p:nvPr/>
        </p:nvSpPr>
        <p:spPr>
          <a:xfrm>
            <a:off x="6496064" y="3965316"/>
            <a:ext cx="1942851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 </a:t>
            </a:r>
            <a:r>
              <a:rPr lang="en-US" altLang="zh-CN" sz="1600" i="1" dirty="0">
                <a:latin typeface="华文细黑" pitchFamily="2" charset="-122"/>
                <a:ea typeface="华文细黑" pitchFamily="2" charset="-122"/>
              </a:rPr>
              <a:t>Elements of Geometry 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《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几何原本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》</a:t>
            </a:r>
            <a:endParaRPr lang="zh-CN" altLang="en-US" sz="16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i="1" dirty="0">
                <a:latin typeface="华文细黑" pitchFamily="2" charset="-122"/>
                <a:ea typeface="华文细黑" pitchFamily="2" charset="-122"/>
              </a:rPr>
              <a:t>The Encyclopedia of Geography 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《四洲志》</a:t>
            </a:r>
            <a:endParaRPr lang="zh-CN" altLang="en-US" sz="16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608279" y="3346486"/>
            <a:ext cx="1578397" cy="4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135" dirty="0">
                <a:latin typeface="华文细黑" pitchFamily="2" charset="-122"/>
                <a:ea typeface="华文细黑" pitchFamily="2" charset="-122"/>
              </a:rPr>
              <a:t>Works</a:t>
            </a:r>
            <a:endParaRPr lang="en-US" altLang="zh-CN" sz="2135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9048658" y="3308836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cxnSp>
        <p:nvCxnSpPr>
          <p:cNvPr id="57" name="直接箭头连接符 56"/>
          <p:cNvCxnSpPr/>
          <p:nvPr/>
        </p:nvCxnSpPr>
        <p:spPr>
          <a:xfrm>
            <a:off x="9048658" y="3804445"/>
            <a:ext cx="1827428" cy="0"/>
          </a:xfrm>
          <a:prstGeom prst="straightConnector1">
            <a:avLst/>
          </a:prstGeom>
          <a:noFill/>
          <a:ln w="19050">
            <a:solidFill>
              <a:srgbClr val="E0A9CB"/>
            </a:solidFill>
            <a:headEnd type="oval" w="med" len="med"/>
            <a:tailEnd type="oval" w="med" len="med"/>
          </a:ln>
        </p:spPr>
      </p:cxnSp>
      <p:sp>
        <p:nvSpPr>
          <p:cNvPr id="58" name="矩形 57"/>
          <p:cNvSpPr/>
          <p:nvPr/>
        </p:nvSpPr>
        <p:spPr>
          <a:xfrm>
            <a:off x="9063172" y="3965316"/>
            <a:ext cx="194285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Si Yi Guan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Tong Wen Guan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175387" y="3346486"/>
            <a:ext cx="1578397" cy="4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135" dirty="0">
                <a:latin typeface="华文细黑" pitchFamily="2" charset="-122"/>
                <a:ea typeface="华文细黑" pitchFamily="2" charset="-122"/>
              </a:rPr>
              <a:t>School</a:t>
            </a:r>
            <a:endParaRPr lang="en-US" altLang="zh-CN" sz="2135" dirty="0"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10029" y="279122"/>
            <a:ext cx="1085080" cy="1113581"/>
            <a:chOff x="310029" y="279122"/>
            <a:chExt cx="1085080" cy="111358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9" y="279122"/>
              <a:ext cx="1085080" cy="1040812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338165" y="295423"/>
              <a:ext cx="83231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b="1" dirty="0">
                  <a:latin typeface="Impact" pitchFamily="34" charset="0"/>
                  <a:ea typeface="方正兰亭粗黑简体" pitchFamily="2" charset="-122"/>
                </a:rPr>
                <a:t>二</a:t>
              </a:r>
              <a:endParaRPr lang="zh-CN" altLang="en-US" sz="6600" b="1" dirty="0">
                <a:latin typeface="Impact" pitchFamily="34" charset="0"/>
                <a:ea typeface="方正兰亭粗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1448740"/>
            <a:ext cx="2430428" cy="23312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9974" y="1564021"/>
            <a:ext cx="1833848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>
                <a:latin typeface="Impact" pitchFamily="34" charset="0"/>
                <a:ea typeface="方正兰亭粗黑简体" pitchFamily="2" charset="-122"/>
              </a:rPr>
              <a:t>三</a:t>
            </a:r>
            <a:endParaRPr lang="zh-CN" altLang="en-US" sz="13800" b="1" dirty="0">
              <a:latin typeface="Impact" pitchFamily="34" charset="0"/>
              <a:ea typeface="方正兰亭粗黑简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65275" y="4246245"/>
            <a:ext cx="93700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方正兰亭粗黑简体" pitchFamily="2" charset="-122"/>
                <a:ea typeface="方正兰亭粗黑简体" pitchFamily="2" charset="-122"/>
                <a:cs typeface="方正兰亭粗黑简体" pitchFamily="2" charset="-122"/>
              </a:rPr>
              <a:t>The translation of sociology and literature</a:t>
            </a:r>
            <a:endParaRPr lang="en-US" altLang="zh-CN" sz="3600" dirty="0">
              <a:latin typeface="方正兰亭粗黑简体" pitchFamily="2" charset="-122"/>
              <a:ea typeface="方正兰亭粗黑简体" pitchFamily="2" charset="-122"/>
              <a:cs typeface="方正兰亭粗黑简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5275" y="5496560"/>
            <a:ext cx="9140825" cy="636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</a:rPr>
              <a:t>From the end of the Qing dynasty to the beginning of  Republic of China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219</Paragraphs>
  <Slides>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方正兰亭粗黑简体</vt:lpstr>
      <vt:lpstr>Times New Roman</vt:lpstr>
      <vt:lpstr>造字工房悦黑演示版常规体</vt:lpstr>
      <vt:lpstr>Impact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牛气冲天</cp:lastModifiedBy>
  <cp:revision>32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87CFF181B1FC2734B6906F61CD4769EE</vt:lpwstr>
  </property>
  <property fmtid="{D5CDD505-2E9C-101B-9397-08002B2CF9AE}" pid="3" name="KSOProductBuildVer">
    <vt:lpwstr>2052-11.15.1</vt:lpwstr>
  </property>
</Properties>
</file>