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9" r:id="rId6"/>
    <p:sldId id="271" r:id="rId7"/>
    <p:sldId id="260" r:id="rId8"/>
    <p:sldId id="261" r:id="rId9"/>
    <p:sldId id="262" r:id="rId10"/>
    <p:sldId id="263" r:id="rId11"/>
    <p:sldId id="264" r:id="rId12"/>
    <p:sldId id="265" r:id="rId13"/>
    <p:sldId id="266" r:id="rId14"/>
    <p:sldId id="267" r:id="rId15"/>
    <p:sldId id="268" r:id="rId16"/>
    <p:sldId id="269" r:id="rId17"/>
    <p:sldId id="270"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A" lastIdx="5"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A25CCEA-3F45-46FD-873C-10FB1242F407}"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9E3CF89-91F4-45FB-A589-58532703FCA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364"/>
            <a:ext cx="12194588" cy="6853636"/>
          </a:xfrm>
          <a:prstGeom prst="rect">
            <a:avLst/>
          </a:prstGeom>
        </p:spPr>
      </p:pic>
      <p:sp>
        <p:nvSpPr>
          <p:cNvPr id="3" name="矩形 2"/>
          <p:cNvSpPr/>
          <p:nvPr userDrawn="1"/>
        </p:nvSpPr>
        <p:spPr>
          <a:xfrm>
            <a:off x="396169" y="450677"/>
            <a:ext cx="11402250" cy="5961011"/>
          </a:xfrm>
          <a:prstGeom prst="rect">
            <a:avLst/>
          </a:prstGeom>
          <a:solidFill>
            <a:schemeClr val="bg1"/>
          </a:solidFill>
          <a:ln>
            <a:no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tags" Target="../tags/tag62.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2.xml"/><Relationship Id="rId2" Type="http://schemas.openxmlformats.org/officeDocument/2006/relationships/tags" Target="../tags/tag63.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2.xml"/><Relationship Id="rId1" Type="http://schemas.openxmlformats.org/officeDocument/2006/relationships/image" Target="../media/image2.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12.xml"/><Relationship Id="rId2" Type="http://schemas.openxmlformats.org/officeDocument/2006/relationships/image" Target="../media/image4.jpeg"/><Relationship Id="rId1" Type="http://schemas.openxmlformats.org/officeDocument/2006/relationships/image" Target="../media/image3.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5819"/>
            <a:ext cx="12192000" cy="6852181"/>
          </a:xfrm>
          <a:prstGeom prst="rect">
            <a:avLst/>
          </a:prstGeom>
        </p:spPr>
      </p:pic>
      <p:sp>
        <p:nvSpPr>
          <p:cNvPr id="3" name="矩形 2"/>
          <p:cNvSpPr/>
          <p:nvPr/>
        </p:nvSpPr>
        <p:spPr>
          <a:xfrm>
            <a:off x="2160495" y="1544568"/>
            <a:ext cx="7871010" cy="3932089"/>
          </a:xfrm>
          <a:prstGeom prst="rect">
            <a:avLst/>
          </a:prstGeom>
          <a:solidFill>
            <a:srgbClr val="244C89"/>
          </a:solidFill>
          <a:ln>
            <a:no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cs typeface="+mn-ea"/>
              <a:sym typeface="+mn-lt"/>
            </a:endParaRPr>
          </a:p>
        </p:txBody>
      </p:sp>
      <p:sp>
        <p:nvSpPr>
          <p:cNvPr id="4" name="矩形 3"/>
          <p:cNvSpPr/>
          <p:nvPr/>
        </p:nvSpPr>
        <p:spPr>
          <a:xfrm>
            <a:off x="2429435" y="1711367"/>
            <a:ext cx="7333130" cy="3441085"/>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cs typeface="+mn-ea"/>
              <a:sym typeface="+mn-lt"/>
            </a:endParaRPr>
          </a:p>
        </p:txBody>
      </p:sp>
      <p:sp>
        <p:nvSpPr>
          <p:cNvPr id="5" name="文本框 4"/>
          <p:cNvSpPr txBox="1"/>
          <p:nvPr/>
        </p:nvSpPr>
        <p:spPr>
          <a:xfrm>
            <a:off x="2513148" y="2238296"/>
            <a:ext cx="7053116" cy="1568450"/>
          </a:xfrm>
          <a:prstGeom prst="rect">
            <a:avLst/>
          </a:prstGeom>
          <a:noFill/>
        </p:spPr>
        <p:txBody>
          <a:bodyPr wrap="square" rtlCol="0">
            <a:spAutoFit/>
            <a:scene3d>
              <a:camera prst="orthographicFront"/>
              <a:lightRig rig="threePt" dir="t"/>
            </a:scene3d>
            <a:sp3d contourW="12700"/>
          </a:bodyPr>
          <a:lstStyle/>
          <a:p>
            <a:pPr algn="ctr">
              <a:defRPr/>
            </a:pPr>
            <a:r>
              <a:rPr lang="en-US" altLang="zh-CN" sz="4800" b="1" dirty="0">
                <a:solidFill>
                  <a:schemeClr val="bg1"/>
                </a:solidFill>
                <a:cs typeface="+mn-ea"/>
                <a:sym typeface="+mn-lt"/>
              </a:rPr>
              <a:t>Appropriateness Theo</a:t>
            </a:r>
            <a:r>
              <a:rPr lang="en-US" altLang="zh-CN" sz="4800" b="1" dirty="0">
                <a:solidFill>
                  <a:schemeClr val="bg1"/>
                </a:solidFill>
                <a:cs typeface="+mn-ea"/>
                <a:sym typeface="+mn-lt"/>
              </a:rPr>
              <a:t>ry</a:t>
            </a:r>
            <a:endParaRPr lang="en-US" altLang="zh-CN" sz="4800" b="1" dirty="0">
              <a:solidFill>
                <a:schemeClr val="bg1"/>
              </a:solidFill>
              <a:cs typeface="+mn-ea"/>
              <a:sym typeface="+mn-lt"/>
            </a:endParaRPr>
          </a:p>
        </p:txBody>
      </p:sp>
      <p:sp>
        <p:nvSpPr>
          <p:cNvPr id="6" name="PA_圆角矩形 31"/>
          <p:cNvSpPr/>
          <p:nvPr>
            <p:custDataLst>
              <p:tags r:id="rId2"/>
            </p:custDataLst>
          </p:nvPr>
        </p:nvSpPr>
        <p:spPr>
          <a:xfrm>
            <a:off x="2569442" y="3971394"/>
            <a:ext cx="7053116" cy="101762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srgbClr val="223762"/>
                </a:solidFill>
                <a:cs typeface="+mn-ea"/>
                <a:sym typeface="+mn-lt"/>
              </a:rPr>
              <a:t>by Yin Meida </a:t>
            </a:r>
            <a:r>
              <a:rPr lang="zh-CN" altLang="en-US" sz="2400" dirty="0">
                <a:solidFill>
                  <a:srgbClr val="223762"/>
                </a:solidFill>
                <a:cs typeface="+mn-ea"/>
                <a:sym typeface="+mn-lt"/>
              </a:rPr>
              <a:t>殷</a:t>
            </a:r>
            <a:r>
              <a:rPr lang="zh-CN" altLang="en-US" sz="2400" dirty="0">
                <a:solidFill>
                  <a:srgbClr val="223762"/>
                </a:solidFill>
                <a:cs typeface="+mn-ea"/>
                <a:sym typeface="+mn-lt"/>
              </a:rPr>
              <a:t>美达</a:t>
            </a:r>
            <a:endParaRPr lang="zh-CN" altLang="en-US" sz="2400" dirty="0">
              <a:solidFill>
                <a:srgbClr val="223762"/>
              </a:solidFill>
              <a:cs typeface="+mn-ea"/>
              <a:sym typeface="+mn-lt"/>
            </a:endParaRPr>
          </a:p>
          <a:p>
            <a:pPr algn="ctr"/>
            <a:r>
              <a:rPr lang="en-US" altLang="zh-CN" sz="2400" dirty="0">
                <a:solidFill>
                  <a:srgbClr val="223762"/>
                </a:solidFill>
                <a:cs typeface="+mn-ea"/>
                <a:sym typeface="+mn-lt"/>
              </a:rPr>
              <a:t>Student ID: 202120081547</a:t>
            </a:r>
            <a:endParaRPr lang="en-US" altLang="zh-CN" sz="2400" dirty="0">
              <a:solidFill>
                <a:srgbClr val="223762"/>
              </a:solidFill>
              <a:cs typeface="+mn-ea"/>
              <a:sym typeface="+mn-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图片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62933"/>
            <a:ext cx="12192000" cy="6852181"/>
          </a:xfrm>
          <a:prstGeom prst="rect">
            <a:avLst/>
          </a:prstGeom>
        </p:spPr>
      </p:pic>
      <p:sp>
        <p:nvSpPr>
          <p:cNvPr id="54" name="矩形 53"/>
          <p:cNvSpPr/>
          <p:nvPr/>
        </p:nvSpPr>
        <p:spPr>
          <a:xfrm>
            <a:off x="3354157" y="327349"/>
            <a:ext cx="8780616" cy="6017293"/>
          </a:xfrm>
          <a:prstGeom prst="rect">
            <a:avLst/>
          </a:prstGeom>
          <a:solidFill>
            <a:schemeClr val="bg1"/>
          </a:solidFill>
          <a:ln>
            <a:no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grpSp>
        <p:nvGrpSpPr>
          <p:cNvPr id="26" name="组合 25"/>
          <p:cNvGrpSpPr/>
          <p:nvPr/>
        </p:nvGrpSpPr>
        <p:grpSpPr>
          <a:xfrm>
            <a:off x="929725" y="1228068"/>
            <a:ext cx="3345815" cy="1575682"/>
            <a:chOff x="748735" y="632414"/>
            <a:chExt cx="3274527" cy="1542110"/>
          </a:xfrm>
        </p:grpSpPr>
        <p:sp>
          <p:nvSpPr>
            <p:cNvPr id="24" name="矩形 23"/>
            <p:cNvSpPr/>
            <p:nvPr/>
          </p:nvSpPr>
          <p:spPr>
            <a:xfrm>
              <a:off x="1065396" y="632414"/>
              <a:ext cx="2860039" cy="1542110"/>
            </a:xfrm>
            <a:prstGeom prst="rect">
              <a:avLst/>
            </a:prstGeom>
            <a:solidFill>
              <a:srgbClr val="244C89"/>
            </a:solidFill>
            <a:ln>
              <a:no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5" name="矩形 24"/>
            <p:cNvSpPr/>
            <p:nvPr/>
          </p:nvSpPr>
          <p:spPr>
            <a:xfrm>
              <a:off x="1194797" y="749939"/>
              <a:ext cx="2601237" cy="1307060"/>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1" name="文本框 20"/>
            <p:cNvSpPr txBox="1"/>
            <p:nvPr/>
          </p:nvSpPr>
          <p:spPr>
            <a:xfrm>
              <a:off x="748735" y="749872"/>
              <a:ext cx="3274527" cy="1334297"/>
            </a:xfrm>
            <a:prstGeom prst="rect">
              <a:avLst/>
            </a:prstGeom>
            <a:noFill/>
          </p:spPr>
          <p:txBody>
            <a:bodyPr wrap="square" rtlCol="0">
              <a:spAutoFit/>
              <a:scene3d>
                <a:camera prst="orthographicFront"/>
                <a:lightRig rig="threePt" dir="t"/>
              </a:scene3d>
              <a:sp3d contourW="12700"/>
            </a:bodyPr>
            <a:lstStyle/>
            <a:p>
              <a:pPr algn="ctr">
                <a:defRPr/>
              </a:pPr>
              <a:r>
                <a:rPr lang="en-US" altLang="zh-CN" sz="2400" b="1" dirty="0">
                  <a:solidFill>
                    <a:schemeClr val="bg1"/>
                  </a:solidFill>
                  <a:cs typeface="+mn-ea"/>
                  <a:sym typeface="+mn-lt"/>
                </a:rPr>
                <a:t>Part 3  </a:t>
              </a:r>
              <a:endParaRPr lang="en-US" altLang="zh-CN" sz="2400" b="1" dirty="0">
                <a:solidFill>
                  <a:schemeClr val="bg1"/>
                </a:solidFill>
                <a:cs typeface="+mn-ea"/>
                <a:sym typeface="+mn-lt"/>
              </a:endParaRPr>
            </a:p>
            <a:p>
              <a:pPr algn="ctr">
                <a:defRPr/>
              </a:pPr>
              <a:r>
                <a:rPr lang="en-US" altLang="zh-CN" sz="2400" b="1" dirty="0">
                  <a:solidFill>
                    <a:schemeClr val="bg1"/>
                  </a:solidFill>
                  <a:cs typeface="+mn-ea"/>
                  <a:sym typeface="+mn-lt"/>
                </a:rPr>
                <a:t>Appropriateness Theory</a:t>
              </a:r>
              <a:r>
                <a:rPr lang="en-US" altLang="zh-CN" sz="3465" b="1" dirty="0">
                  <a:solidFill>
                    <a:schemeClr val="bg1"/>
                  </a:solidFill>
                  <a:cs typeface="+mn-ea"/>
                  <a:sym typeface="+mn-lt"/>
                </a:rPr>
                <a:t> </a:t>
              </a:r>
              <a:endParaRPr lang="zh-CN" altLang="en-US" sz="3465" b="1" dirty="0">
                <a:solidFill>
                  <a:schemeClr val="bg1"/>
                </a:solidFill>
                <a:cs typeface="+mn-ea"/>
                <a:sym typeface="+mn-lt"/>
              </a:endParaRPr>
            </a:p>
          </p:txBody>
        </p:sp>
      </p:grpSp>
      <p:sp>
        <p:nvSpPr>
          <p:cNvPr id="2" name="文本框 1"/>
          <p:cNvSpPr txBox="1"/>
          <p:nvPr/>
        </p:nvSpPr>
        <p:spPr>
          <a:xfrm>
            <a:off x="4725670" y="1591310"/>
            <a:ext cx="7070090" cy="3415030"/>
          </a:xfrm>
          <a:prstGeom prst="rect">
            <a:avLst/>
          </a:prstGeom>
          <a:noFill/>
        </p:spPr>
        <p:txBody>
          <a:bodyPr wrap="square" rtlCol="0">
            <a:spAutoFit/>
          </a:bodyPr>
          <a:p>
            <a:r>
              <a:rPr lang="zh-CN" altLang="en-US" sz="2400"/>
              <a:t>“Appropriateness Theory” is the final theory of all translation theories. There may be different answers to the question of appropriateness in different times and from different actors, perspectives, disciplines, etc</a:t>
            </a:r>
            <a:r>
              <a:rPr lang="en-US" altLang="zh-CN" sz="2400"/>
              <a:t>. </a:t>
            </a:r>
            <a:endParaRPr lang="en-US" altLang="zh-CN" sz="2400"/>
          </a:p>
          <a:p>
            <a:r>
              <a:rPr lang="en-US" altLang="zh-CN" sz="2400"/>
              <a:t>  Appropriateness theory, as an integrative theory, accepts all existing translation theories for certain aspects of the translation process. </a:t>
            </a:r>
            <a:r>
              <a:rPr lang="zh-CN" altLang="en-US" sz="2400"/>
              <a:t> (Moratto &amp; Woesler, 2021)</a:t>
            </a:r>
            <a:endParaRPr lang="zh-CN" alt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00735" y="1753870"/>
            <a:ext cx="10183495" cy="521970"/>
          </a:xfrm>
          <a:prstGeom prst="rect">
            <a:avLst/>
          </a:prstGeom>
          <a:noFill/>
        </p:spPr>
        <p:txBody>
          <a:bodyPr wrap="square" rtlCol="0">
            <a:spAutoFit/>
          </a:bodyPr>
          <a:p>
            <a:r>
              <a:rPr lang="en-US"/>
              <a:t>               </a:t>
            </a:r>
            <a:r>
              <a:rPr lang="en-US" sz="2800"/>
              <a:t>Nord</a:t>
            </a:r>
            <a:endParaRPr lang="en-US" sz="2800">
              <a:sym typeface="+mn-ea"/>
            </a:endParaRPr>
          </a:p>
        </p:txBody>
      </p:sp>
      <p:sp>
        <p:nvSpPr>
          <p:cNvPr id="5" name="右箭头 4"/>
          <p:cNvSpPr/>
          <p:nvPr/>
        </p:nvSpPr>
        <p:spPr>
          <a:xfrm>
            <a:off x="3909060" y="1976755"/>
            <a:ext cx="963295" cy="7620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5568315" y="1753235"/>
            <a:ext cx="8590915" cy="521970"/>
          </a:xfrm>
          <a:prstGeom prst="rect">
            <a:avLst/>
          </a:prstGeom>
          <a:noFill/>
        </p:spPr>
        <p:txBody>
          <a:bodyPr wrap="square" rtlCol="0">
            <a:spAutoFit/>
          </a:bodyPr>
          <a:p>
            <a:r>
              <a:rPr lang="en-US" altLang="zh-CN" sz="2800"/>
              <a:t>Function &amp; Loyalty</a:t>
            </a:r>
            <a:endParaRPr lang="en-US" altLang="zh-CN" sz="2800"/>
          </a:p>
        </p:txBody>
      </p:sp>
      <p:sp>
        <p:nvSpPr>
          <p:cNvPr id="10" name="文本框 9"/>
          <p:cNvSpPr txBox="1"/>
          <p:nvPr/>
        </p:nvSpPr>
        <p:spPr>
          <a:xfrm>
            <a:off x="5770880" y="3985895"/>
            <a:ext cx="4676140" cy="460375"/>
          </a:xfrm>
          <a:prstGeom prst="rect">
            <a:avLst/>
          </a:prstGeom>
          <a:noFill/>
        </p:spPr>
        <p:txBody>
          <a:bodyPr wrap="square" rtlCol="0">
            <a:spAutoFit/>
          </a:bodyPr>
          <a:p>
            <a:r>
              <a:rPr lang="en-US" altLang="zh-CN" sz="2400">
                <a:solidFill>
                  <a:srgbClr val="FF0000"/>
                </a:solidFill>
                <a:sym typeface="+mn-ea"/>
              </a:rPr>
              <a:t>Loyalty &amp; Function</a:t>
            </a:r>
            <a:endParaRPr lang="en-US" altLang="zh-CN" sz="2400">
              <a:solidFill>
                <a:srgbClr val="FF0000"/>
              </a:solidFill>
              <a:sym typeface="+mn-ea"/>
            </a:endParaRPr>
          </a:p>
        </p:txBody>
      </p:sp>
      <p:sp>
        <p:nvSpPr>
          <p:cNvPr id="12" name="下箭头 11"/>
          <p:cNvSpPr/>
          <p:nvPr/>
        </p:nvSpPr>
        <p:spPr>
          <a:xfrm>
            <a:off x="7108825" y="2678430"/>
            <a:ext cx="75565" cy="527685"/>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descr="骆驼祥子"/>
          <p:cNvPicPr>
            <a:picLocks noChangeAspect="1"/>
          </p:cNvPicPr>
          <p:nvPr/>
        </p:nvPicPr>
        <p:blipFill>
          <a:blip r:embed="rId1"/>
          <a:stretch>
            <a:fillRect/>
          </a:stretch>
        </p:blipFill>
        <p:spPr>
          <a:xfrm>
            <a:off x="404495" y="468630"/>
            <a:ext cx="4099560" cy="5920740"/>
          </a:xfrm>
          <a:prstGeom prst="rect">
            <a:avLst/>
          </a:prstGeom>
        </p:spPr>
      </p:pic>
      <p:sp>
        <p:nvSpPr>
          <p:cNvPr id="4" name="文本框 3"/>
          <p:cNvSpPr txBox="1"/>
          <p:nvPr/>
        </p:nvSpPr>
        <p:spPr>
          <a:xfrm>
            <a:off x="5111115" y="669290"/>
            <a:ext cx="6126480" cy="922020"/>
          </a:xfrm>
          <a:prstGeom prst="rect">
            <a:avLst/>
          </a:prstGeom>
          <a:noFill/>
        </p:spPr>
        <p:txBody>
          <a:bodyPr wrap="square" rtlCol="0">
            <a:spAutoFit/>
          </a:bodyPr>
          <a:p>
            <a:r>
              <a:rPr lang="en-US" altLang="zh-CN"/>
              <a:t>“Rickshaw Boy”</a:t>
            </a:r>
            <a:endParaRPr lang="en-US" altLang="zh-CN"/>
          </a:p>
          <a:p>
            <a:endParaRPr lang="en-US" altLang="zh-CN"/>
          </a:p>
          <a:p>
            <a:r>
              <a:rPr lang="en-US" altLang="zh-CN"/>
              <a:t>Translated by Evan· King </a:t>
            </a:r>
            <a:r>
              <a:rPr lang="en-US" altLang="zh-CN"/>
              <a:t>in 1957</a:t>
            </a:r>
            <a:endParaRPr lang="en-US" altLang="zh-CN"/>
          </a:p>
        </p:txBody>
      </p:sp>
      <p:sp>
        <p:nvSpPr>
          <p:cNvPr id="7" name="文本框 6"/>
          <p:cNvSpPr txBox="1"/>
          <p:nvPr/>
        </p:nvSpPr>
        <p:spPr>
          <a:xfrm>
            <a:off x="4969510" y="1866265"/>
            <a:ext cx="6420485" cy="2584450"/>
          </a:xfrm>
          <a:prstGeom prst="rect">
            <a:avLst/>
          </a:prstGeom>
          <a:noFill/>
        </p:spPr>
        <p:txBody>
          <a:bodyPr wrap="square" rtlCol="0">
            <a:spAutoFit/>
          </a:bodyPr>
          <a:p>
            <a:r>
              <a:rPr lang="en-US" altLang="zh-CN" b="1"/>
              <a:t>More like a rewrite:</a:t>
            </a:r>
            <a:endParaRPr lang="en-US" altLang="zh-CN" b="1"/>
          </a:p>
          <a:p>
            <a:endParaRPr lang="en-US" altLang="zh-CN" b="1"/>
          </a:p>
          <a:p>
            <a:r>
              <a:rPr lang="en-US" altLang="zh-CN" b="1"/>
              <a:t>1. Plots are changed</a:t>
            </a:r>
            <a:endParaRPr lang="en-US" altLang="zh-CN" b="1"/>
          </a:p>
          <a:p>
            <a:endParaRPr lang="en-US" altLang="zh-CN" b="1"/>
          </a:p>
          <a:p>
            <a:r>
              <a:rPr lang="en-US" altLang="zh-CN"/>
              <a:t>    Tragic ending                 Happy ending          </a:t>
            </a:r>
            <a:endParaRPr lang="en-US" altLang="zh-CN"/>
          </a:p>
          <a:p>
            <a:endParaRPr lang="en-US" altLang="zh-CN" b="1"/>
          </a:p>
          <a:p>
            <a:r>
              <a:rPr lang="en-US" altLang="zh-CN" b="1"/>
              <a:t>2. New characters are added</a:t>
            </a:r>
            <a:endParaRPr lang="en-US" altLang="zh-CN" b="1"/>
          </a:p>
          <a:p>
            <a:endParaRPr lang="en-US" altLang="zh-CN" b="1"/>
          </a:p>
          <a:p>
            <a:r>
              <a:rPr lang="en-US" altLang="zh-CN" b="1"/>
              <a:t>3. Main characters are different</a:t>
            </a:r>
            <a:endParaRPr lang="en-US" altLang="zh-CN" b="1"/>
          </a:p>
        </p:txBody>
      </p:sp>
      <p:sp>
        <p:nvSpPr>
          <p:cNvPr id="11" name="文本框 10"/>
          <p:cNvSpPr txBox="1"/>
          <p:nvPr/>
        </p:nvSpPr>
        <p:spPr>
          <a:xfrm>
            <a:off x="4574540" y="4827905"/>
            <a:ext cx="7240905" cy="398780"/>
          </a:xfrm>
          <a:prstGeom prst="rect">
            <a:avLst/>
          </a:prstGeom>
          <a:noFill/>
        </p:spPr>
        <p:txBody>
          <a:bodyPr wrap="square" rtlCol="0">
            <a:spAutoFit/>
          </a:bodyPr>
          <a:p>
            <a:r>
              <a:rPr lang="en-US" altLang="zh-CN" sz="2000">
                <a:solidFill>
                  <a:srgbClr val="FF0000"/>
                </a:solidFill>
              </a:rPr>
              <a:t>Loyalty should be the top principle for literary translation</a:t>
            </a:r>
            <a:endParaRPr lang="en-US" altLang="zh-CN" sz="2000">
              <a:solidFill>
                <a:srgbClr val="FF0000"/>
              </a:solidFill>
            </a:endParaRPr>
          </a:p>
        </p:txBody>
      </p:sp>
      <p:sp>
        <p:nvSpPr>
          <p:cNvPr id="2" name="右箭头 1"/>
          <p:cNvSpPr/>
          <p:nvPr/>
        </p:nvSpPr>
        <p:spPr>
          <a:xfrm>
            <a:off x="6957695" y="3114040"/>
            <a:ext cx="567690" cy="755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70255" y="1510665"/>
            <a:ext cx="10183495" cy="460375"/>
          </a:xfrm>
          <a:prstGeom prst="rect">
            <a:avLst/>
          </a:prstGeom>
          <a:noFill/>
        </p:spPr>
        <p:txBody>
          <a:bodyPr wrap="square" rtlCol="0">
            <a:spAutoFit/>
          </a:bodyPr>
          <a:p>
            <a:r>
              <a:rPr lang="en-US"/>
              <a:t>      </a:t>
            </a:r>
            <a:r>
              <a:rPr lang="en-US" sz="2400" b="1"/>
              <a:t>Tranlation</a:t>
            </a:r>
            <a:r>
              <a:rPr lang="en-US"/>
              <a:t> </a:t>
            </a:r>
            <a:r>
              <a:rPr lang="en-US" sz="2400" b="1"/>
              <a:t>Ethics</a:t>
            </a:r>
            <a:r>
              <a:rPr lang="en-US" sz="2400"/>
              <a:t>  </a:t>
            </a:r>
            <a:endParaRPr lang="en-US" sz="2400"/>
          </a:p>
        </p:txBody>
      </p:sp>
      <p:sp>
        <p:nvSpPr>
          <p:cNvPr id="3" name="文本框 2"/>
          <p:cNvSpPr txBox="1"/>
          <p:nvPr/>
        </p:nvSpPr>
        <p:spPr>
          <a:xfrm>
            <a:off x="533400" y="2792095"/>
            <a:ext cx="11125835" cy="1814830"/>
          </a:xfrm>
          <a:prstGeom prst="rect">
            <a:avLst/>
          </a:prstGeom>
          <a:noFill/>
        </p:spPr>
        <p:txBody>
          <a:bodyPr wrap="square" rtlCol="0">
            <a:spAutoFit/>
          </a:bodyPr>
          <a:p>
            <a:r>
              <a:rPr lang="en-US" altLang="zh-CN" sz="2400">
                <a:latin typeface="Calibri" panose="020F0502020204030204" charset="0"/>
              </a:rPr>
              <a:t>     </a:t>
            </a:r>
            <a:r>
              <a:rPr lang="en-US" altLang="zh-CN" sz="2800">
                <a:latin typeface="Calibri" panose="020F0502020204030204" charset="0"/>
              </a:rPr>
              <a:t>① Don’t manipulate the source text with one’s ideologies or values to achieve some purposes or expectations</a:t>
            </a:r>
            <a:endParaRPr lang="en-US" altLang="zh-CN" sz="2800">
              <a:latin typeface="Calibri" panose="020F0502020204030204" charset="0"/>
            </a:endParaRPr>
          </a:p>
          <a:p>
            <a:endParaRPr lang="en-US" altLang="zh-CN" sz="2800">
              <a:latin typeface="Calibri" panose="020F0502020204030204" charset="0"/>
            </a:endParaRPr>
          </a:p>
          <a:p>
            <a:r>
              <a:rPr lang="en-US" altLang="zh-CN" sz="2800">
                <a:latin typeface="Calibri" panose="020F0502020204030204" charset="0"/>
              </a:rPr>
              <a:t>    ② Respect </a:t>
            </a:r>
            <a:r>
              <a:rPr lang="en-US" altLang="zh-CN" sz="2800">
                <a:latin typeface="Calibri" panose="020F0502020204030204" charset="0"/>
              </a:rPr>
              <a:t>different cultures and overcome prejudices</a:t>
            </a:r>
            <a:endParaRPr lang="en-US" altLang="zh-CN" sz="2800">
              <a:latin typeface="Calibri" panose="020F05020202040302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中国龙"/>
          <p:cNvPicPr>
            <a:picLocks noChangeAspect="1"/>
          </p:cNvPicPr>
          <p:nvPr/>
        </p:nvPicPr>
        <p:blipFill>
          <a:blip r:embed="rId1"/>
          <a:stretch>
            <a:fillRect/>
          </a:stretch>
        </p:blipFill>
        <p:spPr>
          <a:xfrm>
            <a:off x="596900" y="655320"/>
            <a:ext cx="3989705" cy="2971800"/>
          </a:xfrm>
          <a:prstGeom prst="rect">
            <a:avLst/>
          </a:prstGeom>
        </p:spPr>
      </p:pic>
      <p:pic>
        <p:nvPicPr>
          <p:cNvPr id="5" name="图片 4" descr="西方龙"/>
          <p:cNvPicPr>
            <a:picLocks noChangeAspect="1"/>
          </p:cNvPicPr>
          <p:nvPr/>
        </p:nvPicPr>
        <p:blipFill>
          <a:blip r:embed="rId2"/>
          <a:stretch>
            <a:fillRect/>
          </a:stretch>
        </p:blipFill>
        <p:spPr>
          <a:xfrm>
            <a:off x="6953885" y="655320"/>
            <a:ext cx="4441190" cy="2972435"/>
          </a:xfrm>
          <a:prstGeom prst="rect">
            <a:avLst/>
          </a:prstGeom>
        </p:spPr>
      </p:pic>
      <p:sp>
        <p:nvSpPr>
          <p:cNvPr id="6" name="文本框 5"/>
          <p:cNvSpPr txBox="1"/>
          <p:nvPr/>
        </p:nvSpPr>
        <p:spPr>
          <a:xfrm>
            <a:off x="597535" y="3966210"/>
            <a:ext cx="4524375" cy="922020"/>
          </a:xfrm>
          <a:prstGeom prst="rect">
            <a:avLst/>
          </a:prstGeom>
          <a:noFill/>
        </p:spPr>
        <p:txBody>
          <a:bodyPr wrap="square" rtlCol="0">
            <a:spAutoFit/>
          </a:bodyPr>
          <a:p>
            <a:r>
              <a:rPr lang="en-US" altLang="zh-CN"/>
              <a:t> “god of rain”</a:t>
            </a:r>
            <a:endParaRPr lang="en-US" altLang="zh-CN"/>
          </a:p>
          <a:p>
            <a:r>
              <a:rPr lang="en-US" altLang="zh-CN"/>
              <a:t>    </a:t>
            </a:r>
            <a:endParaRPr lang="en-US" altLang="zh-CN"/>
          </a:p>
          <a:p>
            <a:r>
              <a:rPr lang="en-US" altLang="zh-CN"/>
              <a:t>    symbol for nobility</a:t>
            </a:r>
            <a:endParaRPr lang="en-US" altLang="zh-CN"/>
          </a:p>
        </p:txBody>
      </p:sp>
      <p:sp>
        <p:nvSpPr>
          <p:cNvPr id="7" name="文本框 6"/>
          <p:cNvSpPr txBox="1"/>
          <p:nvPr/>
        </p:nvSpPr>
        <p:spPr>
          <a:xfrm>
            <a:off x="6612890" y="3976370"/>
            <a:ext cx="5233670" cy="922020"/>
          </a:xfrm>
          <a:prstGeom prst="rect">
            <a:avLst/>
          </a:prstGeom>
          <a:noFill/>
        </p:spPr>
        <p:txBody>
          <a:bodyPr wrap="square" rtlCol="0">
            <a:spAutoFit/>
          </a:bodyPr>
          <a:p>
            <a:r>
              <a:rPr lang="en-US" altLang="zh-CN"/>
              <a:t>             “Satan”</a:t>
            </a:r>
            <a:endParaRPr lang="en-US" altLang="zh-CN"/>
          </a:p>
          <a:p>
            <a:endParaRPr lang="en-US" altLang="zh-CN"/>
          </a:p>
          <a:p>
            <a:r>
              <a:rPr lang="en-US" altLang="zh-CN">
                <a:sym typeface="+mn-ea"/>
              </a:rPr>
              <a:t>               symbol for demon </a:t>
            </a:r>
            <a:endParaRPr lang="en-US" altLang="zh-CN"/>
          </a:p>
        </p:txBody>
      </p:sp>
      <p:sp>
        <p:nvSpPr>
          <p:cNvPr id="8" name="文本框 7"/>
          <p:cNvSpPr txBox="1"/>
          <p:nvPr/>
        </p:nvSpPr>
        <p:spPr>
          <a:xfrm>
            <a:off x="982980" y="5304790"/>
            <a:ext cx="3032760" cy="460375"/>
          </a:xfrm>
          <a:prstGeom prst="rect">
            <a:avLst/>
          </a:prstGeom>
          <a:noFill/>
        </p:spPr>
        <p:txBody>
          <a:bodyPr wrap="square" rtlCol="0">
            <a:spAutoFit/>
          </a:bodyPr>
          <a:p>
            <a:r>
              <a:rPr lang="en-US" altLang="zh-CN" sz="2400" b="1">
                <a:solidFill>
                  <a:srgbClr val="FF0000"/>
                </a:solidFill>
              </a:rPr>
              <a:t>Long</a:t>
            </a:r>
            <a:endParaRPr lang="en-US" altLang="zh-CN" sz="2400" b="1">
              <a:solidFill>
                <a:srgbClr val="FF0000"/>
              </a:solidFill>
            </a:endParaRPr>
          </a:p>
        </p:txBody>
      </p:sp>
      <p:sp>
        <p:nvSpPr>
          <p:cNvPr id="9" name="文本框 8"/>
          <p:cNvSpPr txBox="1"/>
          <p:nvPr/>
        </p:nvSpPr>
        <p:spPr>
          <a:xfrm>
            <a:off x="7906385" y="5304790"/>
            <a:ext cx="2536190" cy="460375"/>
          </a:xfrm>
          <a:prstGeom prst="rect">
            <a:avLst/>
          </a:prstGeom>
          <a:noFill/>
        </p:spPr>
        <p:txBody>
          <a:bodyPr wrap="square" rtlCol="0">
            <a:spAutoFit/>
          </a:bodyPr>
          <a:p>
            <a:r>
              <a:rPr lang="en-US" altLang="zh-CN" sz="2400" b="1">
                <a:solidFill>
                  <a:srgbClr val="FF0000"/>
                </a:solidFill>
              </a:rPr>
              <a:t>Dragon</a:t>
            </a:r>
            <a:endParaRPr lang="en-US" altLang="zh-CN"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直接连接符 26"/>
          <p:cNvCxnSpPr/>
          <p:nvPr/>
        </p:nvCxnSpPr>
        <p:spPr>
          <a:xfrm>
            <a:off x="4552445" y="2832100"/>
            <a:ext cx="0" cy="141194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1803042" y="1255690"/>
            <a:ext cx="2389031" cy="431442"/>
          </a:xfrm>
          <a:prstGeom prst="rect">
            <a:avLst/>
          </a:prstGeom>
          <a:noFill/>
        </p:spPr>
        <p:txBody>
          <a:bodyPr wrap="square" rtlCol="0">
            <a:spAutoFit/>
          </a:bodyPr>
          <a:lstStyle/>
          <a:p>
            <a:endParaRPr lang="zh-CN" altLang="en-US" dirty="0"/>
          </a:p>
        </p:txBody>
      </p:sp>
      <p:sp>
        <p:nvSpPr>
          <p:cNvPr id="4" name="文本框 3"/>
          <p:cNvSpPr txBox="1"/>
          <p:nvPr/>
        </p:nvSpPr>
        <p:spPr>
          <a:xfrm>
            <a:off x="982980" y="923290"/>
            <a:ext cx="10569575" cy="3969385"/>
          </a:xfrm>
          <a:prstGeom prst="rect">
            <a:avLst/>
          </a:prstGeom>
          <a:noFill/>
        </p:spPr>
        <p:txBody>
          <a:bodyPr wrap="square" rtlCol="0">
            <a:spAutoFit/>
          </a:bodyPr>
          <a:p>
            <a:r>
              <a:rPr lang="en-US" altLang="zh-CN" b="1"/>
              <a:t>References</a:t>
            </a:r>
            <a:endParaRPr lang="en-US" altLang="zh-CN" b="1"/>
          </a:p>
          <a:p>
            <a:endParaRPr lang="en-US" altLang="zh-CN"/>
          </a:p>
          <a:p>
            <a:r>
              <a:rPr lang="en-US" altLang="zh-CN"/>
              <a:t>1.Nord , C. (1991). Skopos , Loyalty and Translational Conventions. Target , 3 (1) , 91-109.</a:t>
            </a:r>
            <a:endParaRPr lang="en-US" altLang="zh-CN"/>
          </a:p>
          <a:p>
            <a:r>
              <a:rPr lang="en-US" altLang="zh-CN"/>
              <a:t>2.</a:t>
            </a:r>
            <a:r>
              <a:rPr lang="en-US" altLang="zh-CN" b="1"/>
              <a:t> </a:t>
            </a:r>
            <a:r>
              <a:rPr lang="en-US" altLang="zh-CN"/>
              <a:t>House , J. (2001). ' Translation Quality Assessment : Linguistic Description versus Social Evaluation '. Meta,  XLVI , 2. </a:t>
            </a:r>
            <a:endParaRPr lang="en-US" altLang="zh-CN"/>
          </a:p>
          <a:p>
            <a:r>
              <a:rPr lang="en-US" altLang="zh-CN"/>
              <a:t>3. Jabir J K. SKOPOS THEORY: BASIC PRINCIPLES AND DEFICIENCIES[J]. Journal of the College of Arts. University of Basrah No, 2006, 41: 2.</a:t>
            </a:r>
            <a:endParaRPr lang="en-US" altLang="zh-CN"/>
          </a:p>
          <a:p>
            <a:r>
              <a:rPr lang="en-US" altLang="zh-CN"/>
              <a:t>4. 谭载喜. 西方翻译简史[M]. 北京: 商务印书馆, 2004.</a:t>
            </a:r>
            <a:endParaRPr lang="en-US" altLang="zh-CN"/>
          </a:p>
          <a:p>
            <a:r>
              <a:rPr lang="en-US" altLang="zh-CN"/>
              <a:t>5.Woesler, M. (2021). Ending the “100-schools” dispute between translation theories by integrating them and measuring the “appropriateness”. Facing up to the challenges posed by ethics and artificial intelligence to the transformation of the translator’s and interpreter’s professional role.</a:t>
            </a:r>
            <a:endParaRPr lang="en-US" altLang="zh-CN"/>
          </a:p>
          <a:p>
            <a:r>
              <a:rPr lang="en-US" altLang="zh-CN"/>
              <a:t>6. 王金海.目的论在文学翻译中的局限性[J].长沙铁道学院学报(社会科学版),2014,15(03):124-125.</a:t>
            </a:r>
            <a:endParaRPr lang="en-US" altLang="zh-CN"/>
          </a:p>
          <a:p>
            <a:r>
              <a:rPr lang="en-US" altLang="zh-CN"/>
              <a:t>7. 申连云. 从“操控”到“投降”[D].南京师范大学,2014.</a:t>
            </a:r>
            <a:endParaRPr lang="en-US" alt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图片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5819"/>
            <a:ext cx="12192000" cy="6852181"/>
          </a:xfrm>
          <a:prstGeom prst="rect">
            <a:avLst/>
          </a:prstGeom>
        </p:spPr>
      </p:pic>
      <p:sp>
        <p:nvSpPr>
          <p:cNvPr id="54" name="矩形 53"/>
          <p:cNvSpPr/>
          <p:nvPr/>
        </p:nvSpPr>
        <p:spPr>
          <a:xfrm>
            <a:off x="3337913" y="380615"/>
            <a:ext cx="8780616" cy="6017293"/>
          </a:xfrm>
          <a:prstGeom prst="rect">
            <a:avLst/>
          </a:prstGeom>
          <a:solidFill>
            <a:schemeClr val="bg1"/>
          </a:solidFill>
          <a:ln>
            <a:no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grpSp>
        <p:nvGrpSpPr>
          <p:cNvPr id="26" name="组合 25"/>
          <p:cNvGrpSpPr/>
          <p:nvPr/>
        </p:nvGrpSpPr>
        <p:grpSpPr>
          <a:xfrm>
            <a:off x="1031325" y="1228068"/>
            <a:ext cx="3144259" cy="1575682"/>
            <a:chOff x="848170" y="632414"/>
            <a:chExt cx="3077265" cy="1542110"/>
          </a:xfrm>
        </p:grpSpPr>
        <p:sp>
          <p:nvSpPr>
            <p:cNvPr id="24" name="矩形 23"/>
            <p:cNvSpPr/>
            <p:nvPr/>
          </p:nvSpPr>
          <p:spPr>
            <a:xfrm>
              <a:off x="1065396" y="632414"/>
              <a:ext cx="2860039" cy="1542110"/>
            </a:xfrm>
            <a:prstGeom prst="rect">
              <a:avLst/>
            </a:prstGeom>
            <a:solidFill>
              <a:srgbClr val="244C89"/>
            </a:solidFill>
            <a:ln>
              <a:no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5" name="矩形 24"/>
            <p:cNvSpPr/>
            <p:nvPr/>
          </p:nvSpPr>
          <p:spPr>
            <a:xfrm>
              <a:off x="1194797" y="749939"/>
              <a:ext cx="2601237" cy="1307060"/>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1" name="文本框 20"/>
            <p:cNvSpPr txBox="1"/>
            <p:nvPr/>
          </p:nvSpPr>
          <p:spPr>
            <a:xfrm>
              <a:off x="848170" y="1097198"/>
              <a:ext cx="2792383" cy="612542"/>
            </a:xfrm>
            <a:prstGeom prst="rect">
              <a:avLst/>
            </a:prstGeom>
            <a:noFill/>
          </p:spPr>
          <p:txBody>
            <a:bodyPr wrap="square" rtlCol="0">
              <a:spAutoFit/>
              <a:scene3d>
                <a:camera prst="orthographicFront"/>
                <a:lightRig rig="threePt" dir="t"/>
              </a:scene3d>
              <a:sp3d contourW="12700"/>
            </a:bodyPr>
            <a:lstStyle/>
            <a:p>
              <a:pPr algn="r">
                <a:defRPr/>
              </a:pPr>
              <a:r>
                <a:rPr lang="en-US" altLang="zh-CN" sz="3465" dirty="0">
                  <a:solidFill>
                    <a:schemeClr val="bg1"/>
                  </a:solidFill>
                  <a:cs typeface="+mn-ea"/>
                  <a:sym typeface="+mn-lt"/>
                </a:rPr>
                <a:t>CONTENT</a:t>
              </a:r>
              <a:endParaRPr lang="zh-CN" altLang="en-US" sz="3465" dirty="0">
                <a:solidFill>
                  <a:schemeClr val="bg1"/>
                </a:solidFill>
                <a:cs typeface="+mn-ea"/>
                <a:sym typeface="+mn-lt"/>
              </a:endParaRPr>
            </a:p>
          </p:txBody>
        </p:sp>
      </p:grpSp>
      <p:grpSp>
        <p:nvGrpSpPr>
          <p:cNvPr id="30" name="组合 29"/>
          <p:cNvGrpSpPr/>
          <p:nvPr/>
        </p:nvGrpSpPr>
        <p:grpSpPr>
          <a:xfrm>
            <a:off x="4915825" y="1553781"/>
            <a:ext cx="7021830" cy="586740"/>
            <a:chOff x="5714354" y="1664538"/>
            <a:chExt cx="6394856" cy="586740"/>
          </a:xfrm>
        </p:grpSpPr>
        <p:grpSp>
          <p:nvGrpSpPr>
            <p:cNvPr id="37" name="组合 36"/>
            <p:cNvGrpSpPr/>
            <p:nvPr/>
          </p:nvGrpSpPr>
          <p:grpSpPr>
            <a:xfrm>
              <a:off x="5714354" y="1664538"/>
              <a:ext cx="6394856" cy="586740"/>
              <a:chOff x="4753236" y="2069839"/>
              <a:chExt cx="6394856" cy="586740"/>
            </a:xfrm>
          </p:grpSpPr>
          <p:grpSp>
            <p:nvGrpSpPr>
              <p:cNvPr id="52" name="组合 21"/>
              <p:cNvGrpSpPr/>
              <p:nvPr/>
            </p:nvGrpSpPr>
            <p:grpSpPr bwMode="auto">
              <a:xfrm>
                <a:off x="4753236" y="2069839"/>
                <a:ext cx="576262" cy="576262"/>
                <a:chOff x="6170389" y="2579551"/>
                <a:chExt cx="576064" cy="576064"/>
              </a:xfrm>
            </p:grpSpPr>
            <p:sp>
              <p:nvSpPr>
                <p:cNvPr id="57" name="圆角矩形 10"/>
                <p:cNvSpPr>
                  <a:spLocks noChangeArrowheads="1"/>
                </p:cNvSpPr>
                <p:nvPr/>
              </p:nvSpPr>
              <p:spPr bwMode="auto">
                <a:xfrm>
                  <a:off x="6170389" y="2579551"/>
                  <a:ext cx="576064" cy="576064"/>
                </a:xfrm>
                <a:prstGeom prst="roundRect">
                  <a:avLst>
                    <a:gd name="adj" fmla="val 16667"/>
                  </a:avLst>
                </a:prstGeom>
                <a:solidFill>
                  <a:srgbClr val="244C89"/>
                </a:solidFill>
                <a:ln>
                  <a:noFill/>
                </a:ln>
                <a:extLst>
                  <a:ext uri="{91240B29-F687-4F45-9708-019B960494DF}">
                    <a14:hiddenLine xmlns:a14="http://schemas.microsoft.com/office/drawing/2010/main" w="9525">
                      <a:solidFill>
                        <a:srgbClr val="000000"/>
                      </a:solidFill>
                      <a:round/>
                    </a14:hiddenLine>
                  </a:ext>
                </a:extLst>
              </p:spPr>
              <p:txBody>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endParaRPr lang="zh-CN" altLang="en-US" sz="1800" dirty="0">
                    <a:solidFill>
                      <a:srgbClr val="313D51"/>
                    </a:solidFill>
                    <a:latin typeface="+mn-lt"/>
                    <a:ea typeface="+mn-ea"/>
                    <a:cs typeface="+mn-ea"/>
                    <a:sym typeface="+mn-lt"/>
                  </a:endParaRPr>
                </a:p>
              </p:txBody>
            </p:sp>
            <p:sp>
              <p:nvSpPr>
                <p:cNvPr id="58" name="Freeform 27"/>
                <p:cNvSpPr>
                  <a:spLocks noEditPoints="1"/>
                </p:cNvSpPr>
                <p:nvPr/>
              </p:nvSpPr>
              <p:spPr bwMode="auto">
                <a:xfrm>
                  <a:off x="6344742" y="2711328"/>
                  <a:ext cx="312142" cy="334857"/>
                </a:xfrm>
                <a:custGeom>
                  <a:avLst/>
                  <a:gdLst>
                    <a:gd name="T0" fmla="*/ 2147483646 w 812"/>
                    <a:gd name="T1" fmla="*/ 0 h 858"/>
                    <a:gd name="T2" fmla="*/ 2147483646 w 812"/>
                    <a:gd name="T3" fmla="*/ 2147483646 h 858"/>
                    <a:gd name="T4" fmla="*/ 2147483646 w 812"/>
                    <a:gd name="T5" fmla="*/ 2147483646 h 858"/>
                    <a:gd name="T6" fmla="*/ 2147483646 w 812"/>
                    <a:gd name="T7" fmla="*/ 2147483646 h 858"/>
                    <a:gd name="T8" fmla="*/ 2147483646 w 812"/>
                    <a:gd name="T9" fmla="*/ 2147483646 h 858"/>
                    <a:gd name="T10" fmla="*/ 2147483646 w 812"/>
                    <a:gd name="T11" fmla="*/ 2147483646 h 858"/>
                    <a:gd name="T12" fmla="*/ 2147483646 w 812"/>
                    <a:gd name="T13" fmla="*/ 2147483646 h 858"/>
                    <a:gd name="T14" fmla="*/ 2147483646 w 812"/>
                    <a:gd name="T15" fmla="*/ 2147483646 h 858"/>
                    <a:gd name="T16" fmla="*/ 0 w 812"/>
                    <a:gd name="T17" fmla="*/ 2147483646 h 858"/>
                    <a:gd name="T18" fmla="*/ 2147483646 w 812"/>
                    <a:gd name="T19" fmla="*/ 2147483646 h 858"/>
                    <a:gd name="T20" fmla="*/ 2147483646 w 812"/>
                    <a:gd name="T21" fmla="*/ 2147483646 h 858"/>
                    <a:gd name="T22" fmla="*/ 2147483646 w 812"/>
                    <a:gd name="T23" fmla="*/ 2147483646 h 858"/>
                    <a:gd name="T24" fmla="*/ 2147483646 w 812"/>
                    <a:gd name="T25" fmla="*/ 2147483646 h 858"/>
                    <a:gd name="T26" fmla="*/ 2147483646 w 812"/>
                    <a:gd name="T27" fmla="*/ 2147483646 h 858"/>
                    <a:gd name="T28" fmla="*/ 2147483646 w 812"/>
                    <a:gd name="T29" fmla="*/ 2147483646 h 858"/>
                    <a:gd name="T30" fmla="*/ 2147483646 w 812"/>
                    <a:gd name="T31" fmla="*/ 2147483646 h 858"/>
                    <a:gd name="T32" fmla="*/ 2147483646 w 812"/>
                    <a:gd name="T33" fmla="*/ 2147483646 h 858"/>
                    <a:gd name="T34" fmla="*/ 2147483646 w 812"/>
                    <a:gd name="T35" fmla="*/ 2147483646 h 858"/>
                    <a:gd name="T36" fmla="*/ 2147483646 w 812"/>
                    <a:gd name="T37" fmla="*/ 2147483646 h 858"/>
                    <a:gd name="T38" fmla="*/ 2147483646 w 812"/>
                    <a:gd name="T39" fmla="*/ 2147483646 h 858"/>
                    <a:gd name="T40" fmla="*/ 2147483646 w 812"/>
                    <a:gd name="T41" fmla="*/ 2147483646 h 858"/>
                    <a:gd name="T42" fmla="*/ 2147483646 w 812"/>
                    <a:gd name="T43" fmla="*/ 2147483646 h 858"/>
                    <a:gd name="T44" fmla="*/ 2147483646 w 812"/>
                    <a:gd name="T45" fmla="*/ 2147483646 h 858"/>
                    <a:gd name="T46" fmla="*/ 2147483646 w 812"/>
                    <a:gd name="T47" fmla="*/ 2147483646 h 858"/>
                    <a:gd name="T48" fmla="*/ 2147483646 w 812"/>
                    <a:gd name="T49" fmla="*/ 2147483646 h 858"/>
                    <a:gd name="T50" fmla="*/ 2147483646 w 812"/>
                    <a:gd name="T51" fmla="*/ 2147483646 h 858"/>
                    <a:gd name="T52" fmla="*/ 2147483646 w 812"/>
                    <a:gd name="T53" fmla="*/ 2147483646 h 858"/>
                    <a:gd name="T54" fmla="*/ 2147483646 w 812"/>
                    <a:gd name="T55" fmla="*/ 2147483646 h 858"/>
                    <a:gd name="T56" fmla="*/ 2147483646 w 812"/>
                    <a:gd name="T57" fmla="*/ 2147483646 h 858"/>
                    <a:gd name="T58" fmla="*/ 2147483646 w 812"/>
                    <a:gd name="T59" fmla="*/ 2147483646 h 858"/>
                    <a:gd name="T60" fmla="*/ 2147483646 w 812"/>
                    <a:gd name="T61" fmla="*/ 2147483646 h 858"/>
                    <a:gd name="T62" fmla="*/ 2147483646 w 812"/>
                    <a:gd name="T63" fmla="*/ 2147483646 h 858"/>
                    <a:gd name="T64" fmla="*/ 2147483646 w 812"/>
                    <a:gd name="T65" fmla="*/ 2147483646 h 858"/>
                    <a:gd name="T66" fmla="*/ 2147483646 w 812"/>
                    <a:gd name="T67" fmla="*/ 2147483646 h 858"/>
                    <a:gd name="T68" fmla="*/ 2147483646 w 812"/>
                    <a:gd name="T69" fmla="*/ 2147483646 h 8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12" h="858">
                      <a:moveTo>
                        <a:pt x="179" y="0"/>
                      </a:moveTo>
                      <a:lnTo>
                        <a:pt x="507" y="0"/>
                      </a:lnTo>
                      <a:cubicBezTo>
                        <a:pt x="569" y="0"/>
                        <a:pt x="620" y="51"/>
                        <a:pt x="620" y="113"/>
                      </a:cubicBezTo>
                      <a:lnTo>
                        <a:pt x="620" y="264"/>
                      </a:lnTo>
                      <a:cubicBezTo>
                        <a:pt x="584" y="292"/>
                        <a:pt x="563" y="318"/>
                        <a:pt x="535" y="356"/>
                      </a:cubicBezTo>
                      <a:lnTo>
                        <a:pt x="535" y="113"/>
                      </a:lnTo>
                      <a:cubicBezTo>
                        <a:pt x="535" y="98"/>
                        <a:pt x="522" y="85"/>
                        <a:pt x="507" y="85"/>
                      </a:cubicBezTo>
                      <a:lnTo>
                        <a:pt x="247" y="85"/>
                      </a:lnTo>
                      <a:lnTo>
                        <a:pt x="247" y="204"/>
                      </a:lnTo>
                      <a:cubicBezTo>
                        <a:pt x="247" y="216"/>
                        <a:pt x="237" y="226"/>
                        <a:pt x="225" y="226"/>
                      </a:cubicBezTo>
                      <a:lnTo>
                        <a:pt x="86" y="226"/>
                      </a:lnTo>
                      <a:lnTo>
                        <a:pt x="86" y="643"/>
                      </a:lnTo>
                      <a:cubicBezTo>
                        <a:pt x="86" y="658"/>
                        <a:pt x="98" y="670"/>
                        <a:pt x="113" y="670"/>
                      </a:cubicBezTo>
                      <a:lnTo>
                        <a:pt x="375" y="670"/>
                      </a:lnTo>
                      <a:cubicBezTo>
                        <a:pt x="366" y="699"/>
                        <a:pt x="358" y="727"/>
                        <a:pt x="353" y="756"/>
                      </a:cubicBezTo>
                      <a:lnTo>
                        <a:pt x="113" y="756"/>
                      </a:lnTo>
                      <a:cubicBezTo>
                        <a:pt x="51" y="756"/>
                        <a:pt x="0" y="705"/>
                        <a:pt x="0" y="643"/>
                      </a:cubicBezTo>
                      <a:lnTo>
                        <a:pt x="0" y="178"/>
                      </a:lnTo>
                      <a:lnTo>
                        <a:pt x="179" y="0"/>
                      </a:lnTo>
                      <a:close/>
                      <a:moveTo>
                        <a:pt x="721" y="277"/>
                      </a:moveTo>
                      <a:cubicBezTo>
                        <a:pt x="733" y="283"/>
                        <a:pt x="740" y="295"/>
                        <a:pt x="743" y="310"/>
                      </a:cubicBezTo>
                      <a:cubicBezTo>
                        <a:pt x="765" y="316"/>
                        <a:pt x="786" y="330"/>
                        <a:pt x="802" y="358"/>
                      </a:cubicBezTo>
                      <a:cubicBezTo>
                        <a:pt x="812" y="382"/>
                        <a:pt x="808" y="417"/>
                        <a:pt x="794" y="442"/>
                      </a:cubicBezTo>
                      <a:cubicBezTo>
                        <a:pt x="770" y="487"/>
                        <a:pt x="736" y="543"/>
                        <a:pt x="707" y="588"/>
                      </a:cubicBezTo>
                      <a:cubicBezTo>
                        <a:pt x="688" y="595"/>
                        <a:pt x="692" y="556"/>
                        <a:pt x="699" y="546"/>
                      </a:cubicBezTo>
                      <a:cubicBezTo>
                        <a:pt x="723" y="510"/>
                        <a:pt x="743" y="477"/>
                        <a:pt x="762" y="413"/>
                      </a:cubicBezTo>
                      <a:cubicBezTo>
                        <a:pt x="766" y="382"/>
                        <a:pt x="752" y="368"/>
                        <a:pt x="743" y="355"/>
                      </a:cubicBezTo>
                      <a:cubicBezTo>
                        <a:pt x="742" y="358"/>
                        <a:pt x="742" y="360"/>
                        <a:pt x="741" y="363"/>
                      </a:cubicBezTo>
                      <a:cubicBezTo>
                        <a:pt x="723" y="355"/>
                        <a:pt x="706" y="346"/>
                        <a:pt x="688" y="337"/>
                      </a:cubicBezTo>
                      <a:cubicBezTo>
                        <a:pt x="670" y="327"/>
                        <a:pt x="653" y="314"/>
                        <a:pt x="636" y="302"/>
                      </a:cubicBezTo>
                      <a:cubicBezTo>
                        <a:pt x="669" y="274"/>
                        <a:pt x="698" y="264"/>
                        <a:pt x="721" y="277"/>
                      </a:cubicBezTo>
                      <a:close/>
                      <a:moveTo>
                        <a:pt x="734" y="395"/>
                      </a:moveTo>
                      <a:cubicBezTo>
                        <a:pt x="719" y="445"/>
                        <a:pt x="690" y="508"/>
                        <a:pt x="649" y="579"/>
                      </a:cubicBezTo>
                      <a:cubicBezTo>
                        <a:pt x="628" y="615"/>
                        <a:pt x="604" y="650"/>
                        <a:pt x="580" y="681"/>
                      </a:cubicBezTo>
                      <a:cubicBezTo>
                        <a:pt x="557" y="670"/>
                        <a:pt x="535" y="658"/>
                        <a:pt x="512" y="646"/>
                      </a:cubicBezTo>
                      <a:cubicBezTo>
                        <a:pt x="488" y="633"/>
                        <a:pt x="465" y="617"/>
                        <a:pt x="442" y="601"/>
                      </a:cubicBezTo>
                      <a:cubicBezTo>
                        <a:pt x="457" y="565"/>
                        <a:pt x="475" y="527"/>
                        <a:pt x="496" y="491"/>
                      </a:cubicBezTo>
                      <a:cubicBezTo>
                        <a:pt x="536" y="420"/>
                        <a:pt x="576" y="363"/>
                        <a:pt x="612" y="325"/>
                      </a:cubicBezTo>
                      <a:cubicBezTo>
                        <a:pt x="631" y="338"/>
                        <a:pt x="650" y="351"/>
                        <a:pt x="671" y="363"/>
                      </a:cubicBezTo>
                      <a:cubicBezTo>
                        <a:pt x="691" y="375"/>
                        <a:pt x="712" y="384"/>
                        <a:pt x="734" y="395"/>
                      </a:cubicBezTo>
                      <a:close/>
                      <a:moveTo>
                        <a:pt x="560" y="707"/>
                      </a:moveTo>
                      <a:cubicBezTo>
                        <a:pt x="486" y="797"/>
                        <a:pt x="410" y="858"/>
                        <a:pt x="392" y="848"/>
                      </a:cubicBezTo>
                      <a:cubicBezTo>
                        <a:pt x="375" y="838"/>
                        <a:pt x="389" y="742"/>
                        <a:pt x="430" y="632"/>
                      </a:cubicBezTo>
                      <a:cubicBezTo>
                        <a:pt x="451" y="645"/>
                        <a:pt x="472" y="659"/>
                        <a:pt x="494" y="672"/>
                      </a:cubicBezTo>
                      <a:cubicBezTo>
                        <a:pt x="516" y="685"/>
                        <a:pt x="538" y="695"/>
                        <a:pt x="560" y="707"/>
                      </a:cubicBezTo>
                      <a:close/>
                      <a:moveTo>
                        <a:pt x="294" y="149"/>
                      </a:moveTo>
                      <a:lnTo>
                        <a:pt x="482" y="149"/>
                      </a:lnTo>
                      <a:lnTo>
                        <a:pt x="482" y="193"/>
                      </a:lnTo>
                      <a:lnTo>
                        <a:pt x="294" y="193"/>
                      </a:lnTo>
                      <a:lnTo>
                        <a:pt x="294" y="149"/>
                      </a:lnTo>
                      <a:close/>
                      <a:moveTo>
                        <a:pt x="148" y="437"/>
                      </a:moveTo>
                      <a:lnTo>
                        <a:pt x="258" y="437"/>
                      </a:lnTo>
                      <a:lnTo>
                        <a:pt x="258" y="480"/>
                      </a:lnTo>
                      <a:lnTo>
                        <a:pt x="148" y="480"/>
                      </a:lnTo>
                      <a:lnTo>
                        <a:pt x="148" y="437"/>
                      </a:lnTo>
                      <a:close/>
                      <a:moveTo>
                        <a:pt x="148" y="337"/>
                      </a:moveTo>
                      <a:lnTo>
                        <a:pt x="482" y="337"/>
                      </a:lnTo>
                      <a:lnTo>
                        <a:pt x="482" y="381"/>
                      </a:lnTo>
                      <a:lnTo>
                        <a:pt x="148" y="381"/>
                      </a:lnTo>
                      <a:lnTo>
                        <a:pt x="148" y="337"/>
                      </a:lnTo>
                      <a:close/>
                      <a:moveTo>
                        <a:pt x="148" y="245"/>
                      </a:moveTo>
                      <a:lnTo>
                        <a:pt x="482" y="245"/>
                      </a:lnTo>
                      <a:lnTo>
                        <a:pt x="482" y="288"/>
                      </a:lnTo>
                      <a:lnTo>
                        <a:pt x="148" y="288"/>
                      </a:lnTo>
                      <a:lnTo>
                        <a:pt x="148" y="245"/>
                      </a:lnTo>
                      <a:close/>
                      <a:moveTo>
                        <a:pt x="111" y="187"/>
                      </a:moveTo>
                      <a:lnTo>
                        <a:pt x="193" y="187"/>
                      </a:lnTo>
                      <a:cubicBezTo>
                        <a:pt x="201" y="187"/>
                        <a:pt x="208" y="181"/>
                        <a:pt x="208" y="173"/>
                      </a:cubicBezTo>
                      <a:lnTo>
                        <a:pt x="208" y="91"/>
                      </a:lnTo>
                      <a:lnTo>
                        <a:pt x="111" y="18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lnSpc>
                      <a:spcPct val="120000"/>
                    </a:lnSpc>
                    <a:spcBef>
                      <a:spcPct val="0"/>
                    </a:spcBef>
                    <a:spcAft>
                      <a:spcPct val="0"/>
                    </a:spcAft>
                  </a:pPr>
                  <a:endParaRPr lang="zh-CN" altLang="en-US" dirty="0">
                    <a:solidFill>
                      <a:srgbClr val="313D51"/>
                    </a:solidFill>
                    <a:cs typeface="+mn-ea"/>
                    <a:sym typeface="+mn-lt"/>
                  </a:endParaRPr>
                </a:p>
              </p:txBody>
            </p:sp>
          </p:grpSp>
          <p:sp>
            <p:nvSpPr>
              <p:cNvPr id="55" name="Rectangle 14"/>
              <p:cNvSpPr>
                <a:spLocks noChangeArrowheads="1"/>
              </p:cNvSpPr>
              <p:nvPr/>
            </p:nvSpPr>
            <p:spPr bwMode="auto">
              <a:xfrm>
                <a:off x="5544842" y="2229145"/>
                <a:ext cx="728982" cy="270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zh-CN" altLang="en-US" sz="1600" b="1" dirty="0">
                    <a:solidFill>
                      <a:srgbClr val="313D51"/>
                    </a:solidFill>
                    <a:latin typeface="+mn-lt"/>
                    <a:ea typeface="+mn-ea"/>
                    <a:cs typeface="+mn-ea"/>
                    <a:sym typeface="+mn-lt"/>
                  </a:rPr>
                  <a:t>PART 1</a:t>
                </a:r>
                <a:endParaRPr lang="zh-CN" altLang="en-US" sz="1800" b="1" dirty="0">
                  <a:solidFill>
                    <a:srgbClr val="313D51"/>
                  </a:solidFill>
                  <a:latin typeface="+mn-lt"/>
                  <a:ea typeface="+mn-ea"/>
                  <a:cs typeface="+mn-ea"/>
                  <a:sym typeface="+mn-lt"/>
                </a:endParaRPr>
              </a:p>
            </p:txBody>
          </p:sp>
          <p:sp>
            <p:nvSpPr>
              <p:cNvPr id="56" name="TextBox 59"/>
              <p:cNvSpPr txBox="1">
                <a:spLocks noChangeArrowheads="1"/>
              </p:cNvSpPr>
              <p:nvPr/>
            </p:nvSpPr>
            <p:spPr bwMode="auto">
              <a:xfrm>
                <a:off x="6437828" y="2196204"/>
                <a:ext cx="4710264"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en-US" altLang="zh-CN" b="1" dirty="0">
                    <a:solidFill>
                      <a:srgbClr val="313D51"/>
                    </a:solidFill>
                    <a:latin typeface="+mn-lt"/>
                    <a:ea typeface="+mn-ea"/>
                    <a:cs typeface="+mn-ea"/>
                    <a:sym typeface="+mn-lt"/>
                  </a:rPr>
                  <a:t>Brief Introduction on Skopos Theory</a:t>
                </a:r>
                <a:endParaRPr lang="en-US" altLang="zh-CN" b="1" dirty="0">
                  <a:solidFill>
                    <a:srgbClr val="313D51"/>
                  </a:solidFill>
                  <a:latin typeface="+mn-lt"/>
                  <a:ea typeface="+mn-ea"/>
                  <a:cs typeface="+mn-ea"/>
                  <a:sym typeface="+mn-lt"/>
                </a:endParaRPr>
              </a:p>
            </p:txBody>
          </p:sp>
        </p:grpSp>
        <p:grpSp>
          <p:nvGrpSpPr>
            <p:cNvPr id="38" name="组合 37"/>
            <p:cNvGrpSpPr/>
            <p:nvPr/>
          </p:nvGrpSpPr>
          <p:grpSpPr>
            <a:xfrm flipH="1">
              <a:off x="6433491" y="2147214"/>
              <a:ext cx="4171535" cy="80892"/>
              <a:chOff x="2272062" y="2596259"/>
              <a:chExt cx="4173708" cy="80934"/>
            </a:xfrm>
          </p:grpSpPr>
          <p:cxnSp>
            <p:nvCxnSpPr>
              <p:cNvPr id="39" name="直接连接符 38"/>
              <p:cNvCxnSpPr/>
              <p:nvPr/>
            </p:nvCxnSpPr>
            <p:spPr>
              <a:xfrm>
                <a:off x="2272062" y="2672770"/>
                <a:ext cx="4158716" cy="0"/>
              </a:xfrm>
              <a:prstGeom prst="line">
                <a:avLst/>
              </a:prstGeom>
              <a:noFill/>
              <a:ln w="19050" cap="flat" cmpd="sng" algn="ctr">
                <a:solidFill>
                  <a:sysClr val="window" lastClr="FFFFFF">
                    <a:lumMod val="75000"/>
                  </a:sysClr>
                </a:solidFill>
                <a:prstDash val="solid"/>
                <a:miter lim="800000"/>
              </a:ln>
              <a:effectLst/>
            </p:spPr>
          </p:cxnSp>
          <p:sp>
            <p:nvSpPr>
              <p:cNvPr id="51" name="矩形 50"/>
              <p:cNvSpPr/>
              <p:nvPr/>
            </p:nvSpPr>
            <p:spPr>
              <a:xfrm>
                <a:off x="5494740" y="2596259"/>
                <a:ext cx="951030" cy="80934"/>
              </a:xfrm>
              <a:prstGeom prst="rect">
                <a:avLst/>
              </a:prstGeom>
              <a:solidFill>
                <a:srgbClr val="244C89"/>
              </a:solidFill>
              <a:ln w="12700" cap="flat" cmpd="sng" algn="ctr">
                <a:noFill/>
                <a:prstDash val="solid"/>
                <a:miter lim="800000"/>
              </a:ln>
              <a:effectLst/>
            </p:spPr>
            <p:txBody>
              <a:bodyPr rtlCol="0" anchor="ctr"/>
              <a:lstStyle/>
              <a:p>
                <a:pPr algn="ctr" defTabSz="913765">
                  <a:lnSpc>
                    <a:spcPct val="120000"/>
                  </a:lnSpc>
                  <a:defRPr/>
                </a:pPr>
                <a:endParaRPr lang="zh-CN" altLang="en-US" sz="1800" kern="0">
                  <a:solidFill>
                    <a:srgbClr val="313D51"/>
                  </a:solidFill>
                  <a:cs typeface="+mn-ea"/>
                  <a:sym typeface="+mn-lt"/>
                </a:endParaRPr>
              </a:p>
            </p:txBody>
          </p:sp>
        </p:grpSp>
      </p:grpSp>
      <p:grpSp>
        <p:nvGrpSpPr>
          <p:cNvPr id="59" name="组合 58"/>
          <p:cNvGrpSpPr/>
          <p:nvPr/>
        </p:nvGrpSpPr>
        <p:grpSpPr>
          <a:xfrm>
            <a:off x="4915825" y="2510386"/>
            <a:ext cx="7218948" cy="576263"/>
            <a:chOff x="5714354" y="2522443"/>
            <a:chExt cx="7218948" cy="576263"/>
          </a:xfrm>
        </p:grpSpPr>
        <p:grpSp>
          <p:nvGrpSpPr>
            <p:cNvPr id="60" name="组合 59"/>
            <p:cNvGrpSpPr/>
            <p:nvPr/>
          </p:nvGrpSpPr>
          <p:grpSpPr>
            <a:xfrm>
              <a:off x="5714354" y="2522443"/>
              <a:ext cx="7218948" cy="576263"/>
              <a:chOff x="4753236" y="2862001"/>
              <a:chExt cx="7218948" cy="576263"/>
            </a:xfrm>
          </p:grpSpPr>
          <p:sp>
            <p:nvSpPr>
              <p:cNvPr id="67" name="圆角矩形 11"/>
              <p:cNvSpPr>
                <a:spLocks noChangeArrowheads="1"/>
              </p:cNvSpPr>
              <p:nvPr/>
            </p:nvSpPr>
            <p:spPr bwMode="auto">
              <a:xfrm>
                <a:off x="4753236" y="2862001"/>
                <a:ext cx="576262" cy="576263"/>
              </a:xfrm>
              <a:prstGeom prst="roundRect">
                <a:avLst>
                  <a:gd name="adj" fmla="val 16667"/>
                </a:avLst>
              </a:prstGeom>
              <a:solidFill>
                <a:srgbClr val="244C89"/>
              </a:solidFill>
              <a:ln>
                <a:noFill/>
              </a:ln>
              <a:extLst>
                <a:ext uri="{91240B29-F687-4F45-9708-019B960494DF}">
                  <a14:hiddenLine xmlns:a14="http://schemas.microsoft.com/office/drawing/2010/main" w="9525">
                    <a:solidFill>
                      <a:srgbClr val="000000"/>
                    </a:solidFill>
                    <a:round/>
                  </a14:hiddenLine>
                </a:ext>
              </a:extLst>
            </p:spPr>
            <p:txBody>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endParaRPr lang="zh-CN" altLang="en-US" sz="1800" dirty="0">
                  <a:solidFill>
                    <a:srgbClr val="313D51"/>
                  </a:solidFill>
                  <a:latin typeface="+mn-lt"/>
                  <a:ea typeface="+mn-ea"/>
                  <a:cs typeface="+mn-ea"/>
                  <a:sym typeface="+mn-lt"/>
                </a:endParaRPr>
              </a:p>
            </p:txBody>
          </p:sp>
          <p:sp>
            <p:nvSpPr>
              <p:cNvPr id="65" name="Rectangle 14"/>
              <p:cNvSpPr>
                <a:spLocks noChangeArrowheads="1"/>
              </p:cNvSpPr>
              <p:nvPr/>
            </p:nvSpPr>
            <p:spPr bwMode="auto">
              <a:xfrm>
                <a:off x="5581874" y="3017576"/>
                <a:ext cx="728982" cy="270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zh-CN" altLang="en-US" sz="1600" b="1" dirty="0">
                    <a:solidFill>
                      <a:srgbClr val="313D51"/>
                    </a:solidFill>
                    <a:latin typeface="+mn-lt"/>
                    <a:ea typeface="+mn-ea"/>
                    <a:cs typeface="+mn-ea"/>
                    <a:sym typeface="+mn-lt"/>
                  </a:rPr>
                  <a:t>PART </a:t>
                </a:r>
                <a:r>
                  <a:rPr lang="en-US" altLang="zh-CN" sz="1600" b="1" dirty="0">
                    <a:solidFill>
                      <a:srgbClr val="313D51"/>
                    </a:solidFill>
                    <a:latin typeface="+mn-lt"/>
                    <a:ea typeface="+mn-ea"/>
                    <a:cs typeface="+mn-ea"/>
                    <a:sym typeface="+mn-lt"/>
                  </a:rPr>
                  <a:t>2</a:t>
                </a:r>
                <a:endParaRPr lang="zh-CN" altLang="en-US" sz="1800" b="1" dirty="0">
                  <a:solidFill>
                    <a:srgbClr val="313D51"/>
                  </a:solidFill>
                  <a:latin typeface="+mn-lt"/>
                  <a:ea typeface="+mn-ea"/>
                  <a:cs typeface="+mn-ea"/>
                  <a:sym typeface="+mn-lt"/>
                </a:endParaRPr>
              </a:p>
            </p:txBody>
          </p:sp>
          <p:sp>
            <p:nvSpPr>
              <p:cNvPr id="66" name="TextBox 59"/>
              <p:cNvSpPr txBox="1">
                <a:spLocks noChangeArrowheads="1"/>
              </p:cNvSpPr>
              <p:nvPr/>
            </p:nvSpPr>
            <p:spPr bwMode="auto">
              <a:xfrm>
                <a:off x="6422908" y="2909477"/>
                <a:ext cx="5549276"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just" fontAlgn="base">
                  <a:lnSpc>
                    <a:spcPct val="120000"/>
                  </a:lnSpc>
                  <a:spcBef>
                    <a:spcPct val="0"/>
                  </a:spcBef>
                  <a:spcAft>
                    <a:spcPct val="0"/>
                  </a:spcAft>
                  <a:buFontTx/>
                  <a:buNone/>
                </a:pPr>
                <a:r>
                  <a:rPr lang="en-US" altLang="zh-CN" b="1" dirty="0">
                    <a:solidFill>
                      <a:srgbClr val="313D51"/>
                    </a:solidFill>
                    <a:latin typeface="+mn-lt"/>
                    <a:ea typeface="+mn-ea"/>
                    <a:cs typeface="+mn-ea"/>
                    <a:sym typeface="+mn-lt"/>
                  </a:rPr>
                  <a:t>Deficiencies of Skopos Theory </a:t>
                </a:r>
                <a:endParaRPr lang="zh-CN" altLang="en-US" b="1" dirty="0">
                  <a:solidFill>
                    <a:srgbClr val="313D51"/>
                  </a:solidFill>
                  <a:latin typeface="+mn-lt"/>
                  <a:ea typeface="+mn-ea"/>
                  <a:cs typeface="+mn-ea"/>
                  <a:sym typeface="+mn-lt"/>
                </a:endParaRPr>
              </a:p>
            </p:txBody>
          </p:sp>
        </p:grpSp>
        <p:grpSp>
          <p:nvGrpSpPr>
            <p:cNvPr id="61" name="组合 60"/>
            <p:cNvGrpSpPr/>
            <p:nvPr/>
          </p:nvGrpSpPr>
          <p:grpSpPr>
            <a:xfrm flipH="1">
              <a:off x="6433491" y="3012031"/>
              <a:ext cx="4171535" cy="80892"/>
              <a:chOff x="2272062" y="2596259"/>
              <a:chExt cx="4173708" cy="80934"/>
            </a:xfrm>
          </p:grpSpPr>
          <p:cxnSp>
            <p:nvCxnSpPr>
              <p:cNvPr id="62" name="直接连接符 61"/>
              <p:cNvCxnSpPr/>
              <p:nvPr/>
            </p:nvCxnSpPr>
            <p:spPr>
              <a:xfrm>
                <a:off x="2272062" y="2672770"/>
                <a:ext cx="4158716" cy="0"/>
              </a:xfrm>
              <a:prstGeom prst="line">
                <a:avLst/>
              </a:prstGeom>
              <a:noFill/>
              <a:ln w="19050" cap="flat" cmpd="sng" algn="ctr">
                <a:solidFill>
                  <a:sysClr val="window" lastClr="FFFFFF">
                    <a:lumMod val="75000"/>
                  </a:sysClr>
                </a:solidFill>
                <a:prstDash val="solid"/>
                <a:miter lim="800000"/>
              </a:ln>
              <a:effectLst/>
            </p:spPr>
          </p:cxnSp>
          <p:sp>
            <p:nvSpPr>
              <p:cNvPr id="63" name="矩形 62"/>
              <p:cNvSpPr/>
              <p:nvPr/>
            </p:nvSpPr>
            <p:spPr>
              <a:xfrm>
                <a:off x="5494740" y="2596259"/>
                <a:ext cx="951030" cy="80934"/>
              </a:xfrm>
              <a:prstGeom prst="rect">
                <a:avLst/>
              </a:prstGeom>
              <a:solidFill>
                <a:srgbClr val="244C89"/>
              </a:solidFill>
              <a:ln w="12700" cap="flat" cmpd="sng" algn="ctr">
                <a:noFill/>
                <a:prstDash val="solid"/>
                <a:miter lim="800000"/>
              </a:ln>
              <a:effectLst/>
            </p:spPr>
            <p:txBody>
              <a:bodyPr rtlCol="0" anchor="ctr"/>
              <a:lstStyle/>
              <a:p>
                <a:pPr algn="ctr" defTabSz="913765">
                  <a:lnSpc>
                    <a:spcPct val="120000"/>
                  </a:lnSpc>
                  <a:defRPr/>
                </a:pPr>
                <a:endParaRPr lang="zh-CN" altLang="en-US" sz="1800" kern="0">
                  <a:solidFill>
                    <a:srgbClr val="313D51"/>
                  </a:solidFill>
                  <a:cs typeface="+mn-ea"/>
                  <a:sym typeface="+mn-lt"/>
                </a:endParaRPr>
              </a:p>
            </p:txBody>
          </p:sp>
        </p:grpSp>
      </p:grpSp>
      <p:grpSp>
        <p:nvGrpSpPr>
          <p:cNvPr id="69" name="组合 68"/>
          <p:cNvGrpSpPr/>
          <p:nvPr/>
        </p:nvGrpSpPr>
        <p:grpSpPr>
          <a:xfrm>
            <a:off x="4937513" y="3389262"/>
            <a:ext cx="6994022" cy="576262"/>
            <a:chOff x="5714354" y="3382138"/>
            <a:chExt cx="6994022" cy="576262"/>
          </a:xfrm>
        </p:grpSpPr>
        <p:grpSp>
          <p:nvGrpSpPr>
            <p:cNvPr id="70" name="组合 69"/>
            <p:cNvGrpSpPr/>
            <p:nvPr/>
          </p:nvGrpSpPr>
          <p:grpSpPr>
            <a:xfrm>
              <a:off x="5714354" y="3382138"/>
              <a:ext cx="6994022" cy="576262"/>
              <a:chOff x="4753236" y="3654164"/>
              <a:chExt cx="6994022" cy="576262"/>
            </a:xfrm>
          </p:grpSpPr>
          <p:sp>
            <p:nvSpPr>
              <p:cNvPr id="77" name="圆角矩形 12"/>
              <p:cNvSpPr>
                <a:spLocks noChangeArrowheads="1"/>
              </p:cNvSpPr>
              <p:nvPr/>
            </p:nvSpPr>
            <p:spPr bwMode="auto">
              <a:xfrm>
                <a:off x="4753236" y="3654164"/>
                <a:ext cx="576262" cy="576262"/>
              </a:xfrm>
              <a:prstGeom prst="roundRect">
                <a:avLst>
                  <a:gd name="adj" fmla="val 16667"/>
                </a:avLst>
              </a:prstGeom>
              <a:solidFill>
                <a:srgbClr val="244C89"/>
              </a:solidFill>
              <a:ln>
                <a:noFill/>
              </a:ln>
              <a:extLst>
                <a:ext uri="{91240B29-F687-4F45-9708-019B960494DF}">
                  <a14:hiddenLine xmlns:a14="http://schemas.microsoft.com/office/drawing/2010/main" w="9525">
                    <a:solidFill>
                      <a:srgbClr val="000000"/>
                    </a:solidFill>
                    <a:round/>
                  </a14:hiddenLine>
                </a:ext>
              </a:extLst>
            </p:spPr>
            <p:txBody>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endParaRPr lang="zh-CN" altLang="en-US" sz="1800" dirty="0">
                  <a:solidFill>
                    <a:srgbClr val="313D51"/>
                  </a:solidFill>
                  <a:latin typeface="+mn-lt"/>
                  <a:ea typeface="+mn-ea"/>
                  <a:cs typeface="+mn-ea"/>
                  <a:sym typeface="+mn-lt"/>
                </a:endParaRPr>
              </a:p>
            </p:txBody>
          </p:sp>
          <p:sp>
            <p:nvSpPr>
              <p:cNvPr id="75" name="Rectangle 14"/>
              <p:cNvSpPr>
                <a:spLocks noChangeArrowheads="1"/>
              </p:cNvSpPr>
              <p:nvPr/>
            </p:nvSpPr>
            <p:spPr bwMode="auto">
              <a:xfrm>
                <a:off x="5581874" y="3809739"/>
                <a:ext cx="728982" cy="270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zh-CN" altLang="en-US" sz="1600" b="1" dirty="0">
                    <a:solidFill>
                      <a:srgbClr val="313D51"/>
                    </a:solidFill>
                    <a:latin typeface="+mn-lt"/>
                    <a:ea typeface="+mn-ea"/>
                    <a:cs typeface="+mn-ea"/>
                    <a:sym typeface="+mn-lt"/>
                  </a:rPr>
                  <a:t>PART </a:t>
                </a:r>
                <a:r>
                  <a:rPr lang="en-US" altLang="zh-CN" sz="1600" b="1" dirty="0">
                    <a:solidFill>
                      <a:srgbClr val="313D51"/>
                    </a:solidFill>
                    <a:latin typeface="+mn-lt"/>
                    <a:ea typeface="+mn-ea"/>
                    <a:cs typeface="+mn-ea"/>
                    <a:sym typeface="+mn-lt"/>
                  </a:rPr>
                  <a:t>3</a:t>
                </a:r>
                <a:endParaRPr lang="zh-CN" altLang="en-US" sz="1800" b="1" dirty="0">
                  <a:solidFill>
                    <a:srgbClr val="313D51"/>
                  </a:solidFill>
                  <a:latin typeface="+mn-lt"/>
                  <a:ea typeface="+mn-ea"/>
                  <a:cs typeface="+mn-ea"/>
                  <a:sym typeface="+mn-lt"/>
                </a:endParaRPr>
              </a:p>
            </p:txBody>
          </p:sp>
          <p:sp>
            <p:nvSpPr>
              <p:cNvPr id="76" name="TextBox 59"/>
              <p:cNvSpPr txBox="1">
                <a:spLocks noChangeArrowheads="1"/>
              </p:cNvSpPr>
              <p:nvPr/>
            </p:nvSpPr>
            <p:spPr bwMode="auto">
              <a:xfrm>
                <a:off x="6511406" y="3711612"/>
                <a:ext cx="523585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just" fontAlgn="base">
                  <a:lnSpc>
                    <a:spcPct val="120000"/>
                  </a:lnSpc>
                  <a:spcBef>
                    <a:spcPct val="0"/>
                  </a:spcBef>
                  <a:spcAft>
                    <a:spcPct val="0"/>
                  </a:spcAft>
                  <a:buFontTx/>
                  <a:buNone/>
                </a:pPr>
                <a:r>
                  <a:rPr lang="en-US" altLang="zh-CN" b="1" dirty="0">
                    <a:solidFill>
                      <a:srgbClr val="313D51"/>
                    </a:solidFill>
                    <a:latin typeface="+mn-lt"/>
                    <a:ea typeface="+mn-ea"/>
                    <a:cs typeface="+mn-ea"/>
                    <a:sym typeface="+mn-lt"/>
                  </a:rPr>
                  <a:t>Appropriateness Theory</a:t>
                </a:r>
                <a:endParaRPr lang="en-US" altLang="zh-CN" b="1" dirty="0">
                  <a:solidFill>
                    <a:srgbClr val="313D51"/>
                  </a:solidFill>
                  <a:latin typeface="+mn-lt"/>
                  <a:ea typeface="+mn-ea"/>
                  <a:cs typeface="+mn-ea"/>
                  <a:sym typeface="+mn-lt"/>
                </a:endParaRPr>
              </a:p>
            </p:txBody>
          </p:sp>
        </p:grpSp>
        <p:grpSp>
          <p:nvGrpSpPr>
            <p:cNvPr id="71" name="组合 70"/>
            <p:cNvGrpSpPr/>
            <p:nvPr/>
          </p:nvGrpSpPr>
          <p:grpSpPr>
            <a:xfrm flipH="1">
              <a:off x="6433491" y="3876848"/>
              <a:ext cx="4171535" cy="80892"/>
              <a:chOff x="2272062" y="2596259"/>
              <a:chExt cx="4173708" cy="80934"/>
            </a:xfrm>
          </p:grpSpPr>
          <p:cxnSp>
            <p:nvCxnSpPr>
              <p:cNvPr id="72" name="直接连接符 71"/>
              <p:cNvCxnSpPr/>
              <p:nvPr/>
            </p:nvCxnSpPr>
            <p:spPr>
              <a:xfrm>
                <a:off x="2272062" y="2672770"/>
                <a:ext cx="4158716" cy="0"/>
              </a:xfrm>
              <a:prstGeom prst="line">
                <a:avLst/>
              </a:prstGeom>
              <a:noFill/>
              <a:ln w="19050" cap="flat" cmpd="sng" algn="ctr">
                <a:solidFill>
                  <a:sysClr val="window" lastClr="FFFFFF">
                    <a:lumMod val="75000"/>
                  </a:sysClr>
                </a:solidFill>
                <a:prstDash val="solid"/>
                <a:miter lim="800000"/>
              </a:ln>
              <a:effectLst/>
            </p:spPr>
          </p:cxnSp>
          <p:sp>
            <p:nvSpPr>
              <p:cNvPr id="73" name="矩形 72"/>
              <p:cNvSpPr/>
              <p:nvPr/>
            </p:nvSpPr>
            <p:spPr>
              <a:xfrm>
                <a:off x="5494740" y="2596259"/>
                <a:ext cx="951030" cy="80934"/>
              </a:xfrm>
              <a:prstGeom prst="rect">
                <a:avLst/>
              </a:prstGeom>
              <a:solidFill>
                <a:srgbClr val="244C89"/>
              </a:solidFill>
              <a:ln w="12700" cap="flat" cmpd="sng" algn="ctr">
                <a:noFill/>
                <a:prstDash val="solid"/>
                <a:miter lim="800000"/>
              </a:ln>
              <a:effectLst/>
            </p:spPr>
            <p:txBody>
              <a:bodyPr rtlCol="0" anchor="ctr"/>
              <a:lstStyle/>
              <a:p>
                <a:pPr algn="ctr" defTabSz="913765">
                  <a:lnSpc>
                    <a:spcPct val="120000"/>
                  </a:lnSpc>
                  <a:defRPr/>
                </a:pPr>
                <a:endParaRPr lang="zh-CN" altLang="en-US" sz="1800" kern="0">
                  <a:solidFill>
                    <a:srgbClr val="313D51"/>
                  </a:solidFill>
                  <a:cs typeface="+mn-ea"/>
                  <a:sym typeface="+mn-lt"/>
                </a:endParaRPr>
              </a:p>
            </p:txBody>
          </p:sp>
        </p:grpSp>
      </p:grpSp>
      <p:sp>
        <p:nvSpPr>
          <p:cNvPr id="10" name="Freeform 27"/>
          <p:cNvSpPr>
            <a:spLocks noEditPoints="1"/>
          </p:cNvSpPr>
          <p:nvPr/>
        </p:nvSpPr>
        <p:spPr bwMode="auto">
          <a:xfrm>
            <a:off x="5060983" y="2612068"/>
            <a:ext cx="342863" cy="334972"/>
          </a:xfrm>
          <a:custGeom>
            <a:avLst/>
            <a:gdLst>
              <a:gd name="T0" fmla="*/ 2147483646 w 812"/>
              <a:gd name="T1" fmla="*/ 0 h 858"/>
              <a:gd name="T2" fmla="*/ 2147483646 w 812"/>
              <a:gd name="T3" fmla="*/ 2147483646 h 858"/>
              <a:gd name="T4" fmla="*/ 2147483646 w 812"/>
              <a:gd name="T5" fmla="*/ 2147483646 h 858"/>
              <a:gd name="T6" fmla="*/ 2147483646 w 812"/>
              <a:gd name="T7" fmla="*/ 2147483646 h 858"/>
              <a:gd name="T8" fmla="*/ 2147483646 w 812"/>
              <a:gd name="T9" fmla="*/ 2147483646 h 858"/>
              <a:gd name="T10" fmla="*/ 2147483646 w 812"/>
              <a:gd name="T11" fmla="*/ 2147483646 h 858"/>
              <a:gd name="T12" fmla="*/ 2147483646 w 812"/>
              <a:gd name="T13" fmla="*/ 2147483646 h 858"/>
              <a:gd name="T14" fmla="*/ 2147483646 w 812"/>
              <a:gd name="T15" fmla="*/ 2147483646 h 858"/>
              <a:gd name="T16" fmla="*/ 0 w 812"/>
              <a:gd name="T17" fmla="*/ 2147483646 h 858"/>
              <a:gd name="T18" fmla="*/ 2147483646 w 812"/>
              <a:gd name="T19" fmla="*/ 2147483646 h 858"/>
              <a:gd name="T20" fmla="*/ 2147483646 w 812"/>
              <a:gd name="T21" fmla="*/ 2147483646 h 858"/>
              <a:gd name="T22" fmla="*/ 2147483646 w 812"/>
              <a:gd name="T23" fmla="*/ 2147483646 h 858"/>
              <a:gd name="T24" fmla="*/ 2147483646 w 812"/>
              <a:gd name="T25" fmla="*/ 2147483646 h 858"/>
              <a:gd name="T26" fmla="*/ 2147483646 w 812"/>
              <a:gd name="T27" fmla="*/ 2147483646 h 858"/>
              <a:gd name="T28" fmla="*/ 2147483646 w 812"/>
              <a:gd name="T29" fmla="*/ 2147483646 h 858"/>
              <a:gd name="T30" fmla="*/ 2147483646 w 812"/>
              <a:gd name="T31" fmla="*/ 2147483646 h 858"/>
              <a:gd name="T32" fmla="*/ 2147483646 w 812"/>
              <a:gd name="T33" fmla="*/ 2147483646 h 858"/>
              <a:gd name="T34" fmla="*/ 2147483646 w 812"/>
              <a:gd name="T35" fmla="*/ 2147483646 h 858"/>
              <a:gd name="T36" fmla="*/ 2147483646 w 812"/>
              <a:gd name="T37" fmla="*/ 2147483646 h 858"/>
              <a:gd name="T38" fmla="*/ 2147483646 w 812"/>
              <a:gd name="T39" fmla="*/ 2147483646 h 858"/>
              <a:gd name="T40" fmla="*/ 2147483646 w 812"/>
              <a:gd name="T41" fmla="*/ 2147483646 h 858"/>
              <a:gd name="T42" fmla="*/ 2147483646 w 812"/>
              <a:gd name="T43" fmla="*/ 2147483646 h 858"/>
              <a:gd name="T44" fmla="*/ 2147483646 w 812"/>
              <a:gd name="T45" fmla="*/ 2147483646 h 858"/>
              <a:gd name="T46" fmla="*/ 2147483646 w 812"/>
              <a:gd name="T47" fmla="*/ 2147483646 h 858"/>
              <a:gd name="T48" fmla="*/ 2147483646 w 812"/>
              <a:gd name="T49" fmla="*/ 2147483646 h 858"/>
              <a:gd name="T50" fmla="*/ 2147483646 w 812"/>
              <a:gd name="T51" fmla="*/ 2147483646 h 858"/>
              <a:gd name="T52" fmla="*/ 2147483646 w 812"/>
              <a:gd name="T53" fmla="*/ 2147483646 h 858"/>
              <a:gd name="T54" fmla="*/ 2147483646 w 812"/>
              <a:gd name="T55" fmla="*/ 2147483646 h 858"/>
              <a:gd name="T56" fmla="*/ 2147483646 w 812"/>
              <a:gd name="T57" fmla="*/ 2147483646 h 858"/>
              <a:gd name="T58" fmla="*/ 2147483646 w 812"/>
              <a:gd name="T59" fmla="*/ 2147483646 h 858"/>
              <a:gd name="T60" fmla="*/ 2147483646 w 812"/>
              <a:gd name="T61" fmla="*/ 2147483646 h 858"/>
              <a:gd name="T62" fmla="*/ 2147483646 w 812"/>
              <a:gd name="T63" fmla="*/ 2147483646 h 858"/>
              <a:gd name="T64" fmla="*/ 2147483646 w 812"/>
              <a:gd name="T65" fmla="*/ 2147483646 h 858"/>
              <a:gd name="T66" fmla="*/ 2147483646 w 812"/>
              <a:gd name="T67" fmla="*/ 2147483646 h 858"/>
              <a:gd name="T68" fmla="*/ 2147483646 w 812"/>
              <a:gd name="T69" fmla="*/ 2147483646 h 8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12" h="858">
                <a:moveTo>
                  <a:pt x="179" y="0"/>
                </a:moveTo>
                <a:lnTo>
                  <a:pt x="507" y="0"/>
                </a:lnTo>
                <a:cubicBezTo>
                  <a:pt x="569" y="0"/>
                  <a:pt x="620" y="51"/>
                  <a:pt x="620" y="113"/>
                </a:cubicBezTo>
                <a:lnTo>
                  <a:pt x="620" y="264"/>
                </a:lnTo>
                <a:cubicBezTo>
                  <a:pt x="584" y="292"/>
                  <a:pt x="563" y="318"/>
                  <a:pt x="535" y="356"/>
                </a:cubicBezTo>
                <a:lnTo>
                  <a:pt x="535" y="113"/>
                </a:lnTo>
                <a:cubicBezTo>
                  <a:pt x="535" y="98"/>
                  <a:pt x="522" y="85"/>
                  <a:pt x="507" y="85"/>
                </a:cubicBezTo>
                <a:lnTo>
                  <a:pt x="247" y="85"/>
                </a:lnTo>
                <a:lnTo>
                  <a:pt x="247" y="204"/>
                </a:lnTo>
                <a:cubicBezTo>
                  <a:pt x="247" y="216"/>
                  <a:pt x="237" y="226"/>
                  <a:pt x="225" y="226"/>
                </a:cubicBezTo>
                <a:lnTo>
                  <a:pt x="86" y="226"/>
                </a:lnTo>
                <a:lnTo>
                  <a:pt x="86" y="643"/>
                </a:lnTo>
                <a:cubicBezTo>
                  <a:pt x="86" y="658"/>
                  <a:pt x="98" y="670"/>
                  <a:pt x="113" y="670"/>
                </a:cubicBezTo>
                <a:lnTo>
                  <a:pt x="375" y="670"/>
                </a:lnTo>
                <a:cubicBezTo>
                  <a:pt x="366" y="699"/>
                  <a:pt x="358" y="727"/>
                  <a:pt x="353" y="756"/>
                </a:cubicBezTo>
                <a:lnTo>
                  <a:pt x="113" y="756"/>
                </a:lnTo>
                <a:cubicBezTo>
                  <a:pt x="51" y="756"/>
                  <a:pt x="0" y="705"/>
                  <a:pt x="0" y="643"/>
                </a:cubicBezTo>
                <a:lnTo>
                  <a:pt x="0" y="178"/>
                </a:lnTo>
                <a:lnTo>
                  <a:pt x="179" y="0"/>
                </a:lnTo>
                <a:close/>
                <a:moveTo>
                  <a:pt x="721" y="277"/>
                </a:moveTo>
                <a:cubicBezTo>
                  <a:pt x="733" y="283"/>
                  <a:pt x="740" y="295"/>
                  <a:pt x="743" y="310"/>
                </a:cubicBezTo>
                <a:cubicBezTo>
                  <a:pt x="765" y="316"/>
                  <a:pt x="786" y="330"/>
                  <a:pt x="802" y="358"/>
                </a:cubicBezTo>
                <a:cubicBezTo>
                  <a:pt x="812" y="382"/>
                  <a:pt x="808" y="417"/>
                  <a:pt x="794" y="442"/>
                </a:cubicBezTo>
                <a:cubicBezTo>
                  <a:pt x="770" y="487"/>
                  <a:pt x="736" y="543"/>
                  <a:pt x="707" y="588"/>
                </a:cubicBezTo>
                <a:cubicBezTo>
                  <a:pt x="688" y="595"/>
                  <a:pt x="692" y="556"/>
                  <a:pt x="699" y="546"/>
                </a:cubicBezTo>
                <a:cubicBezTo>
                  <a:pt x="723" y="510"/>
                  <a:pt x="743" y="477"/>
                  <a:pt x="762" y="413"/>
                </a:cubicBezTo>
                <a:cubicBezTo>
                  <a:pt x="766" y="382"/>
                  <a:pt x="752" y="368"/>
                  <a:pt x="743" y="355"/>
                </a:cubicBezTo>
                <a:cubicBezTo>
                  <a:pt x="742" y="358"/>
                  <a:pt x="742" y="360"/>
                  <a:pt x="741" y="363"/>
                </a:cubicBezTo>
                <a:cubicBezTo>
                  <a:pt x="723" y="355"/>
                  <a:pt x="706" y="346"/>
                  <a:pt x="688" y="337"/>
                </a:cubicBezTo>
                <a:cubicBezTo>
                  <a:pt x="670" y="327"/>
                  <a:pt x="653" y="314"/>
                  <a:pt x="636" y="302"/>
                </a:cubicBezTo>
                <a:cubicBezTo>
                  <a:pt x="669" y="274"/>
                  <a:pt x="698" y="264"/>
                  <a:pt x="721" y="277"/>
                </a:cubicBezTo>
                <a:close/>
                <a:moveTo>
                  <a:pt x="734" y="395"/>
                </a:moveTo>
                <a:cubicBezTo>
                  <a:pt x="719" y="445"/>
                  <a:pt x="690" y="508"/>
                  <a:pt x="649" y="579"/>
                </a:cubicBezTo>
                <a:cubicBezTo>
                  <a:pt x="628" y="615"/>
                  <a:pt x="604" y="650"/>
                  <a:pt x="580" y="681"/>
                </a:cubicBezTo>
                <a:cubicBezTo>
                  <a:pt x="557" y="670"/>
                  <a:pt x="535" y="658"/>
                  <a:pt x="512" y="646"/>
                </a:cubicBezTo>
                <a:cubicBezTo>
                  <a:pt x="488" y="633"/>
                  <a:pt x="465" y="617"/>
                  <a:pt x="442" y="601"/>
                </a:cubicBezTo>
                <a:cubicBezTo>
                  <a:pt x="457" y="565"/>
                  <a:pt x="475" y="527"/>
                  <a:pt x="496" y="491"/>
                </a:cubicBezTo>
                <a:cubicBezTo>
                  <a:pt x="536" y="420"/>
                  <a:pt x="576" y="363"/>
                  <a:pt x="612" y="325"/>
                </a:cubicBezTo>
                <a:cubicBezTo>
                  <a:pt x="631" y="338"/>
                  <a:pt x="650" y="351"/>
                  <a:pt x="671" y="363"/>
                </a:cubicBezTo>
                <a:cubicBezTo>
                  <a:pt x="691" y="375"/>
                  <a:pt x="712" y="384"/>
                  <a:pt x="734" y="395"/>
                </a:cubicBezTo>
                <a:close/>
                <a:moveTo>
                  <a:pt x="560" y="707"/>
                </a:moveTo>
                <a:cubicBezTo>
                  <a:pt x="486" y="797"/>
                  <a:pt x="410" y="858"/>
                  <a:pt x="392" y="848"/>
                </a:cubicBezTo>
                <a:cubicBezTo>
                  <a:pt x="375" y="838"/>
                  <a:pt x="389" y="742"/>
                  <a:pt x="430" y="632"/>
                </a:cubicBezTo>
                <a:cubicBezTo>
                  <a:pt x="451" y="645"/>
                  <a:pt x="472" y="659"/>
                  <a:pt x="494" y="672"/>
                </a:cubicBezTo>
                <a:cubicBezTo>
                  <a:pt x="516" y="685"/>
                  <a:pt x="538" y="695"/>
                  <a:pt x="560" y="707"/>
                </a:cubicBezTo>
                <a:close/>
                <a:moveTo>
                  <a:pt x="294" y="149"/>
                </a:moveTo>
                <a:lnTo>
                  <a:pt x="482" y="149"/>
                </a:lnTo>
                <a:lnTo>
                  <a:pt x="482" y="193"/>
                </a:lnTo>
                <a:lnTo>
                  <a:pt x="294" y="193"/>
                </a:lnTo>
                <a:lnTo>
                  <a:pt x="294" y="149"/>
                </a:lnTo>
                <a:close/>
                <a:moveTo>
                  <a:pt x="148" y="437"/>
                </a:moveTo>
                <a:lnTo>
                  <a:pt x="258" y="437"/>
                </a:lnTo>
                <a:lnTo>
                  <a:pt x="258" y="480"/>
                </a:lnTo>
                <a:lnTo>
                  <a:pt x="148" y="480"/>
                </a:lnTo>
                <a:lnTo>
                  <a:pt x="148" y="437"/>
                </a:lnTo>
                <a:close/>
                <a:moveTo>
                  <a:pt x="148" y="337"/>
                </a:moveTo>
                <a:lnTo>
                  <a:pt x="482" y="337"/>
                </a:lnTo>
                <a:lnTo>
                  <a:pt x="482" y="381"/>
                </a:lnTo>
                <a:lnTo>
                  <a:pt x="148" y="381"/>
                </a:lnTo>
                <a:lnTo>
                  <a:pt x="148" y="337"/>
                </a:lnTo>
                <a:close/>
                <a:moveTo>
                  <a:pt x="148" y="245"/>
                </a:moveTo>
                <a:lnTo>
                  <a:pt x="482" y="245"/>
                </a:lnTo>
                <a:lnTo>
                  <a:pt x="482" y="288"/>
                </a:lnTo>
                <a:lnTo>
                  <a:pt x="148" y="288"/>
                </a:lnTo>
                <a:lnTo>
                  <a:pt x="148" y="245"/>
                </a:lnTo>
                <a:close/>
                <a:moveTo>
                  <a:pt x="111" y="187"/>
                </a:moveTo>
                <a:lnTo>
                  <a:pt x="193" y="187"/>
                </a:lnTo>
                <a:cubicBezTo>
                  <a:pt x="201" y="187"/>
                  <a:pt x="208" y="181"/>
                  <a:pt x="208" y="173"/>
                </a:cubicBezTo>
                <a:lnTo>
                  <a:pt x="208" y="91"/>
                </a:lnTo>
                <a:lnTo>
                  <a:pt x="111" y="18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p>
            <a:pPr eaLnBrk="0" fontAlgn="base" hangingPunct="0">
              <a:lnSpc>
                <a:spcPct val="120000"/>
              </a:lnSpc>
              <a:spcBef>
                <a:spcPct val="0"/>
              </a:spcBef>
              <a:spcAft>
                <a:spcPct val="0"/>
              </a:spcAft>
            </a:pPr>
            <a:endParaRPr lang="zh-CN" altLang="en-US" dirty="0">
              <a:solidFill>
                <a:srgbClr val="313D51"/>
              </a:solidFill>
              <a:cs typeface="+mn-ea"/>
              <a:sym typeface="+mn-lt"/>
            </a:endParaRPr>
          </a:p>
        </p:txBody>
      </p:sp>
      <p:sp>
        <p:nvSpPr>
          <p:cNvPr id="11" name="Freeform 27"/>
          <p:cNvSpPr>
            <a:spLocks noEditPoints="1"/>
          </p:cNvSpPr>
          <p:nvPr/>
        </p:nvSpPr>
        <p:spPr bwMode="auto">
          <a:xfrm>
            <a:off x="5053998" y="3516308"/>
            <a:ext cx="342863" cy="334972"/>
          </a:xfrm>
          <a:custGeom>
            <a:avLst/>
            <a:gdLst>
              <a:gd name="T0" fmla="*/ 2147483646 w 812"/>
              <a:gd name="T1" fmla="*/ 0 h 858"/>
              <a:gd name="T2" fmla="*/ 2147483646 w 812"/>
              <a:gd name="T3" fmla="*/ 2147483646 h 858"/>
              <a:gd name="T4" fmla="*/ 2147483646 w 812"/>
              <a:gd name="T5" fmla="*/ 2147483646 h 858"/>
              <a:gd name="T6" fmla="*/ 2147483646 w 812"/>
              <a:gd name="T7" fmla="*/ 2147483646 h 858"/>
              <a:gd name="T8" fmla="*/ 2147483646 w 812"/>
              <a:gd name="T9" fmla="*/ 2147483646 h 858"/>
              <a:gd name="T10" fmla="*/ 2147483646 w 812"/>
              <a:gd name="T11" fmla="*/ 2147483646 h 858"/>
              <a:gd name="T12" fmla="*/ 2147483646 w 812"/>
              <a:gd name="T13" fmla="*/ 2147483646 h 858"/>
              <a:gd name="T14" fmla="*/ 2147483646 w 812"/>
              <a:gd name="T15" fmla="*/ 2147483646 h 858"/>
              <a:gd name="T16" fmla="*/ 0 w 812"/>
              <a:gd name="T17" fmla="*/ 2147483646 h 858"/>
              <a:gd name="T18" fmla="*/ 2147483646 w 812"/>
              <a:gd name="T19" fmla="*/ 2147483646 h 858"/>
              <a:gd name="T20" fmla="*/ 2147483646 w 812"/>
              <a:gd name="T21" fmla="*/ 2147483646 h 858"/>
              <a:gd name="T22" fmla="*/ 2147483646 w 812"/>
              <a:gd name="T23" fmla="*/ 2147483646 h 858"/>
              <a:gd name="T24" fmla="*/ 2147483646 w 812"/>
              <a:gd name="T25" fmla="*/ 2147483646 h 858"/>
              <a:gd name="T26" fmla="*/ 2147483646 w 812"/>
              <a:gd name="T27" fmla="*/ 2147483646 h 858"/>
              <a:gd name="T28" fmla="*/ 2147483646 w 812"/>
              <a:gd name="T29" fmla="*/ 2147483646 h 858"/>
              <a:gd name="T30" fmla="*/ 2147483646 w 812"/>
              <a:gd name="T31" fmla="*/ 2147483646 h 858"/>
              <a:gd name="T32" fmla="*/ 2147483646 w 812"/>
              <a:gd name="T33" fmla="*/ 2147483646 h 858"/>
              <a:gd name="T34" fmla="*/ 2147483646 w 812"/>
              <a:gd name="T35" fmla="*/ 2147483646 h 858"/>
              <a:gd name="T36" fmla="*/ 2147483646 w 812"/>
              <a:gd name="T37" fmla="*/ 2147483646 h 858"/>
              <a:gd name="T38" fmla="*/ 2147483646 w 812"/>
              <a:gd name="T39" fmla="*/ 2147483646 h 858"/>
              <a:gd name="T40" fmla="*/ 2147483646 w 812"/>
              <a:gd name="T41" fmla="*/ 2147483646 h 858"/>
              <a:gd name="T42" fmla="*/ 2147483646 w 812"/>
              <a:gd name="T43" fmla="*/ 2147483646 h 858"/>
              <a:gd name="T44" fmla="*/ 2147483646 w 812"/>
              <a:gd name="T45" fmla="*/ 2147483646 h 858"/>
              <a:gd name="T46" fmla="*/ 2147483646 w 812"/>
              <a:gd name="T47" fmla="*/ 2147483646 h 858"/>
              <a:gd name="T48" fmla="*/ 2147483646 w 812"/>
              <a:gd name="T49" fmla="*/ 2147483646 h 858"/>
              <a:gd name="T50" fmla="*/ 2147483646 w 812"/>
              <a:gd name="T51" fmla="*/ 2147483646 h 858"/>
              <a:gd name="T52" fmla="*/ 2147483646 w 812"/>
              <a:gd name="T53" fmla="*/ 2147483646 h 858"/>
              <a:gd name="T54" fmla="*/ 2147483646 w 812"/>
              <a:gd name="T55" fmla="*/ 2147483646 h 858"/>
              <a:gd name="T56" fmla="*/ 2147483646 w 812"/>
              <a:gd name="T57" fmla="*/ 2147483646 h 858"/>
              <a:gd name="T58" fmla="*/ 2147483646 w 812"/>
              <a:gd name="T59" fmla="*/ 2147483646 h 858"/>
              <a:gd name="T60" fmla="*/ 2147483646 w 812"/>
              <a:gd name="T61" fmla="*/ 2147483646 h 858"/>
              <a:gd name="T62" fmla="*/ 2147483646 w 812"/>
              <a:gd name="T63" fmla="*/ 2147483646 h 858"/>
              <a:gd name="T64" fmla="*/ 2147483646 w 812"/>
              <a:gd name="T65" fmla="*/ 2147483646 h 858"/>
              <a:gd name="T66" fmla="*/ 2147483646 w 812"/>
              <a:gd name="T67" fmla="*/ 2147483646 h 858"/>
              <a:gd name="T68" fmla="*/ 2147483646 w 812"/>
              <a:gd name="T69" fmla="*/ 2147483646 h 8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12" h="858">
                <a:moveTo>
                  <a:pt x="179" y="0"/>
                </a:moveTo>
                <a:lnTo>
                  <a:pt x="507" y="0"/>
                </a:lnTo>
                <a:cubicBezTo>
                  <a:pt x="569" y="0"/>
                  <a:pt x="620" y="51"/>
                  <a:pt x="620" y="113"/>
                </a:cubicBezTo>
                <a:lnTo>
                  <a:pt x="620" y="264"/>
                </a:lnTo>
                <a:cubicBezTo>
                  <a:pt x="584" y="292"/>
                  <a:pt x="563" y="318"/>
                  <a:pt x="535" y="356"/>
                </a:cubicBezTo>
                <a:lnTo>
                  <a:pt x="535" y="113"/>
                </a:lnTo>
                <a:cubicBezTo>
                  <a:pt x="535" y="98"/>
                  <a:pt x="522" y="85"/>
                  <a:pt x="507" y="85"/>
                </a:cubicBezTo>
                <a:lnTo>
                  <a:pt x="247" y="85"/>
                </a:lnTo>
                <a:lnTo>
                  <a:pt x="247" y="204"/>
                </a:lnTo>
                <a:cubicBezTo>
                  <a:pt x="247" y="216"/>
                  <a:pt x="237" y="226"/>
                  <a:pt x="225" y="226"/>
                </a:cubicBezTo>
                <a:lnTo>
                  <a:pt x="86" y="226"/>
                </a:lnTo>
                <a:lnTo>
                  <a:pt x="86" y="643"/>
                </a:lnTo>
                <a:cubicBezTo>
                  <a:pt x="86" y="658"/>
                  <a:pt x="98" y="670"/>
                  <a:pt x="113" y="670"/>
                </a:cubicBezTo>
                <a:lnTo>
                  <a:pt x="375" y="670"/>
                </a:lnTo>
                <a:cubicBezTo>
                  <a:pt x="366" y="699"/>
                  <a:pt x="358" y="727"/>
                  <a:pt x="353" y="756"/>
                </a:cubicBezTo>
                <a:lnTo>
                  <a:pt x="113" y="756"/>
                </a:lnTo>
                <a:cubicBezTo>
                  <a:pt x="51" y="756"/>
                  <a:pt x="0" y="705"/>
                  <a:pt x="0" y="643"/>
                </a:cubicBezTo>
                <a:lnTo>
                  <a:pt x="0" y="178"/>
                </a:lnTo>
                <a:lnTo>
                  <a:pt x="179" y="0"/>
                </a:lnTo>
                <a:close/>
                <a:moveTo>
                  <a:pt x="721" y="277"/>
                </a:moveTo>
                <a:cubicBezTo>
                  <a:pt x="733" y="283"/>
                  <a:pt x="740" y="295"/>
                  <a:pt x="743" y="310"/>
                </a:cubicBezTo>
                <a:cubicBezTo>
                  <a:pt x="765" y="316"/>
                  <a:pt x="786" y="330"/>
                  <a:pt x="802" y="358"/>
                </a:cubicBezTo>
                <a:cubicBezTo>
                  <a:pt x="812" y="382"/>
                  <a:pt x="808" y="417"/>
                  <a:pt x="794" y="442"/>
                </a:cubicBezTo>
                <a:cubicBezTo>
                  <a:pt x="770" y="487"/>
                  <a:pt x="736" y="543"/>
                  <a:pt x="707" y="588"/>
                </a:cubicBezTo>
                <a:cubicBezTo>
                  <a:pt x="688" y="595"/>
                  <a:pt x="692" y="556"/>
                  <a:pt x="699" y="546"/>
                </a:cubicBezTo>
                <a:cubicBezTo>
                  <a:pt x="723" y="510"/>
                  <a:pt x="743" y="477"/>
                  <a:pt x="762" y="413"/>
                </a:cubicBezTo>
                <a:cubicBezTo>
                  <a:pt x="766" y="382"/>
                  <a:pt x="752" y="368"/>
                  <a:pt x="743" y="355"/>
                </a:cubicBezTo>
                <a:cubicBezTo>
                  <a:pt x="742" y="358"/>
                  <a:pt x="742" y="360"/>
                  <a:pt x="741" y="363"/>
                </a:cubicBezTo>
                <a:cubicBezTo>
                  <a:pt x="723" y="355"/>
                  <a:pt x="706" y="346"/>
                  <a:pt x="688" y="337"/>
                </a:cubicBezTo>
                <a:cubicBezTo>
                  <a:pt x="670" y="327"/>
                  <a:pt x="653" y="314"/>
                  <a:pt x="636" y="302"/>
                </a:cubicBezTo>
                <a:cubicBezTo>
                  <a:pt x="669" y="274"/>
                  <a:pt x="698" y="264"/>
                  <a:pt x="721" y="277"/>
                </a:cubicBezTo>
                <a:close/>
                <a:moveTo>
                  <a:pt x="734" y="395"/>
                </a:moveTo>
                <a:cubicBezTo>
                  <a:pt x="719" y="445"/>
                  <a:pt x="690" y="508"/>
                  <a:pt x="649" y="579"/>
                </a:cubicBezTo>
                <a:cubicBezTo>
                  <a:pt x="628" y="615"/>
                  <a:pt x="604" y="650"/>
                  <a:pt x="580" y="681"/>
                </a:cubicBezTo>
                <a:cubicBezTo>
                  <a:pt x="557" y="670"/>
                  <a:pt x="535" y="658"/>
                  <a:pt x="512" y="646"/>
                </a:cubicBezTo>
                <a:cubicBezTo>
                  <a:pt x="488" y="633"/>
                  <a:pt x="465" y="617"/>
                  <a:pt x="442" y="601"/>
                </a:cubicBezTo>
                <a:cubicBezTo>
                  <a:pt x="457" y="565"/>
                  <a:pt x="475" y="527"/>
                  <a:pt x="496" y="491"/>
                </a:cubicBezTo>
                <a:cubicBezTo>
                  <a:pt x="536" y="420"/>
                  <a:pt x="576" y="363"/>
                  <a:pt x="612" y="325"/>
                </a:cubicBezTo>
                <a:cubicBezTo>
                  <a:pt x="631" y="338"/>
                  <a:pt x="650" y="351"/>
                  <a:pt x="671" y="363"/>
                </a:cubicBezTo>
                <a:cubicBezTo>
                  <a:pt x="691" y="375"/>
                  <a:pt x="712" y="384"/>
                  <a:pt x="734" y="395"/>
                </a:cubicBezTo>
                <a:close/>
                <a:moveTo>
                  <a:pt x="560" y="707"/>
                </a:moveTo>
                <a:cubicBezTo>
                  <a:pt x="486" y="797"/>
                  <a:pt x="410" y="858"/>
                  <a:pt x="392" y="848"/>
                </a:cubicBezTo>
                <a:cubicBezTo>
                  <a:pt x="375" y="838"/>
                  <a:pt x="389" y="742"/>
                  <a:pt x="430" y="632"/>
                </a:cubicBezTo>
                <a:cubicBezTo>
                  <a:pt x="451" y="645"/>
                  <a:pt x="472" y="659"/>
                  <a:pt x="494" y="672"/>
                </a:cubicBezTo>
                <a:cubicBezTo>
                  <a:pt x="516" y="685"/>
                  <a:pt x="538" y="695"/>
                  <a:pt x="560" y="707"/>
                </a:cubicBezTo>
                <a:close/>
                <a:moveTo>
                  <a:pt x="294" y="149"/>
                </a:moveTo>
                <a:lnTo>
                  <a:pt x="482" y="149"/>
                </a:lnTo>
                <a:lnTo>
                  <a:pt x="482" y="193"/>
                </a:lnTo>
                <a:lnTo>
                  <a:pt x="294" y="193"/>
                </a:lnTo>
                <a:lnTo>
                  <a:pt x="294" y="149"/>
                </a:lnTo>
                <a:close/>
                <a:moveTo>
                  <a:pt x="148" y="437"/>
                </a:moveTo>
                <a:lnTo>
                  <a:pt x="258" y="437"/>
                </a:lnTo>
                <a:lnTo>
                  <a:pt x="258" y="480"/>
                </a:lnTo>
                <a:lnTo>
                  <a:pt x="148" y="480"/>
                </a:lnTo>
                <a:lnTo>
                  <a:pt x="148" y="437"/>
                </a:lnTo>
                <a:close/>
                <a:moveTo>
                  <a:pt x="148" y="337"/>
                </a:moveTo>
                <a:lnTo>
                  <a:pt x="482" y="337"/>
                </a:lnTo>
                <a:lnTo>
                  <a:pt x="482" y="381"/>
                </a:lnTo>
                <a:lnTo>
                  <a:pt x="148" y="381"/>
                </a:lnTo>
                <a:lnTo>
                  <a:pt x="148" y="337"/>
                </a:lnTo>
                <a:close/>
                <a:moveTo>
                  <a:pt x="148" y="245"/>
                </a:moveTo>
                <a:lnTo>
                  <a:pt x="482" y="245"/>
                </a:lnTo>
                <a:lnTo>
                  <a:pt x="482" y="288"/>
                </a:lnTo>
                <a:lnTo>
                  <a:pt x="148" y="288"/>
                </a:lnTo>
                <a:lnTo>
                  <a:pt x="148" y="245"/>
                </a:lnTo>
                <a:close/>
                <a:moveTo>
                  <a:pt x="111" y="187"/>
                </a:moveTo>
                <a:lnTo>
                  <a:pt x="193" y="187"/>
                </a:lnTo>
                <a:cubicBezTo>
                  <a:pt x="201" y="187"/>
                  <a:pt x="208" y="181"/>
                  <a:pt x="208" y="173"/>
                </a:cubicBezTo>
                <a:lnTo>
                  <a:pt x="208" y="91"/>
                </a:lnTo>
                <a:lnTo>
                  <a:pt x="111" y="187"/>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a:lstStyle/>
          <a:p>
            <a:pPr eaLnBrk="0" fontAlgn="base" hangingPunct="0">
              <a:lnSpc>
                <a:spcPct val="120000"/>
              </a:lnSpc>
              <a:spcBef>
                <a:spcPct val="0"/>
              </a:spcBef>
              <a:spcAft>
                <a:spcPct val="0"/>
              </a:spcAft>
            </a:pPr>
            <a:endParaRPr lang="zh-CN" altLang="en-US" dirty="0">
              <a:solidFill>
                <a:srgbClr val="313D51"/>
              </a:solidFill>
              <a:cs typeface="+mn-ea"/>
              <a:sym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图片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62933"/>
            <a:ext cx="12192000" cy="6852181"/>
          </a:xfrm>
          <a:prstGeom prst="rect">
            <a:avLst/>
          </a:prstGeom>
        </p:spPr>
      </p:pic>
      <p:sp>
        <p:nvSpPr>
          <p:cNvPr id="54" name="矩形 53"/>
          <p:cNvSpPr/>
          <p:nvPr/>
        </p:nvSpPr>
        <p:spPr>
          <a:xfrm>
            <a:off x="3354157" y="327349"/>
            <a:ext cx="8780616" cy="6017293"/>
          </a:xfrm>
          <a:prstGeom prst="rect">
            <a:avLst/>
          </a:prstGeom>
          <a:solidFill>
            <a:schemeClr val="bg1"/>
          </a:solidFill>
          <a:ln>
            <a:no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grpSp>
        <p:nvGrpSpPr>
          <p:cNvPr id="26" name="组合 25"/>
          <p:cNvGrpSpPr/>
          <p:nvPr/>
        </p:nvGrpSpPr>
        <p:grpSpPr>
          <a:xfrm>
            <a:off x="1051645" y="1228068"/>
            <a:ext cx="3123939" cy="1575682"/>
            <a:chOff x="868057" y="632414"/>
            <a:chExt cx="3057378" cy="1542110"/>
          </a:xfrm>
        </p:grpSpPr>
        <p:sp>
          <p:nvSpPr>
            <p:cNvPr id="24" name="矩形 23"/>
            <p:cNvSpPr/>
            <p:nvPr/>
          </p:nvSpPr>
          <p:spPr>
            <a:xfrm>
              <a:off x="1065396" y="632414"/>
              <a:ext cx="2860039" cy="1542110"/>
            </a:xfrm>
            <a:prstGeom prst="rect">
              <a:avLst/>
            </a:prstGeom>
            <a:solidFill>
              <a:srgbClr val="244C89"/>
            </a:solidFill>
            <a:ln>
              <a:no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5" name="矩形 24"/>
            <p:cNvSpPr/>
            <p:nvPr/>
          </p:nvSpPr>
          <p:spPr>
            <a:xfrm>
              <a:off x="1194797" y="749939"/>
              <a:ext cx="2601237" cy="1307060"/>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1" name="文本框 20"/>
            <p:cNvSpPr txBox="1"/>
            <p:nvPr/>
          </p:nvSpPr>
          <p:spPr>
            <a:xfrm>
              <a:off x="868057" y="961096"/>
              <a:ext cx="2792383" cy="972601"/>
            </a:xfrm>
            <a:prstGeom prst="rect">
              <a:avLst/>
            </a:prstGeom>
            <a:noFill/>
          </p:spPr>
          <p:txBody>
            <a:bodyPr wrap="square" rtlCol="0">
              <a:spAutoFit/>
              <a:scene3d>
                <a:camera prst="orthographicFront"/>
                <a:lightRig rig="threePt" dir="t"/>
              </a:scene3d>
              <a:sp3d contourW="12700"/>
            </a:bodyPr>
            <a:lstStyle/>
            <a:p>
              <a:pPr algn="ctr">
                <a:defRPr/>
              </a:pPr>
              <a:r>
                <a:rPr lang="en-US" altLang="zh-CN" sz="2400" b="1" dirty="0">
                  <a:solidFill>
                    <a:schemeClr val="bg1"/>
                  </a:solidFill>
                  <a:cs typeface="+mn-ea"/>
                  <a:sym typeface="+mn-lt"/>
                </a:rPr>
                <a:t>Part 1  </a:t>
              </a:r>
              <a:endParaRPr lang="en-US" altLang="zh-CN" sz="2400" b="1" dirty="0">
                <a:solidFill>
                  <a:schemeClr val="bg1"/>
                </a:solidFill>
                <a:cs typeface="+mn-ea"/>
                <a:sym typeface="+mn-lt"/>
              </a:endParaRPr>
            </a:p>
            <a:p>
              <a:pPr algn="r">
                <a:defRPr/>
              </a:pPr>
              <a:r>
                <a:rPr lang="en-US" altLang="zh-CN" sz="2400" b="1" dirty="0">
                  <a:solidFill>
                    <a:schemeClr val="bg1"/>
                  </a:solidFill>
                  <a:cs typeface="+mn-ea"/>
                  <a:sym typeface="+mn-lt"/>
                </a:rPr>
                <a:t>Skopos Theory</a:t>
              </a:r>
              <a:r>
                <a:rPr lang="en-US" altLang="zh-CN" sz="3465" b="1" dirty="0">
                  <a:solidFill>
                    <a:schemeClr val="bg1"/>
                  </a:solidFill>
                  <a:cs typeface="+mn-ea"/>
                  <a:sym typeface="+mn-lt"/>
                </a:rPr>
                <a:t> </a:t>
              </a:r>
              <a:endParaRPr lang="zh-CN" altLang="en-US" sz="3465" b="1" dirty="0">
                <a:solidFill>
                  <a:schemeClr val="bg1"/>
                </a:solidFill>
                <a:cs typeface="+mn-ea"/>
                <a:sym typeface="+mn-lt"/>
              </a:endParaRPr>
            </a:p>
          </p:txBody>
        </p:sp>
      </p:grpSp>
      <p:sp>
        <p:nvSpPr>
          <p:cNvPr id="2" name="文本框 1"/>
          <p:cNvSpPr txBox="1"/>
          <p:nvPr/>
        </p:nvSpPr>
        <p:spPr>
          <a:xfrm>
            <a:off x="5030470" y="1228090"/>
            <a:ext cx="6684010" cy="3138170"/>
          </a:xfrm>
          <a:prstGeom prst="rect">
            <a:avLst/>
          </a:prstGeom>
          <a:noFill/>
        </p:spPr>
        <p:txBody>
          <a:bodyPr wrap="square" rtlCol="0">
            <a:spAutoFit/>
          </a:bodyPr>
          <a:p>
            <a:r>
              <a:rPr lang="en-US" altLang="zh-CN"/>
              <a:t>Skopos theory is </a:t>
            </a:r>
            <a:r>
              <a:rPr lang="en-US" altLang="zh-CN">
                <a:sym typeface="+mn-ea"/>
              </a:rPr>
              <a:t>a purpose-driven translation theory </a:t>
            </a:r>
            <a:r>
              <a:rPr lang="en-US" altLang="zh-CN"/>
              <a:t>developed by German scholars Katharina Reiss and Hans Vermeer.</a:t>
            </a:r>
            <a:endParaRPr lang="en-US" altLang="zh-CN"/>
          </a:p>
          <a:p>
            <a:endParaRPr lang="en-US" altLang="zh-CN"/>
          </a:p>
          <a:p>
            <a:r>
              <a:rPr lang="en-US" altLang="zh-CN"/>
              <a:t>The principle of skopos stress that the translation purpose justifies the translation process, the end justifies the means(Nord, 2001:29).</a:t>
            </a:r>
            <a:endParaRPr lang="en-US" altLang="zh-CN"/>
          </a:p>
          <a:p>
            <a:endParaRPr lang="en-US" altLang="zh-CN"/>
          </a:p>
          <a:p>
            <a:r>
              <a:rPr lang="en-US" altLang="zh-CN"/>
              <a:t>The criterion of assessment for translation is adequacy.</a:t>
            </a:r>
            <a:endParaRPr lang="en-US" altLang="zh-CN"/>
          </a:p>
          <a:p>
            <a:endParaRPr lang="en-US" altLang="zh-CN"/>
          </a:p>
          <a:p>
            <a:endParaRPr lang="en-US" altLang="zh-CN"/>
          </a:p>
          <a:p>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图片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62933"/>
            <a:ext cx="12192000" cy="6852181"/>
          </a:xfrm>
          <a:prstGeom prst="rect">
            <a:avLst/>
          </a:prstGeom>
        </p:spPr>
      </p:pic>
      <p:sp>
        <p:nvSpPr>
          <p:cNvPr id="54" name="矩形 53"/>
          <p:cNvSpPr/>
          <p:nvPr/>
        </p:nvSpPr>
        <p:spPr>
          <a:xfrm>
            <a:off x="1386205" y="327660"/>
            <a:ext cx="10748645" cy="6017260"/>
          </a:xfrm>
          <a:prstGeom prst="rect">
            <a:avLst/>
          </a:prstGeom>
          <a:solidFill>
            <a:schemeClr val="bg1"/>
          </a:solidFill>
          <a:ln>
            <a:no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grpSp>
        <p:nvGrpSpPr>
          <p:cNvPr id="26" name="组合 25"/>
          <p:cNvGrpSpPr/>
          <p:nvPr/>
        </p:nvGrpSpPr>
        <p:grpSpPr>
          <a:xfrm>
            <a:off x="1051645" y="1348152"/>
            <a:ext cx="2991721" cy="1335515"/>
            <a:chOff x="868057" y="749939"/>
            <a:chExt cx="2927977" cy="1307060"/>
          </a:xfrm>
        </p:grpSpPr>
        <p:sp>
          <p:nvSpPr>
            <p:cNvPr id="25" name="矩形 24"/>
            <p:cNvSpPr/>
            <p:nvPr/>
          </p:nvSpPr>
          <p:spPr>
            <a:xfrm>
              <a:off x="1194797" y="749939"/>
              <a:ext cx="2601237" cy="1307060"/>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1" name="文本框 20"/>
            <p:cNvSpPr txBox="1"/>
            <p:nvPr/>
          </p:nvSpPr>
          <p:spPr>
            <a:xfrm>
              <a:off x="868057" y="961096"/>
              <a:ext cx="2792383" cy="972601"/>
            </a:xfrm>
            <a:prstGeom prst="rect">
              <a:avLst/>
            </a:prstGeom>
            <a:noFill/>
          </p:spPr>
          <p:txBody>
            <a:bodyPr wrap="square" rtlCol="0">
              <a:spAutoFit/>
              <a:scene3d>
                <a:camera prst="orthographicFront"/>
                <a:lightRig rig="threePt" dir="t"/>
              </a:scene3d>
              <a:sp3d contourW="12700"/>
            </a:bodyPr>
            <a:lstStyle/>
            <a:p>
              <a:pPr algn="ctr">
                <a:defRPr/>
              </a:pPr>
              <a:r>
                <a:rPr lang="en-US" altLang="zh-CN" sz="2400" b="1" dirty="0">
                  <a:solidFill>
                    <a:schemeClr val="bg1"/>
                  </a:solidFill>
                  <a:cs typeface="+mn-ea"/>
                  <a:sym typeface="+mn-lt"/>
                </a:rPr>
                <a:t>Part 1  </a:t>
              </a:r>
              <a:endParaRPr lang="en-US" altLang="zh-CN" sz="2400" b="1" dirty="0">
                <a:solidFill>
                  <a:schemeClr val="bg1"/>
                </a:solidFill>
                <a:cs typeface="+mn-ea"/>
                <a:sym typeface="+mn-lt"/>
              </a:endParaRPr>
            </a:p>
            <a:p>
              <a:pPr algn="r">
                <a:defRPr/>
              </a:pPr>
              <a:r>
                <a:rPr lang="en-US" altLang="zh-CN" sz="2400" b="1" dirty="0">
                  <a:solidFill>
                    <a:schemeClr val="bg1"/>
                  </a:solidFill>
                  <a:cs typeface="+mn-ea"/>
                  <a:sym typeface="+mn-lt"/>
                </a:rPr>
                <a:t>Skopos Theory</a:t>
              </a:r>
              <a:r>
                <a:rPr lang="en-US" altLang="zh-CN" sz="3465" b="1" dirty="0">
                  <a:solidFill>
                    <a:schemeClr val="bg1"/>
                  </a:solidFill>
                  <a:cs typeface="+mn-ea"/>
                  <a:sym typeface="+mn-lt"/>
                </a:rPr>
                <a:t> </a:t>
              </a:r>
              <a:endParaRPr lang="zh-CN" altLang="en-US" sz="3465" b="1" dirty="0">
                <a:solidFill>
                  <a:schemeClr val="bg1"/>
                </a:solidFill>
                <a:cs typeface="+mn-ea"/>
                <a:sym typeface="+mn-lt"/>
              </a:endParaRPr>
            </a:p>
          </p:txBody>
        </p:sp>
      </p:grpSp>
      <p:sp>
        <p:nvSpPr>
          <p:cNvPr id="2" name="文本框 1"/>
          <p:cNvSpPr txBox="1"/>
          <p:nvPr/>
        </p:nvSpPr>
        <p:spPr>
          <a:xfrm>
            <a:off x="1916430" y="891540"/>
            <a:ext cx="9777730" cy="3692525"/>
          </a:xfrm>
          <a:prstGeom prst="rect">
            <a:avLst/>
          </a:prstGeom>
          <a:noFill/>
        </p:spPr>
        <p:txBody>
          <a:bodyPr wrap="square" rtlCol="0">
            <a:spAutoFit/>
          </a:bodyPr>
          <a:p>
            <a:r>
              <a:rPr lang="en-US" altLang="zh-CN" b="1"/>
              <a:t>1. Principle of skopos</a:t>
            </a:r>
            <a:endParaRPr lang="en-US" altLang="zh-CN" b="1"/>
          </a:p>
          <a:p>
            <a:endParaRPr lang="en-US" altLang="zh-CN" b="1"/>
          </a:p>
          <a:p>
            <a:r>
              <a:rPr lang="en-US" altLang="zh-CN"/>
              <a:t>    The predominant principle of skopos theory in which the purpose justifies the process of translating.</a:t>
            </a:r>
            <a:endParaRPr lang="en-US" altLang="zh-CN"/>
          </a:p>
          <a:p>
            <a:endParaRPr lang="en-US" altLang="zh-CN"/>
          </a:p>
          <a:p>
            <a:r>
              <a:rPr lang="en-US" altLang="zh-CN" b="1"/>
              <a:t>2. Principle of coherence</a:t>
            </a:r>
            <a:endParaRPr lang="en-US" altLang="zh-CN" b="1"/>
          </a:p>
          <a:p>
            <a:endParaRPr lang="en-US" altLang="zh-CN" b="1"/>
          </a:p>
          <a:p>
            <a:r>
              <a:rPr lang="en-US" altLang="zh-CN"/>
              <a:t>    Target text  should  conform  to  the  standard  of  'intratextuality  coherence' for the text to be readable and comprehensible.</a:t>
            </a:r>
            <a:endParaRPr lang="en-US" altLang="zh-CN"/>
          </a:p>
          <a:p>
            <a:endParaRPr lang="en-US" altLang="zh-CN"/>
          </a:p>
          <a:p>
            <a:r>
              <a:rPr lang="en-US" altLang="zh-CN" b="1"/>
              <a:t>3. Principle of fidelity</a:t>
            </a:r>
            <a:endParaRPr lang="en-US" altLang="zh-CN" b="1"/>
          </a:p>
          <a:p>
            <a:endParaRPr lang="en-US" altLang="zh-CN" b="1"/>
          </a:p>
          <a:p>
            <a:r>
              <a:rPr lang="en-US" altLang="zh-CN"/>
              <a:t>   The intertextual coherence between source text and target text </a:t>
            </a:r>
            <a:endParaRPr lang="en-US" altLang="zh-C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图片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62933"/>
            <a:ext cx="12192000" cy="6852181"/>
          </a:xfrm>
          <a:prstGeom prst="rect">
            <a:avLst/>
          </a:prstGeom>
        </p:spPr>
      </p:pic>
      <p:sp>
        <p:nvSpPr>
          <p:cNvPr id="54" name="矩形 53"/>
          <p:cNvSpPr/>
          <p:nvPr/>
        </p:nvSpPr>
        <p:spPr>
          <a:xfrm>
            <a:off x="3354157" y="327349"/>
            <a:ext cx="8780616" cy="6017293"/>
          </a:xfrm>
          <a:prstGeom prst="rect">
            <a:avLst/>
          </a:prstGeom>
          <a:solidFill>
            <a:schemeClr val="bg1"/>
          </a:solidFill>
          <a:ln>
            <a:noFill/>
          </a:ln>
          <a:effectLst>
            <a:outerShdw blurRad="190500" dist="63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cs typeface="+mn-ea"/>
              <a:sym typeface="+mn-lt"/>
            </a:endParaRPr>
          </a:p>
        </p:txBody>
      </p:sp>
      <p:grpSp>
        <p:nvGrpSpPr>
          <p:cNvPr id="26" name="组合 25"/>
          <p:cNvGrpSpPr/>
          <p:nvPr/>
        </p:nvGrpSpPr>
        <p:grpSpPr>
          <a:xfrm>
            <a:off x="929725" y="1228068"/>
            <a:ext cx="3345815" cy="1575682"/>
            <a:chOff x="748735" y="632414"/>
            <a:chExt cx="3274527" cy="1542110"/>
          </a:xfrm>
        </p:grpSpPr>
        <p:sp>
          <p:nvSpPr>
            <p:cNvPr id="24" name="矩形 23"/>
            <p:cNvSpPr/>
            <p:nvPr/>
          </p:nvSpPr>
          <p:spPr>
            <a:xfrm>
              <a:off x="1065396" y="632414"/>
              <a:ext cx="2860039" cy="1542110"/>
            </a:xfrm>
            <a:prstGeom prst="rect">
              <a:avLst/>
            </a:prstGeom>
            <a:solidFill>
              <a:srgbClr val="244C89"/>
            </a:solidFill>
            <a:ln>
              <a:no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5" name="矩形 24"/>
            <p:cNvSpPr/>
            <p:nvPr/>
          </p:nvSpPr>
          <p:spPr>
            <a:xfrm>
              <a:off x="1194797" y="749939"/>
              <a:ext cx="2601237" cy="1307060"/>
            </a:xfrm>
            <a:prstGeom prst="rect">
              <a:avLst/>
            </a:prstGeom>
            <a:noFill/>
            <a:ln w="25400">
              <a:solidFill>
                <a:schemeClr val="bg1"/>
              </a:solidFill>
            </a:ln>
            <a:effectLst>
              <a:outerShdw blurRad="444500" dist="2540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cs typeface="+mn-ea"/>
                <a:sym typeface="+mn-lt"/>
              </a:endParaRPr>
            </a:p>
          </p:txBody>
        </p:sp>
        <p:sp>
          <p:nvSpPr>
            <p:cNvPr id="21" name="文本框 20"/>
            <p:cNvSpPr txBox="1"/>
            <p:nvPr/>
          </p:nvSpPr>
          <p:spPr>
            <a:xfrm>
              <a:off x="748735" y="749872"/>
              <a:ext cx="3274527" cy="1334297"/>
            </a:xfrm>
            <a:prstGeom prst="rect">
              <a:avLst/>
            </a:prstGeom>
            <a:noFill/>
          </p:spPr>
          <p:txBody>
            <a:bodyPr wrap="square" rtlCol="0">
              <a:spAutoFit/>
              <a:scene3d>
                <a:camera prst="orthographicFront"/>
                <a:lightRig rig="threePt" dir="t"/>
              </a:scene3d>
              <a:sp3d contourW="12700"/>
            </a:bodyPr>
            <a:lstStyle/>
            <a:p>
              <a:pPr algn="ctr">
                <a:defRPr/>
              </a:pPr>
              <a:r>
                <a:rPr lang="en-US" altLang="zh-CN" sz="2400" b="1" dirty="0">
                  <a:solidFill>
                    <a:schemeClr val="bg1"/>
                  </a:solidFill>
                  <a:cs typeface="+mn-ea"/>
                  <a:sym typeface="+mn-lt"/>
                </a:rPr>
                <a:t>Part 2  </a:t>
              </a:r>
              <a:endParaRPr lang="en-US" altLang="zh-CN" sz="2400" b="1" dirty="0">
                <a:solidFill>
                  <a:schemeClr val="bg1"/>
                </a:solidFill>
                <a:cs typeface="+mn-ea"/>
                <a:sym typeface="+mn-lt"/>
              </a:endParaRPr>
            </a:p>
            <a:p>
              <a:pPr algn="ctr">
                <a:defRPr/>
              </a:pPr>
              <a:r>
                <a:rPr lang="en-US" altLang="zh-CN" sz="2400" b="1" dirty="0">
                  <a:solidFill>
                    <a:schemeClr val="bg1"/>
                  </a:solidFill>
                  <a:cs typeface="+mn-ea"/>
                  <a:sym typeface="+mn-lt"/>
                </a:rPr>
                <a:t>Deficiencies of Skopos Theory</a:t>
              </a:r>
              <a:r>
                <a:rPr lang="en-US" altLang="zh-CN" sz="3465" b="1" dirty="0">
                  <a:solidFill>
                    <a:schemeClr val="bg1"/>
                  </a:solidFill>
                  <a:cs typeface="+mn-ea"/>
                  <a:sym typeface="+mn-lt"/>
                </a:rPr>
                <a:t> </a:t>
              </a:r>
              <a:endParaRPr lang="zh-CN" altLang="en-US" sz="3465" b="1" dirty="0">
                <a:solidFill>
                  <a:schemeClr val="bg1"/>
                </a:solidFill>
                <a:cs typeface="+mn-ea"/>
                <a:sym typeface="+mn-lt"/>
              </a:endParaRPr>
            </a:p>
          </p:txBody>
        </p:sp>
      </p:grpSp>
      <p:grpSp>
        <p:nvGrpSpPr>
          <p:cNvPr id="30" name="组合 29"/>
          <p:cNvGrpSpPr/>
          <p:nvPr/>
        </p:nvGrpSpPr>
        <p:grpSpPr>
          <a:xfrm>
            <a:off x="4915825" y="1553781"/>
            <a:ext cx="6575425" cy="586740"/>
            <a:chOff x="5714354" y="1664538"/>
            <a:chExt cx="5988310" cy="586740"/>
          </a:xfrm>
        </p:grpSpPr>
        <p:grpSp>
          <p:nvGrpSpPr>
            <p:cNvPr id="37" name="组合 36"/>
            <p:cNvGrpSpPr/>
            <p:nvPr/>
          </p:nvGrpSpPr>
          <p:grpSpPr>
            <a:xfrm>
              <a:off x="5714354" y="1664538"/>
              <a:ext cx="5988310" cy="586740"/>
              <a:chOff x="4753236" y="2069839"/>
              <a:chExt cx="5988310" cy="586740"/>
            </a:xfrm>
          </p:grpSpPr>
          <p:sp>
            <p:nvSpPr>
              <p:cNvPr id="57" name="圆角矩形 10"/>
              <p:cNvSpPr>
                <a:spLocks noChangeArrowheads="1"/>
              </p:cNvSpPr>
              <p:nvPr/>
            </p:nvSpPr>
            <p:spPr bwMode="auto">
              <a:xfrm>
                <a:off x="4753236" y="2069839"/>
                <a:ext cx="576262" cy="576262"/>
              </a:xfrm>
              <a:prstGeom prst="roundRect">
                <a:avLst>
                  <a:gd name="adj" fmla="val 16667"/>
                </a:avLst>
              </a:prstGeom>
              <a:solidFill>
                <a:srgbClr val="244C89"/>
              </a:solidFill>
              <a:ln>
                <a:noFill/>
              </a:ln>
              <a:extLst>
                <a:ext uri="{91240B29-F687-4F45-9708-019B960494DF}">
                  <a14:hiddenLine xmlns:a14="http://schemas.microsoft.com/office/drawing/2010/main" w="9525">
                    <a:solidFill>
                      <a:srgbClr val="000000"/>
                    </a:solidFill>
                    <a:round/>
                  </a14:hiddenLine>
                </a:ext>
              </a:extLst>
            </p:spPr>
            <p:txBody>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en-US" altLang="zh-CN" sz="2400" dirty="0">
                    <a:solidFill>
                      <a:schemeClr val="bg1"/>
                    </a:solidFill>
                    <a:latin typeface="+mn-lt"/>
                    <a:ea typeface="+mn-ea"/>
                    <a:cs typeface="+mn-ea"/>
                    <a:sym typeface="+mn-lt"/>
                  </a:rPr>
                  <a:t>1</a:t>
                </a:r>
                <a:endParaRPr lang="en-US" altLang="zh-CN" sz="2400" dirty="0">
                  <a:solidFill>
                    <a:schemeClr val="bg1"/>
                  </a:solidFill>
                  <a:latin typeface="+mn-lt"/>
                  <a:ea typeface="+mn-ea"/>
                  <a:cs typeface="+mn-ea"/>
                  <a:sym typeface="+mn-lt"/>
                </a:endParaRPr>
              </a:p>
            </p:txBody>
          </p:sp>
          <p:sp>
            <p:nvSpPr>
              <p:cNvPr id="56" name="TextBox 59"/>
              <p:cNvSpPr txBox="1">
                <a:spLocks noChangeArrowheads="1"/>
              </p:cNvSpPr>
              <p:nvPr/>
            </p:nvSpPr>
            <p:spPr bwMode="auto">
              <a:xfrm>
                <a:off x="5488257" y="2196204"/>
                <a:ext cx="5253289"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en-US" altLang="zh-CN" b="1" dirty="0">
                    <a:solidFill>
                      <a:srgbClr val="313D51"/>
                    </a:solidFill>
                    <a:latin typeface="+mn-lt"/>
                    <a:ea typeface="+mn-ea"/>
                    <a:cs typeface="+mn-ea"/>
                    <a:sym typeface="+mn-lt"/>
                  </a:rPr>
                  <a:t>C</a:t>
                </a:r>
                <a:r>
                  <a:rPr lang="en-US" altLang="zh-CN" b="1" dirty="0">
                    <a:solidFill>
                      <a:srgbClr val="313D51"/>
                    </a:solidFill>
                    <a:latin typeface="+mn-lt"/>
                    <a:ea typeface="+mn-ea"/>
                    <a:cs typeface="+mn-ea"/>
                    <a:sym typeface="+mn-lt"/>
                  </a:rPr>
                  <a:t>riticism by some scholars</a:t>
                </a:r>
                <a:endParaRPr lang="en-US" altLang="zh-CN" b="1" dirty="0">
                  <a:solidFill>
                    <a:srgbClr val="313D51"/>
                  </a:solidFill>
                  <a:latin typeface="+mn-lt"/>
                  <a:ea typeface="+mn-ea"/>
                  <a:cs typeface="+mn-ea"/>
                  <a:sym typeface="+mn-lt"/>
                </a:endParaRPr>
              </a:p>
            </p:txBody>
          </p:sp>
        </p:grpSp>
        <p:cxnSp>
          <p:nvCxnSpPr>
            <p:cNvPr id="39" name="直接连接符 38"/>
            <p:cNvCxnSpPr/>
            <p:nvPr/>
          </p:nvCxnSpPr>
          <p:spPr>
            <a:xfrm flipH="1">
              <a:off x="6448475" y="2223685"/>
              <a:ext cx="4156551" cy="0"/>
            </a:xfrm>
            <a:prstGeom prst="line">
              <a:avLst/>
            </a:prstGeom>
            <a:noFill/>
            <a:ln w="19050" cap="flat" cmpd="sng" algn="ctr">
              <a:solidFill>
                <a:sysClr val="window" lastClr="FFFFFF">
                  <a:lumMod val="75000"/>
                </a:sysClr>
              </a:solidFill>
              <a:prstDash val="solid"/>
              <a:miter lim="800000"/>
            </a:ln>
            <a:effectLst/>
          </p:spPr>
        </p:cxnSp>
      </p:grpSp>
      <p:grpSp>
        <p:nvGrpSpPr>
          <p:cNvPr id="59" name="组合 58"/>
          <p:cNvGrpSpPr/>
          <p:nvPr/>
        </p:nvGrpSpPr>
        <p:grpSpPr>
          <a:xfrm>
            <a:off x="4915825" y="2510386"/>
            <a:ext cx="6275705" cy="576263"/>
            <a:chOff x="5714354" y="2522443"/>
            <a:chExt cx="6275705" cy="576263"/>
          </a:xfrm>
        </p:grpSpPr>
        <p:grpSp>
          <p:nvGrpSpPr>
            <p:cNvPr id="60" name="组合 59"/>
            <p:cNvGrpSpPr/>
            <p:nvPr/>
          </p:nvGrpSpPr>
          <p:grpSpPr>
            <a:xfrm>
              <a:off x="5714354" y="2522443"/>
              <a:ext cx="6275705" cy="576263"/>
              <a:chOff x="4753236" y="2862001"/>
              <a:chExt cx="6275705" cy="576263"/>
            </a:xfrm>
          </p:grpSpPr>
          <p:sp>
            <p:nvSpPr>
              <p:cNvPr id="67" name="圆角矩形 11"/>
              <p:cNvSpPr>
                <a:spLocks noChangeArrowheads="1"/>
              </p:cNvSpPr>
              <p:nvPr/>
            </p:nvSpPr>
            <p:spPr bwMode="auto">
              <a:xfrm>
                <a:off x="4753236" y="2862001"/>
                <a:ext cx="576262" cy="576263"/>
              </a:xfrm>
              <a:prstGeom prst="roundRect">
                <a:avLst>
                  <a:gd name="adj" fmla="val 16667"/>
                </a:avLst>
              </a:prstGeom>
              <a:solidFill>
                <a:srgbClr val="244C89"/>
              </a:solidFill>
              <a:ln>
                <a:noFill/>
              </a:ln>
              <a:extLst>
                <a:ext uri="{91240B29-F687-4F45-9708-019B960494DF}">
                  <a14:hiddenLine xmlns:a14="http://schemas.microsoft.com/office/drawing/2010/main" w="9525">
                    <a:solidFill>
                      <a:srgbClr val="000000"/>
                    </a:solidFill>
                    <a:round/>
                  </a14:hiddenLine>
                </a:ext>
              </a:extLst>
            </p:spPr>
            <p:txBody>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fontAlgn="base">
                  <a:lnSpc>
                    <a:spcPct val="120000"/>
                  </a:lnSpc>
                  <a:spcBef>
                    <a:spcPct val="0"/>
                  </a:spcBef>
                  <a:spcAft>
                    <a:spcPct val="0"/>
                  </a:spcAft>
                  <a:buFontTx/>
                  <a:buNone/>
                </a:pPr>
                <a:r>
                  <a:rPr lang="en-US" altLang="zh-CN" sz="2400" dirty="0">
                    <a:solidFill>
                      <a:schemeClr val="bg1"/>
                    </a:solidFill>
                    <a:latin typeface="+mn-lt"/>
                    <a:ea typeface="+mn-ea"/>
                    <a:cs typeface="+mn-ea"/>
                    <a:sym typeface="+mn-lt"/>
                  </a:rPr>
                  <a:t>2</a:t>
                </a:r>
                <a:endParaRPr lang="en-US" altLang="zh-CN" sz="2400" dirty="0">
                  <a:solidFill>
                    <a:schemeClr val="bg1"/>
                  </a:solidFill>
                  <a:latin typeface="+mn-lt"/>
                  <a:ea typeface="+mn-ea"/>
                  <a:cs typeface="+mn-ea"/>
                  <a:sym typeface="+mn-lt"/>
                </a:endParaRPr>
              </a:p>
            </p:txBody>
          </p:sp>
          <p:sp>
            <p:nvSpPr>
              <p:cNvPr id="66" name="TextBox 59"/>
              <p:cNvSpPr txBox="1">
                <a:spLocks noChangeArrowheads="1"/>
              </p:cNvSpPr>
              <p:nvPr/>
            </p:nvSpPr>
            <p:spPr bwMode="auto">
              <a:xfrm>
                <a:off x="5510156" y="2909626"/>
                <a:ext cx="551878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000">
                    <a:solidFill>
                      <a:schemeClr val="accent1"/>
                    </a:solidFill>
                    <a:latin typeface="Arial" panose="020B0604020202020204" pitchFamily="34" charset="0"/>
                    <a:ea typeface="微软雅黑" panose="020B0503020204020204" pitchFamily="34" charset="-122"/>
                  </a:defRPr>
                </a:lvl1pPr>
                <a:lvl2pPr marL="742950" indent="-285750">
                  <a:spcBef>
                    <a:spcPct val="20000"/>
                  </a:spcBef>
                  <a:buChar char="–"/>
                  <a:defRPr sz="2000">
                    <a:solidFill>
                      <a:schemeClr val="accent1"/>
                    </a:solidFill>
                    <a:latin typeface="Arial" panose="020B0604020202020204" pitchFamily="34" charset="0"/>
                    <a:ea typeface="仿宋_GB2312" pitchFamily="1" charset="-122"/>
                  </a:defRPr>
                </a:lvl2pPr>
                <a:lvl3pPr marL="1143000" indent="-228600">
                  <a:spcBef>
                    <a:spcPct val="20000"/>
                  </a:spcBef>
                  <a:buChar char="•"/>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宋体" panose="02010600030101010101" pitchFamily="2" charset="-122"/>
                  </a:defRPr>
                </a:lvl9pPr>
              </a:lstStyle>
              <a:p>
                <a:pPr algn="just" fontAlgn="base">
                  <a:lnSpc>
                    <a:spcPct val="120000"/>
                  </a:lnSpc>
                  <a:spcBef>
                    <a:spcPct val="0"/>
                  </a:spcBef>
                  <a:spcAft>
                    <a:spcPct val="0"/>
                  </a:spcAft>
                  <a:buFontTx/>
                  <a:buNone/>
                </a:pPr>
                <a:r>
                  <a:rPr lang="en-US" altLang="zh-CN" b="1" dirty="0">
                    <a:solidFill>
                      <a:srgbClr val="313D51"/>
                    </a:solidFill>
                    <a:latin typeface="+mn-lt"/>
                    <a:ea typeface="+mn-ea"/>
                    <a:cs typeface="+mn-ea"/>
                    <a:sym typeface="+mn-lt"/>
                  </a:rPr>
                  <a:t> Our opinions</a:t>
                </a:r>
                <a:endParaRPr lang="zh-CN" altLang="en-US" b="1" dirty="0">
                  <a:solidFill>
                    <a:srgbClr val="313D51"/>
                  </a:solidFill>
                  <a:latin typeface="+mn-lt"/>
                  <a:ea typeface="+mn-ea"/>
                  <a:cs typeface="+mn-ea"/>
                  <a:sym typeface="+mn-lt"/>
                </a:endParaRPr>
              </a:p>
            </p:txBody>
          </p:sp>
        </p:grpSp>
        <p:cxnSp>
          <p:nvCxnSpPr>
            <p:cNvPr id="62" name="直接连接符 61"/>
            <p:cNvCxnSpPr/>
            <p:nvPr/>
          </p:nvCxnSpPr>
          <p:spPr>
            <a:xfrm flipH="1">
              <a:off x="6448475" y="3088502"/>
              <a:ext cx="4156551" cy="0"/>
            </a:xfrm>
            <a:prstGeom prst="line">
              <a:avLst/>
            </a:prstGeom>
            <a:noFill/>
            <a:ln w="19050" cap="flat" cmpd="sng" algn="ctr">
              <a:solidFill>
                <a:sysClr val="window" lastClr="FFFFFF">
                  <a:lumMod val="75000"/>
                </a:sysClr>
              </a:solidFill>
              <a:prstDash val="solid"/>
              <a:miter lim="800000"/>
            </a:ln>
            <a:effectLst/>
          </p:spPr>
        </p:cxn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74420" y="1288415"/>
            <a:ext cx="10183495" cy="2584450"/>
          </a:xfrm>
          <a:prstGeom prst="rect">
            <a:avLst/>
          </a:prstGeom>
          <a:noFill/>
        </p:spPr>
        <p:txBody>
          <a:bodyPr wrap="square" rtlCol="0">
            <a:spAutoFit/>
          </a:bodyPr>
          <a:p>
            <a:r>
              <a:rPr lang="zh-CN" altLang="en-US"/>
              <a:t> </a:t>
            </a:r>
            <a:r>
              <a:rPr lang="en-US" altLang="zh-CN"/>
              <a:t>N</a:t>
            </a:r>
            <a:r>
              <a:rPr lang="zh-CN" altLang="en-US"/>
              <a:t>ot all actions have an intention.</a:t>
            </a:r>
            <a:endParaRPr lang="zh-CN" altLang="en-US"/>
          </a:p>
          <a:p>
            <a:r>
              <a:rPr lang="zh-CN" altLang="en-US"/>
              <a:t> </a:t>
            </a:r>
            <a:endParaRPr lang="zh-CN" altLang="en-US"/>
          </a:p>
          <a:p>
            <a:r>
              <a:rPr lang="en-US" altLang="zh-CN"/>
              <a:t> N</a:t>
            </a:r>
            <a:r>
              <a:rPr lang="zh-CN" altLang="en-US"/>
              <a:t>ot every translation can be interpreted as purposeful.</a:t>
            </a:r>
            <a:endParaRPr lang="zh-CN" altLang="en-US"/>
          </a:p>
          <a:p>
            <a:endParaRPr lang="zh-CN" altLang="en-US"/>
          </a:p>
          <a:p>
            <a:r>
              <a:rPr lang="zh-CN" altLang="en-US"/>
              <a:t> </a:t>
            </a:r>
            <a:r>
              <a:rPr lang="en-US" altLang="zh-CN"/>
              <a:t>S</a:t>
            </a:r>
            <a:r>
              <a:rPr lang="zh-CN" altLang="en-US"/>
              <a:t>kopostheorie is not an original theory</a:t>
            </a:r>
            <a:endParaRPr lang="zh-CN" altLang="en-US"/>
          </a:p>
          <a:p>
            <a:endParaRPr lang="zh-CN" altLang="en-US"/>
          </a:p>
          <a:p>
            <a:r>
              <a:rPr lang="zh-CN" altLang="en-US"/>
              <a:t>  </a:t>
            </a:r>
            <a:r>
              <a:rPr lang="en-US" altLang="zh-CN"/>
              <a:t>F</a:t>
            </a:r>
            <a:r>
              <a:rPr lang="zh-CN" altLang="en-US"/>
              <a:t>unctionalism  is  not  based </a:t>
            </a:r>
            <a:r>
              <a:rPr lang="en-US" altLang="zh-CN"/>
              <a:t>on</a:t>
            </a:r>
            <a:r>
              <a:rPr lang="zh-CN" altLang="en-US"/>
              <a:t> empirical  findings. </a:t>
            </a:r>
            <a:endParaRPr lang="zh-CN" altLang="en-US"/>
          </a:p>
          <a:p>
            <a:endParaRPr lang="zh-CN" altLang="en-US"/>
          </a:p>
          <a:p>
            <a:r>
              <a:rPr lang="zh-CN" altLang="en-US"/>
              <a:t>  </a:t>
            </a:r>
            <a:r>
              <a:rPr lang="en-US" altLang="zh-CN"/>
              <a:t>F</a:t>
            </a:r>
            <a:r>
              <a:rPr lang="zh-CN" altLang="en-US"/>
              <a:t>unctional  approaches  go  beyond  the  limits  of  translation  proper.</a:t>
            </a:r>
            <a:r>
              <a:rPr lang="zh-CN" altLang="en-US" baseline="30000">
                <a:solidFill>
                  <a:schemeClr val="tx1"/>
                </a:solidFill>
                <a:uFillTx/>
              </a:rPr>
              <a:t> </a:t>
            </a:r>
            <a:r>
              <a:rPr lang="en-US" altLang="zh-CN" baseline="30000">
                <a:solidFill>
                  <a:schemeClr val="tx1"/>
                </a:solidFill>
                <a:uFillTx/>
              </a:rPr>
              <a:t>[3]</a:t>
            </a:r>
            <a:r>
              <a:rPr lang="zh-CN" altLang="en-US" baseline="30000">
                <a:solidFill>
                  <a:schemeClr val="tx1"/>
                </a:solidFill>
                <a:uFillTx/>
              </a:rPr>
              <a:t>  </a:t>
            </a:r>
            <a:r>
              <a:rPr lang="zh-CN" altLang="en-US"/>
              <a:t>  </a:t>
            </a:r>
            <a:endParaRPr lang="zh-CN" altLang="en-US"/>
          </a:p>
        </p:txBody>
      </p:sp>
      <p:sp>
        <p:nvSpPr>
          <p:cNvPr id="4" name="文本框 3"/>
          <p:cNvSpPr txBox="1"/>
          <p:nvPr/>
        </p:nvSpPr>
        <p:spPr>
          <a:xfrm>
            <a:off x="415290" y="578485"/>
            <a:ext cx="5517515" cy="368300"/>
          </a:xfrm>
          <a:prstGeom prst="rect">
            <a:avLst/>
          </a:prstGeom>
          <a:noFill/>
        </p:spPr>
        <p:txBody>
          <a:bodyPr wrap="square" rtlCol="0">
            <a:spAutoFit/>
          </a:bodyPr>
          <a:p>
            <a:r>
              <a:rPr lang="en-US" altLang="zh-CN" b="1"/>
              <a:t>Criticism by Nord</a:t>
            </a:r>
            <a:endParaRPr lang="en-US" altLang="zh-CN"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74420" y="1288415"/>
            <a:ext cx="10183495" cy="3415030"/>
          </a:xfrm>
          <a:prstGeom prst="rect">
            <a:avLst/>
          </a:prstGeom>
          <a:noFill/>
        </p:spPr>
        <p:txBody>
          <a:bodyPr wrap="square" rtlCol="0">
            <a:spAutoFit/>
          </a:bodyPr>
          <a:p>
            <a:r>
              <a:rPr lang="zh-CN" altLang="en-US"/>
              <a:t> </a:t>
            </a:r>
            <a:r>
              <a:t>(1) </a:t>
            </a:r>
            <a:r>
              <a:rPr lang="en-US"/>
              <a:t>T</a:t>
            </a:r>
            <a:r>
              <a:t>he notion of function which is crucial to the approach is never made explicit in any satisfactory way</a:t>
            </a:r>
          </a:p>
          <a:p>
            <a:r>
              <a:t> </a:t>
            </a:r>
          </a:p>
          <a:p/>
          <a:p>
            <a:r>
              <a:t>(2) </a:t>
            </a:r>
            <a:r>
              <a:rPr lang="en-US"/>
              <a:t>I</a:t>
            </a:r>
            <a:r>
              <a:t>ts inability to determine the (relative)equivalence and adequacy of a translation , </a:t>
            </a:r>
          </a:p>
          <a:p>
            <a:r>
              <a:t> </a:t>
            </a:r>
          </a:p>
          <a:p/>
          <a:p>
            <a:r>
              <a:t>(3) </a:t>
            </a:r>
            <a:r>
              <a:rPr lang="en-US"/>
              <a:t>T</a:t>
            </a:r>
            <a:r>
              <a:t>he indeterminacy of the linguistic realization of the skopos of a translation  </a:t>
            </a:r>
          </a:p>
          <a:p>
            <a:r>
              <a:t> </a:t>
            </a:r>
          </a:p>
          <a:p/>
          <a:p>
            <a:r>
              <a:t>(4) </a:t>
            </a:r>
            <a:r>
              <a:rPr lang="en-US"/>
              <a:t>D</a:t>
            </a:r>
            <a:r>
              <a:t>ue to the role of the 'purpose' of a translation , the ST is  considered as a mere offer of information.</a:t>
            </a:r>
            <a:r>
              <a:rPr baseline="30000">
                <a:solidFill>
                  <a:schemeClr val="tx1"/>
                </a:solidFill>
                <a:uFillTx/>
              </a:rPr>
              <a:t> </a:t>
            </a:r>
            <a:r>
              <a:rPr lang="en-US" baseline="30000">
                <a:solidFill>
                  <a:schemeClr val="tx1"/>
                </a:solidFill>
                <a:uFillTx/>
              </a:rPr>
              <a:t>[3]</a:t>
            </a:r>
            <a:r>
              <a:rPr lang="zh-CN" altLang="en-US" baseline="30000">
                <a:solidFill>
                  <a:schemeClr val="tx1"/>
                </a:solidFill>
                <a:uFillTx/>
              </a:rPr>
              <a:t>  </a:t>
            </a:r>
            <a:endParaRPr lang="zh-CN" altLang="en-US" baseline="30000">
              <a:solidFill>
                <a:schemeClr val="tx1"/>
              </a:solidFill>
              <a:uFillTx/>
            </a:endParaRPr>
          </a:p>
        </p:txBody>
      </p:sp>
      <p:sp>
        <p:nvSpPr>
          <p:cNvPr id="4" name="文本框 3"/>
          <p:cNvSpPr txBox="1"/>
          <p:nvPr/>
        </p:nvSpPr>
        <p:spPr>
          <a:xfrm>
            <a:off x="415290" y="578485"/>
            <a:ext cx="5517515" cy="368300"/>
          </a:xfrm>
          <a:prstGeom prst="rect">
            <a:avLst/>
          </a:prstGeom>
          <a:noFill/>
        </p:spPr>
        <p:txBody>
          <a:bodyPr wrap="square" rtlCol="0">
            <a:spAutoFit/>
          </a:bodyPr>
          <a:p>
            <a:r>
              <a:rPr lang="en-US" altLang="zh-CN" b="1"/>
              <a:t>Criticism by House</a:t>
            </a:r>
            <a:endParaRPr lang="en-US" altLang="zh-CN"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74420" y="1288415"/>
            <a:ext cx="10579100" cy="1476375"/>
          </a:xfrm>
          <a:prstGeom prst="rect">
            <a:avLst/>
          </a:prstGeom>
          <a:noFill/>
        </p:spPr>
        <p:txBody>
          <a:bodyPr wrap="square" rtlCol="0">
            <a:spAutoFit/>
          </a:bodyPr>
          <a:p>
            <a:r>
              <a:rPr lang="zh-CN" altLang="en-US"/>
              <a:t> </a:t>
            </a:r>
            <a:r>
              <a:rPr lang="en-US" altLang="zh-CN"/>
              <a:t>1. Skopos theory fails to give certain attention to such internal aspects as the content </a:t>
            </a:r>
            <a:r>
              <a:rPr lang="zh-CN" altLang="en-US"/>
              <a:t>、</a:t>
            </a:r>
            <a:r>
              <a:rPr lang="en-US" altLang="zh-CN"/>
              <a:t> beauty of original text and the process of translating, while giving too much priority to external aspects as the target text</a:t>
            </a:r>
            <a:r>
              <a:rPr lang="zh-CN" altLang="en-US"/>
              <a:t>、</a:t>
            </a:r>
            <a:r>
              <a:rPr lang="en-US" altLang="zh-CN"/>
              <a:t>target audience etc according to translation purposes. Therefore, </a:t>
            </a:r>
            <a:r>
              <a:rPr lang="en-US">
                <a:sym typeface="+mn-ea"/>
              </a:rPr>
              <a:t>Skopos theory cannot claim to be a general translation theory because it  cannot guide the translation of  works of art such as literary works</a:t>
            </a:r>
            <a:r>
              <a:rPr>
                <a:sym typeface="+mn-ea"/>
              </a:rPr>
              <a:t> </a:t>
            </a:r>
            <a:r>
              <a:rPr lang="en-US">
                <a:sym typeface="+mn-ea"/>
              </a:rPr>
              <a:t>for the following reasons.</a:t>
            </a:r>
            <a:endParaRPr lang="en-US">
              <a:sym typeface="+mn-ea"/>
            </a:endParaRPr>
          </a:p>
        </p:txBody>
      </p:sp>
      <p:sp>
        <p:nvSpPr>
          <p:cNvPr id="4" name="文本框 3"/>
          <p:cNvSpPr txBox="1"/>
          <p:nvPr/>
        </p:nvSpPr>
        <p:spPr>
          <a:xfrm>
            <a:off x="415290" y="578485"/>
            <a:ext cx="5517515" cy="368300"/>
          </a:xfrm>
          <a:prstGeom prst="rect">
            <a:avLst/>
          </a:prstGeom>
          <a:noFill/>
        </p:spPr>
        <p:txBody>
          <a:bodyPr wrap="square" rtlCol="0">
            <a:spAutoFit/>
          </a:bodyPr>
          <a:p>
            <a:r>
              <a:rPr lang="en-US" altLang="zh-CN" b="1"/>
              <a:t>Our opinions</a:t>
            </a:r>
            <a:endParaRPr lang="en-US" altLang="zh-CN" b="1"/>
          </a:p>
        </p:txBody>
      </p:sp>
      <p:sp>
        <p:nvSpPr>
          <p:cNvPr id="3" name="文本框 2"/>
          <p:cNvSpPr txBox="1"/>
          <p:nvPr/>
        </p:nvSpPr>
        <p:spPr>
          <a:xfrm>
            <a:off x="749935" y="3106420"/>
            <a:ext cx="10832465" cy="1476375"/>
          </a:xfrm>
          <a:prstGeom prst="rect">
            <a:avLst/>
          </a:prstGeom>
          <a:noFill/>
        </p:spPr>
        <p:txBody>
          <a:bodyPr wrap="square" rtlCol="0">
            <a:spAutoFit/>
          </a:bodyPr>
          <a:p>
            <a:r>
              <a:rPr lang="en-US" altLang="zh-CN">
                <a:latin typeface="Calibri" panose="020F0502020204030204" charset="0"/>
              </a:rPr>
              <a:t>① Literary works are characterized as being fictional, without clear purposes and uncertain of the reader types</a:t>
            </a:r>
            <a:endParaRPr lang="en-US" altLang="zh-CN">
              <a:latin typeface="Calibri" panose="020F0502020204030204" charset="0"/>
            </a:endParaRPr>
          </a:p>
          <a:p>
            <a:endParaRPr lang="en-US" altLang="zh-CN">
              <a:latin typeface="Calibri" panose="020F0502020204030204" charset="0"/>
            </a:endParaRPr>
          </a:p>
          <a:p>
            <a:r>
              <a:rPr lang="en-US" altLang="zh-CN">
                <a:latin typeface="Calibri" panose="020F0502020204030204" charset="0"/>
              </a:rPr>
              <a:t>② Literary translation emphasizes literariness and artistry rather than practicality.</a:t>
            </a:r>
            <a:endParaRPr lang="en-US" altLang="zh-CN">
              <a:latin typeface="Calibri" panose="020F0502020204030204" charset="0"/>
            </a:endParaRPr>
          </a:p>
          <a:p>
            <a:endParaRPr lang="en-US" altLang="zh-CN">
              <a:latin typeface="Calibri" panose="020F0502020204030204" charset="0"/>
            </a:endParaRPr>
          </a:p>
          <a:p>
            <a:r>
              <a:rPr lang="en-US" altLang="zh-CN">
                <a:latin typeface="Calibri" panose="020F0502020204030204" charset="0"/>
              </a:rPr>
              <a:t>③ Translator’s subjectivity enjoys the highest state, which may affect the quality of literary translation</a:t>
            </a:r>
            <a:endParaRPr lang="en-US" altLang="zh-CN">
              <a:latin typeface="Calibri" panose="020F05020202040302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780415" y="1510665"/>
            <a:ext cx="10878820" cy="829945"/>
          </a:xfrm>
          <a:prstGeom prst="rect">
            <a:avLst/>
          </a:prstGeom>
          <a:noFill/>
        </p:spPr>
        <p:txBody>
          <a:bodyPr wrap="square" rtlCol="0">
            <a:spAutoFit/>
          </a:bodyPr>
          <a:p>
            <a:r>
              <a:rPr lang="en-US"/>
              <a:t>       </a:t>
            </a:r>
            <a:r>
              <a:rPr lang="en-US" sz="2400"/>
              <a:t>正如陈大亮指出的那样, 目的论已经让翻译行为具有了获取金钱与财富的商业性目标, 久而久之就使得翻译行为成为了一种庸俗的功利性商业行为</a:t>
            </a:r>
            <a:r>
              <a:rPr lang="en-US" sz="2400" baseline="30000">
                <a:solidFill>
                  <a:schemeClr val="tx1"/>
                </a:solidFill>
                <a:uFillTx/>
              </a:rPr>
              <a:t>[5]</a:t>
            </a:r>
            <a:endParaRPr lang="en-US" sz="2400" baseline="30000">
              <a:solidFill>
                <a:schemeClr val="tx1"/>
              </a:solidFill>
              <a:uFillTx/>
            </a:endParaRPr>
          </a:p>
        </p:txBody>
      </p:sp>
      <p:sp>
        <p:nvSpPr>
          <p:cNvPr id="3" name="文本框 2"/>
          <p:cNvSpPr txBox="1"/>
          <p:nvPr/>
        </p:nvSpPr>
        <p:spPr>
          <a:xfrm>
            <a:off x="533400" y="2792095"/>
            <a:ext cx="11125835" cy="1383665"/>
          </a:xfrm>
          <a:prstGeom prst="rect">
            <a:avLst/>
          </a:prstGeom>
          <a:noFill/>
        </p:spPr>
        <p:txBody>
          <a:bodyPr wrap="square" rtlCol="0">
            <a:spAutoFit/>
          </a:bodyPr>
          <a:p>
            <a:r>
              <a:rPr lang="en-US" altLang="zh-CN" sz="2400">
                <a:latin typeface="Calibri" panose="020F0502020204030204" charset="0"/>
              </a:rPr>
              <a:t>     </a:t>
            </a:r>
            <a:r>
              <a:rPr lang="en-US" altLang="zh-CN" sz="2800">
                <a:latin typeface="Calibri" panose="020F0502020204030204" charset="0"/>
              </a:rPr>
              <a:t>As what is pointed out by Chen Daliang, skopos theory makes translation a way of obtaining money and wealth, thus makes it a  commercial activity for utilitarianism.</a:t>
            </a:r>
            <a:endParaRPr lang="en-US" altLang="zh-CN" sz="2800">
              <a:latin typeface="Calibri" panose="020F0502020204030204" charset="0"/>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PA" val="v3.0.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4510</Words>
  <Application>WPS 演示</Application>
  <PresentationFormat>宽屏</PresentationFormat>
  <Paragraphs>152</Paragraphs>
  <Slides>15</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15</vt:i4>
      </vt:variant>
    </vt:vector>
  </HeadingPairs>
  <TitlesOfParts>
    <vt:vector size="25" baseType="lpstr">
      <vt:lpstr>Arial</vt:lpstr>
      <vt:lpstr>宋体</vt:lpstr>
      <vt:lpstr>Wingdings</vt:lpstr>
      <vt:lpstr>微软雅黑</vt:lpstr>
      <vt:lpstr>Wingdings</vt:lpstr>
      <vt:lpstr>Arial Unicode MS</vt:lpstr>
      <vt:lpstr>Calibri</vt:lpstr>
      <vt:lpstr>仿宋_GB2312</vt:lpstr>
      <vt:lpstr>仿宋</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殷美达Meida Yin</cp:lastModifiedBy>
  <cp:revision>173</cp:revision>
  <dcterms:created xsi:type="dcterms:W3CDTF">2019-06-19T02:08:00Z</dcterms:created>
  <dcterms:modified xsi:type="dcterms:W3CDTF">2021-11-30T14:54:25Z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2052-11.1.0.11188</vt:lpwstr>
  </property>
  <property fmtid="{D5CDD505-2E9C-101B-9397-08002B2CF9AE}" pid="3" name="ICV">
    <vt:lpwstr>44BBC8B893054563A60BB34C56CB8DD5</vt:lpwstr>
  </property>
</Properties>
</file>