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0" r:id="rId4"/>
    <p:sldId id="262" r:id="rId5"/>
    <p:sldId id="269" r:id="rId6"/>
    <p:sldId id="268" r:id="rId7"/>
    <p:sldId id="266" r:id="rId8"/>
    <p:sldId id="267" r:id="rId9"/>
    <p:sldId id="263" r:id="rId10"/>
    <p:sldId id="270" r:id="rId11"/>
    <p:sldId id="281" r:id="rId12"/>
    <p:sldId id="264" r:id="rId13"/>
    <p:sldId id="274" r:id="rId14"/>
    <p:sldId id="265" r:id="rId15"/>
    <p:sldId id="272" r:id="rId16"/>
    <p:sldId id="275" r:id="rId17"/>
    <p:sldId id="273" r:id="rId18"/>
    <p:sldId id="276" r:id="rId19"/>
    <p:sldId id="279" r:id="rId20"/>
    <p:sldId id="277" r:id="rId21"/>
    <p:sldId id="282" r:id="rId22"/>
    <p:sldId id="278" r:id="rId23"/>
    <p:sldId id="283" r:id="rId24"/>
    <p:sldId id="286" r:id="rId25"/>
    <p:sldId id="284" r:id="rId26"/>
    <p:sldId id="285" r:id="rId27"/>
    <p:sldId id="290" r:id="rId28"/>
    <p:sldId id="288" r:id="rId29"/>
    <p:sldId id="289" r:id="rId30"/>
    <p:sldId id="292" r:id="rId31"/>
    <p:sldId id="293" r:id="rId32"/>
    <p:sldId id="294" r:id="rId33"/>
    <p:sldId id="295" r:id="rId34"/>
    <p:sldId id="296" r:id="rId35"/>
    <p:sldId id="297" r:id="rId36"/>
    <p:sldId id="299" r:id="rId37"/>
    <p:sldId id="298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50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B22-F757-47F3-A002-31EA5942AFF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94ECBB-F786-4D54-A309-AF9D2E0B3A7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B22-F757-47F3-A002-31EA5942AFF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ECBB-F786-4D54-A309-AF9D2E0B3A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B22-F757-47F3-A002-31EA5942AFF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ECBB-F786-4D54-A309-AF9D2E0B3A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B22-F757-47F3-A002-31EA5942AFF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94ECBB-F786-4D54-A309-AF9D2E0B3A7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B22-F757-47F3-A002-31EA5942AFF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94ECBB-F786-4D54-A309-AF9D2E0B3A7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B22-F757-47F3-A002-31EA5942AFF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94ECBB-F786-4D54-A309-AF9D2E0B3A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B22-F757-47F3-A002-31EA5942AFF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94ECBB-F786-4D54-A309-AF9D2E0B3A7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B22-F757-47F3-A002-31EA5942AFF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94ECBB-F786-4D54-A309-AF9D2E0B3A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B22-F757-47F3-A002-31EA5942AFF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94ECBB-F786-4D54-A309-AF9D2E0B3A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B22-F757-47F3-A002-31EA5942AFF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94ECBB-F786-4D54-A309-AF9D2E0B3A7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B22-F757-47F3-A002-31EA5942AFF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94ECBB-F786-4D54-A309-AF9D2E0B3A7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A4A4B22-F757-47F3-A002-31EA5942AFF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694ECBB-F786-4D54-A309-AF9D2E0B3A7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an_Fei" TargetMode="External"/><Relationship Id="rId2" Type="http://schemas.openxmlformats.org/officeDocument/2006/relationships/hyperlink" Target="http://www.britannica.com/EBchecked/topic/253934/Han-Feizi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7543800" cy="2590800"/>
          </a:xfrm>
        </p:spPr>
        <p:txBody>
          <a:bodyPr/>
          <a:lstStyle/>
          <a:p>
            <a:pPr algn="ctr"/>
            <a:r>
              <a:rPr lang="ja-JP" altLang="en-US" sz="8000" dirty="0" smtClean="0">
                <a:effectLst/>
              </a:rPr>
              <a:t>韓   非   子</a:t>
            </a:r>
            <a:r>
              <a:rPr lang="en-US" altLang="ja-JP" sz="8000" dirty="0" smtClean="0">
                <a:effectLst/>
              </a:rPr>
              <a:t/>
            </a:r>
            <a:br>
              <a:rPr lang="en-US" altLang="ja-JP" sz="8000" dirty="0" smtClean="0">
                <a:effectLst/>
              </a:rPr>
            </a:br>
            <a:r>
              <a:rPr lang="en-US" sz="8000" dirty="0" smtClean="0"/>
              <a:t>Han  </a:t>
            </a:r>
            <a:r>
              <a:rPr lang="en-US" sz="8000" dirty="0" err="1" smtClean="0"/>
              <a:t>Fei</a:t>
            </a:r>
            <a:r>
              <a:rPr lang="en-US" sz="8000" dirty="0" smtClean="0"/>
              <a:t>  Tzu.</a:t>
            </a:r>
            <a:br>
              <a:rPr lang="en-US" sz="8000" dirty="0" smtClean="0"/>
            </a:br>
            <a:r>
              <a:rPr lang="en-US" sz="8000" dirty="0" smtClean="0"/>
              <a:t>My story.</a:t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5400" dirty="0" smtClean="0"/>
              <a:t>(280 – 233  B.C.)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325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676400"/>
          </a:xfrm>
        </p:spPr>
        <p:txBody>
          <a:bodyPr/>
          <a:lstStyle/>
          <a:p>
            <a:pPr algn="ctr"/>
            <a:r>
              <a:rPr lang="ja-JP" altLang="en-US" sz="10000" dirty="0">
                <a:effectLst/>
              </a:rPr>
              <a:t>韓  </a:t>
            </a:r>
            <a:r>
              <a:rPr lang="ja-JP" altLang="en-US" sz="10000" dirty="0" smtClean="0">
                <a:effectLst/>
              </a:rPr>
              <a:t>非  子</a:t>
            </a:r>
            <a:endParaRPr lang="en-US" sz="1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85800"/>
            <a:ext cx="3588035" cy="40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676400"/>
          </a:xfrm>
        </p:spPr>
        <p:txBody>
          <a:bodyPr/>
          <a:lstStyle/>
          <a:p>
            <a:pPr algn="ctr"/>
            <a:r>
              <a:rPr lang="ja-JP" altLang="en-US" sz="10000" dirty="0">
                <a:effectLst/>
              </a:rPr>
              <a:t>韓  </a:t>
            </a:r>
            <a:r>
              <a:rPr lang="ja-JP" altLang="en-US" sz="10000" dirty="0" smtClean="0">
                <a:effectLst/>
              </a:rPr>
              <a:t>非  子</a:t>
            </a:r>
            <a:endParaRPr lang="en-US" sz="1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85800"/>
            <a:ext cx="3588035" cy="4064173"/>
          </a:xfrm>
          <a:prstGeom prst="rect">
            <a:avLst/>
          </a:prstGeom>
        </p:spPr>
      </p:pic>
      <p:sp>
        <p:nvSpPr>
          <p:cNvPr id="4" name="&quot;No&quot; Symbol 3"/>
          <p:cNvSpPr/>
          <p:nvPr/>
        </p:nvSpPr>
        <p:spPr>
          <a:xfrm>
            <a:off x="3962400" y="2198298"/>
            <a:ext cx="76200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62600"/>
            <a:ext cx="7543800" cy="914400"/>
          </a:xfrm>
        </p:spPr>
        <p:txBody>
          <a:bodyPr/>
          <a:lstStyle/>
          <a:p>
            <a:pPr algn="ctr"/>
            <a:r>
              <a:rPr lang="ja-JP" altLang="en-US" sz="10000" dirty="0"/>
              <a:t>司马钱</a:t>
            </a:r>
            <a:endParaRPr lang="en-US" sz="1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"/>
            <a:ext cx="453434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498" y="5410200"/>
            <a:ext cx="7543800" cy="1181100"/>
          </a:xfrm>
        </p:spPr>
        <p:txBody>
          <a:bodyPr/>
          <a:lstStyle/>
          <a:p>
            <a:pPr algn="ctr"/>
            <a:r>
              <a:rPr lang="ja-JP" altLang="en-US" sz="8000" dirty="0">
                <a:effectLst/>
              </a:rPr>
              <a:t>韓  </a:t>
            </a:r>
            <a:r>
              <a:rPr lang="ja-JP" altLang="en-US" sz="8000" dirty="0" smtClean="0">
                <a:effectLst/>
              </a:rPr>
              <a:t>非  子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98" y="381000"/>
            <a:ext cx="32258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53000"/>
            <a:ext cx="7543800" cy="1600200"/>
          </a:xfrm>
        </p:spPr>
        <p:txBody>
          <a:bodyPr/>
          <a:lstStyle/>
          <a:p>
            <a:pPr algn="ctr"/>
            <a:r>
              <a:rPr lang="en-US" sz="5500" dirty="0" smtClean="0"/>
              <a:t>Frats, </a:t>
            </a:r>
            <a:r>
              <a:rPr lang="en-US" sz="5500" dirty="0" err="1"/>
              <a:t>k</a:t>
            </a:r>
            <a:r>
              <a:rPr lang="en-US" sz="5500" dirty="0" err="1" smtClean="0"/>
              <a:t>eggers</a:t>
            </a:r>
            <a:r>
              <a:rPr lang="en-US" sz="5500" dirty="0" smtClean="0"/>
              <a:t>, &amp; philosophy courses.</a:t>
            </a:r>
            <a:endParaRPr lang="en-US" sz="5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5800"/>
            <a:ext cx="5870436" cy="3958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41" y="533400"/>
            <a:ext cx="1914525" cy="1002341"/>
          </a:xfrm>
          <a:prstGeom prst="rect">
            <a:avLst/>
          </a:prstGeom>
        </p:spPr>
      </p:pic>
      <p:sp>
        <p:nvSpPr>
          <p:cNvPr id="6" name="Can 5"/>
          <p:cNvSpPr/>
          <p:nvPr/>
        </p:nvSpPr>
        <p:spPr>
          <a:xfrm>
            <a:off x="5123867" y="501986"/>
            <a:ext cx="178750" cy="1357014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5257800"/>
            <a:ext cx="7543800" cy="1524000"/>
          </a:xfrm>
        </p:spPr>
        <p:txBody>
          <a:bodyPr/>
          <a:lstStyle/>
          <a:p>
            <a:pPr algn="ctr"/>
            <a:r>
              <a:rPr lang="ja-JP" altLang="en-US" sz="10000" dirty="0"/>
              <a:t>荀子</a:t>
            </a:r>
            <a:endParaRPr lang="en-US" sz="1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1000"/>
            <a:ext cx="3429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5257800"/>
            <a:ext cx="7543800" cy="1524000"/>
          </a:xfrm>
        </p:spPr>
        <p:txBody>
          <a:bodyPr/>
          <a:lstStyle/>
          <a:p>
            <a:pPr algn="ctr"/>
            <a:r>
              <a:rPr lang="ja-JP" altLang="en-US" sz="10000" dirty="0"/>
              <a:t>荀子</a:t>
            </a:r>
            <a:endParaRPr lang="en-US" sz="1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1000"/>
            <a:ext cx="3429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234" y="4038600"/>
            <a:ext cx="77393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WANNA BE.</a:t>
            </a:r>
            <a:endParaRPr lang="en-US" sz="100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626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91200"/>
            <a:ext cx="7543800" cy="914400"/>
          </a:xfrm>
        </p:spPr>
        <p:txBody>
          <a:bodyPr/>
          <a:lstStyle/>
          <a:p>
            <a:pPr algn="ctr"/>
            <a:r>
              <a:rPr lang="ja-JP" altLang="en-US" sz="9600" dirty="0"/>
              <a:t>李斯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592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91200"/>
            <a:ext cx="7543800" cy="914400"/>
          </a:xfrm>
        </p:spPr>
        <p:txBody>
          <a:bodyPr/>
          <a:lstStyle/>
          <a:p>
            <a:pPr algn="ctr"/>
            <a:r>
              <a:rPr lang="ja-JP" altLang="en-US" sz="9600" dirty="0"/>
              <a:t>李斯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592"/>
            <a:ext cx="38862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234" y="4038600"/>
            <a:ext cx="7739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NOT AS SMART.</a:t>
            </a:r>
            <a:endParaRPr lang="en-US" sz="54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3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91200"/>
            <a:ext cx="7543800" cy="914400"/>
          </a:xfrm>
        </p:spPr>
        <p:txBody>
          <a:bodyPr/>
          <a:lstStyle/>
          <a:p>
            <a:pPr algn="ctr"/>
            <a:r>
              <a:rPr lang="ja-JP" altLang="en-US" sz="9600" dirty="0"/>
              <a:t>李斯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592"/>
            <a:ext cx="38862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234" y="4038600"/>
            <a:ext cx="7739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NOT AS SMART.</a:t>
            </a:r>
            <a:endParaRPr lang="en-US" sz="54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&quot;No&quot; Symbol 4"/>
          <p:cNvSpPr/>
          <p:nvPr/>
        </p:nvSpPr>
        <p:spPr>
          <a:xfrm>
            <a:off x="2033677" y="3700165"/>
            <a:ext cx="4724400" cy="1600200"/>
          </a:xfrm>
          <a:prstGeom prst="noSmoking">
            <a:avLst>
              <a:gd name="adj" fmla="val 925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524000"/>
          </a:xfrm>
        </p:spPr>
        <p:txBody>
          <a:bodyPr/>
          <a:lstStyle/>
          <a:p>
            <a:pPr algn="ctr"/>
            <a:r>
              <a:rPr lang="ja-JP" altLang="en-US" sz="10000" dirty="0">
                <a:effectLst/>
              </a:rPr>
              <a:t>韓 </a:t>
            </a:r>
            <a:r>
              <a:rPr lang="ja-JP" altLang="en-US" sz="10000" dirty="0" smtClean="0">
                <a:effectLst/>
              </a:rPr>
              <a:t> </a:t>
            </a:r>
            <a:r>
              <a:rPr lang="ja-JP" altLang="en-US" sz="10000" dirty="0">
                <a:effectLst/>
              </a:rPr>
              <a:t>非 </a:t>
            </a:r>
            <a:r>
              <a:rPr lang="ja-JP" altLang="en-US" sz="10000" dirty="0" smtClean="0">
                <a:effectLst/>
              </a:rPr>
              <a:t> </a:t>
            </a:r>
            <a:r>
              <a:rPr lang="ja-JP" altLang="en-US" sz="10000" dirty="0">
                <a:effectLst/>
              </a:rPr>
              <a:t>子</a:t>
            </a:r>
            <a:endParaRPr lang="en-US" sz="1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838200"/>
            <a:ext cx="3292162" cy="372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867400"/>
            <a:ext cx="7543800" cy="914400"/>
          </a:xfrm>
        </p:spPr>
        <p:txBody>
          <a:bodyPr/>
          <a:lstStyle/>
          <a:p>
            <a:pPr algn="ctr"/>
            <a:r>
              <a:rPr lang="ja-JP" altLang="en-US" sz="10000" dirty="0"/>
              <a:t>王张</a:t>
            </a:r>
            <a:endParaRPr lang="en-US" sz="1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23" y="290423"/>
            <a:ext cx="24765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943600"/>
            <a:ext cx="7543800" cy="914400"/>
          </a:xfrm>
        </p:spPr>
        <p:txBody>
          <a:bodyPr/>
          <a:lstStyle/>
          <a:p>
            <a:pPr algn="ctr"/>
            <a:r>
              <a:rPr lang="ja-JP" altLang="en-US" sz="10000" dirty="0"/>
              <a:t>王张</a:t>
            </a:r>
            <a:endParaRPr lang="en-US" sz="1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23" y="290423"/>
            <a:ext cx="2476500" cy="416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234" y="4343400"/>
            <a:ext cx="77393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EASTSIDE CH’INS.</a:t>
            </a:r>
            <a:endParaRPr lang="en-US" sz="70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01212"/>
            <a:ext cx="3548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OF THE</a:t>
            </a:r>
            <a:endParaRPr lang="en-US" sz="44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768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2057400"/>
          </a:xfrm>
        </p:spPr>
        <p:txBody>
          <a:bodyPr/>
          <a:lstStyle/>
          <a:p>
            <a:pPr algn="ctr"/>
            <a:r>
              <a:rPr lang="ja-JP" altLang="en-US" sz="9600" dirty="0"/>
              <a:t>王</a:t>
            </a:r>
            <a:r>
              <a:rPr lang="ja-JP" altLang="en-US" sz="9600" dirty="0" smtClean="0"/>
              <a:t>一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0"/>
            <a:ext cx="3600450" cy="43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2057400"/>
          </a:xfrm>
        </p:spPr>
        <p:txBody>
          <a:bodyPr/>
          <a:lstStyle/>
          <a:p>
            <a:pPr algn="ctr"/>
            <a:r>
              <a:rPr lang="ja-JP" altLang="en-US" sz="9600" dirty="0"/>
              <a:t>王</a:t>
            </a:r>
            <a:r>
              <a:rPr lang="ja-JP" altLang="en-US" sz="9600" dirty="0" smtClean="0"/>
              <a:t>一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0"/>
            <a:ext cx="3600450" cy="4384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572000"/>
            <a:ext cx="7739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SOUTH CENTRAL HANS.</a:t>
            </a:r>
            <a:endParaRPr lang="en-US" sz="48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987225"/>
            <a:ext cx="3091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OF THE</a:t>
            </a:r>
            <a:endParaRPr lang="en-US" sz="32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08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2057400"/>
          </a:xfrm>
        </p:spPr>
        <p:txBody>
          <a:bodyPr/>
          <a:lstStyle/>
          <a:p>
            <a:pPr algn="ctr"/>
            <a:r>
              <a:rPr lang="ja-JP" altLang="en-US" sz="9600" dirty="0"/>
              <a:t>王</a:t>
            </a:r>
            <a:r>
              <a:rPr lang="ja-JP" altLang="en-US" sz="9600" dirty="0" smtClean="0"/>
              <a:t>一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0"/>
            <a:ext cx="3600450" cy="4384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572000"/>
            <a:ext cx="7739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SOUTH CENTRAL HANS.</a:t>
            </a:r>
            <a:endParaRPr lang="en-US" sz="48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987225"/>
            <a:ext cx="3091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OF THE</a:t>
            </a:r>
            <a:endParaRPr lang="en-US" sz="32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857551">
            <a:off x="533400" y="2239234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NOT  AS  SMART.</a:t>
            </a:r>
            <a:endParaRPr lang="en-US" sz="72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02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752600"/>
          </a:xfrm>
        </p:spPr>
        <p:txBody>
          <a:bodyPr/>
          <a:lstStyle/>
          <a:p>
            <a:pPr algn="ctr"/>
            <a:r>
              <a:rPr lang="ja-JP" altLang="en-US" sz="9600" dirty="0"/>
              <a:t>书籍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33400"/>
            <a:ext cx="2571750" cy="45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676400"/>
          </a:xfrm>
        </p:spPr>
        <p:txBody>
          <a:bodyPr/>
          <a:lstStyle/>
          <a:p>
            <a:pPr algn="ctr"/>
            <a:r>
              <a:rPr lang="ja-JP" altLang="en-US" sz="10000" dirty="0"/>
              <a:t>法律学家</a:t>
            </a:r>
            <a:endParaRPr lang="en-US" sz="100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5334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LEGALISM: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540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676400"/>
          </a:xfrm>
        </p:spPr>
        <p:txBody>
          <a:bodyPr/>
          <a:lstStyle/>
          <a:p>
            <a:pPr algn="ctr"/>
            <a:r>
              <a:rPr lang="ja-JP" altLang="en-US" sz="10000" dirty="0"/>
              <a:t>法律学家</a:t>
            </a:r>
            <a:endParaRPr lang="en-US" sz="100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5334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LEGALISM: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733729"/>
            <a:ext cx="8330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勢</a:t>
            </a:r>
            <a:r>
              <a:rPr lang="en-US" altLang="ja-JP" sz="5400" dirty="0" smtClean="0"/>
              <a:t>   The ruler’s power.</a:t>
            </a:r>
          </a:p>
        </p:txBody>
      </p:sp>
    </p:spTree>
    <p:extLst>
      <p:ext uri="{BB962C8B-B14F-4D97-AF65-F5344CB8AC3E}">
        <p14:creationId xmlns:p14="http://schemas.microsoft.com/office/powerpoint/2010/main" val="173490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676400"/>
          </a:xfrm>
        </p:spPr>
        <p:txBody>
          <a:bodyPr/>
          <a:lstStyle/>
          <a:p>
            <a:pPr algn="ctr"/>
            <a:r>
              <a:rPr lang="ja-JP" altLang="en-US" sz="10000" dirty="0"/>
              <a:t>法律学家</a:t>
            </a:r>
            <a:endParaRPr lang="en-US" sz="100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5334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LEGALISM: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733729"/>
            <a:ext cx="8330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勢</a:t>
            </a:r>
            <a:r>
              <a:rPr lang="en-US" altLang="ja-JP" sz="5400" dirty="0" smtClean="0"/>
              <a:t>   The ruler’s power.</a:t>
            </a:r>
          </a:p>
          <a:p>
            <a:r>
              <a:rPr lang="ja-JP" altLang="en-US" sz="5400" dirty="0" smtClean="0"/>
              <a:t>術   </a:t>
            </a:r>
            <a:r>
              <a:rPr lang="en-US" altLang="ja-JP" sz="5400" dirty="0" smtClean="0"/>
              <a:t>Persuasive techniques.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973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676400"/>
          </a:xfrm>
        </p:spPr>
        <p:txBody>
          <a:bodyPr/>
          <a:lstStyle/>
          <a:p>
            <a:pPr algn="ctr"/>
            <a:r>
              <a:rPr lang="ja-JP" altLang="en-US" sz="10000" dirty="0"/>
              <a:t>法律学家</a:t>
            </a:r>
            <a:endParaRPr lang="en-US" sz="100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5334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LEGALISM: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733729"/>
            <a:ext cx="83302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勢</a:t>
            </a:r>
            <a:r>
              <a:rPr lang="en-US" altLang="ja-JP" sz="5400" dirty="0" smtClean="0"/>
              <a:t>   The ruler’s power.</a:t>
            </a:r>
          </a:p>
          <a:p>
            <a:r>
              <a:rPr lang="ja-JP" altLang="en-US" sz="5400" dirty="0" smtClean="0"/>
              <a:t>術   </a:t>
            </a:r>
            <a:r>
              <a:rPr lang="en-US" altLang="ja-JP" sz="5400" dirty="0" smtClean="0"/>
              <a:t>Persuasive techniques.</a:t>
            </a:r>
          </a:p>
          <a:p>
            <a:r>
              <a:rPr lang="ja-JP" altLang="en-US" sz="5400" dirty="0" smtClean="0"/>
              <a:t>法   </a:t>
            </a:r>
            <a:r>
              <a:rPr lang="en-US" altLang="ja-JP" sz="5400" dirty="0" smtClean="0"/>
              <a:t>Strict laws.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362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524000"/>
          </a:xfrm>
        </p:spPr>
        <p:txBody>
          <a:bodyPr/>
          <a:lstStyle/>
          <a:p>
            <a:pPr algn="ctr"/>
            <a:r>
              <a:rPr lang="ja-JP" altLang="en-US" sz="10000" dirty="0">
                <a:effectLst/>
              </a:rPr>
              <a:t>韓 </a:t>
            </a:r>
            <a:r>
              <a:rPr lang="ja-JP" altLang="en-US" sz="10000" dirty="0" smtClean="0">
                <a:effectLst/>
              </a:rPr>
              <a:t> </a:t>
            </a:r>
            <a:r>
              <a:rPr lang="ja-JP" altLang="en-US" sz="10000" dirty="0">
                <a:effectLst/>
              </a:rPr>
              <a:t>非 </a:t>
            </a:r>
            <a:r>
              <a:rPr lang="ja-JP" altLang="en-US" sz="10000" dirty="0" smtClean="0">
                <a:effectLst/>
              </a:rPr>
              <a:t> </a:t>
            </a:r>
            <a:r>
              <a:rPr lang="ja-JP" altLang="en-US" sz="10000" dirty="0">
                <a:effectLst/>
              </a:rPr>
              <a:t>子</a:t>
            </a:r>
            <a:endParaRPr lang="en-US" sz="1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838200"/>
            <a:ext cx="3292162" cy="3729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659235">
            <a:off x="478433" y="2110069"/>
            <a:ext cx="8206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0" b="1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NOBLE.</a:t>
            </a:r>
            <a:endParaRPr lang="en-US" sz="16000" b="1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856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943600"/>
            <a:ext cx="7543800" cy="914400"/>
          </a:xfrm>
        </p:spPr>
        <p:txBody>
          <a:bodyPr/>
          <a:lstStyle/>
          <a:p>
            <a:pPr algn="ctr"/>
            <a:r>
              <a:rPr lang="ja-JP" altLang="en-US" sz="10000" dirty="0"/>
              <a:t>王张</a:t>
            </a:r>
            <a:endParaRPr lang="en-US" sz="1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23" y="290423"/>
            <a:ext cx="2476500" cy="416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234" y="4343400"/>
            <a:ext cx="77393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EASTSIDE CH’INS.</a:t>
            </a:r>
            <a:endParaRPr lang="en-US" sz="70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01212"/>
            <a:ext cx="3548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OF THE</a:t>
            </a:r>
            <a:endParaRPr lang="en-US" sz="44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Horizontal Scroll 5"/>
          <p:cNvSpPr/>
          <p:nvPr/>
        </p:nvSpPr>
        <p:spPr>
          <a:xfrm rot="20509477">
            <a:off x="396641" y="614861"/>
            <a:ext cx="2959107" cy="3016486"/>
          </a:xfrm>
          <a:prstGeom prst="horizontalScroll">
            <a:avLst/>
          </a:prstGeom>
          <a:solidFill>
            <a:srgbClr val="FBFD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551434">
            <a:off x="585301" y="1157184"/>
            <a:ext cx="2759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chemeClr val="bg1"/>
                </a:solidFill>
                <a:latin typeface="Playbill" pitchFamily="82" charset="0"/>
              </a:rPr>
              <a:t>WAR!</a:t>
            </a:r>
            <a:endParaRPr lang="en-US" sz="12000" dirty="0">
              <a:solidFill>
                <a:schemeClr val="bg1"/>
              </a:solidFill>
              <a:latin typeface="Playbil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943600"/>
            <a:ext cx="7543800" cy="914400"/>
          </a:xfrm>
        </p:spPr>
        <p:txBody>
          <a:bodyPr/>
          <a:lstStyle/>
          <a:p>
            <a:pPr algn="ctr"/>
            <a:r>
              <a:rPr lang="ja-JP" altLang="en-US" sz="10000" dirty="0"/>
              <a:t>王张</a:t>
            </a:r>
            <a:endParaRPr lang="en-US" sz="1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23" y="290423"/>
            <a:ext cx="2476500" cy="416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234" y="4343400"/>
            <a:ext cx="77393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EASTSIDE CH’INS.</a:t>
            </a:r>
            <a:endParaRPr lang="en-US" sz="70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01212"/>
            <a:ext cx="3548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OF THE</a:t>
            </a:r>
            <a:endParaRPr lang="en-US" sz="44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Horizontal Scroll 5"/>
          <p:cNvSpPr/>
          <p:nvPr/>
        </p:nvSpPr>
        <p:spPr>
          <a:xfrm rot="20509477">
            <a:off x="396641" y="614861"/>
            <a:ext cx="2959107" cy="3016486"/>
          </a:xfrm>
          <a:prstGeom prst="horizontalScroll">
            <a:avLst/>
          </a:prstGeom>
          <a:solidFill>
            <a:srgbClr val="FBFD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551434">
            <a:off x="585301" y="1157184"/>
            <a:ext cx="2759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chemeClr val="bg1"/>
                </a:solidFill>
                <a:latin typeface="Playbill" pitchFamily="82" charset="0"/>
              </a:rPr>
              <a:t>WAR!</a:t>
            </a:r>
            <a:endParaRPr lang="en-US" sz="12000" dirty="0">
              <a:solidFill>
                <a:schemeClr val="bg1"/>
              </a:solidFill>
              <a:latin typeface="Playbill" pitchFamily="82" charset="0"/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3873259" y="457200"/>
            <a:ext cx="947469" cy="914400"/>
          </a:xfrm>
          <a:prstGeom prst="smileyFac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oon 10"/>
          <p:cNvSpPr/>
          <p:nvPr/>
        </p:nvSpPr>
        <p:spPr>
          <a:xfrm rot="16200000">
            <a:off x="4232693" y="852938"/>
            <a:ext cx="228600" cy="568622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26841" y="736712"/>
            <a:ext cx="128318" cy="1018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36314" y="736457"/>
            <a:ext cx="128318" cy="1018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066573">
            <a:off x="628895" y="1810591"/>
            <a:ext cx="3584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  <a:cs typeface="Aharoni" pitchFamily="2" charset="-79"/>
              </a:rPr>
              <a:t>CANCELLED.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91200"/>
            <a:ext cx="7543800" cy="914400"/>
          </a:xfrm>
        </p:spPr>
        <p:txBody>
          <a:bodyPr/>
          <a:lstStyle/>
          <a:p>
            <a:pPr algn="ctr"/>
            <a:r>
              <a:rPr lang="ja-JP" altLang="en-US" sz="9600" dirty="0"/>
              <a:t>李斯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592"/>
            <a:ext cx="38862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234" y="4038600"/>
            <a:ext cx="7739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NOT AS SMART.</a:t>
            </a:r>
            <a:endParaRPr lang="en-US" sz="54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&quot;No&quot; Symbol 4"/>
          <p:cNvSpPr/>
          <p:nvPr/>
        </p:nvSpPr>
        <p:spPr>
          <a:xfrm>
            <a:off x="2019300" y="3581400"/>
            <a:ext cx="4724400" cy="1600200"/>
          </a:xfrm>
          <a:prstGeom prst="noSmoking">
            <a:avLst>
              <a:gd name="adj" fmla="val 925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91200"/>
            <a:ext cx="7543800" cy="914400"/>
          </a:xfrm>
        </p:spPr>
        <p:txBody>
          <a:bodyPr/>
          <a:lstStyle/>
          <a:p>
            <a:pPr algn="ctr"/>
            <a:r>
              <a:rPr lang="ja-JP" altLang="en-US" sz="9600" dirty="0"/>
              <a:t>李斯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592"/>
            <a:ext cx="38862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234" y="4038600"/>
            <a:ext cx="77393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FRENEMY.</a:t>
            </a:r>
            <a:endParaRPr lang="en-US" sz="100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132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943600"/>
            <a:ext cx="7543800" cy="914400"/>
          </a:xfrm>
        </p:spPr>
        <p:txBody>
          <a:bodyPr/>
          <a:lstStyle/>
          <a:p>
            <a:pPr algn="ctr"/>
            <a:r>
              <a:rPr lang="ja-JP" altLang="en-US" sz="10000" dirty="0"/>
              <a:t>王张</a:t>
            </a:r>
            <a:endParaRPr lang="en-US" sz="1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23" y="290423"/>
            <a:ext cx="2476500" cy="416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234" y="4343400"/>
            <a:ext cx="77393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EASTSIDE CH’INS.</a:t>
            </a:r>
            <a:endParaRPr lang="en-US" sz="70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01212"/>
            <a:ext cx="3548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OF THE</a:t>
            </a:r>
            <a:endParaRPr lang="en-US" sz="44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Horizontal Scroll 5"/>
          <p:cNvSpPr/>
          <p:nvPr/>
        </p:nvSpPr>
        <p:spPr>
          <a:xfrm rot="20509477">
            <a:off x="396641" y="614861"/>
            <a:ext cx="2959107" cy="3016486"/>
          </a:xfrm>
          <a:prstGeom prst="horizontalScroll">
            <a:avLst/>
          </a:prstGeom>
          <a:solidFill>
            <a:srgbClr val="FBFD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551434">
            <a:off x="585301" y="1157184"/>
            <a:ext cx="2759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chemeClr val="bg1"/>
                </a:solidFill>
                <a:latin typeface="Playbill" pitchFamily="82" charset="0"/>
              </a:rPr>
              <a:t>WAR!</a:t>
            </a:r>
            <a:endParaRPr lang="en-US" sz="12000" dirty="0">
              <a:solidFill>
                <a:schemeClr val="bg1"/>
              </a:solidFill>
              <a:latin typeface="Playbill" pitchFamily="82" charset="0"/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3873259" y="457200"/>
            <a:ext cx="947469" cy="914400"/>
          </a:xfrm>
          <a:prstGeom prst="smileyFac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53131" y="457200"/>
            <a:ext cx="967597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114800" y="609600"/>
            <a:ext cx="152400" cy="178025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346993" y="609600"/>
            <a:ext cx="153480" cy="178025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159250" y="743118"/>
            <a:ext cx="76200" cy="890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85633" y="730642"/>
            <a:ext cx="76200" cy="890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3981329" y="990600"/>
            <a:ext cx="609600" cy="22860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20604181">
            <a:off x="1413806" y="2573427"/>
            <a:ext cx="2097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  <a:cs typeface="Aharoni" pitchFamily="2" charset="-79"/>
              </a:rPr>
              <a:t>RESUMED.</a:t>
            </a:r>
            <a:endParaRPr lang="en-US" sz="32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2057400"/>
          </a:xfrm>
        </p:spPr>
        <p:txBody>
          <a:bodyPr/>
          <a:lstStyle/>
          <a:p>
            <a:pPr algn="ctr"/>
            <a:r>
              <a:rPr lang="ja-JP" altLang="en-US" sz="9600" dirty="0"/>
              <a:t>王</a:t>
            </a:r>
            <a:r>
              <a:rPr lang="ja-JP" altLang="en-US" sz="9600" dirty="0" smtClean="0"/>
              <a:t>一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0"/>
            <a:ext cx="3600450" cy="4384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572000"/>
            <a:ext cx="7739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SOUTH CENTRAL HANS.</a:t>
            </a:r>
            <a:endParaRPr lang="en-US" sz="48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987225"/>
            <a:ext cx="3091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OF THE</a:t>
            </a:r>
            <a:endParaRPr lang="en-US" sz="32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35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2057400"/>
          </a:xfrm>
        </p:spPr>
        <p:txBody>
          <a:bodyPr/>
          <a:lstStyle/>
          <a:p>
            <a:pPr algn="ctr"/>
            <a:r>
              <a:rPr lang="ja-JP" altLang="en-US" sz="9600" dirty="0"/>
              <a:t>王</a:t>
            </a:r>
            <a:r>
              <a:rPr lang="ja-JP" altLang="en-US" sz="9600" dirty="0" smtClean="0"/>
              <a:t>一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0"/>
            <a:ext cx="3600450" cy="4384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572000"/>
            <a:ext cx="7739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SOUTH CENTRAL HANS.</a:t>
            </a:r>
            <a:endParaRPr lang="en-US" sz="48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987225"/>
            <a:ext cx="3091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OF THE</a:t>
            </a:r>
            <a:endParaRPr lang="en-US" sz="32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890659">
            <a:off x="1873250" y="6096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>
                  <a:solidFill>
                    <a:schemeClr val="bg1"/>
                  </a:solidFill>
                </a:ln>
                <a:latin typeface="Arial Black" pitchFamily="34" charset="0"/>
                <a:cs typeface="Aharoni" pitchFamily="2" charset="-79"/>
              </a:rPr>
              <a:t>?</a:t>
            </a:r>
            <a:endParaRPr lang="en-US" sz="5400" dirty="0">
              <a:ln>
                <a:solidFill>
                  <a:schemeClr val="bg1"/>
                </a:solidFill>
              </a:ln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 rot="20721443">
            <a:off x="5715000" y="1806809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>
                  <a:solidFill>
                    <a:schemeClr val="bg1"/>
                  </a:solidFill>
                </a:ln>
                <a:latin typeface="Arial Black" pitchFamily="34" charset="0"/>
                <a:cs typeface="Aharoni" pitchFamily="2" charset="-79"/>
              </a:rPr>
              <a:t>?</a:t>
            </a:r>
            <a:endParaRPr lang="en-US" sz="5400" dirty="0">
              <a:ln>
                <a:solidFill>
                  <a:schemeClr val="bg1"/>
                </a:solidFill>
              </a:ln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 rot="770311">
            <a:off x="6400800" y="814685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>
                  <a:solidFill>
                    <a:schemeClr val="bg1"/>
                  </a:solidFill>
                </a:ln>
                <a:latin typeface="Arial Black" pitchFamily="34" charset="0"/>
                <a:cs typeface="Aharoni" pitchFamily="2" charset="-79"/>
              </a:rPr>
              <a:t>?</a:t>
            </a:r>
            <a:endParaRPr lang="en-US" sz="5400" dirty="0">
              <a:ln>
                <a:solidFill>
                  <a:schemeClr val="bg1"/>
                </a:solidFill>
              </a:ln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52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943600"/>
            <a:ext cx="7543800" cy="914400"/>
          </a:xfrm>
        </p:spPr>
        <p:txBody>
          <a:bodyPr/>
          <a:lstStyle/>
          <a:p>
            <a:pPr algn="ctr"/>
            <a:r>
              <a:rPr lang="ja-JP" altLang="en-US" sz="10000" dirty="0"/>
              <a:t>王张</a:t>
            </a:r>
            <a:endParaRPr lang="en-US" sz="1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23" y="290423"/>
            <a:ext cx="2476500" cy="416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234" y="4343400"/>
            <a:ext cx="77393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EASTSIDE CH’INS.</a:t>
            </a:r>
            <a:endParaRPr lang="en-US" sz="70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01212"/>
            <a:ext cx="3548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OF THE</a:t>
            </a:r>
            <a:endParaRPr lang="en-US" sz="44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Horizontal Scroll 5"/>
          <p:cNvSpPr/>
          <p:nvPr/>
        </p:nvSpPr>
        <p:spPr>
          <a:xfrm rot="20509477">
            <a:off x="396641" y="614861"/>
            <a:ext cx="2959107" cy="3016486"/>
          </a:xfrm>
          <a:prstGeom prst="horizontalScroll">
            <a:avLst/>
          </a:prstGeom>
          <a:solidFill>
            <a:srgbClr val="FBFD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551434">
            <a:off x="585301" y="1157184"/>
            <a:ext cx="2759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chemeClr val="bg1"/>
                </a:solidFill>
                <a:latin typeface="Playbill" pitchFamily="82" charset="0"/>
              </a:rPr>
              <a:t>WAR!</a:t>
            </a:r>
            <a:endParaRPr lang="en-US" sz="12000" dirty="0">
              <a:solidFill>
                <a:schemeClr val="bg1"/>
              </a:solidFill>
              <a:latin typeface="Playbill" pitchFamily="82" charset="0"/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3873259" y="457200"/>
            <a:ext cx="947469" cy="914400"/>
          </a:xfrm>
          <a:prstGeom prst="smileyFac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oon 10"/>
          <p:cNvSpPr/>
          <p:nvPr/>
        </p:nvSpPr>
        <p:spPr>
          <a:xfrm rot="16200000">
            <a:off x="4232693" y="852938"/>
            <a:ext cx="228600" cy="568622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26841" y="736712"/>
            <a:ext cx="128318" cy="1018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36314" y="736457"/>
            <a:ext cx="128318" cy="1018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066573">
            <a:off x="628895" y="1535667"/>
            <a:ext cx="35849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  <a:cs typeface="Aharoni" pitchFamily="2" charset="-79"/>
              </a:rPr>
              <a:t>CANCELLED</a:t>
            </a:r>
          </a:p>
          <a:p>
            <a:r>
              <a:rPr lang="en-US" sz="44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  <a:cs typeface="Aharoni" pitchFamily="2" charset="-79"/>
              </a:rPr>
              <a:t>     AGAIN?</a:t>
            </a:r>
            <a:endParaRPr lang="en-US" sz="44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91200"/>
            <a:ext cx="7543800" cy="914400"/>
          </a:xfrm>
        </p:spPr>
        <p:txBody>
          <a:bodyPr/>
          <a:lstStyle/>
          <a:p>
            <a:pPr algn="ctr"/>
            <a:r>
              <a:rPr lang="ja-JP" altLang="en-US" sz="9600" dirty="0"/>
              <a:t>李斯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592"/>
            <a:ext cx="38862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234" y="4038600"/>
            <a:ext cx="77393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FRENEMY!</a:t>
            </a:r>
            <a:endParaRPr lang="en-US" sz="100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236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524000"/>
          </a:xfrm>
        </p:spPr>
        <p:txBody>
          <a:bodyPr/>
          <a:lstStyle/>
          <a:p>
            <a:pPr algn="ctr"/>
            <a:r>
              <a:rPr lang="ja-JP" altLang="en-US" sz="10000" dirty="0">
                <a:effectLst/>
              </a:rPr>
              <a:t>韓 </a:t>
            </a:r>
            <a:r>
              <a:rPr lang="ja-JP" altLang="en-US" sz="10000" dirty="0" smtClean="0">
                <a:effectLst/>
              </a:rPr>
              <a:t> </a:t>
            </a:r>
            <a:r>
              <a:rPr lang="ja-JP" altLang="en-US" sz="10000" dirty="0">
                <a:effectLst/>
              </a:rPr>
              <a:t>非 </a:t>
            </a:r>
            <a:r>
              <a:rPr lang="ja-JP" altLang="en-US" sz="10000" dirty="0" smtClean="0">
                <a:effectLst/>
              </a:rPr>
              <a:t> </a:t>
            </a:r>
            <a:r>
              <a:rPr lang="ja-JP" altLang="en-US" sz="10000" dirty="0">
                <a:effectLst/>
              </a:rPr>
              <a:t>子</a:t>
            </a:r>
            <a:endParaRPr lang="en-US" sz="1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838200"/>
            <a:ext cx="3292162" cy="3729037"/>
          </a:xfrm>
          <a:prstGeom prst="rect">
            <a:avLst/>
          </a:prstGeom>
        </p:spPr>
      </p:pic>
      <p:sp>
        <p:nvSpPr>
          <p:cNvPr id="4" name="Can 3"/>
          <p:cNvSpPr/>
          <p:nvPr/>
        </p:nvSpPr>
        <p:spPr>
          <a:xfrm>
            <a:off x="3216215" y="328791"/>
            <a:ext cx="304800" cy="4267200"/>
          </a:xfrm>
          <a:prstGeom prst="can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2648309" y="340293"/>
            <a:ext cx="304800" cy="4267200"/>
          </a:xfrm>
          <a:prstGeom prst="can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3856008" y="328791"/>
            <a:ext cx="304800" cy="4267200"/>
          </a:xfrm>
          <a:prstGeom prst="can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4465481" y="328791"/>
            <a:ext cx="304800" cy="4267200"/>
          </a:xfrm>
          <a:prstGeom prst="can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5144219" y="328791"/>
            <a:ext cx="304800" cy="4267200"/>
          </a:xfrm>
          <a:prstGeom prst="can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5808200" y="320165"/>
            <a:ext cx="304800" cy="4267200"/>
          </a:xfrm>
          <a:prstGeom prst="can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939244">
            <a:off x="6136065" y="98646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  <a:cs typeface="Aharoni" pitchFamily="2" charset="-79"/>
              </a:rPr>
              <a:t>WTH?</a:t>
            </a:r>
            <a:endParaRPr lang="en-US" sz="3600" dirty="0"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80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91200"/>
            <a:ext cx="7543800" cy="914400"/>
          </a:xfrm>
        </p:spPr>
        <p:txBody>
          <a:bodyPr/>
          <a:lstStyle/>
          <a:p>
            <a:pPr algn="ctr"/>
            <a:r>
              <a:rPr lang="ja-JP" altLang="en-US" sz="10000" dirty="0" smtClean="0"/>
              <a:t>孔 子</a:t>
            </a:r>
            <a:endParaRPr lang="en-US" sz="1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8600"/>
            <a:ext cx="3874339" cy="38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524000"/>
          </a:xfrm>
        </p:spPr>
        <p:txBody>
          <a:bodyPr/>
          <a:lstStyle/>
          <a:p>
            <a:pPr algn="ctr"/>
            <a:r>
              <a:rPr lang="ja-JP" altLang="en-US" sz="10000" dirty="0">
                <a:effectLst/>
              </a:rPr>
              <a:t>韓 </a:t>
            </a:r>
            <a:r>
              <a:rPr lang="ja-JP" altLang="en-US" sz="10000" dirty="0" smtClean="0">
                <a:effectLst/>
              </a:rPr>
              <a:t> </a:t>
            </a:r>
            <a:r>
              <a:rPr lang="ja-JP" altLang="en-US" sz="10000" dirty="0">
                <a:effectLst/>
              </a:rPr>
              <a:t>非 </a:t>
            </a:r>
            <a:r>
              <a:rPr lang="ja-JP" altLang="en-US" sz="10000" dirty="0" smtClean="0">
                <a:effectLst/>
              </a:rPr>
              <a:t> </a:t>
            </a:r>
            <a:r>
              <a:rPr lang="ja-JP" altLang="en-US" sz="10000" dirty="0">
                <a:effectLst/>
              </a:rPr>
              <a:t>子</a:t>
            </a:r>
            <a:endParaRPr lang="en-US" sz="1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838200"/>
            <a:ext cx="3292162" cy="3729037"/>
          </a:xfrm>
          <a:prstGeom prst="rect">
            <a:avLst/>
          </a:prstGeom>
        </p:spPr>
      </p:pic>
      <p:sp>
        <p:nvSpPr>
          <p:cNvPr id="4" name="Can 3"/>
          <p:cNvSpPr/>
          <p:nvPr/>
        </p:nvSpPr>
        <p:spPr>
          <a:xfrm>
            <a:off x="3216215" y="328791"/>
            <a:ext cx="304800" cy="4267200"/>
          </a:xfrm>
          <a:prstGeom prst="can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2648309" y="340293"/>
            <a:ext cx="304800" cy="4267200"/>
          </a:xfrm>
          <a:prstGeom prst="can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3856008" y="328791"/>
            <a:ext cx="304800" cy="4267200"/>
          </a:xfrm>
          <a:prstGeom prst="can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4465481" y="328791"/>
            <a:ext cx="304800" cy="4267200"/>
          </a:xfrm>
          <a:prstGeom prst="can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5144219" y="328791"/>
            <a:ext cx="304800" cy="4267200"/>
          </a:xfrm>
          <a:prstGeom prst="can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5808200" y="320165"/>
            <a:ext cx="304800" cy="4267200"/>
          </a:xfrm>
          <a:prstGeom prst="can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68815">
            <a:off x="1066800" y="2385204"/>
            <a:ext cx="1447800" cy="1752600"/>
          </a:xfrm>
          <a:prstGeom prst="ca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580203">
            <a:off x="1336935" y="290484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Impact" pitchFamily="34" charset="0"/>
              </a:rPr>
              <a:t>SUGAR-FREE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Impact" pitchFamily="34" charset="0"/>
              </a:rPr>
              <a:t>POISON</a:t>
            </a:r>
            <a:endParaRPr lang="en-US" sz="2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939244">
            <a:off x="6136065" y="98646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  <a:cs typeface="Aharoni" pitchFamily="2" charset="-79"/>
              </a:rPr>
              <a:t>WTH?</a:t>
            </a:r>
            <a:endParaRPr lang="en-US" sz="3600" dirty="0"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980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943600"/>
            <a:ext cx="7543800" cy="914400"/>
          </a:xfrm>
        </p:spPr>
        <p:txBody>
          <a:bodyPr/>
          <a:lstStyle/>
          <a:p>
            <a:pPr algn="ctr"/>
            <a:r>
              <a:rPr lang="ja-JP" altLang="en-US" sz="10000" dirty="0"/>
              <a:t>王张</a:t>
            </a:r>
            <a:endParaRPr lang="en-US" sz="1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23" y="290423"/>
            <a:ext cx="2476500" cy="416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234" y="4343400"/>
            <a:ext cx="77393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EASTSIDE CH’INS.</a:t>
            </a:r>
            <a:endParaRPr lang="en-US" sz="70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01212"/>
            <a:ext cx="3548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OF THE</a:t>
            </a:r>
            <a:endParaRPr lang="en-US" sz="44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Horizontal Scroll 5"/>
          <p:cNvSpPr/>
          <p:nvPr/>
        </p:nvSpPr>
        <p:spPr>
          <a:xfrm rot="20509477">
            <a:off x="396641" y="614861"/>
            <a:ext cx="2959107" cy="3016486"/>
          </a:xfrm>
          <a:prstGeom prst="horizontalScroll">
            <a:avLst/>
          </a:prstGeom>
          <a:solidFill>
            <a:srgbClr val="FBFD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551434">
            <a:off x="585301" y="1157184"/>
            <a:ext cx="2759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chemeClr val="bg1"/>
                </a:solidFill>
                <a:latin typeface="Playbill" pitchFamily="82" charset="0"/>
              </a:rPr>
              <a:t>WAR!</a:t>
            </a:r>
            <a:endParaRPr lang="en-US" sz="12000" dirty="0">
              <a:solidFill>
                <a:schemeClr val="bg1"/>
              </a:solidFill>
              <a:latin typeface="Playbill" pitchFamily="82" charset="0"/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3873259" y="457200"/>
            <a:ext cx="947469" cy="914400"/>
          </a:xfrm>
          <a:prstGeom prst="smileyFac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53131" y="457200"/>
            <a:ext cx="967597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114800" y="609600"/>
            <a:ext cx="152400" cy="178025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346993" y="609600"/>
            <a:ext cx="153480" cy="178025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159250" y="743118"/>
            <a:ext cx="76200" cy="890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85633" y="730642"/>
            <a:ext cx="76200" cy="890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3981329" y="990600"/>
            <a:ext cx="609600" cy="22860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20604181">
            <a:off x="1466419" y="2565753"/>
            <a:ext cx="2044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  <a:cs typeface="Aharoni" pitchFamily="2" charset="-79"/>
              </a:rPr>
              <a:t>FORVER!</a:t>
            </a:r>
            <a:endParaRPr lang="en-US" sz="32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91200"/>
            <a:ext cx="7543800" cy="914400"/>
          </a:xfrm>
        </p:spPr>
        <p:txBody>
          <a:bodyPr/>
          <a:lstStyle/>
          <a:p>
            <a:pPr algn="ctr"/>
            <a:r>
              <a:rPr lang="ja-JP" altLang="en-US" sz="9600" dirty="0"/>
              <a:t>李斯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592"/>
            <a:ext cx="38862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234" y="4038600"/>
            <a:ext cx="77393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FRENEMY!</a:t>
            </a:r>
            <a:endParaRPr lang="en-US" sz="100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971874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91200"/>
            <a:ext cx="7543800" cy="914400"/>
          </a:xfrm>
        </p:spPr>
        <p:txBody>
          <a:bodyPr/>
          <a:lstStyle/>
          <a:p>
            <a:pPr algn="ctr"/>
            <a:r>
              <a:rPr lang="ja-JP" altLang="en-US" sz="9600" dirty="0"/>
              <a:t>李斯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592"/>
            <a:ext cx="38862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234" y="4038600"/>
            <a:ext cx="77393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FRENEMY!</a:t>
            </a:r>
            <a:endParaRPr lang="en-US" sz="100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Diagonal Stripe 4"/>
          <p:cNvSpPr/>
          <p:nvPr/>
        </p:nvSpPr>
        <p:spPr>
          <a:xfrm>
            <a:off x="3124200" y="1958915"/>
            <a:ext cx="1066800" cy="762000"/>
          </a:xfrm>
          <a:prstGeom prst="diagStri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flipH="1">
            <a:off x="4191000" y="1958915"/>
            <a:ext cx="1009291" cy="781409"/>
          </a:xfrm>
          <a:prstGeom prst="diagStri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owchart: Merge 6"/>
          <p:cNvSpPr/>
          <p:nvPr/>
        </p:nvSpPr>
        <p:spPr>
          <a:xfrm>
            <a:off x="3985403" y="2140069"/>
            <a:ext cx="457200" cy="1608108"/>
          </a:xfrm>
          <a:prstGeom prst="flowChartMerg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 rot="836401">
            <a:off x="3324677" y="1051808"/>
            <a:ext cx="990600" cy="587315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20541496">
            <a:off x="4075261" y="1051808"/>
            <a:ext cx="990600" cy="587315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67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7543800" cy="2590800"/>
          </a:xfrm>
        </p:spPr>
        <p:txBody>
          <a:bodyPr/>
          <a:lstStyle/>
          <a:p>
            <a:pPr algn="ctr"/>
            <a:r>
              <a:rPr lang="ja-JP" altLang="en-US" sz="8000" dirty="0" smtClean="0">
                <a:effectLst/>
              </a:rPr>
              <a:t>韓   非   子</a:t>
            </a:r>
            <a:r>
              <a:rPr lang="en-US" altLang="ja-JP" sz="8000" dirty="0" smtClean="0">
                <a:effectLst/>
              </a:rPr>
              <a:t/>
            </a:r>
            <a:br>
              <a:rPr lang="en-US" altLang="ja-JP" sz="8000" dirty="0" smtClean="0">
                <a:effectLst/>
              </a:rPr>
            </a:br>
            <a:r>
              <a:rPr lang="en-US" sz="8000" dirty="0" smtClean="0"/>
              <a:t>Han  </a:t>
            </a:r>
            <a:r>
              <a:rPr lang="en-US" sz="8000" dirty="0" err="1" smtClean="0"/>
              <a:t>Fei</a:t>
            </a:r>
            <a:r>
              <a:rPr lang="en-US" sz="8000" dirty="0" smtClean="0"/>
              <a:t>  Tzu.</a:t>
            </a:r>
            <a:br>
              <a:rPr lang="en-US" sz="8000" dirty="0" smtClean="0"/>
            </a:br>
            <a:r>
              <a:rPr lang="en-US" sz="8000" dirty="0" smtClean="0"/>
              <a:t>My story.</a:t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5400" dirty="0" smtClean="0"/>
              <a:t>(280 – 233  B.C.)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990080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00"/>
                </a:solidFill>
                <a:effectLst/>
              </a:rPr>
              <a:t>"Han </a:t>
            </a:r>
            <a:r>
              <a:rPr lang="en-US" sz="2400" dirty="0" err="1">
                <a:solidFill>
                  <a:srgbClr val="FFFF00"/>
                </a:solidFill>
                <a:effectLst/>
              </a:rPr>
              <a:t>Fei</a:t>
            </a:r>
            <a:r>
              <a:rPr lang="en-US" sz="2400" dirty="0">
                <a:solidFill>
                  <a:srgbClr val="FFFF00"/>
                </a:solidFill>
                <a:effectLst/>
              </a:rPr>
              <a:t> Tzu: Basic Writings."  Burton Watson. New York.  Columbia University Press. 1964</a:t>
            </a: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sz="2400" dirty="0">
                <a:solidFill>
                  <a:srgbClr val="FFFF00"/>
                </a:solidFill>
                <a:effectLst/>
                <a:hlinkClick r:id="rId2"/>
              </a:rPr>
              <a:t>http://www.britannica.com/EBchecked/topic/253934/Han-Feizi</a:t>
            </a: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  <a:hlinkClick r:id="rId3"/>
              </a:rPr>
              <a:t>http://en.wikipedia.org/wiki/Han_Fei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0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91200"/>
            <a:ext cx="7543800" cy="914400"/>
          </a:xfrm>
        </p:spPr>
        <p:txBody>
          <a:bodyPr/>
          <a:lstStyle/>
          <a:p>
            <a:pPr algn="ctr"/>
            <a:r>
              <a:rPr lang="ja-JP" altLang="en-US" sz="10000" dirty="0" smtClean="0"/>
              <a:t>孔 子</a:t>
            </a:r>
            <a:endParaRPr lang="en-US" sz="1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8600"/>
            <a:ext cx="3874339" cy="3874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634" y="3886200"/>
            <a:ext cx="87406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WANNA BE.</a:t>
            </a:r>
          </a:p>
        </p:txBody>
      </p:sp>
    </p:spTree>
    <p:extLst>
      <p:ext uri="{BB962C8B-B14F-4D97-AF65-F5344CB8AC3E}">
        <p14:creationId xmlns:p14="http://schemas.microsoft.com/office/powerpoint/2010/main" val="42277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15000"/>
            <a:ext cx="7543800" cy="914400"/>
          </a:xfrm>
        </p:spPr>
        <p:txBody>
          <a:bodyPr/>
          <a:lstStyle/>
          <a:p>
            <a:pPr algn="ctr"/>
            <a:r>
              <a:rPr lang="ja-JP" altLang="en-US" sz="10000" dirty="0" smtClean="0"/>
              <a:t>孟 子</a:t>
            </a:r>
            <a:endParaRPr lang="en-US" sz="1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4800"/>
            <a:ext cx="3559752" cy="37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15000"/>
            <a:ext cx="7543800" cy="914400"/>
          </a:xfrm>
        </p:spPr>
        <p:txBody>
          <a:bodyPr/>
          <a:lstStyle/>
          <a:p>
            <a:pPr algn="ctr"/>
            <a:r>
              <a:rPr lang="ja-JP" altLang="en-US" sz="10000" dirty="0" smtClean="0"/>
              <a:t>孟 子</a:t>
            </a:r>
            <a:endParaRPr lang="en-US" sz="1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4800"/>
            <a:ext cx="3559752" cy="3759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6853" y="3886200"/>
            <a:ext cx="77393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WANNA BE.</a:t>
            </a:r>
            <a:endParaRPr lang="en-US" sz="100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2306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255" y="5562600"/>
            <a:ext cx="7543800" cy="914400"/>
          </a:xfrm>
        </p:spPr>
        <p:txBody>
          <a:bodyPr/>
          <a:lstStyle/>
          <a:p>
            <a:pPr algn="ctr"/>
            <a:r>
              <a:rPr lang="ja-JP" altLang="en-US" sz="5400" dirty="0">
                <a:effectLst/>
              </a:rPr>
              <a:t>韓   非   子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57200"/>
            <a:ext cx="3292162" cy="3729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682" y="3962400"/>
            <a:ext cx="85909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NOBLEST.</a:t>
            </a:r>
            <a:endParaRPr lang="en-US" sz="110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255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0"/>
            <a:ext cx="7543800" cy="914400"/>
          </a:xfrm>
        </p:spPr>
        <p:txBody>
          <a:bodyPr/>
          <a:lstStyle/>
          <a:p>
            <a:pPr algn="ctr"/>
            <a:r>
              <a:rPr lang="en-US" sz="10000" dirty="0" smtClean="0"/>
              <a:t>MY CRIB.</a:t>
            </a:r>
            <a:endParaRPr lang="en-US" sz="1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38996"/>
            <a:ext cx="532530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618</TotalTime>
  <Words>277</Words>
  <Application>Microsoft Office PowerPoint</Application>
  <PresentationFormat>On-screen Show (4:3)</PresentationFormat>
  <Paragraphs>105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Elemental</vt:lpstr>
      <vt:lpstr>韓   非   子 Han  Fei  Tzu. My story.  (280 – 233  B.C.)</vt:lpstr>
      <vt:lpstr>韓  非  子</vt:lpstr>
      <vt:lpstr>韓  非  子</vt:lpstr>
      <vt:lpstr>孔 子</vt:lpstr>
      <vt:lpstr>孔 子</vt:lpstr>
      <vt:lpstr>孟 子</vt:lpstr>
      <vt:lpstr>孟 子</vt:lpstr>
      <vt:lpstr>韓   非   子</vt:lpstr>
      <vt:lpstr>MY CRIB.</vt:lpstr>
      <vt:lpstr>韓  非  子</vt:lpstr>
      <vt:lpstr>韓  非  子</vt:lpstr>
      <vt:lpstr>司马钱</vt:lpstr>
      <vt:lpstr>韓  非  子</vt:lpstr>
      <vt:lpstr>Frats, keggers, &amp; philosophy courses.</vt:lpstr>
      <vt:lpstr>荀子</vt:lpstr>
      <vt:lpstr>荀子</vt:lpstr>
      <vt:lpstr>李斯</vt:lpstr>
      <vt:lpstr>李斯</vt:lpstr>
      <vt:lpstr>李斯</vt:lpstr>
      <vt:lpstr>王张</vt:lpstr>
      <vt:lpstr>王张</vt:lpstr>
      <vt:lpstr>王一</vt:lpstr>
      <vt:lpstr>王一</vt:lpstr>
      <vt:lpstr>王一</vt:lpstr>
      <vt:lpstr>书籍</vt:lpstr>
      <vt:lpstr>法律学家</vt:lpstr>
      <vt:lpstr>法律学家</vt:lpstr>
      <vt:lpstr>法律学家</vt:lpstr>
      <vt:lpstr>法律学家</vt:lpstr>
      <vt:lpstr>王张</vt:lpstr>
      <vt:lpstr>王张</vt:lpstr>
      <vt:lpstr>李斯</vt:lpstr>
      <vt:lpstr>李斯</vt:lpstr>
      <vt:lpstr>王张</vt:lpstr>
      <vt:lpstr>王一</vt:lpstr>
      <vt:lpstr>王一</vt:lpstr>
      <vt:lpstr>王张</vt:lpstr>
      <vt:lpstr>李斯</vt:lpstr>
      <vt:lpstr>韓  非  子</vt:lpstr>
      <vt:lpstr>韓  非  子</vt:lpstr>
      <vt:lpstr>王张</vt:lpstr>
      <vt:lpstr>李斯</vt:lpstr>
      <vt:lpstr>李斯</vt:lpstr>
      <vt:lpstr>韓   非   子 Han  Fei  Tzu. My story.  (280 – 233  B.C.)</vt:lpstr>
      <vt:lpstr>"Han Fei Tzu: Basic Writings."  Burton Watson. New York.  Columbia University Press. 1964   http://www.britannica.com/EBchecked/topic/253934/Han-Feizi   http://en.wikipedia.org/wiki/Han_Fei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韓   非   子 Han  Fei  Tzu  (280 – 233  B.C.)</dc:title>
  <dc:creator>Raleigh Campbell</dc:creator>
  <cp:lastModifiedBy>Raleigh Campbell</cp:lastModifiedBy>
  <cp:revision>49</cp:revision>
  <dcterms:created xsi:type="dcterms:W3CDTF">2013-02-13T21:30:16Z</dcterms:created>
  <dcterms:modified xsi:type="dcterms:W3CDTF">2013-02-28T00:30:04Z</dcterms:modified>
</cp:coreProperties>
</file>