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310" r:id="rId2"/>
    <p:sldId id="311" r:id="rId3"/>
    <p:sldId id="313" r:id="rId4"/>
    <p:sldId id="300" r:id="rId5"/>
    <p:sldId id="325" r:id="rId6"/>
    <p:sldId id="293" r:id="rId7"/>
    <p:sldId id="326" r:id="rId8"/>
    <p:sldId id="295" r:id="rId9"/>
    <p:sldId id="319" r:id="rId10"/>
    <p:sldId id="327" r:id="rId11"/>
    <p:sldId id="344" r:id="rId12"/>
    <p:sldId id="346" r:id="rId13"/>
    <p:sldId id="347" r:id="rId14"/>
    <p:sldId id="345" r:id="rId15"/>
    <p:sldId id="324" r:id="rId16"/>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965A"/>
    <a:srgbClr val="F4F0ED"/>
    <a:srgbClr val="E1DCB3"/>
    <a:srgbClr val="8E6D48"/>
    <a:srgbClr val="F3EFEC"/>
    <a:srgbClr val="F2EEEB"/>
    <a:srgbClr val="F2EDEA"/>
    <a:srgbClr val="FCF8F7"/>
    <a:srgbClr val="FDF9F8"/>
    <a:srgbClr val="FBF7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08" autoAdjust="0"/>
  </p:normalViewPr>
  <p:slideViewPr>
    <p:cSldViewPr snapToGrid="0" showGuides="1">
      <p:cViewPr varScale="1">
        <p:scale>
          <a:sx n="82" d="100"/>
          <a:sy n="82" d="100"/>
        </p:scale>
        <p:origin x="556" y="48"/>
      </p:cViewPr>
      <p:guideLst>
        <p:guide orient="horz" pos="2160"/>
        <p:guide pos="3845"/>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2023/3/5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97193-9FBC-44F5-8C5F-961DF10BD1F8}" type="datetimeFigureOut">
              <a:rPr lang="zh-CN" altLang="en-US" smtClean="0"/>
              <a:t>2023/3/5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A0958-8093-4677-B24F-6148C87027A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2023/3/5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2023/3/5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2023/3/5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2023/3/5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t>2023/3/5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FC5BF3-2AE4-48BF-9C21-15C726714540}" type="datetimeFigureOut">
              <a:rPr lang="zh-CN" altLang="en-US" smtClean="0"/>
              <a:t>2023/3/5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5FC5BF3-2AE4-48BF-9C21-15C726714540}" type="datetimeFigureOut">
              <a:rPr lang="zh-CN" altLang="en-US" smtClean="0"/>
              <a:t>2023/3/5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5FC5BF3-2AE4-48BF-9C21-15C726714540}" type="datetimeFigureOut">
              <a:rPr lang="zh-CN" altLang="en-US" smtClean="0"/>
              <a:t>2023/3/5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5FC5BF3-2AE4-48BF-9C21-15C726714540}" type="datetimeFigureOut">
              <a:rPr lang="zh-CN" altLang="en-US" smtClean="0"/>
              <a:t>2023/3/5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C5BF3-2AE4-48BF-9C21-15C726714540}" type="datetimeFigureOut">
              <a:rPr lang="zh-CN" altLang="en-US" smtClean="0"/>
              <a:t>2023/3/5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2023/3/5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2023/3/5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E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C5BF3-2AE4-48BF-9C21-15C726714540}" type="datetimeFigureOut">
              <a:rPr lang="zh-CN" altLang="en-US" smtClean="0"/>
              <a:t>2023/3/5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12C8B-F767-4DCF-8CE6-E5739DBC5A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1999" cy="6858000"/>
          </a:xfrm>
          <a:prstGeom prst="rect">
            <a:avLst/>
          </a:prstGeom>
          <a:solidFill>
            <a:srgbClr val="F4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6725" y="499110"/>
            <a:ext cx="2521627" cy="4829175"/>
          </a:xfrm>
          <a:prstGeom prst="rect">
            <a:avLst/>
          </a:prstGeom>
          <a:noFill/>
          <a:ln w="28575">
            <a:solidFill>
              <a:srgbClr val="E1DC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78660" y="1546225"/>
            <a:ext cx="4955540" cy="1810385"/>
          </a:xfrm>
          <a:prstGeom prst="rect">
            <a:avLst/>
          </a:prstGeom>
          <a:solidFill>
            <a:srgbClr val="F4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96520" y="1555750"/>
            <a:ext cx="7030720" cy="1445260"/>
          </a:xfrm>
          <a:prstGeom prst="rect">
            <a:avLst/>
          </a:prstGeom>
          <a:noFill/>
        </p:spPr>
        <p:txBody>
          <a:bodyPr wrap="square" rtlCol="0">
            <a:spAutoFit/>
          </a:bodyPr>
          <a:lstStyle/>
          <a:p>
            <a:pPr algn="ctr"/>
            <a:r>
              <a:rPr lang="zh-CN" altLang="en-US" sz="4400" b="1" dirty="0">
                <a:solidFill>
                  <a:srgbClr val="B9965A"/>
                </a:solidFill>
                <a:latin typeface="幼圆" panose="02010509060101010101" pitchFamily="49" charset="-122"/>
                <a:ea typeface="幼圆" panose="02010509060101010101" pitchFamily="49" charset="-122"/>
              </a:rPr>
              <a:t>The Liquor Culture of </a:t>
            </a:r>
          </a:p>
          <a:p>
            <a:pPr algn="ctr"/>
            <a:r>
              <a:rPr lang="zh-CN" altLang="en-US" sz="4400" b="1" dirty="0">
                <a:solidFill>
                  <a:srgbClr val="B9965A"/>
                </a:solidFill>
                <a:latin typeface="幼圆" panose="02010509060101010101" pitchFamily="49" charset="-122"/>
                <a:ea typeface="幼圆" panose="02010509060101010101" pitchFamily="49" charset="-122"/>
              </a:rPr>
              <a:t>Ancient China</a:t>
            </a:r>
          </a:p>
        </p:txBody>
      </p:sp>
      <p:cxnSp>
        <p:nvCxnSpPr>
          <p:cNvPr id="35" name="直接连接符 34"/>
          <p:cNvCxnSpPr/>
          <p:nvPr/>
        </p:nvCxnSpPr>
        <p:spPr>
          <a:xfrm>
            <a:off x="466738" y="2991409"/>
            <a:ext cx="4588898" cy="0"/>
          </a:xfrm>
          <a:prstGeom prst="line">
            <a:avLst/>
          </a:prstGeom>
          <a:ln>
            <a:solidFill>
              <a:srgbClr val="8E6D48">
                <a:alpha val="35000"/>
              </a:srgbClr>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stretch>
            <a:fillRect/>
          </a:stretch>
        </p:blipFill>
        <p:spPr>
          <a:xfrm>
            <a:off x="5634355" y="2203450"/>
            <a:ext cx="6223000" cy="414909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a:schemeClr val="accent1">
                <a:alpha val="40000"/>
              </a:schemeClr>
            </a:glow>
            <a:outerShdw blurRad="1257300" dist="50800" dir="5400000" sx="200000" sy="200000" algn="ctr" rotWithShape="0">
              <a:srgbClr val="000000">
                <a:alpha val="0"/>
              </a:srgbClr>
            </a:outerShdw>
            <a:softEdge rad="381000"/>
          </a:effectLst>
        </p:spPr>
      </p:pic>
      <p:sp>
        <p:nvSpPr>
          <p:cNvPr id="6" name="文本框 5"/>
          <p:cNvSpPr txBox="1"/>
          <p:nvPr/>
        </p:nvSpPr>
        <p:spPr>
          <a:xfrm>
            <a:off x="3097530" y="4047490"/>
            <a:ext cx="2228215" cy="460375"/>
          </a:xfrm>
          <a:prstGeom prst="rect">
            <a:avLst/>
          </a:prstGeom>
          <a:noFill/>
        </p:spPr>
        <p:txBody>
          <a:bodyPr wrap="square" rtlCol="0">
            <a:spAutoFit/>
          </a:bodyPr>
          <a:lstStyle/>
          <a:p>
            <a:r>
              <a:rPr lang="zh-CN" altLang="en-US" sz="2400" b="1" dirty="0">
                <a:solidFill>
                  <a:srgbClr val="B9965A"/>
                </a:solidFill>
                <a:latin typeface="华文仿宋" panose="02010600040101010101" charset="-122"/>
                <a:ea typeface="华文仿宋" panose="02010600040101010101" charset="-122"/>
                <a:cs typeface="华文仿宋" panose="02010600040101010101" charset="-122"/>
              </a:rPr>
              <a:t>舒思靖 Rosie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1999" cy="6858000"/>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2" cstate="screen"/>
          <a:srcRect t="-1"/>
          <a:stretch>
            <a:fillRect/>
          </a:stretch>
        </p:blipFill>
        <p:spPr>
          <a:xfrm rot="10800000">
            <a:off x="3775365" y="-635000"/>
            <a:ext cx="8416635" cy="6172201"/>
          </a:xfrm>
          <a:prstGeom prst="rect">
            <a:avLst/>
          </a:prstGeom>
        </p:spPr>
      </p:pic>
      <p:sp>
        <p:nvSpPr>
          <p:cNvPr id="30" name="文本框 15"/>
          <p:cNvSpPr txBox="1">
            <a:spLocks noChangeArrowheads="1"/>
          </p:cNvSpPr>
          <p:nvPr/>
        </p:nvSpPr>
        <p:spPr bwMode="auto">
          <a:xfrm>
            <a:off x="88265" y="3212465"/>
            <a:ext cx="702691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3600" b="1" spc="300" dirty="0">
                <a:solidFill>
                  <a:srgbClr val="8E6D48"/>
                </a:solidFill>
                <a:latin typeface="幼圆" panose="02010509060101010101" pitchFamily="49" charset="-122"/>
                <a:ea typeface="幼圆" panose="02010509060101010101" pitchFamily="49" charset="-122"/>
              </a:rPr>
              <a:t>Ⅳ. The Liquor Culture</a:t>
            </a:r>
          </a:p>
        </p:txBody>
      </p:sp>
      <p:sp>
        <p:nvSpPr>
          <p:cNvPr id="3" name="文本框 2"/>
          <p:cNvSpPr txBox="1"/>
          <p:nvPr/>
        </p:nvSpPr>
        <p:spPr>
          <a:xfrm>
            <a:off x="1133748" y="608518"/>
            <a:ext cx="2915721" cy="2646878"/>
          </a:xfrm>
          <a:prstGeom prst="rect">
            <a:avLst/>
          </a:prstGeom>
          <a:noFill/>
        </p:spPr>
        <p:txBody>
          <a:bodyPr wrap="square" rtlCol="0">
            <a:spAutoFit/>
          </a:bodyPr>
          <a:lstStyle/>
          <a:p>
            <a:r>
              <a:rPr lang="en-US" altLang="zh-CN" sz="16600">
                <a:solidFill>
                  <a:srgbClr val="B9965A">
                    <a:alpha val="15000"/>
                  </a:srgbClr>
                </a:solidFill>
              </a:rPr>
              <a:t>04</a:t>
            </a:r>
            <a:endParaRPr lang="zh-CN" altLang="en-US" sz="16600">
              <a:solidFill>
                <a:srgbClr val="B9965A">
                  <a:alpha val="15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426911"/>
            <a:ext cx="8331200" cy="583565"/>
            <a:chOff x="0" y="426911"/>
            <a:chExt cx="8331200" cy="583565"/>
          </a:xfrm>
        </p:grpSpPr>
        <p:sp>
          <p:nvSpPr>
            <p:cNvPr id="15" name="任意多边形 14"/>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6" name="Text Box 39"/>
            <p:cNvSpPr txBox="1">
              <a:spLocks noChangeArrowheads="1"/>
            </p:cNvSpPr>
            <p:nvPr/>
          </p:nvSpPr>
          <p:spPr bwMode="auto">
            <a:xfrm>
              <a:off x="673735" y="426911"/>
              <a:ext cx="765746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FontTx/>
                <a:buNone/>
              </a:pPr>
              <a:r>
                <a:rPr lang="zh-CN" altLang="en-US" sz="3200" b="1" dirty="0">
                  <a:solidFill>
                    <a:srgbClr val="8E6D48"/>
                  </a:solidFill>
                  <a:latin typeface="幼圆" panose="02010509060101010101" pitchFamily="49" charset="-122"/>
                  <a:ea typeface="幼圆" panose="02010509060101010101" pitchFamily="49" charset="-122"/>
                  <a:sym typeface="+mn-ea"/>
                </a:rPr>
                <a:t>(1) </a:t>
              </a:r>
              <a:r>
                <a:rPr lang="en-US" altLang="zh-CN" sz="3200" b="1" dirty="0">
                  <a:solidFill>
                    <a:srgbClr val="8E6D48"/>
                  </a:solidFill>
                  <a:latin typeface="幼圆" panose="02010509060101010101" pitchFamily="49" charset="-122"/>
                  <a:ea typeface="幼圆" panose="02010509060101010101" pitchFamily="49" charset="-122"/>
                  <a:sym typeface="+mn-ea"/>
                </a:rPr>
                <a:t>L</a:t>
              </a:r>
              <a:r>
                <a:rPr lang="zh-CN" altLang="en-US" sz="3200" b="1" dirty="0">
                  <a:solidFill>
                    <a:srgbClr val="8E6D48"/>
                  </a:solidFill>
                  <a:latin typeface="幼圆" panose="02010509060101010101" pitchFamily="49" charset="-122"/>
                  <a:ea typeface="幼圆" panose="02010509060101010101" pitchFamily="49" charset="-122"/>
                  <a:sym typeface="+mn-ea"/>
                </a:rPr>
                <a:t>iquor and Social Communication</a:t>
              </a:r>
            </a:p>
          </p:txBody>
        </p:sp>
        <p:sp>
          <p:nvSpPr>
            <p:cNvPr id="17" name="矩形 16"/>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sp>
        <p:nvSpPr>
          <p:cNvPr id="4" name="矩形 3"/>
          <p:cNvSpPr/>
          <p:nvPr>
            <p:custDataLst>
              <p:tags r:id="rId1"/>
            </p:custDataLst>
          </p:nvPr>
        </p:nvSpPr>
        <p:spPr>
          <a:xfrm>
            <a:off x="450850" y="1530985"/>
            <a:ext cx="6065520" cy="4032885"/>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5"/>
          <p:cNvSpPr>
            <a:spLocks noChangeArrowheads="1"/>
          </p:cNvSpPr>
          <p:nvPr>
            <p:custDataLst>
              <p:tags r:id="rId2"/>
            </p:custDataLst>
          </p:nvPr>
        </p:nvSpPr>
        <p:spPr bwMode="auto">
          <a:xfrm>
            <a:off x="574675" y="1594485"/>
            <a:ext cx="5619115"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rPr>
              <a:t>In human society, liquor is used frequently as the medium in varieties of intercourse activities. For example, the liquor has widely been used in sacrificing, celebrating a birthday, organizing a wedding party, making friends, speaking of ambitions, encouraging, enjoying, driving grief away</a:t>
            </a:r>
            <a:r>
              <a:rPr lang="en-US"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rPr>
              <a:t>and so on</a:t>
            </a:r>
            <a:r>
              <a:rPr lang="en-US"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rPr>
              <a:t>.</a:t>
            </a:r>
          </a:p>
        </p:txBody>
      </p:sp>
      <p:pic>
        <p:nvPicPr>
          <p:cNvPr id="6" name="图片 5" descr="f118a085ad2457aef44a1cebac18006"/>
          <p:cNvPicPr>
            <a:picLocks noChangeAspect="1"/>
          </p:cNvPicPr>
          <p:nvPr/>
        </p:nvPicPr>
        <p:blipFill>
          <a:blip r:embed="rId4"/>
          <a:stretch>
            <a:fillRect/>
          </a:stretch>
        </p:blipFill>
        <p:spPr>
          <a:xfrm>
            <a:off x="7015480" y="1010285"/>
            <a:ext cx="4657090" cy="2628900"/>
          </a:xfrm>
          <a:prstGeom prst="rect">
            <a:avLst/>
          </a:prstGeom>
        </p:spPr>
      </p:pic>
      <p:pic>
        <p:nvPicPr>
          <p:cNvPr id="9" name="图片 8" descr="b7ab76bad65013ed8ca349841524df0"/>
          <p:cNvPicPr>
            <a:picLocks noChangeAspect="1"/>
          </p:cNvPicPr>
          <p:nvPr/>
        </p:nvPicPr>
        <p:blipFill>
          <a:blip r:embed="rId5"/>
          <a:stretch>
            <a:fillRect/>
          </a:stretch>
        </p:blipFill>
        <p:spPr>
          <a:xfrm>
            <a:off x="6753860" y="3067685"/>
            <a:ext cx="4155440" cy="2084705"/>
          </a:xfrm>
          <a:prstGeom prst="rect">
            <a:avLst/>
          </a:prstGeom>
        </p:spPr>
      </p:pic>
      <p:pic>
        <p:nvPicPr>
          <p:cNvPr id="7" name="图片 6" descr="dfa77c7c12ca74921be34b86de67cb4"/>
          <p:cNvPicPr>
            <a:picLocks noChangeAspect="1"/>
          </p:cNvPicPr>
          <p:nvPr/>
        </p:nvPicPr>
        <p:blipFill>
          <a:blip r:embed="rId6"/>
          <a:stretch>
            <a:fillRect/>
          </a:stretch>
        </p:blipFill>
        <p:spPr>
          <a:xfrm>
            <a:off x="7715250" y="4109085"/>
            <a:ext cx="4134485" cy="2459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441516"/>
            <a:ext cx="7797800" cy="583565"/>
            <a:chOff x="0" y="441516"/>
            <a:chExt cx="7797800" cy="583565"/>
          </a:xfrm>
        </p:grpSpPr>
        <p:sp>
          <p:nvSpPr>
            <p:cNvPr id="15" name="任意多边形 14"/>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6" name="Text Box 39"/>
            <p:cNvSpPr txBox="1">
              <a:spLocks noChangeArrowheads="1"/>
            </p:cNvSpPr>
            <p:nvPr/>
          </p:nvSpPr>
          <p:spPr bwMode="auto">
            <a:xfrm>
              <a:off x="443865" y="441516"/>
              <a:ext cx="735393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FontTx/>
                <a:buNone/>
              </a:pPr>
              <a:r>
                <a:rPr sz="3200" b="1" dirty="0">
                  <a:solidFill>
                    <a:srgbClr val="8E6D48"/>
                  </a:solidFill>
                  <a:latin typeface="幼圆" panose="02010509060101010101" pitchFamily="49" charset="-122"/>
                  <a:ea typeface="幼圆" panose="02010509060101010101" pitchFamily="49" charset="-122"/>
                  <a:sym typeface="+mn-ea"/>
                </a:rPr>
                <a:t>(2)</a:t>
              </a:r>
              <a:r>
                <a:rPr lang="en-US" sz="3200" b="1" dirty="0">
                  <a:solidFill>
                    <a:srgbClr val="8E6D48"/>
                  </a:solidFill>
                  <a:latin typeface="幼圆" panose="02010509060101010101" pitchFamily="49" charset="-122"/>
                  <a:ea typeface="幼圆" panose="02010509060101010101" pitchFamily="49" charset="-122"/>
                  <a:sym typeface="+mn-ea"/>
                </a:rPr>
                <a:t> L</a:t>
              </a:r>
              <a:r>
                <a:rPr sz="3200" b="1" dirty="0">
                  <a:solidFill>
                    <a:srgbClr val="8E6D48"/>
                  </a:solidFill>
                  <a:latin typeface="幼圆" panose="02010509060101010101" pitchFamily="49" charset="-122"/>
                  <a:ea typeface="幼圆" panose="02010509060101010101" pitchFamily="49" charset="-122"/>
                  <a:sym typeface="+mn-ea"/>
                </a:rPr>
                <a:t>iquor and Chinese Literature</a:t>
              </a:r>
            </a:p>
          </p:txBody>
        </p:sp>
        <p:sp>
          <p:nvSpPr>
            <p:cNvPr id="17" name="矩形 16"/>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sp>
        <p:nvSpPr>
          <p:cNvPr id="100" name="文本框 99"/>
          <p:cNvSpPr txBox="1"/>
          <p:nvPr/>
        </p:nvSpPr>
        <p:spPr>
          <a:xfrm>
            <a:off x="1285240" y="1108075"/>
            <a:ext cx="5080000" cy="163004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indent="0" algn="l"/>
            <a:r>
              <a:rPr lang="en-US" sz="2000" b="0" dirty="0">
                <a:latin typeface="Arial" panose="020B0604020202020204" pitchFamily="34" charset="0"/>
                <a:ea typeface="宋体" panose="02010600030101010101" pitchFamily="2" charset="-122"/>
                <a:cs typeface="Arial" panose="020B0604020202020204" pitchFamily="34" charset="0"/>
              </a:rPr>
              <a:t>A</a:t>
            </a:r>
            <a:r>
              <a:rPr lang="en-US" sz="2000" b="0" dirty="0">
                <a:latin typeface="Arial" panose="020B0604020202020204" pitchFamily="34" charset="0"/>
                <a:cs typeface="Arial" panose="020B0604020202020204" pitchFamily="34" charset="0"/>
              </a:rPr>
              <a:t>s the catalyst</a:t>
            </a:r>
            <a:r>
              <a:rPr lang="zh-CN" altLang="en-US" sz="2000" b="0" dirty="0">
                <a:latin typeface="Arial" panose="020B0604020202020204" pitchFamily="34" charset="0"/>
                <a:cs typeface="Arial" panose="020B0604020202020204" pitchFamily="34" charset="0"/>
              </a:rPr>
              <a:t>（催化剂）</a:t>
            </a:r>
            <a:r>
              <a:rPr lang="en-US" sz="2000" b="0" dirty="0">
                <a:latin typeface="Arial" panose="020B0604020202020204" pitchFamily="34" charset="0"/>
                <a:cs typeface="Arial" panose="020B0604020202020204" pitchFamily="34" charset="0"/>
              </a:rPr>
              <a:t> of intelligence and courage, it has encouraged the emergence of many heroes, litterateurs, and artists and has helped their achievements and works to be immortal.</a:t>
            </a:r>
            <a:r>
              <a:rPr lang="en-US" sz="2000" b="0" dirty="0">
                <a:latin typeface="Arial" panose="020B0604020202020204" pitchFamily="34" charset="0"/>
                <a:ea typeface="宋体" panose="02010600030101010101" pitchFamily="2" charset="-122"/>
                <a:cs typeface="Arial" panose="020B0604020202020204" pitchFamily="34" charset="0"/>
              </a:rPr>
              <a:t> </a:t>
            </a:r>
            <a:endParaRPr lang="en-US" altLang="en-US" sz="2000" b="0" dirty="0">
              <a:latin typeface="Arial" panose="020B0604020202020204" pitchFamily="34" charset="0"/>
              <a:cs typeface="Arial" panose="020B0604020202020204" pitchFamily="34" charset="0"/>
            </a:endParaRPr>
          </a:p>
        </p:txBody>
      </p:sp>
      <p:pic>
        <p:nvPicPr>
          <p:cNvPr id="3" name="图片 2" descr="ba0c2e0fb77d3dc66b1c161a1c33689"/>
          <p:cNvPicPr>
            <a:picLocks noChangeAspect="1"/>
          </p:cNvPicPr>
          <p:nvPr/>
        </p:nvPicPr>
        <p:blipFill>
          <a:blip r:embed="rId2"/>
          <a:stretch>
            <a:fillRect/>
          </a:stretch>
        </p:blipFill>
        <p:spPr>
          <a:xfrm>
            <a:off x="7939405" y="441325"/>
            <a:ext cx="3927475" cy="2409825"/>
          </a:xfrm>
          <a:prstGeom prst="rect">
            <a:avLst/>
          </a:prstGeom>
        </p:spPr>
      </p:pic>
      <p:sp>
        <p:nvSpPr>
          <p:cNvPr id="4" name="文本框 3"/>
          <p:cNvSpPr txBox="1"/>
          <p:nvPr/>
        </p:nvSpPr>
        <p:spPr>
          <a:xfrm>
            <a:off x="7939405" y="3102444"/>
            <a:ext cx="3883025" cy="14271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t">
            <a:noAutofit/>
          </a:bodyPr>
          <a:lstStyle/>
          <a:p>
            <a:pPr indent="0" algn="ctr"/>
            <a:r>
              <a:rPr lang="en-US" sz="2000" dirty="0">
                <a:latin typeface="Arial" panose="020B0604020202020204" pitchFamily="34" charset="0"/>
                <a:cs typeface="Arial" panose="020B0604020202020204" pitchFamily="34" charset="0"/>
                <a:sym typeface="+mn-ea"/>
              </a:rPr>
              <a:t>Wang Xizhi’ masterpiece </a:t>
            </a:r>
            <a:r>
              <a:rPr lang="en-US" sz="2000" dirty="0" err="1">
                <a:latin typeface="Arial" panose="020B0604020202020204" pitchFamily="34" charset="0"/>
                <a:cs typeface="Arial" panose="020B0604020202020204" pitchFamily="34" charset="0"/>
                <a:sym typeface="+mn-ea"/>
              </a:rPr>
              <a:t>Lantingji</a:t>
            </a:r>
            <a:r>
              <a:rPr lang="en-US" sz="2000" dirty="0">
                <a:latin typeface="Arial" panose="020B0604020202020204" pitchFamily="34" charset="0"/>
                <a:cs typeface="Arial" panose="020B0604020202020204" pitchFamily="34" charset="0"/>
                <a:sym typeface="+mn-ea"/>
              </a:rPr>
              <a:t> Xu is done when he was comfortably drunk and wrote at ease. </a:t>
            </a:r>
          </a:p>
          <a:p>
            <a:pPr indent="0" algn="just"/>
            <a:r>
              <a:rPr lang="en-US" sz="2000" dirty="0">
                <a:latin typeface="Arial" panose="020B0604020202020204" pitchFamily="34" charset="0"/>
                <a:cs typeface="Arial" panose="020B0604020202020204" pitchFamily="34" charset="0"/>
                <a:sym typeface="+mn-ea"/>
              </a:rPr>
              <a:t> </a:t>
            </a:r>
            <a:endParaRPr lang="en-US" altLang="en-US" sz="2000" dirty="0">
              <a:latin typeface="Arial" panose="020B0604020202020204" pitchFamily="34" charset="0"/>
              <a:cs typeface="Arial" panose="020B0604020202020204" pitchFamily="34" charset="0"/>
              <a:sym typeface="+mn-ea"/>
            </a:endParaRPr>
          </a:p>
        </p:txBody>
      </p:sp>
      <p:pic>
        <p:nvPicPr>
          <p:cNvPr id="5" name="图片 4" descr="f3c597d30b778e93ab755a5d8905e3f"/>
          <p:cNvPicPr>
            <a:picLocks noChangeAspect="1"/>
          </p:cNvPicPr>
          <p:nvPr/>
        </p:nvPicPr>
        <p:blipFill>
          <a:blip r:embed="rId3"/>
          <a:stretch>
            <a:fillRect/>
          </a:stretch>
        </p:blipFill>
        <p:spPr>
          <a:xfrm>
            <a:off x="709930" y="2836545"/>
            <a:ext cx="1985645" cy="2115820"/>
          </a:xfrm>
          <a:prstGeom prst="rect">
            <a:avLst/>
          </a:prstGeom>
        </p:spPr>
      </p:pic>
      <p:pic>
        <p:nvPicPr>
          <p:cNvPr id="6" name="图片 5" descr="7b72f965767fcd6bc96003642c8b6d1"/>
          <p:cNvPicPr>
            <a:picLocks noChangeAspect="1"/>
          </p:cNvPicPr>
          <p:nvPr/>
        </p:nvPicPr>
        <p:blipFill>
          <a:blip r:embed="rId4"/>
          <a:stretch>
            <a:fillRect/>
          </a:stretch>
        </p:blipFill>
        <p:spPr>
          <a:xfrm>
            <a:off x="3074670" y="2851150"/>
            <a:ext cx="3095625" cy="2080260"/>
          </a:xfrm>
          <a:prstGeom prst="rect">
            <a:avLst/>
          </a:prstGeom>
        </p:spPr>
      </p:pic>
      <p:pic>
        <p:nvPicPr>
          <p:cNvPr id="7" name="图片 6" descr="1dd6c5d694f7e332e502c8a24b423b3"/>
          <p:cNvPicPr>
            <a:picLocks noChangeAspect="1"/>
          </p:cNvPicPr>
          <p:nvPr/>
        </p:nvPicPr>
        <p:blipFill>
          <a:blip r:embed="rId5"/>
          <a:stretch>
            <a:fillRect/>
          </a:stretch>
        </p:blipFill>
        <p:spPr>
          <a:xfrm>
            <a:off x="6276340" y="4696460"/>
            <a:ext cx="3419475" cy="1923415"/>
          </a:xfrm>
          <a:prstGeom prst="rect">
            <a:avLst/>
          </a:prstGeom>
        </p:spPr>
      </p:pic>
      <p:pic>
        <p:nvPicPr>
          <p:cNvPr id="9" name="图片 8" descr="C:\Users\30484\Desktop\微信图片_20230305184023.jpg微信图片_20230305184023"/>
          <p:cNvPicPr>
            <a:picLocks noChangeAspect="1"/>
          </p:cNvPicPr>
          <p:nvPr/>
        </p:nvPicPr>
        <p:blipFill>
          <a:blip r:embed="rId6"/>
          <a:srcRect/>
          <a:stretch>
            <a:fillRect/>
          </a:stretch>
        </p:blipFill>
        <p:spPr>
          <a:xfrm>
            <a:off x="3371850" y="4491355"/>
            <a:ext cx="2733040" cy="2260600"/>
          </a:xfrm>
          <a:prstGeom prst="rect">
            <a:avLst/>
          </a:prstGeom>
        </p:spPr>
      </p:pic>
      <p:pic>
        <p:nvPicPr>
          <p:cNvPr id="10" name="图片 9" descr="c72e716c71eeb410159b15c36fb05e5"/>
          <p:cNvPicPr>
            <a:picLocks noChangeAspect="1"/>
          </p:cNvPicPr>
          <p:nvPr/>
        </p:nvPicPr>
        <p:blipFill>
          <a:blip r:embed="rId7"/>
          <a:stretch>
            <a:fillRect/>
          </a:stretch>
        </p:blipFill>
        <p:spPr>
          <a:xfrm>
            <a:off x="354330" y="4780915"/>
            <a:ext cx="2736215" cy="1971040"/>
          </a:xfrm>
          <a:prstGeom prst="rect">
            <a:avLst/>
          </a:prstGeom>
        </p:spPr>
      </p:pic>
      <p:sp>
        <p:nvSpPr>
          <p:cNvPr id="2" name="文本框 1"/>
          <p:cNvSpPr txBox="1"/>
          <p:nvPr/>
        </p:nvSpPr>
        <p:spPr>
          <a:xfrm>
            <a:off x="9754870" y="5259070"/>
            <a:ext cx="2192020" cy="10147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a:latin typeface="Arial" panose="020B0604020202020204" pitchFamily="34" charset="0"/>
                <a:cs typeface="Arial" panose="020B0604020202020204" pitchFamily="34" charset="0"/>
              </a:rPr>
              <a:t>Famous poets in ancient China all like Liquor.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1000"/>
                                        <p:tgtEl>
                                          <p:spTgt spid="100"/>
                                        </p:tgtEl>
                                      </p:cBhvr>
                                    </p:animEffect>
                                    <p:anim calcmode="lin" valueType="num">
                                      <p:cBhvr>
                                        <p:cTn id="14" dur="1000" fill="hold"/>
                                        <p:tgtEl>
                                          <p:spTgt spid="100"/>
                                        </p:tgtEl>
                                        <p:attrNameLst>
                                          <p:attrName>ppt_x</p:attrName>
                                        </p:attrNameLst>
                                      </p:cBhvr>
                                      <p:tavLst>
                                        <p:tav tm="0">
                                          <p:val>
                                            <p:strVal val="#ppt_x"/>
                                          </p:val>
                                        </p:tav>
                                        <p:tav tm="100000">
                                          <p:val>
                                            <p:strVal val="#ppt_x"/>
                                          </p:val>
                                        </p:tav>
                                      </p:tavLst>
                                    </p:anim>
                                    <p:anim calcmode="lin" valueType="num">
                                      <p:cBhvr>
                                        <p:cTn id="15"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4"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0ED"/>
        </a:solidFill>
        <a:effectLst/>
      </p:bgPr>
    </p:bg>
    <p:spTree>
      <p:nvGrpSpPr>
        <p:cNvPr id="1" name=""/>
        <p:cNvGrpSpPr/>
        <p:nvPr/>
      </p:nvGrpSpPr>
      <p:grpSpPr>
        <a:xfrm>
          <a:off x="0" y="0"/>
          <a:ext cx="0" cy="0"/>
          <a:chOff x="0" y="0"/>
          <a:chExt cx="0" cy="0"/>
        </a:xfrm>
      </p:grpSpPr>
      <p:pic>
        <p:nvPicPr>
          <p:cNvPr id="2" name="图片 1" descr="76e4acede61246402652e463a1dda06"/>
          <p:cNvPicPr>
            <a:picLocks noChangeAspect="1"/>
          </p:cNvPicPr>
          <p:nvPr/>
        </p:nvPicPr>
        <p:blipFill>
          <a:blip r:embed="rId2"/>
          <a:stretch>
            <a:fillRect/>
          </a:stretch>
        </p:blipFill>
        <p:spPr>
          <a:xfrm>
            <a:off x="243840" y="1151890"/>
            <a:ext cx="4270375" cy="5193030"/>
          </a:xfrm>
          <a:prstGeom prst="rect">
            <a:avLst/>
          </a:prstGeom>
        </p:spPr>
      </p:pic>
      <p:grpSp>
        <p:nvGrpSpPr>
          <p:cNvPr id="14" name="组合 13"/>
          <p:cNvGrpSpPr/>
          <p:nvPr/>
        </p:nvGrpSpPr>
        <p:grpSpPr>
          <a:xfrm>
            <a:off x="0" y="378778"/>
            <a:ext cx="6855189" cy="583565"/>
            <a:chOff x="0" y="378778"/>
            <a:chExt cx="6855189" cy="583565"/>
          </a:xfrm>
        </p:grpSpPr>
        <p:sp>
          <p:nvSpPr>
            <p:cNvPr id="15" name="任意多边形 14"/>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6" name="Text Box 39"/>
            <p:cNvSpPr txBox="1">
              <a:spLocks noChangeArrowheads="1"/>
            </p:cNvSpPr>
            <p:nvPr/>
          </p:nvSpPr>
          <p:spPr bwMode="auto">
            <a:xfrm>
              <a:off x="243569" y="378778"/>
              <a:ext cx="661162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FontTx/>
                <a:buNone/>
              </a:pPr>
              <a:r>
                <a:rPr sz="3200" b="1" dirty="0">
                  <a:solidFill>
                    <a:srgbClr val="8E6D48"/>
                  </a:solidFill>
                  <a:latin typeface="幼圆" panose="02010509060101010101" pitchFamily="49" charset="-122"/>
                  <a:ea typeface="幼圆" panose="02010509060101010101" pitchFamily="49" charset="-122"/>
                  <a:sym typeface="+mn-ea"/>
                </a:rPr>
                <a:t>(3) </a:t>
              </a:r>
              <a:r>
                <a:rPr lang="en-US" sz="3200" b="1" dirty="0">
                  <a:solidFill>
                    <a:srgbClr val="8E6D48"/>
                  </a:solidFill>
                  <a:latin typeface="幼圆" panose="02010509060101010101" pitchFamily="49" charset="-122"/>
                  <a:ea typeface="幼圆" panose="02010509060101010101" pitchFamily="49" charset="-122"/>
                  <a:sym typeface="+mn-ea"/>
                </a:rPr>
                <a:t>L</a:t>
              </a:r>
              <a:r>
                <a:rPr sz="3200" b="1" dirty="0">
                  <a:solidFill>
                    <a:srgbClr val="8E6D48"/>
                  </a:solidFill>
                  <a:latin typeface="幼圆" panose="02010509060101010101" pitchFamily="49" charset="-122"/>
                  <a:ea typeface="幼圆" panose="02010509060101010101" pitchFamily="49" charset="-122"/>
                  <a:sym typeface="+mn-ea"/>
                </a:rPr>
                <a:t>iquor and Medical Care</a:t>
              </a:r>
            </a:p>
          </p:txBody>
        </p:sp>
        <p:sp>
          <p:nvSpPr>
            <p:cNvPr id="17" name="矩形 16"/>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sp>
        <p:nvSpPr>
          <p:cNvPr id="100" name="文本框 99"/>
          <p:cNvSpPr txBox="1"/>
          <p:nvPr/>
        </p:nvSpPr>
        <p:spPr>
          <a:xfrm>
            <a:off x="4924425" y="914400"/>
            <a:ext cx="3051175" cy="2611120"/>
          </a:xfrm>
          <a:prstGeom prst="rect">
            <a:avLst/>
          </a:prstGeom>
          <a:noFill/>
          <a:ln w="9525">
            <a:noFill/>
          </a:ln>
        </p:spPr>
        <p:txBody>
          <a:bodyPr wrap="square">
            <a:noAutofit/>
          </a:bodyPr>
          <a:lstStyle/>
          <a:p>
            <a:pPr indent="0" algn="ctr"/>
            <a:r>
              <a:rPr lang="en-US" sz="2000" b="0" dirty="0">
                <a:latin typeface="Times New Roman" panose="02020603050405020304" charset="0"/>
                <a:ea typeface="宋体" panose="02010600030101010101" pitchFamily="2" charset="-122"/>
              </a:rPr>
              <a:t>Liquor</a:t>
            </a:r>
            <a:r>
              <a:rPr lang="en-US" sz="2000" b="0" dirty="0">
                <a:latin typeface="Times New Roman" panose="02020603050405020304" charset="0"/>
                <a:cs typeface="Segoe UI" panose="020B0502040204020203" charset="0"/>
              </a:rPr>
              <a:t> is the remedy for treating a cold and refreshing oneself. According to Li </a:t>
            </a:r>
            <a:r>
              <a:rPr lang="en-US" sz="2000" b="0" dirty="0" err="1">
                <a:latin typeface="Times New Roman" panose="02020603050405020304" charset="0"/>
                <a:cs typeface="Segoe UI" panose="020B0502040204020203" charset="0"/>
              </a:rPr>
              <a:t>Shizhen</a:t>
            </a:r>
            <a:r>
              <a:rPr lang="en-US" sz="2000" b="0" dirty="0">
                <a:latin typeface="Times New Roman" panose="02020603050405020304" charset="0"/>
                <a:cs typeface="Segoe UI" panose="020B0502040204020203" charset="0"/>
              </a:rPr>
              <a:t> an ancient medical scientist in China in the Ming Dynasty, </a:t>
            </a:r>
            <a:r>
              <a:rPr lang="en-US" sz="2000" b="0" dirty="0">
                <a:latin typeface="Times New Roman" panose="02020603050405020304" charset="0"/>
                <a:ea typeface="宋体" panose="02010600030101010101" pitchFamily="2" charset="-122"/>
              </a:rPr>
              <a:t>liquor</a:t>
            </a:r>
            <a:r>
              <a:rPr lang="en-US" sz="2000" b="0" dirty="0">
                <a:latin typeface="Times New Roman" panose="02020603050405020304" charset="0"/>
                <a:cs typeface="Segoe UI" panose="020B0502040204020203" charset="0"/>
              </a:rPr>
              <a:t> heads the list of medicines. </a:t>
            </a:r>
            <a:endParaRPr lang="en-US" altLang="en-US" sz="2000" b="0" dirty="0">
              <a:latin typeface="Times New Roman" panose="02020603050405020304" charset="0"/>
              <a:cs typeface="Segoe UI" panose="020B0502040204020203" charset="0"/>
            </a:endParaRPr>
          </a:p>
        </p:txBody>
      </p:sp>
      <p:pic>
        <p:nvPicPr>
          <p:cNvPr id="3" name="图片 2" descr="ca76e7bdbafff5b54570bce6170baa5"/>
          <p:cNvPicPr>
            <a:picLocks noChangeAspect="1"/>
          </p:cNvPicPr>
          <p:nvPr/>
        </p:nvPicPr>
        <p:blipFill>
          <a:blip r:embed="rId3"/>
          <a:stretch>
            <a:fillRect/>
          </a:stretch>
        </p:blipFill>
        <p:spPr>
          <a:xfrm>
            <a:off x="8236585" y="521335"/>
            <a:ext cx="3810000" cy="2540000"/>
          </a:xfrm>
          <a:prstGeom prst="rect">
            <a:avLst/>
          </a:prstGeom>
        </p:spPr>
      </p:pic>
      <p:pic>
        <p:nvPicPr>
          <p:cNvPr id="4" name="图片 3" descr="836fd3b2d2eca7cc6216d8d7e3de2f1"/>
          <p:cNvPicPr>
            <a:picLocks noChangeAspect="1"/>
          </p:cNvPicPr>
          <p:nvPr/>
        </p:nvPicPr>
        <p:blipFill>
          <a:blip r:embed="rId4"/>
          <a:stretch>
            <a:fillRect/>
          </a:stretch>
        </p:blipFill>
        <p:spPr>
          <a:xfrm>
            <a:off x="6449060" y="3549015"/>
            <a:ext cx="4984115" cy="3015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0ED"/>
        </a:solidFill>
        <a:effectLst/>
      </p:bgPr>
    </p:bg>
    <p:spTree>
      <p:nvGrpSpPr>
        <p:cNvPr id="1" name=""/>
        <p:cNvGrpSpPr/>
        <p:nvPr/>
      </p:nvGrpSpPr>
      <p:grpSpPr>
        <a:xfrm>
          <a:off x="0" y="0"/>
          <a:ext cx="0" cy="0"/>
          <a:chOff x="0" y="0"/>
          <a:chExt cx="0" cy="0"/>
        </a:xfrm>
      </p:grpSpPr>
      <p:pic>
        <p:nvPicPr>
          <p:cNvPr id="2" name="图片 1" descr="e618f31ecfe9c1ebcb44999e9ed764f"/>
          <p:cNvPicPr>
            <a:picLocks noChangeAspect="1"/>
          </p:cNvPicPr>
          <p:nvPr/>
        </p:nvPicPr>
        <p:blipFill>
          <a:blip r:embed="rId2"/>
          <a:stretch>
            <a:fillRect/>
          </a:stretch>
        </p:blipFill>
        <p:spPr>
          <a:xfrm>
            <a:off x="3959225" y="1443990"/>
            <a:ext cx="7771130" cy="4891405"/>
          </a:xfrm>
          <a:prstGeom prst="rect">
            <a:avLst/>
          </a:prstGeom>
          <a:effectLst>
            <a:softEdge rad="812800"/>
          </a:effectLst>
        </p:spPr>
      </p:pic>
      <p:grpSp>
        <p:nvGrpSpPr>
          <p:cNvPr id="14" name="组合 13"/>
          <p:cNvGrpSpPr/>
          <p:nvPr/>
        </p:nvGrpSpPr>
        <p:grpSpPr>
          <a:xfrm>
            <a:off x="0" y="426911"/>
            <a:ext cx="5870575" cy="583565"/>
            <a:chOff x="0" y="426911"/>
            <a:chExt cx="5870575" cy="583565"/>
          </a:xfrm>
        </p:grpSpPr>
        <p:sp>
          <p:nvSpPr>
            <p:cNvPr id="15" name="任意多边形 14"/>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6" name="Text Box 39"/>
            <p:cNvSpPr txBox="1">
              <a:spLocks noChangeArrowheads="1"/>
            </p:cNvSpPr>
            <p:nvPr/>
          </p:nvSpPr>
          <p:spPr bwMode="auto">
            <a:xfrm>
              <a:off x="482600" y="426911"/>
              <a:ext cx="53879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FontTx/>
                <a:buNone/>
              </a:pPr>
              <a:r>
                <a:rPr sz="3200" b="1" dirty="0">
                  <a:solidFill>
                    <a:srgbClr val="8E6D48"/>
                  </a:solidFill>
                  <a:latin typeface="幼圆" panose="02010509060101010101" pitchFamily="49" charset="-122"/>
                  <a:ea typeface="幼圆" panose="02010509060101010101" pitchFamily="49" charset="-122"/>
                  <a:sym typeface="+mn-ea"/>
                </a:rPr>
                <a:t>(4)</a:t>
              </a:r>
              <a:r>
                <a:rPr lang="en-US" sz="3200" b="1" dirty="0">
                  <a:solidFill>
                    <a:srgbClr val="8E6D48"/>
                  </a:solidFill>
                  <a:latin typeface="幼圆" panose="02010509060101010101" pitchFamily="49" charset="-122"/>
                  <a:ea typeface="幼圆" panose="02010509060101010101" pitchFamily="49" charset="-122"/>
                  <a:sym typeface="+mn-ea"/>
                </a:rPr>
                <a:t> </a:t>
              </a:r>
              <a:r>
                <a:rPr sz="3200" b="1" dirty="0">
                  <a:solidFill>
                    <a:srgbClr val="8E6D48"/>
                  </a:solidFill>
                  <a:latin typeface="幼圆" panose="02010509060101010101" pitchFamily="49" charset="-122"/>
                  <a:ea typeface="幼圆" panose="02010509060101010101" pitchFamily="49" charset="-122"/>
                  <a:sym typeface="+mn-ea"/>
                </a:rPr>
                <a:t>Liquor and </a:t>
              </a:r>
              <a:r>
                <a:rPr lang="en-US" sz="3200" b="1" dirty="0">
                  <a:solidFill>
                    <a:srgbClr val="8E6D48"/>
                  </a:solidFill>
                  <a:latin typeface="幼圆" panose="02010509060101010101" pitchFamily="49" charset="-122"/>
                  <a:ea typeface="幼圆" panose="02010509060101010101" pitchFamily="49" charset="-122"/>
                  <a:sym typeface="+mn-ea"/>
                </a:rPr>
                <a:t>C</a:t>
              </a:r>
              <a:r>
                <a:rPr sz="3200" b="1" dirty="0">
                  <a:solidFill>
                    <a:srgbClr val="8E6D48"/>
                  </a:solidFill>
                  <a:latin typeface="幼圆" panose="02010509060101010101" pitchFamily="49" charset="-122"/>
                  <a:ea typeface="幼圆" panose="02010509060101010101" pitchFamily="49" charset="-122"/>
                  <a:sym typeface="+mn-ea"/>
                </a:rPr>
                <a:t>eremony</a:t>
              </a:r>
            </a:p>
          </p:txBody>
        </p:sp>
        <p:sp>
          <p:nvSpPr>
            <p:cNvPr id="17" name="矩形 16"/>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sp>
        <p:nvSpPr>
          <p:cNvPr id="100" name="文本框 99"/>
          <p:cNvSpPr txBox="1"/>
          <p:nvPr/>
        </p:nvSpPr>
        <p:spPr>
          <a:xfrm>
            <a:off x="243840" y="1614170"/>
            <a:ext cx="3823970" cy="4550410"/>
          </a:xfrm>
          <a:prstGeom prst="rect">
            <a:avLst/>
          </a:prstGeom>
          <a:noFill/>
          <a:ln w="9525">
            <a:noFill/>
          </a:ln>
        </p:spPr>
        <p:txBody>
          <a:bodyPr wrap="square">
            <a:noAutofit/>
          </a:bodyPr>
          <a:lstStyle/>
          <a:p>
            <a:pPr indent="0" algn="just"/>
            <a:r>
              <a:rPr lang="en-US" sz="2800" b="0" dirty="0">
                <a:latin typeface="Times New Roman" panose="02020603050405020304" charset="0"/>
                <a:ea typeface="宋体" panose="02010600030101010101" pitchFamily="2" charset="-122"/>
              </a:rPr>
              <a:t>The way of ceremony and order is embodied in the way of drinking. The monarch drinks first, and the minister drinks later. The monarch and the minister can drink together but not with each other, and so can the father and son. </a:t>
            </a:r>
            <a:endParaRPr lang="en-US" altLang="en-US" sz="2800" b="0" dirty="0">
              <a:latin typeface="Times New Roman" panose="020206030504050203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1000"/>
                                        <p:tgtEl>
                                          <p:spTgt spid="100"/>
                                        </p:tgtEl>
                                      </p:cBhvr>
                                    </p:animEffect>
                                    <p:anim calcmode="lin" valueType="num">
                                      <p:cBhvr>
                                        <p:cTn id="14" dur="1000" fill="hold"/>
                                        <p:tgtEl>
                                          <p:spTgt spid="100"/>
                                        </p:tgtEl>
                                        <p:attrNameLst>
                                          <p:attrName>ppt_x</p:attrName>
                                        </p:attrNameLst>
                                      </p:cBhvr>
                                      <p:tavLst>
                                        <p:tav tm="0">
                                          <p:val>
                                            <p:strVal val="#ppt_x"/>
                                          </p:val>
                                        </p:tav>
                                        <p:tav tm="100000">
                                          <p:val>
                                            <p:strVal val="#ppt_x"/>
                                          </p:val>
                                        </p:tav>
                                      </p:tavLst>
                                    </p:anim>
                                    <p:anim calcmode="lin" valueType="num">
                                      <p:cBhvr>
                                        <p:cTn id="15"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1999" cy="6858000"/>
          </a:xfrm>
          <a:prstGeom prst="rect">
            <a:avLst/>
          </a:prstGeom>
          <a:solidFill>
            <a:srgbClr val="F4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3" cstate="screen"/>
          <a:srcRect t="-1"/>
          <a:stretch>
            <a:fillRect/>
          </a:stretch>
        </p:blipFill>
        <p:spPr>
          <a:xfrm rot="6406611" flipH="1">
            <a:off x="5042189" y="-578221"/>
            <a:ext cx="8416635" cy="6172201"/>
          </a:xfrm>
          <a:prstGeom prst="rect">
            <a:avLst/>
          </a:prstGeom>
        </p:spPr>
      </p:pic>
      <p:sp>
        <p:nvSpPr>
          <p:cNvPr id="3" name="矩形 2"/>
          <p:cNvSpPr/>
          <p:nvPr/>
        </p:nvSpPr>
        <p:spPr>
          <a:xfrm>
            <a:off x="771525" y="1257300"/>
            <a:ext cx="2521627" cy="4829175"/>
          </a:xfrm>
          <a:prstGeom prst="rect">
            <a:avLst/>
          </a:prstGeom>
          <a:noFill/>
          <a:ln w="28575">
            <a:solidFill>
              <a:srgbClr val="E1DC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0392" y="2766541"/>
            <a:ext cx="5540721" cy="1810693"/>
          </a:xfrm>
          <a:prstGeom prst="rect">
            <a:avLst/>
          </a:prstGeom>
          <a:solidFill>
            <a:srgbClr val="F4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2366393" y="2766501"/>
            <a:ext cx="6062662" cy="1014730"/>
          </a:xfrm>
          <a:prstGeom prst="rect">
            <a:avLst/>
          </a:prstGeom>
          <a:noFill/>
        </p:spPr>
        <p:txBody>
          <a:bodyPr wrap="square" rtlCol="0">
            <a:spAutoFit/>
          </a:bodyPr>
          <a:lstStyle/>
          <a:p>
            <a:r>
              <a:rPr lang="en-US" altLang="zh-CN" sz="6000" b="1" dirty="0">
                <a:solidFill>
                  <a:srgbClr val="B9965A"/>
                </a:solidFill>
                <a:latin typeface="幼圆" panose="02010509060101010101" pitchFamily="49" charset="-122"/>
                <a:ea typeface="幼圆" panose="02010509060101010101" pitchFamily="49" charset="-122"/>
              </a:rPr>
              <a:t>Thank You</a:t>
            </a:r>
          </a:p>
        </p:txBody>
      </p:sp>
      <p:grpSp>
        <p:nvGrpSpPr>
          <p:cNvPr id="34" name="组合 33"/>
          <p:cNvGrpSpPr/>
          <p:nvPr/>
        </p:nvGrpSpPr>
        <p:grpSpPr>
          <a:xfrm>
            <a:off x="2052293" y="3879222"/>
            <a:ext cx="2588566" cy="495752"/>
            <a:chOff x="5885610" y="4438773"/>
            <a:chExt cx="3249344" cy="622301"/>
          </a:xfrm>
        </p:grpSpPr>
        <p:sp>
          <p:nvSpPr>
            <p:cNvPr id="20" name="椭圆 19"/>
            <p:cNvSpPr/>
            <p:nvPr/>
          </p:nvSpPr>
          <p:spPr>
            <a:xfrm>
              <a:off x="8512653"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8E6D48"/>
                </a:solidFill>
              </a:endParaRPr>
            </a:p>
          </p:txBody>
        </p:sp>
        <p:sp>
          <p:nvSpPr>
            <p:cNvPr id="21" name="Freeform 90"/>
            <p:cNvSpPr>
              <a:spLocks noEditPoints="1"/>
            </p:cNvSpPr>
            <p:nvPr/>
          </p:nvSpPr>
          <p:spPr bwMode="auto">
            <a:xfrm>
              <a:off x="8741097" y="4587691"/>
              <a:ext cx="203511" cy="325219"/>
            </a:xfrm>
            <a:custGeom>
              <a:avLst/>
              <a:gdLst>
                <a:gd name="T0" fmla="*/ 102 w 102"/>
                <a:gd name="T1" fmla="*/ 92 h 163"/>
                <a:gd name="T2" fmla="*/ 0 w 102"/>
                <a:gd name="T3" fmla="*/ 0 h 163"/>
                <a:gd name="T4" fmla="*/ 0 w 102"/>
                <a:gd name="T5" fmla="*/ 0 h 163"/>
                <a:gd name="T6" fmla="*/ 0 w 102"/>
                <a:gd name="T7" fmla="*/ 137 h 163"/>
                <a:gd name="T8" fmla="*/ 36 w 102"/>
                <a:gd name="T9" fmla="*/ 114 h 163"/>
                <a:gd name="T10" fmla="*/ 57 w 102"/>
                <a:gd name="T11" fmla="*/ 163 h 163"/>
                <a:gd name="T12" fmla="*/ 83 w 102"/>
                <a:gd name="T13" fmla="*/ 152 h 163"/>
                <a:gd name="T14" fmla="*/ 61 w 102"/>
                <a:gd name="T15" fmla="*/ 102 h 163"/>
                <a:gd name="T16" fmla="*/ 102 w 102"/>
                <a:gd name="T17" fmla="*/ 92 h 163"/>
                <a:gd name="T18" fmla="*/ 41 w 102"/>
                <a:gd name="T19" fmla="*/ 93 h 163"/>
                <a:gd name="T20" fmla="*/ 28 w 102"/>
                <a:gd name="T21" fmla="*/ 102 h 163"/>
                <a:gd name="T22" fmla="*/ 14 w 102"/>
                <a:gd name="T23" fmla="*/ 111 h 163"/>
                <a:gd name="T24" fmla="*/ 14 w 102"/>
                <a:gd name="T25" fmla="*/ 30 h 163"/>
                <a:gd name="T26" fmla="*/ 74 w 102"/>
                <a:gd name="T27" fmla="*/ 85 h 163"/>
                <a:gd name="T28" fmla="*/ 57 w 102"/>
                <a:gd name="T29" fmla="*/ 89 h 163"/>
                <a:gd name="T30" fmla="*/ 41 w 102"/>
                <a:gd name="T31" fmla="*/ 9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63">
                  <a:moveTo>
                    <a:pt x="102" y="92"/>
                  </a:moveTo>
                  <a:lnTo>
                    <a:pt x="0" y="0"/>
                  </a:lnTo>
                  <a:lnTo>
                    <a:pt x="0" y="0"/>
                  </a:lnTo>
                  <a:lnTo>
                    <a:pt x="0" y="137"/>
                  </a:lnTo>
                  <a:lnTo>
                    <a:pt x="36" y="114"/>
                  </a:lnTo>
                  <a:lnTo>
                    <a:pt x="57" y="163"/>
                  </a:lnTo>
                  <a:lnTo>
                    <a:pt x="83" y="152"/>
                  </a:lnTo>
                  <a:lnTo>
                    <a:pt x="61" y="102"/>
                  </a:lnTo>
                  <a:lnTo>
                    <a:pt x="102" y="92"/>
                  </a:lnTo>
                  <a:close/>
                  <a:moveTo>
                    <a:pt x="41" y="93"/>
                  </a:moveTo>
                  <a:lnTo>
                    <a:pt x="28" y="102"/>
                  </a:lnTo>
                  <a:lnTo>
                    <a:pt x="14" y="111"/>
                  </a:lnTo>
                  <a:lnTo>
                    <a:pt x="14" y="30"/>
                  </a:lnTo>
                  <a:lnTo>
                    <a:pt x="74" y="85"/>
                  </a:lnTo>
                  <a:lnTo>
                    <a:pt x="57" y="89"/>
                  </a:lnTo>
                  <a:lnTo>
                    <a:pt x="41" y="93"/>
                  </a:lnTo>
                  <a:close/>
                </a:path>
              </a:pathLst>
            </a:custGeom>
            <a:solidFill>
              <a:schemeClr val="bg1"/>
            </a:solidFill>
            <a:ln>
              <a:noFill/>
            </a:ln>
          </p:spPr>
          <p:txBody>
            <a:bodyPr vert="horz" wrap="square" lIns="114924" tIns="57462" rIns="114924" bIns="57462" numCol="1" anchor="t" anchorCtr="0" compatLnSpc="1"/>
            <a:lstStyle/>
            <a:p>
              <a:endParaRPr lang="zh-CN" altLang="en-US" sz="1100">
                <a:solidFill>
                  <a:srgbClr val="8E6D48"/>
                </a:solidFill>
              </a:endParaRPr>
            </a:p>
          </p:txBody>
        </p:sp>
        <p:sp>
          <p:nvSpPr>
            <p:cNvPr id="22" name="椭圆 21"/>
            <p:cNvSpPr/>
            <p:nvPr/>
          </p:nvSpPr>
          <p:spPr>
            <a:xfrm>
              <a:off x="6761291"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8E6D48"/>
                </a:solidFill>
              </a:endParaRPr>
            </a:p>
          </p:txBody>
        </p:sp>
        <p:sp>
          <p:nvSpPr>
            <p:cNvPr id="23" name="Freeform 98"/>
            <p:cNvSpPr>
              <a:spLocks noEditPoints="1"/>
            </p:cNvSpPr>
            <p:nvPr/>
          </p:nvSpPr>
          <p:spPr bwMode="auto">
            <a:xfrm>
              <a:off x="6909831" y="4612254"/>
              <a:ext cx="325219" cy="275338"/>
            </a:xfrm>
            <a:custGeom>
              <a:avLst/>
              <a:gdLst>
                <a:gd name="T0" fmla="*/ 262 w 288"/>
                <a:gd name="T1" fmla="*/ 36 h 244"/>
                <a:gd name="T2" fmla="*/ 262 w 288"/>
                <a:gd name="T3" fmla="*/ 0 h 244"/>
                <a:gd name="T4" fmla="*/ 144 w 288"/>
                <a:gd name="T5" fmla="*/ 35 h 244"/>
                <a:gd name="T6" fmla="*/ 26 w 288"/>
                <a:gd name="T7" fmla="*/ 0 h 244"/>
                <a:gd name="T8" fmla="*/ 26 w 288"/>
                <a:gd name="T9" fmla="*/ 36 h 244"/>
                <a:gd name="T10" fmla="*/ 0 w 288"/>
                <a:gd name="T11" fmla="*/ 35 h 244"/>
                <a:gd name="T12" fmla="*/ 0 w 288"/>
                <a:gd name="T13" fmla="*/ 219 h 244"/>
                <a:gd name="T14" fmla="*/ 119 w 288"/>
                <a:gd name="T15" fmla="*/ 231 h 244"/>
                <a:gd name="T16" fmla="*/ 144 w 288"/>
                <a:gd name="T17" fmla="*/ 244 h 244"/>
                <a:gd name="T18" fmla="*/ 169 w 288"/>
                <a:gd name="T19" fmla="*/ 231 h 244"/>
                <a:gd name="T20" fmla="*/ 288 w 288"/>
                <a:gd name="T21" fmla="*/ 219 h 244"/>
                <a:gd name="T22" fmla="*/ 288 w 288"/>
                <a:gd name="T23" fmla="*/ 35 h 244"/>
                <a:gd name="T24" fmla="*/ 262 w 288"/>
                <a:gd name="T25" fmla="*/ 36 h 244"/>
                <a:gd name="T26" fmla="*/ 39 w 288"/>
                <a:gd name="T27" fmla="*/ 13 h 244"/>
                <a:gd name="T28" fmla="*/ 132 w 288"/>
                <a:gd name="T29" fmla="*/ 41 h 244"/>
                <a:gd name="T30" fmla="*/ 135 w 288"/>
                <a:gd name="T31" fmla="*/ 48 h 244"/>
                <a:gd name="T32" fmla="*/ 135 w 288"/>
                <a:gd name="T33" fmla="*/ 207 h 244"/>
                <a:gd name="T34" fmla="*/ 40 w 288"/>
                <a:gd name="T35" fmla="*/ 188 h 244"/>
                <a:gd name="T36" fmla="*/ 39 w 288"/>
                <a:gd name="T37" fmla="*/ 188 h 244"/>
                <a:gd name="T38" fmla="*/ 39 w 288"/>
                <a:gd name="T39" fmla="*/ 13 h 244"/>
                <a:gd name="T40" fmla="*/ 248 w 288"/>
                <a:gd name="T41" fmla="*/ 13 h 244"/>
                <a:gd name="T42" fmla="*/ 248 w 288"/>
                <a:gd name="T43" fmla="*/ 188 h 244"/>
                <a:gd name="T44" fmla="*/ 247 w 288"/>
                <a:gd name="T45" fmla="*/ 188 h 244"/>
                <a:gd name="T46" fmla="*/ 152 w 288"/>
                <a:gd name="T47" fmla="*/ 207 h 244"/>
                <a:gd name="T48" fmla="*/ 152 w 288"/>
                <a:gd name="T49" fmla="*/ 49 h 244"/>
                <a:gd name="T50" fmla="*/ 156 w 288"/>
                <a:gd name="T51" fmla="*/ 41 h 244"/>
                <a:gd name="T52" fmla="*/ 248 w 288"/>
                <a:gd name="T53" fmla="*/ 1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44">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solidFill>
              <a:schemeClr val="bg1"/>
            </a:solidFill>
            <a:ln>
              <a:noFill/>
            </a:ln>
          </p:spPr>
          <p:txBody>
            <a:bodyPr vert="horz" wrap="square" lIns="114924" tIns="57462" rIns="114924" bIns="57462" numCol="1" anchor="t" anchorCtr="0" compatLnSpc="1"/>
            <a:lstStyle/>
            <a:p>
              <a:endParaRPr lang="zh-CN" altLang="en-US" sz="1100">
                <a:solidFill>
                  <a:srgbClr val="8E6D48"/>
                </a:solidFill>
              </a:endParaRPr>
            </a:p>
          </p:txBody>
        </p:sp>
        <p:sp>
          <p:nvSpPr>
            <p:cNvPr id="24" name="椭圆 23"/>
            <p:cNvSpPr/>
            <p:nvPr/>
          </p:nvSpPr>
          <p:spPr>
            <a:xfrm>
              <a:off x="7636972"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8E6D48"/>
                </a:solidFill>
              </a:endParaRPr>
            </a:p>
          </p:txBody>
        </p:sp>
        <p:sp>
          <p:nvSpPr>
            <p:cNvPr id="25" name="Freeform 242"/>
            <p:cNvSpPr>
              <a:spLocks noEditPoints="1"/>
            </p:cNvSpPr>
            <p:nvPr/>
          </p:nvSpPr>
          <p:spPr bwMode="auto">
            <a:xfrm>
              <a:off x="7756323" y="4554856"/>
              <a:ext cx="327213" cy="325219"/>
            </a:xfrm>
            <a:custGeom>
              <a:avLst/>
              <a:gdLst>
                <a:gd name="T0" fmla="*/ 164 w 164"/>
                <a:gd name="T1" fmla="*/ 0 h 163"/>
                <a:gd name="T2" fmla="*/ 164 w 164"/>
                <a:gd name="T3" fmla="*/ 0 h 163"/>
                <a:gd name="T4" fmla="*/ 0 w 164"/>
                <a:gd name="T5" fmla="*/ 163 h 163"/>
                <a:gd name="T6" fmla="*/ 0 w 164"/>
                <a:gd name="T7" fmla="*/ 163 h 163"/>
                <a:gd name="T8" fmla="*/ 164 w 164"/>
                <a:gd name="T9" fmla="*/ 163 h 163"/>
                <a:gd name="T10" fmla="*/ 164 w 164"/>
                <a:gd name="T11" fmla="*/ 0 h 163"/>
                <a:gd name="T12" fmla="*/ 129 w 164"/>
                <a:gd name="T13" fmla="*/ 42 h 163"/>
                <a:gd name="T14" fmla="*/ 137 w 164"/>
                <a:gd name="T15" fmla="*/ 50 h 163"/>
                <a:gd name="T16" fmla="*/ 132 w 164"/>
                <a:gd name="T17" fmla="*/ 55 h 163"/>
                <a:gd name="T18" fmla="*/ 125 w 164"/>
                <a:gd name="T19" fmla="*/ 47 h 163"/>
                <a:gd name="T20" fmla="*/ 129 w 164"/>
                <a:gd name="T21" fmla="*/ 42 h 163"/>
                <a:gd name="T22" fmla="*/ 115 w 164"/>
                <a:gd name="T23" fmla="*/ 56 h 163"/>
                <a:gd name="T24" fmla="*/ 130 w 164"/>
                <a:gd name="T25" fmla="*/ 71 h 163"/>
                <a:gd name="T26" fmla="*/ 125 w 164"/>
                <a:gd name="T27" fmla="*/ 75 h 163"/>
                <a:gd name="T28" fmla="*/ 111 w 164"/>
                <a:gd name="T29" fmla="*/ 60 h 163"/>
                <a:gd name="T30" fmla="*/ 115 w 164"/>
                <a:gd name="T31" fmla="*/ 56 h 163"/>
                <a:gd name="T32" fmla="*/ 102 w 164"/>
                <a:gd name="T33" fmla="*/ 69 h 163"/>
                <a:gd name="T34" fmla="*/ 110 w 164"/>
                <a:gd name="T35" fmla="*/ 77 h 163"/>
                <a:gd name="T36" fmla="*/ 105 w 164"/>
                <a:gd name="T37" fmla="*/ 82 h 163"/>
                <a:gd name="T38" fmla="*/ 97 w 164"/>
                <a:gd name="T39" fmla="*/ 74 h 163"/>
                <a:gd name="T40" fmla="*/ 102 w 164"/>
                <a:gd name="T41" fmla="*/ 69 h 163"/>
                <a:gd name="T42" fmla="*/ 88 w 164"/>
                <a:gd name="T43" fmla="*/ 83 h 163"/>
                <a:gd name="T44" fmla="*/ 102 w 164"/>
                <a:gd name="T45" fmla="*/ 98 h 163"/>
                <a:gd name="T46" fmla="*/ 98 w 164"/>
                <a:gd name="T47" fmla="*/ 102 h 163"/>
                <a:gd name="T48" fmla="*/ 84 w 164"/>
                <a:gd name="T49" fmla="*/ 88 h 163"/>
                <a:gd name="T50" fmla="*/ 88 w 164"/>
                <a:gd name="T51" fmla="*/ 83 h 163"/>
                <a:gd name="T52" fmla="*/ 75 w 164"/>
                <a:gd name="T53" fmla="*/ 97 h 163"/>
                <a:gd name="T54" fmla="*/ 83 w 164"/>
                <a:gd name="T55" fmla="*/ 105 h 163"/>
                <a:gd name="T56" fmla="*/ 78 w 164"/>
                <a:gd name="T57" fmla="*/ 109 h 163"/>
                <a:gd name="T58" fmla="*/ 70 w 164"/>
                <a:gd name="T59" fmla="*/ 101 h 163"/>
                <a:gd name="T60" fmla="*/ 75 w 164"/>
                <a:gd name="T61" fmla="*/ 97 h 163"/>
                <a:gd name="T62" fmla="*/ 61 w 164"/>
                <a:gd name="T63" fmla="*/ 110 h 163"/>
                <a:gd name="T64" fmla="*/ 75 w 164"/>
                <a:gd name="T65" fmla="*/ 125 h 163"/>
                <a:gd name="T66" fmla="*/ 71 w 164"/>
                <a:gd name="T67" fmla="*/ 129 h 163"/>
                <a:gd name="T68" fmla="*/ 56 w 164"/>
                <a:gd name="T69" fmla="*/ 115 h 163"/>
                <a:gd name="T70" fmla="*/ 61 w 164"/>
                <a:gd name="T71" fmla="*/ 110 h 163"/>
                <a:gd name="T72" fmla="*/ 51 w 164"/>
                <a:gd name="T73" fmla="*/ 136 h 163"/>
                <a:gd name="T74" fmla="*/ 43 w 164"/>
                <a:gd name="T75" fmla="*/ 128 h 163"/>
                <a:gd name="T76" fmla="*/ 47 w 164"/>
                <a:gd name="T77" fmla="*/ 124 h 163"/>
                <a:gd name="T78" fmla="*/ 55 w 164"/>
                <a:gd name="T79" fmla="*/ 132 h 163"/>
                <a:gd name="T80" fmla="*/ 51 w 164"/>
                <a:gd name="T81" fmla="*/ 136 h 163"/>
                <a:gd name="T82" fmla="*/ 136 w 164"/>
                <a:gd name="T83" fmla="*/ 136 h 163"/>
                <a:gd name="T84" fmla="*/ 82 w 164"/>
                <a:gd name="T85" fmla="*/ 136 h 163"/>
                <a:gd name="T86" fmla="*/ 136 w 164"/>
                <a:gd name="T87" fmla="*/ 81 h 163"/>
                <a:gd name="T88" fmla="*/ 136 w 164"/>
                <a:gd name="T89" fmla="*/ 1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4" h="163">
                  <a:moveTo>
                    <a:pt x="164" y="0"/>
                  </a:moveTo>
                  <a:lnTo>
                    <a:pt x="164" y="0"/>
                  </a:lnTo>
                  <a:lnTo>
                    <a:pt x="0" y="163"/>
                  </a:lnTo>
                  <a:lnTo>
                    <a:pt x="0" y="163"/>
                  </a:lnTo>
                  <a:lnTo>
                    <a:pt x="164" y="163"/>
                  </a:lnTo>
                  <a:lnTo>
                    <a:pt x="164" y="0"/>
                  </a:lnTo>
                  <a:close/>
                  <a:moveTo>
                    <a:pt x="129" y="42"/>
                  </a:moveTo>
                  <a:lnTo>
                    <a:pt x="137" y="50"/>
                  </a:lnTo>
                  <a:lnTo>
                    <a:pt x="132" y="55"/>
                  </a:lnTo>
                  <a:lnTo>
                    <a:pt x="125" y="47"/>
                  </a:lnTo>
                  <a:lnTo>
                    <a:pt x="129" y="42"/>
                  </a:lnTo>
                  <a:close/>
                  <a:moveTo>
                    <a:pt x="115" y="56"/>
                  </a:moveTo>
                  <a:lnTo>
                    <a:pt x="130" y="71"/>
                  </a:lnTo>
                  <a:lnTo>
                    <a:pt x="125" y="75"/>
                  </a:lnTo>
                  <a:lnTo>
                    <a:pt x="111" y="60"/>
                  </a:lnTo>
                  <a:lnTo>
                    <a:pt x="115" y="56"/>
                  </a:lnTo>
                  <a:close/>
                  <a:moveTo>
                    <a:pt x="102" y="69"/>
                  </a:moveTo>
                  <a:lnTo>
                    <a:pt x="110" y="77"/>
                  </a:lnTo>
                  <a:lnTo>
                    <a:pt x="105" y="82"/>
                  </a:lnTo>
                  <a:lnTo>
                    <a:pt x="97" y="74"/>
                  </a:lnTo>
                  <a:lnTo>
                    <a:pt x="102" y="69"/>
                  </a:lnTo>
                  <a:close/>
                  <a:moveTo>
                    <a:pt x="88" y="83"/>
                  </a:moveTo>
                  <a:lnTo>
                    <a:pt x="102" y="98"/>
                  </a:lnTo>
                  <a:lnTo>
                    <a:pt x="98" y="102"/>
                  </a:lnTo>
                  <a:lnTo>
                    <a:pt x="84" y="88"/>
                  </a:lnTo>
                  <a:lnTo>
                    <a:pt x="88" y="83"/>
                  </a:lnTo>
                  <a:close/>
                  <a:moveTo>
                    <a:pt x="75" y="97"/>
                  </a:moveTo>
                  <a:lnTo>
                    <a:pt x="83" y="105"/>
                  </a:lnTo>
                  <a:lnTo>
                    <a:pt x="78" y="109"/>
                  </a:lnTo>
                  <a:lnTo>
                    <a:pt x="70" y="101"/>
                  </a:lnTo>
                  <a:lnTo>
                    <a:pt x="75" y="97"/>
                  </a:lnTo>
                  <a:close/>
                  <a:moveTo>
                    <a:pt x="61" y="110"/>
                  </a:moveTo>
                  <a:lnTo>
                    <a:pt x="75" y="125"/>
                  </a:lnTo>
                  <a:lnTo>
                    <a:pt x="71" y="129"/>
                  </a:lnTo>
                  <a:lnTo>
                    <a:pt x="56" y="115"/>
                  </a:lnTo>
                  <a:lnTo>
                    <a:pt x="61" y="110"/>
                  </a:lnTo>
                  <a:close/>
                  <a:moveTo>
                    <a:pt x="51" y="136"/>
                  </a:moveTo>
                  <a:lnTo>
                    <a:pt x="43" y="128"/>
                  </a:lnTo>
                  <a:lnTo>
                    <a:pt x="47" y="124"/>
                  </a:lnTo>
                  <a:lnTo>
                    <a:pt x="55" y="132"/>
                  </a:lnTo>
                  <a:lnTo>
                    <a:pt x="51" y="136"/>
                  </a:lnTo>
                  <a:close/>
                  <a:moveTo>
                    <a:pt x="136" y="136"/>
                  </a:moveTo>
                  <a:lnTo>
                    <a:pt x="82" y="136"/>
                  </a:lnTo>
                  <a:lnTo>
                    <a:pt x="136" y="81"/>
                  </a:lnTo>
                  <a:lnTo>
                    <a:pt x="136" y="136"/>
                  </a:lnTo>
                  <a:close/>
                </a:path>
              </a:pathLst>
            </a:custGeom>
            <a:solidFill>
              <a:schemeClr val="bg1"/>
            </a:solidFill>
            <a:ln>
              <a:noFill/>
            </a:ln>
          </p:spPr>
          <p:txBody>
            <a:bodyPr vert="horz" wrap="square" lIns="114924" tIns="57462" rIns="114924" bIns="57462" numCol="1" anchor="t" anchorCtr="0" compatLnSpc="1"/>
            <a:lstStyle/>
            <a:p>
              <a:endParaRPr lang="zh-CN" altLang="en-US" sz="1100">
                <a:solidFill>
                  <a:srgbClr val="8E6D48"/>
                </a:solidFill>
              </a:endParaRPr>
            </a:p>
          </p:txBody>
        </p:sp>
        <p:grpSp>
          <p:nvGrpSpPr>
            <p:cNvPr id="26" name="组合 25"/>
            <p:cNvGrpSpPr/>
            <p:nvPr/>
          </p:nvGrpSpPr>
          <p:grpSpPr>
            <a:xfrm>
              <a:off x="5885610" y="4438773"/>
              <a:ext cx="622301" cy="622301"/>
              <a:chOff x="2724106" y="3957885"/>
              <a:chExt cx="622301" cy="622301"/>
            </a:xfrm>
          </p:grpSpPr>
          <p:sp>
            <p:nvSpPr>
              <p:cNvPr id="27" name="椭圆 26"/>
              <p:cNvSpPr/>
              <p:nvPr/>
            </p:nvSpPr>
            <p:spPr>
              <a:xfrm>
                <a:off x="2724106" y="3957885"/>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8E6D48"/>
                  </a:solidFill>
                </a:endParaRPr>
              </a:p>
            </p:txBody>
          </p:sp>
          <p:grpSp>
            <p:nvGrpSpPr>
              <p:cNvPr id="28" name="组合 27"/>
              <p:cNvGrpSpPr/>
              <p:nvPr/>
            </p:nvGrpSpPr>
            <p:grpSpPr>
              <a:xfrm>
                <a:off x="2872035" y="4106803"/>
                <a:ext cx="326442" cy="324464"/>
                <a:chOff x="4283702" y="1539998"/>
                <a:chExt cx="329209" cy="327214"/>
              </a:xfrm>
              <a:solidFill>
                <a:schemeClr val="bg1"/>
              </a:solidFill>
            </p:grpSpPr>
            <p:sp>
              <p:nvSpPr>
                <p:cNvPr id="29" name="Freeform 81"/>
                <p:cNvSpPr>
                  <a:spLocks noEditPoints="1"/>
                </p:cNvSpPr>
                <p:nvPr/>
              </p:nvSpPr>
              <p:spPr bwMode="auto">
                <a:xfrm>
                  <a:off x="4283702" y="1751490"/>
                  <a:ext cx="115722" cy="115722"/>
                </a:xfrm>
                <a:custGeom>
                  <a:avLst/>
                  <a:gdLst>
                    <a:gd name="T0" fmla="*/ 15 w 102"/>
                    <a:gd name="T1" fmla="*/ 40 h 102"/>
                    <a:gd name="T2" fmla="*/ 0 w 102"/>
                    <a:gd name="T3" fmla="*/ 87 h 102"/>
                    <a:gd name="T4" fmla="*/ 15 w 102"/>
                    <a:gd name="T5" fmla="*/ 102 h 102"/>
                    <a:gd name="T6" fmla="*/ 62 w 102"/>
                    <a:gd name="T7" fmla="*/ 87 h 102"/>
                    <a:gd name="T8" fmla="*/ 102 w 102"/>
                    <a:gd name="T9" fmla="*/ 32 h 102"/>
                    <a:gd name="T10" fmla="*/ 69 w 102"/>
                    <a:gd name="T11" fmla="*/ 0 h 102"/>
                    <a:gd name="T12" fmla="*/ 15 w 102"/>
                    <a:gd name="T13" fmla="*/ 40 h 102"/>
                    <a:gd name="T14" fmla="*/ 47 w 102"/>
                    <a:gd name="T15" fmla="*/ 68 h 102"/>
                    <a:gd name="T16" fmla="*/ 34 w 102"/>
                    <a:gd name="T17" fmla="*/ 68 h 102"/>
                    <a:gd name="T18" fmla="*/ 34 w 102"/>
                    <a:gd name="T19" fmla="*/ 55 h 102"/>
                    <a:gd name="T20" fmla="*/ 47 w 102"/>
                    <a:gd name="T21" fmla="*/ 55 h 102"/>
                    <a:gd name="T22" fmla="*/ 47 w 102"/>
                    <a:gd name="T23"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02">
                      <a:moveTo>
                        <a:pt x="15" y="40"/>
                      </a:moveTo>
                      <a:cubicBezTo>
                        <a:pt x="22" y="50"/>
                        <a:pt x="16" y="69"/>
                        <a:pt x="0" y="87"/>
                      </a:cubicBezTo>
                      <a:cubicBezTo>
                        <a:pt x="15" y="102"/>
                        <a:pt x="15" y="102"/>
                        <a:pt x="15" y="102"/>
                      </a:cubicBezTo>
                      <a:cubicBezTo>
                        <a:pt x="32" y="87"/>
                        <a:pt x="52" y="80"/>
                        <a:pt x="62" y="87"/>
                      </a:cubicBezTo>
                      <a:cubicBezTo>
                        <a:pt x="102" y="32"/>
                        <a:pt x="102" y="32"/>
                        <a:pt x="102" y="32"/>
                      </a:cubicBezTo>
                      <a:cubicBezTo>
                        <a:pt x="69" y="0"/>
                        <a:pt x="69" y="0"/>
                        <a:pt x="69" y="0"/>
                      </a:cubicBezTo>
                      <a:lnTo>
                        <a:pt x="15" y="40"/>
                      </a:lnTo>
                      <a:close/>
                      <a:moveTo>
                        <a:pt x="47" y="68"/>
                      </a:moveTo>
                      <a:cubicBezTo>
                        <a:pt x="43" y="72"/>
                        <a:pt x="37" y="72"/>
                        <a:pt x="34" y="68"/>
                      </a:cubicBezTo>
                      <a:cubicBezTo>
                        <a:pt x="30" y="65"/>
                        <a:pt x="30" y="59"/>
                        <a:pt x="34" y="55"/>
                      </a:cubicBezTo>
                      <a:cubicBezTo>
                        <a:pt x="37" y="52"/>
                        <a:pt x="43" y="52"/>
                        <a:pt x="47" y="55"/>
                      </a:cubicBezTo>
                      <a:cubicBezTo>
                        <a:pt x="50" y="59"/>
                        <a:pt x="50" y="65"/>
                        <a:pt x="4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4924" tIns="57462" rIns="114924" bIns="57462" numCol="1" anchor="t" anchorCtr="0" compatLnSpc="1"/>
                <a:lstStyle/>
                <a:p>
                  <a:endParaRPr lang="zh-CN" altLang="en-US" sz="1100">
                    <a:solidFill>
                      <a:srgbClr val="8E6D48"/>
                    </a:solidFill>
                  </a:endParaRPr>
                </a:p>
              </p:txBody>
            </p:sp>
            <p:sp>
              <p:nvSpPr>
                <p:cNvPr id="30" name="Freeform 82"/>
                <p:cNvSpPr/>
                <p:nvPr/>
              </p:nvSpPr>
              <p:spPr bwMode="auto">
                <a:xfrm>
                  <a:off x="4363510" y="1539998"/>
                  <a:ext cx="249401" cy="247405"/>
                </a:xfrm>
                <a:custGeom>
                  <a:avLst/>
                  <a:gdLst>
                    <a:gd name="T0" fmla="*/ 209 w 220"/>
                    <a:gd name="T1" fmla="*/ 10 h 220"/>
                    <a:gd name="T2" fmla="*/ 171 w 220"/>
                    <a:gd name="T3" fmla="*/ 10 h 220"/>
                    <a:gd name="T4" fmla="*/ 53 w 220"/>
                    <a:gd name="T5" fmla="*/ 129 h 220"/>
                    <a:gd name="T6" fmla="*/ 48 w 220"/>
                    <a:gd name="T7" fmla="*/ 124 h 220"/>
                    <a:gd name="T8" fmla="*/ 0 w 220"/>
                    <a:gd name="T9" fmla="*/ 172 h 220"/>
                    <a:gd name="T10" fmla="*/ 48 w 220"/>
                    <a:gd name="T11" fmla="*/ 220 h 220"/>
                    <a:gd name="T12" fmla="*/ 96 w 220"/>
                    <a:gd name="T13" fmla="*/ 172 h 220"/>
                    <a:gd name="T14" fmla="*/ 91 w 220"/>
                    <a:gd name="T15" fmla="*/ 167 h 220"/>
                    <a:gd name="T16" fmla="*/ 209 w 220"/>
                    <a:gd name="T17" fmla="*/ 49 h 220"/>
                    <a:gd name="T18" fmla="*/ 209 w 220"/>
                    <a:gd name="T19" fmla="*/ 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209" y="10"/>
                      </a:moveTo>
                      <a:cubicBezTo>
                        <a:pt x="199" y="0"/>
                        <a:pt x="182" y="0"/>
                        <a:pt x="171" y="10"/>
                      </a:cubicBezTo>
                      <a:cubicBezTo>
                        <a:pt x="53" y="129"/>
                        <a:pt x="53" y="129"/>
                        <a:pt x="53" y="129"/>
                      </a:cubicBezTo>
                      <a:cubicBezTo>
                        <a:pt x="48" y="124"/>
                        <a:pt x="48" y="124"/>
                        <a:pt x="48" y="124"/>
                      </a:cubicBezTo>
                      <a:cubicBezTo>
                        <a:pt x="0" y="172"/>
                        <a:pt x="0" y="172"/>
                        <a:pt x="0" y="172"/>
                      </a:cubicBezTo>
                      <a:cubicBezTo>
                        <a:pt x="48" y="220"/>
                        <a:pt x="48" y="220"/>
                        <a:pt x="48" y="220"/>
                      </a:cubicBezTo>
                      <a:cubicBezTo>
                        <a:pt x="96" y="172"/>
                        <a:pt x="96" y="172"/>
                        <a:pt x="96" y="172"/>
                      </a:cubicBezTo>
                      <a:cubicBezTo>
                        <a:pt x="91" y="167"/>
                        <a:pt x="91" y="167"/>
                        <a:pt x="91" y="167"/>
                      </a:cubicBezTo>
                      <a:cubicBezTo>
                        <a:pt x="209" y="49"/>
                        <a:pt x="209" y="49"/>
                        <a:pt x="209" y="49"/>
                      </a:cubicBezTo>
                      <a:cubicBezTo>
                        <a:pt x="220" y="38"/>
                        <a:pt x="220" y="21"/>
                        <a:pt x="20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4924" tIns="57462" rIns="114924" bIns="57462" numCol="1" anchor="t" anchorCtr="0" compatLnSpc="1"/>
                <a:lstStyle/>
                <a:p>
                  <a:endParaRPr lang="zh-CN" altLang="en-US" sz="1100">
                    <a:solidFill>
                      <a:srgbClr val="8E6D48"/>
                    </a:solidFill>
                  </a:endParaRPr>
                </a:p>
              </p:txBody>
            </p:sp>
          </p:grpSp>
        </p:grpSp>
      </p:grpSp>
      <p:cxnSp>
        <p:nvCxnSpPr>
          <p:cNvPr id="35" name="直接连接符 34"/>
          <p:cNvCxnSpPr/>
          <p:nvPr/>
        </p:nvCxnSpPr>
        <p:spPr>
          <a:xfrm>
            <a:off x="2066303" y="3790874"/>
            <a:ext cx="4588898" cy="0"/>
          </a:xfrm>
          <a:prstGeom prst="line">
            <a:avLst/>
          </a:prstGeom>
          <a:ln>
            <a:solidFill>
              <a:srgbClr val="8E6D48">
                <a:alpha val="35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0"/>
            <a:ext cx="12191999" cy="6858000"/>
          </a:xfrm>
          <a:prstGeom prst="rect">
            <a:avLst/>
          </a:prstGeom>
          <a:solidFill>
            <a:srgbClr val="F3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 y="0"/>
            <a:ext cx="12191999" cy="6858000"/>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34597" y="1037492"/>
            <a:ext cx="1598035" cy="707886"/>
          </a:xfrm>
          <a:prstGeom prst="rect">
            <a:avLst/>
          </a:prstGeom>
          <a:noFill/>
        </p:spPr>
        <p:txBody>
          <a:bodyPr wrap="square" rtlCol="0">
            <a:spAutoFit/>
          </a:bodyPr>
          <a:lstStyle/>
          <a:p>
            <a:r>
              <a:rPr lang="zh-CN" altLang="en-US" sz="4000" b="1" dirty="0">
                <a:solidFill>
                  <a:srgbClr val="8E6D48"/>
                </a:solidFill>
                <a:latin typeface="幼圆" panose="02010509060101010101" pitchFamily="49" charset="-122"/>
                <a:ea typeface="幼圆" panose="02010509060101010101" pitchFamily="49" charset="-122"/>
              </a:rPr>
              <a:t>目 录</a:t>
            </a:r>
          </a:p>
        </p:txBody>
      </p:sp>
      <p:sp>
        <p:nvSpPr>
          <p:cNvPr id="44" name="TextBox 13"/>
          <p:cNvSpPr txBox="1">
            <a:spLocks noChangeArrowheads="1"/>
          </p:cNvSpPr>
          <p:nvPr/>
        </p:nvSpPr>
        <p:spPr bwMode="auto">
          <a:xfrm>
            <a:off x="779141" y="1837461"/>
            <a:ext cx="12400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spcBef>
                <a:spcPct val="20000"/>
              </a:spcBef>
            </a:pPr>
            <a:r>
              <a:rPr lang="en-US" altLang="zh-CN" sz="1600">
                <a:solidFill>
                  <a:srgbClr val="8E6D48"/>
                </a:solidFill>
                <a:latin typeface="+mj-lt"/>
                <a:ea typeface="幼圆" panose="02010509060101010101" pitchFamily="49" charset="-122"/>
                <a:sym typeface="Arial" panose="020B0604020202020204" pitchFamily="34" charset="0"/>
              </a:rPr>
              <a:t>CONTENT</a:t>
            </a:r>
            <a:endParaRPr lang="en-US" altLang="zh-CN" sz="1600" dirty="0">
              <a:solidFill>
                <a:srgbClr val="8E6D48"/>
              </a:solidFill>
              <a:latin typeface="+mj-lt"/>
              <a:ea typeface="幼圆" panose="02010509060101010101" pitchFamily="49" charset="-122"/>
              <a:sym typeface="Arial" panose="020B0604020202020204" pitchFamily="34" charset="0"/>
            </a:endParaRPr>
          </a:p>
        </p:txBody>
      </p:sp>
      <p:sp>
        <p:nvSpPr>
          <p:cNvPr id="45" name="文本框 15"/>
          <p:cNvSpPr txBox="1">
            <a:spLocks noChangeArrowheads="1"/>
          </p:cNvSpPr>
          <p:nvPr/>
        </p:nvSpPr>
        <p:spPr bwMode="auto">
          <a:xfrm>
            <a:off x="1859915" y="2056765"/>
            <a:ext cx="5287010"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eaLnBrk="1" hangingPunct="1">
              <a:lnSpc>
                <a:spcPct val="100000"/>
              </a:lnSpc>
              <a:spcBef>
                <a:spcPct val="0"/>
              </a:spcBef>
              <a:buFontTx/>
              <a:buNone/>
            </a:pPr>
            <a:r>
              <a:rPr lang="zh-CN" altLang="en-US" b="1" spc="300" dirty="0">
                <a:solidFill>
                  <a:srgbClr val="8E6D48"/>
                </a:solidFill>
                <a:latin typeface="幼圆" panose="02010509060101010101" pitchFamily="49" charset="-122"/>
                <a:ea typeface="幼圆" panose="02010509060101010101" pitchFamily="49" charset="-122"/>
              </a:rPr>
              <a:t>Ⅰ.Tracing Back to the </a:t>
            </a:r>
            <a:r>
              <a:rPr lang="en-US" altLang="zh-CN" b="1" spc="300" dirty="0">
                <a:solidFill>
                  <a:srgbClr val="8E6D48"/>
                </a:solidFill>
                <a:latin typeface="幼圆" panose="02010509060101010101" pitchFamily="49" charset="-122"/>
                <a:ea typeface="幼圆" panose="02010509060101010101" pitchFamily="49" charset="-122"/>
              </a:rPr>
              <a:t>   </a:t>
            </a:r>
            <a:r>
              <a:rPr lang="zh-CN" altLang="en-US" b="1" spc="300" dirty="0">
                <a:solidFill>
                  <a:srgbClr val="8E6D48"/>
                </a:solidFill>
                <a:latin typeface="幼圆" panose="02010509060101010101" pitchFamily="49" charset="-122"/>
                <a:ea typeface="幼圆" panose="02010509060101010101" pitchFamily="49" charset="-122"/>
              </a:rPr>
              <a:t>Source of Liquor</a:t>
            </a:r>
          </a:p>
          <a:p>
            <a:pPr algn="l" eaLnBrk="1" hangingPunct="1">
              <a:lnSpc>
                <a:spcPct val="100000"/>
              </a:lnSpc>
              <a:spcBef>
                <a:spcPct val="0"/>
              </a:spcBef>
              <a:buFontTx/>
              <a:buNone/>
            </a:pPr>
            <a:endParaRPr lang="zh-CN" altLang="en-US" b="1" spc="300" dirty="0">
              <a:solidFill>
                <a:srgbClr val="8E6D48"/>
              </a:solidFill>
              <a:latin typeface="幼圆" panose="02010509060101010101" pitchFamily="49" charset="-122"/>
              <a:ea typeface="幼圆" panose="02010509060101010101" pitchFamily="49" charset="-122"/>
            </a:endParaRPr>
          </a:p>
          <a:p>
            <a:pPr algn="l" eaLnBrk="1" hangingPunct="1">
              <a:lnSpc>
                <a:spcPct val="100000"/>
              </a:lnSpc>
              <a:spcBef>
                <a:spcPct val="0"/>
              </a:spcBef>
              <a:buFontTx/>
              <a:buNone/>
            </a:pPr>
            <a:endParaRPr lang="zh-CN" altLang="en-US" b="1" spc="300" dirty="0">
              <a:solidFill>
                <a:srgbClr val="8E6D48"/>
              </a:solidFill>
              <a:latin typeface="幼圆" panose="02010509060101010101" pitchFamily="49" charset="-122"/>
              <a:ea typeface="幼圆" panose="02010509060101010101" pitchFamily="49" charset="-122"/>
            </a:endParaRPr>
          </a:p>
        </p:txBody>
      </p:sp>
      <p:sp>
        <p:nvSpPr>
          <p:cNvPr id="46" name="文本框 17"/>
          <p:cNvSpPr txBox="1">
            <a:spLocks noChangeArrowheads="1"/>
          </p:cNvSpPr>
          <p:nvPr/>
        </p:nvSpPr>
        <p:spPr bwMode="auto">
          <a:xfrm>
            <a:off x="1859915" y="3077845"/>
            <a:ext cx="638873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l">
              <a:lnSpc>
                <a:spcPct val="100000"/>
              </a:lnSpc>
              <a:spcBef>
                <a:spcPct val="0"/>
              </a:spcBef>
              <a:buNone/>
            </a:pPr>
            <a:r>
              <a:rPr lang="zh-CN" altLang="en-US" b="1" spc="300" dirty="0">
                <a:solidFill>
                  <a:srgbClr val="8E6D48"/>
                </a:solidFill>
                <a:latin typeface="幼圆" panose="02010509060101010101" pitchFamily="49" charset="-122"/>
                <a:ea typeface="幼圆" panose="02010509060101010101" pitchFamily="49" charset="-122"/>
              </a:rPr>
              <a:t>Ⅱ.Introduction to Liquor Culture in Past Dynasties</a:t>
            </a:r>
          </a:p>
        </p:txBody>
      </p:sp>
      <p:sp>
        <p:nvSpPr>
          <p:cNvPr id="47" name="文本框 19"/>
          <p:cNvSpPr txBox="1">
            <a:spLocks noChangeArrowheads="1"/>
          </p:cNvSpPr>
          <p:nvPr/>
        </p:nvSpPr>
        <p:spPr bwMode="auto">
          <a:xfrm>
            <a:off x="1813560" y="4182745"/>
            <a:ext cx="648144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l">
              <a:lnSpc>
                <a:spcPct val="100000"/>
              </a:lnSpc>
              <a:spcBef>
                <a:spcPct val="0"/>
              </a:spcBef>
              <a:buNone/>
            </a:pPr>
            <a:r>
              <a:rPr lang="zh-CN" altLang="en-US" b="1" spc="300" dirty="0">
                <a:solidFill>
                  <a:srgbClr val="8E6D48"/>
                </a:solidFill>
                <a:latin typeface="幼圆" panose="02010509060101010101" pitchFamily="49" charset="-122"/>
                <a:ea typeface="幼圆" panose="02010509060101010101" pitchFamily="49" charset="-122"/>
              </a:rPr>
              <a:t>Ⅲ.Liquor Types and Drinking Vessel</a:t>
            </a:r>
            <a:r>
              <a:rPr lang="en-US" altLang="zh-CN" b="1" spc="300" dirty="0">
                <a:solidFill>
                  <a:srgbClr val="8E6D48"/>
                </a:solidFill>
                <a:latin typeface="幼圆" panose="02010509060101010101" pitchFamily="49" charset="-122"/>
                <a:ea typeface="幼圆" panose="02010509060101010101" pitchFamily="49" charset="-122"/>
              </a:rPr>
              <a:t>s</a:t>
            </a:r>
          </a:p>
        </p:txBody>
      </p:sp>
      <p:sp>
        <p:nvSpPr>
          <p:cNvPr id="48" name="文本框 21"/>
          <p:cNvSpPr txBox="1">
            <a:spLocks noChangeArrowheads="1"/>
          </p:cNvSpPr>
          <p:nvPr/>
        </p:nvSpPr>
        <p:spPr bwMode="auto">
          <a:xfrm>
            <a:off x="1859915" y="5363210"/>
            <a:ext cx="52355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l">
              <a:lnSpc>
                <a:spcPct val="100000"/>
              </a:lnSpc>
              <a:spcBef>
                <a:spcPct val="0"/>
              </a:spcBef>
              <a:buNone/>
            </a:pPr>
            <a:r>
              <a:rPr lang="zh-CN" altLang="en-US" b="1" spc="300" dirty="0">
                <a:solidFill>
                  <a:srgbClr val="8E6D48"/>
                </a:solidFill>
                <a:latin typeface="幼圆" panose="02010509060101010101" pitchFamily="49" charset="-122"/>
                <a:ea typeface="幼圆" panose="02010509060101010101" pitchFamily="49" charset="-122"/>
              </a:rPr>
              <a:t>Ⅳ.The Liquor Culture</a:t>
            </a:r>
          </a:p>
        </p:txBody>
      </p:sp>
      <p:pic>
        <p:nvPicPr>
          <p:cNvPr id="23" name="图片 22"/>
          <p:cNvPicPr>
            <a:picLocks noChangeAspect="1"/>
          </p:cNvPicPr>
          <p:nvPr/>
        </p:nvPicPr>
        <p:blipFill rotWithShape="1">
          <a:blip r:embed="rId2" cstate="screen"/>
          <a:srcRect t="-1"/>
          <a:stretch>
            <a:fillRect/>
          </a:stretch>
        </p:blipFill>
        <p:spPr>
          <a:xfrm rot="18998868" flipH="1">
            <a:off x="8039134" y="-1093720"/>
            <a:ext cx="5655403" cy="6172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ppt_x"/>
                                          </p:val>
                                        </p:tav>
                                        <p:tav tm="100000">
                                          <p:val>
                                            <p:strVal val="#ppt_x"/>
                                          </p:val>
                                        </p:tav>
                                      </p:tavLst>
                                    </p:anim>
                                    <p:anim calcmode="lin" valueType="num">
                                      <p:cBhvr additive="base">
                                        <p:cTn id="2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1999" cy="6858000"/>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2" cstate="screen"/>
          <a:srcRect t="-1"/>
          <a:stretch>
            <a:fillRect/>
          </a:stretch>
        </p:blipFill>
        <p:spPr>
          <a:xfrm rot="10800000">
            <a:off x="3775365" y="-635000"/>
            <a:ext cx="8416635" cy="6172201"/>
          </a:xfrm>
          <a:prstGeom prst="rect">
            <a:avLst/>
          </a:prstGeom>
        </p:spPr>
      </p:pic>
      <p:sp>
        <p:nvSpPr>
          <p:cNvPr id="30" name="文本框 15"/>
          <p:cNvSpPr txBox="1">
            <a:spLocks noChangeArrowheads="1"/>
          </p:cNvSpPr>
          <p:nvPr/>
        </p:nvSpPr>
        <p:spPr bwMode="auto">
          <a:xfrm>
            <a:off x="682625" y="3375025"/>
            <a:ext cx="621411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eaLnBrk="1" hangingPunct="1">
              <a:lnSpc>
                <a:spcPct val="100000"/>
              </a:lnSpc>
              <a:spcBef>
                <a:spcPct val="0"/>
              </a:spcBef>
              <a:buFontTx/>
              <a:buNone/>
            </a:pPr>
            <a:r>
              <a:rPr lang="zh-CN" altLang="en-US" sz="3600" b="1" spc="300" dirty="0">
                <a:solidFill>
                  <a:srgbClr val="8E6D48"/>
                </a:solidFill>
                <a:latin typeface="幼圆" panose="02010509060101010101" pitchFamily="49" charset="-122"/>
                <a:ea typeface="幼圆" panose="02010509060101010101" pitchFamily="49" charset="-122"/>
                <a:sym typeface="+mn-ea"/>
              </a:rPr>
              <a:t>Ⅰ.Tracing Back to the</a:t>
            </a:r>
            <a:r>
              <a:rPr lang="en-US" altLang="zh-CN" sz="3600" b="1" spc="300" dirty="0">
                <a:solidFill>
                  <a:srgbClr val="8E6D48"/>
                </a:solidFill>
                <a:latin typeface="幼圆" panose="02010509060101010101" pitchFamily="49" charset="-122"/>
                <a:ea typeface="幼圆" panose="02010509060101010101" pitchFamily="49" charset="-122"/>
                <a:sym typeface="+mn-ea"/>
              </a:rPr>
              <a:t> </a:t>
            </a:r>
            <a:r>
              <a:rPr lang="zh-CN" altLang="en-US" sz="3600" b="1" spc="300" dirty="0">
                <a:solidFill>
                  <a:srgbClr val="8E6D48"/>
                </a:solidFill>
                <a:latin typeface="幼圆" panose="02010509060101010101" pitchFamily="49" charset="-122"/>
                <a:ea typeface="幼圆" panose="02010509060101010101" pitchFamily="49" charset="-122"/>
                <a:sym typeface="+mn-ea"/>
              </a:rPr>
              <a:t>Source of Liquor</a:t>
            </a:r>
          </a:p>
        </p:txBody>
      </p:sp>
      <p:sp>
        <p:nvSpPr>
          <p:cNvPr id="3" name="文本框 2"/>
          <p:cNvSpPr txBox="1"/>
          <p:nvPr/>
        </p:nvSpPr>
        <p:spPr>
          <a:xfrm>
            <a:off x="1070248" y="609153"/>
            <a:ext cx="2915721" cy="2646878"/>
          </a:xfrm>
          <a:prstGeom prst="rect">
            <a:avLst/>
          </a:prstGeom>
          <a:noFill/>
        </p:spPr>
        <p:txBody>
          <a:bodyPr wrap="square" rtlCol="0">
            <a:spAutoFit/>
          </a:bodyPr>
          <a:lstStyle/>
          <a:p>
            <a:r>
              <a:rPr lang="en-US" altLang="zh-CN" sz="16600">
                <a:solidFill>
                  <a:srgbClr val="B9965A">
                    <a:alpha val="15000"/>
                  </a:srgbClr>
                </a:solidFill>
              </a:rPr>
              <a:t>01</a:t>
            </a:r>
            <a:endParaRPr lang="zh-CN" altLang="en-US" sz="16600">
              <a:solidFill>
                <a:srgbClr val="B9965A">
                  <a:alpha val="15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燕尾形 5"/>
          <p:cNvSpPr/>
          <p:nvPr/>
        </p:nvSpPr>
        <p:spPr>
          <a:xfrm>
            <a:off x="492760" y="1344930"/>
            <a:ext cx="2974975" cy="1492885"/>
          </a:xfrm>
          <a:prstGeom prst="chevron">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7"/>
          <p:cNvSpPr/>
          <p:nvPr/>
        </p:nvSpPr>
        <p:spPr>
          <a:xfrm>
            <a:off x="3221355" y="1288415"/>
            <a:ext cx="2694940" cy="1549400"/>
          </a:xfrm>
          <a:prstGeom prst="chevron">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5520690" y="1292225"/>
            <a:ext cx="2766060" cy="1545590"/>
          </a:xfrm>
          <a:prstGeom prst="chevron">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7891145" y="1292225"/>
            <a:ext cx="2766060" cy="1545590"/>
          </a:xfrm>
          <a:prstGeom prst="chevron">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p:cNvSpPr txBox="1"/>
          <p:nvPr/>
        </p:nvSpPr>
        <p:spPr>
          <a:xfrm>
            <a:off x="1043940" y="1736090"/>
            <a:ext cx="2250440" cy="706755"/>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L</a:t>
            </a:r>
            <a:r>
              <a:rPr lang="zh-CN" altLang="en-US" sz="2000" b="1" dirty="0">
                <a:solidFill>
                  <a:schemeClr val="bg1"/>
                </a:solidFill>
                <a:latin typeface="微软雅黑" panose="020B0503020204020204" pitchFamily="34" charset="-122"/>
                <a:ea typeface="微软雅黑" panose="020B0503020204020204" pitchFamily="34" charset="-122"/>
              </a:rPr>
              <a:t>iquor making starts from God</a:t>
            </a:r>
          </a:p>
        </p:txBody>
      </p:sp>
      <p:sp>
        <p:nvSpPr>
          <p:cNvPr id="14" name="文本框 13"/>
          <p:cNvSpPr txBox="1"/>
          <p:nvPr/>
        </p:nvSpPr>
        <p:spPr>
          <a:xfrm>
            <a:off x="3833495" y="1360170"/>
            <a:ext cx="1925320" cy="132207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L</a:t>
            </a:r>
            <a:r>
              <a:rPr lang="zh-CN" altLang="en-US" sz="2000" b="1" dirty="0">
                <a:solidFill>
                  <a:schemeClr val="bg1"/>
                </a:solidFill>
                <a:latin typeface="微软雅黑" panose="020B0503020204020204" pitchFamily="34" charset="-122"/>
                <a:ea typeface="微软雅黑" panose="020B0503020204020204" pitchFamily="34" charset="-122"/>
              </a:rPr>
              <a:t>iquor making starts from an ape</a:t>
            </a:r>
          </a:p>
        </p:txBody>
      </p:sp>
      <p:sp>
        <p:nvSpPr>
          <p:cNvPr id="15" name="文本框 14"/>
          <p:cNvSpPr txBox="1"/>
          <p:nvPr/>
        </p:nvSpPr>
        <p:spPr>
          <a:xfrm>
            <a:off x="6124575" y="1403985"/>
            <a:ext cx="1720215" cy="132207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L</a:t>
            </a:r>
            <a:r>
              <a:rPr lang="zh-CN" altLang="en-US" sz="2000" b="1" dirty="0">
                <a:solidFill>
                  <a:schemeClr val="bg1"/>
                </a:solidFill>
                <a:latin typeface="微软雅黑" panose="020B0503020204020204" pitchFamily="34" charset="-122"/>
                <a:ea typeface="微软雅黑" panose="020B0503020204020204" pitchFamily="34" charset="-122"/>
              </a:rPr>
              <a:t>iquor making starts from Yi di</a:t>
            </a:r>
          </a:p>
        </p:txBody>
      </p:sp>
      <p:sp>
        <p:nvSpPr>
          <p:cNvPr id="16" name="文本框 15"/>
          <p:cNvSpPr txBox="1"/>
          <p:nvPr/>
        </p:nvSpPr>
        <p:spPr>
          <a:xfrm>
            <a:off x="8551545" y="1360170"/>
            <a:ext cx="1663065" cy="132207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L</a:t>
            </a:r>
            <a:r>
              <a:rPr lang="zh-CN" altLang="en-US" sz="2000" b="1" dirty="0">
                <a:solidFill>
                  <a:schemeClr val="bg1"/>
                </a:solidFill>
                <a:latin typeface="微软雅黑" panose="020B0503020204020204" pitchFamily="34" charset="-122"/>
                <a:ea typeface="微软雅黑" panose="020B0503020204020204" pitchFamily="34" charset="-122"/>
              </a:rPr>
              <a:t>iquor making starts from Du kang</a:t>
            </a:r>
          </a:p>
        </p:txBody>
      </p:sp>
      <p:sp>
        <p:nvSpPr>
          <p:cNvPr id="17" name="椭圆 16"/>
          <p:cNvSpPr/>
          <p:nvPr/>
        </p:nvSpPr>
        <p:spPr>
          <a:xfrm>
            <a:off x="611821" y="3677713"/>
            <a:ext cx="600145" cy="600145"/>
          </a:xfrm>
          <a:prstGeom prst="ellipse">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415696" y="3628183"/>
            <a:ext cx="600145" cy="600145"/>
          </a:xfrm>
          <a:prstGeom prst="ellipse">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07"/>
          <p:cNvSpPr>
            <a:spLocks noEditPoints="1"/>
          </p:cNvSpPr>
          <p:nvPr/>
        </p:nvSpPr>
        <p:spPr bwMode="auto">
          <a:xfrm>
            <a:off x="687705" y="3871595"/>
            <a:ext cx="217170" cy="212725"/>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 name="Freeform 108"/>
          <p:cNvSpPr>
            <a:spLocks noEditPoints="1"/>
          </p:cNvSpPr>
          <p:nvPr/>
        </p:nvSpPr>
        <p:spPr bwMode="auto">
          <a:xfrm>
            <a:off x="904875" y="3926205"/>
            <a:ext cx="161290" cy="15811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 name="Freeform 72"/>
          <p:cNvSpPr>
            <a:spLocks noEditPoints="1"/>
          </p:cNvSpPr>
          <p:nvPr/>
        </p:nvSpPr>
        <p:spPr bwMode="auto">
          <a:xfrm>
            <a:off x="5561194" y="3819266"/>
            <a:ext cx="354867" cy="264967"/>
          </a:xfrm>
          <a:custGeom>
            <a:avLst/>
            <a:gdLst>
              <a:gd name="T0" fmla="*/ 144 w 192"/>
              <a:gd name="T1" fmla="*/ 0 h 144"/>
              <a:gd name="T2" fmla="*/ 80 w 192"/>
              <a:gd name="T3" fmla="*/ 16 h 144"/>
              <a:gd name="T4" fmla="*/ 8 w 192"/>
              <a:gd name="T5" fmla="*/ 39 h 144"/>
              <a:gd name="T6" fmla="*/ 24 w 192"/>
              <a:gd name="T7" fmla="*/ 144 h 144"/>
              <a:gd name="T8" fmla="*/ 44 w 192"/>
              <a:gd name="T9" fmla="*/ 133 h 144"/>
              <a:gd name="T10" fmla="*/ 125 w 192"/>
              <a:gd name="T11" fmla="*/ 80 h 144"/>
              <a:gd name="T12" fmla="*/ 149 w 192"/>
              <a:gd name="T13" fmla="*/ 134 h 144"/>
              <a:gd name="T14" fmla="*/ 192 w 192"/>
              <a:gd name="T15" fmla="*/ 119 h 144"/>
              <a:gd name="T16" fmla="*/ 60 w 192"/>
              <a:gd name="T17" fmla="*/ 48 h 144"/>
              <a:gd name="T18" fmla="*/ 48 w 192"/>
              <a:gd name="T19" fmla="*/ 60 h 144"/>
              <a:gd name="T20" fmla="*/ 40 w 192"/>
              <a:gd name="T21" fmla="*/ 60 h 144"/>
              <a:gd name="T22" fmla="*/ 28 w 192"/>
              <a:gd name="T23" fmla="*/ 48 h 144"/>
              <a:gd name="T24" fmla="*/ 28 w 192"/>
              <a:gd name="T25" fmla="*/ 40 h 144"/>
              <a:gd name="T26" fmla="*/ 40 w 192"/>
              <a:gd name="T27" fmla="*/ 28 h 144"/>
              <a:gd name="T28" fmla="*/ 48 w 192"/>
              <a:gd name="T29" fmla="*/ 28 h 144"/>
              <a:gd name="T30" fmla="*/ 60 w 192"/>
              <a:gd name="T31" fmla="*/ 40 h 144"/>
              <a:gd name="T32" fmla="*/ 60 w 192"/>
              <a:gd name="T33" fmla="*/ 48 h 144"/>
              <a:gd name="T34" fmla="*/ 84 w 192"/>
              <a:gd name="T35" fmla="*/ 56 h 144"/>
              <a:gd name="T36" fmla="*/ 84 w 192"/>
              <a:gd name="T37" fmla="*/ 48 h 144"/>
              <a:gd name="T38" fmla="*/ 112 w 192"/>
              <a:gd name="T39" fmla="*/ 52 h 144"/>
              <a:gd name="T40" fmla="*/ 124 w 192"/>
              <a:gd name="T41" fmla="*/ 40 h 144"/>
              <a:gd name="T42" fmla="*/ 124 w 192"/>
              <a:gd name="T43" fmla="*/ 32 h 144"/>
              <a:gd name="T44" fmla="*/ 136 w 192"/>
              <a:gd name="T45" fmla="*/ 36 h 144"/>
              <a:gd name="T46" fmla="*/ 124 w 192"/>
              <a:gd name="T47" fmla="*/ 40 h 144"/>
              <a:gd name="T48" fmla="*/ 132 w 192"/>
              <a:gd name="T49" fmla="*/ 64 h 144"/>
              <a:gd name="T50" fmla="*/ 132 w 192"/>
              <a:gd name="T51" fmla="*/ 56 h 144"/>
              <a:gd name="T52" fmla="*/ 144 w 192"/>
              <a:gd name="T53" fmla="*/ 60 h 144"/>
              <a:gd name="T54" fmla="*/ 148 w 192"/>
              <a:gd name="T55" fmla="*/ 32 h 144"/>
              <a:gd name="T56" fmla="*/ 148 w 192"/>
              <a:gd name="T57" fmla="*/ 24 h 144"/>
              <a:gd name="T58" fmla="*/ 160 w 192"/>
              <a:gd name="T59" fmla="*/ 28 h 144"/>
              <a:gd name="T60" fmla="*/ 148 w 192"/>
              <a:gd name="T61" fmla="*/ 32 h 144"/>
              <a:gd name="T62" fmla="*/ 156 w 192"/>
              <a:gd name="T63" fmla="*/ 56 h 144"/>
              <a:gd name="T64" fmla="*/ 156 w 192"/>
              <a:gd name="T65" fmla="*/ 48 h 144"/>
              <a:gd name="T66" fmla="*/ 168 w 192"/>
              <a:gd name="T67"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44">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 name="矩形 22"/>
          <p:cNvSpPr/>
          <p:nvPr/>
        </p:nvSpPr>
        <p:spPr>
          <a:xfrm>
            <a:off x="1268730" y="3264535"/>
            <a:ext cx="3783330" cy="2168525"/>
          </a:xfrm>
          <a:prstGeom prst="rect">
            <a:avLst/>
          </a:prstGeom>
        </p:spPr>
        <p:txBody>
          <a:bodyPr wrap="square">
            <a:spAutoFit/>
          </a:bodyPr>
          <a:lstStyle/>
          <a:p>
            <a:pPr algn="just">
              <a:lnSpc>
                <a:spcPct val="150000"/>
              </a:lnSpc>
            </a:pPr>
            <a:r>
              <a:rPr lang="zh-CN" altLang="en-US" dirty="0">
                <a:solidFill>
                  <a:schemeClr val="bg2">
                    <a:lumMod val="25000"/>
                  </a:schemeClr>
                </a:solidFill>
                <a:latin typeface="微软雅黑" panose="020B0503020204020204" pitchFamily="34" charset="-122"/>
                <a:ea typeface="微软雅黑" panose="020B0503020204020204" pitchFamily="34" charset="-122"/>
              </a:rPr>
              <a:t>These legends are</a:t>
            </a:r>
            <a:r>
              <a:rPr lang="en-US" altLang="zh-CN" dirty="0">
                <a:solidFill>
                  <a:schemeClr val="bg2">
                    <a:lumMod val="25000"/>
                  </a:schemeClr>
                </a:solidFill>
                <a:latin typeface="微软雅黑" panose="020B0503020204020204" pitchFamily="34" charset="-122"/>
                <a:ea typeface="微软雅黑" panose="020B0503020204020204" pitchFamily="34" charset="-122"/>
              </a:rPr>
              <a:t> </a:t>
            </a:r>
            <a:r>
              <a:rPr lang="zh-CN" altLang="en-US" dirty="0">
                <a:solidFill>
                  <a:schemeClr val="bg2">
                    <a:lumMod val="25000"/>
                  </a:schemeClr>
                </a:solidFill>
                <a:latin typeface="微软雅黑" panose="020B0503020204020204" pitchFamily="34" charset="-122"/>
                <a:ea typeface="微软雅黑" panose="020B0503020204020204" pitchFamily="34" charset="-122"/>
              </a:rPr>
              <a:t>full of interest and charm along with the parts of imagination which are all derived from the respect and praise for liquor.</a:t>
            </a:r>
          </a:p>
        </p:txBody>
      </p:sp>
      <p:sp>
        <p:nvSpPr>
          <p:cNvPr id="25" name="矩形 24"/>
          <p:cNvSpPr/>
          <p:nvPr/>
        </p:nvSpPr>
        <p:spPr>
          <a:xfrm>
            <a:off x="6174740" y="3264535"/>
            <a:ext cx="5309235" cy="2168525"/>
          </a:xfrm>
          <a:prstGeom prst="rect">
            <a:avLst/>
          </a:prstGeom>
        </p:spPr>
        <p:txBody>
          <a:bodyPr wrap="square">
            <a:spAutoFit/>
          </a:bodyPr>
          <a:lstStyle/>
          <a:p>
            <a:pPr algn="just">
              <a:lnSpc>
                <a:spcPct val="150000"/>
              </a:lnSpc>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In the several thousand years of development of civilization, liquor and liquor culture are mainly developing along with each other. So the rise of Chinese liquor started from 5, 000 years ago.</a:t>
            </a:r>
          </a:p>
        </p:txBody>
      </p:sp>
      <p:grpSp>
        <p:nvGrpSpPr>
          <p:cNvPr id="27" name="组合 26"/>
          <p:cNvGrpSpPr/>
          <p:nvPr/>
        </p:nvGrpSpPr>
        <p:grpSpPr>
          <a:xfrm>
            <a:off x="0" y="426720"/>
            <a:ext cx="4827905" cy="521970"/>
            <a:chOff x="0" y="426911"/>
            <a:chExt cx="3571156" cy="521970"/>
          </a:xfrm>
        </p:grpSpPr>
        <p:sp>
          <p:nvSpPr>
            <p:cNvPr id="28" name="任意多边形 14"/>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9" name="Text Box 39"/>
            <p:cNvSpPr txBox="1">
              <a:spLocks noChangeArrowheads="1"/>
            </p:cNvSpPr>
            <p:nvPr/>
          </p:nvSpPr>
          <p:spPr bwMode="auto">
            <a:xfrm>
              <a:off x="829966" y="426911"/>
              <a:ext cx="27411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en-US" altLang="zh-CN" sz="2800" b="1" dirty="0">
                  <a:solidFill>
                    <a:srgbClr val="8E6D48"/>
                  </a:solidFill>
                  <a:latin typeface="幼圆" panose="02010509060101010101" pitchFamily="49" charset="-122"/>
                  <a:ea typeface="幼圆" panose="02010509060101010101" pitchFamily="49" charset="-122"/>
                </a:rPr>
                <a:t>M</a:t>
              </a:r>
              <a:r>
                <a:rPr lang="zh-CN" altLang="en-US" sz="2800" b="1" dirty="0">
                  <a:solidFill>
                    <a:srgbClr val="8E6D48"/>
                  </a:solidFill>
                  <a:latin typeface="幼圆" panose="02010509060101010101" pitchFamily="49" charset="-122"/>
                  <a:ea typeface="幼圆" panose="02010509060101010101" pitchFamily="49" charset="-122"/>
                </a:rPr>
                <a:t>ainly four </a:t>
              </a:r>
              <a:r>
                <a:rPr lang="en-US" altLang="zh-CN" sz="2800" b="1" dirty="0">
                  <a:solidFill>
                    <a:srgbClr val="8E6D48"/>
                  </a:solidFill>
                  <a:latin typeface="幼圆" panose="02010509060101010101" pitchFamily="49" charset="-122"/>
                  <a:ea typeface="幼圆" panose="02010509060101010101" pitchFamily="49" charset="-122"/>
                </a:rPr>
                <a:t>L</a:t>
              </a:r>
              <a:r>
                <a:rPr lang="zh-CN" altLang="en-US" sz="2800" b="1" dirty="0">
                  <a:solidFill>
                    <a:srgbClr val="8E6D48"/>
                  </a:solidFill>
                  <a:latin typeface="幼圆" panose="02010509060101010101" pitchFamily="49" charset="-122"/>
                  <a:ea typeface="幼圆" panose="02010509060101010101" pitchFamily="49" charset="-122"/>
                </a:rPr>
                <a:t>egends</a:t>
              </a:r>
            </a:p>
          </p:txBody>
        </p:sp>
        <p:sp>
          <p:nvSpPr>
            <p:cNvPr id="30" name="矩形 29"/>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1999" cy="6858000"/>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2" cstate="screen"/>
          <a:srcRect t="-1"/>
          <a:stretch>
            <a:fillRect/>
          </a:stretch>
        </p:blipFill>
        <p:spPr>
          <a:xfrm rot="10800000">
            <a:off x="3775365" y="-635000"/>
            <a:ext cx="8416635" cy="6172201"/>
          </a:xfrm>
          <a:prstGeom prst="rect">
            <a:avLst/>
          </a:prstGeom>
        </p:spPr>
      </p:pic>
      <p:sp>
        <p:nvSpPr>
          <p:cNvPr id="30" name="文本框 15"/>
          <p:cNvSpPr txBox="1">
            <a:spLocks noChangeArrowheads="1"/>
          </p:cNvSpPr>
          <p:nvPr/>
        </p:nvSpPr>
        <p:spPr bwMode="auto">
          <a:xfrm>
            <a:off x="349885" y="3424555"/>
            <a:ext cx="629856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3600" b="1" dirty="0">
                <a:solidFill>
                  <a:srgbClr val="8E6D48"/>
                </a:solidFill>
                <a:latin typeface="幼圆" panose="02010509060101010101" pitchFamily="49" charset="-122"/>
                <a:ea typeface="幼圆" panose="02010509060101010101" pitchFamily="49" charset="-122"/>
              </a:rPr>
              <a:t>Ⅱ. Introduction to Liquor Culture in Past Dynasties</a:t>
            </a:r>
          </a:p>
        </p:txBody>
      </p:sp>
      <p:sp>
        <p:nvSpPr>
          <p:cNvPr id="3" name="文本框 2"/>
          <p:cNvSpPr txBox="1"/>
          <p:nvPr/>
        </p:nvSpPr>
        <p:spPr>
          <a:xfrm>
            <a:off x="1176293" y="608518"/>
            <a:ext cx="2915721" cy="2646878"/>
          </a:xfrm>
          <a:prstGeom prst="rect">
            <a:avLst/>
          </a:prstGeom>
          <a:noFill/>
        </p:spPr>
        <p:txBody>
          <a:bodyPr wrap="square" rtlCol="0">
            <a:spAutoFit/>
          </a:bodyPr>
          <a:lstStyle/>
          <a:p>
            <a:r>
              <a:rPr lang="en-US" altLang="zh-CN" sz="16600">
                <a:solidFill>
                  <a:srgbClr val="B9965A">
                    <a:alpha val="15000"/>
                  </a:srgbClr>
                </a:solidFill>
              </a:rPr>
              <a:t>02</a:t>
            </a:r>
            <a:endParaRPr lang="zh-CN" altLang="en-US" sz="16600">
              <a:solidFill>
                <a:srgbClr val="B9965A">
                  <a:alpha val="15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0" y="426720"/>
            <a:ext cx="11257280" cy="583565"/>
            <a:chOff x="0" y="426911"/>
            <a:chExt cx="8388469" cy="583565"/>
          </a:xfrm>
        </p:grpSpPr>
        <p:sp>
          <p:nvSpPr>
            <p:cNvPr id="25" name="任意多边形 14"/>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7" name="Text Box 39"/>
            <p:cNvSpPr txBox="1">
              <a:spLocks noChangeArrowheads="1"/>
            </p:cNvSpPr>
            <p:nvPr/>
          </p:nvSpPr>
          <p:spPr bwMode="auto">
            <a:xfrm>
              <a:off x="829951" y="426911"/>
              <a:ext cx="7558518"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FontTx/>
                <a:buNone/>
              </a:pPr>
              <a:r>
                <a:rPr lang="zh-CN" altLang="en-US" sz="3200" b="1" dirty="0">
                  <a:solidFill>
                    <a:srgbClr val="8E6D48"/>
                  </a:solidFill>
                  <a:latin typeface="幼圆" panose="02010509060101010101" pitchFamily="49" charset="-122"/>
                  <a:ea typeface="幼圆" panose="02010509060101010101" pitchFamily="49" charset="-122"/>
                  <a:sym typeface="+mn-ea"/>
                </a:rPr>
                <a:t>Introduction to Liquor Culture in Past Dynasties</a:t>
              </a:r>
            </a:p>
          </p:txBody>
        </p:sp>
        <p:sp>
          <p:nvSpPr>
            <p:cNvPr id="28" name="矩形 27"/>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sp>
        <p:nvSpPr>
          <p:cNvPr id="2" name="文本框 1"/>
          <p:cNvSpPr txBox="1"/>
          <p:nvPr/>
        </p:nvSpPr>
        <p:spPr>
          <a:xfrm>
            <a:off x="372745" y="995045"/>
            <a:ext cx="11443335" cy="6216015"/>
          </a:xfrm>
          <a:prstGeom prst="rect">
            <a:avLst/>
          </a:prstGeom>
          <a:noFill/>
        </p:spPr>
        <p:txBody>
          <a:bodyPr wrap="square" rtlCol="0">
            <a:spAutoFit/>
          </a:bodyPr>
          <a:lstStyle/>
          <a:p>
            <a:pPr marL="285750" indent="-285750" fontAlgn="auto">
              <a:lnSpc>
                <a:spcPts val="3980"/>
              </a:lnSpc>
              <a:buFont typeface="Wingdings" panose="05000000000000000000" charset="0"/>
              <a:buChar char="l"/>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Liquor had a great influence in </a:t>
            </a:r>
            <a:r>
              <a:rPr lang="zh-CN" altLang="en-US" sz="1800" dirty="0">
                <a:solidFill>
                  <a:srgbClr val="FF0000"/>
                </a:solidFill>
                <a:latin typeface="微软雅黑" panose="020B0503020204020204" pitchFamily="34" charset="-122"/>
                <a:ea typeface="微软雅黑" panose="020B0503020204020204" pitchFamily="34" charset="-122"/>
              </a:rPr>
              <a:t>the Xia, Shang and Zhou Dynasties</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 Although the upper class was addicted to alcohol, "liquor" was first used for sacrifice and then enjoyed by people.</a:t>
            </a:r>
          </a:p>
          <a:p>
            <a:pPr marL="285750" indent="-285750" fontAlgn="auto">
              <a:lnSpc>
                <a:spcPts val="3980"/>
              </a:lnSpc>
              <a:buFont typeface="Wingdings" panose="05000000000000000000" charset="0"/>
              <a:buChar char="l"/>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Liquor had a "popular brand" in </a:t>
            </a:r>
            <a:r>
              <a:rPr lang="zh-CN" altLang="en-US" sz="1800" dirty="0">
                <a:solidFill>
                  <a:srgbClr val="FF0000"/>
                </a:solidFill>
                <a:latin typeface="微软雅黑" panose="020B0503020204020204" pitchFamily="34" charset="-122"/>
                <a:ea typeface="微软雅黑" panose="020B0503020204020204" pitchFamily="34" charset="-122"/>
              </a:rPr>
              <a:t>the late Warring States period</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a:t>
            </a:r>
          </a:p>
          <a:p>
            <a:pPr marL="285750" indent="-285750" fontAlgn="auto">
              <a:lnSpc>
                <a:spcPts val="3980"/>
              </a:lnSpc>
              <a:buFont typeface="Wingdings" panose="05000000000000000000" charset="0"/>
              <a:buChar char="l"/>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The self-sufficient strongmen manor also has its own advantages in liquor making during </a:t>
            </a:r>
            <a:r>
              <a:rPr lang="zh-CN" altLang="en-US" sz="1800" dirty="0">
                <a:solidFill>
                  <a:srgbClr val="FF0000"/>
                </a:solidFill>
                <a:latin typeface="微软雅黑" panose="020B0503020204020204" pitchFamily="34" charset="-122"/>
                <a:ea typeface="微软雅黑" panose="020B0503020204020204" pitchFamily="34" charset="-122"/>
              </a:rPr>
              <a:t>the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800" dirty="0">
                <a:solidFill>
                  <a:srgbClr val="FF0000"/>
                </a:solidFill>
                <a:latin typeface="微软雅黑" panose="020B0503020204020204" pitchFamily="34" charset="-122"/>
                <a:ea typeface="微软雅黑" panose="020B0503020204020204" pitchFamily="34" charset="-122"/>
              </a:rPr>
              <a:t>Eastern Han Dynasty</a:t>
            </a:r>
            <a:r>
              <a:rPr lang="en-US" altLang="zh-CN" sz="1800" dirty="0">
                <a:solidFill>
                  <a:srgbClr val="FF0000"/>
                </a:solidFill>
                <a:latin typeface="微软雅黑" panose="020B0503020204020204" pitchFamily="34" charset="-122"/>
                <a:ea typeface="微软雅黑" panose="020B0503020204020204" pitchFamily="34" charset="-122"/>
              </a:rPr>
              <a:t>.</a:t>
            </a:r>
          </a:p>
          <a:p>
            <a:pPr marL="285750" indent="-285750" fontAlgn="auto">
              <a:lnSpc>
                <a:spcPts val="3980"/>
              </a:lnSpc>
              <a:buFont typeface="Wingdings" panose="05000000000000000000" charset="0"/>
              <a:buChar char="l"/>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800" dirty="0">
                <a:solidFill>
                  <a:srgbClr val="FF0000"/>
                </a:solidFill>
                <a:latin typeface="微软雅黑" panose="020B0503020204020204" pitchFamily="34" charset="-122"/>
                <a:ea typeface="微软雅黑" panose="020B0503020204020204" pitchFamily="34" charset="-122"/>
              </a:rPr>
              <a:t>During the Wei,Jin,Northern and Southern Dynasties</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 the political situation was turbulent, and the gentry（士族） are sinking in liquor. </a:t>
            </a:r>
          </a:p>
          <a:p>
            <a:pPr marL="285750" indent="-285750" fontAlgn="auto">
              <a:lnSpc>
                <a:spcPts val="3980"/>
              </a:lnSpc>
              <a:buFont typeface="Wingdings" panose="05000000000000000000" charset="0"/>
              <a:buChar char="l"/>
            </a:pPr>
            <a:r>
              <a:rPr lang="zh-CN" altLang="en-US" sz="1800" dirty="0">
                <a:solidFill>
                  <a:srgbClr val="FF0000"/>
                </a:solidFill>
                <a:latin typeface="微软雅黑" panose="020B0503020204020204" pitchFamily="34" charset="-122"/>
                <a:ea typeface="微软雅黑" panose="020B0503020204020204" pitchFamily="34" charset="-122"/>
                <a:sym typeface="+mn-ea"/>
              </a:rPr>
              <a:t>With the unification of Sui and Tang Dynasties</a:t>
            </a:r>
            <a:r>
              <a:rPr lang="zh-CN" altLang="en-US" sz="1800" dirty="0">
                <a:solidFill>
                  <a:schemeClr val="bg2">
                    <a:lumMod val="25000"/>
                  </a:schemeClr>
                </a:solidFill>
                <a:latin typeface="微软雅黑" panose="020B0503020204020204" pitchFamily="34" charset="-122"/>
                <a:ea typeface="微软雅黑" panose="020B0503020204020204" pitchFamily="34" charset="-122"/>
                <a:sym typeface="+mn-ea"/>
              </a:rPr>
              <a:t>, liquor culture has also reached its peak. </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a:p>
            <a:pPr marL="285750" indent="-285750" fontAlgn="auto">
              <a:lnSpc>
                <a:spcPts val="3980"/>
              </a:lnSpc>
              <a:buFont typeface="Wingdings" panose="05000000000000000000" charset="0"/>
              <a:buChar char="l"/>
            </a:pPr>
            <a:r>
              <a:rPr lang="zh-CN" altLang="en-US" sz="1800" dirty="0">
                <a:solidFill>
                  <a:schemeClr val="bg2">
                    <a:lumMod val="25000"/>
                  </a:schemeClr>
                </a:solidFill>
                <a:latin typeface="微软雅黑" panose="020B0503020204020204" pitchFamily="34" charset="-122"/>
                <a:ea typeface="微软雅黑" panose="020B0503020204020204" pitchFamily="34" charset="-122"/>
                <a:sym typeface="+mn-ea"/>
              </a:rPr>
              <a:t>In </a:t>
            </a:r>
            <a:r>
              <a:rPr lang="en-US" altLang="zh-CN" sz="1800" dirty="0">
                <a:solidFill>
                  <a:srgbClr val="FF0000"/>
                </a:solidFill>
                <a:latin typeface="微软雅黑" panose="020B0503020204020204" pitchFamily="34" charset="-122"/>
                <a:ea typeface="微软雅黑" panose="020B0503020204020204" pitchFamily="34" charset="-122"/>
                <a:sym typeface="+mn-ea"/>
              </a:rPr>
              <a:t>the </a:t>
            </a:r>
            <a:r>
              <a:rPr lang="zh-CN" altLang="en-US" sz="1800" dirty="0">
                <a:solidFill>
                  <a:srgbClr val="FF0000"/>
                </a:solidFill>
                <a:latin typeface="微软雅黑" panose="020B0503020204020204" pitchFamily="34" charset="-122"/>
                <a:ea typeface="微软雅黑" panose="020B0503020204020204" pitchFamily="34" charset="-122"/>
                <a:sym typeface="+mn-ea"/>
              </a:rPr>
              <a:t>Zhao and Song Dynasties</a:t>
            </a:r>
            <a:r>
              <a:rPr lang="zh-CN" altLang="en-US" sz="1800" dirty="0">
                <a:solidFill>
                  <a:schemeClr val="bg2">
                    <a:lumMod val="25000"/>
                  </a:schemeClr>
                </a:solidFill>
                <a:latin typeface="微软雅黑" panose="020B0503020204020204" pitchFamily="34" charset="-122"/>
                <a:ea typeface="微软雅黑" panose="020B0503020204020204" pitchFamily="34" charset="-122"/>
                <a:sym typeface="+mn-ea"/>
              </a:rPr>
              <a:t>, The poet lost his pride in liquor and began to become attached to tea.</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a:p>
            <a:pPr marL="285750" indent="-285750" fontAlgn="auto">
              <a:lnSpc>
                <a:spcPts val="3980"/>
              </a:lnSpc>
              <a:buFont typeface="Wingdings" panose="05000000000000000000" charset="0"/>
              <a:buChar char="l"/>
            </a:pPr>
            <a:r>
              <a:rPr lang="en-US" altLang="zh-CN" sz="1800" dirty="0">
                <a:solidFill>
                  <a:schemeClr val="bg2">
                    <a:lumMod val="25000"/>
                  </a:schemeClr>
                </a:solidFill>
                <a:latin typeface="微软雅黑" panose="020B0503020204020204" pitchFamily="34" charset="-122"/>
                <a:ea typeface="微软雅黑" panose="020B0503020204020204" pitchFamily="34" charset="-122"/>
                <a:sym typeface="+mn-ea"/>
              </a:rPr>
              <a:t>Then</a:t>
            </a:r>
            <a:r>
              <a:rPr lang="zh-CN" altLang="en-US" sz="1800" dirty="0">
                <a:solidFill>
                  <a:schemeClr val="bg2">
                    <a:lumMod val="25000"/>
                  </a:schemeClr>
                </a:solidFill>
                <a:latin typeface="微软雅黑" panose="020B0503020204020204" pitchFamily="34" charset="-122"/>
                <a:ea typeface="微软雅黑" panose="020B0503020204020204" pitchFamily="34" charset="-122"/>
                <a:sym typeface="+mn-ea"/>
              </a:rPr>
              <a:t>, </a:t>
            </a:r>
            <a:r>
              <a:rPr lang="zh-CN" altLang="en-US" sz="1800" dirty="0">
                <a:solidFill>
                  <a:srgbClr val="FF0000"/>
                </a:solidFill>
                <a:latin typeface="微软雅黑" panose="020B0503020204020204" pitchFamily="34" charset="-122"/>
                <a:ea typeface="微软雅黑" panose="020B0503020204020204" pitchFamily="34" charset="-122"/>
                <a:sym typeface="+mn-ea"/>
              </a:rPr>
              <a:t>the Yuan and Ming Dynasties</a:t>
            </a:r>
            <a:r>
              <a:rPr lang="zh-CN" altLang="en-US" sz="1800" dirty="0">
                <a:solidFill>
                  <a:schemeClr val="bg2">
                    <a:lumMod val="25000"/>
                  </a:schemeClr>
                </a:solidFill>
                <a:latin typeface="微软雅黑" panose="020B0503020204020204" pitchFamily="34" charset="-122"/>
                <a:ea typeface="微软雅黑" panose="020B0503020204020204" pitchFamily="34" charset="-122"/>
                <a:sym typeface="+mn-ea"/>
              </a:rPr>
              <a:t> failed to revive the lofty sentiments in liquor.</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a:p>
            <a:pPr indent="0" fontAlgn="auto">
              <a:lnSpc>
                <a:spcPts val="3980"/>
              </a:lnSpc>
              <a:buFont typeface="Wingdings" panose="05000000000000000000" charset="0"/>
              <a:buNone/>
            </a:pPr>
            <a:endParaRPr lang="zh-CN" altLang="en-US" sz="2400" dirty="0">
              <a:cs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additive="base">
                                        <p:cTn id="4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 calcmode="lin" valueType="num">
                                      <p:cBhvr additive="base">
                                        <p:cTn id="5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1999" cy="6858000"/>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2" cstate="screen"/>
          <a:srcRect t="-1"/>
          <a:stretch>
            <a:fillRect/>
          </a:stretch>
        </p:blipFill>
        <p:spPr>
          <a:xfrm rot="10800000">
            <a:off x="3775365" y="-635000"/>
            <a:ext cx="8416635" cy="6172201"/>
          </a:xfrm>
          <a:prstGeom prst="rect">
            <a:avLst/>
          </a:prstGeom>
        </p:spPr>
      </p:pic>
      <p:sp>
        <p:nvSpPr>
          <p:cNvPr id="30" name="文本框 15"/>
          <p:cNvSpPr txBox="1">
            <a:spLocks noChangeArrowheads="1"/>
          </p:cNvSpPr>
          <p:nvPr/>
        </p:nvSpPr>
        <p:spPr bwMode="auto">
          <a:xfrm>
            <a:off x="52705" y="3071495"/>
            <a:ext cx="64198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3600" b="1" dirty="0">
                <a:solidFill>
                  <a:srgbClr val="8E6D48"/>
                </a:solidFill>
                <a:latin typeface="幼圆" panose="02010509060101010101" pitchFamily="49" charset="-122"/>
                <a:ea typeface="幼圆" panose="02010509060101010101" pitchFamily="49" charset="-122"/>
              </a:rPr>
              <a:t>Ⅲ. Liquor Types and Drinking Vessel</a:t>
            </a:r>
            <a:r>
              <a:rPr lang="en-US" altLang="zh-CN" sz="3600" b="1" dirty="0">
                <a:solidFill>
                  <a:srgbClr val="8E6D48"/>
                </a:solidFill>
                <a:latin typeface="幼圆" panose="02010509060101010101" pitchFamily="49" charset="-122"/>
                <a:ea typeface="幼圆" panose="02010509060101010101" pitchFamily="49" charset="-122"/>
              </a:rPr>
              <a:t>s</a:t>
            </a:r>
          </a:p>
        </p:txBody>
      </p:sp>
      <p:sp>
        <p:nvSpPr>
          <p:cNvPr id="3" name="文本框 2"/>
          <p:cNvSpPr txBox="1"/>
          <p:nvPr/>
        </p:nvSpPr>
        <p:spPr>
          <a:xfrm>
            <a:off x="1133748" y="608518"/>
            <a:ext cx="2915721" cy="2646878"/>
          </a:xfrm>
          <a:prstGeom prst="rect">
            <a:avLst/>
          </a:prstGeom>
          <a:noFill/>
        </p:spPr>
        <p:txBody>
          <a:bodyPr wrap="square" rtlCol="0">
            <a:spAutoFit/>
          </a:bodyPr>
          <a:lstStyle/>
          <a:p>
            <a:r>
              <a:rPr lang="en-US" altLang="zh-CN" sz="16600">
                <a:solidFill>
                  <a:srgbClr val="B9965A">
                    <a:alpha val="15000"/>
                  </a:srgbClr>
                </a:solidFill>
              </a:rPr>
              <a:t>03</a:t>
            </a:r>
            <a:endParaRPr lang="zh-CN" altLang="en-US" sz="16600">
              <a:solidFill>
                <a:srgbClr val="B9965A">
                  <a:alpha val="15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肘形连接符 4"/>
          <p:cNvCxnSpPr/>
          <p:nvPr/>
        </p:nvCxnSpPr>
        <p:spPr>
          <a:xfrm rot="10800000" flipV="1">
            <a:off x="2682134" y="1070396"/>
            <a:ext cx="2352511" cy="2298486"/>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034643" y="994773"/>
            <a:ext cx="2122714" cy="522514"/>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56"/>
          <p:cNvSpPr>
            <a:spLocks noEditPoints="1"/>
          </p:cNvSpPr>
          <p:nvPr/>
        </p:nvSpPr>
        <p:spPr bwMode="auto">
          <a:xfrm>
            <a:off x="5844198" y="2639060"/>
            <a:ext cx="504895" cy="795732"/>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rgbClr val="82B347"/>
          </a:solidFill>
          <a:ln>
            <a:noFill/>
          </a:ln>
        </p:spPr>
        <p:txBody>
          <a:bodyPr lIns="80296" tIns="40148" rIns="80296" bIns="40148"/>
          <a:lstStyle/>
          <a:p>
            <a:pPr eaLnBrk="1" fontAlgn="auto" hangingPunct="1">
              <a:spcBef>
                <a:spcPts val="0"/>
              </a:spcBef>
              <a:spcAft>
                <a:spcPts val="0"/>
              </a:spcAft>
              <a:defRPr/>
            </a:pPr>
            <a:endParaRPr kumimoji="0" lang="zh-CN" altLang="en-US" sz="1580">
              <a:solidFill>
                <a:srgbClr val="82B347"/>
              </a:solidFill>
              <a:latin typeface="Calibri" panose="020F0502020204030204"/>
            </a:endParaRPr>
          </a:p>
        </p:txBody>
      </p:sp>
      <p:sp>
        <p:nvSpPr>
          <p:cNvPr id="13" name="Freeform 26"/>
          <p:cNvSpPr>
            <a:spLocks noEditPoints="1"/>
          </p:cNvSpPr>
          <p:nvPr/>
        </p:nvSpPr>
        <p:spPr bwMode="auto">
          <a:xfrm>
            <a:off x="9339241" y="2638768"/>
            <a:ext cx="632479" cy="730821"/>
          </a:xfrm>
          <a:custGeom>
            <a:avLst/>
            <a:gdLst>
              <a:gd name="T0" fmla="*/ 1137 w 1137"/>
              <a:gd name="T1" fmla="*/ 1189 h 1313"/>
              <a:gd name="T2" fmla="*/ 802 w 1137"/>
              <a:gd name="T3" fmla="*/ 777 h 1313"/>
              <a:gd name="T4" fmla="*/ 655 w 1137"/>
              <a:gd name="T5" fmla="*/ 1245 h 1313"/>
              <a:gd name="T6" fmla="*/ 608 w 1137"/>
              <a:gd name="T7" fmla="*/ 958 h 1313"/>
              <a:gd name="T8" fmla="*/ 529 w 1137"/>
              <a:gd name="T9" fmla="*/ 958 h 1313"/>
              <a:gd name="T10" fmla="*/ 482 w 1137"/>
              <a:gd name="T11" fmla="*/ 1245 h 1313"/>
              <a:gd name="T12" fmla="*/ 335 w 1137"/>
              <a:gd name="T13" fmla="*/ 777 h 1313"/>
              <a:gd name="T14" fmla="*/ 0 w 1137"/>
              <a:gd name="T15" fmla="*/ 1189 h 1313"/>
              <a:gd name="T16" fmla="*/ 0 w 1137"/>
              <a:gd name="T17" fmla="*/ 1195 h 1313"/>
              <a:gd name="T18" fmla="*/ 0 w 1137"/>
              <a:gd name="T19" fmla="*/ 1198 h 1313"/>
              <a:gd name="T20" fmla="*/ 568 w 1137"/>
              <a:gd name="T21" fmla="*/ 1302 h 1313"/>
              <a:gd name="T22" fmla="*/ 1137 w 1137"/>
              <a:gd name="T23" fmla="*/ 1198 h 1313"/>
              <a:gd name="T24" fmla="*/ 1137 w 1137"/>
              <a:gd name="T25" fmla="*/ 1195 h 1313"/>
              <a:gd name="T26" fmla="*/ 1137 w 1137"/>
              <a:gd name="T27" fmla="*/ 1189 h 1313"/>
              <a:gd name="T28" fmla="*/ 598 w 1137"/>
              <a:gd name="T29" fmla="*/ 814 h 1313"/>
              <a:gd name="T30" fmla="*/ 539 w 1137"/>
              <a:gd name="T31" fmla="*/ 814 h 1313"/>
              <a:gd name="T32" fmla="*/ 523 w 1137"/>
              <a:gd name="T33" fmla="*/ 821 h 1313"/>
              <a:gd name="T34" fmla="*/ 500 w 1137"/>
              <a:gd name="T35" fmla="*/ 843 h 1313"/>
              <a:gd name="T36" fmla="*/ 496 w 1137"/>
              <a:gd name="T37" fmla="*/ 871 h 1313"/>
              <a:gd name="T38" fmla="*/ 525 w 1137"/>
              <a:gd name="T39" fmla="*/ 919 h 1313"/>
              <a:gd name="T40" fmla="*/ 544 w 1137"/>
              <a:gd name="T41" fmla="*/ 930 h 1313"/>
              <a:gd name="T42" fmla="*/ 593 w 1137"/>
              <a:gd name="T43" fmla="*/ 930 h 1313"/>
              <a:gd name="T44" fmla="*/ 612 w 1137"/>
              <a:gd name="T45" fmla="*/ 919 h 1313"/>
              <a:gd name="T46" fmla="*/ 641 w 1137"/>
              <a:gd name="T47" fmla="*/ 871 h 1313"/>
              <a:gd name="T48" fmla="*/ 637 w 1137"/>
              <a:gd name="T49" fmla="*/ 843 h 1313"/>
              <a:gd name="T50" fmla="*/ 614 w 1137"/>
              <a:gd name="T51" fmla="*/ 821 h 1313"/>
              <a:gd name="T52" fmla="*/ 598 w 1137"/>
              <a:gd name="T53" fmla="*/ 814 h 1313"/>
              <a:gd name="T54" fmla="*/ 568 w 1137"/>
              <a:gd name="T55" fmla="*/ 700 h 1313"/>
              <a:gd name="T56" fmla="*/ 822 w 1137"/>
              <a:gd name="T57" fmla="*/ 326 h 1313"/>
              <a:gd name="T58" fmla="*/ 568 w 1137"/>
              <a:gd name="T59" fmla="*/ 0 h 1313"/>
              <a:gd name="T60" fmla="*/ 315 w 1137"/>
              <a:gd name="T61" fmla="*/ 326 h 1313"/>
              <a:gd name="T62" fmla="*/ 568 w 1137"/>
              <a:gd name="T63" fmla="*/ 70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7" h="1313">
                <a:moveTo>
                  <a:pt x="1137" y="1189"/>
                </a:moveTo>
                <a:cubicBezTo>
                  <a:pt x="1137" y="1017"/>
                  <a:pt x="1000" y="853"/>
                  <a:pt x="802" y="777"/>
                </a:cubicBezTo>
                <a:lnTo>
                  <a:pt x="655" y="1245"/>
                </a:lnTo>
                <a:lnTo>
                  <a:pt x="608" y="958"/>
                </a:lnTo>
                <a:lnTo>
                  <a:pt x="529" y="958"/>
                </a:lnTo>
                <a:lnTo>
                  <a:pt x="482" y="1245"/>
                </a:lnTo>
                <a:lnTo>
                  <a:pt x="335" y="777"/>
                </a:lnTo>
                <a:cubicBezTo>
                  <a:pt x="138" y="853"/>
                  <a:pt x="0" y="1017"/>
                  <a:pt x="0" y="1189"/>
                </a:cubicBezTo>
                <a:cubicBezTo>
                  <a:pt x="0" y="1191"/>
                  <a:pt x="0" y="1193"/>
                  <a:pt x="0" y="1195"/>
                </a:cubicBezTo>
                <a:cubicBezTo>
                  <a:pt x="0" y="1196"/>
                  <a:pt x="0" y="1197"/>
                  <a:pt x="0" y="1198"/>
                </a:cubicBezTo>
                <a:cubicBezTo>
                  <a:pt x="0" y="1313"/>
                  <a:pt x="119" y="1302"/>
                  <a:pt x="568" y="1302"/>
                </a:cubicBezTo>
                <a:cubicBezTo>
                  <a:pt x="1047" y="1302"/>
                  <a:pt x="1137" y="1313"/>
                  <a:pt x="1137" y="1198"/>
                </a:cubicBezTo>
                <a:cubicBezTo>
                  <a:pt x="1137" y="1197"/>
                  <a:pt x="1137" y="1196"/>
                  <a:pt x="1137" y="1195"/>
                </a:cubicBezTo>
                <a:cubicBezTo>
                  <a:pt x="1137" y="1193"/>
                  <a:pt x="1137" y="1191"/>
                  <a:pt x="1137" y="1189"/>
                </a:cubicBezTo>
                <a:close/>
                <a:moveTo>
                  <a:pt x="598" y="814"/>
                </a:moveTo>
                <a:lnTo>
                  <a:pt x="539" y="814"/>
                </a:lnTo>
                <a:cubicBezTo>
                  <a:pt x="533" y="814"/>
                  <a:pt x="527" y="816"/>
                  <a:pt x="523" y="821"/>
                </a:cubicBezTo>
                <a:lnTo>
                  <a:pt x="500" y="843"/>
                </a:lnTo>
                <a:cubicBezTo>
                  <a:pt x="493" y="851"/>
                  <a:pt x="491" y="862"/>
                  <a:pt x="496" y="871"/>
                </a:cubicBezTo>
                <a:lnTo>
                  <a:pt x="525" y="919"/>
                </a:lnTo>
                <a:cubicBezTo>
                  <a:pt x="529" y="926"/>
                  <a:pt x="536" y="930"/>
                  <a:pt x="544" y="930"/>
                </a:cubicBezTo>
                <a:lnTo>
                  <a:pt x="593" y="930"/>
                </a:lnTo>
                <a:cubicBezTo>
                  <a:pt x="601" y="930"/>
                  <a:pt x="608" y="926"/>
                  <a:pt x="612" y="919"/>
                </a:cubicBezTo>
                <a:lnTo>
                  <a:pt x="641" y="871"/>
                </a:lnTo>
                <a:cubicBezTo>
                  <a:pt x="646" y="862"/>
                  <a:pt x="644" y="851"/>
                  <a:pt x="637" y="843"/>
                </a:cubicBezTo>
                <a:lnTo>
                  <a:pt x="614" y="821"/>
                </a:lnTo>
                <a:cubicBezTo>
                  <a:pt x="610" y="816"/>
                  <a:pt x="604" y="814"/>
                  <a:pt x="598" y="814"/>
                </a:cubicBezTo>
                <a:close/>
                <a:moveTo>
                  <a:pt x="568" y="700"/>
                </a:moveTo>
                <a:cubicBezTo>
                  <a:pt x="708" y="700"/>
                  <a:pt x="822" y="506"/>
                  <a:pt x="822" y="326"/>
                </a:cubicBezTo>
                <a:cubicBezTo>
                  <a:pt x="822" y="146"/>
                  <a:pt x="708" y="0"/>
                  <a:pt x="568" y="0"/>
                </a:cubicBezTo>
                <a:cubicBezTo>
                  <a:pt x="429" y="0"/>
                  <a:pt x="315" y="146"/>
                  <a:pt x="315" y="326"/>
                </a:cubicBezTo>
                <a:cubicBezTo>
                  <a:pt x="315" y="506"/>
                  <a:pt x="429" y="700"/>
                  <a:pt x="568" y="700"/>
                </a:cubicBezTo>
                <a:close/>
              </a:path>
            </a:pathLst>
          </a:custGeom>
          <a:solidFill>
            <a:srgbClr val="82B347"/>
          </a:solidFill>
          <a:ln>
            <a:noFill/>
          </a:ln>
        </p:spPr>
        <p:txBody>
          <a:bodyPr/>
          <a:lstStyle/>
          <a:p>
            <a:endParaRPr lang="zh-CN" altLang="en-US">
              <a:solidFill>
                <a:srgbClr val="82B347"/>
              </a:solidFill>
            </a:endParaRPr>
          </a:p>
        </p:txBody>
      </p:sp>
      <p:cxnSp>
        <p:nvCxnSpPr>
          <p:cNvPr id="14" name="肘形连接符 13"/>
          <p:cNvCxnSpPr/>
          <p:nvPr/>
        </p:nvCxnSpPr>
        <p:spPr>
          <a:xfrm rot="5400000" flipV="1">
            <a:off x="5530850" y="2076450"/>
            <a:ext cx="1122045" cy="3175"/>
          </a:xfrm>
          <a:prstGeom prst="bentConnector3">
            <a:avLst>
              <a:gd name="adj1" fmla="val 50028"/>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356964" y="995164"/>
            <a:ext cx="1640632" cy="521970"/>
          </a:xfrm>
          <a:prstGeom prst="rect">
            <a:avLst/>
          </a:prstGeom>
          <a:noFill/>
        </p:spPr>
        <p:txBody>
          <a:bodyPr wrap="square" rtlCol="0">
            <a:spAutoFit/>
          </a:bodyPr>
          <a:lstStyle/>
          <a:p>
            <a:pPr fontAlgn="base">
              <a:spcBef>
                <a:spcPct val="0"/>
              </a:spcBef>
              <a:spcAft>
                <a:spcPct val="0"/>
              </a:spcAft>
              <a:defRPr/>
            </a:pPr>
            <a:r>
              <a:rPr lang="zh-CN" altLang="en-US" b="1" dirty="0">
                <a:solidFill>
                  <a:schemeClr val="bg1"/>
                </a:solidFill>
                <a:latin typeface="微软雅黑" panose="020B0503020204020204" pitchFamily="34" charset="-122"/>
                <a:ea typeface="微软雅黑" panose="020B0503020204020204" pitchFamily="34" charset="-122"/>
                <a:sym typeface="+mn-ea"/>
              </a:rPr>
              <a:t> </a:t>
            </a:r>
            <a:r>
              <a:rPr lang="en-US" altLang="zh-CN" sz="2800" b="1" dirty="0">
                <a:solidFill>
                  <a:schemeClr val="bg1"/>
                </a:solidFill>
                <a:latin typeface="微软雅黑" panose="020B0503020204020204" pitchFamily="34" charset="-122"/>
                <a:ea typeface="微软雅黑" panose="020B0503020204020204" pitchFamily="34" charset="-122"/>
                <a:sym typeface="+mn-ea"/>
              </a:rPr>
              <a:t>L</a:t>
            </a:r>
            <a:r>
              <a:rPr lang="zh-CN" altLang="en-US" sz="2800" b="1" dirty="0">
                <a:solidFill>
                  <a:schemeClr val="bg1"/>
                </a:solidFill>
                <a:latin typeface="微软雅黑" panose="020B0503020204020204" pitchFamily="34" charset="-122"/>
                <a:ea typeface="微软雅黑" panose="020B0503020204020204" pitchFamily="34" charset="-122"/>
                <a:sym typeface="+mn-ea"/>
              </a:rPr>
              <a:t>iquor</a:t>
            </a:r>
          </a:p>
        </p:txBody>
      </p:sp>
      <p:sp>
        <p:nvSpPr>
          <p:cNvPr id="17" name="文本框 16"/>
          <p:cNvSpPr txBox="1"/>
          <p:nvPr/>
        </p:nvSpPr>
        <p:spPr>
          <a:xfrm>
            <a:off x="8533130" y="3434715"/>
            <a:ext cx="2418715" cy="398780"/>
          </a:xfrm>
          <a:prstGeom prst="rect">
            <a:avLst/>
          </a:prstGeom>
          <a:noFill/>
        </p:spPr>
        <p:txBody>
          <a:bodyPr wrap="square" rtlCol="0">
            <a:spAutoFit/>
          </a:bodyPr>
          <a:lstStyle/>
          <a:p>
            <a:r>
              <a:rPr lang="en-US" altLang="zh-CN" sz="2000" b="1" dirty="0">
                <a:solidFill>
                  <a:srgbClr val="82B347"/>
                </a:solidFill>
                <a:latin typeface="微软雅黑" panose="020B0503020204020204" pitchFamily="34" charset="-122"/>
                <a:ea typeface="微软雅黑" panose="020B0503020204020204" pitchFamily="34" charset="-122"/>
              </a:rPr>
              <a:t>B</a:t>
            </a:r>
            <a:r>
              <a:rPr lang="zh-CN" altLang="en-US" sz="2000" b="1" dirty="0">
                <a:solidFill>
                  <a:srgbClr val="82B347"/>
                </a:solidFill>
                <a:latin typeface="微软雅黑" panose="020B0503020204020204" pitchFamily="34" charset="-122"/>
                <a:ea typeface="微软雅黑" panose="020B0503020204020204" pitchFamily="34" charset="-122"/>
              </a:rPr>
              <a:t>lending </a:t>
            </a:r>
            <a:r>
              <a:rPr lang="en-US" altLang="zh-CN" sz="2000" b="1" dirty="0">
                <a:solidFill>
                  <a:srgbClr val="82B347"/>
                </a:solidFill>
                <a:latin typeface="微软雅黑" panose="020B0503020204020204" pitchFamily="34" charset="-122"/>
                <a:ea typeface="微软雅黑" panose="020B0503020204020204" pitchFamily="34" charset="-122"/>
              </a:rPr>
              <a:t>T</a:t>
            </a:r>
            <a:r>
              <a:rPr lang="zh-CN" altLang="en-US" sz="2000" b="1" dirty="0">
                <a:solidFill>
                  <a:srgbClr val="82B347"/>
                </a:solidFill>
                <a:latin typeface="微软雅黑" panose="020B0503020204020204" pitchFamily="34" charset="-122"/>
                <a:ea typeface="微软雅黑" panose="020B0503020204020204" pitchFamily="34" charset="-122"/>
              </a:rPr>
              <a:t>ype</a:t>
            </a:r>
          </a:p>
        </p:txBody>
      </p:sp>
      <p:sp>
        <p:nvSpPr>
          <p:cNvPr id="18" name="矩形 17"/>
          <p:cNvSpPr/>
          <p:nvPr/>
        </p:nvSpPr>
        <p:spPr>
          <a:xfrm>
            <a:off x="8076565" y="3833495"/>
            <a:ext cx="4029710" cy="2530475"/>
          </a:xfrm>
          <a:prstGeom prst="rect">
            <a:avLst/>
          </a:prstGeom>
        </p:spPr>
        <p:txBody>
          <a:bodyPr wrap="square">
            <a:noAutofit/>
          </a:bodyPr>
          <a:lstStyle/>
          <a:p>
            <a:pPr algn="just">
              <a:lnSpc>
                <a:spcPct val="150000"/>
              </a:lnSpc>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 The base liquor of blending liquor is normal juice liquor or distilled liquor, which is blended with alcohol or non-alcohol materials. After soaking and mixing, the blending liquor is obtained. </a:t>
            </a:r>
          </a:p>
        </p:txBody>
      </p:sp>
      <p:sp>
        <p:nvSpPr>
          <p:cNvPr id="21" name="文本框 20"/>
          <p:cNvSpPr txBox="1"/>
          <p:nvPr/>
        </p:nvSpPr>
        <p:spPr>
          <a:xfrm>
            <a:off x="5034915" y="3489960"/>
            <a:ext cx="2828925" cy="398780"/>
          </a:xfrm>
          <a:prstGeom prst="rect">
            <a:avLst/>
          </a:prstGeom>
          <a:noFill/>
        </p:spPr>
        <p:txBody>
          <a:bodyPr wrap="square" rtlCol="0">
            <a:spAutoFit/>
          </a:bodyPr>
          <a:lstStyle/>
          <a:p>
            <a:r>
              <a:rPr lang="en-US" altLang="zh-CN" sz="2000" b="1" dirty="0">
                <a:solidFill>
                  <a:srgbClr val="82B347"/>
                </a:solidFill>
                <a:latin typeface="微软雅黑" panose="020B0503020204020204" pitchFamily="34" charset="-122"/>
                <a:ea typeface="微软雅黑" panose="020B0503020204020204" pitchFamily="34" charset="-122"/>
              </a:rPr>
              <a:t>D</a:t>
            </a:r>
            <a:r>
              <a:rPr lang="zh-CN" altLang="en-US" sz="2000" b="1" dirty="0">
                <a:solidFill>
                  <a:srgbClr val="82B347"/>
                </a:solidFill>
                <a:latin typeface="微软雅黑" panose="020B0503020204020204" pitchFamily="34" charset="-122"/>
                <a:ea typeface="微软雅黑" panose="020B0503020204020204" pitchFamily="34" charset="-122"/>
              </a:rPr>
              <a:t>istilled </a:t>
            </a:r>
            <a:r>
              <a:rPr lang="en-US" altLang="zh-CN" sz="2000" b="1" dirty="0">
                <a:solidFill>
                  <a:srgbClr val="82B347"/>
                </a:solidFill>
                <a:latin typeface="微软雅黑" panose="020B0503020204020204" pitchFamily="34" charset="-122"/>
                <a:ea typeface="微软雅黑" panose="020B0503020204020204" pitchFamily="34" charset="-122"/>
              </a:rPr>
              <a:t>L</a:t>
            </a:r>
            <a:r>
              <a:rPr lang="zh-CN" altLang="en-US" sz="2000" b="1" dirty="0">
                <a:solidFill>
                  <a:srgbClr val="82B347"/>
                </a:solidFill>
                <a:latin typeface="微软雅黑" panose="020B0503020204020204" pitchFamily="34" charset="-122"/>
                <a:ea typeface="微软雅黑" panose="020B0503020204020204" pitchFamily="34" charset="-122"/>
              </a:rPr>
              <a:t>iquor</a:t>
            </a:r>
          </a:p>
        </p:txBody>
      </p:sp>
      <p:sp>
        <p:nvSpPr>
          <p:cNvPr id="22" name="矩形 21"/>
          <p:cNvSpPr/>
          <p:nvPr/>
        </p:nvSpPr>
        <p:spPr>
          <a:xfrm>
            <a:off x="4500245" y="4010025"/>
            <a:ext cx="3539490" cy="2162175"/>
          </a:xfrm>
          <a:prstGeom prst="rect">
            <a:avLst/>
          </a:prstGeom>
        </p:spPr>
        <p:txBody>
          <a:bodyPr wrap="square">
            <a:noAutofit/>
          </a:bodyPr>
          <a:lstStyle/>
          <a:p>
            <a:pPr algn="just">
              <a:lnSpc>
                <a:spcPct val="150000"/>
              </a:lnSpc>
            </a:pPr>
            <a:r>
              <a:rPr lang="en-US" altLang="zh-CN" sz="1800" dirty="0">
                <a:solidFill>
                  <a:schemeClr val="bg2">
                    <a:lumMod val="25000"/>
                  </a:schemeClr>
                </a:solidFill>
                <a:latin typeface="微软雅黑" panose="020B0503020204020204" pitchFamily="34" charset="-122"/>
                <a:ea typeface="微软雅黑" panose="020B0503020204020204" pitchFamily="34" charset="-122"/>
              </a:rPr>
              <a:t>It</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 is made from the fermented raw materials such as fruit or grain and distilled fermented liquor</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 </a:t>
            </a:r>
            <a:r>
              <a:rPr lang="en-US" sz="1800" dirty="0">
                <a:solidFill>
                  <a:schemeClr val="bg2">
                    <a:lumMod val="25000"/>
                  </a:schemeClr>
                </a:solidFill>
                <a:latin typeface="微软雅黑" panose="020B0503020204020204" pitchFamily="34" charset="-122"/>
                <a:ea typeface="微软雅黑" panose="020B0503020204020204" pitchFamily="34" charset="-122"/>
              </a:rPr>
              <a:t>and</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 </a:t>
            </a:r>
            <a:r>
              <a:rPr lang="zh-CN" altLang="en-US" dirty="0">
                <a:solidFill>
                  <a:schemeClr val="bg2">
                    <a:lumMod val="25000"/>
                  </a:schemeClr>
                </a:solidFill>
                <a:latin typeface="微软雅黑" panose="020B0503020204020204" pitchFamily="34" charset="-122"/>
                <a:ea typeface="微软雅黑" panose="020B0503020204020204" pitchFamily="34" charset="-122"/>
                <a:sym typeface="+mn-ea"/>
              </a:rPr>
              <a:t>usually</a:t>
            </a:r>
            <a:r>
              <a:rPr lang="en-US" altLang="zh-CN" dirty="0">
                <a:solidFill>
                  <a:schemeClr val="bg2">
                    <a:lumMod val="25000"/>
                  </a:schemeClr>
                </a:solidFill>
                <a:latin typeface="微软雅黑" panose="020B0503020204020204" pitchFamily="34" charset="-122"/>
                <a:ea typeface="微软雅黑" panose="020B0503020204020204" pitchFamily="34" charset="-122"/>
                <a:sym typeface="+mn-ea"/>
              </a:rPr>
              <a:t> </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strong</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23" name="文本框 22"/>
          <p:cNvSpPr txBox="1"/>
          <p:nvPr/>
        </p:nvSpPr>
        <p:spPr>
          <a:xfrm>
            <a:off x="685800" y="3481070"/>
            <a:ext cx="3924300" cy="398780"/>
          </a:xfrm>
          <a:prstGeom prst="rect">
            <a:avLst/>
          </a:prstGeom>
          <a:noFill/>
        </p:spPr>
        <p:txBody>
          <a:bodyPr wrap="square" rtlCol="0">
            <a:spAutoFit/>
          </a:bodyPr>
          <a:lstStyle/>
          <a:p>
            <a:r>
              <a:rPr lang="en-US" altLang="zh-CN" sz="2000" b="1" dirty="0">
                <a:solidFill>
                  <a:srgbClr val="82B347"/>
                </a:solidFill>
                <a:latin typeface="微软雅黑" panose="020B0503020204020204" pitchFamily="34" charset="-122"/>
                <a:ea typeface="微软雅黑" panose="020B0503020204020204" pitchFamily="34" charset="-122"/>
              </a:rPr>
              <a:t>B</a:t>
            </a:r>
            <a:r>
              <a:rPr lang="zh-CN" altLang="en-US" sz="2000" b="1" dirty="0">
                <a:solidFill>
                  <a:srgbClr val="82B347"/>
                </a:solidFill>
                <a:latin typeface="微软雅黑" panose="020B0503020204020204" pitchFamily="34" charset="-122"/>
                <a:ea typeface="微软雅黑" panose="020B0503020204020204" pitchFamily="34" charset="-122"/>
              </a:rPr>
              <a:t>rewed </a:t>
            </a:r>
            <a:r>
              <a:rPr lang="en-US" altLang="zh-CN" sz="2000" b="1" dirty="0">
                <a:solidFill>
                  <a:srgbClr val="82B347"/>
                </a:solidFill>
                <a:latin typeface="微软雅黑" panose="020B0503020204020204" pitchFamily="34" charset="-122"/>
                <a:ea typeface="微软雅黑" panose="020B0503020204020204" pitchFamily="34" charset="-122"/>
              </a:rPr>
              <a:t>A</a:t>
            </a:r>
            <a:r>
              <a:rPr lang="zh-CN" altLang="en-US" sz="2000" b="1" dirty="0">
                <a:solidFill>
                  <a:srgbClr val="82B347"/>
                </a:solidFill>
                <a:latin typeface="微软雅黑" panose="020B0503020204020204" pitchFamily="34" charset="-122"/>
                <a:ea typeface="微软雅黑" panose="020B0503020204020204" pitchFamily="34" charset="-122"/>
              </a:rPr>
              <a:t>lcoholic </a:t>
            </a:r>
            <a:r>
              <a:rPr lang="en-US" altLang="zh-CN" sz="2000" b="1" dirty="0">
                <a:solidFill>
                  <a:srgbClr val="82B347"/>
                </a:solidFill>
                <a:latin typeface="微软雅黑" panose="020B0503020204020204" pitchFamily="34" charset="-122"/>
                <a:ea typeface="微软雅黑" panose="020B0503020204020204" pitchFamily="34" charset="-122"/>
              </a:rPr>
              <a:t>B</a:t>
            </a:r>
            <a:r>
              <a:rPr lang="zh-CN" altLang="en-US" sz="2000" b="1" dirty="0">
                <a:solidFill>
                  <a:srgbClr val="82B347"/>
                </a:solidFill>
                <a:latin typeface="微软雅黑" panose="020B0503020204020204" pitchFamily="34" charset="-122"/>
                <a:ea typeface="微软雅黑" panose="020B0503020204020204" pitchFamily="34" charset="-122"/>
              </a:rPr>
              <a:t>everage</a:t>
            </a:r>
          </a:p>
        </p:txBody>
      </p:sp>
      <p:cxnSp>
        <p:nvCxnSpPr>
          <p:cNvPr id="25" name="肘形连接符 24"/>
          <p:cNvCxnSpPr/>
          <p:nvPr/>
        </p:nvCxnSpPr>
        <p:spPr>
          <a:xfrm>
            <a:off x="7205617" y="1070610"/>
            <a:ext cx="1522186" cy="2226666"/>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776335" y="3297276"/>
            <a:ext cx="51464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2700" y="411671"/>
            <a:ext cx="5088255" cy="583565"/>
            <a:chOff x="0" y="411671"/>
            <a:chExt cx="5088255" cy="583565"/>
          </a:xfrm>
        </p:grpSpPr>
        <p:sp>
          <p:nvSpPr>
            <p:cNvPr id="28" name="任意多边形 14"/>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9" name="Text Box 39"/>
            <p:cNvSpPr txBox="1">
              <a:spLocks noChangeArrowheads="1"/>
            </p:cNvSpPr>
            <p:nvPr/>
          </p:nvSpPr>
          <p:spPr bwMode="auto">
            <a:xfrm>
              <a:off x="836295" y="411671"/>
              <a:ext cx="425196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en-US" altLang="zh-CN" sz="3200" b="1" dirty="0">
                  <a:solidFill>
                    <a:srgbClr val="8E6D48"/>
                  </a:solidFill>
                  <a:latin typeface="幼圆" panose="02010509060101010101" pitchFamily="49" charset="-122"/>
                  <a:ea typeface="幼圆" panose="02010509060101010101" pitchFamily="49" charset="-122"/>
                  <a:sym typeface="+mn-ea"/>
                </a:rPr>
                <a:t>(1)</a:t>
              </a:r>
              <a:r>
                <a:rPr lang="zh-CN" altLang="en-US" sz="3200" b="1" dirty="0">
                  <a:solidFill>
                    <a:srgbClr val="8E6D48"/>
                  </a:solidFill>
                  <a:latin typeface="幼圆" panose="02010509060101010101" pitchFamily="49" charset="-122"/>
                  <a:ea typeface="幼圆" panose="02010509060101010101" pitchFamily="49" charset="-122"/>
                  <a:sym typeface="+mn-ea"/>
                </a:rPr>
                <a:t>Liquor Types</a:t>
              </a:r>
            </a:p>
          </p:txBody>
        </p:sp>
        <p:sp>
          <p:nvSpPr>
            <p:cNvPr id="30" name="矩形 29"/>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sp>
        <p:nvSpPr>
          <p:cNvPr id="100" name="文本框 99"/>
          <p:cNvSpPr txBox="1"/>
          <p:nvPr/>
        </p:nvSpPr>
        <p:spPr>
          <a:xfrm>
            <a:off x="474980" y="4197985"/>
            <a:ext cx="3578860" cy="2030095"/>
          </a:xfrm>
          <a:prstGeom prst="rect">
            <a:avLst/>
          </a:prstGeom>
          <a:noFill/>
          <a:ln w="9525">
            <a:noFill/>
          </a:ln>
        </p:spPr>
        <p:txBody>
          <a:bodyPr wrap="square">
            <a:spAutoFit/>
          </a:bodyPr>
          <a:lstStyle/>
          <a:p>
            <a:pPr indent="0" algn="just"/>
            <a:r>
              <a:rPr lang="en-US" altLang="zh-CN" b="0" dirty="0">
                <a:solidFill>
                  <a:schemeClr val="bg2">
                    <a:lumMod val="25000"/>
                  </a:schemeClr>
                </a:solidFill>
                <a:latin typeface="微软雅黑" panose="020B0503020204020204" pitchFamily="34" charset="-122"/>
                <a:ea typeface="微软雅黑" panose="020B0503020204020204" pitchFamily="34" charset="-122"/>
              </a:rPr>
              <a:t>I</a:t>
            </a:r>
            <a:r>
              <a:rPr lang="zh-CN" altLang="en-US" b="0" dirty="0">
                <a:solidFill>
                  <a:schemeClr val="bg2">
                    <a:lumMod val="25000"/>
                  </a:schemeClr>
                </a:solidFill>
                <a:latin typeface="微软雅黑" panose="020B0503020204020204" pitchFamily="34" charset="-122"/>
                <a:ea typeface="微软雅黑" panose="020B0503020204020204" pitchFamily="34" charset="-122"/>
              </a:rPr>
              <a:t>t's the liquor extracted or pressed from the raw materials such as fermented</a:t>
            </a:r>
            <a:r>
              <a:rPr lang="en-US" altLang="zh-CN" b="0" dirty="0">
                <a:solidFill>
                  <a:schemeClr val="bg2">
                    <a:lumMod val="25000"/>
                  </a:schemeClr>
                </a:solidFill>
                <a:latin typeface="微软雅黑" panose="020B0503020204020204" pitchFamily="34" charset="-122"/>
                <a:ea typeface="微软雅黑" panose="020B0503020204020204" pitchFamily="34" charset="-122"/>
              </a:rPr>
              <a:t>(</a:t>
            </a:r>
            <a:r>
              <a:rPr lang="zh-CN" altLang="en-US" b="0" dirty="0">
                <a:solidFill>
                  <a:schemeClr val="bg2">
                    <a:lumMod val="25000"/>
                  </a:schemeClr>
                </a:solidFill>
                <a:latin typeface="微软雅黑" panose="020B0503020204020204" pitchFamily="34" charset="-122"/>
                <a:ea typeface="微软雅黑" panose="020B0503020204020204" pitchFamily="34" charset="-122"/>
              </a:rPr>
              <a:t>发酵的） fruit or grain. Usually, this kind of liquor is not strong</a:t>
            </a:r>
            <a:r>
              <a:rPr lang="en-US" altLang="zh-CN" b="0" dirty="0">
                <a:solidFill>
                  <a:schemeClr val="bg2">
                    <a:lumMod val="25000"/>
                  </a:schemeClr>
                </a:solidFill>
                <a:latin typeface="微软雅黑" panose="020B0503020204020204" pitchFamily="34" charset="-122"/>
                <a:ea typeface="微软雅黑" panose="020B0503020204020204" pitchFamily="34" charset="-122"/>
              </a:rPr>
              <a:t> and</a:t>
            </a:r>
            <a:r>
              <a:rPr lang="zh-CN" altLang="en-US" b="0" dirty="0">
                <a:solidFill>
                  <a:schemeClr val="bg2">
                    <a:lumMod val="25000"/>
                  </a:schemeClr>
                </a:solidFill>
                <a:latin typeface="微软雅黑" panose="020B0503020204020204" pitchFamily="34" charset="-122"/>
                <a:ea typeface="微软雅黑" panose="020B0503020204020204" pitchFamily="34" charset="-122"/>
              </a:rPr>
              <a:t> have nutritional</a:t>
            </a:r>
            <a:r>
              <a:rPr lang="en-US" altLang="zh-CN" b="0" dirty="0">
                <a:solidFill>
                  <a:schemeClr val="bg2">
                    <a:lumMod val="25000"/>
                  </a:schemeClr>
                </a:solidFill>
                <a:latin typeface="微软雅黑" panose="020B0503020204020204" pitchFamily="34" charset="-122"/>
                <a:ea typeface="微软雅黑" panose="020B0503020204020204" pitchFamily="34" charset="-122"/>
              </a:rPr>
              <a:t> </a:t>
            </a:r>
            <a:r>
              <a:rPr lang="zh-CN" altLang="en-US" b="0" dirty="0">
                <a:solidFill>
                  <a:schemeClr val="bg2">
                    <a:lumMod val="25000"/>
                  </a:schemeClr>
                </a:solidFill>
                <a:latin typeface="微软雅黑" panose="020B0503020204020204" pitchFamily="34" charset="-122"/>
                <a:ea typeface="微软雅黑" panose="020B0503020204020204" pitchFamily="34" charset="-122"/>
              </a:rPr>
              <a:t>Ingredients.</a:t>
            </a:r>
          </a:p>
          <a:p>
            <a:pPr indent="0" algn="just"/>
            <a:endParaRPr lang="zh-CN" altLang="en-US"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744538" y="1292860"/>
            <a:ext cx="2726055" cy="1383665"/>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2800" b="1" dirty="0">
                <a:solidFill>
                  <a:schemeClr val="accent4"/>
                </a:solidFill>
                <a:effectLst/>
              </a:rPr>
              <a:t>Yellow rice liquor</a:t>
            </a:r>
          </a:p>
          <a:p>
            <a:pPr algn="ctr"/>
            <a:r>
              <a:rPr lang="zh-CN" altLang="en-US" sz="2800" b="1" dirty="0">
                <a:solidFill>
                  <a:schemeClr val="accent4"/>
                </a:solidFill>
                <a:effectLst/>
              </a:rPr>
              <a:t> </a:t>
            </a:r>
            <a:r>
              <a:rPr lang="en-US" altLang="zh-CN" sz="2800" b="1" dirty="0">
                <a:solidFill>
                  <a:schemeClr val="accent4"/>
                </a:solidFill>
                <a:effectLst/>
              </a:rPr>
              <a:t>B</a:t>
            </a:r>
            <a:r>
              <a:rPr lang="zh-CN" altLang="en-US" sz="2800" b="1" dirty="0">
                <a:solidFill>
                  <a:schemeClr val="accent4"/>
                </a:solidFill>
                <a:effectLst/>
              </a:rPr>
              <a:t>eer </a:t>
            </a:r>
          </a:p>
          <a:p>
            <a:pPr algn="ctr"/>
            <a:r>
              <a:rPr lang="en-US" altLang="zh-CN" sz="2800" b="1" dirty="0">
                <a:solidFill>
                  <a:schemeClr val="accent4"/>
                </a:solidFill>
                <a:effectLst/>
              </a:rPr>
              <a:t>G</a:t>
            </a:r>
            <a:r>
              <a:rPr lang="zh-CN" altLang="en-US" sz="2800" b="1" dirty="0">
                <a:solidFill>
                  <a:schemeClr val="accent4"/>
                </a:solidFill>
                <a:effectLst/>
              </a:rPr>
              <a:t>rape liquor </a:t>
            </a:r>
          </a:p>
        </p:txBody>
      </p:sp>
      <p:sp>
        <p:nvSpPr>
          <p:cNvPr id="4" name="矩形 3"/>
          <p:cNvSpPr/>
          <p:nvPr/>
        </p:nvSpPr>
        <p:spPr>
          <a:xfrm>
            <a:off x="5034598" y="1911985"/>
            <a:ext cx="2037715"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2800" b="1" dirty="0">
                <a:solidFill>
                  <a:schemeClr val="accent4"/>
                </a:solidFill>
                <a:effectLst/>
                <a:sym typeface="+mn-ea"/>
              </a:rPr>
              <a:t>White liquor</a:t>
            </a:r>
          </a:p>
        </p:txBody>
      </p:sp>
      <p:sp>
        <p:nvSpPr>
          <p:cNvPr id="6" name="矩形 5"/>
          <p:cNvSpPr/>
          <p:nvPr/>
        </p:nvSpPr>
        <p:spPr>
          <a:xfrm>
            <a:off x="9390380" y="1404620"/>
            <a:ext cx="1402080" cy="11988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2400" b="1" dirty="0">
                <a:solidFill>
                  <a:schemeClr val="accent4"/>
                </a:solidFill>
                <a:effectLst/>
                <a:sym typeface="+mn-ea"/>
              </a:rPr>
              <a:t>杨梅烧酒</a:t>
            </a:r>
          </a:p>
          <a:p>
            <a:pPr algn="ctr"/>
            <a:r>
              <a:rPr lang="zh-CN" altLang="en-US" sz="2400" b="1" dirty="0">
                <a:solidFill>
                  <a:schemeClr val="accent4"/>
                </a:solidFill>
                <a:effectLst/>
                <a:sym typeface="+mn-ea"/>
              </a:rPr>
              <a:t>竹叶青</a:t>
            </a:r>
          </a:p>
          <a:p>
            <a:pPr algn="ctr"/>
            <a:r>
              <a:rPr lang="zh-CN" altLang="en-US" sz="2400" b="1" dirty="0">
                <a:solidFill>
                  <a:schemeClr val="accent4"/>
                </a:solidFill>
                <a:effectLst/>
                <a:sym typeface="+mn-ea"/>
              </a:rPr>
              <a:t>人参酒</a:t>
            </a:r>
          </a:p>
        </p:txBody>
      </p:sp>
      <p:sp>
        <p:nvSpPr>
          <p:cNvPr id="2" name="Freeform 26"/>
          <p:cNvSpPr>
            <a:spLocks noEditPoints="1"/>
          </p:cNvSpPr>
          <p:nvPr>
            <p:custDataLst>
              <p:tags r:id="rId1"/>
            </p:custDataLst>
          </p:nvPr>
        </p:nvSpPr>
        <p:spPr bwMode="auto">
          <a:xfrm>
            <a:off x="1948476" y="2713063"/>
            <a:ext cx="632479" cy="730821"/>
          </a:xfrm>
          <a:custGeom>
            <a:avLst/>
            <a:gdLst>
              <a:gd name="T0" fmla="*/ 1137 w 1137"/>
              <a:gd name="T1" fmla="*/ 1189 h 1313"/>
              <a:gd name="T2" fmla="*/ 802 w 1137"/>
              <a:gd name="T3" fmla="*/ 777 h 1313"/>
              <a:gd name="T4" fmla="*/ 655 w 1137"/>
              <a:gd name="T5" fmla="*/ 1245 h 1313"/>
              <a:gd name="T6" fmla="*/ 608 w 1137"/>
              <a:gd name="T7" fmla="*/ 958 h 1313"/>
              <a:gd name="T8" fmla="*/ 529 w 1137"/>
              <a:gd name="T9" fmla="*/ 958 h 1313"/>
              <a:gd name="T10" fmla="*/ 482 w 1137"/>
              <a:gd name="T11" fmla="*/ 1245 h 1313"/>
              <a:gd name="T12" fmla="*/ 335 w 1137"/>
              <a:gd name="T13" fmla="*/ 777 h 1313"/>
              <a:gd name="T14" fmla="*/ 0 w 1137"/>
              <a:gd name="T15" fmla="*/ 1189 h 1313"/>
              <a:gd name="T16" fmla="*/ 0 w 1137"/>
              <a:gd name="T17" fmla="*/ 1195 h 1313"/>
              <a:gd name="T18" fmla="*/ 0 w 1137"/>
              <a:gd name="T19" fmla="*/ 1198 h 1313"/>
              <a:gd name="T20" fmla="*/ 568 w 1137"/>
              <a:gd name="T21" fmla="*/ 1302 h 1313"/>
              <a:gd name="T22" fmla="*/ 1137 w 1137"/>
              <a:gd name="T23" fmla="*/ 1198 h 1313"/>
              <a:gd name="T24" fmla="*/ 1137 w 1137"/>
              <a:gd name="T25" fmla="*/ 1195 h 1313"/>
              <a:gd name="T26" fmla="*/ 1137 w 1137"/>
              <a:gd name="T27" fmla="*/ 1189 h 1313"/>
              <a:gd name="T28" fmla="*/ 598 w 1137"/>
              <a:gd name="T29" fmla="*/ 814 h 1313"/>
              <a:gd name="T30" fmla="*/ 539 w 1137"/>
              <a:gd name="T31" fmla="*/ 814 h 1313"/>
              <a:gd name="T32" fmla="*/ 523 w 1137"/>
              <a:gd name="T33" fmla="*/ 821 h 1313"/>
              <a:gd name="T34" fmla="*/ 500 w 1137"/>
              <a:gd name="T35" fmla="*/ 843 h 1313"/>
              <a:gd name="T36" fmla="*/ 496 w 1137"/>
              <a:gd name="T37" fmla="*/ 871 h 1313"/>
              <a:gd name="T38" fmla="*/ 525 w 1137"/>
              <a:gd name="T39" fmla="*/ 919 h 1313"/>
              <a:gd name="T40" fmla="*/ 544 w 1137"/>
              <a:gd name="T41" fmla="*/ 930 h 1313"/>
              <a:gd name="T42" fmla="*/ 593 w 1137"/>
              <a:gd name="T43" fmla="*/ 930 h 1313"/>
              <a:gd name="T44" fmla="*/ 612 w 1137"/>
              <a:gd name="T45" fmla="*/ 919 h 1313"/>
              <a:gd name="T46" fmla="*/ 641 w 1137"/>
              <a:gd name="T47" fmla="*/ 871 h 1313"/>
              <a:gd name="T48" fmla="*/ 637 w 1137"/>
              <a:gd name="T49" fmla="*/ 843 h 1313"/>
              <a:gd name="T50" fmla="*/ 614 w 1137"/>
              <a:gd name="T51" fmla="*/ 821 h 1313"/>
              <a:gd name="T52" fmla="*/ 598 w 1137"/>
              <a:gd name="T53" fmla="*/ 814 h 1313"/>
              <a:gd name="T54" fmla="*/ 568 w 1137"/>
              <a:gd name="T55" fmla="*/ 700 h 1313"/>
              <a:gd name="T56" fmla="*/ 822 w 1137"/>
              <a:gd name="T57" fmla="*/ 326 h 1313"/>
              <a:gd name="T58" fmla="*/ 568 w 1137"/>
              <a:gd name="T59" fmla="*/ 0 h 1313"/>
              <a:gd name="T60" fmla="*/ 315 w 1137"/>
              <a:gd name="T61" fmla="*/ 326 h 1313"/>
              <a:gd name="T62" fmla="*/ 568 w 1137"/>
              <a:gd name="T63" fmla="*/ 70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7" h="1313">
                <a:moveTo>
                  <a:pt x="1137" y="1189"/>
                </a:moveTo>
                <a:cubicBezTo>
                  <a:pt x="1137" y="1017"/>
                  <a:pt x="1000" y="853"/>
                  <a:pt x="802" y="777"/>
                </a:cubicBezTo>
                <a:lnTo>
                  <a:pt x="655" y="1245"/>
                </a:lnTo>
                <a:lnTo>
                  <a:pt x="608" y="958"/>
                </a:lnTo>
                <a:lnTo>
                  <a:pt x="529" y="958"/>
                </a:lnTo>
                <a:lnTo>
                  <a:pt x="482" y="1245"/>
                </a:lnTo>
                <a:lnTo>
                  <a:pt x="335" y="777"/>
                </a:lnTo>
                <a:cubicBezTo>
                  <a:pt x="138" y="853"/>
                  <a:pt x="0" y="1017"/>
                  <a:pt x="0" y="1189"/>
                </a:cubicBezTo>
                <a:cubicBezTo>
                  <a:pt x="0" y="1191"/>
                  <a:pt x="0" y="1193"/>
                  <a:pt x="0" y="1195"/>
                </a:cubicBezTo>
                <a:cubicBezTo>
                  <a:pt x="0" y="1196"/>
                  <a:pt x="0" y="1197"/>
                  <a:pt x="0" y="1198"/>
                </a:cubicBezTo>
                <a:cubicBezTo>
                  <a:pt x="0" y="1313"/>
                  <a:pt x="119" y="1302"/>
                  <a:pt x="568" y="1302"/>
                </a:cubicBezTo>
                <a:cubicBezTo>
                  <a:pt x="1047" y="1302"/>
                  <a:pt x="1137" y="1313"/>
                  <a:pt x="1137" y="1198"/>
                </a:cubicBezTo>
                <a:cubicBezTo>
                  <a:pt x="1137" y="1197"/>
                  <a:pt x="1137" y="1196"/>
                  <a:pt x="1137" y="1195"/>
                </a:cubicBezTo>
                <a:cubicBezTo>
                  <a:pt x="1137" y="1193"/>
                  <a:pt x="1137" y="1191"/>
                  <a:pt x="1137" y="1189"/>
                </a:cubicBezTo>
                <a:close/>
                <a:moveTo>
                  <a:pt x="598" y="814"/>
                </a:moveTo>
                <a:lnTo>
                  <a:pt x="539" y="814"/>
                </a:lnTo>
                <a:cubicBezTo>
                  <a:pt x="533" y="814"/>
                  <a:pt x="527" y="816"/>
                  <a:pt x="523" y="821"/>
                </a:cubicBezTo>
                <a:lnTo>
                  <a:pt x="500" y="843"/>
                </a:lnTo>
                <a:cubicBezTo>
                  <a:pt x="493" y="851"/>
                  <a:pt x="491" y="862"/>
                  <a:pt x="496" y="871"/>
                </a:cubicBezTo>
                <a:lnTo>
                  <a:pt x="525" y="919"/>
                </a:lnTo>
                <a:cubicBezTo>
                  <a:pt x="529" y="926"/>
                  <a:pt x="536" y="930"/>
                  <a:pt x="544" y="930"/>
                </a:cubicBezTo>
                <a:lnTo>
                  <a:pt x="593" y="930"/>
                </a:lnTo>
                <a:cubicBezTo>
                  <a:pt x="601" y="930"/>
                  <a:pt x="608" y="926"/>
                  <a:pt x="612" y="919"/>
                </a:cubicBezTo>
                <a:lnTo>
                  <a:pt x="641" y="871"/>
                </a:lnTo>
                <a:cubicBezTo>
                  <a:pt x="646" y="862"/>
                  <a:pt x="644" y="851"/>
                  <a:pt x="637" y="843"/>
                </a:cubicBezTo>
                <a:lnTo>
                  <a:pt x="614" y="821"/>
                </a:lnTo>
                <a:cubicBezTo>
                  <a:pt x="610" y="816"/>
                  <a:pt x="604" y="814"/>
                  <a:pt x="598" y="814"/>
                </a:cubicBezTo>
                <a:close/>
                <a:moveTo>
                  <a:pt x="568" y="700"/>
                </a:moveTo>
                <a:cubicBezTo>
                  <a:pt x="708" y="700"/>
                  <a:pt x="822" y="506"/>
                  <a:pt x="822" y="326"/>
                </a:cubicBezTo>
                <a:cubicBezTo>
                  <a:pt x="822" y="146"/>
                  <a:pt x="708" y="0"/>
                  <a:pt x="568" y="0"/>
                </a:cubicBezTo>
                <a:cubicBezTo>
                  <a:pt x="429" y="0"/>
                  <a:pt x="315" y="146"/>
                  <a:pt x="315" y="326"/>
                </a:cubicBezTo>
                <a:cubicBezTo>
                  <a:pt x="315" y="506"/>
                  <a:pt x="429" y="700"/>
                  <a:pt x="568" y="700"/>
                </a:cubicBezTo>
                <a:close/>
              </a:path>
            </a:pathLst>
          </a:custGeom>
          <a:solidFill>
            <a:srgbClr val="82B347"/>
          </a:solidFill>
          <a:ln>
            <a:noFill/>
          </a:ln>
        </p:spPr>
        <p:txBody>
          <a:bodyPr/>
          <a:lstStyle/>
          <a:p>
            <a:endParaRPr lang="zh-CN" altLang="en-US">
              <a:solidFill>
                <a:srgbClr val="82B3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 calcmode="lin" valueType="num">
                                      <p:cBhvr additive="base">
                                        <p:cTn id="3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1000"/>
                                        <p:tgtEl>
                                          <p:spTgt spid="100"/>
                                        </p:tgtEl>
                                      </p:cBhvr>
                                    </p:animEffect>
                                    <p:anim calcmode="lin" valueType="num">
                                      <p:cBhvr>
                                        <p:cTn id="38" dur="1000" fill="hold"/>
                                        <p:tgtEl>
                                          <p:spTgt spid="100"/>
                                        </p:tgtEl>
                                        <p:attrNameLst>
                                          <p:attrName>ppt_x</p:attrName>
                                        </p:attrNameLst>
                                      </p:cBhvr>
                                      <p:tavLst>
                                        <p:tav tm="0">
                                          <p:val>
                                            <p:strVal val="#ppt_x"/>
                                          </p:val>
                                        </p:tav>
                                        <p:tav tm="100000">
                                          <p:val>
                                            <p:strVal val="#ppt_x"/>
                                          </p:val>
                                        </p:tav>
                                      </p:tavLst>
                                    </p:anim>
                                    <p:anim calcmode="lin" valueType="num">
                                      <p:cBhvr>
                                        <p:cTn id="3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arn(inVertical)">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anim calcmode="lin" valueType="num">
                                      <p:cBhvr>
                                        <p:cTn id="70" dur="1000" fill="hold"/>
                                        <p:tgtEl>
                                          <p:spTgt spid="6"/>
                                        </p:tgtEl>
                                        <p:attrNameLst>
                                          <p:attrName>ppt_x</p:attrName>
                                        </p:attrNameLst>
                                      </p:cBhvr>
                                      <p:tavLst>
                                        <p:tav tm="0">
                                          <p:val>
                                            <p:strVal val="#ppt_x"/>
                                          </p:val>
                                        </p:tav>
                                        <p:tav tm="100000">
                                          <p:val>
                                            <p:strVal val="#ppt_x"/>
                                          </p:val>
                                        </p:tav>
                                      </p:tavLst>
                                    </p:anim>
                                    <p:anim calcmode="lin" valueType="num">
                                      <p:cBhvr>
                                        <p:cTn id="7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100" grpId="0"/>
      <p:bldP spid="3"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2715" y="1010285"/>
            <a:ext cx="11372215" cy="1461770"/>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5"/>
          <p:cNvSpPr>
            <a:spLocks noChangeArrowheads="1"/>
          </p:cNvSpPr>
          <p:nvPr/>
        </p:nvSpPr>
        <p:spPr bwMode="auto">
          <a:xfrm>
            <a:off x="307340" y="1010285"/>
            <a:ext cx="110236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The drinking vessels, which are an important carrier of the liquor culture, are born with the invention of liquor. Through the drinking vessels of different dynasties, we can not only learn the traditional culture but also study the long history in China. </a:t>
            </a:r>
          </a:p>
        </p:txBody>
      </p:sp>
      <p:grpSp>
        <p:nvGrpSpPr>
          <p:cNvPr id="14" name="组合 13"/>
          <p:cNvGrpSpPr/>
          <p:nvPr/>
        </p:nvGrpSpPr>
        <p:grpSpPr>
          <a:xfrm>
            <a:off x="0" y="426911"/>
            <a:ext cx="5203825" cy="583565"/>
            <a:chOff x="0" y="426911"/>
            <a:chExt cx="5203825" cy="583565"/>
          </a:xfrm>
        </p:grpSpPr>
        <p:sp>
          <p:nvSpPr>
            <p:cNvPr id="15" name="任意多边形 14"/>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6" name="Text Box 39"/>
            <p:cNvSpPr txBox="1">
              <a:spLocks noChangeArrowheads="1"/>
            </p:cNvSpPr>
            <p:nvPr/>
          </p:nvSpPr>
          <p:spPr bwMode="auto">
            <a:xfrm>
              <a:off x="307340" y="426911"/>
              <a:ext cx="489648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dirty="0">
                  <a:solidFill>
                    <a:srgbClr val="8E6D48"/>
                  </a:solidFill>
                  <a:latin typeface="幼圆" panose="02010509060101010101" pitchFamily="49" charset="-122"/>
                  <a:ea typeface="幼圆" panose="02010509060101010101" pitchFamily="49" charset="-122"/>
                  <a:sym typeface="+mn-ea"/>
                </a:rPr>
                <a:t>(2)</a:t>
              </a:r>
              <a:r>
                <a:rPr lang="zh-CN" altLang="en-US" sz="3200" b="1" dirty="0">
                  <a:solidFill>
                    <a:srgbClr val="8E6D48"/>
                  </a:solidFill>
                  <a:latin typeface="幼圆" panose="02010509060101010101" pitchFamily="49" charset="-122"/>
                  <a:ea typeface="幼圆" panose="02010509060101010101" pitchFamily="49" charset="-122"/>
                  <a:sym typeface="+mn-ea"/>
                </a:rPr>
                <a:t>Drinking Vessel</a:t>
              </a:r>
              <a:r>
                <a:rPr lang="en-US" altLang="zh-CN" sz="3200" b="1" dirty="0">
                  <a:solidFill>
                    <a:srgbClr val="8E6D48"/>
                  </a:solidFill>
                  <a:latin typeface="幼圆" panose="02010509060101010101" pitchFamily="49" charset="-122"/>
                  <a:ea typeface="幼圆" panose="02010509060101010101" pitchFamily="49" charset="-122"/>
                  <a:sym typeface="+mn-ea"/>
                </a:rPr>
                <a:t>s</a:t>
              </a:r>
            </a:p>
          </p:txBody>
        </p:sp>
        <p:sp>
          <p:nvSpPr>
            <p:cNvPr id="17" name="矩形 16"/>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pic>
        <p:nvPicPr>
          <p:cNvPr id="6" name="图片 5" descr="a987803e593e7ef6fa7025c14dde170"/>
          <p:cNvPicPr>
            <a:picLocks noChangeAspect="1"/>
          </p:cNvPicPr>
          <p:nvPr/>
        </p:nvPicPr>
        <p:blipFill>
          <a:blip r:embed="rId2"/>
          <a:stretch>
            <a:fillRect/>
          </a:stretch>
        </p:blipFill>
        <p:spPr>
          <a:xfrm>
            <a:off x="3626485" y="2498090"/>
            <a:ext cx="1763395" cy="2108835"/>
          </a:xfrm>
          <a:prstGeom prst="rect">
            <a:avLst/>
          </a:prstGeom>
        </p:spPr>
      </p:pic>
      <p:pic>
        <p:nvPicPr>
          <p:cNvPr id="9" name="图片 8" descr="ea237cf2e85d7761ffa514f9cfc0207"/>
          <p:cNvPicPr>
            <a:picLocks noChangeAspect="1"/>
          </p:cNvPicPr>
          <p:nvPr/>
        </p:nvPicPr>
        <p:blipFill>
          <a:blip r:embed="rId3"/>
          <a:stretch>
            <a:fillRect/>
          </a:stretch>
        </p:blipFill>
        <p:spPr>
          <a:xfrm>
            <a:off x="7317740" y="2527300"/>
            <a:ext cx="2107565" cy="2076450"/>
          </a:xfrm>
          <a:prstGeom prst="rect">
            <a:avLst/>
          </a:prstGeom>
        </p:spPr>
      </p:pic>
      <p:sp>
        <p:nvSpPr>
          <p:cNvPr id="10" name="文本框 9"/>
          <p:cNvSpPr txBox="1"/>
          <p:nvPr/>
        </p:nvSpPr>
        <p:spPr>
          <a:xfrm>
            <a:off x="505460" y="4670425"/>
            <a:ext cx="968375" cy="460375"/>
          </a:xfrm>
          <a:prstGeom prst="rect">
            <a:avLst/>
          </a:prstGeom>
          <a:noFill/>
        </p:spPr>
        <p:txBody>
          <a:bodyPr wrap="square" rtlCol="0">
            <a:spAutoFit/>
            <a:scene3d>
              <a:camera prst="orthographicFront"/>
              <a:lightRig rig="threePt" dir="t"/>
            </a:scene3d>
          </a:bodyPr>
          <a:lstStyle/>
          <a:p>
            <a:r>
              <a:rPr lang="zh-CN" altLang="en-US" sz="2400" dirty="0">
                <a:solidFill>
                  <a:schemeClr val="tx1"/>
                </a:solidFill>
                <a:effectLst>
                  <a:outerShdw blurRad="38100" dist="19050" dir="2700000" algn="tl" rotWithShape="0">
                    <a:schemeClr val="dk1">
                      <a:alpha val="40000"/>
                    </a:schemeClr>
                  </a:outerShdw>
                </a:effectLst>
              </a:rPr>
              <a:t>尊</a:t>
            </a:r>
          </a:p>
        </p:txBody>
      </p:sp>
      <p:sp>
        <p:nvSpPr>
          <p:cNvPr id="11" name="文本框 10"/>
          <p:cNvSpPr txBox="1"/>
          <p:nvPr/>
        </p:nvSpPr>
        <p:spPr>
          <a:xfrm>
            <a:off x="8027035" y="4802505"/>
            <a:ext cx="550545" cy="509270"/>
          </a:xfrm>
          <a:prstGeom prst="rect">
            <a:avLst/>
          </a:prstGeom>
          <a:noFill/>
        </p:spPr>
        <p:txBody>
          <a:bodyPr wrap="square" rtlCol="0" anchor="t">
            <a:noAutofit/>
          </a:bodyPr>
          <a:lstStyle/>
          <a:p>
            <a:r>
              <a:rPr lang="zh-CN" altLang="en-US" sz="2400" dirty="0">
                <a:effectLst>
                  <a:outerShdw blurRad="38100" dist="19050" dir="2700000" algn="tl" rotWithShape="0">
                    <a:schemeClr val="dk1">
                      <a:alpha val="40000"/>
                    </a:schemeClr>
                  </a:outerShdw>
                </a:effectLst>
                <a:sym typeface="+mn-ea"/>
              </a:rPr>
              <a:t>爵</a:t>
            </a:r>
          </a:p>
        </p:txBody>
      </p:sp>
      <p:pic>
        <p:nvPicPr>
          <p:cNvPr id="12" name="图片 11" descr="7c1e8179119d88fcb15fb8ed53c4955"/>
          <p:cNvPicPr>
            <a:picLocks noChangeAspect="1"/>
          </p:cNvPicPr>
          <p:nvPr/>
        </p:nvPicPr>
        <p:blipFill>
          <a:blip r:embed="rId4"/>
          <a:stretch>
            <a:fillRect/>
          </a:stretch>
        </p:blipFill>
        <p:spPr>
          <a:xfrm>
            <a:off x="1852295" y="2539365"/>
            <a:ext cx="1731010" cy="2110740"/>
          </a:xfrm>
          <a:prstGeom prst="rect">
            <a:avLst/>
          </a:prstGeom>
        </p:spPr>
      </p:pic>
      <p:sp>
        <p:nvSpPr>
          <p:cNvPr id="13" name="文本框 12"/>
          <p:cNvSpPr txBox="1"/>
          <p:nvPr/>
        </p:nvSpPr>
        <p:spPr>
          <a:xfrm>
            <a:off x="2162810" y="4717415"/>
            <a:ext cx="1420495" cy="460375"/>
          </a:xfrm>
          <a:prstGeom prst="rect">
            <a:avLst/>
          </a:prstGeom>
          <a:noFill/>
        </p:spPr>
        <p:txBody>
          <a:bodyPr wrap="square" rtlCol="0" anchor="t">
            <a:spAutoFit/>
          </a:bodyPr>
          <a:lstStyle/>
          <a:p>
            <a:r>
              <a:rPr lang="zh-CN" altLang="en-US" sz="2400" dirty="0">
                <a:effectLst>
                  <a:outerShdw blurRad="38100" dist="19050" dir="2700000" algn="tl" rotWithShape="0">
                    <a:schemeClr val="dk1">
                      <a:alpha val="40000"/>
                    </a:schemeClr>
                  </a:outerShdw>
                </a:effectLst>
                <a:sym typeface="+mn-ea"/>
              </a:rPr>
              <a:t>罍（léi ）</a:t>
            </a:r>
          </a:p>
        </p:txBody>
      </p:sp>
      <p:sp>
        <p:nvSpPr>
          <p:cNvPr id="19" name="文本框 18"/>
          <p:cNvSpPr txBox="1"/>
          <p:nvPr/>
        </p:nvSpPr>
        <p:spPr>
          <a:xfrm>
            <a:off x="3979545" y="4759960"/>
            <a:ext cx="1417955" cy="460375"/>
          </a:xfrm>
          <a:prstGeom prst="rect">
            <a:avLst/>
          </a:prstGeom>
          <a:noFill/>
        </p:spPr>
        <p:txBody>
          <a:bodyPr wrap="square" rtlCol="0" anchor="t">
            <a:spAutoFit/>
          </a:bodyPr>
          <a:lstStyle/>
          <a:p>
            <a:r>
              <a:rPr lang="zh-CN" altLang="en-US" sz="2400" dirty="0">
                <a:solidFill>
                  <a:schemeClr val="tx1"/>
                </a:solidFill>
                <a:effectLst>
                  <a:outerShdw blurRad="38100" dist="19050" dir="2700000" algn="tl" rotWithShape="0">
                    <a:schemeClr val="dk1">
                      <a:alpha val="40000"/>
                    </a:schemeClr>
                  </a:outerShdw>
                </a:effectLst>
                <a:sym typeface="+mn-ea"/>
              </a:rPr>
              <a:t>觚（ɡū ）</a:t>
            </a:r>
          </a:p>
        </p:txBody>
      </p:sp>
      <p:pic>
        <p:nvPicPr>
          <p:cNvPr id="20" name="图片 19" descr="4e024f00b5f4325347b800995335f00"/>
          <p:cNvPicPr>
            <a:picLocks noChangeAspect="1"/>
          </p:cNvPicPr>
          <p:nvPr/>
        </p:nvPicPr>
        <p:blipFill>
          <a:blip r:embed="rId5"/>
          <a:stretch>
            <a:fillRect/>
          </a:stretch>
        </p:blipFill>
        <p:spPr>
          <a:xfrm>
            <a:off x="170815" y="2567940"/>
            <a:ext cx="1638300" cy="2061845"/>
          </a:xfrm>
          <a:prstGeom prst="rect">
            <a:avLst/>
          </a:prstGeom>
        </p:spPr>
      </p:pic>
      <p:pic>
        <p:nvPicPr>
          <p:cNvPr id="22" name="图片 21" descr="c49fe6407e3c7fa7005567a095edb03"/>
          <p:cNvPicPr>
            <a:picLocks noChangeAspect="1"/>
          </p:cNvPicPr>
          <p:nvPr/>
        </p:nvPicPr>
        <p:blipFill>
          <a:blip r:embed="rId6"/>
          <a:stretch>
            <a:fillRect/>
          </a:stretch>
        </p:blipFill>
        <p:spPr>
          <a:xfrm>
            <a:off x="5433060" y="2501265"/>
            <a:ext cx="1841500" cy="2102485"/>
          </a:xfrm>
          <a:prstGeom prst="rect">
            <a:avLst/>
          </a:prstGeom>
        </p:spPr>
      </p:pic>
      <p:sp>
        <p:nvSpPr>
          <p:cNvPr id="23" name="矩形 22"/>
          <p:cNvSpPr/>
          <p:nvPr/>
        </p:nvSpPr>
        <p:spPr>
          <a:xfrm>
            <a:off x="9794240" y="4802505"/>
            <a:ext cx="1737995" cy="460375"/>
          </a:xfrm>
          <a:prstGeom prst="rect">
            <a:avLst/>
          </a:prstGeom>
          <a:noFill/>
          <a:ln>
            <a:noFill/>
          </a:ln>
        </p:spPr>
        <p:txBody>
          <a:bodyPr wrap="none" rtlCol="0" anchor="t">
            <a:spAutoFit/>
          </a:bodyPr>
          <a:lstStyle/>
          <a:p>
            <a:pPr algn="l">
              <a:buClrTx/>
              <a:buSzTx/>
              <a:buFontTx/>
            </a:pPr>
            <a:r>
              <a:rPr lang="zh-CN" altLang="en-US" sz="2400" dirty="0">
                <a:solidFill>
                  <a:schemeClr val="tx1"/>
                </a:solidFill>
                <a:effectLst>
                  <a:outerShdw blurRad="38100" dist="19050" dir="2700000" algn="tl" rotWithShape="0">
                    <a:schemeClr val="dk1">
                      <a:alpha val="40000"/>
                    </a:schemeClr>
                  </a:outerShdw>
                </a:effectLst>
                <a:sym typeface="+mn-ea"/>
              </a:rPr>
              <a:t>觥（ɡōnɡ）</a:t>
            </a:r>
          </a:p>
        </p:txBody>
      </p:sp>
      <p:pic>
        <p:nvPicPr>
          <p:cNvPr id="24" name="图片 23" descr="2a09acd2797759f3e69557cd74015a1"/>
          <p:cNvPicPr>
            <a:picLocks noChangeAspect="1"/>
          </p:cNvPicPr>
          <p:nvPr/>
        </p:nvPicPr>
        <p:blipFill>
          <a:blip r:embed="rId7"/>
          <a:stretch>
            <a:fillRect/>
          </a:stretch>
        </p:blipFill>
        <p:spPr>
          <a:xfrm>
            <a:off x="9468485" y="2503805"/>
            <a:ext cx="1743710" cy="2139950"/>
          </a:xfrm>
          <a:prstGeom prst="rect">
            <a:avLst/>
          </a:prstGeom>
        </p:spPr>
      </p:pic>
      <p:sp>
        <p:nvSpPr>
          <p:cNvPr id="25" name="文本框 24"/>
          <p:cNvSpPr txBox="1"/>
          <p:nvPr/>
        </p:nvSpPr>
        <p:spPr>
          <a:xfrm>
            <a:off x="5897245" y="4759960"/>
            <a:ext cx="913130" cy="460375"/>
          </a:xfrm>
          <a:prstGeom prst="rect">
            <a:avLst/>
          </a:prstGeom>
          <a:noFill/>
        </p:spPr>
        <p:txBody>
          <a:bodyPr wrap="square" rtlCol="0" anchor="t">
            <a:spAutoFit/>
          </a:bodyPr>
          <a:lstStyle/>
          <a:p>
            <a:r>
              <a:rPr lang="zh-CN" altLang="en-US" sz="2400" dirty="0">
                <a:effectLst>
                  <a:outerShdw blurRad="38100" dist="19050" dir="2700000" algn="tl" rotWithShape="0">
                    <a:schemeClr val="dk1">
                      <a:alpha val="40000"/>
                    </a:schemeClr>
                  </a:outerShdw>
                </a:effectLst>
                <a:sym typeface="+mn-ea"/>
              </a:rPr>
              <a:t>壶</a:t>
            </a:r>
          </a:p>
        </p:txBody>
      </p:sp>
      <p:pic>
        <p:nvPicPr>
          <p:cNvPr id="26" name="图片 25" descr="6667ee38c96464e42e909f72150a13c"/>
          <p:cNvPicPr>
            <a:picLocks noChangeAspect="1"/>
          </p:cNvPicPr>
          <p:nvPr/>
        </p:nvPicPr>
        <p:blipFill>
          <a:blip r:embed="rId8"/>
          <a:stretch>
            <a:fillRect/>
          </a:stretch>
        </p:blipFill>
        <p:spPr>
          <a:xfrm>
            <a:off x="687070" y="5171440"/>
            <a:ext cx="2064385" cy="1625600"/>
          </a:xfrm>
          <a:prstGeom prst="rect">
            <a:avLst/>
          </a:prstGeom>
        </p:spPr>
      </p:pic>
      <p:pic>
        <p:nvPicPr>
          <p:cNvPr id="27" name="图片 26" descr="1dffac60fbfa0cac7a50cb0e74f94e9"/>
          <p:cNvPicPr>
            <a:picLocks noChangeAspect="1"/>
          </p:cNvPicPr>
          <p:nvPr/>
        </p:nvPicPr>
        <p:blipFill>
          <a:blip r:embed="rId9"/>
          <a:stretch>
            <a:fillRect/>
          </a:stretch>
        </p:blipFill>
        <p:spPr>
          <a:xfrm>
            <a:off x="5609590" y="5251450"/>
            <a:ext cx="3414395" cy="1545590"/>
          </a:xfrm>
          <a:prstGeom prst="rect">
            <a:avLst/>
          </a:prstGeom>
        </p:spPr>
      </p:pic>
      <p:sp>
        <p:nvSpPr>
          <p:cNvPr id="28" name="文本框 27"/>
          <p:cNvSpPr txBox="1"/>
          <p:nvPr/>
        </p:nvSpPr>
        <p:spPr>
          <a:xfrm>
            <a:off x="9352280" y="5713730"/>
            <a:ext cx="1661795" cy="460375"/>
          </a:xfrm>
          <a:prstGeom prst="rect">
            <a:avLst/>
          </a:prstGeom>
          <a:noFill/>
        </p:spPr>
        <p:txBody>
          <a:bodyPr wrap="square" rtlCol="0" anchor="t">
            <a:spAutoFit/>
          </a:bodyPr>
          <a:lstStyle/>
          <a:p>
            <a:r>
              <a:rPr lang="zh-CN" altLang="en-US" sz="2400" dirty="0">
                <a:effectLst>
                  <a:outerShdw blurRad="38100" dist="19050" dir="2700000" algn="tl" rotWithShape="0">
                    <a:schemeClr val="dk1">
                      <a:alpha val="40000"/>
                    </a:schemeClr>
                  </a:outerShdw>
                </a:effectLst>
                <a:sym typeface="+mn-ea"/>
              </a:rPr>
              <a:t>角（jué）</a:t>
            </a:r>
          </a:p>
        </p:txBody>
      </p:sp>
      <p:sp>
        <p:nvSpPr>
          <p:cNvPr id="29" name="文本框 28"/>
          <p:cNvSpPr txBox="1"/>
          <p:nvPr/>
        </p:nvSpPr>
        <p:spPr>
          <a:xfrm>
            <a:off x="3011170" y="5657215"/>
            <a:ext cx="1718310" cy="460375"/>
          </a:xfrm>
          <a:prstGeom prst="rect">
            <a:avLst/>
          </a:prstGeom>
          <a:noFill/>
        </p:spPr>
        <p:txBody>
          <a:bodyPr wrap="square" rtlCol="0" anchor="t">
            <a:spAutoFit/>
          </a:bodyPr>
          <a:lstStyle/>
          <a:p>
            <a:r>
              <a:rPr lang="zh-CN" altLang="en-US" sz="2400" dirty="0">
                <a:effectLst>
                  <a:outerShdw blurRad="38100" dist="19050" dir="2700000" algn="tl" rotWithShape="0">
                    <a:schemeClr val="dk1">
                      <a:alpha val="40000"/>
                    </a:schemeClr>
                  </a:outerShdw>
                </a:effectLst>
                <a:sym typeface="+mn-ea"/>
              </a:rPr>
              <a:t>缶（fǒu）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ppt_x"/>
                                          </p:val>
                                        </p:tav>
                                        <p:tav tm="100000">
                                          <p:val>
                                            <p:strVal val="#ppt_x"/>
                                          </p:val>
                                        </p:tav>
                                      </p:tavLst>
                                    </p:anim>
                                    <p:anim calcmode="lin" valueType="num">
                                      <p:cBhvr additive="base">
                                        <p:cTn id="6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fill="hold"/>
                                        <p:tgtEl>
                                          <p:spTgt spid="23"/>
                                        </p:tgtEl>
                                        <p:attrNameLst>
                                          <p:attrName>ppt_x</p:attrName>
                                        </p:attrNameLst>
                                      </p:cBhvr>
                                      <p:tavLst>
                                        <p:tav tm="0">
                                          <p:val>
                                            <p:strVal val="#ppt_x"/>
                                          </p:val>
                                        </p:tav>
                                        <p:tav tm="100000">
                                          <p:val>
                                            <p:strVal val="#ppt_x"/>
                                          </p:val>
                                        </p:tav>
                                      </p:tavLst>
                                    </p:anim>
                                    <p:anim calcmode="lin" valueType="num">
                                      <p:cBhvr additive="base">
                                        <p:cTn id="8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500" fill="hold"/>
                                        <p:tgtEl>
                                          <p:spTgt spid="26"/>
                                        </p:tgtEl>
                                        <p:attrNameLst>
                                          <p:attrName>ppt_x</p:attrName>
                                        </p:attrNameLst>
                                      </p:cBhvr>
                                      <p:tavLst>
                                        <p:tav tm="0">
                                          <p:val>
                                            <p:strVal val="#ppt_x"/>
                                          </p:val>
                                        </p:tav>
                                        <p:tav tm="100000">
                                          <p:val>
                                            <p:strVal val="#ppt_x"/>
                                          </p:val>
                                        </p:tav>
                                      </p:tavLst>
                                    </p:anim>
                                    <p:anim calcmode="lin" valueType="num">
                                      <p:cBhvr additive="base">
                                        <p:cTn id="9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 calcmode="lin" valueType="num">
                                      <p:cBhvr additive="base">
                                        <p:cTn id="100" dur="500" fill="hold"/>
                                        <p:tgtEl>
                                          <p:spTgt spid="29"/>
                                        </p:tgtEl>
                                        <p:attrNameLst>
                                          <p:attrName>ppt_x</p:attrName>
                                        </p:attrNameLst>
                                      </p:cBhvr>
                                      <p:tavLst>
                                        <p:tav tm="0">
                                          <p:val>
                                            <p:strVal val="#ppt_x"/>
                                          </p:val>
                                        </p:tav>
                                        <p:tav tm="100000">
                                          <p:val>
                                            <p:strVal val="#ppt_x"/>
                                          </p:val>
                                        </p:tav>
                                      </p:tavLst>
                                    </p:anim>
                                    <p:anim calcmode="lin" valueType="num">
                                      <p:cBhvr additive="base">
                                        <p:cTn id="10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1000"/>
                                        <p:tgtEl>
                                          <p:spTgt spid="27"/>
                                        </p:tgtEl>
                                      </p:cBhvr>
                                    </p:animEffect>
                                    <p:anim calcmode="lin" valueType="num">
                                      <p:cBhvr>
                                        <p:cTn id="107" dur="1000" fill="hold"/>
                                        <p:tgtEl>
                                          <p:spTgt spid="27"/>
                                        </p:tgtEl>
                                        <p:attrNameLst>
                                          <p:attrName>ppt_x</p:attrName>
                                        </p:attrNameLst>
                                      </p:cBhvr>
                                      <p:tavLst>
                                        <p:tav tm="0">
                                          <p:val>
                                            <p:strVal val="#ppt_x"/>
                                          </p:val>
                                        </p:tav>
                                        <p:tav tm="100000">
                                          <p:val>
                                            <p:strVal val="#ppt_x"/>
                                          </p:val>
                                        </p:tav>
                                      </p:tavLst>
                                    </p:anim>
                                    <p:anim calcmode="lin" valueType="num">
                                      <p:cBhvr>
                                        <p:cTn id="10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1000"/>
                                        <p:tgtEl>
                                          <p:spTgt spid="28"/>
                                        </p:tgtEl>
                                      </p:cBhvr>
                                    </p:animEffect>
                                    <p:anim calcmode="lin" valueType="num">
                                      <p:cBhvr>
                                        <p:cTn id="114" dur="1000" fill="hold"/>
                                        <p:tgtEl>
                                          <p:spTgt spid="28"/>
                                        </p:tgtEl>
                                        <p:attrNameLst>
                                          <p:attrName>ppt_x</p:attrName>
                                        </p:attrNameLst>
                                      </p:cBhvr>
                                      <p:tavLst>
                                        <p:tav tm="0">
                                          <p:val>
                                            <p:strVal val="#ppt_x"/>
                                          </p:val>
                                        </p:tav>
                                        <p:tav tm="100000">
                                          <p:val>
                                            <p:strVal val="#ppt_x"/>
                                          </p:val>
                                        </p:tav>
                                      </p:tavLst>
                                    </p:anim>
                                    <p:anim calcmode="lin" valueType="num">
                                      <p:cBhvr>
                                        <p:cTn id="1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P spid="19" grpId="0"/>
      <p:bldP spid="23" grpId="0"/>
      <p:bldP spid="25" grpId="0"/>
      <p:bldP spid="28"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2605596e-c550-4079-9b07-ea21cd48e546"/>
  <p:tag name="COMMONDATA" val="eyJoZGlkIjoiNmU0ZmZkNDA1M2RkOTQ1ZmY4YTNjOTFiYzc5MTZlNmQ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783</Words>
  <Application>Microsoft Office PowerPoint</Application>
  <PresentationFormat>宽屏</PresentationFormat>
  <Paragraphs>69</Paragraphs>
  <Slides>15</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华文仿宋</vt:lpstr>
      <vt:lpstr>微软雅黑</vt:lpstr>
      <vt:lpstr>幼圆</vt:lpstr>
      <vt:lpstr>Arial</vt:lpstr>
      <vt:lpstr>Calibri</vt:lpstr>
      <vt:lpstr>Calibri Light</vt:lpstr>
      <vt:lpstr>Times New Roman</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www.2ppt.com-爱PPT提供资源下载</dc:title>
  <dc:subject>www.2ppt.com-爱PPT提供资源下载</dc:subject>
  <dc:creator>www.2ppt.com-爱PPT提供资源下载</dc:creator>
  <dc:description>www.2ppt.com-爱PPT提供资源下载</dc:description>
  <cp:lastModifiedBy>舒 思靖</cp:lastModifiedBy>
  <cp:revision>60</cp:revision>
  <dcterms:created xsi:type="dcterms:W3CDTF">2023-03-05T07:05:00Z</dcterms:created>
  <dcterms:modified xsi:type="dcterms:W3CDTF">2023-03-05T13:13:33Z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F1B70FFD9DC74799BF8FFEF8D823C331</vt:lpwstr>
  </property>
</Properties>
</file>