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sldIdLst>
    <p:sldId id="370" r:id="rId2"/>
    <p:sldId id="545" r:id="rId3"/>
    <p:sldId id="546" r:id="rId4"/>
    <p:sldId id="379" r:id="rId5"/>
    <p:sldId id="558" r:id="rId6"/>
    <p:sldId id="559" r:id="rId7"/>
    <p:sldId id="565" r:id="rId8"/>
    <p:sldId id="568" r:id="rId9"/>
    <p:sldId id="567" r:id="rId10"/>
    <p:sldId id="547" r:id="rId11"/>
    <p:sldId id="557" r:id="rId12"/>
    <p:sldId id="562" r:id="rId13"/>
    <p:sldId id="561" r:id="rId14"/>
    <p:sldId id="560" r:id="rId15"/>
    <p:sldId id="569" r:id="rId16"/>
    <p:sldId id="548" r:id="rId17"/>
    <p:sldId id="554" r:id="rId18"/>
    <p:sldId id="570" r:id="rId19"/>
    <p:sldId id="563" r:id="rId20"/>
    <p:sldId id="572" r:id="rId21"/>
    <p:sldId id="549" r:id="rId22"/>
    <p:sldId id="555" r:id="rId23"/>
    <p:sldId id="564" r:id="rId24"/>
    <p:sldId id="556" r:id="rId25"/>
    <p:sldId id="573" r:id="rId26"/>
    <p:sldId id="574" r:id="rId27"/>
    <p:sldId id="550" r:id="rId28"/>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BF6A"/>
    <a:srgbClr val="216B68"/>
    <a:srgbClr val="16314F"/>
    <a:srgbClr val="BDA5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95053" autoAdjust="0"/>
  </p:normalViewPr>
  <p:slideViewPr>
    <p:cSldViewPr snapToGrid="0">
      <p:cViewPr varScale="1">
        <p:scale>
          <a:sx n="108" d="100"/>
          <a:sy n="108" d="100"/>
        </p:scale>
        <p:origin x="394" y="96"/>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0B6987-C615-493E-A58C-819B30F31541}" type="datetimeFigureOut">
              <a:rPr lang="zh-CN" altLang="en-US" smtClean="0"/>
              <a:pPr/>
              <a:t>2022/3/19</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1195B-83DD-40CD-B552-C649BE2EA051}" type="slidenum">
              <a:rPr lang="zh-CN" altLang="en-US" smtClean="0"/>
              <a:pPr/>
              <a:t>‹#›</a:t>
            </a:fld>
            <a:endParaRPr lang="zh-CN" altLang="en-US"/>
          </a:p>
        </p:txBody>
      </p:sp>
    </p:spTree>
    <p:extLst>
      <p:ext uri="{BB962C8B-B14F-4D97-AF65-F5344CB8AC3E}">
        <p14:creationId xmlns:p14="http://schemas.microsoft.com/office/powerpoint/2010/main" val="279997747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81195B-83DD-40CD-B552-C649BE2EA051}" type="slidenum">
              <a:rPr lang="zh-CN" altLang="en-US" smtClean="0"/>
              <a:pPr/>
              <a:t>1</a:t>
            </a:fld>
            <a:endParaRPr lang="zh-CN" altLang="en-US"/>
          </a:p>
        </p:txBody>
      </p:sp>
    </p:spTree>
    <p:extLst>
      <p:ext uri="{BB962C8B-B14F-4D97-AF65-F5344CB8AC3E}">
        <p14:creationId xmlns:p14="http://schemas.microsoft.com/office/powerpoint/2010/main" val="2801289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81195B-83DD-40CD-B552-C649BE2EA051}" type="slidenum">
              <a:rPr lang="zh-CN" altLang="en-US" smtClean="0"/>
              <a:pPr/>
              <a:t>10</a:t>
            </a:fld>
            <a:endParaRPr lang="zh-CN" altLang="en-US"/>
          </a:p>
        </p:txBody>
      </p:sp>
    </p:spTree>
    <p:extLst>
      <p:ext uri="{BB962C8B-B14F-4D97-AF65-F5344CB8AC3E}">
        <p14:creationId xmlns:p14="http://schemas.microsoft.com/office/powerpoint/2010/main" val="1188550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81195B-83DD-40CD-B552-C649BE2EA051}" type="slidenum">
              <a:rPr lang="zh-CN" altLang="en-US" smtClean="0"/>
              <a:pPr/>
              <a:t>16</a:t>
            </a:fld>
            <a:endParaRPr lang="zh-CN" altLang="en-US"/>
          </a:p>
        </p:txBody>
      </p:sp>
    </p:spTree>
    <p:extLst>
      <p:ext uri="{BB962C8B-B14F-4D97-AF65-F5344CB8AC3E}">
        <p14:creationId xmlns:p14="http://schemas.microsoft.com/office/powerpoint/2010/main" val="6781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81195B-83DD-40CD-B552-C649BE2EA051}" type="slidenum">
              <a:rPr lang="zh-CN" altLang="en-US" smtClean="0"/>
              <a:pPr/>
              <a:t>2</a:t>
            </a:fld>
            <a:endParaRPr lang="zh-CN" altLang="en-US"/>
          </a:p>
        </p:txBody>
      </p:sp>
    </p:spTree>
    <p:extLst>
      <p:ext uri="{BB962C8B-B14F-4D97-AF65-F5344CB8AC3E}">
        <p14:creationId xmlns:p14="http://schemas.microsoft.com/office/powerpoint/2010/main" val="3747039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81195B-83DD-40CD-B552-C649BE2EA051}" type="slidenum">
              <a:rPr lang="zh-CN" altLang="en-US" smtClean="0"/>
              <a:pPr/>
              <a:t>21</a:t>
            </a:fld>
            <a:endParaRPr lang="zh-CN" altLang="en-US"/>
          </a:p>
        </p:txBody>
      </p:sp>
    </p:spTree>
    <p:extLst>
      <p:ext uri="{BB962C8B-B14F-4D97-AF65-F5344CB8AC3E}">
        <p14:creationId xmlns:p14="http://schemas.microsoft.com/office/powerpoint/2010/main" val="141653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26</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81195B-83DD-40CD-B552-C649BE2EA051}" type="slidenum">
              <a:rPr lang="zh-CN" altLang="en-US" smtClean="0"/>
              <a:pPr/>
              <a:t>27</a:t>
            </a:fld>
            <a:endParaRPr lang="zh-CN" altLang="en-US"/>
          </a:p>
        </p:txBody>
      </p:sp>
    </p:spTree>
    <p:extLst>
      <p:ext uri="{BB962C8B-B14F-4D97-AF65-F5344CB8AC3E}">
        <p14:creationId xmlns:p14="http://schemas.microsoft.com/office/powerpoint/2010/main" val="3036868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81195B-83DD-40CD-B552-C649BE2EA051}" type="slidenum">
              <a:rPr lang="zh-CN" altLang="en-US" smtClean="0"/>
              <a:pPr/>
              <a:t>3</a:t>
            </a:fld>
            <a:endParaRPr lang="zh-CN" altLang="en-US"/>
          </a:p>
        </p:txBody>
      </p:sp>
    </p:spTree>
    <p:extLst>
      <p:ext uri="{BB962C8B-B14F-4D97-AF65-F5344CB8AC3E}">
        <p14:creationId xmlns:p14="http://schemas.microsoft.com/office/powerpoint/2010/main" val="308348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2969242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03E843A5-E55D-4A40-B5C2-476537EC4AD4}" type="datetimeFigureOut">
              <a:rPr lang="zh-CN" altLang="en-US" smtClean="0"/>
              <a:pPr/>
              <a:t>2022/3/19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4284744397"/>
      </p:ext>
    </p:extLst>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2022/3/19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Tree>
    <p:extLst>
      <p:ext uri="{BB962C8B-B14F-4D97-AF65-F5344CB8AC3E}">
        <p14:creationId xmlns:p14="http://schemas.microsoft.com/office/powerpoint/2010/main" val="2174142817"/>
      </p:ext>
    </p:extLst>
  </p:cSld>
  <p:clrMapOvr>
    <a:masterClrMapping/>
  </p:clrMapOvr>
  <p:transition spd="slow"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2022/3/19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Tree>
    <p:extLst>
      <p:ext uri="{BB962C8B-B14F-4D97-AF65-F5344CB8AC3E}">
        <p14:creationId xmlns:p14="http://schemas.microsoft.com/office/powerpoint/2010/main" val="3174703216"/>
      </p:ext>
    </p:extLst>
  </p:cSld>
  <p:clrMapOvr>
    <a:masterClrMapping/>
  </p:clrMapOvr>
  <p:transition spd="slow"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5_空白">
    <p:bg>
      <p:bgPr>
        <a:solidFill>
          <a:srgbClr val="216B68"/>
        </a:solidFill>
        <a:effectLst/>
      </p:bgPr>
    </p:bg>
    <p:spTree>
      <p:nvGrpSpPr>
        <p:cNvPr id="1" name=""/>
        <p:cNvGrpSpPr/>
        <p:nvPr/>
      </p:nvGrpSpPr>
      <p:grpSpPr>
        <a:xfrm>
          <a:off x="0" y="0"/>
          <a:ext cx="0" cy="0"/>
          <a:chOff x="0" y="0"/>
          <a:chExt cx="0" cy="0"/>
        </a:xfrm>
      </p:grpSpPr>
      <p:sp>
        <p:nvSpPr>
          <p:cNvPr id="9" name="矩形 8"/>
          <p:cNvSpPr/>
          <p:nvPr userDrawn="1"/>
        </p:nvSpPr>
        <p:spPr>
          <a:xfrm>
            <a:off x="419102" y="381879"/>
            <a:ext cx="8305796" cy="4330996"/>
          </a:xfrm>
          <a:prstGeom prst="rect">
            <a:avLst/>
          </a:prstGeom>
          <a:solidFill>
            <a:srgbClr val="216B68"/>
          </a:solidFill>
          <a:ln w="38100">
            <a:solidFill>
              <a:srgbClr val="EFBF6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userDrawn="1"/>
        </p:nvSpPr>
        <p:spPr>
          <a:xfrm>
            <a:off x="1717774" y="207979"/>
            <a:ext cx="5768876" cy="361196"/>
          </a:xfrm>
          <a:prstGeom prst="rect">
            <a:avLst/>
          </a:prstGeom>
          <a:gradFill flip="none" rotWithShape="1">
            <a:gsLst>
              <a:gs pos="90000">
                <a:srgbClr val="216B68"/>
              </a:gs>
              <a:gs pos="9000">
                <a:srgbClr val="216B68"/>
              </a:gs>
              <a:gs pos="0">
                <a:srgbClr val="216B68">
                  <a:alpha val="0"/>
                </a:srgbClr>
              </a:gs>
              <a:gs pos="100000">
                <a:srgbClr val="216B6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B16CC50B-97C3-4EFD-966D-3952C8BC2459}" type="datetimeFigureOut">
              <a:rPr lang="zh-CN" altLang="en-US" smtClean="0"/>
              <a:pPr/>
              <a:t>2022/3/19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pic>
        <p:nvPicPr>
          <p:cNvPr id="10" name="图片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2248109" y="176963"/>
            <a:ext cx="580988" cy="458406"/>
          </a:xfrm>
          <a:prstGeom prst="rect">
            <a:avLst/>
          </a:prstGeom>
        </p:spPr>
      </p:pic>
      <p:pic>
        <p:nvPicPr>
          <p:cNvPr id="11" name="图片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63939" y="176963"/>
            <a:ext cx="580988" cy="458406"/>
          </a:xfrm>
          <a:prstGeom prst="rect">
            <a:avLst/>
          </a:prstGeom>
        </p:spPr>
      </p:pic>
      <p:pic>
        <p:nvPicPr>
          <p:cNvPr id="12" name="图片 11"/>
          <p:cNvPicPr>
            <a:picLocks noChangeAspect="1"/>
          </p:cNvPicPr>
          <p:nvPr userDrawn="1"/>
        </p:nvPicPr>
        <p:blipFill rotWithShape="1">
          <a:blip r:embed="rId3" cstate="email">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b="16068"/>
          <a:stretch/>
        </p:blipFill>
        <p:spPr>
          <a:xfrm>
            <a:off x="7456438" y="3820892"/>
            <a:ext cx="1381576" cy="891983"/>
          </a:xfrm>
          <a:prstGeom prst="rect">
            <a:avLst/>
          </a:prstGeom>
        </p:spPr>
      </p:pic>
    </p:spTree>
    <p:extLst>
      <p:ext uri="{BB962C8B-B14F-4D97-AF65-F5344CB8AC3E}">
        <p14:creationId xmlns:p14="http://schemas.microsoft.com/office/powerpoint/2010/main" val="3925910502"/>
      </p:ext>
    </p:extLst>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空白">
    <p:bg>
      <p:bgPr>
        <a:solidFill>
          <a:srgbClr val="216B68"/>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pPr/>
              <a:t>2022/3/19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9" name="矩形 8"/>
          <p:cNvSpPr/>
          <p:nvPr userDrawn="1"/>
        </p:nvSpPr>
        <p:spPr>
          <a:xfrm>
            <a:off x="419102" y="381879"/>
            <a:ext cx="8305796" cy="4330996"/>
          </a:xfrm>
          <a:prstGeom prst="rect">
            <a:avLst/>
          </a:prstGeom>
          <a:solidFill>
            <a:srgbClr val="216B68"/>
          </a:solidFill>
          <a:ln w="38100">
            <a:solidFill>
              <a:srgbClr val="EFBF6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userDrawn="1"/>
        </p:nvSpPr>
        <p:spPr>
          <a:xfrm>
            <a:off x="1717774" y="207979"/>
            <a:ext cx="5768876" cy="361196"/>
          </a:xfrm>
          <a:prstGeom prst="rect">
            <a:avLst/>
          </a:prstGeom>
          <a:gradFill flip="none" rotWithShape="1">
            <a:gsLst>
              <a:gs pos="90000">
                <a:srgbClr val="216B68"/>
              </a:gs>
              <a:gs pos="9000">
                <a:srgbClr val="216B68"/>
              </a:gs>
              <a:gs pos="0">
                <a:srgbClr val="216B68">
                  <a:alpha val="0"/>
                </a:srgbClr>
              </a:gs>
              <a:gs pos="100000">
                <a:srgbClr val="216B6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2248109" y="176963"/>
            <a:ext cx="580988" cy="458406"/>
          </a:xfrm>
          <a:prstGeom prst="rect">
            <a:avLst/>
          </a:prstGeom>
        </p:spPr>
      </p:pic>
      <p:pic>
        <p:nvPicPr>
          <p:cNvPr id="12" name="图片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63939" y="176963"/>
            <a:ext cx="580988" cy="458406"/>
          </a:xfrm>
          <a:prstGeom prst="rect">
            <a:avLst/>
          </a:prstGeom>
        </p:spPr>
      </p:pic>
      <p:pic>
        <p:nvPicPr>
          <p:cNvPr id="13" name="图片 12"/>
          <p:cNvPicPr>
            <a:picLocks noChangeAspect="1"/>
          </p:cNvPicPr>
          <p:nvPr userDrawn="1"/>
        </p:nvPicPr>
        <p:blipFill rotWithShape="1">
          <a:blip r:embed="rId3" cstate="email">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b="16068"/>
          <a:stretch/>
        </p:blipFill>
        <p:spPr>
          <a:xfrm>
            <a:off x="7456438" y="3820892"/>
            <a:ext cx="1381576" cy="891983"/>
          </a:xfrm>
          <a:prstGeom prst="rect">
            <a:avLst/>
          </a:prstGeom>
        </p:spPr>
      </p:pic>
    </p:spTree>
    <p:extLst>
      <p:ext uri="{BB962C8B-B14F-4D97-AF65-F5344CB8AC3E}">
        <p14:creationId xmlns:p14="http://schemas.microsoft.com/office/powerpoint/2010/main" val="3926649835"/>
      </p:ext>
    </p:extLst>
  </p:cSld>
  <p:clrMapOvr>
    <a:masterClrMapping/>
  </p:clrMapOvr>
  <p:transition spd="slow"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空白">
    <p:bg>
      <p:bgPr>
        <a:solidFill>
          <a:srgbClr val="216B68"/>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pPr/>
              <a:t>2022/3/19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9" name="矩形 8"/>
          <p:cNvSpPr/>
          <p:nvPr userDrawn="1"/>
        </p:nvSpPr>
        <p:spPr>
          <a:xfrm>
            <a:off x="419102" y="381879"/>
            <a:ext cx="8305796" cy="4330996"/>
          </a:xfrm>
          <a:prstGeom prst="rect">
            <a:avLst/>
          </a:prstGeom>
          <a:solidFill>
            <a:srgbClr val="216B68"/>
          </a:solidFill>
          <a:ln w="38100">
            <a:solidFill>
              <a:srgbClr val="EFBF6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userDrawn="1"/>
        </p:nvSpPr>
        <p:spPr>
          <a:xfrm>
            <a:off x="1717774" y="207979"/>
            <a:ext cx="5768876" cy="361196"/>
          </a:xfrm>
          <a:prstGeom prst="rect">
            <a:avLst/>
          </a:prstGeom>
          <a:gradFill flip="none" rotWithShape="1">
            <a:gsLst>
              <a:gs pos="90000">
                <a:srgbClr val="216B68"/>
              </a:gs>
              <a:gs pos="9000">
                <a:srgbClr val="216B68"/>
              </a:gs>
              <a:gs pos="0">
                <a:srgbClr val="216B68">
                  <a:alpha val="0"/>
                </a:srgbClr>
              </a:gs>
              <a:gs pos="100000">
                <a:srgbClr val="216B6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2248109" y="176963"/>
            <a:ext cx="580988" cy="458406"/>
          </a:xfrm>
          <a:prstGeom prst="rect">
            <a:avLst/>
          </a:prstGeom>
        </p:spPr>
      </p:pic>
      <p:pic>
        <p:nvPicPr>
          <p:cNvPr id="12" name="图片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63939" y="176963"/>
            <a:ext cx="580988" cy="458406"/>
          </a:xfrm>
          <a:prstGeom prst="rect">
            <a:avLst/>
          </a:prstGeom>
        </p:spPr>
      </p:pic>
      <p:pic>
        <p:nvPicPr>
          <p:cNvPr id="13" name="图片 12"/>
          <p:cNvPicPr>
            <a:picLocks noChangeAspect="1"/>
          </p:cNvPicPr>
          <p:nvPr userDrawn="1"/>
        </p:nvPicPr>
        <p:blipFill rotWithShape="1">
          <a:blip r:embed="rId3" cstate="email">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b="16068"/>
          <a:stretch/>
        </p:blipFill>
        <p:spPr>
          <a:xfrm>
            <a:off x="7456438" y="3820892"/>
            <a:ext cx="1381576" cy="891983"/>
          </a:xfrm>
          <a:prstGeom prst="rect">
            <a:avLst/>
          </a:prstGeom>
        </p:spPr>
      </p:pic>
    </p:spTree>
    <p:extLst>
      <p:ext uri="{BB962C8B-B14F-4D97-AF65-F5344CB8AC3E}">
        <p14:creationId xmlns:p14="http://schemas.microsoft.com/office/powerpoint/2010/main" val="3224001563"/>
      </p:ext>
    </p:extLst>
  </p:cSld>
  <p:clrMapOvr>
    <a:masterClrMapping/>
  </p:clrMapOvr>
  <p:transition spd="slow"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8_空白">
    <p:bg>
      <p:bgPr>
        <a:solidFill>
          <a:srgbClr val="216B68"/>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6CC50B-97C3-4EFD-966D-3952C8BC2459}" type="datetimeFigureOut">
              <a:rPr lang="zh-CN" altLang="en-US" smtClean="0"/>
              <a:pPr/>
              <a:t>2022/3/19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9" name="矩形 8"/>
          <p:cNvSpPr/>
          <p:nvPr userDrawn="1"/>
        </p:nvSpPr>
        <p:spPr>
          <a:xfrm>
            <a:off x="419102" y="381879"/>
            <a:ext cx="8305796" cy="4330996"/>
          </a:xfrm>
          <a:prstGeom prst="rect">
            <a:avLst/>
          </a:prstGeom>
          <a:solidFill>
            <a:srgbClr val="216B68"/>
          </a:solidFill>
          <a:ln w="38100">
            <a:solidFill>
              <a:srgbClr val="EFBF6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userDrawn="1"/>
        </p:nvSpPr>
        <p:spPr>
          <a:xfrm>
            <a:off x="1717774" y="207979"/>
            <a:ext cx="5768876" cy="361196"/>
          </a:xfrm>
          <a:prstGeom prst="rect">
            <a:avLst/>
          </a:prstGeom>
          <a:gradFill flip="none" rotWithShape="1">
            <a:gsLst>
              <a:gs pos="90000">
                <a:srgbClr val="216B68"/>
              </a:gs>
              <a:gs pos="9000">
                <a:srgbClr val="216B68"/>
              </a:gs>
              <a:gs pos="0">
                <a:srgbClr val="216B68">
                  <a:alpha val="0"/>
                </a:srgbClr>
              </a:gs>
              <a:gs pos="100000">
                <a:srgbClr val="216B6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2248109" y="176963"/>
            <a:ext cx="580988" cy="458406"/>
          </a:xfrm>
          <a:prstGeom prst="rect">
            <a:avLst/>
          </a:prstGeom>
        </p:spPr>
      </p:pic>
      <p:pic>
        <p:nvPicPr>
          <p:cNvPr id="12" name="图片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63939" y="176963"/>
            <a:ext cx="580988" cy="458406"/>
          </a:xfrm>
          <a:prstGeom prst="rect">
            <a:avLst/>
          </a:prstGeom>
        </p:spPr>
      </p:pic>
      <p:pic>
        <p:nvPicPr>
          <p:cNvPr id="13" name="图片 12"/>
          <p:cNvPicPr>
            <a:picLocks noChangeAspect="1"/>
          </p:cNvPicPr>
          <p:nvPr userDrawn="1"/>
        </p:nvPicPr>
        <p:blipFill rotWithShape="1">
          <a:blip r:embed="rId3" cstate="email">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b="16068"/>
          <a:stretch/>
        </p:blipFill>
        <p:spPr>
          <a:xfrm>
            <a:off x="7456438" y="3820892"/>
            <a:ext cx="1381576" cy="891983"/>
          </a:xfrm>
          <a:prstGeom prst="rect">
            <a:avLst/>
          </a:prstGeom>
        </p:spPr>
      </p:pic>
    </p:spTree>
    <p:extLst>
      <p:ext uri="{BB962C8B-B14F-4D97-AF65-F5344CB8AC3E}">
        <p14:creationId xmlns:p14="http://schemas.microsoft.com/office/powerpoint/2010/main" val="648477572"/>
      </p:ext>
    </p:extLst>
  </p:cSld>
  <p:clrMapOvr>
    <a:masterClrMapping/>
  </p:clrMapOvr>
  <p:transition spd="slow"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03E843A5-E55D-4A40-B5C2-476537EC4AD4}" type="datetimeFigureOut">
              <a:rPr lang="zh-CN" altLang="en-US" smtClean="0"/>
              <a:pPr/>
              <a:t>2022/3/19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1352806589"/>
      </p:ext>
    </p:extLst>
  </p:cSld>
  <p:clrMapOvr>
    <a:masterClrMapping/>
  </p:clrMapOvr>
  <p:transition spd="slow"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03E843A5-E55D-4A40-B5C2-476537EC4AD4}" type="datetimeFigureOut">
              <a:rPr lang="zh-CN" altLang="en-US" smtClean="0"/>
              <a:pPr/>
              <a:t>2022/3/19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3570950689"/>
      </p:ext>
    </p:extLst>
  </p:cSld>
  <p:clrMapOvr>
    <a:masterClrMapping/>
  </p:clrMapOvr>
  <p:transition spd="slow"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3E843A5-E55D-4A40-B5C2-476537EC4AD4}" type="datetimeFigureOut">
              <a:rPr lang="zh-CN" altLang="en-US" smtClean="0"/>
              <a:pPr/>
              <a:t>2022/3/19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1640353229"/>
      </p:ext>
    </p:extLst>
  </p:cSld>
  <p:clrMapOvr>
    <a:masterClrMapping/>
  </p:clrMapOvr>
  <p:transition spd="slow"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3E843A5-E55D-4A40-B5C2-476537EC4AD4}" type="datetimeFigureOut">
              <a:rPr lang="zh-CN" altLang="en-US" smtClean="0"/>
              <a:pPr/>
              <a:t>2022/3/19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4211237772"/>
      </p:ext>
    </p:extLst>
  </p:cSld>
  <p:clrMapOvr>
    <a:masterClrMapping/>
  </p:clrMapOvr>
  <p:transition spd="slow"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3E843A5-E55D-4A40-B5C2-476537EC4AD4}" type="datetimeFigureOut">
              <a:rPr lang="zh-CN" altLang="en-US" smtClean="0"/>
              <a:pPr/>
              <a:t>2022/3/19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3311572121"/>
      </p:ext>
    </p:extLst>
  </p:cSld>
  <p:clrMapOvr>
    <a:masterClrMapping/>
  </p:clrMapOvr>
  <p:transition spd="slow"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051402"/>
      </p:ext>
    </p:extLst>
  </p:cSld>
  <p:clrMapOvr>
    <a:masterClrMapping/>
  </p:clrMapOvr>
  <p:transition advClick="0" advTm="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490945"/>
      </p:ext>
    </p:extLst>
  </p:cSld>
  <p:clrMapOvr>
    <a:masterClrMapping/>
  </p:clrMapOvr>
  <p:transition spd="slow" advClick="0" advTm="0">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949011"/>
      </p:ext>
    </p:extLst>
  </p:cSld>
  <p:clrMapOvr>
    <a:masterClrMapping/>
  </p:clrMapOvr>
  <p:transition spd="slow" advClick="0" advTm="0">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385611"/>
      </p:ext>
    </p:extLst>
  </p:cSld>
  <p:clrMapOvr>
    <a:masterClrMapping/>
  </p:clrMapOvr>
  <p:transition advClick="0"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03E843A5-E55D-4A40-B5C2-476537EC4AD4}" type="datetimeFigureOut">
              <a:rPr lang="zh-CN" altLang="en-US" smtClean="0"/>
              <a:pPr/>
              <a:t>2022/3/19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415655338"/>
      </p:ext>
    </p:extLst>
  </p:cSld>
  <p:clrMapOvr>
    <a:masterClrMapping/>
  </p:clrMapOvr>
  <p:transition spd="slow"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3E843A5-E55D-4A40-B5C2-476537EC4AD4}" type="datetimeFigureOut">
              <a:rPr lang="zh-CN" altLang="en-US" smtClean="0"/>
              <a:pPr/>
              <a:t>2022/3/19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604861252"/>
      </p:ext>
    </p:extLst>
  </p:cSld>
  <p:clrMapOvr>
    <a:masterClrMapping/>
  </p:clrMapOvr>
  <p:transition spd="slow"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03E843A5-E55D-4A40-B5C2-476537EC4AD4}" type="datetimeFigureOut">
              <a:rPr lang="zh-CN" altLang="en-US" smtClean="0"/>
              <a:pPr/>
              <a:t>2022/3/19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3674967186"/>
      </p:ext>
    </p:extLst>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3E843A5-E55D-4A40-B5C2-476537EC4AD4}" type="datetimeFigureOut">
              <a:rPr lang="zh-CN" altLang="en-US" smtClean="0"/>
              <a:pPr/>
              <a:t>2022/3/19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2960765214"/>
      </p:ext>
    </p:extLst>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843A5-E55D-4A40-B5C2-476537EC4AD4}" type="datetimeFigureOut">
              <a:rPr lang="zh-CN" altLang="en-US" smtClean="0"/>
              <a:pPr/>
              <a:t>2022/3/19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2293255693"/>
      </p:ext>
    </p:extLst>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2022/3/19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Tree>
    <p:extLst>
      <p:ext uri="{BB962C8B-B14F-4D97-AF65-F5344CB8AC3E}">
        <p14:creationId xmlns:p14="http://schemas.microsoft.com/office/powerpoint/2010/main" val="719937903"/>
      </p:ext>
    </p:extLst>
  </p:cSld>
  <p:clrMapOvr>
    <a:masterClrMapping/>
  </p:clrMapOvr>
  <p:transition spd="slow"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2022/3/19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Tree>
    <p:extLst>
      <p:ext uri="{BB962C8B-B14F-4D97-AF65-F5344CB8AC3E}">
        <p14:creationId xmlns:p14="http://schemas.microsoft.com/office/powerpoint/2010/main" val="1233457589"/>
      </p:ext>
    </p:extLst>
  </p:cSld>
  <p:clrMapOvr>
    <a:masterClrMapping/>
  </p:clrMapOvr>
  <p:transition spd="slow"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03E843A5-E55D-4A40-B5C2-476537EC4AD4}" type="datetimeFigureOut">
              <a:rPr lang="zh-CN" altLang="en-US" smtClean="0"/>
              <a:pPr/>
              <a:t>2022/3/19</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14D845EF-EAA8-4820-87FA-4DECC3938AA1}" type="slidenum">
              <a:rPr lang="zh-CN" altLang="en-US" smtClean="0"/>
              <a:pPr/>
              <a:t>‹#›</a:t>
            </a:fld>
            <a:endParaRPr lang="zh-CN" altLang="en-US"/>
          </a:p>
        </p:txBody>
      </p:sp>
    </p:spTree>
    <p:extLst>
      <p:ext uri="{BB962C8B-B14F-4D97-AF65-F5344CB8AC3E}">
        <p14:creationId xmlns:p14="http://schemas.microsoft.com/office/powerpoint/2010/main" val="13937648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69" r:id="rId16"/>
    <p:sldLayoutId id="2147483670" r:id="rId17"/>
    <p:sldLayoutId id="2147483671" r:id="rId18"/>
    <p:sldLayoutId id="2147483672" r:id="rId19"/>
    <p:sldLayoutId id="2147483683" r:id="rId20"/>
    <p:sldLayoutId id="2147483688" r:id="rId21"/>
    <p:sldLayoutId id="2147483691" r:id="rId22"/>
    <p:sldLayoutId id="2147483692" r:id="rId23"/>
  </p:sldLayoutIdLst>
  <p:transition spd="slow" advClick="0" advTm="0">
    <p:random/>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4.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4.wdp"/><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4.wdp"/><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png"/><Relationship Id="rId7"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4.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6B68"/>
        </a:solidFill>
        <a:effectLst/>
      </p:bgPr>
    </p:bg>
    <p:spTree>
      <p:nvGrpSpPr>
        <p:cNvPr id="1" name=""/>
        <p:cNvGrpSpPr/>
        <p:nvPr/>
      </p:nvGrpSpPr>
      <p:grpSpPr>
        <a:xfrm>
          <a:off x="0" y="0"/>
          <a:ext cx="0" cy="0"/>
          <a:chOff x="0" y="0"/>
          <a:chExt cx="0" cy="0"/>
        </a:xfrm>
      </p:grpSpPr>
      <p:sp>
        <p:nvSpPr>
          <p:cNvPr id="40" name="矩形 39"/>
          <p:cNvSpPr/>
          <p:nvPr/>
        </p:nvSpPr>
        <p:spPr>
          <a:xfrm>
            <a:off x="419102" y="381879"/>
            <a:ext cx="8305796" cy="4330996"/>
          </a:xfrm>
          <a:prstGeom prst="rect">
            <a:avLst/>
          </a:prstGeom>
          <a:noFill/>
          <a:ln w="38100">
            <a:gradFill>
              <a:gsLst>
                <a:gs pos="0">
                  <a:srgbClr val="EFBF6A"/>
                </a:gs>
                <a:gs pos="100000">
                  <a:srgbClr val="EFBF6A"/>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6" name="图片 4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1308746">
            <a:off x="2535484" y="312834"/>
            <a:ext cx="4120511" cy="4118768"/>
          </a:xfrm>
          <a:prstGeom prst="rect">
            <a:avLst/>
          </a:prstGeom>
        </p:spPr>
      </p:pic>
      <p:pic>
        <p:nvPicPr>
          <p:cNvPr id="5" name="图片 4"/>
          <p:cNvPicPr>
            <a:picLocks noChangeAspect="1"/>
          </p:cNvPicPr>
          <p:nvPr/>
        </p:nvPicPr>
        <p:blipFill rotWithShape="1">
          <a:blip r:embed="rId4" cstate="email">
            <a:extLst>
              <a:ext uri="{28A0092B-C50C-407E-A947-70E740481C1C}">
                <a14:useLocalDpi xmlns:a14="http://schemas.microsoft.com/office/drawing/2010/main"/>
              </a:ext>
            </a:extLst>
          </a:blip>
          <a:srcRect b="4617"/>
          <a:stretch/>
        </p:blipFill>
        <p:spPr>
          <a:xfrm>
            <a:off x="419102" y="1087477"/>
            <a:ext cx="2147929" cy="3625398"/>
          </a:xfrm>
          <a:prstGeom prst="rect">
            <a:avLst/>
          </a:prstGeom>
        </p:spPr>
      </p:pic>
      <p:pic>
        <p:nvPicPr>
          <p:cNvPr id="11" name="图片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40650" y="1330866"/>
            <a:ext cx="1286479" cy="1287755"/>
          </a:xfrm>
          <a:prstGeom prst="rect">
            <a:avLst/>
          </a:prstGeom>
        </p:spPr>
      </p:pic>
      <p:pic>
        <p:nvPicPr>
          <p:cNvPr id="12" name="图片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5667" y="52408"/>
            <a:ext cx="2187583" cy="2187583"/>
          </a:xfrm>
          <a:prstGeom prst="rect">
            <a:avLst/>
          </a:prstGeom>
        </p:spPr>
      </p:pic>
      <p:pic>
        <p:nvPicPr>
          <p:cNvPr id="21" name="图片 20"/>
          <p:cNvPicPr>
            <a:picLocks noChangeAspect="1"/>
          </p:cNvPicPr>
          <p:nvPr/>
        </p:nvPicPr>
        <p:blipFill>
          <a:blip r:embed="rId7" cstate="email">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a:ext>
            </a:extLst>
          </a:blip>
          <a:stretch>
            <a:fillRect/>
          </a:stretch>
        </p:blipFill>
        <p:spPr>
          <a:xfrm>
            <a:off x="6749592" y="3345921"/>
            <a:ext cx="2113919" cy="1626092"/>
          </a:xfrm>
          <a:prstGeom prst="rect">
            <a:avLst/>
          </a:prstGeom>
        </p:spPr>
      </p:pic>
      <p:sp>
        <p:nvSpPr>
          <p:cNvPr id="3" name="TextBox 2"/>
          <p:cNvSpPr txBox="1"/>
          <p:nvPr/>
        </p:nvSpPr>
        <p:spPr>
          <a:xfrm>
            <a:off x="4571998" y="961534"/>
            <a:ext cx="2177594" cy="369332"/>
          </a:xfrm>
          <a:prstGeom prst="rect">
            <a:avLst/>
          </a:prstGeom>
          <a:noFill/>
        </p:spPr>
        <p:txBody>
          <a:bodyPr wrap="square" rtlCol="0">
            <a:spAutoFit/>
          </a:bodyPr>
          <a:lstStyle/>
          <a:p>
            <a:endParaRPr lang="zh-CN" altLang="en-US" dirty="0"/>
          </a:p>
        </p:txBody>
      </p:sp>
      <p:sp>
        <p:nvSpPr>
          <p:cNvPr id="15" name="TextBox 14"/>
          <p:cNvSpPr txBox="1"/>
          <p:nvPr/>
        </p:nvSpPr>
        <p:spPr>
          <a:xfrm>
            <a:off x="3462037" y="1557110"/>
            <a:ext cx="2198758" cy="1815882"/>
          </a:xfrm>
          <a:prstGeom prst="rect">
            <a:avLst/>
          </a:prstGeom>
          <a:noFill/>
        </p:spPr>
        <p:txBody>
          <a:bodyPr wrap="square" rtlCol="0">
            <a:spAutoFit/>
          </a:bodyPr>
          <a:lstStyle/>
          <a:p>
            <a:pPr algn="ctr"/>
            <a:r>
              <a:rPr lang="en-US" altLang="zh-CN" sz="2800" b="1" dirty="0">
                <a:gradFill flip="none" rotWithShape="1">
                  <a:gsLst>
                    <a:gs pos="0">
                      <a:srgbClr val="BDA582"/>
                    </a:gs>
                    <a:gs pos="100000">
                      <a:srgbClr val="FFC000"/>
                    </a:gs>
                  </a:gsLst>
                  <a:lin ang="10200000" scaled="0"/>
                  <a:tileRect/>
                </a:gradFill>
                <a:latin typeface="华文隶书" pitchFamily="2" charset="-122"/>
                <a:ea typeface="华文隶书" pitchFamily="2" charset="-122"/>
                <a:cs typeface="+mn-ea"/>
              </a:rPr>
              <a:t>Four Folk Stories</a:t>
            </a:r>
          </a:p>
          <a:p>
            <a:pPr algn="ctr"/>
            <a:r>
              <a:rPr lang="en-US" altLang="zh-CN" sz="2800" b="1" dirty="0">
                <a:gradFill flip="none" rotWithShape="1">
                  <a:gsLst>
                    <a:gs pos="0">
                      <a:srgbClr val="BDA582"/>
                    </a:gs>
                    <a:gs pos="100000">
                      <a:srgbClr val="FFC000"/>
                    </a:gs>
                  </a:gsLst>
                  <a:lin ang="10200000" scaled="0"/>
                  <a:tileRect/>
                </a:gradFill>
                <a:latin typeface="华文隶书" pitchFamily="2" charset="-122"/>
                <a:ea typeface="华文隶书" pitchFamily="2" charset="-122"/>
                <a:cs typeface="+mn-ea"/>
              </a:rPr>
              <a:t>of </a:t>
            </a:r>
          </a:p>
          <a:p>
            <a:pPr algn="ctr"/>
            <a:r>
              <a:rPr lang="en-US" altLang="zh-CN" sz="2800" b="1" dirty="0">
                <a:gradFill flip="none" rotWithShape="1">
                  <a:gsLst>
                    <a:gs pos="0">
                      <a:srgbClr val="BDA582"/>
                    </a:gs>
                    <a:gs pos="100000">
                      <a:srgbClr val="FFC000"/>
                    </a:gs>
                  </a:gsLst>
                  <a:lin ang="10200000" scaled="0"/>
                  <a:tileRect/>
                </a:gradFill>
                <a:latin typeface="华文隶书" pitchFamily="2" charset="-122"/>
                <a:ea typeface="华文隶书" pitchFamily="2" charset="-122"/>
                <a:cs typeface="+mn-ea"/>
              </a:rPr>
              <a:t>Ancient China</a:t>
            </a:r>
            <a:endParaRPr lang="zh-CN" altLang="en-US" sz="2800" b="1" dirty="0">
              <a:gradFill flip="none" rotWithShape="1">
                <a:gsLst>
                  <a:gs pos="0">
                    <a:srgbClr val="BDA582"/>
                  </a:gs>
                  <a:gs pos="100000">
                    <a:srgbClr val="FFC000"/>
                  </a:gs>
                </a:gsLst>
                <a:lin ang="10200000" scaled="0"/>
                <a:tileRect/>
              </a:gradFill>
              <a:latin typeface="华文隶书" pitchFamily="2" charset="-122"/>
              <a:ea typeface="华文隶书" pitchFamily="2" charset="-122"/>
              <a:cs typeface="+mn-ea"/>
            </a:endParaRPr>
          </a:p>
        </p:txBody>
      </p:sp>
      <p:sp>
        <p:nvSpPr>
          <p:cNvPr id="2" name="TextBox 1"/>
          <p:cNvSpPr txBox="1"/>
          <p:nvPr/>
        </p:nvSpPr>
        <p:spPr>
          <a:xfrm>
            <a:off x="2567031" y="4158967"/>
            <a:ext cx="4793820" cy="338554"/>
          </a:xfrm>
          <a:prstGeom prst="rect">
            <a:avLst/>
          </a:prstGeom>
          <a:noFill/>
        </p:spPr>
        <p:txBody>
          <a:bodyPr wrap="square" rtlCol="0">
            <a:spAutoFit/>
          </a:bodyPr>
          <a:lstStyle/>
          <a:p>
            <a:r>
              <a:rPr lang="en-US" altLang="zh-CN" sz="1600" b="1" dirty="0">
                <a:gradFill flip="none" rotWithShape="1">
                  <a:gsLst>
                    <a:gs pos="0">
                      <a:srgbClr val="BDA582"/>
                    </a:gs>
                    <a:gs pos="100000">
                      <a:srgbClr val="FFC000"/>
                    </a:gs>
                  </a:gsLst>
                  <a:lin ang="10200000" scaled="0"/>
                  <a:tileRect/>
                </a:gradFill>
                <a:latin typeface="华文隶书" pitchFamily="2" charset="-122"/>
                <a:ea typeface="华文隶书" pitchFamily="2" charset="-122"/>
                <a:cs typeface="+mn-ea"/>
              </a:rPr>
              <a:t>Reported By Ma </a:t>
            </a:r>
            <a:r>
              <a:rPr lang="en-US" altLang="zh-CN" sz="1600" b="1" dirty="0" err="1">
                <a:gradFill flip="none" rotWithShape="1">
                  <a:gsLst>
                    <a:gs pos="0">
                      <a:srgbClr val="BDA582"/>
                    </a:gs>
                    <a:gs pos="100000">
                      <a:srgbClr val="FFC000"/>
                    </a:gs>
                  </a:gsLst>
                  <a:lin ang="10200000" scaled="0"/>
                  <a:tileRect/>
                </a:gradFill>
                <a:latin typeface="华文隶书" pitchFamily="2" charset="-122"/>
                <a:ea typeface="华文隶书" pitchFamily="2" charset="-122"/>
                <a:cs typeface="+mn-ea"/>
              </a:rPr>
              <a:t>Yanhuan</a:t>
            </a:r>
            <a:r>
              <a:rPr lang="en-US" altLang="zh-CN" sz="1600" b="1" dirty="0">
                <a:gradFill flip="none" rotWithShape="1">
                  <a:gsLst>
                    <a:gs pos="0">
                      <a:srgbClr val="BDA582"/>
                    </a:gs>
                    <a:gs pos="100000">
                      <a:srgbClr val="FFC000"/>
                    </a:gs>
                  </a:gsLst>
                  <a:lin ang="10200000" scaled="0"/>
                  <a:tileRect/>
                </a:gradFill>
                <a:latin typeface="华文隶书" pitchFamily="2" charset="-122"/>
                <a:ea typeface="华文隶书" pitchFamily="2" charset="-122"/>
                <a:cs typeface="+mn-ea"/>
              </a:rPr>
              <a:t> majoring in English Translation</a:t>
            </a:r>
            <a:endParaRPr lang="zh-CN" altLang="en-US" sz="1600" b="1" dirty="0">
              <a:gradFill flip="none" rotWithShape="1">
                <a:gsLst>
                  <a:gs pos="0">
                    <a:srgbClr val="BDA582"/>
                  </a:gs>
                  <a:gs pos="100000">
                    <a:srgbClr val="FFC000"/>
                  </a:gs>
                </a:gsLst>
                <a:lin ang="10200000" scaled="0"/>
                <a:tileRect/>
              </a:gradFill>
              <a:latin typeface="华文隶书" pitchFamily="2" charset="-122"/>
              <a:ea typeface="华文隶书" pitchFamily="2" charset="-122"/>
              <a:cs typeface="+mn-ea"/>
            </a:endParaRPr>
          </a:p>
        </p:txBody>
      </p:sp>
    </p:spTree>
    <p:extLst>
      <p:ext uri="{BB962C8B-B14F-4D97-AF65-F5344CB8AC3E}">
        <p14:creationId xmlns:p14="http://schemas.microsoft.com/office/powerpoint/2010/main" val="27100186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16B68"/>
        </a:solidFill>
        <a:effectLst/>
      </p:bgPr>
    </p:bg>
    <p:spTree>
      <p:nvGrpSpPr>
        <p:cNvPr id="1" name=""/>
        <p:cNvGrpSpPr/>
        <p:nvPr/>
      </p:nvGrpSpPr>
      <p:grpSpPr>
        <a:xfrm>
          <a:off x="0" y="0"/>
          <a:ext cx="0" cy="0"/>
          <a:chOff x="0" y="0"/>
          <a:chExt cx="0" cy="0"/>
        </a:xfrm>
      </p:grpSpPr>
      <p:sp>
        <p:nvSpPr>
          <p:cNvPr id="40" name="矩形 39"/>
          <p:cNvSpPr/>
          <p:nvPr/>
        </p:nvSpPr>
        <p:spPr>
          <a:xfrm>
            <a:off x="419102" y="381879"/>
            <a:ext cx="8305796" cy="4330996"/>
          </a:xfrm>
          <a:prstGeom prst="rect">
            <a:avLst/>
          </a:prstGeom>
          <a:noFill/>
          <a:ln w="38100">
            <a:solidFill>
              <a:srgbClr val="EFBF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5667" y="31561"/>
            <a:ext cx="2187583" cy="2187583"/>
          </a:xfrm>
          <a:prstGeom prst="rect">
            <a:avLst/>
          </a:prstGeom>
        </p:spPr>
      </p:pic>
      <p:pic>
        <p:nvPicPr>
          <p:cNvPr id="21" name="图片 20"/>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b="16068"/>
          <a:stretch/>
        </p:blipFill>
        <p:spPr>
          <a:xfrm>
            <a:off x="447195" y="3087149"/>
            <a:ext cx="2494762" cy="1610686"/>
          </a:xfrm>
          <a:prstGeom prst="rect">
            <a:avLst/>
          </a:prstGeom>
        </p:spPr>
      </p:pic>
      <p:sp>
        <p:nvSpPr>
          <p:cNvPr id="18" name="TextBox 36">
            <a:extLst>
              <a:ext uri="{FF2B5EF4-FFF2-40B4-BE49-F238E27FC236}">
                <a16:creationId xmlns:a16="http://schemas.microsoft.com/office/drawing/2014/main" id="{67877594-41AA-4E31-A782-23578E7FD90E}"/>
              </a:ext>
            </a:extLst>
          </p:cNvPr>
          <p:cNvSpPr txBox="1"/>
          <p:nvPr/>
        </p:nvSpPr>
        <p:spPr>
          <a:xfrm>
            <a:off x="3226772" y="702304"/>
            <a:ext cx="2690456" cy="3131616"/>
          </a:xfrm>
          <a:prstGeom prst="rect">
            <a:avLst/>
          </a:prstGeom>
          <a:noFill/>
        </p:spPr>
        <p:txBody>
          <a:bodyPr wrap="none" lIns="68568" tIns="34285" rIns="68568" bIns="34285" rtlCol="0">
            <a:spAutoFit/>
          </a:bodyPr>
          <a:lstStyle/>
          <a:p>
            <a:pPr algn="ctr"/>
            <a:r>
              <a:rPr lang="zh-CN" altLang="en-US" sz="19900" dirty="0">
                <a:solidFill>
                  <a:schemeClr val="tx1">
                    <a:lumMod val="95000"/>
                    <a:lumOff val="5000"/>
                    <a:alpha val="8000"/>
                  </a:schemeClr>
                </a:solidFill>
                <a:latin typeface="江西拙楷" panose="02010600040101010101" pitchFamily="2" charset="-122"/>
                <a:ea typeface="江西拙楷" panose="02010600040101010101" pitchFamily="2" charset="-122"/>
                <a:cs typeface="+mn-ea"/>
                <a:sym typeface="+mn-lt"/>
              </a:rPr>
              <a:t>贰</a:t>
            </a:r>
          </a:p>
        </p:txBody>
      </p:sp>
      <p:sp>
        <p:nvSpPr>
          <p:cNvPr id="2" name="矩形 1"/>
          <p:cNvSpPr/>
          <p:nvPr/>
        </p:nvSpPr>
        <p:spPr>
          <a:xfrm>
            <a:off x="1204283" y="2219144"/>
            <a:ext cx="6735434" cy="513089"/>
          </a:xfrm>
          <a:prstGeom prst="rect">
            <a:avLst/>
          </a:prstGeom>
        </p:spPr>
        <p:txBody>
          <a:bodyPr wrap="none">
            <a:spAutoFit/>
          </a:bodyPr>
          <a:lstStyle/>
          <a:p>
            <a:pPr>
              <a:lnSpc>
                <a:spcPts val="3500"/>
              </a:lnSpc>
            </a:pPr>
            <a:r>
              <a:rPr lang="en-US" altLang="zh-CN" sz="2800" b="1" dirty="0">
                <a:solidFill>
                  <a:srgbClr val="EFBF6A"/>
                </a:solidFill>
                <a:latin typeface="Times New Roman" pitchFamily="18" charset="0"/>
                <a:ea typeface="江西拙楷" panose="02010600040101010101" pitchFamily="2" charset="-122"/>
                <a:cs typeface="Times New Roman" pitchFamily="18" charset="0"/>
              </a:rPr>
              <a:t>2. Meng Jiangnu Crying on the Great Wall</a:t>
            </a:r>
          </a:p>
        </p:txBody>
      </p:sp>
      <p:pic>
        <p:nvPicPr>
          <p:cNvPr id="3"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63068" y="1092945"/>
            <a:ext cx="1130961" cy="892341"/>
          </a:xfrm>
          <a:prstGeom prst="rect">
            <a:avLst/>
          </a:prstGeom>
        </p:spPr>
      </p:pic>
    </p:spTree>
    <p:extLst>
      <p:ext uri="{BB962C8B-B14F-4D97-AF65-F5344CB8AC3E}">
        <p14:creationId xmlns:p14="http://schemas.microsoft.com/office/powerpoint/2010/main" val="40846480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27" name="矩形 26"/>
          <p:cNvSpPr/>
          <p:nvPr/>
        </p:nvSpPr>
        <p:spPr>
          <a:xfrm>
            <a:off x="2691585" y="86948"/>
            <a:ext cx="3726148" cy="477054"/>
          </a:xfrm>
          <a:prstGeom prst="rect">
            <a:avLst/>
          </a:prstGeom>
        </p:spPr>
        <p:txBody>
          <a:bodyPr wrap="none">
            <a:spAutoFit/>
          </a:bodyPr>
          <a:lstStyle/>
          <a:p>
            <a:pPr>
              <a:lnSpc>
                <a:spcPts val="3500"/>
              </a:lnSpc>
            </a:pPr>
            <a:r>
              <a:rPr lang="en-US" altLang="zh-CN" sz="1600" b="1" dirty="0">
                <a:solidFill>
                  <a:srgbClr val="EFBF6A"/>
                </a:solidFill>
                <a:latin typeface="Times New Roman" pitchFamily="18" charset="0"/>
                <a:ea typeface="江西拙楷" panose="02010600040101010101" pitchFamily="2" charset="-122"/>
                <a:cs typeface="Times New Roman" pitchFamily="18" charset="0"/>
              </a:rPr>
              <a:t>Meng Jiangnu Crying on the Great Wall</a:t>
            </a:r>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9304" y="867265"/>
            <a:ext cx="4031510" cy="309199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901939" y="1046375"/>
            <a:ext cx="3780148" cy="2308324"/>
          </a:xfrm>
          <a:prstGeom prst="rect">
            <a:avLst/>
          </a:prstGeom>
          <a:noFill/>
        </p:spPr>
        <p:txBody>
          <a:bodyPr wrap="square" rtlCol="0">
            <a:spAutoFit/>
          </a:bodyPr>
          <a:lstStyle/>
          <a:p>
            <a:r>
              <a:rPr lang="en-US" altLang="zh-CN" b="1" dirty="0">
                <a:solidFill>
                  <a:schemeClr val="bg1"/>
                </a:solidFill>
                <a:latin typeface="Times New Roman" pitchFamily="18" charset="0"/>
                <a:cs typeface="Times New Roman" pitchFamily="18" charset="0"/>
              </a:rPr>
              <a:t>Background Information:</a:t>
            </a:r>
          </a:p>
          <a:p>
            <a:endParaRPr lang="en-US" altLang="zh-CN" dirty="0">
              <a:solidFill>
                <a:schemeClr val="bg1"/>
              </a:solidFill>
              <a:latin typeface="Times New Roman" pitchFamily="18" charset="0"/>
              <a:cs typeface="Times New Roman" pitchFamily="18" charset="0"/>
            </a:endParaRPr>
          </a:p>
          <a:p>
            <a:r>
              <a:rPr lang="en-US" altLang="zh-CN" b="1" dirty="0">
                <a:solidFill>
                  <a:schemeClr val="bg1"/>
                </a:solidFill>
                <a:latin typeface="Times New Roman" pitchFamily="18" charset="0"/>
                <a:cs typeface="Times New Roman" pitchFamily="18" charset="0"/>
              </a:rPr>
              <a:t>Who</a:t>
            </a:r>
            <a:r>
              <a:rPr lang="en-US" altLang="zh-CN" dirty="0">
                <a:solidFill>
                  <a:schemeClr val="bg1"/>
                </a:solidFill>
                <a:latin typeface="Times New Roman" pitchFamily="18" charset="0"/>
                <a:cs typeface="Times New Roman" pitchFamily="18" charset="0"/>
              </a:rPr>
              <a:t>:   Fan </a:t>
            </a:r>
            <a:r>
              <a:rPr lang="en-US" altLang="zh-CN" dirty="0" err="1">
                <a:solidFill>
                  <a:schemeClr val="bg1"/>
                </a:solidFill>
                <a:latin typeface="Times New Roman" pitchFamily="18" charset="0"/>
                <a:cs typeface="Times New Roman" pitchFamily="18" charset="0"/>
              </a:rPr>
              <a:t>Xiliang</a:t>
            </a:r>
            <a:endParaRPr lang="en-US" altLang="zh-CN" dirty="0">
              <a:solidFill>
                <a:schemeClr val="bg1"/>
              </a:solidFill>
              <a:latin typeface="Times New Roman" pitchFamily="18" charset="0"/>
              <a:cs typeface="Times New Roman" pitchFamily="18" charset="0"/>
            </a:endParaRPr>
          </a:p>
          <a:p>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Meng</a:t>
            </a:r>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Jiangnu</a:t>
            </a:r>
            <a:endParaRPr lang="en-US" altLang="zh-CN" dirty="0">
              <a:solidFill>
                <a:schemeClr val="bg1"/>
              </a:solidFill>
              <a:latin typeface="Times New Roman" pitchFamily="18" charset="0"/>
              <a:cs typeface="Times New Roman" pitchFamily="18" charset="0"/>
            </a:endParaRPr>
          </a:p>
          <a:p>
            <a:r>
              <a:rPr lang="en-US" altLang="zh-CN" b="1" dirty="0">
                <a:solidFill>
                  <a:schemeClr val="bg1"/>
                </a:solidFill>
                <a:latin typeface="Times New Roman" pitchFamily="18" charset="0"/>
                <a:cs typeface="Times New Roman" pitchFamily="18" charset="0"/>
              </a:rPr>
              <a:t>When</a:t>
            </a:r>
            <a:r>
              <a:rPr lang="en-US" altLang="zh-CN" dirty="0">
                <a:solidFill>
                  <a:schemeClr val="bg1"/>
                </a:solidFill>
                <a:latin typeface="Times New Roman" pitchFamily="18" charset="0"/>
                <a:cs typeface="Times New Roman" pitchFamily="18" charset="0"/>
              </a:rPr>
              <a:t>:  the reign of the first emperor   </a:t>
            </a:r>
          </a:p>
          <a:p>
            <a:r>
              <a:rPr lang="en-US" altLang="zh-CN" dirty="0">
                <a:solidFill>
                  <a:schemeClr val="bg1"/>
                </a:solidFill>
                <a:latin typeface="Times New Roman" pitchFamily="18" charset="0"/>
                <a:cs typeface="Times New Roman" pitchFamily="18" charset="0"/>
              </a:rPr>
              <a:t>             of Qin Dynasty</a:t>
            </a:r>
          </a:p>
          <a:p>
            <a:r>
              <a:rPr lang="en-US" altLang="zh-CN" b="1" dirty="0">
                <a:solidFill>
                  <a:schemeClr val="bg1"/>
                </a:solidFill>
                <a:latin typeface="Times New Roman" pitchFamily="18" charset="0"/>
                <a:cs typeface="Times New Roman" pitchFamily="18" charset="0"/>
              </a:rPr>
              <a:t>Where</a:t>
            </a:r>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Mengjiang</a:t>
            </a:r>
            <a:r>
              <a:rPr lang="en-US" altLang="zh-CN" dirty="0">
                <a:solidFill>
                  <a:schemeClr val="bg1"/>
                </a:solidFill>
                <a:latin typeface="Times New Roman" pitchFamily="18" charset="0"/>
                <a:cs typeface="Times New Roman" pitchFamily="18" charset="0"/>
              </a:rPr>
              <a:t> mountain in    </a:t>
            </a:r>
          </a:p>
          <a:p>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Lizhou</a:t>
            </a:r>
            <a:r>
              <a:rPr lang="en-US" altLang="zh-CN" dirty="0">
                <a:solidFill>
                  <a:schemeClr val="bg1"/>
                </a:solidFill>
                <a:latin typeface="Times New Roman" pitchFamily="18" charset="0"/>
                <a:cs typeface="Times New Roman" pitchFamily="18" charset="0"/>
              </a:rPr>
              <a:t> County, Hunan Province</a:t>
            </a:r>
          </a:p>
        </p:txBody>
      </p:sp>
    </p:spTree>
    <p:extLst>
      <p:ext uri="{BB962C8B-B14F-4D97-AF65-F5344CB8AC3E}">
        <p14:creationId xmlns:p14="http://schemas.microsoft.com/office/powerpoint/2010/main" val="389376704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27" name="矩形 26"/>
          <p:cNvSpPr/>
          <p:nvPr/>
        </p:nvSpPr>
        <p:spPr>
          <a:xfrm>
            <a:off x="2691585" y="86948"/>
            <a:ext cx="3726148" cy="477054"/>
          </a:xfrm>
          <a:prstGeom prst="rect">
            <a:avLst/>
          </a:prstGeom>
        </p:spPr>
        <p:txBody>
          <a:bodyPr wrap="none">
            <a:spAutoFit/>
          </a:bodyPr>
          <a:lstStyle/>
          <a:p>
            <a:pPr>
              <a:lnSpc>
                <a:spcPts val="3500"/>
              </a:lnSpc>
            </a:pPr>
            <a:r>
              <a:rPr lang="en-US" altLang="zh-CN" sz="1600" b="1" dirty="0">
                <a:solidFill>
                  <a:srgbClr val="EFBF6A"/>
                </a:solidFill>
                <a:latin typeface="Times New Roman" pitchFamily="18" charset="0"/>
                <a:ea typeface="江西拙楷" panose="02010600040101010101" pitchFamily="2" charset="-122"/>
                <a:cs typeface="Times New Roman" pitchFamily="18" charset="0"/>
              </a:rPr>
              <a:t>Meng Jiangnu Crying on the Great Wall</a:t>
            </a:r>
          </a:p>
        </p:txBody>
      </p:sp>
      <p:pic>
        <p:nvPicPr>
          <p:cNvPr id="13313"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226" t="7574"/>
          <a:stretch/>
        </p:blipFill>
        <p:spPr bwMode="auto">
          <a:xfrm>
            <a:off x="4901938" y="876692"/>
            <a:ext cx="3746974" cy="275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0512" y="876690"/>
            <a:ext cx="3919514" cy="275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15628" y="3808429"/>
            <a:ext cx="6297105" cy="646331"/>
          </a:xfrm>
          <a:prstGeom prst="rect">
            <a:avLst/>
          </a:prstGeom>
          <a:noFill/>
        </p:spPr>
        <p:txBody>
          <a:bodyPr wrap="square" rtlCol="0">
            <a:spAutoFit/>
          </a:bodyPr>
          <a:lstStyle/>
          <a:p>
            <a:r>
              <a:rPr lang="en-US" altLang="zh-CN" dirty="0">
                <a:solidFill>
                  <a:schemeClr val="bg1"/>
                </a:solidFill>
                <a:latin typeface="Times New Roman" pitchFamily="18" charset="0"/>
                <a:cs typeface="Times New Roman" pitchFamily="18" charset="0"/>
              </a:rPr>
              <a:t>Fan </a:t>
            </a:r>
            <a:r>
              <a:rPr lang="en-US" altLang="zh-CN" dirty="0" err="1">
                <a:solidFill>
                  <a:schemeClr val="bg1"/>
                </a:solidFill>
                <a:latin typeface="Times New Roman" pitchFamily="18" charset="0"/>
                <a:cs typeface="Times New Roman" pitchFamily="18" charset="0"/>
              </a:rPr>
              <a:t>Xiliang</a:t>
            </a:r>
            <a:r>
              <a:rPr lang="en-US" altLang="zh-CN" dirty="0">
                <a:solidFill>
                  <a:schemeClr val="bg1"/>
                </a:solidFill>
                <a:latin typeface="Times New Roman" pitchFamily="18" charset="0"/>
                <a:cs typeface="Times New Roman" pitchFamily="18" charset="0"/>
              </a:rPr>
              <a:t> had just finished the hard labor and returned to his hometown to get married.</a:t>
            </a:r>
            <a:endParaRPr lang="zh-CN" alt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10359914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27" name="矩形 26"/>
          <p:cNvSpPr/>
          <p:nvPr/>
        </p:nvSpPr>
        <p:spPr>
          <a:xfrm>
            <a:off x="2691585" y="86948"/>
            <a:ext cx="3726148" cy="477054"/>
          </a:xfrm>
          <a:prstGeom prst="rect">
            <a:avLst/>
          </a:prstGeom>
        </p:spPr>
        <p:txBody>
          <a:bodyPr wrap="none">
            <a:spAutoFit/>
          </a:bodyPr>
          <a:lstStyle/>
          <a:p>
            <a:pPr>
              <a:lnSpc>
                <a:spcPts val="3500"/>
              </a:lnSpc>
            </a:pPr>
            <a:r>
              <a:rPr lang="en-US" altLang="zh-CN" sz="1600" b="1" dirty="0">
                <a:solidFill>
                  <a:srgbClr val="EFBF6A"/>
                </a:solidFill>
                <a:latin typeface="Times New Roman" pitchFamily="18" charset="0"/>
                <a:ea typeface="江西拙楷" panose="02010600040101010101" pitchFamily="2" charset="-122"/>
                <a:cs typeface="Times New Roman" pitchFamily="18" charset="0"/>
              </a:rPr>
              <a:t>Meng Jiangnu Crying on the Great Wall</a:t>
            </a:r>
          </a:p>
        </p:txBody>
      </p:sp>
      <p:pic>
        <p:nvPicPr>
          <p:cNvPr id="14337"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226" t="6732" r="5391" b="16080"/>
          <a:stretch/>
        </p:blipFill>
        <p:spPr bwMode="auto">
          <a:xfrm>
            <a:off x="520511" y="696761"/>
            <a:ext cx="3861374" cy="288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4438" t="7452"/>
          <a:stretch/>
        </p:blipFill>
        <p:spPr bwMode="auto">
          <a:xfrm>
            <a:off x="4656841" y="696761"/>
            <a:ext cx="3920891" cy="288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8550" y="3751868"/>
            <a:ext cx="6766905" cy="646331"/>
          </a:xfrm>
          <a:prstGeom prst="rect">
            <a:avLst/>
          </a:prstGeom>
          <a:noFill/>
        </p:spPr>
        <p:txBody>
          <a:bodyPr wrap="square" rtlCol="0">
            <a:spAutoFit/>
          </a:bodyPr>
          <a:lstStyle/>
          <a:p>
            <a:r>
              <a:rPr lang="en-US" altLang="zh-CN" dirty="0">
                <a:solidFill>
                  <a:schemeClr val="bg1"/>
                </a:solidFill>
                <a:latin typeface="Times New Roman" pitchFamily="18" charset="0"/>
                <a:cs typeface="Times New Roman" pitchFamily="18" charset="0"/>
              </a:rPr>
              <a:t>But unfortunately, on the night of their wedding, Fan </a:t>
            </a:r>
            <a:r>
              <a:rPr lang="en-US" altLang="zh-CN" dirty="0" err="1">
                <a:solidFill>
                  <a:schemeClr val="bg1"/>
                </a:solidFill>
                <a:latin typeface="Times New Roman" pitchFamily="18" charset="0"/>
                <a:cs typeface="Times New Roman" pitchFamily="18" charset="0"/>
              </a:rPr>
              <a:t>Xilang</a:t>
            </a:r>
            <a:r>
              <a:rPr lang="en-US" altLang="zh-CN" dirty="0">
                <a:solidFill>
                  <a:schemeClr val="bg1"/>
                </a:solidFill>
                <a:latin typeface="Times New Roman" pitchFamily="18" charset="0"/>
                <a:cs typeface="Times New Roman" pitchFamily="18" charset="0"/>
              </a:rPr>
              <a:t> was sent to the north to build the Great Wall. </a:t>
            </a:r>
            <a:endParaRPr lang="zh-CN" alt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4569758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27" name="矩形 26"/>
          <p:cNvSpPr/>
          <p:nvPr/>
        </p:nvSpPr>
        <p:spPr>
          <a:xfrm>
            <a:off x="2691585" y="86948"/>
            <a:ext cx="3726148" cy="477054"/>
          </a:xfrm>
          <a:prstGeom prst="rect">
            <a:avLst/>
          </a:prstGeom>
        </p:spPr>
        <p:txBody>
          <a:bodyPr wrap="none">
            <a:spAutoFit/>
          </a:bodyPr>
          <a:lstStyle/>
          <a:p>
            <a:pPr>
              <a:lnSpc>
                <a:spcPts val="3500"/>
              </a:lnSpc>
            </a:pPr>
            <a:r>
              <a:rPr lang="en-US" altLang="zh-CN" sz="1600" b="1" dirty="0">
                <a:solidFill>
                  <a:srgbClr val="EFBF6A"/>
                </a:solidFill>
                <a:latin typeface="Times New Roman" pitchFamily="18" charset="0"/>
                <a:ea typeface="江西拙楷" panose="02010600040101010101" pitchFamily="2" charset="-122"/>
                <a:cs typeface="Times New Roman" pitchFamily="18" charset="0"/>
              </a:rPr>
              <a:t>Meng Jiangnu Crying on the Great Wall</a:t>
            </a:r>
          </a:p>
        </p:txBody>
      </p:sp>
      <p:pic>
        <p:nvPicPr>
          <p:cNvPr id="15361"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226" t="4675" r="5410" b="16790"/>
          <a:stretch/>
        </p:blipFill>
        <p:spPr bwMode="auto">
          <a:xfrm>
            <a:off x="520511" y="880265"/>
            <a:ext cx="2503906" cy="180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3994" t="3946"/>
          <a:stretch/>
        </p:blipFill>
        <p:spPr bwMode="auto">
          <a:xfrm>
            <a:off x="3338284" y="880265"/>
            <a:ext cx="2599645" cy="1863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12264" y="880265"/>
            <a:ext cx="2431583" cy="178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24417" y="880265"/>
            <a:ext cx="3229922" cy="249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46258" y="3651816"/>
            <a:ext cx="7461157" cy="646331"/>
          </a:xfrm>
          <a:prstGeom prst="rect">
            <a:avLst/>
          </a:prstGeom>
          <a:noFill/>
        </p:spPr>
        <p:txBody>
          <a:bodyPr wrap="square" rtlCol="0">
            <a:spAutoFit/>
          </a:bodyPr>
          <a:lstStyle/>
          <a:p>
            <a:r>
              <a:rPr lang="en-US" altLang="zh-CN" dirty="0">
                <a:solidFill>
                  <a:schemeClr val="bg1"/>
                </a:solidFill>
                <a:latin typeface="Times New Roman" pitchFamily="18" charset="0"/>
                <a:cs typeface="Times New Roman" pitchFamily="18" charset="0"/>
              </a:rPr>
              <a:t>He toiled away with hunger, cold and fatigue, and soon met a miserable death at the end of his efforts. His body was buried under the Great Wall.</a:t>
            </a:r>
            <a:endParaRPr lang="zh-CN" alt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746935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27" name="矩形 26"/>
          <p:cNvSpPr/>
          <p:nvPr/>
        </p:nvSpPr>
        <p:spPr>
          <a:xfrm>
            <a:off x="2691585" y="86948"/>
            <a:ext cx="3726148" cy="477054"/>
          </a:xfrm>
          <a:prstGeom prst="rect">
            <a:avLst/>
          </a:prstGeom>
        </p:spPr>
        <p:txBody>
          <a:bodyPr wrap="none">
            <a:spAutoFit/>
          </a:bodyPr>
          <a:lstStyle/>
          <a:p>
            <a:pPr>
              <a:lnSpc>
                <a:spcPts val="3500"/>
              </a:lnSpc>
            </a:pPr>
            <a:r>
              <a:rPr lang="en-US" altLang="zh-CN" sz="1600" b="1" dirty="0">
                <a:solidFill>
                  <a:srgbClr val="EFBF6A"/>
                </a:solidFill>
                <a:latin typeface="Times New Roman" pitchFamily="18" charset="0"/>
                <a:ea typeface="江西拙楷" panose="02010600040101010101" pitchFamily="2" charset="-122"/>
                <a:cs typeface="Times New Roman" pitchFamily="18" charset="0"/>
              </a:rPr>
              <a:t>Meng Jiangnu Crying on the Great Wall</a:t>
            </a:r>
          </a:p>
        </p:txBody>
      </p:sp>
      <p:pic>
        <p:nvPicPr>
          <p:cNvPr id="184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512" y="669304"/>
            <a:ext cx="3723522" cy="271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8816" y="622689"/>
            <a:ext cx="3712413" cy="2808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78302" y="622689"/>
            <a:ext cx="4320000" cy="337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46258" y="3449691"/>
            <a:ext cx="6663210" cy="1200329"/>
          </a:xfrm>
          <a:prstGeom prst="rect">
            <a:avLst/>
          </a:prstGeom>
          <a:noFill/>
        </p:spPr>
        <p:txBody>
          <a:bodyPr wrap="square" rtlCol="0">
            <a:spAutoFit/>
          </a:bodyPr>
          <a:lstStyle/>
          <a:p>
            <a:r>
              <a:rPr lang="en-US" altLang="zh-CN" dirty="0" err="1">
                <a:solidFill>
                  <a:schemeClr val="bg1"/>
                </a:solidFill>
                <a:latin typeface="Times New Roman" pitchFamily="18" charset="0"/>
                <a:cs typeface="Times New Roman" pitchFamily="18" charset="0"/>
              </a:rPr>
              <a:t>Meng</a:t>
            </a:r>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Jiangnu</a:t>
            </a:r>
            <a:r>
              <a:rPr lang="en-US" altLang="zh-CN" dirty="0">
                <a:solidFill>
                  <a:schemeClr val="bg1"/>
                </a:solidFill>
                <a:latin typeface="Times New Roman" pitchFamily="18" charset="0"/>
                <a:cs typeface="Times New Roman" pitchFamily="18" charset="0"/>
              </a:rPr>
              <a:t>, Fan’s new wife, got the bad news and went through all kinds of hardships to reach the Great Wall. She cried bitterly there for three days and three nights, and finally cried down the Great Wall and found her husband's remains.</a:t>
            </a:r>
            <a:endParaRPr lang="zh-CN" altLang="en-US"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0918977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ipe(down)">
                                      <p:cBhvr>
                                        <p:cTn id="7" dur="580">
                                          <p:stCondLst>
                                            <p:cond delay="0"/>
                                          </p:stCondLst>
                                        </p:cTn>
                                        <p:tgtEl>
                                          <p:spTgt spid="18436"/>
                                        </p:tgtEl>
                                      </p:cBhvr>
                                    </p:animEffect>
                                    <p:anim calcmode="lin" valueType="num">
                                      <p:cBhvr>
                                        <p:cTn id="8" dur="1822" tmFilter="0,0; 0.14,0.36; 0.43,0.73; 0.71,0.91; 1.0,1.0">
                                          <p:stCondLst>
                                            <p:cond delay="0"/>
                                          </p:stCondLst>
                                        </p:cTn>
                                        <p:tgtEl>
                                          <p:spTgt spid="184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6"/>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6"/>
                                        </p:tgtEl>
                                      </p:cBhvr>
                                      <p:to x="100000" y="60000"/>
                                    </p:animScale>
                                    <p:animScale>
                                      <p:cBhvr>
                                        <p:cTn id="14" dur="166" decel="50000">
                                          <p:stCondLst>
                                            <p:cond delay="676"/>
                                          </p:stCondLst>
                                        </p:cTn>
                                        <p:tgtEl>
                                          <p:spTgt spid="18436"/>
                                        </p:tgtEl>
                                      </p:cBhvr>
                                      <p:to x="100000" y="100000"/>
                                    </p:animScale>
                                    <p:animScale>
                                      <p:cBhvr>
                                        <p:cTn id="15" dur="26">
                                          <p:stCondLst>
                                            <p:cond delay="1312"/>
                                          </p:stCondLst>
                                        </p:cTn>
                                        <p:tgtEl>
                                          <p:spTgt spid="18436"/>
                                        </p:tgtEl>
                                      </p:cBhvr>
                                      <p:to x="100000" y="80000"/>
                                    </p:animScale>
                                    <p:animScale>
                                      <p:cBhvr>
                                        <p:cTn id="16" dur="166" decel="50000">
                                          <p:stCondLst>
                                            <p:cond delay="1338"/>
                                          </p:stCondLst>
                                        </p:cTn>
                                        <p:tgtEl>
                                          <p:spTgt spid="18436"/>
                                        </p:tgtEl>
                                      </p:cBhvr>
                                      <p:to x="100000" y="100000"/>
                                    </p:animScale>
                                    <p:animScale>
                                      <p:cBhvr>
                                        <p:cTn id="17" dur="26">
                                          <p:stCondLst>
                                            <p:cond delay="1642"/>
                                          </p:stCondLst>
                                        </p:cTn>
                                        <p:tgtEl>
                                          <p:spTgt spid="18436"/>
                                        </p:tgtEl>
                                      </p:cBhvr>
                                      <p:to x="100000" y="90000"/>
                                    </p:animScale>
                                    <p:animScale>
                                      <p:cBhvr>
                                        <p:cTn id="18" dur="166" decel="50000">
                                          <p:stCondLst>
                                            <p:cond delay="1668"/>
                                          </p:stCondLst>
                                        </p:cTn>
                                        <p:tgtEl>
                                          <p:spTgt spid="18436"/>
                                        </p:tgtEl>
                                      </p:cBhvr>
                                      <p:to x="100000" y="100000"/>
                                    </p:animScale>
                                    <p:animScale>
                                      <p:cBhvr>
                                        <p:cTn id="19" dur="26">
                                          <p:stCondLst>
                                            <p:cond delay="1808"/>
                                          </p:stCondLst>
                                        </p:cTn>
                                        <p:tgtEl>
                                          <p:spTgt spid="18436"/>
                                        </p:tgtEl>
                                      </p:cBhvr>
                                      <p:to x="100000" y="95000"/>
                                    </p:animScale>
                                    <p:animScale>
                                      <p:cBhvr>
                                        <p:cTn id="20" dur="166" decel="50000">
                                          <p:stCondLst>
                                            <p:cond delay="1834"/>
                                          </p:stCondLst>
                                        </p:cTn>
                                        <p:tgtEl>
                                          <p:spTgt spid="184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16B68"/>
        </a:solidFill>
        <a:effectLst/>
      </p:bgPr>
    </p:bg>
    <p:spTree>
      <p:nvGrpSpPr>
        <p:cNvPr id="1" name=""/>
        <p:cNvGrpSpPr/>
        <p:nvPr/>
      </p:nvGrpSpPr>
      <p:grpSpPr>
        <a:xfrm>
          <a:off x="0" y="0"/>
          <a:ext cx="0" cy="0"/>
          <a:chOff x="0" y="0"/>
          <a:chExt cx="0" cy="0"/>
        </a:xfrm>
      </p:grpSpPr>
      <p:sp>
        <p:nvSpPr>
          <p:cNvPr id="40" name="矩形 39"/>
          <p:cNvSpPr/>
          <p:nvPr/>
        </p:nvSpPr>
        <p:spPr>
          <a:xfrm>
            <a:off x="419102" y="381879"/>
            <a:ext cx="8305796" cy="4330996"/>
          </a:xfrm>
          <a:prstGeom prst="rect">
            <a:avLst/>
          </a:prstGeom>
          <a:noFill/>
          <a:ln w="38100">
            <a:solidFill>
              <a:srgbClr val="EFBF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5667" y="31561"/>
            <a:ext cx="2187583" cy="2187583"/>
          </a:xfrm>
          <a:prstGeom prst="rect">
            <a:avLst/>
          </a:prstGeom>
        </p:spPr>
      </p:pic>
      <p:pic>
        <p:nvPicPr>
          <p:cNvPr id="21" name="图片 20"/>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b="16068"/>
          <a:stretch/>
        </p:blipFill>
        <p:spPr>
          <a:xfrm>
            <a:off x="447195" y="3087149"/>
            <a:ext cx="2494762" cy="1610686"/>
          </a:xfrm>
          <a:prstGeom prst="rect">
            <a:avLst/>
          </a:prstGeom>
        </p:spPr>
      </p:pic>
      <p:sp>
        <p:nvSpPr>
          <p:cNvPr id="18" name="TextBox 36">
            <a:extLst>
              <a:ext uri="{FF2B5EF4-FFF2-40B4-BE49-F238E27FC236}">
                <a16:creationId xmlns:a16="http://schemas.microsoft.com/office/drawing/2014/main" id="{67877594-41AA-4E31-A782-23578E7FD90E}"/>
              </a:ext>
            </a:extLst>
          </p:cNvPr>
          <p:cNvSpPr txBox="1"/>
          <p:nvPr/>
        </p:nvSpPr>
        <p:spPr>
          <a:xfrm>
            <a:off x="3226772" y="702304"/>
            <a:ext cx="2690456" cy="3131616"/>
          </a:xfrm>
          <a:prstGeom prst="rect">
            <a:avLst/>
          </a:prstGeom>
          <a:noFill/>
        </p:spPr>
        <p:txBody>
          <a:bodyPr wrap="none" lIns="68568" tIns="34285" rIns="68568" bIns="34285" rtlCol="0">
            <a:spAutoFit/>
          </a:bodyPr>
          <a:lstStyle/>
          <a:p>
            <a:pPr algn="ctr"/>
            <a:r>
              <a:rPr lang="zh-CN" altLang="en-US" sz="19900" dirty="0">
                <a:solidFill>
                  <a:schemeClr val="tx1">
                    <a:lumMod val="95000"/>
                    <a:lumOff val="5000"/>
                    <a:alpha val="8000"/>
                  </a:schemeClr>
                </a:solidFill>
                <a:latin typeface="江西拙楷" panose="02010600040101010101" pitchFamily="2" charset="-122"/>
                <a:ea typeface="江西拙楷" panose="02010600040101010101" pitchFamily="2" charset="-122"/>
                <a:cs typeface="+mn-ea"/>
                <a:sym typeface="+mn-lt"/>
              </a:rPr>
              <a:t>叁</a:t>
            </a:r>
          </a:p>
        </p:txBody>
      </p:sp>
      <p:sp>
        <p:nvSpPr>
          <p:cNvPr id="2" name="矩形 1"/>
          <p:cNvSpPr/>
          <p:nvPr/>
        </p:nvSpPr>
        <p:spPr>
          <a:xfrm>
            <a:off x="2117150" y="2228634"/>
            <a:ext cx="5290103" cy="513089"/>
          </a:xfrm>
          <a:prstGeom prst="rect">
            <a:avLst/>
          </a:prstGeom>
        </p:spPr>
        <p:txBody>
          <a:bodyPr wrap="none">
            <a:spAutoFit/>
          </a:bodyPr>
          <a:lstStyle/>
          <a:p>
            <a:pPr>
              <a:lnSpc>
                <a:spcPts val="3500"/>
              </a:lnSpc>
            </a:pPr>
            <a:r>
              <a:rPr lang="en-US" altLang="zh-CN" sz="2800" b="1" dirty="0">
                <a:solidFill>
                  <a:srgbClr val="EFBF6A"/>
                </a:solidFill>
                <a:latin typeface="Times New Roman" pitchFamily="18" charset="0"/>
                <a:ea typeface="江西拙楷" panose="02010600040101010101" pitchFamily="2" charset="-122"/>
                <a:cs typeface="Times New Roman" pitchFamily="18" charset="0"/>
              </a:rPr>
              <a:t>3. The Stories of the White Snake</a:t>
            </a:r>
          </a:p>
        </p:txBody>
      </p:sp>
      <p:pic>
        <p:nvPicPr>
          <p:cNvPr id="3"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63068" y="1092945"/>
            <a:ext cx="1130961" cy="892341"/>
          </a:xfrm>
          <a:prstGeom prst="rect">
            <a:avLst/>
          </a:prstGeom>
        </p:spPr>
      </p:pic>
    </p:spTree>
    <p:extLst>
      <p:ext uri="{BB962C8B-B14F-4D97-AF65-F5344CB8AC3E}">
        <p14:creationId xmlns:p14="http://schemas.microsoft.com/office/powerpoint/2010/main" val="3565391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7" name="矩形 6"/>
          <p:cNvSpPr/>
          <p:nvPr/>
        </p:nvSpPr>
        <p:spPr>
          <a:xfrm>
            <a:off x="2767599" y="139792"/>
            <a:ext cx="3575209" cy="489045"/>
          </a:xfrm>
          <a:prstGeom prst="rect">
            <a:avLst/>
          </a:prstGeom>
        </p:spPr>
        <p:txBody>
          <a:bodyPr wrap="none">
            <a:spAutoFit/>
          </a:bodyPr>
          <a:lstStyle/>
          <a:p>
            <a:pPr>
              <a:lnSpc>
                <a:spcPts val="3500"/>
              </a:lnSpc>
            </a:pPr>
            <a:r>
              <a:rPr lang="en-US" altLang="zh-CN" sz="2000" b="1" dirty="0">
                <a:solidFill>
                  <a:srgbClr val="EFBF6A"/>
                </a:solidFill>
                <a:latin typeface="Times New Roman" pitchFamily="18" charset="0"/>
                <a:ea typeface="江西拙楷" panose="02010600040101010101" pitchFamily="2" charset="-122"/>
                <a:cs typeface="Times New Roman" pitchFamily="18" charset="0"/>
              </a:rPr>
              <a:t>The Stories of the White Snake</a:t>
            </a:r>
          </a:p>
        </p:txBody>
      </p:sp>
      <p:pic>
        <p:nvPicPr>
          <p:cNvPr id="1026" name="Picture 2" descr="腾讯视频"/>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842" y="628837"/>
            <a:ext cx="2728049" cy="38192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77699" y="1093509"/>
            <a:ext cx="4590854" cy="2585323"/>
          </a:xfrm>
          <a:prstGeom prst="rect">
            <a:avLst/>
          </a:prstGeom>
          <a:noFill/>
        </p:spPr>
        <p:txBody>
          <a:bodyPr wrap="square" rtlCol="0">
            <a:spAutoFit/>
          </a:bodyPr>
          <a:lstStyle/>
          <a:p>
            <a:r>
              <a:rPr lang="en-US" altLang="zh-CN" b="1" dirty="0">
                <a:solidFill>
                  <a:schemeClr val="bg1"/>
                </a:solidFill>
                <a:latin typeface="Times New Roman" pitchFamily="18" charset="0"/>
                <a:cs typeface="Times New Roman" pitchFamily="18" charset="0"/>
              </a:rPr>
              <a:t>Background Information:</a:t>
            </a:r>
          </a:p>
          <a:p>
            <a:endParaRPr lang="en-US" altLang="zh-CN" b="1" dirty="0">
              <a:solidFill>
                <a:schemeClr val="bg1"/>
              </a:solidFill>
              <a:latin typeface="Times New Roman" pitchFamily="18" charset="0"/>
              <a:cs typeface="Times New Roman" pitchFamily="18" charset="0"/>
            </a:endParaRPr>
          </a:p>
          <a:p>
            <a:r>
              <a:rPr lang="en-US" altLang="zh-CN" b="1" dirty="0">
                <a:solidFill>
                  <a:schemeClr val="bg1"/>
                </a:solidFill>
                <a:latin typeface="Times New Roman" pitchFamily="18" charset="0"/>
                <a:cs typeface="Times New Roman" pitchFamily="18" charset="0"/>
              </a:rPr>
              <a:t>Who</a:t>
            </a:r>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Xu</a:t>
            </a:r>
            <a:r>
              <a:rPr lang="en-US" altLang="zh-CN" dirty="0">
                <a:solidFill>
                  <a:schemeClr val="bg1"/>
                </a:solidFill>
                <a:latin typeface="Times New Roman" pitchFamily="18" charset="0"/>
                <a:cs typeface="Times New Roman" pitchFamily="18" charset="0"/>
              </a:rPr>
              <a:t> Xian</a:t>
            </a:r>
          </a:p>
          <a:p>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Bai</a:t>
            </a:r>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Suzhen</a:t>
            </a:r>
            <a:endParaRPr lang="en-US" altLang="zh-CN" dirty="0">
              <a:solidFill>
                <a:schemeClr val="bg1"/>
              </a:solidFill>
              <a:latin typeface="Times New Roman" pitchFamily="18" charset="0"/>
              <a:cs typeface="Times New Roman" pitchFamily="18" charset="0"/>
            </a:endParaRPr>
          </a:p>
          <a:p>
            <a:r>
              <a:rPr lang="en-US" altLang="zh-CN" b="1" dirty="0">
                <a:solidFill>
                  <a:schemeClr val="bg1"/>
                </a:solidFill>
                <a:latin typeface="Times New Roman" pitchFamily="18" charset="0"/>
                <a:cs typeface="Times New Roman" pitchFamily="18" charset="0"/>
              </a:rPr>
              <a:t>What</a:t>
            </a:r>
            <a:r>
              <a:rPr lang="en-US" altLang="zh-CN" dirty="0">
                <a:solidFill>
                  <a:schemeClr val="bg1"/>
                </a:solidFill>
                <a:latin typeface="Times New Roman" pitchFamily="18" charset="0"/>
                <a:cs typeface="Times New Roman" pitchFamily="18" charset="0"/>
              </a:rPr>
              <a:t>: the love story between human and snake</a:t>
            </a:r>
          </a:p>
          <a:p>
            <a:r>
              <a:rPr lang="en-US" altLang="zh-CN" b="1" dirty="0">
                <a:solidFill>
                  <a:schemeClr val="bg1"/>
                </a:solidFill>
                <a:latin typeface="Times New Roman" pitchFamily="18" charset="0"/>
                <a:cs typeface="Times New Roman" pitchFamily="18" charset="0"/>
              </a:rPr>
              <a:t>When</a:t>
            </a:r>
            <a:r>
              <a:rPr lang="en-US" altLang="zh-CN" dirty="0">
                <a:solidFill>
                  <a:schemeClr val="bg1"/>
                </a:solidFill>
                <a:latin typeface="Times New Roman" pitchFamily="18" charset="0"/>
                <a:cs typeface="Times New Roman" pitchFamily="18" charset="0"/>
              </a:rPr>
              <a:t>: Created in the Southern Song Dynasty     </a:t>
            </a:r>
          </a:p>
          <a:p>
            <a:r>
              <a:rPr lang="en-US" altLang="zh-CN" dirty="0">
                <a:solidFill>
                  <a:schemeClr val="bg1"/>
                </a:solidFill>
                <a:latin typeface="Times New Roman" pitchFamily="18" charset="0"/>
                <a:cs typeface="Times New Roman" pitchFamily="18" charset="0"/>
              </a:rPr>
              <a:t>             prevailed in the Qing Dynasty</a:t>
            </a:r>
          </a:p>
          <a:p>
            <a:r>
              <a:rPr lang="en-US" altLang="zh-CN" b="1" dirty="0">
                <a:solidFill>
                  <a:schemeClr val="bg1"/>
                </a:solidFill>
                <a:latin typeface="Times New Roman" pitchFamily="18" charset="0"/>
                <a:cs typeface="Times New Roman" pitchFamily="18" charset="0"/>
              </a:rPr>
              <a:t>Where</a:t>
            </a:r>
            <a:r>
              <a:rPr lang="en-US" altLang="zh-CN" dirty="0">
                <a:solidFill>
                  <a:schemeClr val="bg1"/>
                </a:solidFill>
                <a:latin typeface="Times New Roman" pitchFamily="18" charset="0"/>
                <a:cs typeface="Times New Roman" pitchFamily="18" charset="0"/>
              </a:rPr>
              <a:t>: Hangzhou</a:t>
            </a:r>
          </a:p>
          <a:p>
            <a:endParaRPr lang="zh-CN" altLang="en-US" dirty="0"/>
          </a:p>
        </p:txBody>
      </p:sp>
    </p:spTree>
    <p:extLst>
      <p:ext uri="{BB962C8B-B14F-4D97-AF65-F5344CB8AC3E}">
        <p14:creationId xmlns:p14="http://schemas.microsoft.com/office/powerpoint/2010/main" val="420260203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7" name="矩形 6"/>
          <p:cNvSpPr/>
          <p:nvPr/>
        </p:nvSpPr>
        <p:spPr>
          <a:xfrm>
            <a:off x="2767599" y="139792"/>
            <a:ext cx="3575209" cy="489045"/>
          </a:xfrm>
          <a:prstGeom prst="rect">
            <a:avLst/>
          </a:prstGeom>
        </p:spPr>
        <p:txBody>
          <a:bodyPr wrap="none">
            <a:spAutoFit/>
          </a:bodyPr>
          <a:lstStyle/>
          <a:p>
            <a:pPr>
              <a:lnSpc>
                <a:spcPts val="3500"/>
              </a:lnSpc>
            </a:pPr>
            <a:r>
              <a:rPr lang="en-US" altLang="zh-CN" sz="2000" b="1" dirty="0">
                <a:solidFill>
                  <a:srgbClr val="EFBF6A"/>
                </a:solidFill>
                <a:latin typeface="Times New Roman" pitchFamily="18" charset="0"/>
                <a:ea typeface="江西拙楷" panose="02010600040101010101" pitchFamily="2" charset="-122"/>
                <a:cs typeface="Times New Roman" pitchFamily="18" charset="0"/>
              </a:rPr>
              <a:t>The Stories of the White Snake</a:t>
            </a:r>
          </a:p>
        </p:txBody>
      </p:sp>
      <p:pic>
        <p:nvPicPr>
          <p:cNvPr id="307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2950" y="779769"/>
            <a:ext cx="3691414" cy="229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32950" y="3469064"/>
            <a:ext cx="6865054" cy="923330"/>
          </a:xfrm>
          <a:prstGeom prst="rect">
            <a:avLst/>
          </a:prstGeom>
          <a:noFill/>
        </p:spPr>
        <p:txBody>
          <a:bodyPr wrap="square" rtlCol="0">
            <a:spAutoFit/>
          </a:bodyPr>
          <a:lstStyle/>
          <a:p>
            <a:r>
              <a:rPr lang="en-US" altLang="zh-CN" dirty="0" err="1">
                <a:solidFill>
                  <a:schemeClr val="bg1"/>
                </a:solidFill>
                <a:latin typeface="Times New Roman" pitchFamily="18" charset="0"/>
                <a:cs typeface="Times New Roman" pitchFamily="18" charset="0"/>
              </a:rPr>
              <a:t>Bai</a:t>
            </a:r>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Suzhen</a:t>
            </a:r>
            <a:r>
              <a:rPr lang="en-US" altLang="zh-CN" dirty="0">
                <a:solidFill>
                  <a:schemeClr val="bg1"/>
                </a:solidFill>
                <a:latin typeface="Times New Roman" pitchFamily="18" charset="0"/>
                <a:cs typeface="Times New Roman" pitchFamily="18" charset="0"/>
              </a:rPr>
              <a:t> and </a:t>
            </a:r>
            <a:r>
              <a:rPr lang="en-US" altLang="zh-CN" dirty="0" err="1">
                <a:solidFill>
                  <a:schemeClr val="bg1"/>
                </a:solidFill>
                <a:latin typeface="Times New Roman" pitchFamily="18" charset="0"/>
                <a:cs typeface="Times New Roman" pitchFamily="18" charset="0"/>
              </a:rPr>
              <a:t>Xiaoqing</a:t>
            </a:r>
            <a:r>
              <a:rPr lang="en-US" altLang="zh-CN" dirty="0">
                <a:solidFill>
                  <a:schemeClr val="bg1"/>
                </a:solidFill>
                <a:latin typeface="Times New Roman" pitchFamily="18" charset="0"/>
                <a:cs typeface="Times New Roman" pitchFamily="18" charset="0"/>
              </a:rPr>
              <a:t> translated into two beautiful girls and came to visit Hangzhou. After encountering with a young man named </a:t>
            </a:r>
            <a:r>
              <a:rPr lang="en-US" altLang="zh-CN" dirty="0" err="1">
                <a:solidFill>
                  <a:schemeClr val="bg1"/>
                </a:solidFill>
                <a:latin typeface="Times New Roman" pitchFamily="18" charset="0"/>
                <a:cs typeface="Times New Roman" pitchFamily="18" charset="0"/>
              </a:rPr>
              <a:t>Xu</a:t>
            </a:r>
            <a:r>
              <a:rPr lang="en-US" altLang="zh-CN" dirty="0">
                <a:solidFill>
                  <a:schemeClr val="bg1"/>
                </a:solidFill>
                <a:latin typeface="Times New Roman" pitchFamily="18" charset="0"/>
                <a:cs typeface="Times New Roman" pitchFamily="18" charset="0"/>
              </a:rPr>
              <a:t> Xian in the rain, </a:t>
            </a:r>
            <a:r>
              <a:rPr lang="en-US" altLang="zh-CN" dirty="0" err="1">
                <a:solidFill>
                  <a:schemeClr val="bg1"/>
                </a:solidFill>
                <a:latin typeface="Times New Roman" pitchFamily="18" charset="0"/>
                <a:cs typeface="Times New Roman" pitchFamily="18" charset="0"/>
              </a:rPr>
              <a:t>Bai</a:t>
            </a:r>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Suzhen</a:t>
            </a:r>
            <a:r>
              <a:rPr lang="en-US" altLang="zh-CN" dirty="0">
                <a:solidFill>
                  <a:schemeClr val="bg1"/>
                </a:solidFill>
                <a:latin typeface="Times New Roman" pitchFamily="18" charset="0"/>
                <a:cs typeface="Times New Roman" pitchFamily="18" charset="0"/>
              </a:rPr>
              <a:t> fell in love with him and soon later they get married.</a:t>
            </a:r>
            <a:endParaRPr lang="zh-CN" altLang="en-US" dirty="0">
              <a:solidFill>
                <a:schemeClr val="bg1"/>
              </a:solidFill>
              <a:latin typeface="Times New Roman" pitchFamily="18" charset="0"/>
              <a:cs typeface="Times New Roman" pitchFamily="18" charset="0"/>
            </a:endParaRPr>
          </a:p>
        </p:txBody>
      </p:sp>
      <p:pic>
        <p:nvPicPr>
          <p:cNvPr id="3078" name="Picture 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175" t="2993" r="2547" b="3695"/>
          <a:stretch/>
        </p:blipFill>
        <p:spPr bwMode="auto">
          <a:xfrm>
            <a:off x="4779390" y="779769"/>
            <a:ext cx="3704734" cy="22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925526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7" name="矩形 6"/>
          <p:cNvSpPr/>
          <p:nvPr/>
        </p:nvSpPr>
        <p:spPr>
          <a:xfrm>
            <a:off x="2767599" y="139792"/>
            <a:ext cx="3575209" cy="489045"/>
          </a:xfrm>
          <a:prstGeom prst="rect">
            <a:avLst/>
          </a:prstGeom>
        </p:spPr>
        <p:txBody>
          <a:bodyPr wrap="none">
            <a:spAutoFit/>
          </a:bodyPr>
          <a:lstStyle/>
          <a:p>
            <a:pPr>
              <a:lnSpc>
                <a:spcPts val="3500"/>
              </a:lnSpc>
            </a:pPr>
            <a:r>
              <a:rPr lang="en-US" altLang="zh-CN" sz="2000" b="1" dirty="0">
                <a:solidFill>
                  <a:srgbClr val="EFBF6A"/>
                </a:solidFill>
                <a:latin typeface="Times New Roman" pitchFamily="18" charset="0"/>
                <a:ea typeface="江西拙楷" panose="02010600040101010101" pitchFamily="2" charset="-122"/>
                <a:cs typeface="Times New Roman" pitchFamily="18" charset="0"/>
              </a:rPr>
              <a:t>The Stories of the White Snake</a:t>
            </a:r>
          </a:p>
        </p:txBody>
      </p:sp>
      <p:pic>
        <p:nvPicPr>
          <p:cNvPr id="2050" name="Picture 2" descr="甜歌皇后高胜美 在上海买房定居,与厨师小男友分手后至今未婚"/>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127" b="33571"/>
          <a:stretch/>
        </p:blipFill>
        <p:spPr bwMode="auto">
          <a:xfrm>
            <a:off x="520511" y="694825"/>
            <a:ext cx="3530129" cy="234060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20511" y="3470057"/>
            <a:ext cx="7351476" cy="923330"/>
          </a:xfrm>
          <a:prstGeom prst="rect">
            <a:avLst/>
          </a:prstGeom>
        </p:spPr>
        <p:txBody>
          <a:bodyPr wrap="square">
            <a:spAutoFit/>
          </a:bodyPr>
          <a:lstStyle/>
          <a:p>
            <a:r>
              <a:rPr lang="en-US" altLang="zh-CN" dirty="0" err="1">
                <a:solidFill>
                  <a:schemeClr val="bg1"/>
                </a:solidFill>
                <a:latin typeface="Times New Roman" pitchFamily="18" charset="0"/>
                <a:cs typeface="Times New Roman" pitchFamily="18" charset="0"/>
              </a:rPr>
              <a:t>Fahai</a:t>
            </a:r>
            <a:r>
              <a:rPr lang="en-US" altLang="zh-CN" dirty="0">
                <a:solidFill>
                  <a:schemeClr val="bg1"/>
                </a:solidFill>
                <a:latin typeface="Times New Roman" pitchFamily="18" charset="0"/>
                <a:cs typeface="Times New Roman" pitchFamily="18" charset="0"/>
              </a:rPr>
              <a:t> persuaded </a:t>
            </a:r>
            <a:r>
              <a:rPr lang="en-US" altLang="zh-CN" dirty="0" err="1">
                <a:solidFill>
                  <a:schemeClr val="bg1"/>
                </a:solidFill>
                <a:latin typeface="Times New Roman" pitchFamily="18" charset="0"/>
                <a:cs typeface="Times New Roman" pitchFamily="18" charset="0"/>
              </a:rPr>
              <a:t>Xu</a:t>
            </a:r>
            <a:r>
              <a:rPr lang="en-US" altLang="zh-CN" dirty="0">
                <a:solidFill>
                  <a:schemeClr val="bg1"/>
                </a:solidFill>
                <a:latin typeface="Times New Roman" pitchFamily="18" charset="0"/>
                <a:cs typeface="Times New Roman" pitchFamily="18" charset="0"/>
              </a:rPr>
              <a:t> Xian to intoxicate his wife with </a:t>
            </a:r>
            <a:r>
              <a:rPr lang="en-US" altLang="zh-CN" dirty="0" err="1">
                <a:solidFill>
                  <a:schemeClr val="bg1"/>
                </a:solidFill>
                <a:latin typeface="Times New Roman" pitchFamily="18" charset="0"/>
                <a:cs typeface="Times New Roman" pitchFamily="18" charset="0"/>
              </a:rPr>
              <a:t>realgar</a:t>
            </a:r>
            <a:r>
              <a:rPr lang="en-US" altLang="zh-CN" dirty="0">
                <a:solidFill>
                  <a:schemeClr val="bg1"/>
                </a:solidFill>
                <a:latin typeface="Times New Roman" pitchFamily="18" charset="0"/>
                <a:cs typeface="Times New Roman" pitchFamily="18" charset="0"/>
              </a:rPr>
              <a:t> wine on the Dragon Boat Festival. After being drunk, </a:t>
            </a:r>
            <a:r>
              <a:rPr lang="en-US" altLang="zh-CN" dirty="0" err="1">
                <a:solidFill>
                  <a:schemeClr val="bg1"/>
                </a:solidFill>
                <a:latin typeface="Times New Roman" pitchFamily="18" charset="0"/>
                <a:cs typeface="Times New Roman" pitchFamily="18" charset="0"/>
              </a:rPr>
              <a:t>Bai</a:t>
            </a:r>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Suzhen</a:t>
            </a:r>
            <a:r>
              <a:rPr lang="en-US" altLang="zh-CN" dirty="0">
                <a:solidFill>
                  <a:schemeClr val="bg1"/>
                </a:solidFill>
                <a:latin typeface="Times New Roman" pitchFamily="18" charset="0"/>
                <a:cs typeface="Times New Roman" pitchFamily="18" charset="0"/>
              </a:rPr>
              <a:t> couldn’t control herself and showed the shape of a snake, which scared </a:t>
            </a:r>
            <a:r>
              <a:rPr lang="en-US" altLang="zh-CN" dirty="0" err="1">
                <a:solidFill>
                  <a:schemeClr val="bg1"/>
                </a:solidFill>
                <a:latin typeface="Times New Roman" pitchFamily="18" charset="0"/>
                <a:cs typeface="Times New Roman" pitchFamily="18" charset="0"/>
              </a:rPr>
              <a:t>Xu</a:t>
            </a:r>
            <a:r>
              <a:rPr lang="en-US" altLang="zh-CN" dirty="0">
                <a:solidFill>
                  <a:schemeClr val="bg1"/>
                </a:solidFill>
                <a:latin typeface="Times New Roman" pitchFamily="18" charset="0"/>
                <a:cs typeface="Times New Roman" pitchFamily="18" charset="0"/>
              </a:rPr>
              <a:t> Xian to death. </a:t>
            </a:r>
            <a:endParaRPr lang="zh-CN" altLang="en-US" dirty="0">
              <a:solidFill>
                <a:schemeClr val="bg1"/>
              </a:solidFill>
              <a:latin typeface="Times New Roman" pitchFamily="18" charset="0"/>
              <a:cs typeface="Times New Roman" pitchFamily="18" charset="0"/>
            </a:endParaRPr>
          </a:p>
        </p:txBody>
      </p:sp>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3747" t="12245" r="9441" b="12689"/>
          <a:stretch/>
        </p:blipFill>
        <p:spPr bwMode="auto">
          <a:xfrm>
            <a:off x="4683690" y="694825"/>
            <a:ext cx="3318236" cy="2340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08484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16B68"/>
        </a:solidFill>
        <a:effectLst/>
      </p:bgPr>
    </p:bg>
    <p:spTree>
      <p:nvGrpSpPr>
        <p:cNvPr id="1" name=""/>
        <p:cNvGrpSpPr/>
        <p:nvPr/>
      </p:nvGrpSpPr>
      <p:grpSpPr>
        <a:xfrm>
          <a:off x="0" y="0"/>
          <a:ext cx="0" cy="0"/>
          <a:chOff x="0" y="0"/>
          <a:chExt cx="0" cy="0"/>
        </a:xfrm>
      </p:grpSpPr>
      <p:sp>
        <p:nvSpPr>
          <p:cNvPr id="40" name="矩形 39"/>
          <p:cNvSpPr/>
          <p:nvPr/>
        </p:nvSpPr>
        <p:spPr>
          <a:xfrm>
            <a:off x="419102" y="381879"/>
            <a:ext cx="8305796" cy="4330996"/>
          </a:xfrm>
          <a:prstGeom prst="rect">
            <a:avLst/>
          </a:prstGeom>
          <a:noFill/>
          <a:ln w="38100">
            <a:solidFill>
              <a:srgbClr val="EFBF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1" name="组合 50"/>
          <p:cNvGrpSpPr/>
          <p:nvPr/>
        </p:nvGrpSpPr>
        <p:grpSpPr>
          <a:xfrm>
            <a:off x="2065307" y="1001247"/>
            <a:ext cx="6326337" cy="3226613"/>
            <a:chOff x="2025140" y="1868824"/>
            <a:chExt cx="1032969" cy="1610788"/>
          </a:xfrm>
        </p:grpSpPr>
        <p:grpSp>
          <p:nvGrpSpPr>
            <p:cNvPr id="13" name="组合 12"/>
            <p:cNvGrpSpPr/>
            <p:nvPr/>
          </p:nvGrpSpPr>
          <p:grpSpPr>
            <a:xfrm>
              <a:off x="2025140" y="1868824"/>
              <a:ext cx="959953" cy="1610788"/>
              <a:chOff x="1183172" y="1834369"/>
              <a:chExt cx="959953" cy="1610788"/>
            </a:xfrm>
          </p:grpSpPr>
          <p:sp>
            <p:nvSpPr>
              <p:cNvPr id="10" name="矩形 9"/>
              <p:cNvSpPr/>
              <p:nvPr/>
            </p:nvSpPr>
            <p:spPr>
              <a:xfrm>
                <a:off x="1183172" y="1834369"/>
                <a:ext cx="956498" cy="1610788"/>
              </a:xfrm>
              <a:prstGeom prst="rect">
                <a:avLst/>
              </a:prstGeom>
              <a:ln w="6350">
                <a:solidFill>
                  <a:srgbClr val="EFB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a:ext>
                </a:extLst>
              </a:blip>
              <a:srcRect r="57790"/>
              <a:stretch/>
            </p:blipFill>
            <p:spPr>
              <a:xfrm>
                <a:off x="1183172" y="3207238"/>
                <a:ext cx="959953" cy="237919"/>
              </a:xfrm>
              <a:prstGeom prst="rect">
                <a:avLst/>
              </a:prstGeom>
            </p:spPr>
          </p:pic>
        </p:grpSp>
        <p:sp>
          <p:nvSpPr>
            <p:cNvPr id="50" name="矩形 49"/>
            <p:cNvSpPr/>
            <p:nvPr/>
          </p:nvSpPr>
          <p:spPr>
            <a:xfrm>
              <a:off x="2804181" y="1955790"/>
              <a:ext cx="253928" cy="2307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8256" y="1622299"/>
            <a:ext cx="1286479" cy="1287755"/>
          </a:xfrm>
          <a:prstGeom prst="rect">
            <a:avLst/>
          </a:prstGeom>
        </p:spPr>
      </p:pic>
      <p:pic>
        <p:nvPicPr>
          <p:cNvPr id="12" name="图片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34299" y="692059"/>
            <a:ext cx="1393216" cy="1393216"/>
          </a:xfrm>
          <a:prstGeom prst="rect">
            <a:avLst/>
          </a:prstGeom>
        </p:spPr>
      </p:pic>
      <p:pic>
        <p:nvPicPr>
          <p:cNvPr id="21" name="图片 20"/>
          <p:cNvPicPr>
            <a:picLocks noChangeAspect="1"/>
          </p:cNvPicPr>
          <p:nvPr/>
        </p:nvPicPr>
        <p:blipFill rotWithShape="1">
          <a:blip r:embed="rId6" cstate="email">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a:ext>
            </a:extLst>
          </a:blip>
          <a:srcRect b="16068"/>
          <a:stretch/>
        </p:blipFill>
        <p:spPr>
          <a:xfrm>
            <a:off x="447195" y="3404143"/>
            <a:ext cx="2003774" cy="1293691"/>
          </a:xfrm>
          <a:prstGeom prst="rect">
            <a:avLst/>
          </a:prstGeom>
        </p:spPr>
      </p:pic>
      <p:sp>
        <p:nvSpPr>
          <p:cNvPr id="18" name="TextBox 36">
            <a:extLst>
              <a:ext uri="{FF2B5EF4-FFF2-40B4-BE49-F238E27FC236}">
                <a16:creationId xmlns:a16="http://schemas.microsoft.com/office/drawing/2014/main" id="{67877594-41AA-4E31-A782-23578E7FD90E}"/>
              </a:ext>
            </a:extLst>
          </p:cNvPr>
          <p:cNvSpPr txBox="1"/>
          <p:nvPr/>
        </p:nvSpPr>
        <p:spPr>
          <a:xfrm>
            <a:off x="816021" y="606860"/>
            <a:ext cx="845400" cy="438443"/>
          </a:xfrm>
          <a:prstGeom prst="rect">
            <a:avLst/>
          </a:prstGeom>
          <a:noFill/>
        </p:spPr>
        <p:txBody>
          <a:bodyPr wrap="none" lIns="68568" tIns="34285" rIns="68568" bIns="34285" rtlCol="0">
            <a:spAutoFit/>
          </a:bodyPr>
          <a:lstStyle/>
          <a:p>
            <a:pPr algn="ctr"/>
            <a:r>
              <a:rPr lang="zh-CN" altLang="en-US" sz="2399" b="1" dirty="0">
                <a:gradFill flip="none" rotWithShape="1">
                  <a:gsLst>
                    <a:gs pos="0">
                      <a:srgbClr val="BDA582"/>
                    </a:gs>
                    <a:gs pos="100000">
                      <a:srgbClr val="FFC000"/>
                    </a:gs>
                  </a:gsLst>
                  <a:lin ang="16200000" scaled="1"/>
                  <a:tileRect/>
                </a:gradFill>
                <a:latin typeface="江西拙楷" panose="02010600040101010101" pitchFamily="2" charset="-122"/>
                <a:ea typeface="江西拙楷" panose="02010600040101010101" pitchFamily="2" charset="-122"/>
                <a:cs typeface="+mn-ea"/>
                <a:sym typeface="+mn-lt"/>
              </a:rPr>
              <a:t>目 录</a:t>
            </a:r>
          </a:p>
        </p:txBody>
      </p:sp>
      <p:sp>
        <p:nvSpPr>
          <p:cNvPr id="20" name="TextBox 39">
            <a:extLst>
              <a:ext uri="{FF2B5EF4-FFF2-40B4-BE49-F238E27FC236}">
                <a16:creationId xmlns:a16="http://schemas.microsoft.com/office/drawing/2014/main" id="{8A3410A8-6296-4472-98D7-69563AF95820}"/>
              </a:ext>
            </a:extLst>
          </p:cNvPr>
          <p:cNvSpPr txBox="1"/>
          <p:nvPr/>
        </p:nvSpPr>
        <p:spPr>
          <a:xfrm>
            <a:off x="686098" y="1001247"/>
            <a:ext cx="1168637" cy="248209"/>
          </a:xfrm>
          <a:prstGeom prst="rect">
            <a:avLst/>
          </a:prstGeom>
          <a:noFill/>
        </p:spPr>
        <p:txBody>
          <a:bodyPr wrap="square" rtlCol="0">
            <a:spAutoFit/>
          </a:bodyPr>
          <a:lstStyle/>
          <a:p>
            <a:pPr algn="dist"/>
            <a:r>
              <a:rPr lang="en-US" altLang="zh-CN" sz="1013" dirty="0">
                <a:ln w="0"/>
                <a:gradFill flip="none" rotWithShape="1">
                  <a:gsLst>
                    <a:gs pos="0">
                      <a:srgbClr val="BDA582"/>
                    </a:gs>
                    <a:gs pos="100000">
                      <a:srgbClr val="FFC000"/>
                    </a:gs>
                  </a:gsLst>
                  <a:lin ang="16200000" scaled="1"/>
                  <a:tileRect/>
                </a:gradFill>
                <a:effectLst>
                  <a:outerShdw blurRad="38100" dist="25400" dir="5400000" algn="ctr" rotWithShape="0">
                    <a:srgbClr val="6E747A">
                      <a:alpha val="43000"/>
                    </a:srgbClr>
                  </a:outerShdw>
                </a:effectLst>
                <a:cs typeface="+mn-ea"/>
                <a:sym typeface="+mn-lt"/>
              </a:rPr>
              <a:t>CONTENTS</a:t>
            </a:r>
            <a:endParaRPr lang="zh-CN" altLang="en-US" sz="1013" dirty="0">
              <a:ln w="0"/>
              <a:gradFill flip="none" rotWithShape="1">
                <a:gsLst>
                  <a:gs pos="0">
                    <a:srgbClr val="BDA582"/>
                  </a:gs>
                  <a:gs pos="100000">
                    <a:srgbClr val="FFC000"/>
                  </a:gs>
                </a:gsLst>
                <a:lin ang="16200000" scaled="1"/>
                <a:tileRect/>
              </a:gradFill>
              <a:effectLst>
                <a:outerShdw blurRad="38100" dist="25400" dir="5400000" algn="ctr" rotWithShape="0">
                  <a:srgbClr val="6E747A">
                    <a:alpha val="43000"/>
                  </a:srgbClr>
                </a:outerShdw>
              </a:effectLst>
              <a:cs typeface="+mn-ea"/>
              <a:sym typeface="+mn-lt"/>
            </a:endParaRPr>
          </a:p>
        </p:txBody>
      </p:sp>
      <p:sp>
        <p:nvSpPr>
          <p:cNvPr id="2" name="TextBox 1"/>
          <p:cNvSpPr txBox="1"/>
          <p:nvPr/>
        </p:nvSpPr>
        <p:spPr>
          <a:xfrm>
            <a:off x="2671751" y="1407266"/>
            <a:ext cx="5081048" cy="2336537"/>
          </a:xfrm>
          <a:prstGeom prst="rect">
            <a:avLst/>
          </a:prstGeom>
          <a:noFill/>
        </p:spPr>
        <p:txBody>
          <a:bodyPr wrap="square" rtlCol="0">
            <a:spAutoFit/>
          </a:bodyPr>
          <a:lstStyle/>
          <a:p>
            <a:pPr>
              <a:lnSpc>
                <a:spcPts val="3500"/>
              </a:lnSpc>
            </a:pPr>
            <a:r>
              <a:rPr lang="en-US" altLang="zh-CN" b="1" dirty="0">
                <a:solidFill>
                  <a:srgbClr val="EFBF6A"/>
                </a:solidFill>
                <a:latin typeface="Times New Roman" pitchFamily="18" charset="0"/>
                <a:ea typeface="江西拙楷" panose="02010600040101010101" pitchFamily="2" charset="-122"/>
                <a:cs typeface="Times New Roman" pitchFamily="18" charset="0"/>
              </a:rPr>
              <a:t>1. Cowherd and Weaving Girl</a:t>
            </a:r>
          </a:p>
          <a:p>
            <a:pPr>
              <a:lnSpc>
                <a:spcPts val="3500"/>
              </a:lnSpc>
            </a:pPr>
            <a:r>
              <a:rPr lang="en-US" altLang="zh-CN" b="1" dirty="0">
                <a:solidFill>
                  <a:srgbClr val="EFBF6A"/>
                </a:solidFill>
                <a:latin typeface="Times New Roman" pitchFamily="18" charset="0"/>
                <a:ea typeface="江西拙楷" panose="02010600040101010101" pitchFamily="2" charset="-122"/>
                <a:cs typeface="Times New Roman" pitchFamily="18" charset="0"/>
              </a:rPr>
              <a:t>2. Meng Jiangnu Crying on the Great Wall</a:t>
            </a:r>
          </a:p>
          <a:p>
            <a:pPr>
              <a:lnSpc>
                <a:spcPts val="3500"/>
              </a:lnSpc>
            </a:pPr>
            <a:r>
              <a:rPr lang="en-US" altLang="zh-CN" b="1" dirty="0">
                <a:solidFill>
                  <a:srgbClr val="EFBF6A"/>
                </a:solidFill>
                <a:latin typeface="Times New Roman" pitchFamily="18" charset="0"/>
                <a:ea typeface="江西拙楷" panose="02010600040101010101" pitchFamily="2" charset="-122"/>
                <a:cs typeface="Times New Roman" pitchFamily="18" charset="0"/>
              </a:rPr>
              <a:t>3. The Stories of the White Snake</a:t>
            </a:r>
          </a:p>
          <a:p>
            <a:pPr>
              <a:lnSpc>
                <a:spcPts val="3500"/>
              </a:lnSpc>
            </a:pPr>
            <a:r>
              <a:rPr lang="en-US" altLang="zh-CN" b="1" dirty="0">
                <a:solidFill>
                  <a:srgbClr val="EFBF6A"/>
                </a:solidFill>
                <a:latin typeface="Times New Roman" pitchFamily="18" charset="0"/>
                <a:ea typeface="江西拙楷" panose="02010600040101010101" pitchFamily="2" charset="-122"/>
                <a:cs typeface="Times New Roman" pitchFamily="18" charset="0"/>
              </a:rPr>
              <a:t>4. Butterfly Lovers</a:t>
            </a:r>
            <a:endParaRPr lang="zh-CN" altLang="en-US" b="1" dirty="0">
              <a:solidFill>
                <a:srgbClr val="EFBF6A"/>
              </a:solidFill>
              <a:latin typeface="Times New Roman" pitchFamily="18" charset="0"/>
              <a:ea typeface="江西拙楷" panose="02010600040101010101" pitchFamily="2" charset="-122"/>
              <a:cs typeface="Times New Roman" pitchFamily="18" charset="0"/>
            </a:endParaRPr>
          </a:p>
          <a:p>
            <a:pPr>
              <a:lnSpc>
                <a:spcPts val="3500"/>
              </a:lnSpc>
            </a:pPr>
            <a:endParaRPr lang="zh-CN" altLang="en-US" b="1" dirty="0">
              <a:solidFill>
                <a:srgbClr val="EFBF6A"/>
              </a:solidFill>
              <a:latin typeface="Times New Roman" pitchFamily="18" charset="0"/>
              <a:ea typeface="江西拙楷" panose="02010600040101010101" pitchFamily="2" charset="-122"/>
              <a:cs typeface="Times New Roman" pitchFamily="18" charset="0"/>
            </a:endParaRPr>
          </a:p>
        </p:txBody>
      </p:sp>
    </p:spTree>
    <p:extLst>
      <p:ext uri="{BB962C8B-B14F-4D97-AF65-F5344CB8AC3E}">
        <p14:creationId xmlns:p14="http://schemas.microsoft.com/office/powerpoint/2010/main" val="13651968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slide(fromBottom)">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7" name="矩形 6"/>
          <p:cNvSpPr/>
          <p:nvPr/>
        </p:nvSpPr>
        <p:spPr>
          <a:xfrm>
            <a:off x="2767599" y="139792"/>
            <a:ext cx="3575209" cy="489045"/>
          </a:xfrm>
          <a:prstGeom prst="rect">
            <a:avLst/>
          </a:prstGeom>
        </p:spPr>
        <p:txBody>
          <a:bodyPr wrap="none">
            <a:spAutoFit/>
          </a:bodyPr>
          <a:lstStyle/>
          <a:p>
            <a:pPr>
              <a:lnSpc>
                <a:spcPts val="3500"/>
              </a:lnSpc>
            </a:pPr>
            <a:r>
              <a:rPr lang="en-US" altLang="zh-CN" sz="2000" b="1" dirty="0">
                <a:solidFill>
                  <a:srgbClr val="EFBF6A"/>
                </a:solidFill>
                <a:latin typeface="Times New Roman" pitchFamily="18" charset="0"/>
                <a:ea typeface="江西拙楷" panose="02010600040101010101" pitchFamily="2" charset="-122"/>
                <a:cs typeface="Times New Roman" pitchFamily="18" charset="0"/>
              </a:rPr>
              <a:t>The Stories of the White Snake</a:t>
            </a:r>
          </a:p>
        </p:txBody>
      </p:sp>
      <p:sp>
        <p:nvSpPr>
          <p:cNvPr id="2" name="矩形 1"/>
          <p:cNvSpPr/>
          <p:nvPr/>
        </p:nvSpPr>
        <p:spPr>
          <a:xfrm>
            <a:off x="652486" y="3318181"/>
            <a:ext cx="7452176" cy="1200329"/>
          </a:xfrm>
          <a:prstGeom prst="rect">
            <a:avLst/>
          </a:prstGeom>
        </p:spPr>
        <p:txBody>
          <a:bodyPr wrap="square">
            <a:spAutoFit/>
          </a:bodyPr>
          <a:lstStyle/>
          <a:p>
            <a:r>
              <a:rPr lang="en-US" altLang="zh-CN" dirty="0">
                <a:solidFill>
                  <a:schemeClr val="bg1"/>
                </a:solidFill>
                <a:latin typeface="Times New Roman" pitchFamily="18" charset="0"/>
                <a:cs typeface="Times New Roman" pitchFamily="18" charset="0"/>
              </a:rPr>
              <a:t>But </a:t>
            </a:r>
            <a:r>
              <a:rPr lang="en-US" altLang="zh-CN" dirty="0" err="1">
                <a:solidFill>
                  <a:schemeClr val="bg1"/>
                </a:solidFill>
                <a:latin typeface="Times New Roman" pitchFamily="18" charset="0"/>
                <a:cs typeface="Times New Roman" pitchFamily="18" charset="0"/>
              </a:rPr>
              <a:t>Fahai</a:t>
            </a:r>
            <a:r>
              <a:rPr lang="en-US" altLang="zh-CN" dirty="0">
                <a:solidFill>
                  <a:schemeClr val="bg1"/>
                </a:solidFill>
                <a:latin typeface="Times New Roman" pitchFamily="18" charset="0"/>
                <a:cs typeface="Times New Roman" pitchFamily="18" charset="0"/>
              </a:rPr>
              <a:t> did not give up. He then lured </a:t>
            </a:r>
            <a:r>
              <a:rPr lang="en-US" altLang="zh-CN" dirty="0" err="1">
                <a:solidFill>
                  <a:schemeClr val="bg1"/>
                </a:solidFill>
                <a:latin typeface="Times New Roman" pitchFamily="18" charset="0"/>
                <a:cs typeface="Times New Roman" pitchFamily="18" charset="0"/>
              </a:rPr>
              <a:t>Xu</a:t>
            </a:r>
            <a:r>
              <a:rPr lang="en-US" altLang="zh-CN" dirty="0">
                <a:solidFill>
                  <a:schemeClr val="bg1"/>
                </a:solidFill>
                <a:latin typeface="Times New Roman" pitchFamily="18" charset="0"/>
                <a:cs typeface="Times New Roman" pitchFamily="18" charset="0"/>
              </a:rPr>
              <a:t> Xian to the </a:t>
            </a:r>
            <a:r>
              <a:rPr lang="en-US" altLang="zh-CN" dirty="0" err="1">
                <a:solidFill>
                  <a:schemeClr val="bg1"/>
                </a:solidFill>
                <a:latin typeface="Times New Roman" pitchFamily="18" charset="0"/>
                <a:cs typeface="Times New Roman" pitchFamily="18" charset="0"/>
              </a:rPr>
              <a:t>JinshanTemple</a:t>
            </a:r>
            <a:r>
              <a:rPr lang="en-US" altLang="zh-CN" dirty="0">
                <a:solidFill>
                  <a:schemeClr val="bg1"/>
                </a:solidFill>
                <a:latin typeface="Times New Roman" pitchFamily="18" charset="0"/>
                <a:cs typeface="Times New Roman" pitchFamily="18" charset="0"/>
              </a:rPr>
              <a:t> to separate the couple. </a:t>
            </a:r>
            <a:r>
              <a:rPr lang="en-US" altLang="zh-CN" dirty="0" err="1">
                <a:solidFill>
                  <a:schemeClr val="bg1"/>
                </a:solidFill>
                <a:latin typeface="Times New Roman" pitchFamily="18" charset="0"/>
                <a:cs typeface="Times New Roman" pitchFamily="18" charset="0"/>
              </a:rPr>
              <a:t>Bai</a:t>
            </a:r>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Suzhen</a:t>
            </a:r>
            <a:r>
              <a:rPr lang="en-US" altLang="zh-CN" dirty="0">
                <a:solidFill>
                  <a:schemeClr val="bg1"/>
                </a:solidFill>
                <a:latin typeface="Times New Roman" pitchFamily="18" charset="0"/>
                <a:cs typeface="Times New Roman" pitchFamily="18" charset="0"/>
              </a:rPr>
              <a:t> and Xiao Qing had no choice but to inundate the temple with flood. During the fierce battle, </a:t>
            </a:r>
            <a:r>
              <a:rPr lang="en-US" altLang="zh-CN" dirty="0" err="1">
                <a:solidFill>
                  <a:schemeClr val="bg1"/>
                </a:solidFill>
                <a:latin typeface="Times New Roman" pitchFamily="18" charset="0"/>
                <a:cs typeface="Times New Roman" pitchFamily="18" charset="0"/>
              </a:rPr>
              <a:t>Bai</a:t>
            </a:r>
            <a:r>
              <a:rPr lang="en-US" altLang="zh-CN" dirty="0">
                <a:solidFill>
                  <a:schemeClr val="bg1"/>
                </a:solidFill>
                <a:latin typeface="Times New Roman" pitchFamily="18" charset="0"/>
                <a:cs typeface="Times New Roman" pitchFamily="18" charset="0"/>
              </a:rPr>
              <a:t> was finally defeated and put into a small bowl under the </a:t>
            </a:r>
            <a:r>
              <a:rPr lang="en-US" altLang="zh-CN" dirty="0" err="1">
                <a:solidFill>
                  <a:schemeClr val="bg1"/>
                </a:solidFill>
                <a:latin typeface="Times New Roman" pitchFamily="18" charset="0"/>
                <a:cs typeface="Times New Roman" pitchFamily="18" charset="0"/>
              </a:rPr>
              <a:t>Leifeng</a:t>
            </a:r>
            <a:r>
              <a:rPr lang="en-US" altLang="zh-CN" dirty="0">
                <a:solidFill>
                  <a:schemeClr val="bg1"/>
                </a:solidFill>
                <a:latin typeface="Times New Roman" pitchFamily="18" charset="0"/>
                <a:cs typeface="Times New Roman" pitchFamily="18" charset="0"/>
              </a:rPr>
              <a:t> Pagoda.</a:t>
            </a:r>
            <a:endParaRPr lang="zh-CN" altLang="en-US" dirty="0">
              <a:solidFill>
                <a:schemeClr val="bg1"/>
              </a:solidFill>
              <a:latin typeface="Times New Roman" pitchFamily="18" charset="0"/>
              <a:cs typeface="Times New Roman" pitchFamily="18" charset="0"/>
            </a:endParaRPr>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3555" b="13616"/>
          <a:stretch/>
        </p:blipFill>
        <p:spPr bwMode="auto">
          <a:xfrm>
            <a:off x="652486" y="628837"/>
            <a:ext cx="3589726" cy="235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3324" b="13066"/>
          <a:stretch/>
        </p:blipFill>
        <p:spPr bwMode="auto">
          <a:xfrm>
            <a:off x="4438934" y="628836"/>
            <a:ext cx="3807747" cy="235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47349" y="628836"/>
            <a:ext cx="3585806" cy="235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544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16B68"/>
        </a:solidFill>
        <a:effectLst/>
      </p:bgPr>
    </p:bg>
    <p:spTree>
      <p:nvGrpSpPr>
        <p:cNvPr id="1" name=""/>
        <p:cNvGrpSpPr/>
        <p:nvPr/>
      </p:nvGrpSpPr>
      <p:grpSpPr>
        <a:xfrm>
          <a:off x="0" y="0"/>
          <a:ext cx="0" cy="0"/>
          <a:chOff x="0" y="0"/>
          <a:chExt cx="0" cy="0"/>
        </a:xfrm>
      </p:grpSpPr>
      <p:sp>
        <p:nvSpPr>
          <p:cNvPr id="40" name="矩形 39"/>
          <p:cNvSpPr/>
          <p:nvPr/>
        </p:nvSpPr>
        <p:spPr>
          <a:xfrm>
            <a:off x="419102" y="381879"/>
            <a:ext cx="8305796" cy="4330996"/>
          </a:xfrm>
          <a:prstGeom prst="rect">
            <a:avLst/>
          </a:prstGeom>
          <a:noFill/>
          <a:ln w="38100">
            <a:solidFill>
              <a:srgbClr val="EFBF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5667" y="31561"/>
            <a:ext cx="2187583" cy="2187583"/>
          </a:xfrm>
          <a:prstGeom prst="rect">
            <a:avLst/>
          </a:prstGeom>
        </p:spPr>
      </p:pic>
      <p:pic>
        <p:nvPicPr>
          <p:cNvPr id="21" name="图片 20"/>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b="16068"/>
          <a:stretch/>
        </p:blipFill>
        <p:spPr>
          <a:xfrm>
            <a:off x="447195" y="3087149"/>
            <a:ext cx="2494762" cy="1610686"/>
          </a:xfrm>
          <a:prstGeom prst="rect">
            <a:avLst/>
          </a:prstGeom>
        </p:spPr>
      </p:pic>
      <p:sp>
        <p:nvSpPr>
          <p:cNvPr id="18" name="TextBox 36">
            <a:extLst>
              <a:ext uri="{FF2B5EF4-FFF2-40B4-BE49-F238E27FC236}">
                <a16:creationId xmlns:a16="http://schemas.microsoft.com/office/drawing/2014/main" id="{67877594-41AA-4E31-A782-23578E7FD90E}"/>
              </a:ext>
            </a:extLst>
          </p:cNvPr>
          <p:cNvSpPr txBox="1"/>
          <p:nvPr/>
        </p:nvSpPr>
        <p:spPr>
          <a:xfrm>
            <a:off x="3226772" y="702304"/>
            <a:ext cx="2690456" cy="3131616"/>
          </a:xfrm>
          <a:prstGeom prst="rect">
            <a:avLst/>
          </a:prstGeom>
          <a:noFill/>
        </p:spPr>
        <p:txBody>
          <a:bodyPr wrap="none" lIns="68568" tIns="34285" rIns="68568" bIns="34285" rtlCol="0">
            <a:spAutoFit/>
          </a:bodyPr>
          <a:lstStyle/>
          <a:p>
            <a:pPr algn="ctr"/>
            <a:r>
              <a:rPr lang="zh-CN" altLang="en-US" sz="19900" dirty="0">
                <a:solidFill>
                  <a:schemeClr val="tx1">
                    <a:lumMod val="95000"/>
                    <a:lumOff val="5000"/>
                    <a:alpha val="8000"/>
                  </a:schemeClr>
                </a:solidFill>
                <a:latin typeface="江西拙楷" panose="02010600040101010101" pitchFamily="2" charset="-122"/>
                <a:ea typeface="江西拙楷" panose="02010600040101010101" pitchFamily="2" charset="-122"/>
                <a:cs typeface="+mn-ea"/>
                <a:sym typeface="+mn-lt"/>
              </a:rPr>
              <a:t>肆</a:t>
            </a:r>
          </a:p>
        </p:txBody>
      </p:sp>
      <p:sp>
        <p:nvSpPr>
          <p:cNvPr id="2" name="矩形 1"/>
          <p:cNvSpPr/>
          <p:nvPr/>
        </p:nvSpPr>
        <p:spPr>
          <a:xfrm>
            <a:off x="3029750" y="2234227"/>
            <a:ext cx="3084499" cy="513089"/>
          </a:xfrm>
          <a:prstGeom prst="rect">
            <a:avLst/>
          </a:prstGeom>
        </p:spPr>
        <p:txBody>
          <a:bodyPr wrap="none">
            <a:spAutoFit/>
          </a:bodyPr>
          <a:lstStyle/>
          <a:p>
            <a:pPr>
              <a:lnSpc>
                <a:spcPts val="3500"/>
              </a:lnSpc>
            </a:pPr>
            <a:r>
              <a:rPr lang="en-US" altLang="zh-CN" sz="2800" b="1" dirty="0">
                <a:solidFill>
                  <a:srgbClr val="EFBF6A"/>
                </a:solidFill>
                <a:latin typeface="Times New Roman" pitchFamily="18" charset="0"/>
                <a:ea typeface="江西拙楷" panose="02010600040101010101" pitchFamily="2" charset="-122"/>
                <a:cs typeface="Times New Roman" pitchFamily="18" charset="0"/>
              </a:rPr>
              <a:t>4. Butterfly Lovers</a:t>
            </a:r>
            <a:endParaRPr lang="zh-CN" altLang="en-US" sz="2800" b="1" dirty="0">
              <a:solidFill>
                <a:srgbClr val="EFBF6A"/>
              </a:solidFill>
              <a:latin typeface="Times New Roman" pitchFamily="18" charset="0"/>
              <a:ea typeface="江西拙楷" panose="02010600040101010101" pitchFamily="2" charset="-122"/>
              <a:cs typeface="Times New Roman" pitchFamily="18" charset="0"/>
            </a:endParaRPr>
          </a:p>
        </p:txBody>
      </p:sp>
      <p:pic>
        <p:nvPicPr>
          <p:cNvPr id="3"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63068" y="1092945"/>
            <a:ext cx="1130961" cy="892341"/>
          </a:xfrm>
          <a:prstGeom prst="rect">
            <a:avLst/>
          </a:prstGeom>
        </p:spPr>
      </p:pic>
    </p:spTree>
    <p:extLst>
      <p:ext uri="{BB962C8B-B14F-4D97-AF65-F5344CB8AC3E}">
        <p14:creationId xmlns:p14="http://schemas.microsoft.com/office/powerpoint/2010/main" val="3521395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7" name="矩形 6"/>
          <p:cNvSpPr/>
          <p:nvPr/>
        </p:nvSpPr>
        <p:spPr>
          <a:xfrm>
            <a:off x="3303127" y="132124"/>
            <a:ext cx="2363147" cy="501099"/>
          </a:xfrm>
          <a:prstGeom prst="rect">
            <a:avLst/>
          </a:prstGeom>
        </p:spPr>
        <p:txBody>
          <a:bodyPr wrap="none">
            <a:spAutoFit/>
          </a:bodyPr>
          <a:lstStyle/>
          <a:p>
            <a:pPr>
              <a:lnSpc>
                <a:spcPts val="3500"/>
              </a:lnSpc>
            </a:pPr>
            <a:r>
              <a:rPr lang="en-US" altLang="zh-CN" sz="2400" b="1" dirty="0">
                <a:solidFill>
                  <a:srgbClr val="EFBF6A"/>
                </a:solidFill>
                <a:latin typeface="Times New Roman" pitchFamily="18" charset="0"/>
                <a:ea typeface="江西拙楷" panose="02010600040101010101" pitchFamily="2" charset="-122"/>
                <a:cs typeface="Times New Roman" pitchFamily="18" charset="0"/>
              </a:rPr>
              <a:t>Butterfly Lovers</a:t>
            </a:r>
            <a:endParaRPr lang="zh-CN" altLang="en-US" sz="2400" b="1" dirty="0">
              <a:solidFill>
                <a:srgbClr val="EFBF6A"/>
              </a:solidFill>
              <a:latin typeface="Times New Roman" pitchFamily="18" charset="0"/>
              <a:ea typeface="江西拙楷" panose="02010600040101010101" pitchFamily="2" charset="-122"/>
              <a:cs typeface="Times New Roman" pitchFamily="18" charset="0"/>
            </a:endParaRPr>
          </a:p>
        </p:txBody>
      </p:sp>
      <p:pic>
        <p:nvPicPr>
          <p:cNvPr id="9221" name="Picture 5" descr="C:\Users\Lenovo\Desktop\b610d3b0d1b0422a9145ead3a2524312.gif"/>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545547" y="984382"/>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07258" y="1232860"/>
            <a:ext cx="4590854" cy="2031325"/>
          </a:xfrm>
          <a:prstGeom prst="rect">
            <a:avLst/>
          </a:prstGeom>
          <a:noFill/>
        </p:spPr>
        <p:txBody>
          <a:bodyPr wrap="square" rtlCol="0">
            <a:spAutoFit/>
          </a:bodyPr>
          <a:lstStyle/>
          <a:p>
            <a:r>
              <a:rPr lang="en-US" altLang="zh-CN" b="1" dirty="0">
                <a:solidFill>
                  <a:schemeClr val="bg1"/>
                </a:solidFill>
                <a:latin typeface="Times New Roman" pitchFamily="18" charset="0"/>
                <a:cs typeface="Times New Roman" pitchFamily="18" charset="0"/>
              </a:rPr>
              <a:t>Background Information:</a:t>
            </a:r>
          </a:p>
          <a:p>
            <a:endParaRPr lang="en-US" altLang="zh-CN" b="1" dirty="0">
              <a:solidFill>
                <a:schemeClr val="bg1"/>
              </a:solidFill>
              <a:latin typeface="Times New Roman" pitchFamily="18" charset="0"/>
              <a:cs typeface="Times New Roman" pitchFamily="18" charset="0"/>
            </a:endParaRPr>
          </a:p>
          <a:p>
            <a:r>
              <a:rPr lang="en-US" altLang="zh-CN" b="1" dirty="0">
                <a:solidFill>
                  <a:schemeClr val="bg1"/>
                </a:solidFill>
                <a:latin typeface="Times New Roman" pitchFamily="18" charset="0"/>
                <a:cs typeface="Times New Roman" pitchFamily="18" charset="0"/>
              </a:rPr>
              <a:t>Who</a:t>
            </a:r>
            <a:r>
              <a:rPr lang="en-US" altLang="zh-CN" dirty="0">
                <a:solidFill>
                  <a:schemeClr val="bg1"/>
                </a:solidFill>
                <a:latin typeface="Times New Roman" pitchFamily="18" charset="0"/>
                <a:cs typeface="Times New Roman" pitchFamily="18" charset="0"/>
              </a:rPr>
              <a:t>:   Liang </a:t>
            </a:r>
            <a:r>
              <a:rPr lang="en-US" altLang="zh-CN" dirty="0" err="1">
                <a:solidFill>
                  <a:schemeClr val="bg1"/>
                </a:solidFill>
                <a:latin typeface="Times New Roman" pitchFamily="18" charset="0"/>
                <a:cs typeface="Times New Roman" pitchFamily="18" charset="0"/>
              </a:rPr>
              <a:t>Shanbo</a:t>
            </a:r>
            <a:endParaRPr lang="en-US" altLang="zh-CN" dirty="0">
              <a:solidFill>
                <a:schemeClr val="bg1"/>
              </a:solidFill>
              <a:latin typeface="Times New Roman" pitchFamily="18" charset="0"/>
              <a:cs typeface="Times New Roman" pitchFamily="18" charset="0"/>
            </a:endParaRPr>
          </a:p>
          <a:p>
            <a:r>
              <a:rPr lang="en-US" altLang="zh-CN" dirty="0">
                <a:solidFill>
                  <a:schemeClr val="bg1"/>
                </a:solidFill>
                <a:latin typeface="Times New Roman" pitchFamily="18" charset="0"/>
                <a:cs typeface="Times New Roman" pitchFamily="18" charset="0"/>
              </a:rPr>
              <a:t>            Zhu </a:t>
            </a:r>
            <a:r>
              <a:rPr lang="en-US" altLang="zh-CN" dirty="0" err="1">
                <a:solidFill>
                  <a:schemeClr val="bg1"/>
                </a:solidFill>
                <a:latin typeface="Times New Roman" pitchFamily="18" charset="0"/>
                <a:cs typeface="Times New Roman" pitchFamily="18" charset="0"/>
              </a:rPr>
              <a:t>Yingtai</a:t>
            </a:r>
            <a:endParaRPr lang="en-US" altLang="zh-CN" dirty="0">
              <a:solidFill>
                <a:schemeClr val="bg1"/>
              </a:solidFill>
              <a:latin typeface="Times New Roman" pitchFamily="18" charset="0"/>
              <a:cs typeface="Times New Roman" pitchFamily="18" charset="0"/>
            </a:endParaRPr>
          </a:p>
          <a:p>
            <a:r>
              <a:rPr lang="en-US" altLang="zh-CN" b="1" dirty="0">
                <a:solidFill>
                  <a:schemeClr val="bg1"/>
                </a:solidFill>
                <a:latin typeface="Times New Roman" pitchFamily="18" charset="0"/>
                <a:cs typeface="Times New Roman" pitchFamily="18" charset="0"/>
              </a:rPr>
              <a:t>When</a:t>
            </a:r>
            <a:r>
              <a:rPr lang="en-US" altLang="zh-CN" dirty="0">
                <a:solidFill>
                  <a:schemeClr val="bg1"/>
                </a:solidFill>
                <a:latin typeface="Times New Roman" pitchFamily="18" charset="0"/>
                <a:cs typeface="Times New Roman" pitchFamily="18" charset="0"/>
              </a:rPr>
              <a:t>: Eastern Jin Dynasty</a:t>
            </a:r>
          </a:p>
          <a:p>
            <a:r>
              <a:rPr lang="en-US" altLang="zh-CN" b="1" dirty="0">
                <a:solidFill>
                  <a:schemeClr val="bg1"/>
                </a:solidFill>
                <a:latin typeface="Times New Roman" pitchFamily="18" charset="0"/>
                <a:cs typeface="Times New Roman" pitchFamily="18" charset="0"/>
              </a:rPr>
              <a:t>Where</a:t>
            </a:r>
            <a:r>
              <a:rPr lang="en-US" altLang="zh-CN" dirty="0">
                <a:solidFill>
                  <a:schemeClr val="bg1"/>
                </a:solidFill>
                <a:latin typeface="Times New Roman" pitchFamily="18" charset="0"/>
                <a:cs typeface="Times New Roman" pitchFamily="18" charset="0"/>
              </a:rPr>
              <a:t>: Hangzhou, Zhejiang Province</a:t>
            </a:r>
          </a:p>
          <a:p>
            <a:endParaRPr lang="zh-CN" altLang="en-US" dirty="0"/>
          </a:p>
        </p:txBody>
      </p:sp>
    </p:spTree>
    <p:extLst>
      <p:ext uri="{BB962C8B-B14F-4D97-AF65-F5344CB8AC3E}">
        <p14:creationId xmlns:p14="http://schemas.microsoft.com/office/powerpoint/2010/main" val="333303934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7" name="矩形 6"/>
          <p:cNvSpPr/>
          <p:nvPr/>
        </p:nvSpPr>
        <p:spPr>
          <a:xfrm>
            <a:off x="3303127" y="132124"/>
            <a:ext cx="2363147" cy="501099"/>
          </a:xfrm>
          <a:prstGeom prst="rect">
            <a:avLst/>
          </a:prstGeom>
        </p:spPr>
        <p:txBody>
          <a:bodyPr wrap="none">
            <a:spAutoFit/>
          </a:bodyPr>
          <a:lstStyle/>
          <a:p>
            <a:pPr>
              <a:lnSpc>
                <a:spcPts val="3500"/>
              </a:lnSpc>
            </a:pPr>
            <a:r>
              <a:rPr lang="en-US" altLang="zh-CN" sz="2400" b="1" dirty="0">
                <a:solidFill>
                  <a:srgbClr val="EFBF6A"/>
                </a:solidFill>
                <a:latin typeface="Times New Roman" pitchFamily="18" charset="0"/>
                <a:ea typeface="江西拙楷" panose="02010600040101010101" pitchFamily="2" charset="-122"/>
                <a:cs typeface="Times New Roman" pitchFamily="18" charset="0"/>
              </a:rPr>
              <a:t>Butterfly Lovers</a:t>
            </a:r>
            <a:endParaRPr lang="zh-CN" altLang="en-US" sz="2400" b="1" dirty="0">
              <a:solidFill>
                <a:srgbClr val="EFBF6A"/>
              </a:solidFill>
              <a:latin typeface="Times New Roman" pitchFamily="18" charset="0"/>
              <a:ea typeface="江西拙楷" panose="02010600040101010101" pitchFamily="2" charset="-122"/>
              <a:cs typeface="Times New Roman" pitchFamily="18" charset="0"/>
            </a:endParaRPr>
          </a:p>
        </p:txBody>
      </p:sp>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85042" y="779698"/>
            <a:ext cx="3465653" cy="259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9729" y="779698"/>
            <a:ext cx="3245375" cy="259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68448" y="3506769"/>
            <a:ext cx="7329941" cy="1200329"/>
          </a:xfrm>
          <a:prstGeom prst="rect">
            <a:avLst/>
          </a:prstGeom>
          <a:noFill/>
        </p:spPr>
        <p:txBody>
          <a:bodyPr wrap="square" rtlCol="0">
            <a:spAutoFit/>
          </a:bodyPr>
          <a:lstStyle/>
          <a:p>
            <a:r>
              <a:rPr lang="en-US" altLang="zh-CN" dirty="0">
                <a:solidFill>
                  <a:schemeClr val="bg1"/>
                </a:solidFill>
                <a:latin typeface="Times New Roman" pitchFamily="18" charset="0"/>
                <a:cs typeface="Times New Roman" pitchFamily="18" charset="0"/>
              </a:rPr>
              <a:t>Women are not accepted into school but Zhu </a:t>
            </a:r>
            <a:r>
              <a:rPr lang="en-US" altLang="zh-CN" dirty="0" err="1">
                <a:solidFill>
                  <a:schemeClr val="bg1"/>
                </a:solidFill>
                <a:latin typeface="Times New Roman" pitchFamily="18" charset="0"/>
                <a:cs typeface="Times New Roman" pitchFamily="18" charset="0"/>
              </a:rPr>
              <a:t>Yingtai</a:t>
            </a:r>
            <a:r>
              <a:rPr lang="en-US" altLang="zh-CN" dirty="0">
                <a:solidFill>
                  <a:schemeClr val="bg1"/>
                </a:solidFill>
                <a:latin typeface="Times New Roman" pitchFamily="18" charset="0"/>
                <a:cs typeface="Times New Roman" pitchFamily="18" charset="0"/>
              </a:rPr>
              <a:t> wanted a good teacher, so she dressed as a man and went to Hangzhou to study. She met Liang </a:t>
            </a:r>
            <a:r>
              <a:rPr lang="en-US" altLang="zh-CN" dirty="0" err="1">
                <a:solidFill>
                  <a:schemeClr val="bg1"/>
                </a:solidFill>
                <a:latin typeface="Times New Roman" pitchFamily="18" charset="0"/>
                <a:cs typeface="Times New Roman" pitchFamily="18" charset="0"/>
              </a:rPr>
              <a:t>Shanbo</a:t>
            </a:r>
            <a:r>
              <a:rPr lang="en-US" altLang="zh-CN" dirty="0">
                <a:solidFill>
                  <a:schemeClr val="bg1"/>
                </a:solidFill>
                <a:latin typeface="Times New Roman" pitchFamily="18" charset="0"/>
                <a:cs typeface="Times New Roman" pitchFamily="18" charset="0"/>
              </a:rPr>
              <a:t>, a young and knowledgeable man, they slept and studied together, and gradually Zhu fell in love with Liang.</a:t>
            </a:r>
          </a:p>
        </p:txBody>
      </p:sp>
    </p:spTree>
    <p:extLst>
      <p:ext uri="{BB962C8B-B14F-4D97-AF65-F5344CB8AC3E}">
        <p14:creationId xmlns:p14="http://schemas.microsoft.com/office/powerpoint/2010/main" val="9347939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pic>
        <p:nvPicPr>
          <p:cNvPr id="614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1374" y="611731"/>
            <a:ext cx="1954159" cy="247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63259" y="698603"/>
            <a:ext cx="3367916" cy="2305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8917" y="3208838"/>
            <a:ext cx="8258187" cy="1477328"/>
          </a:xfrm>
          <a:prstGeom prst="rect">
            <a:avLst/>
          </a:prstGeom>
          <a:noFill/>
        </p:spPr>
        <p:txBody>
          <a:bodyPr wrap="square" rtlCol="0">
            <a:spAutoFit/>
          </a:bodyPr>
          <a:lstStyle/>
          <a:p>
            <a:r>
              <a:rPr lang="en-US" altLang="zh-CN" dirty="0">
                <a:solidFill>
                  <a:schemeClr val="bg1"/>
                </a:solidFill>
                <a:latin typeface="Times New Roman" pitchFamily="18" charset="0"/>
                <a:cs typeface="Times New Roman" pitchFamily="18" charset="0"/>
              </a:rPr>
              <a:t> Until graduation</a:t>
            </a:r>
            <a:r>
              <a:rPr lang="zh-CN" altLang="en-US" dirty="0">
                <a:solidFill>
                  <a:schemeClr val="bg1"/>
                </a:solidFill>
                <a:latin typeface="Times New Roman" pitchFamily="18" charset="0"/>
                <a:cs typeface="Times New Roman" pitchFamily="18" charset="0"/>
              </a:rPr>
              <a:t>，</a:t>
            </a:r>
            <a:r>
              <a:rPr lang="en-US" altLang="zh-CN" dirty="0">
                <a:solidFill>
                  <a:schemeClr val="bg1"/>
                </a:solidFill>
                <a:latin typeface="Times New Roman" pitchFamily="18" charset="0"/>
                <a:cs typeface="Times New Roman" pitchFamily="18" charset="0"/>
              </a:rPr>
              <a:t>Liang failed to realize that she was a girl so Zhu had no choice but to lied to Liang that she had a little sister who was similar to her in appearance and learning. He was surprised to see “her sister” dressed up as a girl. Only then did he know the truth. They then confessed their love to each other and pledged to marry without the permission of parents. </a:t>
            </a:r>
            <a:endParaRPr lang="zh-CN" altLang="en-US" dirty="0">
              <a:solidFill>
                <a:schemeClr val="bg1"/>
              </a:solidFill>
              <a:latin typeface="Times New Roman" pitchFamily="18" charset="0"/>
              <a:cs typeface="Times New Roman" pitchFamily="18" charset="0"/>
            </a:endParaRPr>
          </a:p>
        </p:txBody>
      </p:sp>
      <p:sp>
        <p:nvSpPr>
          <p:cNvPr id="10" name="矩形 9"/>
          <p:cNvSpPr/>
          <p:nvPr/>
        </p:nvSpPr>
        <p:spPr>
          <a:xfrm>
            <a:off x="3303127" y="132124"/>
            <a:ext cx="2363147" cy="501099"/>
          </a:xfrm>
          <a:prstGeom prst="rect">
            <a:avLst/>
          </a:prstGeom>
        </p:spPr>
        <p:txBody>
          <a:bodyPr wrap="none">
            <a:spAutoFit/>
          </a:bodyPr>
          <a:lstStyle/>
          <a:p>
            <a:pPr>
              <a:lnSpc>
                <a:spcPts val="3500"/>
              </a:lnSpc>
            </a:pPr>
            <a:r>
              <a:rPr lang="en-US" altLang="zh-CN" sz="2400" b="1" dirty="0">
                <a:solidFill>
                  <a:srgbClr val="EFBF6A"/>
                </a:solidFill>
                <a:latin typeface="Times New Roman" pitchFamily="18" charset="0"/>
                <a:ea typeface="江西拙楷" panose="02010600040101010101" pitchFamily="2" charset="-122"/>
                <a:cs typeface="Times New Roman" pitchFamily="18" charset="0"/>
              </a:rPr>
              <a:t>Butterfly Lovers</a:t>
            </a:r>
            <a:endParaRPr lang="zh-CN" altLang="en-US" sz="2400" b="1" dirty="0">
              <a:solidFill>
                <a:srgbClr val="EFBF6A"/>
              </a:solidFill>
              <a:latin typeface="Times New Roman" pitchFamily="18" charset="0"/>
              <a:ea typeface="江西拙楷" panose="02010600040101010101" pitchFamily="2" charset="-122"/>
              <a:cs typeface="Times New Roman" pitchFamily="18" charset="0"/>
            </a:endParaRPr>
          </a:p>
        </p:txBody>
      </p:sp>
    </p:spTree>
    <p:extLst>
      <p:ext uri="{BB962C8B-B14F-4D97-AF65-F5344CB8AC3E}">
        <p14:creationId xmlns:p14="http://schemas.microsoft.com/office/powerpoint/2010/main" val="308900363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97073" y="1506616"/>
            <a:ext cx="2706949"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97074" y="698398"/>
            <a:ext cx="2706949" cy="12794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6258" y="814026"/>
            <a:ext cx="3576130" cy="22273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421120" y="3143327"/>
            <a:ext cx="8484341" cy="1477328"/>
          </a:xfrm>
          <a:prstGeom prst="rect">
            <a:avLst/>
          </a:prstGeom>
        </p:spPr>
        <p:txBody>
          <a:bodyPr wrap="square">
            <a:spAutoFit/>
          </a:bodyPr>
          <a:lstStyle/>
          <a:p>
            <a:r>
              <a:rPr lang="en-US" altLang="zh-CN" dirty="0">
                <a:solidFill>
                  <a:schemeClr val="bg1"/>
                </a:solidFill>
                <a:latin typeface="Times New Roman" pitchFamily="18" charset="0"/>
                <a:cs typeface="Times New Roman" pitchFamily="18" charset="0"/>
              </a:rPr>
              <a:t>Zhu’s parents wanted to marry their daughter to Ma </a:t>
            </a:r>
            <a:r>
              <a:rPr lang="en-US" altLang="zh-CN" dirty="0" err="1">
                <a:solidFill>
                  <a:schemeClr val="bg1"/>
                </a:solidFill>
                <a:latin typeface="Times New Roman" pitchFamily="18" charset="0"/>
                <a:cs typeface="Times New Roman" pitchFamily="18" charset="0"/>
              </a:rPr>
              <a:t>Wencai</a:t>
            </a:r>
            <a:r>
              <a:rPr lang="en-US" altLang="zh-CN" dirty="0">
                <a:solidFill>
                  <a:schemeClr val="bg1"/>
                </a:solidFill>
                <a:latin typeface="Times New Roman" pitchFamily="18" charset="0"/>
                <a:cs typeface="Times New Roman" pitchFamily="18" charset="0"/>
              </a:rPr>
              <a:t>, the son of the local governor. Zhu </a:t>
            </a:r>
            <a:r>
              <a:rPr lang="en-US" altLang="zh-CN" dirty="0" err="1">
                <a:solidFill>
                  <a:schemeClr val="bg1"/>
                </a:solidFill>
                <a:latin typeface="Times New Roman" pitchFamily="18" charset="0"/>
                <a:cs typeface="Times New Roman" pitchFamily="18" charset="0"/>
              </a:rPr>
              <a:t>Yingtai’s</a:t>
            </a:r>
            <a:r>
              <a:rPr lang="en-US" altLang="zh-CN" dirty="0">
                <a:solidFill>
                  <a:schemeClr val="bg1"/>
                </a:solidFill>
                <a:latin typeface="Times New Roman" pitchFamily="18" charset="0"/>
                <a:cs typeface="Times New Roman" pitchFamily="18" charset="0"/>
              </a:rPr>
              <a:t> protest was in vain. The two young lovers was forced to part in tears. Since then, Liang was too depressed  to die a few months later. On the wedding day, Zhu asked for a detour to pass by Liang 's tomb so that she could say goodbye to him. Wearing a bright red wedding dress, she knelt in front of his grave and cried bitterly. </a:t>
            </a:r>
            <a:endParaRPr lang="zh-CN" altLang="en-US" dirty="0">
              <a:solidFill>
                <a:schemeClr val="bg1"/>
              </a:solidFill>
              <a:latin typeface="Times New Roman" pitchFamily="18" charset="0"/>
              <a:cs typeface="Times New Roman" pitchFamily="18" charset="0"/>
            </a:endParaRPr>
          </a:p>
        </p:txBody>
      </p:sp>
      <p:sp>
        <p:nvSpPr>
          <p:cNvPr id="11" name="矩形 10"/>
          <p:cNvSpPr/>
          <p:nvPr/>
        </p:nvSpPr>
        <p:spPr>
          <a:xfrm>
            <a:off x="3303127" y="132124"/>
            <a:ext cx="2363147" cy="501099"/>
          </a:xfrm>
          <a:prstGeom prst="rect">
            <a:avLst/>
          </a:prstGeom>
        </p:spPr>
        <p:txBody>
          <a:bodyPr wrap="none">
            <a:spAutoFit/>
          </a:bodyPr>
          <a:lstStyle/>
          <a:p>
            <a:pPr>
              <a:lnSpc>
                <a:spcPts val="3500"/>
              </a:lnSpc>
            </a:pPr>
            <a:r>
              <a:rPr lang="en-US" altLang="zh-CN" sz="2400" b="1" dirty="0">
                <a:solidFill>
                  <a:srgbClr val="EFBF6A"/>
                </a:solidFill>
                <a:latin typeface="Times New Roman" pitchFamily="18" charset="0"/>
                <a:ea typeface="江西拙楷" panose="02010600040101010101" pitchFamily="2" charset="-122"/>
                <a:cs typeface="Times New Roman" pitchFamily="18" charset="0"/>
              </a:rPr>
              <a:t>Butterfly Lovers</a:t>
            </a:r>
            <a:endParaRPr lang="zh-CN" altLang="en-US" sz="2400" b="1" dirty="0">
              <a:solidFill>
                <a:srgbClr val="EFBF6A"/>
              </a:solidFill>
              <a:latin typeface="Times New Roman" pitchFamily="18" charset="0"/>
              <a:ea typeface="江西拙楷" panose="02010600040101010101" pitchFamily="2" charset="-122"/>
              <a:cs typeface="Times New Roman" pitchFamily="18" charset="0"/>
            </a:endParaRPr>
          </a:p>
        </p:txBody>
      </p:sp>
    </p:spTree>
    <p:extLst>
      <p:ext uri="{BB962C8B-B14F-4D97-AF65-F5344CB8AC3E}">
        <p14:creationId xmlns:p14="http://schemas.microsoft.com/office/powerpoint/2010/main" val="3741136890"/>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3" name="矩形 2"/>
          <p:cNvSpPr/>
          <p:nvPr/>
        </p:nvSpPr>
        <p:spPr>
          <a:xfrm>
            <a:off x="436740" y="3014119"/>
            <a:ext cx="8484341" cy="1477328"/>
          </a:xfrm>
          <a:prstGeom prst="rect">
            <a:avLst/>
          </a:prstGeom>
        </p:spPr>
        <p:txBody>
          <a:bodyPr wrap="square">
            <a:spAutoFit/>
          </a:bodyPr>
          <a:lstStyle/>
          <a:p>
            <a:r>
              <a:rPr lang="en-US" altLang="zh-CN" dirty="0">
                <a:solidFill>
                  <a:schemeClr val="bg1"/>
                </a:solidFill>
                <a:latin typeface="Times New Roman" pitchFamily="18" charset="0"/>
                <a:cs typeface="Times New Roman" pitchFamily="18" charset="0"/>
              </a:rPr>
              <a:t>Lighting flashed, thunder rolled and the sky went dark. Liang's tomb suddenly cracked open and Ying-tai immediately jumped into it before it closed. Then a pair of beautiful butterflies flied out of the graves and dancing in the sunlight. It is believed that these two butterflies are Liang and Zhu. They finally get rid of all the shackles and bounds and can stay together forever. </a:t>
            </a:r>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629" y="859217"/>
            <a:ext cx="3240018" cy="181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00819" y="773389"/>
            <a:ext cx="2702615" cy="202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3303127" y="132124"/>
            <a:ext cx="2363147" cy="501099"/>
          </a:xfrm>
          <a:prstGeom prst="rect">
            <a:avLst/>
          </a:prstGeom>
        </p:spPr>
        <p:txBody>
          <a:bodyPr wrap="none">
            <a:spAutoFit/>
          </a:bodyPr>
          <a:lstStyle/>
          <a:p>
            <a:pPr>
              <a:lnSpc>
                <a:spcPts val="3500"/>
              </a:lnSpc>
            </a:pPr>
            <a:r>
              <a:rPr lang="en-US" altLang="zh-CN" sz="2400" b="1" dirty="0">
                <a:solidFill>
                  <a:srgbClr val="EFBF6A"/>
                </a:solidFill>
                <a:latin typeface="Times New Roman" pitchFamily="18" charset="0"/>
                <a:ea typeface="江西拙楷" panose="02010600040101010101" pitchFamily="2" charset="-122"/>
                <a:cs typeface="Times New Roman" pitchFamily="18" charset="0"/>
              </a:rPr>
              <a:t>Butterfly Lovers</a:t>
            </a:r>
            <a:endParaRPr lang="zh-CN" altLang="en-US" sz="2400" b="1" dirty="0">
              <a:solidFill>
                <a:srgbClr val="EFBF6A"/>
              </a:solidFill>
              <a:latin typeface="Times New Roman" pitchFamily="18" charset="0"/>
              <a:ea typeface="江西拙楷" panose="02010600040101010101" pitchFamily="2" charset="-122"/>
              <a:cs typeface="Times New Roman" pitchFamily="18" charset="0"/>
            </a:endParaRPr>
          </a:p>
        </p:txBody>
      </p:sp>
    </p:spTree>
    <p:extLst>
      <p:ext uri="{BB962C8B-B14F-4D97-AF65-F5344CB8AC3E}">
        <p14:creationId xmlns:p14="http://schemas.microsoft.com/office/powerpoint/2010/main" val="280839165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16B68"/>
        </a:solidFill>
        <a:effectLst/>
      </p:bgPr>
    </p:bg>
    <p:spTree>
      <p:nvGrpSpPr>
        <p:cNvPr id="1" name=""/>
        <p:cNvGrpSpPr/>
        <p:nvPr/>
      </p:nvGrpSpPr>
      <p:grpSpPr>
        <a:xfrm>
          <a:off x="0" y="0"/>
          <a:ext cx="0" cy="0"/>
          <a:chOff x="0" y="0"/>
          <a:chExt cx="0" cy="0"/>
        </a:xfrm>
      </p:grpSpPr>
      <p:sp>
        <p:nvSpPr>
          <p:cNvPr id="40" name="矩形 39"/>
          <p:cNvSpPr/>
          <p:nvPr/>
        </p:nvSpPr>
        <p:spPr>
          <a:xfrm>
            <a:off x="419102" y="381879"/>
            <a:ext cx="8305796" cy="4330996"/>
          </a:xfrm>
          <a:prstGeom prst="rect">
            <a:avLst/>
          </a:prstGeom>
          <a:noFill/>
          <a:ln w="38100">
            <a:gradFill>
              <a:gsLst>
                <a:gs pos="0">
                  <a:srgbClr val="EFBF6A"/>
                </a:gs>
                <a:gs pos="100000">
                  <a:srgbClr val="EFBF6A"/>
                </a:gs>
              </a:gsLst>
              <a:lin ang="5400000" scaled="1"/>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6" name="图片 4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1308746">
            <a:off x="2511743" y="312834"/>
            <a:ext cx="4120511" cy="4118768"/>
          </a:xfrm>
          <a:prstGeom prst="rect">
            <a:avLst/>
          </a:prstGeom>
        </p:spPr>
      </p:pic>
      <p:pic>
        <p:nvPicPr>
          <p:cNvPr id="5" name="图片 4"/>
          <p:cNvPicPr>
            <a:picLocks noChangeAspect="1"/>
          </p:cNvPicPr>
          <p:nvPr/>
        </p:nvPicPr>
        <p:blipFill rotWithShape="1">
          <a:blip r:embed="rId4" cstate="email">
            <a:extLst>
              <a:ext uri="{28A0092B-C50C-407E-A947-70E740481C1C}">
                <a14:useLocalDpi xmlns:a14="http://schemas.microsoft.com/office/drawing/2010/main"/>
              </a:ext>
            </a:extLst>
          </a:blip>
          <a:srcRect b="4617"/>
          <a:stretch/>
        </p:blipFill>
        <p:spPr>
          <a:xfrm>
            <a:off x="419102" y="1087477"/>
            <a:ext cx="2147929" cy="3625398"/>
          </a:xfrm>
          <a:prstGeom prst="rect">
            <a:avLst/>
          </a:prstGeom>
        </p:spPr>
      </p:pic>
      <p:pic>
        <p:nvPicPr>
          <p:cNvPr id="11" name="图片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8568" y="938900"/>
            <a:ext cx="1286479" cy="1287755"/>
          </a:xfrm>
          <a:prstGeom prst="rect">
            <a:avLst/>
          </a:prstGeom>
        </p:spPr>
      </p:pic>
      <p:pic>
        <p:nvPicPr>
          <p:cNvPr id="12" name="图片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63447" y="-154891"/>
            <a:ext cx="2187583" cy="2187583"/>
          </a:xfrm>
          <a:prstGeom prst="rect">
            <a:avLst/>
          </a:prstGeom>
        </p:spPr>
      </p:pic>
      <p:pic>
        <p:nvPicPr>
          <p:cNvPr id="21" name="图片 20"/>
          <p:cNvPicPr>
            <a:picLocks noChangeAspect="1"/>
          </p:cNvPicPr>
          <p:nvPr/>
        </p:nvPicPr>
        <p:blipFill>
          <a:blip r:embed="rId7" cstate="email">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a:ext>
            </a:extLst>
          </a:blip>
          <a:stretch>
            <a:fillRect/>
          </a:stretch>
        </p:blipFill>
        <p:spPr>
          <a:xfrm>
            <a:off x="5573554" y="2586240"/>
            <a:ext cx="3265906" cy="2512236"/>
          </a:xfrm>
          <a:prstGeom prst="rect">
            <a:avLst/>
          </a:prstGeom>
        </p:spPr>
      </p:pic>
      <p:sp>
        <p:nvSpPr>
          <p:cNvPr id="3" name="TextBox 2"/>
          <p:cNvSpPr txBox="1"/>
          <p:nvPr/>
        </p:nvSpPr>
        <p:spPr>
          <a:xfrm>
            <a:off x="3175504" y="2015414"/>
            <a:ext cx="2969428" cy="707886"/>
          </a:xfrm>
          <a:prstGeom prst="rect">
            <a:avLst/>
          </a:prstGeom>
          <a:noFill/>
        </p:spPr>
        <p:txBody>
          <a:bodyPr wrap="square" rtlCol="0">
            <a:spAutoFit/>
          </a:bodyPr>
          <a:lstStyle/>
          <a:p>
            <a:r>
              <a:rPr lang="en-US" altLang="zh-CN" sz="4000" dirty="0">
                <a:gradFill flip="none" rotWithShape="1">
                  <a:gsLst>
                    <a:gs pos="0">
                      <a:srgbClr val="BDA582"/>
                    </a:gs>
                    <a:gs pos="100000">
                      <a:srgbClr val="FFC000"/>
                    </a:gs>
                  </a:gsLst>
                  <a:lin ang="10200000" scaled="0"/>
                  <a:tileRect/>
                </a:gradFill>
                <a:latin typeface="江西拙楷" panose="02010600040101010101" pitchFamily="2" charset="-122"/>
                <a:ea typeface="江西拙楷" panose="02010600040101010101" pitchFamily="2" charset="-122"/>
                <a:cs typeface="+mn-ea"/>
              </a:rPr>
              <a:t>Thank You!</a:t>
            </a:r>
            <a:endParaRPr lang="zh-CN" altLang="en-US" sz="4000" dirty="0">
              <a:gradFill flip="none" rotWithShape="1">
                <a:gsLst>
                  <a:gs pos="0">
                    <a:srgbClr val="BDA582"/>
                  </a:gs>
                  <a:gs pos="100000">
                    <a:srgbClr val="FFC000"/>
                  </a:gs>
                </a:gsLst>
                <a:lin ang="10200000" scaled="0"/>
                <a:tileRect/>
              </a:gradFill>
              <a:latin typeface="江西拙楷" panose="02010600040101010101" pitchFamily="2" charset="-122"/>
              <a:ea typeface="江西拙楷" panose="02010600040101010101" pitchFamily="2" charset="-122"/>
              <a:cs typeface="+mn-ea"/>
            </a:endParaRPr>
          </a:p>
        </p:txBody>
      </p:sp>
    </p:spTree>
    <p:extLst>
      <p:ext uri="{BB962C8B-B14F-4D97-AF65-F5344CB8AC3E}">
        <p14:creationId xmlns:p14="http://schemas.microsoft.com/office/powerpoint/2010/main" val="12545067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16B68"/>
        </a:solidFill>
        <a:effectLst/>
      </p:bgPr>
    </p:bg>
    <p:spTree>
      <p:nvGrpSpPr>
        <p:cNvPr id="1" name=""/>
        <p:cNvGrpSpPr/>
        <p:nvPr/>
      </p:nvGrpSpPr>
      <p:grpSpPr>
        <a:xfrm>
          <a:off x="0" y="0"/>
          <a:ext cx="0" cy="0"/>
          <a:chOff x="0" y="0"/>
          <a:chExt cx="0" cy="0"/>
        </a:xfrm>
      </p:grpSpPr>
      <p:sp>
        <p:nvSpPr>
          <p:cNvPr id="40" name="矩形 39"/>
          <p:cNvSpPr/>
          <p:nvPr/>
        </p:nvSpPr>
        <p:spPr>
          <a:xfrm>
            <a:off x="419102" y="381879"/>
            <a:ext cx="8305796" cy="4330996"/>
          </a:xfrm>
          <a:prstGeom prst="rect">
            <a:avLst/>
          </a:prstGeom>
          <a:noFill/>
          <a:ln w="38100">
            <a:solidFill>
              <a:srgbClr val="EFBF6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5667" y="31561"/>
            <a:ext cx="2187583" cy="2187583"/>
          </a:xfrm>
          <a:prstGeom prst="rect">
            <a:avLst/>
          </a:prstGeom>
        </p:spPr>
      </p:pic>
      <p:pic>
        <p:nvPicPr>
          <p:cNvPr id="21" name="图片 20"/>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b="16068"/>
          <a:stretch/>
        </p:blipFill>
        <p:spPr>
          <a:xfrm>
            <a:off x="447195" y="3087149"/>
            <a:ext cx="2494762" cy="1610686"/>
          </a:xfrm>
          <a:prstGeom prst="rect">
            <a:avLst/>
          </a:prstGeom>
        </p:spPr>
      </p:pic>
      <p:sp>
        <p:nvSpPr>
          <p:cNvPr id="18" name="TextBox 36">
            <a:extLst>
              <a:ext uri="{FF2B5EF4-FFF2-40B4-BE49-F238E27FC236}">
                <a16:creationId xmlns:a16="http://schemas.microsoft.com/office/drawing/2014/main" id="{67877594-41AA-4E31-A782-23578E7FD90E}"/>
              </a:ext>
            </a:extLst>
          </p:cNvPr>
          <p:cNvSpPr txBox="1"/>
          <p:nvPr/>
        </p:nvSpPr>
        <p:spPr>
          <a:xfrm>
            <a:off x="3226772" y="702304"/>
            <a:ext cx="2690456" cy="3131616"/>
          </a:xfrm>
          <a:prstGeom prst="rect">
            <a:avLst/>
          </a:prstGeom>
          <a:noFill/>
        </p:spPr>
        <p:txBody>
          <a:bodyPr wrap="none" lIns="68568" tIns="34285" rIns="68568" bIns="34285" rtlCol="0">
            <a:spAutoFit/>
          </a:bodyPr>
          <a:lstStyle/>
          <a:p>
            <a:pPr algn="ctr"/>
            <a:r>
              <a:rPr lang="zh-CN" altLang="en-US" sz="19900" dirty="0">
                <a:solidFill>
                  <a:schemeClr val="tx1">
                    <a:lumMod val="95000"/>
                    <a:lumOff val="5000"/>
                    <a:alpha val="8000"/>
                  </a:schemeClr>
                </a:solidFill>
                <a:latin typeface="江西拙楷" panose="02010600040101010101" pitchFamily="2" charset="-122"/>
                <a:ea typeface="江西拙楷" panose="02010600040101010101" pitchFamily="2" charset="-122"/>
                <a:cs typeface="+mn-ea"/>
                <a:sym typeface="+mn-lt"/>
              </a:rPr>
              <a:t>壹</a:t>
            </a:r>
          </a:p>
        </p:txBody>
      </p:sp>
      <p:sp>
        <p:nvSpPr>
          <p:cNvPr id="2" name="矩形 1"/>
          <p:cNvSpPr/>
          <p:nvPr/>
        </p:nvSpPr>
        <p:spPr>
          <a:xfrm>
            <a:off x="2125977" y="2226834"/>
            <a:ext cx="4892045" cy="541174"/>
          </a:xfrm>
          <a:prstGeom prst="rect">
            <a:avLst/>
          </a:prstGeom>
        </p:spPr>
        <p:txBody>
          <a:bodyPr wrap="none">
            <a:spAutoFit/>
          </a:bodyPr>
          <a:lstStyle/>
          <a:p>
            <a:pPr>
              <a:lnSpc>
                <a:spcPts val="3500"/>
              </a:lnSpc>
            </a:pPr>
            <a:r>
              <a:rPr lang="en-US" altLang="zh-CN" sz="3600" b="1" dirty="0">
                <a:solidFill>
                  <a:srgbClr val="EFBF6A"/>
                </a:solidFill>
                <a:latin typeface="Times New Roman" pitchFamily="18" charset="0"/>
                <a:ea typeface="江西拙楷" panose="02010600040101010101" pitchFamily="2" charset="-122"/>
                <a:cs typeface="Times New Roman" pitchFamily="18" charset="0"/>
              </a:rPr>
              <a:t>1. </a:t>
            </a:r>
            <a:r>
              <a:rPr lang="en-US" altLang="zh-CN" sz="2800" b="1" dirty="0">
                <a:solidFill>
                  <a:srgbClr val="EFBF6A"/>
                </a:solidFill>
                <a:latin typeface="Times New Roman" pitchFamily="18" charset="0"/>
                <a:ea typeface="江西拙楷" panose="02010600040101010101" pitchFamily="2" charset="-122"/>
                <a:cs typeface="Times New Roman" pitchFamily="18" charset="0"/>
              </a:rPr>
              <a:t>Cowherd</a:t>
            </a:r>
            <a:r>
              <a:rPr lang="en-US" altLang="zh-CN" sz="3600" b="1" dirty="0">
                <a:solidFill>
                  <a:srgbClr val="EFBF6A"/>
                </a:solidFill>
                <a:latin typeface="Times New Roman" pitchFamily="18" charset="0"/>
                <a:ea typeface="江西拙楷" panose="02010600040101010101" pitchFamily="2" charset="-122"/>
                <a:cs typeface="Times New Roman" pitchFamily="18" charset="0"/>
              </a:rPr>
              <a:t> </a:t>
            </a:r>
            <a:r>
              <a:rPr lang="en-US" altLang="zh-CN" sz="2800" b="1" dirty="0">
                <a:solidFill>
                  <a:srgbClr val="EFBF6A"/>
                </a:solidFill>
                <a:latin typeface="Times New Roman" pitchFamily="18" charset="0"/>
                <a:ea typeface="江西拙楷" panose="02010600040101010101" pitchFamily="2" charset="-122"/>
                <a:cs typeface="Times New Roman" pitchFamily="18" charset="0"/>
              </a:rPr>
              <a:t>and Weaving Girl</a:t>
            </a:r>
          </a:p>
        </p:txBody>
      </p:sp>
      <p:pic>
        <p:nvPicPr>
          <p:cNvPr id="3"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63068" y="1092945"/>
            <a:ext cx="1130961" cy="892341"/>
          </a:xfrm>
          <a:prstGeom prst="rect">
            <a:avLst/>
          </a:prstGeom>
        </p:spPr>
      </p:pic>
    </p:spTree>
    <p:extLst>
      <p:ext uri="{BB962C8B-B14F-4D97-AF65-F5344CB8AC3E}">
        <p14:creationId xmlns:p14="http://schemas.microsoft.com/office/powerpoint/2010/main" val="22528568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27" name="矩形 26"/>
          <p:cNvSpPr/>
          <p:nvPr/>
        </p:nvSpPr>
        <p:spPr>
          <a:xfrm>
            <a:off x="2908401" y="162364"/>
            <a:ext cx="3232423" cy="541174"/>
          </a:xfrm>
          <a:prstGeom prst="rect">
            <a:avLst/>
          </a:prstGeom>
        </p:spPr>
        <p:txBody>
          <a:bodyPr wrap="none">
            <a:spAutoFit/>
          </a:bodyPr>
          <a:lstStyle/>
          <a:p>
            <a:pPr>
              <a:lnSpc>
                <a:spcPts val="3500"/>
              </a:lnSpc>
            </a:pPr>
            <a:r>
              <a:rPr lang="en-US" altLang="zh-CN" sz="2000" b="1" dirty="0">
                <a:solidFill>
                  <a:srgbClr val="EFBF6A"/>
                </a:solidFill>
                <a:latin typeface="Times New Roman" pitchFamily="18" charset="0"/>
                <a:ea typeface="江西拙楷" panose="02010600040101010101" pitchFamily="2" charset="-122"/>
                <a:cs typeface="Times New Roman" pitchFamily="18" charset="0"/>
              </a:rPr>
              <a:t>Cowherd</a:t>
            </a:r>
            <a:r>
              <a:rPr lang="en-US" altLang="zh-CN" sz="2800" b="1" dirty="0">
                <a:solidFill>
                  <a:srgbClr val="EFBF6A"/>
                </a:solidFill>
                <a:latin typeface="Times New Roman" pitchFamily="18" charset="0"/>
                <a:ea typeface="江西拙楷" panose="02010600040101010101" pitchFamily="2" charset="-122"/>
                <a:cs typeface="Times New Roman" pitchFamily="18" charset="0"/>
              </a:rPr>
              <a:t> </a:t>
            </a:r>
            <a:r>
              <a:rPr lang="en-US" altLang="zh-CN" sz="2000" b="1" dirty="0">
                <a:solidFill>
                  <a:srgbClr val="EFBF6A"/>
                </a:solidFill>
                <a:latin typeface="Times New Roman" pitchFamily="18" charset="0"/>
                <a:ea typeface="江西拙楷" panose="02010600040101010101" pitchFamily="2" charset="-122"/>
                <a:cs typeface="Times New Roman" pitchFamily="18" charset="0"/>
              </a:rPr>
              <a:t>and Weaving Girl</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511" y="1052157"/>
            <a:ext cx="4068689" cy="305775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760534" y="1357069"/>
            <a:ext cx="4110089" cy="2031325"/>
          </a:xfrm>
          <a:prstGeom prst="rect">
            <a:avLst/>
          </a:prstGeom>
          <a:noFill/>
        </p:spPr>
        <p:txBody>
          <a:bodyPr wrap="square" rtlCol="0">
            <a:spAutoFit/>
          </a:bodyPr>
          <a:lstStyle/>
          <a:p>
            <a:r>
              <a:rPr lang="en-US" altLang="zh-CN" b="1" dirty="0">
                <a:solidFill>
                  <a:schemeClr val="bg1"/>
                </a:solidFill>
                <a:latin typeface="Times New Roman" pitchFamily="18" charset="0"/>
                <a:cs typeface="Times New Roman" pitchFamily="18" charset="0"/>
              </a:rPr>
              <a:t>Background Information</a:t>
            </a:r>
            <a:r>
              <a:rPr lang="zh-CN" altLang="en-US" b="1" dirty="0">
                <a:solidFill>
                  <a:schemeClr val="bg1"/>
                </a:solidFill>
                <a:latin typeface="Times New Roman" pitchFamily="18" charset="0"/>
                <a:cs typeface="Times New Roman" pitchFamily="18" charset="0"/>
              </a:rPr>
              <a:t>：</a:t>
            </a:r>
            <a:endParaRPr lang="en-US" altLang="zh-CN" b="1" dirty="0">
              <a:solidFill>
                <a:schemeClr val="bg1"/>
              </a:solidFill>
              <a:latin typeface="Times New Roman" pitchFamily="18" charset="0"/>
              <a:cs typeface="Times New Roman" pitchFamily="18" charset="0"/>
            </a:endParaRPr>
          </a:p>
          <a:p>
            <a:endParaRPr lang="en-US" altLang="zh-CN" dirty="0">
              <a:solidFill>
                <a:schemeClr val="bg1"/>
              </a:solidFill>
              <a:latin typeface="Times New Roman" pitchFamily="18" charset="0"/>
              <a:cs typeface="Times New Roman" pitchFamily="18" charset="0"/>
            </a:endParaRPr>
          </a:p>
          <a:p>
            <a:r>
              <a:rPr lang="en-US" altLang="zh-CN" b="1" dirty="0">
                <a:solidFill>
                  <a:schemeClr val="bg1"/>
                </a:solidFill>
                <a:latin typeface="Times New Roman" pitchFamily="18" charset="0"/>
                <a:cs typeface="Times New Roman" pitchFamily="18" charset="0"/>
              </a:rPr>
              <a:t>Who</a:t>
            </a:r>
            <a:r>
              <a:rPr lang="zh-CN" altLang="en-US" dirty="0">
                <a:solidFill>
                  <a:schemeClr val="bg1"/>
                </a:solidFill>
                <a:latin typeface="Times New Roman" pitchFamily="18" charset="0"/>
                <a:cs typeface="Times New Roman" pitchFamily="18" charset="0"/>
              </a:rPr>
              <a:t>：  </a:t>
            </a:r>
            <a:r>
              <a:rPr lang="en-US" altLang="zh-CN" dirty="0">
                <a:solidFill>
                  <a:schemeClr val="bg1"/>
                </a:solidFill>
                <a:latin typeface="Times New Roman" pitchFamily="18" charset="0"/>
                <a:cs typeface="Times New Roman" pitchFamily="18" charset="0"/>
              </a:rPr>
              <a:t>Cowherd</a:t>
            </a:r>
          </a:p>
          <a:p>
            <a:r>
              <a:rPr lang="en-US" altLang="zh-CN" dirty="0">
                <a:solidFill>
                  <a:schemeClr val="bg1"/>
                </a:solidFill>
                <a:latin typeface="Times New Roman" pitchFamily="18" charset="0"/>
                <a:cs typeface="Times New Roman" pitchFamily="18" charset="0"/>
              </a:rPr>
              <a:t>              Weaving Girl</a:t>
            </a:r>
            <a:endParaRPr lang="en-US" altLang="zh-CN" b="1" dirty="0">
              <a:solidFill>
                <a:schemeClr val="bg1"/>
              </a:solidFill>
              <a:latin typeface="Times New Roman" pitchFamily="18" charset="0"/>
              <a:cs typeface="Times New Roman" pitchFamily="18" charset="0"/>
            </a:endParaRPr>
          </a:p>
          <a:p>
            <a:r>
              <a:rPr lang="en-US" altLang="zh-CN" b="1" dirty="0">
                <a:solidFill>
                  <a:schemeClr val="bg1"/>
                </a:solidFill>
                <a:latin typeface="Times New Roman" pitchFamily="18" charset="0"/>
                <a:cs typeface="Times New Roman" pitchFamily="18" charset="0"/>
              </a:rPr>
              <a:t>When</a:t>
            </a:r>
            <a:r>
              <a:rPr lang="zh-CN" altLang="en-US" dirty="0">
                <a:solidFill>
                  <a:schemeClr val="bg1"/>
                </a:solidFill>
                <a:latin typeface="Times New Roman" pitchFamily="18" charset="0"/>
                <a:cs typeface="Times New Roman" pitchFamily="18" charset="0"/>
              </a:rPr>
              <a:t>：</a:t>
            </a:r>
            <a:r>
              <a:rPr lang="en-US" altLang="zh-CN" dirty="0">
                <a:solidFill>
                  <a:schemeClr val="bg1"/>
                </a:solidFill>
                <a:latin typeface="Times New Roman" pitchFamily="18" charset="0"/>
                <a:cs typeface="Times New Roman" pitchFamily="18" charset="0"/>
              </a:rPr>
              <a:t>Western Zhou Dynasty</a:t>
            </a:r>
          </a:p>
          <a:p>
            <a:r>
              <a:rPr lang="en-US" altLang="zh-CN" b="1" dirty="0">
                <a:solidFill>
                  <a:schemeClr val="bg1"/>
                </a:solidFill>
                <a:latin typeface="Times New Roman" pitchFamily="18" charset="0"/>
                <a:cs typeface="Times New Roman" pitchFamily="18" charset="0"/>
              </a:rPr>
              <a:t>Where</a:t>
            </a:r>
            <a:r>
              <a:rPr lang="en-US" altLang="zh-CN" dirty="0">
                <a:solidFill>
                  <a:schemeClr val="bg1"/>
                </a:solidFill>
                <a:latin typeface="Times New Roman" pitchFamily="18" charset="0"/>
                <a:cs typeface="Times New Roman" pitchFamily="18" charset="0"/>
              </a:rPr>
              <a:t>:  </a:t>
            </a:r>
            <a:r>
              <a:rPr lang="en-US" altLang="zh-CN" dirty="0" err="1">
                <a:solidFill>
                  <a:schemeClr val="bg1"/>
                </a:solidFill>
                <a:latin typeface="Times New Roman" pitchFamily="18" charset="0"/>
                <a:cs typeface="Times New Roman" pitchFamily="18" charset="0"/>
              </a:rPr>
              <a:t>Xiniu</a:t>
            </a:r>
            <a:r>
              <a:rPr lang="en-US" altLang="zh-CN" dirty="0">
                <a:solidFill>
                  <a:schemeClr val="bg1"/>
                </a:solidFill>
                <a:latin typeface="Times New Roman" pitchFamily="18" charset="0"/>
                <a:cs typeface="Times New Roman" pitchFamily="18" charset="0"/>
              </a:rPr>
              <a:t> village of </a:t>
            </a:r>
            <a:r>
              <a:rPr lang="en-US" altLang="zh-CN" dirty="0" err="1">
                <a:solidFill>
                  <a:schemeClr val="bg1"/>
                </a:solidFill>
                <a:latin typeface="Times New Roman" pitchFamily="18" charset="0"/>
                <a:cs typeface="Times New Roman" pitchFamily="18" charset="0"/>
              </a:rPr>
              <a:t>Nanyang</a:t>
            </a:r>
            <a:r>
              <a:rPr lang="en-US" altLang="zh-CN" dirty="0">
                <a:solidFill>
                  <a:schemeClr val="bg1"/>
                </a:solidFill>
                <a:latin typeface="Times New Roman" pitchFamily="18" charset="0"/>
                <a:cs typeface="Times New Roman" pitchFamily="18" charset="0"/>
              </a:rPr>
              <a:t> city</a:t>
            </a:r>
          </a:p>
          <a:p>
            <a:endParaRPr lang="en-US" altLang="zh-CN"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69722707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27" name="矩形 26"/>
          <p:cNvSpPr/>
          <p:nvPr/>
        </p:nvSpPr>
        <p:spPr>
          <a:xfrm>
            <a:off x="2908401" y="162364"/>
            <a:ext cx="3232423" cy="541174"/>
          </a:xfrm>
          <a:prstGeom prst="rect">
            <a:avLst/>
          </a:prstGeom>
        </p:spPr>
        <p:txBody>
          <a:bodyPr wrap="none">
            <a:spAutoFit/>
          </a:bodyPr>
          <a:lstStyle/>
          <a:p>
            <a:pPr>
              <a:lnSpc>
                <a:spcPts val="3500"/>
              </a:lnSpc>
            </a:pPr>
            <a:r>
              <a:rPr lang="en-US" altLang="zh-CN" sz="2000" b="1" dirty="0">
                <a:solidFill>
                  <a:srgbClr val="EFBF6A"/>
                </a:solidFill>
                <a:latin typeface="Times New Roman" pitchFamily="18" charset="0"/>
                <a:ea typeface="江西拙楷" panose="02010600040101010101" pitchFamily="2" charset="-122"/>
                <a:cs typeface="Times New Roman" pitchFamily="18" charset="0"/>
              </a:rPr>
              <a:t>Cowherd</a:t>
            </a:r>
            <a:r>
              <a:rPr lang="en-US" altLang="zh-CN" sz="2800" b="1" dirty="0">
                <a:solidFill>
                  <a:srgbClr val="EFBF6A"/>
                </a:solidFill>
                <a:latin typeface="Times New Roman" pitchFamily="18" charset="0"/>
                <a:ea typeface="江西拙楷" panose="02010600040101010101" pitchFamily="2" charset="-122"/>
                <a:cs typeface="Times New Roman" pitchFamily="18" charset="0"/>
              </a:rPr>
              <a:t> </a:t>
            </a:r>
            <a:r>
              <a:rPr lang="en-US" altLang="zh-CN" sz="2000" b="1" dirty="0">
                <a:solidFill>
                  <a:srgbClr val="EFBF6A"/>
                </a:solidFill>
                <a:latin typeface="Times New Roman" pitchFamily="18" charset="0"/>
                <a:ea typeface="江西拙楷" panose="02010600040101010101" pitchFamily="2" charset="-122"/>
                <a:cs typeface="Times New Roman" pitchFamily="18" charset="0"/>
              </a:rPr>
              <a:t>and Weaving Girl</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888" y="826085"/>
            <a:ext cx="3775722" cy="2812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7788" y="826085"/>
            <a:ext cx="3922897" cy="28126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15628" y="3868858"/>
            <a:ext cx="6655324" cy="584775"/>
          </a:xfrm>
          <a:prstGeom prst="rect">
            <a:avLst/>
          </a:prstGeom>
          <a:noFill/>
        </p:spPr>
        <p:txBody>
          <a:bodyPr wrap="square" rtlCol="0">
            <a:spAutoFit/>
          </a:bodyPr>
          <a:lstStyle/>
          <a:p>
            <a:r>
              <a:rPr lang="en-US" altLang="zh-CN" sz="1600" dirty="0">
                <a:solidFill>
                  <a:schemeClr val="bg1"/>
                </a:solidFill>
                <a:latin typeface="Times New Roman" pitchFamily="18" charset="0"/>
                <a:cs typeface="Times New Roman" pitchFamily="18" charset="0"/>
              </a:rPr>
              <a:t>The old ox told the Cowherd to steal her clothes so that she was unable to return to the heaven and would stay here to be his wife.</a:t>
            </a:r>
            <a:endParaRPr lang="zh-CN" altLang="en-US" sz="1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64119452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27" name="矩形 26"/>
          <p:cNvSpPr/>
          <p:nvPr/>
        </p:nvSpPr>
        <p:spPr>
          <a:xfrm>
            <a:off x="2908401" y="162364"/>
            <a:ext cx="3232423" cy="541174"/>
          </a:xfrm>
          <a:prstGeom prst="rect">
            <a:avLst/>
          </a:prstGeom>
        </p:spPr>
        <p:txBody>
          <a:bodyPr wrap="none">
            <a:spAutoFit/>
          </a:bodyPr>
          <a:lstStyle/>
          <a:p>
            <a:pPr>
              <a:lnSpc>
                <a:spcPts val="3500"/>
              </a:lnSpc>
            </a:pPr>
            <a:r>
              <a:rPr lang="en-US" altLang="zh-CN" sz="2000" b="1" dirty="0">
                <a:solidFill>
                  <a:srgbClr val="EFBF6A"/>
                </a:solidFill>
                <a:latin typeface="Times New Roman" pitchFamily="18" charset="0"/>
                <a:ea typeface="江西拙楷" panose="02010600040101010101" pitchFamily="2" charset="-122"/>
                <a:cs typeface="Times New Roman" pitchFamily="18" charset="0"/>
              </a:rPr>
              <a:t>Cowherd</a:t>
            </a:r>
            <a:r>
              <a:rPr lang="en-US" altLang="zh-CN" sz="2800" b="1" dirty="0">
                <a:solidFill>
                  <a:srgbClr val="EFBF6A"/>
                </a:solidFill>
                <a:latin typeface="Times New Roman" pitchFamily="18" charset="0"/>
                <a:ea typeface="江西拙楷" panose="02010600040101010101" pitchFamily="2" charset="-122"/>
                <a:cs typeface="Times New Roman" pitchFamily="18" charset="0"/>
              </a:rPr>
              <a:t> </a:t>
            </a:r>
            <a:r>
              <a:rPr lang="en-US" altLang="zh-CN" sz="2000" b="1" dirty="0">
                <a:solidFill>
                  <a:srgbClr val="EFBF6A"/>
                </a:solidFill>
                <a:latin typeface="Times New Roman" pitchFamily="18" charset="0"/>
                <a:ea typeface="江西拙楷" panose="02010600040101010101" pitchFamily="2" charset="-122"/>
                <a:cs typeface="Times New Roman" pitchFamily="18" charset="0"/>
              </a:rPr>
              <a:t>and Weaving Girl</a:t>
            </a: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511" y="961719"/>
            <a:ext cx="3891234" cy="26583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94548" y="961718"/>
            <a:ext cx="3846137" cy="26583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15628" y="3836708"/>
            <a:ext cx="6518923" cy="584775"/>
          </a:xfrm>
          <a:prstGeom prst="rect">
            <a:avLst/>
          </a:prstGeom>
          <a:noFill/>
        </p:spPr>
        <p:txBody>
          <a:bodyPr wrap="square" rtlCol="0">
            <a:spAutoFit/>
          </a:bodyPr>
          <a:lstStyle/>
          <a:p>
            <a:r>
              <a:rPr lang="en-US" altLang="zh-CN" sz="1600" dirty="0">
                <a:solidFill>
                  <a:schemeClr val="bg1"/>
                </a:solidFill>
                <a:latin typeface="Times New Roman" pitchFamily="18" charset="0"/>
                <a:cs typeface="Times New Roman" pitchFamily="18" charset="0"/>
              </a:rPr>
              <a:t>Weaving Girl married Cowherd and soon they had a son and a daughter. They led a happy life with husband laboring in the field and wife weaving at home.</a:t>
            </a:r>
            <a:endParaRPr lang="zh-CN" altLang="en-US" sz="1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2155916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27" name="矩形 26"/>
          <p:cNvSpPr/>
          <p:nvPr/>
        </p:nvSpPr>
        <p:spPr>
          <a:xfrm>
            <a:off x="2908401" y="162364"/>
            <a:ext cx="3232423" cy="541174"/>
          </a:xfrm>
          <a:prstGeom prst="rect">
            <a:avLst/>
          </a:prstGeom>
        </p:spPr>
        <p:txBody>
          <a:bodyPr wrap="none">
            <a:spAutoFit/>
          </a:bodyPr>
          <a:lstStyle/>
          <a:p>
            <a:pPr>
              <a:lnSpc>
                <a:spcPts val="3500"/>
              </a:lnSpc>
            </a:pPr>
            <a:r>
              <a:rPr lang="en-US" altLang="zh-CN" sz="2000" b="1" dirty="0">
                <a:solidFill>
                  <a:srgbClr val="EFBF6A"/>
                </a:solidFill>
                <a:latin typeface="Times New Roman" pitchFamily="18" charset="0"/>
                <a:ea typeface="江西拙楷" panose="02010600040101010101" pitchFamily="2" charset="-122"/>
                <a:cs typeface="Times New Roman" pitchFamily="18" charset="0"/>
              </a:rPr>
              <a:t>Cowherd</a:t>
            </a:r>
            <a:r>
              <a:rPr lang="en-US" altLang="zh-CN" sz="2800" b="1" dirty="0">
                <a:solidFill>
                  <a:srgbClr val="EFBF6A"/>
                </a:solidFill>
                <a:latin typeface="Times New Roman" pitchFamily="18" charset="0"/>
                <a:ea typeface="江西拙楷" panose="02010600040101010101" pitchFamily="2" charset="-122"/>
                <a:cs typeface="Times New Roman" pitchFamily="18" charset="0"/>
              </a:rPr>
              <a:t> </a:t>
            </a:r>
            <a:r>
              <a:rPr lang="en-US" altLang="zh-CN" sz="2000" b="1" dirty="0">
                <a:solidFill>
                  <a:srgbClr val="EFBF6A"/>
                </a:solidFill>
                <a:latin typeface="Times New Roman" pitchFamily="18" charset="0"/>
                <a:ea typeface="江西拙楷" panose="02010600040101010101" pitchFamily="2" charset="-122"/>
                <a:cs typeface="Times New Roman" pitchFamily="18" charset="0"/>
              </a:rPr>
              <a:t>and Weaving Girl</a:t>
            </a: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511" y="902284"/>
            <a:ext cx="4004101" cy="26713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94548" y="902282"/>
            <a:ext cx="3857833" cy="26713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15628" y="3733014"/>
            <a:ext cx="7244787" cy="830997"/>
          </a:xfrm>
          <a:prstGeom prst="rect">
            <a:avLst/>
          </a:prstGeom>
          <a:noFill/>
        </p:spPr>
        <p:txBody>
          <a:bodyPr wrap="square" rtlCol="0">
            <a:spAutoFit/>
          </a:bodyPr>
          <a:lstStyle/>
          <a:p>
            <a:r>
              <a:rPr lang="en-US" altLang="zh-CN" sz="1600" dirty="0">
                <a:solidFill>
                  <a:schemeClr val="bg1"/>
                </a:solidFill>
                <a:latin typeface="Times New Roman" pitchFamily="18" charset="0"/>
                <a:cs typeface="Times New Roman" pitchFamily="18" charset="0"/>
              </a:rPr>
              <a:t>Ignoring tearful Cowherd and two crying children, the Queen Mother broke up the couple and brought Weaving Girl back. the Queen Mother took off her golden hairpin and separate them by a large river, which is now called the Milky Way. </a:t>
            </a:r>
            <a:endParaRPr lang="zh-CN" altLang="en-US" sz="1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9467986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27" name="矩形 26"/>
          <p:cNvSpPr/>
          <p:nvPr/>
        </p:nvSpPr>
        <p:spPr>
          <a:xfrm>
            <a:off x="2908401" y="162364"/>
            <a:ext cx="3232423" cy="541174"/>
          </a:xfrm>
          <a:prstGeom prst="rect">
            <a:avLst/>
          </a:prstGeom>
        </p:spPr>
        <p:txBody>
          <a:bodyPr wrap="none">
            <a:spAutoFit/>
          </a:bodyPr>
          <a:lstStyle/>
          <a:p>
            <a:pPr>
              <a:lnSpc>
                <a:spcPts val="3500"/>
              </a:lnSpc>
            </a:pPr>
            <a:r>
              <a:rPr lang="en-US" altLang="zh-CN" sz="2000" b="1" dirty="0">
                <a:solidFill>
                  <a:srgbClr val="EFBF6A"/>
                </a:solidFill>
                <a:latin typeface="Times New Roman" pitchFamily="18" charset="0"/>
                <a:ea typeface="江西拙楷" panose="02010600040101010101" pitchFamily="2" charset="-122"/>
                <a:cs typeface="Times New Roman" pitchFamily="18" charset="0"/>
              </a:rPr>
              <a:t>Cowherd</a:t>
            </a:r>
            <a:r>
              <a:rPr lang="en-US" altLang="zh-CN" sz="2800" b="1" dirty="0">
                <a:solidFill>
                  <a:srgbClr val="EFBF6A"/>
                </a:solidFill>
                <a:latin typeface="Times New Roman" pitchFamily="18" charset="0"/>
                <a:ea typeface="江西拙楷" panose="02010600040101010101" pitchFamily="2" charset="-122"/>
                <a:cs typeface="Times New Roman" pitchFamily="18" charset="0"/>
              </a:rPr>
              <a:t> </a:t>
            </a:r>
            <a:r>
              <a:rPr lang="en-US" altLang="zh-CN" sz="2000" b="1" dirty="0">
                <a:solidFill>
                  <a:srgbClr val="EFBF6A"/>
                </a:solidFill>
                <a:latin typeface="Times New Roman" pitchFamily="18" charset="0"/>
                <a:ea typeface="江西拙楷" panose="02010600040101010101" pitchFamily="2" charset="-122"/>
                <a:cs typeface="Times New Roman" pitchFamily="18" charset="0"/>
              </a:rPr>
              <a:t>and Weaving Girl</a:t>
            </a: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512" y="829560"/>
            <a:ext cx="3881806" cy="264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28561" y="829559"/>
            <a:ext cx="3949426" cy="26489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2350" y="3629320"/>
            <a:ext cx="6790240" cy="923330"/>
          </a:xfrm>
          <a:prstGeom prst="rect">
            <a:avLst/>
          </a:prstGeom>
          <a:noFill/>
        </p:spPr>
        <p:txBody>
          <a:bodyPr wrap="square" rtlCol="0">
            <a:spAutoFit/>
          </a:bodyPr>
          <a:lstStyle/>
          <a:p>
            <a:r>
              <a:rPr lang="en-US" altLang="zh-CN" dirty="0">
                <a:solidFill>
                  <a:schemeClr val="bg1"/>
                </a:solidFill>
                <a:latin typeface="Times New Roman" pitchFamily="18" charset="0"/>
                <a:cs typeface="Times New Roman" pitchFamily="18" charset="0"/>
              </a:rPr>
              <a:t>Hopelessly, the two lovers can only look at each other across the river. Fortunately, touched by their love, hundreds of thousands of magpies flied and formed a bridge over the river. </a:t>
            </a:r>
            <a:endParaRPr lang="zh-CN" altLang="en-US" dirty="0"/>
          </a:p>
        </p:txBody>
      </p:sp>
    </p:spTree>
    <p:extLst>
      <p:ext uri="{BB962C8B-B14F-4D97-AF65-F5344CB8AC3E}">
        <p14:creationId xmlns:p14="http://schemas.microsoft.com/office/powerpoint/2010/main" val="208272382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B3D00E4B-4976-442B-A69A-DEEA5B2694C5}"/>
              </a:ext>
            </a:extLst>
          </p:cNvPr>
          <p:cNvGrpSpPr/>
          <p:nvPr/>
        </p:nvGrpSpPr>
        <p:grpSpPr>
          <a:xfrm>
            <a:off x="294765" y="-800100"/>
            <a:ext cx="1490020" cy="570682"/>
            <a:chOff x="-7490789" y="3202169"/>
            <a:chExt cx="6658119" cy="2146091"/>
          </a:xfrm>
        </p:grpSpPr>
        <p:sp>
          <p:nvSpPr>
            <p:cNvPr id="22" name="椭圆 21">
              <a:extLst>
                <a:ext uri="{FF2B5EF4-FFF2-40B4-BE49-F238E27FC236}">
                  <a16:creationId xmlns:a16="http://schemas.microsoft.com/office/drawing/2014/main" id="{57DD3F6A-989F-480D-A74F-E86EC1702732}"/>
                </a:ext>
              </a:extLst>
            </p:cNvPr>
            <p:cNvSpPr/>
            <p:nvPr/>
          </p:nvSpPr>
          <p:spPr>
            <a:xfrm>
              <a:off x="-7490789" y="3202169"/>
              <a:ext cx="2017486" cy="2017486"/>
            </a:xfrm>
            <a:prstGeom prst="ellipse">
              <a:avLst/>
            </a:prstGeom>
            <a:solidFill>
              <a:srgbClr val="BDA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4DFA4"/>
                </a:solidFill>
              </a:endParaRPr>
            </a:p>
          </p:txBody>
        </p:sp>
        <p:sp>
          <p:nvSpPr>
            <p:cNvPr id="23" name="椭圆 22">
              <a:extLst>
                <a:ext uri="{FF2B5EF4-FFF2-40B4-BE49-F238E27FC236}">
                  <a16:creationId xmlns:a16="http://schemas.microsoft.com/office/drawing/2014/main" id="{2BAE5DDE-A966-403D-8164-43DC872958EA}"/>
                </a:ext>
              </a:extLst>
            </p:cNvPr>
            <p:cNvSpPr/>
            <p:nvPr/>
          </p:nvSpPr>
          <p:spPr>
            <a:xfrm>
              <a:off x="-2850156" y="3330774"/>
              <a:ext cx="2017486" cy="2017486"/>
            </a:xfrm>
            <a:prstGeom prst="ellipse">
              <a:avLst/>
            </a:prstGeom>
            <a:solidFill>
              <a:srgbClr val="16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4C7C9A12-45F1-4963-A93B-3A11FF3537E4}"/>
                </a:ext>
              </a:extLst>
            </p:cNvPr>
            <p:cNvSpPr/>
            <p:nvPr/>
          </p:nvSpPr>
          <p:spPr>
            <a:xfrm>
              <a:off x="-5163324" y="3202169"/>
              <a:ext cx="2017486" cy="2017486"/>
            </a:xfrm>
            <a:prstGeom prst="ellipse">
              <a:avLst/>
            </a:prstGeom>
            <a:solidFill>
              <a:srgbClr val="32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2664F"/>
                </a:solidFill>
              </a:endParaRPr>
            </a:p>
          </p:txBody>
        </p:sp>
      </p:grpSp>
      <p:sp>
        <p:nvSpPr>
          <p:cNvPr id="27" name="矩形 26"/>
          <p:cNvSpPr/>
          <p:nvPr/>
        </p:nvSpPr>
        <p:spPr>
          <a:xfrm>
            <a:off x="2908401" y="162364"/>
            <a:ext cx="3232423" cy="541174"/>
          </a:xfrm>
          <a:prstGeom prst="rect">
            <a:avLst/>
          </a:prstGeom>
        </p:spPr>
        <p:txBody>
          <a:bodyPr wrap="none">
            <a:spAutoFit/>
          </a:bodyPr>
          <a:lstStyle/>
          <a:p>
            <a:pPr>
              <a:lnSpc>
                <a:spcPts val="3500"/>
              </a:lnSpc>
            </a:pPr>
            <a:r>
              <a:rPr lang="en-US" altLang="zh-CN" sz="2000" b="1" dirty="0">
                <a:solidFill>
                  <a:srgbClr val="EFBF6A"/>
                </a:solidFill>
                <a:latin typeface="Times New Roman" pitchFamily="18" charset="0"/>
                <a:ea typeface="江西拙楷" panose="02010600040101010101" pitchFamily="2" charset="-122"/>
                <a:cs typeface="Times New Roman" pitchFamily="18" charset="0"/>
              </a:rPr>
              <a:t>Cowherd</a:t>
            </a:r>
            <a:r>
              <a:rPr lang="en-US" altLang="zh-CN" sz="2800" b="1" dirty="0">
                <a:solidFill>
                  <a:srgbClr val="EFBF6A"/>
                </a:solidFill>
                <a:latin typeface="Times New Roman" pitchFamily="18" charset="0"/>
                <a:ea typeface="江西拙楷" panose="02010600040101010101" pitchFamily="2" charset="-122"/>
                <a:cs typeface="Times New Roman" pitchFamily="18" charset="0"/>
              </a:rPr>
              <a:t> </a:t>
            </a:r>
            <a:r>
              <a:rPr lang="en-US" altLang="zh-CN" sz="2000" b="1" dirty="0">
                <a:solidFill>
                  <a:srgbClr val="EFBF6A"/>
                </a:solidFill>
                <a:latin typeface="Times New Roman" pitchFamily="18" charset="0"/>
                <a:ea typeface="江西拙楷" panose="02010600040101010101" pitchFamily="2" charset="-122"/>
                <a:cs typeface="Times New Roman" pitchFamily="18" charset="0"/>
              </a:rPr>
              <a:t>and Weaving Girl</a:t>
            </a:r>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628" y="788379"/>
            <a:ext cx="4908247" cy="3705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961714" y="920354"/>
            <a:ext cx="2663811" cy="2862322"/>
          </a:xfrm>
          <a:prstGeom prst="rect">
            <a:avLst/>
          </a:prstGeom>
          <a:noFill/>
        </p:spPr>
        <p:txBody>
          <a:bodyPr wrap="square" rtlCol="0">
            <a:spAutoFit/>
          </a:bodyPr>
          <a:lstStyle/>
          <a:p>
            <a:r>
              <a:rPr lang="en-US" altLang="zh-CN" dirty="0">
                <a:solidFill>
                  <a:schemeClr val="bg1"/>
                </a:solidFill>
                <a:latin typeface="Times New Roman" pitchFamily="18" charset="0"/>
                <a:cs typeface="Times New Roman" pitchFamily="18" charset="0"/>
              </a:rPr>
              <a:t>Finally the Queen Mother showed a little mercy, allowing them to meet once a year on the magpie bridge. The day was </a:t>
            </a:r>
            <a:r>
              <a:rPr lang="en-US" altLang="zh-CN" dirty="0">
                <a:solidFill>
                  <a:srgbClr val="EFBF6A"/>
                </a:solidFill>
                <a:latin typeface="Times New Roman" pitchFamily="18" charset="0"/>
                <a:cs typeface="Times New Roman" pitchFamily="18" charset="0"/>
              </a:rPr>
              <a:t>the seventh day of the seventh lunar month</a:t>
            </a:r>
            <a:r>
              <a:rPr lang="en-US" altLang="zh-CN" dirty="0">
                <a:solidFill>
                  <a:schemeClr val="bg1"/>
                </a:solidFill>
                <a:latin typeface="Times New Roman" pitchFamily="18" charset="0"/>
                <a:cs typeface="Times New Roman" pitchFamily="18" charset="0"/>
              </a:rPr>
              <a:t>, which later has become the </a:t>
            </a:r>
            <a:r>
              <a:rPr lang="en-US" altLang="zh-CN" dirty="0">
                <a:solidFill>
                  <a:srgbClr val="EFBF6A"/>
                </a:solidFill>
                <a:latin typeface="Times New Roman" pitchFamily="18" charset="0"/>
                <a:cs typeface="Times New Roman" pitchFamily="18" charset="0"/>
              </a:rPr>
              <a:t>Chinese Valentine’s Day</a:t>
            </a:r>
            <a:endParaRPr lang="zh-CN" altLang="en-US" dirty="0">
              <a:solidFill>
                <a:srgbClr val="EFBF6A"/>
              </a:solidFill>
              <a:latin typeface="Times New Roman" pitchFamily="18" charset="0"/>
              <a:cs typeface="Times New Roman" pitchFamily="18" charset="0"/>
            </a:endParaRPr>
          </a:p>
          <a:p>
            <a:endParaRPr lang="zh-CN" altLang="en-US" dirty="0"/>
          </a:p>
        </p:txBody>
      </p:sp>
    </p:spTree>
    <p:extLst>
      <p:ext uri="{BB962C8B-B14F-4D97-AF65-F5344CB8AC3E}">
        <p14:creationId xmlns:p14="http://schemas.microsoft.com/office/powerpoint/2010/main" val="236988698"/>
      </p:ext>
    </p:extLst>
  </p:cSld>
  <p:clrMapOvr>
    <a:masterClrMapping/>
  </p:clrMapOvr>
  <p:transition spd="slow">
    <p:push dir="u"/>
  </p:transition>
</p:sld>
</file>

<file path=ppt/theme/theme1.xml><?xml version="1.0" encoding="utf-8"?>
<a:theme xmlns:a="http://schemas.openxmlformats.org/drawingml/2006/main" name="Office 主题​​">
  <a:themeElements>
    <a:clrScheme name="自定义 1265">
      <a:dk1>
        <a:sysClr val="windowText" lastClr="000000"/>
      </a:dk1>
      <a:lt1>
        <a:sysClr val="window" lastClr="FFFFFF"/>
      </a:lt1>
      <a:dk2>
        <a:srgbClr val="44546A"/>
      </a:dk2>
      <a:lt2>
        <a:srgbClr val="E7E6E6"/>
      </a:lt2>
      <a:accent1>
        <a:srgbClr val="216B68"/>
      </a:accent1>
      <a:accent2>
        <a:srgbClr val="1B9334"/>
      </a:accent2>
      <a:accent3>
        <a:srgbClr val="216B68"/>
      </a:accent3>
      <a:accent4>
        <a:srgbClr val="1B9334"/>
      </a:accent4>
      <a:accent5>
        <a:srgbClr val="216B68"/>
      </a:accent5>
      <a:accent6>
        <a:srgbClr val="1B9334"/>
      </a:accent6>
      <a:hlink>
        <a:srgbClr val="0563C1"/>
      </a:hlink>
      <a:folHlink>
        <a:srgbClr val="954F72"/>
      </a:folHlink>
    </a:clrScheme>
    <a:fontScheme name="ug5vcier">
      <a:majorFont>
        <a:latin typeface=""/>
        <a:ea typeface="阿里巴巴普惠体 R"/>
        <a:cs typeface=""/>
      </a:majorFont>
      <a:minorFont>
        <a:latin typeface=""/>
        <a:ea typeface="阿里巴巴普惠体 R"/>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1247</TotalTime>
  <Words>1047</Words>
  <Application>Microsoft Office PowerPoint</Application>
  <PresentationFormat>自定义</PresentationFormat>
  <Paragraphs>110</Paragraphs>
  <Slides>27</Slides>
  <Notes>27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27</vt:i4>
      </vt:variant>
    </vt:vector>
  </HeadingPairs>
  <TitlesOfParts>
    <vt:vector size="33" baseType="lpstr">
      <vt:lpstr>等线</vt:lpstr>
      <vt:lpstr>华文隶书</vt:lpstr>
      <vt:lpstr>江西拙楷</vt:lpstr>
      <vt:lpstr>Arial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www.51pptmoban.com</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国潮</dc:title>
  <dc:subject>国潮</dc:subject>
  <dc:creator>51PPT模板网</dc:creator>
  <cp:keywords>国潮;www.51pptmoban.com</cp:keywords>
  <dc:description>www.51pptmoban.com</dc:description>
  <cp:lastModifiedBy>旻丰 张</cp:lastModifiedBy>
  <cp:revision>396</cp:revision>
  <dcterms:created xsi:type="dcterms:W3CDTF">2017-06-22T12:48:11Z</dcterms:created>
  <dcterms:modified xsi:type="dcterms:W3CDTF">2022-03-19T13:23:48Z</dcterms:modified>
</cp:coreProperties>
</file>