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66" r:id="rId2"/>
    <p:sldId id="307" r:id="rId3"/>
    <p:sldId id="306" r:id="rId4"/>
    <p:sldId id="308" r:id="rId5"/>
    <p:sldId id="257" r:id="rId6"/>
    <p:sldId id="312" r:id="rId7"/>
    <p:sldId id="259" r:id="rId8"/>
  </p:sldIdLst>
  <p:sldSz cx="14630400" cy="8229600"/>
  <p:notesSz cx="8229600" cy="14630400"/>
  <p:embeddedFontLst>
    <p:embeddedFont>
      <p:font typeface="Arial Rounded MT Bold" panose="020F0704030504030204" pitchFamily="3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Merriweather Bold" panose="02010600030101010101" charset="0"/>
      <p:bold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等线" panose="02010600030101010101" pitchFamily="2" charset="-122"/>
      <p:regular r:id="rId22"/>
      <p:bold r:id="rId23"/>
    </p:embeddedFont>
    <p:embeddedFont>
      <p:font typeface="仿宋" panose="02010609060101010101" pitchFamily="49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G" initials="R" lastIdx="1" clrIdx="0">
    <p:extLst>
      <p:ext uri="{19B8F6BF-5375-455C-9EA6-DF929625EA0E}">
        <p15:presenceInfo xmlns:p15="http://schemas.microsoft.com/office/powerpoint/2012/main" userId="RO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10"/>
  </p:normalViewPr>
  <p:slideViewPr>
    <p:cSldViewPr snapToGrid="0" snapToObjects="1">
      <p:cViewPr varScale="1">
        <p:scale>
          <a:sx n="94" d="100"/>
          <a:sy n="94" d="100"/>
        </p:scale>
        <p:origin x="5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0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DB4-58B0-41E0-9663-5FF9B7A129D2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AA12-4999-4231-8229-0AE245639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08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DB4-58B0-41E0-9663-5FF9B7A129D2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AA12-4999-4231-8229-0AE245639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8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15"/>
          <p:cNvPicPr>
            <a:picLocks noChangeAspect="1"/>
          </p:cNvPicPr>
          <p:nvPr/>
        </p:nvPicPr>
        <p:blipFill>
          <a:blip r:embed="rId2"/>
          <a:srcRect t="5405" b="5405"/>
          <a:stretch>
            <a:fillRect/>
          </a:stretch>
        </p:blipFill>
        <p:spPr>
          <a:xfrm>
            <a:off x="0" y="1"/>
            <a:ext cx="14630400" cy="452628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0"/>
            <a:ext cx="14630400" cy="4526280"/>
          </a:xfrm>
          <a:prstGeom prst="rect">
            <a:avLst/>
          </a:prstGeom>
          <a:solidFill>
            <a:srgbClr val="C000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0070" y="554356"/>
            <a:ext cx="13510260" cy="7120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 dirty="0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65" y="6350056"/>
            <a:ext cx="13459070" cy="185148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60070" y="4779870"/>
            <a:ext cx="13510260" cy="1187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5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By</a:t>
            </a:r>
            <a:r>
              <a:rPr lang="zh-CN" altLang="en-US" sz="25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5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Huey Wang</a:t>
            </a:r>
          </a:p>
          <a:p>
            <a:pPr algn="ctr">
              <a:lnSpc>
                <a:spcPct val="150000"/>
              </a:lnSpc>
            </a:pPr>
            <a:r>
              <a:rPr lang="en-US" altLang="zh-CN" sz="25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10th.October.2024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818" y="957045"/>
            <a:ext cx="4605322" cy="650776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4709160" y="4191000"/>
            <a:ext cx="521208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225297" y="2511039"/>
            <a:ext cx="12467082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28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China's Modern Marvels: The New Four Great Inventions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15"/>
          <p:cNvPicPr>
            <a:picLocks noChangeAspect="1"/>
          </p:cNvPicPr>
          <p:nvPr/>
        </p:nvPicPr>
        <p:blipFill>
          <a:blip r:embed="rId6"/>
          <a:srcRect t="5405" b="5405"/>
          <a:stretch>
            <a:fillRect/>
          </a:stretch>
        </p:blipFill>
        <p:spPr>
          <a:xfrm>
            <a:off x="0" y="1"/>
            <a:ext cx="14630400" cy="452628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0"/>
            <a:ext cx="14630400" cy="4526280"/>
          </a:xfrm>
          <a:prstGeom prst="rect">
            <a:avLst/>
          </a:prstGeom>
          <a:solidFill>
            <a:srgbClr val="C000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0070" y="554356"/>
            <a:ext cx="13510260" cy="7120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 dirty="0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665" y="6350056"/>
            <a:ext cx="13459070" cy="185148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818" y="957045"/>
            <a:ext cx="4605322" cy="65077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768423" y="3519913"/>
            <a:ext cx="2634561" cy="853716"/>
            <a:chOff x="1670536" y="2460511"/>
            <a:chExt cx="2195468" cy="711430"/>
          </a:xfrm>
        </p:grpSpPr>
        <p:sp>
          <p:nvSpPr>
            <p:cNvPr id="3" name="文本框 2"/>
            <p:cNvSpPr txBox="1"/>
            <p:nvPr/>
          </p:nvSpPr>
          <p:spPr>
            <a:xfrm>
              <a:off x="1670536" y="2460511"/>
              <a:ext cx="1504950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sz="4800" dirty="0">
                <a:solidFill>
                  <a:srgbClr val="C00000"/>
                </a:solidFill>
                <a:latin typeface="方正大标宋简体" panose="02000000000000000000" pitchFamily="2" charset="-122"/>
                <a:ea typeface="方正大标宋简体" panose="02000000000000000000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702772" y="2735924"/>
              <a:ext cx="2163232" cy="43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  <a:endPara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4503712" y="2362781"/>
            <a:ext cx="36576" cy="407974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5100358" y="2112238"/>
            <a:ext cx="8644513" cy="2849970"/>
            <a:chOff x="4756150" y="2286299"/>
            <a:chExt cx="6938836" cy="228763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826000" y="2838450"/>
              <a:ext cx="60696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826000" y="3778250"/>
              <a:ext cx="60706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4859710" y="4573931"/>
              <a:ext cx="60696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4756150" y="2286299"/>
              <a:ext cx="585417" cy="48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36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33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765974" y="3082278"/>
              <a:ext cx="585417" cy="48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36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33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765974" y="3926494"/>
              <a:ext cx="585417" cy="48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36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33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98986" y="2315946"/>
              <a:ext cx="4591049" cy="4595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12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Introduction</a:t>
              </a:r>
              <a:endParaRPr lang="zh-CN" altLang="zh-CN" sz="312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598986" y="3137627"/>
              <a:ext cx="6096000" cy="4595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12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High-Speed Rail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598986" y="3960566"/>
              <a:ext cx="6096000" cy="4595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1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Mobile Payments</a:t>
              </a:r>
            </a:p>
          </p:txBody>
        </p:sp>
      </p:grpSp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5142781" y="5177228"/>
            <a:ext cx="72932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336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6124976" y="5133752"/>
            <a:ext cx="7594495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12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Shared-Bick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1B4CDD9D-D25C-47AC-B2E8-0A581BA2EF97}"/>
              </a:ext>
            </a:extLst>
          </p:cNvPr>
          <p:cNvCxnSpPr/>
          <p:nvPr/>
        </p:nvCxnSpPr>
        <p:spPr>
          <a:xfrm>
            <a:off x="5186132" y="6442529"/>
            <a:ext cx="75628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6AD037FD-3AD1-468A-8FFE-5C9A6A75EBF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42781" y="5974499"/>
            <a:ext cx="72932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zh-CN" altLang="en-US" sz="336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2A583455-8622-46C1-B036-D8B0B77095EA}"/>
              </a:ext>
            </a:extLst>
          </p:cNvPr>
          <p:cNvCxnSpPr/>
          <p:nvPr/>
        </p:nvCxnSpPr>
        <p:spPr>
          <a:xfrm>
            <a:off x="5229375" y="5802955"/>
            <a:ext cx="75628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F63091B6-C67C-4609-AF75-88350E8ECE0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117028" y="5974499"/>
            <a:ext cx="7594495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12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403860"/>
            <a:ext cx="11163300" cy="6019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5000">
                <a:srgbClr val="FF0000"/>
              </a:gs>
              <a:gs pos="100000">
                <a:srgbClr val="C000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318" y="355065"/>
            <a:ext cx="4605322" cy="650776"/>
          </a:xfrm>
          <a:prstGeom prst="rect">
            <a:avLst/>
          </a:prstGeom>
        </p:spPr>
      </p:pic>
      <p:pic>
        <p:nvPicPr>
          <p:cNvPr id="4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0" y="5787391"/>
            <a:ext cx="4751832" cy="302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2318005" y="3683508"/>
            <a:ext cx="1108024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zh-CN" sz="528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Introduction: </a:t>
            </a:r>
          </a:p>
          <a:p>
            <a:pPr lvl="0" algn="ctr"/>
            <a:r>
              <a:rPr lang="en-US" altLang="zh-CN" sz="528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Rise of Modern Marvels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149DFA-0FDC-4BB4-ABC5-DE15EB26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272981-1FAF-4DF8-BE17-E6D162B23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810DDA-7324-4224-9D26-48391FF2A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1843088"/>
            <a:ext cx="756285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1C893AF-F36B-4EE5-AF6A-B54C89EEE75C}"/>
              </a:ext>
            </a:extLst>
          </p:cNvPr>
          <p:cNvSpPr/>
          <p:nvPr/>
        </p:nvSpPr>
        <p:spPr>
          <a:xfrm>
            <a:off x="0" y="403860"/>
            <a:ext cx="11163300" cy="6019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5000">
                <a:srgbClr val="FF0000"/>
              </a:gs>
              <a:gs pos="100000">
                <a:srgbClr val="C000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169A06E-499D-4A07-8EDE-6DF379C1DC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318" y="355065"/>
            <a:ext cx="4605322" cy="6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7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0329" y="3724283"/>
            <a:ext cx="1638445" cy="245777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047899" y="347959"/>
            <a:ext cx="9322731" cy="11490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900"/>
              </a:lnSpc>
              <a:buNone/>
            </a:pPr>
            <a:r>
              <a:rPr lang="en-US" altLang="zh-CN" sz="3150" b="1" dirty="0">
                <a:solidFill>
                  <a:srgbClr val="403C4E"/>
                </a:solidFill>
                <a:latin typeface="Arial Rounded MT Bold" panose="020F0704030504030204" pitchFamily="34" charset="0"/>
                <a:ea typeface="Merriweather Bold" pitchFamily="34" charset="-122"/>
                <a:cs typeface="Merriweather Bold" pitchFamily="34" charset="-120"/>
              </a:rPr>
              <a:t>An Overview of </a:t>
            </a:r>
            <a:r>
              <a:rPr lang="en-US" sz="3150" b="1" dirty="0">
                <a:solidFill>
                  <a:srgbClr val="403C4E"/>
                </a:solidFill>
                <a:latin typeface="Arial Rounded MT Bold" panose="020F0704030504030204" pitchFamily="34" charset="0"/>
                <a:ea typeface="Merriweather Bold" pitchFamily="34" charset="-122"/>
                <a:cs typeface="Merriweather Bold" pitchFamily="34" charset="-120"/>
              </a:rPr>
              <a:t>The New </a:t>
            </a:r>
          </a:p>
          <a:p>
            <a:pPr marL="0" indent="0">
              <a:lnSpc>
                <a:spcPts val="3900"/>
              </a:lnSpc>
              <a:buNone/>
            </a:pPr>
            <a:r>
              <a:rPr lang="en-US" sz="3150" b="1" dirty="0">
                <a:solidFill>
                  <a:srgbClr val="403C4E"/>
                </a:solidFill>
                <a:latin typeface="Arial Rounded MT Bold" panose="020F0704030504030204" pitchFamily="34" charset="0"/>
                <a:ea typeface="Merriweather Bold" pitchFamily="34" charset="-122"/>
                <a:cs typeface="Merriweather Bold" pitchFamily="34" charset="-120"/>
              </a:rPr>
              <a:t>Four Great Inventions</a:t>
            </a:r>
            <a:endParaRPr lang="en-US" sz="3150" dirty="0">
              <a:latin typeface="Arial Rounded MT Bold" panose="020F0704030504030204" pitchFamily="34" charset="0"/>
            </a:endParaRPr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899" y="1684496"/>
            <a:ext cx="401122" cy="401122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047899" y="2245995"/>
            <a:ext cx="2005608" cy="250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High-Speed Rail</a:t>
            </a:r>
            <a:endParaRPr lang="en-US" sz="1550" dirty="0"/>
          </a:p>
        </p:txBody>
      </p:sp>
      <p:sp>
        <p:nvSpPr>
          <p:cNvPr id="7" name="Text 2"/>
          <p:cNvSpPr/>
          <p:nvPr/>
        </p:nvSpPr>
        <p:spPr>
          <a:xfrm>
            <a:off x="6047899" y="2592943"/>
            <a:ext cx="8021003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Connecting cities at unprecedented speeds, reshaping transportation across China.</a:t>
            </a:r>
            <a:endParaRPr lang="en-US" sz="12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899" y="3330893"/>
            <a:ext cx="401122" cy="401122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047899" y="3892391"/>
            <a:ext cx="2005608" cy="250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Mobile Payments</a:t>
            </a:r>
            <a:endParaRPr lang="en-US" sz="1550" dirty="0"/>
          </a:p>
        </p:txBody>
      </p:sp>
      <p:sp>
        <p:nvSpPr>
          <p:cNvPr id="10" name="Text 4"/>
          <p:cNvSpPr/>
          <p:nvPr/>
        </p:nvSpPr>
        <p:spPr>
          <a:xfrm>
            <a:off x="6047899" y="4239339"/>
            <a:ext cx="8021003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Revolutionizing transactions, making cash obsolete in many urban areas.</a:t>
            </a:r>
            <a:endParaRPr lang="en-US" sz="125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7899" y="4977289"/>
            <a:ext cx="401122" cy="401122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047899" y="5538788"/>
            <a:ext cx="2005608" cy="250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E-commerce</a:t>
            </a:r>
            <a:endParaRPr lang="en-US" sz="1550" dirty="0"/>
          </a:p>
        </p:txBody>
      </p:sp>
      <p:sp>
        <p:nvSpPr>
          <p:cNvPr id="13" name="Text 6"/>
          <p:cNvSpPr/>
          <p:nvPr/>
        </p:nvSpPr>
        <p:spPr>
          <a:xfrm>
            <a:off x="6047899" y="5885736"/>
            <a:ext cx="8021003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Transforming retail, bringing diverse products to consumers' fingertips.</a:t>
            </a:r>
            <a:endParaRPr lang="en-US" sz="1250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7899" y="6623685"/>
            <a:ext cx="401122" cy="401122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047899" y="7185184"/>
            <a:ext cx="2005608" cy="250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Shared-Bike</a:t>
            </a:r>
            <a:endParaRPr lang="en-US" sz="1550" dirty="0"/>
          </a:p>
        </p:txBody>
      </p:sp>
      <p:sp>
        <p:nvSpPr>
          <p:cNvPr id="16" name="Text 8"/>
          <p:cNvSpPr/>
          <p:nvPr/>
        </p:nvSpPr>
        <p:spPr>
          <a:xfrm>
            <a:off x="6047899" y="7532132"/>
            <a:ext cx="8021003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Promoting eco-friendly urban mobility, reducing traffic congestion in cities.</a:t>
            </a:r>
            <a:endParaRPr lang="en-US" sz="125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7F6A741-C1CD-4E24-B2E9-84E4CD03631D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rcRect l="16388" t="26246" r="19679" b="1289"/>
          <a:stretch>
            <a:fillRect/>
          </a:stretch>
        </p:blipFill>
        <p:spPr>
          <a:xfrm>
            <a:off x="1355835" y="14180"/>
            <a:ext cx="4438174" cy="3127811"/>
          </a:xfrm>
          <a:custGeom>
            <a:avLst/>
            <a:gdLst/>
            <a:ahLst/>
            <a:cxnLst/>
            <a:rect l="l" t="t" r="r" b="b"/>
            <a:pathLst>
              <a:path w="6440537" h="4538980">
                <a:moveTo>
                  <a:pt x="0" y="0"/>
                </a:moveTo>
                <a:lnTo>
                  <a:pt x="6440537" y="0"/>
                </a:lnTo>
                <a:lnTo>
                  <a:pt x="6440537" y="4538980"/>
                </a:lnTo>
                <a:lnTo>
                  <a:pt x="2014767" y="453898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A7358BF-49FB-4A21-A339-B6D9BFD2C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990"/>
            <a:ext cx="4281279" cy="239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EA1F409-E7CE-4143-9C6B-DDB65841B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11" y="5479556"/>
            <a:ext cx="3681430" cy="275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CF3886A-4DC4-4773-AAED-C8A704A33B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32773" y="6404668"/>
            <a:ext cx="1797627" cy="18107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149DFA-0FDC-4BB4-ABC5-DE15EB26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272981-1FAF-4DF8-BE17-E6D162B23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CD22972-AA77-4ECF-9AD0-97F89C141FA6}"/>
              </a:ext>
            </a:extLst>
          </p:cNvPr>
          <p:cNvSpPr txBox="1"/>
          <p:nvPr/>
        </p:nvSpPr>
        <p:spPr>
          <a:xfrm>
            <a:off x="2750683" y="1703449"/>
            <a:ext cx="91290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Arial Rounded MT Bold" panose="020F0704030504030204" pitchFamily="34" charset="0"/>
              </a:rPr>
              <a:t>Questionnaire</a:t>
            </a:r>
          </a:p>
          <a:p>
            <a:pPr algn="ctr"/>
            <a:endParaRPr lang="zh-CN" altLang="en-US" sz="4000" b="1" dirty="0">
              <a:latin typeface="Arial Rounded MT Bold" panose="020F0704030504030204" pitchFamily="34" charset="0"/>
            </a:endParaRPr>
          </a:p>
          <a:p>
            <a:pPr algn="ctr"/>
            <a:r>
              <a:rPr lang="en-US" altLang="zh-CN" sz="4000" b="1" dirty="0">
                <a:latin typeface="Arial Rounded MT Bold" panose="020F0704030504030204" pitchFamily="34" charset="0"/>
              </a:rPr>
              <a:t>Do you use these things?</a:t>
            </a:r>
            <a:endParaRPr lang="zh-CN" altLang="en-US" sz="4000" b="1" dirty="0">
              <a:latin typeface="Arial Rounded MT Bold" panose="020F07040305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2A7C198-2710-46A0-B00F-5D8E01AF9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49" r="1125" b="23425"/>
          <a:stretch/>
        </p:blipFill>
        <p:spPr>
          <a:xfrm>
            <a:off x="2428235" y="4366872"/>
            <a:ext cx="10023843" cy="205433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E51F5BD-F298-4600-AB2C-4D3B774DBEAC}"/>
              </a:ext>
            </a:extLst>
          </p:cNvPr>
          <p:cNvSpPr/>
          <p:nvPr/>
        </p:nvSpPr>
        <p:spPr>
          <a:xfrm>
            <a:off x="0" y="403860"/>
            <a:ext cx="11163300" cy="6019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5000">
                <a:srgbClr val="FF0000"/>
              </a:gs>
              <a:gs pos="100000">
                <a:srgbClr val="C000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2F22A4B-2C20-4672-9557-3CB0C9D94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318" y="355065"/>
            <a:ext cx="4605322" cy="6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758BDCB9-162E-4395-9FB2-640B01CAAFF1}"/>
              </a:ext>
            </a:extLst>
          </p:cNvPr>
          <p:cNvSpPr/>
          <p:nvPr/>
        </p:nvSpPr>
        <p:spPr>
          <a:xfrm>
            <a:off x="-275510" y="445888"/>
            <a:ext cx="14630400" cy="1647111"/>
          </a:xfrm>
          <a:prstGeom prst="rect">
            <a:avLst/>
          </a:prstGeom>
          <a:solidFill>
            <a:srgbClr val="C000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 dirty="0">
              <a:cs typeface="+mn-ea"/>
              <a:sym typeface="+mn-lt"/>
            </a:endParaRPr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511" y="1647111"/>
            <a:ext cx="4935379" cy="493537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79E92F1-2590-4AAA-9217-62581922B4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107" t="5579" r="20042" b="3025"/>
          <a:stretch/>
        </p:blipFill>
        <p:spPr>
          <a:xfrm>
            <a:off x="9144000" y="2181852"/>
            <a:ext cx="5536223" cy="46126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0"/>
          <p:cNvSpPr/>
          <p:nvPr/>
        </p:nvSpPr>
        <p:spPr>
          <a:xfrm>
            <a:off x="771406" y="606743"/>
            <a:ext cx="7601188" cy="1377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China's High-Speed Rail Revolution</a:t>
            </a:r>
            <a:endParaRPr lang="en-US" sz="4300" dirty="0"/>
          </a:p>
        </p:txBody>
      </p:sp>
      <p:sp>
        <p:nvSpPr>
          <p:cNvPr id="5" name="Shape 1"/>
          <p:cNvSpPr/>
          <p:nvPr/>
        </p:nvSpPr>
        <p:spPr>
          <a:xfrm>
            <a:off x="1086803" y="2314932"/>
            <a:ext cx="30480" cy="5307806"/>
          </a:xfrm>
          <a:prstGeom prst="roundRect">
            <a:avLst>
              <a:gd name="adj" fmla="val 303741"/>
            </a:avLst>
          </a:prstGeom>
          <a:solidFill>
            <a:srgbClr val="E5BEB2"/>
          </a:solidFill>
          <a:ln/>
        </p:spPr>
      </p:sp>
      <p:sp>
        <p:nvSpPr>
          <p:cNvPr id="6" name="Shape 2"/>
          <p:cNvSpPr/>
          <p:nvPr/>
        </p:nvSpPr>
        <p:spPr>
          <a:xfrm>
            <a:off x="1319510" y="2795468"/>
            <a:ext cx="771406" cy="30480"/>
          </a:xfrm>
          <a:prstGeom prst="roundRect">
            <a:avLst>
              <a:gd name="adj" fmla="val 303741"/>
            </a:avLst>
          </a:prstGeom>
          <a:solidFill>
            <a:srgbClr val="E5BEB2"/>
          </a:solidFill>
          <a:ln/>
        </p:spPr>
      </p:sp>
      <p:sp>
        <p:nvSpPr>
          <p:cNvPr id="7" name="Shape 3"/>
          <p:cNvSpPr/>
          <p:nvPr/>
        </p:nvSpPr>
        <p:spPr>
          <a:xfrm>
            <a:off x="854095" y="2562820"/>
            <a:ext cx="495895" cy="495895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026259" y="2645450"/>
            <a:ext cx="151448" cy="330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2600" dirty="0"/>
          </a:p>
        </p:txBody>
      </p:sp>
      <p:sp>
        <p:nvSpPr>
          <p:cNvPr id="9" name="Text 5"/>
          <p:cNvSpPr/>
          <p:nvPr/>
        </p:nvSpPr>
        <p:spPr>
          <a:xfrm>
            <a:off x="2314337" y="2535317"/>
            <a:ext cx="3709035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2008: Beijing-Tianjin Line</a:t>
            </a:r>
            <a:endParaRPr lang="en-US" sz="2150" dirty="0"/>
          </a:p>
        </p:txBody>
      </p:sp>
      <p:sp>
        <p:nvSpPr>
          <p:cNvPr id="10" name="Text 6"/>
          <p:cNvSpPr/>
          <p:nvPr/>
        </p:nvSpPr>
        <p:spPr>
          <a:xfrm>
            <a:off x="2314337" y="3011805"/>
            <a:ext cx="6058257" cy="7050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China's first high-speed rail line opens, marking the beginning of a new era.</a:t>
            </a:r>
            <a:endParaRPr lang="en-US" sz="1700" dirty="0"/>
          </a:p>
        </p:txBody>
      </p:sp>
      <p:sp>
        <p:nvSpPr>
          <p:cNvPr id="11" name="Shape 7"/>
          <p:cNvSpPr/>
          <p:nvPr/>
        </p:nvSpPr>
        <p:spPr>
          <a:xfrm>
            <a:off x="1319510" y="4638199"/>
            <a:ext cx="771406" cy="30480"/>
          </a:xfrm>
          <a:prstGeom prst="roundRect">
            <a:avLst>
              <a:gd name="adj" fmla="val 303741"/>
            </a:avLst>
          </a:prstGeom>
          <a:solidFill>
            <a:srgbClr val="E5BEB2"/>
          </a:solidFill>
          <a:ln/>
        </p:spPr>
      </p:sp>
      <p:sp>
        <p:nvSpPr>
          <p:cNvPr id="12" name="Shape 8"/>
          <p:cNvSpPr/>
          <p:nvPr/>
        </p:nvSpPr>
        <p:spPr>
          <a:xfrm>
            <a:off x="854095" y="4405551"/>
            <a:ext cx="495895" cy="495895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1001970" y="4488180"/>
            <a:ext cx="200025" cy="330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2600" dirty="0"/>
          </a:p>
        </p:txBody>
      </p:sp>
      <p:sp>
        <p:nvSpPr>
          <p:cNvPr id="14" name="Text 10"/>
          <p:cNvSpPr/>
          <p:nvPr/>
        </p:nvSpPr>
        <p:spPr>
          <a:xfrm>
            <a:off x="2314337" y="4378047"/>
            <a:ext cx="3896082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2011: Beijing-Shanghai Line</a:t>
            </a:r>
            <a:endParaRPr lang="en-US" sz="2150" dirty="0"/>
          </a:p>
        </p:txBody>
      </p:sp>
      <p:sp>
        <p:nvSpPr>
          <p:cNvPr id="15" name="Text 11"/>
          <p:cNvSpPr/>
          <p:nvPr/>
        </p:nvSpPr>
        <p:spPr>
          <a:xfrm>
            <a:off x="2314337" y="4854535"/>
            <a:ext cx="6058257" cy="7050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1,318 km journey is reduced to just 4.5 hours, showcasing impressive speeds.</a:t>
            </a:r>
            <a:endParaRPr lang="en-US" sz="1700" dirty="0"/>
          </a:p>
        </p:txBody>
      </p:sp>
      <p:sp>
        <p:nvSpPr>
          <p:cNvPr id="16" name="Shape 12"/>
          <p:cNvSpPr/>
          <p:nvPr/>
        </p:nvSpPr>
        <p:spPr>
          <a:xfrm>
            <a:off x="1319510" y="6480929"/>
            <a:ext cx="771406" cy="30480"/>
          </a:xfrm>
          <a:prstGeom prst="roundRect">
            <a:avLst>
              <a:gd name="adj" fmla="val 303741"/>
            </a:avLst>
          </a:prstGeom>
          <a:solidFill>
            <a:srgbClr val="E5BEB2"/>
          </a:solidFill>
          <a:ln/>
        </p:spPr>
      </p:sp>
      <p:sp>
        <p:nvSpPr>
          <p:cNvPr id="17" name="Shape 13"/>
          <p:cNvSpPr/>
          <p:nvPr/>
        </p:nvSpPr>
        <p:spPr>
          <a:xfrm>
            <a:off x="854095" y="6248281"/>
            <a:ext cx="495895" cy="495895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1008400" y="6330910"/>
            <a:ext cx="187166" cy="330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2600" dirty="0"/>
          </a:p>
        </p:txBody>
      </p:sp>
      <p:sp>
        <p:nvSpPr>
          <p:cNvPr id="19" name="Text 15"/>
          <p:cNvSpPr/>
          <p:nvPr/>
        </p:nvSpPr>
        <p:spPr>
          <a:xfrm>
            <a:off x="2314337" y="6220777"/>
            <a:ext cx="3588663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2020: 35,000 km Network</a:t>
            </a:r>
            <a:endParaRPr lang="en-US" sz="2150" dirty="0"/>
          </a:p>
        </p:txBody>
      </p:sp>
      <p:sp>
        <p:nvSpPr>
          <p:cNvPr id="20" name="Text 16"/>
          <p:cNvSpPr/>
          <p:nvPr/>
        </p:nvSpPr>
        <p:spPr>
          <a:xfrm>
            <a:off x="2314337" y="6697266"/>
            <a:ext cx="6058257" cy="7050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China's high-speed rail network becomes the world's largest and most extensive.</a:t>
            </a:r>
            <a:endParaRPr lang="en-US" sz="17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519.52125984252,&quot;width&quot;:7097.840944881889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167</Words>
  <Application>Microsoft Office PowerPoint</Application>
  <PresentationFormat>自定义</PresentationFormat>
  <Paragraphs>41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 Rounded MT Bold</vt:lpstr>
      <vt:lpstr>Merriweather Bold</vt:lpstr>
      <vt:lpstr>微软雅黑</vt:lpstr>
      <vt:lpstr>Calibri Light</vt:lpstr>
      <vt:lpstr>仿宋</vt:lpstr>
      <vt:lpstr>Calibri</vt:lpstr>
      <vt:lpstr>等线</vt:lpstr>
      <vt:lpstr>Open Sans</vt:lpstr>
      <vt:lpstr>方正大标宋简体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ROG</cp:lastModifiedBy>
  <cp:revision>11</cp:revision>
  <dcterms:created xsi:type="dcterms:W3CDTF">2024-10-10T09:47:01Z</dcterms:created>
  <dcterms:modified xsi:type="dcterms:W3CDTF">2024-11-18T09:59:18Z</dcterms:modified>
</cp:coreProperties>
</file>