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2" r:id="rId3"/>
    <p:sldId id="263" r:id="rId4"/>
    <p:sldId id="264" r:id="rId5"/>
    <p:sldId id="267" r:id="rId6"/>
    <p:sldId id="270" r:id="rId7"/>
    <p:sldId id="271" r:id="rId8"/>
    <p:sldId id="266" r:id="rId9"/>
    <p:sldId id="268" r:id="rId10"/>
    <p:sldId id="269" r:id="rId11"/>
    <p:sldId id="273" r:id="rId12"/>
    <p:sldId id="274" r:id="rId13"/>
    <p:sldId id="275" r:id="rId14"/>
    <p:sldId id="272" r:id="rId15"/>
    <p:sldId id="265"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sus" initials="A" lastIdx="1" clrIdx="0">
    <p:extLst>
      <p:ext uri="{19B8F6BF-5375-455C-9EA6-DF929625EA0E}">
        <p15:presenceInfo xmlns:p15="http://schemas.microsoft.com/office/powerpoint/2012/main" userId="Asu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63636"/>
    <a:srgbClr val="2B2B2B"/>
    <a:srgbClr val="2582C6"/>
    <a:srgbClr val="FFFF99"/>
    <a:srgbClr val="FF66CC"/>
    <a:srgbClr val="020007"/>
    <a:srgbClr val="1010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91" autoAdjust="0"/>
    <p:restoredTop sz="90625" autoAdjust="0"/>
  </p:normalViewPr>
  <p:slideViewPr>
    <p:cSldViewPr snapToGrid="0">
      <p:cViewPr varScale="1">
        <p:scale>
          <a:sx n="66" d="100"/>
          <a:sy n="66" d="100"/>
        </p:scale>
        <p:origin x="82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27882F-08D8-440D-B220-27F9296404BA}" type="datetimeFigureOut">
              <a:rPr lang="zh-CN" altLang="en-US" smtClean="0"/>
              <a:t>2018/1/19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1EE59C-3B2D-4513-AC46-7C0CA58BB25C}" type="slidenum">
              <a:rPr lang="zh-CN" altLang="en-US" smtClean="0"/>
              <a:t>‹#›</a:t>
            </a:fld>
            <a:endParaRPr lang="zh-CN" altLang="en-US"/>
          </a:p>
        </p:txBody>
      </p:sp>
    </p:spTree>
    <p:extLst>
      <p:ext uri="{BB962C8B-B14F-4D97-AF65-F5344CB8AC3E}">
        <p14:creationId xmlns:p14="http://schemas.microsoft.com/office/powerpoint/2010/main" val="2228017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预览及使用此模板前先下载英文</a:t>
            </a:r>
            <a:r>
              <a:rPr lang="en-US" altLang="zh-CN" dirty="0" smtClean="0"/>
              <a:t>Segoe Script</a:t>
            </a:r>
            <a:r>
              <a:rPr lang="zh-CN" altLang="en-US" smtClean="0"/>
              <a:t>、中文新蒂小丸子小学版字体，预览效果会更加美观！</a:t>
            </a:r>
            <a:endParaRPr lang="zh-CN" altLang="en-US"/>
          </a:p>
        </p:txBody>
      </p:sp>
      <p:sp>
        <p:nvSpPr>
          <p:cNvPr id="4" name="灯片编号占位符 3"/>
          <p:cNvSpPr>
            <a:spLocks noGrp="1"/>
          </p:cNvSpPr>
          <p:nvPr>
            <p:ph type="sldNum" sz="quarter" idx="10"/>
          </p:nvPr>
        </p:nvSpPr>
        <p:spPr/>
        <p:txBody>
          <a:bodyPr/>
          <a:lstStyle/>
          <a:p>
            <a:fld id="{891EE59C-3B2D-4513-AC46-7C0CA58BB25C}" type="slidenum">
              <a:rPr lang="zh-CN" altLang="en-US" smtClean="0"/>
              <a:t>1</a:t>
            </a:fld>
            <a:endParaRPr lang="zh-CN" altLang="en-US"/>
          </a:p>
        </p:txBody>
      </p:sp>
    </p:spTree>
    <p:extLst>
      <p:ext uri="{BB962C8B-B14F-4D97-AF65-F5344CB8AC3E}">
        <p14:creationId xmlns:p14="http://schemas.microsoft.com/office/powerpoint/2010/main" val="1229277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smtClean="0"/>
          </a:p>
          <a:p>
            <a:r>
              <a:rPr lang="en-US" altLang="zh-CN" dirty="0" smtClean="0"/>
              <a:t>1945</a:t>
            </a:r>
            <a:r>
              <a:rPr lang="zh-CN" altLang="en-US" dirty="0" smtClean="0"/>
              <a:t>年，日本投降后，</a:t>
            </a:r>
            <a:r>
              <a:rPr lang="zh-CN" altLang="en-US" i="1" dirty="0" smtClean="0"/>
              <a:t>朝</a:t>
            </a:r>
            <a:r>
              <a:rPr lang="zh-CN" altLang="en-US" dirty="0" smtClean="0"/>
              <a:t>鲜半岛以北纬</a:t>
            </a:r>
            <a:r>
              <a:rPr lang="en-US" altLang="zh-CN" dirty="0" smtClean="0"/>
              <a:t>38</a:t>
            </a:r>
            <a:r>
              <a:rPr lang="zh-CN" altLang="en-US" dirty="0" smtClean="0"/>
              <a:t>度线为界，分别由苏联和美国军队接收。在美苏的各自支持下于</a:t>
            </a:r>
            <a:r>
              <a:rPr lang="en-US" altLang="zh-CN" dirty="0" smtClean="0"/>
              <a:t>1948</a:t>
            </a:r>
            <a:r>
              <a:rPr lang="zh-CN" altLang="en-US" dirty="0" smtClean="0"/>
              <a:t>年</a:t>
            </a:r>
            <a:r>
              <a:rPr lang="en-US" altLang="zh-CN" dirty="0" smtClean="0"/>
              <a:t>8</a:t>
            </a:r>
            <a:r>
              <a:rPr lang="zh-CN" altLang="en-US" dirty="0" smtClean="0"/>
              <a:t>月</a:t>
            </a:r>
            <a:r>
              <a:rPr lang="zh-CN" altLang="en-US" i="1" dirty="0" smtClean="0"/>
              <a:t>朝</a:t>
            </a:r>
            <a:r>
              <a:rPr lang="zh-CN" altLang="en-US" dirty="0" smtClean="0"/>
              <a:t>鲜半岛南部成立大</a:t>
            </a:r>
            <a:r>
              <a:rPr lang="zh-CN" altLang="en-US" i="1" dirty="0" smtClean="0"/>
              <a:t>韩</a:t>
            </a:r>
            <a:r>
              <a:rPr lang="zh-CN" altLang="en-US" dirty="0" smtClean="0"/>
              <a:t>民国（亦称南朝鲜或南</a:t>
            </a:r>
            <a:r>
              <a:rPr lang="zh-CN" altLang="en-US" i="1" dirty="0" smtClean="0"/>
              <a:t>韩</a:t>
            </a:r>
            <a:r>
              <a:rPr lang="zh-CN" altLang="en-US" dirty="0" smtClean="0"/>
              <a:t>），</a:t>
            </a:r>
            <a:r>
              <a:rPr lang="en-US" altLang="zh-CN" dirty="0" smtClean="0"/>
              <a:t>1948</a:t>
            </a:r>
            <a:r>
              <a:rPr lang="zh-CN" altLang="en-US" dirty="0" smtClean="0"/>
              <a:t>年</a:t>
            </a:r>
            <a:r>
              <a:rPr lang="en-US" altLang="zh-CN" dirty="0" smtClean="0"/>
              <a:t>9</a:t>
            </a:r>
            <a:r>
              <a:rPr lang="zh-CN" altLang="en-US" dirty="0" smtClean="0"/>
              <a:t>月朝鲜半岛北部成立朝鲜民主主义人民共和国（亦称北朝鲜或北</a:t>
            </a:r>
            <a:r>
              <a:rPr lang="zh-CN" altLang="en-US" i="1" dirty="0" smtClean="0"/>
              <a:t>韩</a:t>
            </a:r>
            <a:r>
              <a:rPr lang="zh-CN" altLang="en-US" dirty="0" smtClean="0"/>
              <a:t>）。 </a:t>
            </a:r>
          </a:p>
          <a:p>
            <a:endParaRPr lang="zh-CN" altLang="en-US" dirty="0"/>
          </a:p>
        </p:txBody>
      </p:sp>
      <p:sp>
        <p:nvSpPr>
          <p:cNvPr id="4" name="灯片编号占位符 3"/>
          <p:cNvSpPr>
            <a:spLocks noGrp="1"/>
          </p:cNvSpPr>
          <p:nvPr>
            <p:ph type="sldNum" sz="quarter" idx="10"/>
          </p:nvPr>
        </p:nvSpPr>
        <p:spPr/>
        <p:txBody>
          <a:bodyPr/>
          <a:lstStyle/>
          <a:p>
            <a:fld id="{891EE59C-3B2D-4513-AC46-7C0CA58BB25C}" type="slidenum">
              <a:rPr lang="zh-CN" altLang="en-US" smtClean="0"/>
              <a:t>3</a:t>
            </a:fld>
            <a:endParaRPr lang="zh-CN" altLang="en-US"/>
          </a:p>
        </p:txBody>
      </p:sp>
    </p:spTree>
    <p:extLst>
      <p:ext uri="{BB962C8B-B14F-4D97-AF65-F5344CB8AC3E}">
        <p14:creationId xmlns:p14="http://schemas.microsoft.com/office/powerpoint/2010/main" val="2370853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2830498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3924579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1382092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3661843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grpSp>
        <p:nvGrpSpPr>
          <p:cNvPr id="7" name="组合 6"/>
          <p:cNvGrpSpPr/>
          <p:nvPr userDrawn="1"/>
        </p:nvGrpSpPr>
        <p:grpSpPr>
          <a:xfrm>
            <a:off x="93619" y="95911"/>
            <a:ext cx="11927745" cy="6673598"/>
            <a:chOff x="93619" y="95911"/>
            <a:chExt cx="11927745" cy="6673598"/>
          </a:xfrm>
        </p:grpSpPr>
        <p:pic>
          <p:nvPicPr>
            <p:cNvPr id="8" name="图片 7"/>
            <p:cNvPicPr>
              <a:picLocks noChangeAspect="1"/>
            </p:cNvPicPr>
            <p:nvPr/>
          </p:nvPicPr>
          <p:blipFill>
            <a:blip r:embed="rId2"/>
            <a:stretch>
              <a:fillRect/>
            </a:stretch>
          </p:blipFill>
          <p:spPr>
            <a:xfrm rot="16200000">
              <a:off x="4691988" y="-4117215"/>
              <a:ext cx="2790000" cy="11463751"/>
            </a:xfrm>
            <a:prstGeom prst="rect">
              <a:avLst/>
            </a:prstGeom>
          </p:spPr>
        </p:pic>
        <p:pic>
          <p:nvPicPr>
            <p:cNvPr id="9" name="图片 8"/>
            <p:cNvPicPr>
              <a:picLocks noChangeAspect="1"/>
            </p:cNvPicPr>
            <p:nvPr/>
          </p:nvPicPr>
          <p:blipFill>
            <a:blip r:embed="rId2"/>
            <a:stretch>
              <a:fillRect/>
            </a:stretch>
          </p:blipFill>
          <p:spPr>
            <a:xfrm rot="5400000">
              <a:off x="4632995" y="-577603"/>
              <a:ext cx="2790000" cy="11463751"/>
            </a:xfrm>
            <a:prstGeom prst="rect">
              <a:avLst/>
            </a:prstGeom>
          </p:spPr>
        </p:pic>
        <p:pic>
          <p:nvPicPr>
            <p:cNvPr id="10" name="图片 9"/>
            <p:cNvPicPr>
              <a:picLocks noChangeAspect="1"/>
            </p:cNvPicPr>
            <p:nvPr/>
          </p:nvPicPr>
          <p:blipFill>
            <a:blip r:embed="rId3"/>
            <a:stretch>
              <a:fillRect/>
            </a:stretch>
          </p:blipFill>
          <p:spPr>
            <a:xfrm rot="16200000">
              <a:off x="4630114" y="-4381590"/>
              <a:ext cx="2913750" cy="11868751"/>
            </a:xfrm>
            <a:prstGeom prst="rect">
              <a:avLst/>
            </a:prstGeom>
          </p:spPr>
        </p:pic>
        <p:pic>
          <p:nvPicPr>
            <p:cNvPr id="11" name="图片 10"/>
            <p:cNvPicPr>
              <a:picLocks noChangeAspect="1"/>
            </p:cNvPicPr>
            <p:nvPr/>
          </p:nvPicPr>
          <p:blipFill>
            <a:blip r:embed="rId3"/>
            <a:stretch>
              <a:fillRect/>
            </a:stretch>
          </p:blipFill>
          <p:spPr>
            <a:xfrm rot="5400000">
              <a:off x="4571120" y="-621742"/>
              <a:ext cx="2913750" cy="11868751"/>
            </a:xfrm>
            <a:prstGeom prst="rect">
              <a:avLst/>
            </a:prstGeom>
          </p:spPr>
        </p:pic>
      </p:grpSp>
    </p:spTree>
    <p:extLst>
      <p:ext uri="{BB962C8B-B14F-4D97-AF65-F5344CB8AC3E}">
        <p14:creationId xmlns:p14="http://schemas.microsoft.com/office/powerpoint/2010/main" val="2464553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1948119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213586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3297091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1071104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763411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841B0B2-25C2-465E-A81B-CA14DF5CFA1A}" type="datetimeFigureOut">
              <a:rPr lang="zh-CN" altLang="en-US" smtClean="0"/>
              <a:t>2018/1/19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3304347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363636"/>
            </a:gs>
            <a:gs pos="37000">
              <a:srgbClr val="2B2B2B"/>
            </a:gs>
            <a:gs pos="86000">
              <a:srgbClr val="101010"/>
            </a:gs>
            <a:gs pos="100000">
              <a:srgbClr val="020007"/>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1B0B2-25C2-465E-A81B-CA14DF5CFA1A}" type="datetimeFigureOut">
              <a:rPr lang="zh-CN" altLang="en-US" smtClean="0"/>
              <a:t>2018/1/19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194516-FBE1-40B2-A8ED-8D98997B7A50}" type="slidenum">
              <a:rPr lang="zh-CN" altLang="en-US" smtClean="0"/>
              <a:t>‹#›</a:t>
            </a:fld>
            <a:endParaRPr lang="zh-CN" altLang="en-US"/>
          </a:p>
        </p:txBody>
      </p:sp>
    </p:spTree>
    <p:extLst>
      <p:ext uri="{BB962C8B-B14F-4D97-AF65-F5344CB8AC3E}">
        <p14:creationId xmlns:p14="http://schemas.microsoft.com/office/powerpoint/2010/main" val="33412839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1.emf"/><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3.xml"/><Relationship Id="rId5" Type="http://schemas.openxmlformats.org/officeDocument/2006/relationships/image" Target="../media/image16.jpg"/><Relationship Id="rId4" Type="http://schemas.openxmlformats.org/officeDocument/2006/relationships/image" Target="../media/image15.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image" Target="../media/image2.emf"/><Relationship Id="rId7" Type="http://schemas.openxmlformats.org/officeDocument/2006/relationships/image" Target="../media/image5.emf"/><Relationship Id="rId2"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17.emf"/></Relationships>
</file>

<file path=ppt/slides/_rels/slide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8.jpg"/><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3.xml"/><Relationship Id="rId4" Type="http://schemas.openxmlformats.org/officeDocument/2006/relationships/image" Target="../media/image9.jpg"/></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3.xml"/><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5.emf"/><Relationship Id="rId1" Type="http://schemas.openxmlformats.org/officeDocument/2006/relationships/slideLayout" Target="../slideLayouts/slideLayout3.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93619" y="95911"/>
            <a:ext cx="11927745" cy="6673598"/>
            <a:chOff x="93619" y="95911"/>
            <a:chExt cx="11927745" cy="6673598"/>
          </a:xfrm>
        </p:grpSpPr>
        <p:pic>
          <p:nvPicPr>
            <p:cNvPr id="7" name="图片 6"/>
            <p:cNvPicPr>
              <a:picLocks noChangeAspect="1"/>
            </p:cNvPicPr>
            <p:nvPr/>
          </p:nvPicPr>
          <p:blipFill>
            <a:blip r:embed="rId3"/>
            <a:stretch>
              <a:fillRect/>
            </a:stretch>
          </p:blipFill>
          <p:spPr>
            <a:xfrm rot="16200000">
              <a:off x="4691988" y="-4117215"/>
              <a:ext cx="2790000" cy="11463751"/>
            </a:xfrm>
            <a:prstGeom prst="rect">
              <a:avLst/>
            </a:prstGeom>
          </p:spPr>
        </p:pic>
        <p:pic>
          <p:nvPicPr>
            <p:cNvPr id="9" name="图片 8"/>
            <p:cNvPicPr>
              <a:picLocks noChangeAspect="1"/>
            </p:cNvPicPr>
            <p:nvPr/>
          </p:nvPicPr>
          <p:blipFill>
            <a:blip r:embed="rId3"/>
            <a:stretch>
              <a:fillRect/>
            </a:stretch>
          </p:blipFill>
          <p:spPr>
            <a:xfrm rot="5400000">
              <a:off x="4632995" y="-577603"/>
              <a:ext cx="2790000" cy="11463751"/>
            </a:xfrm>
            <a:prstGeom prst="rect">
              <a:avLst/>
            </a:prstGeom>
          </p:spPr>
        </p:pic>
        <p:pic>
          <p:nvPicPr>
            <p:cNvPr id="8" name="图片 7"/>
            <p:cNvPicPr>
              <a:picLocks noChangeAspect="1"/>
            </p:cNvPicPr>
            <p:nvPr/>
          </p:nvPicPr>
          <p:blipFill>
            <a:blip r:embed="rId4"/>
            <a:stretch>
              <a:fillRect/>
            </a:stretch>
          </p:blipFill>
          <p:spPr>
            <a:xfrm rot="16200000">
              <a:off x="4630114" y="-4381590"/>
              <a:ext cx="2913750" cy="11868751"/>
            </a:xfrm>
            <a:prstGeom prst="rect">
              <a:avLst/>
            </a:prstGeom>
          </p:spPr>
        </p:pic>
        <p:pic>
          <p:nvPicPr>
            <p:cNvPr id="11" name="图片 10"/>
            <p:cNvPicPr>
              <a:picLocks noChangeAspect="1"/>
            </p:cNvPicPr>
            <p:nvPr/>
          </p:nvPicPr>
          <p:blipFill>
            <a:blip r:embed="rId4"/>
            <a:stretch>
              <a:fillRect/>
            </a:stretch>
          </p:blipFill>
          <p:spPr>
            <a:xfrm rot="5400000">
              <a:off x="4571120" y="-621742"/>
              <a:ext cx="2913750" cy="11868751"/>
            </a:xfrm>
            <a:prstGeom prst="rect">
              <a:avLst/>
            </a:prstGeom>
          </p:spPr>
        </p:pic>
      </p:grpSp>
      <p:sp>
        <p:nvSpPr>
          <p:cNvPr id="14" name="文本框 13"/>
          <p:cNvSpPr txBox="1"/>
          <p:nvPr/>
        </p:nvSpPr>
        <p:spPr>
          <a:xfrm>
            <a:off x="436946" y="2395055"/>
            <a:ext cx="10904319" cy="830997"/>
          </a:xfrm>
          <a:prstGeom prst="rect">
            <a:avLst/>
          </a:prstGeom>
          <a:noFill/>
        </p:spPr>
        <p:txBody>
          <a:bodyPr wrap="square" rtlCol="0">
            <a:spAutoFit/>
          </a:bodyPr>
          <a:lstStyle/>
          <a:p>
            <a:pPr algn="ctr"/>
            <a:r>
              <a:rPr kumimoji="1" lang="zh-CN" altLang="en-US" sz="4800" dirty="0" smtClean="0">
                <a:solidFill>
                  <a:schemeClr val="bg1"/>
                </a:solidFill>
                <a:latin typeface="Segoe Script" panose="020B0504020000000003" pitchFamily="34" charset="0"/>
              </a:rPr>
              <a:t>韩国文学在中国的传播</a:t>
            </a:r>
            <a:endParaRPr kumimoji="1" lang="en-US" altLang="zh-CN" sz="4800" dirty="0" smtClean="0">
              <a:solidFill>
                <a:schemeClr val="bg1"/>
              </a:solidFill>
              <a:latin typeface="Segoe Script" panose="020B0504020000000003" pitchFamily="34" charset="0"/>
            </a:endParaRPr>
          </a:p>
        </p:txBody>
      </p:sp>
      <p:pic>
        <p:nvPicPr>
          <p:cNvPr id="15" name="图片 14"/>
          <p:cNvPicPr>
            <a:picLocks noChangeAspect="1"/>
          </p:cNvPicPr>
          <p:nvPr/>
        </p:nvPicPr>
        <p:blipFill>
          <a:blip r:embed="rId5"/>
          <a:stretch>
            <a:fillRect/>
          </a:stretch>
        </p:blipFill>
        <p:spPr>
          <a:xfrm>
            <a:off x="815883" y="724728"/>
            <a:ext cx="1462500" cy="1091250"/>
          </a:xfrm>
          <a:prstGeom prst="rect">
            <a:avLst/>
          </a:prstGeom>
        </p:spPr>
      </p:pic>
      <p:pic>
        <p:nvPicPr>
          <p:cNvPr id="17" name="图片 16"/>
          <p:cNvPicPr>
            <a:picLocks noChangeAspect="1"/>
          </p:cNvPicPr>
          <p:nvPr/>
        </p:nvPicPr>
        <p:blipFill>
          <a:blip r:embed="rId5"/>
          <a:stretch>
            <a:fillRect/>
          </a:stretch>
        </p:blipFill>
        <p:spPr>
          <a:xfrm flipH="1">
            <a:off x="9878765" y="724728"/>
            <a:ext cx="1462500" cy="1091250"/>
          </a:xfrm>
          <a:prstGeom prst="rect">
            <a:avLst/>
          </a:prstGeom>
        </p:spPr>
      </p:pic>
      <p:pic>
        <p:nvPicPr>
          <p:cNvPr id="16" name="图片 15"/>
          <p:cNvPicPr>
            <a:picLocks noChangeAspect="1"/>
          </p:cNvPicPr>
          <p:nvPr/>
        </p:nvPicPr>
        <p:blipFill>
          <a:blip r:embed="rId6"/>
          <a:stretch>
            <a:fillRect/>
          </a:stretch>
        </p:blipFill>
        <p:spPr>
          <a:xfrm>
            <a:off x="3100885" y="904316"/>
            <a:ext cx="1248750" cy="978750"/>
          </a:xfrm>
          <a:prstGeom prst="rect">
            <a:avLst/>
          </a:prstGeom>
        </p:spPr>
      </p:pic>
      <p:pic>
        <p:nvPicPr>
          <p:cNvPr id="19" name="图片 18"/>
          <p:cNvPicPr>
            <a:picLocks noChangeAspect="1"/>
          </p:cNvPicPr>
          <p:nvPr/>
        </p:nvPicPr>
        <p:blipFill>
          <a:blip r:embed="rId7"/>
          <a:stretch>
            <a:fillRect/>
          </a:stretch>
        </p:blipFill>
        <p:spPr>
          <a:xfrm rot="1450453">
            <a:off x="8376172" y="4202337"/>
            <a:ext cx="2454985" cy="1359465"/>
          </a:xfrm>
          <a:prstGeom prst="rect">
            <a:avLst/>
          </a:prstGeom>
        </p:spPr>
      </p:pic>
      <p:sp>
        <p:nvSpPr>
          <p:cNvPr id="20" name="矩形 19"/>
          <p:cNvSpPr/>
          <p:nvPr/>
        </p:nvSpPr>
        <p:spPr>
          <a:xfrm rot="2424838">
            <a:off x="9108562" y="4652027"/>
            <a:ext cx="1249060" cy="646331"/>
          </a:xfrm>
          <a:prstGeom prst="rect">
            <a:avLst/>
          </a:prstGeom>
        </p:spPr>
        <p:txBody>
          <a:bodyPr wrap="none">
            <a:spAutoFit/>
          </a:bodyPr>
          <a:lstStyle/>
          <a:p>
            <a:pPr algn="ctr"/>
            <a:r>
              <a:rPr kumimoji="1" lang="en-US" altLang="zh-CN" sz="1200" dirty="0" smtClean="0">
                <a:solidFill>
                  <a:schemeClr val="bg1"/>
                </a:solidFill>
                <a:latin typeface="Segoe Script" panose="020B0504020000000003" pitchFamily="34" charset="0"/>
              </a:rPr>
              <a:t>PRESENTED</a:t>
            </a:r>
          </a:p>
          <a:p>
            <a:pPr algn="ctr"/>
            <a:r>
              <a:rPr kumimoji="1" lang="zh-CN" altLang="en-US" sz="1200" dirty="0" smtClean="0">
                <a:solidFill>
                  <a:schemeClr val="bg1"/>
                </a:solidFill>
                <a:latin typeface="Segoe Script" panose="020B0504020000000003" pitchFamily="34" charset="0"/>
              </a:rPr>
              <a:t> </a:t>
            </a:r>
            <a:r>
              <a:rPr kumimoji="1" lang="en-US" altLang="zh-CN" sz="1200" dirty="0" smtClean="0">
                <a:solidFill>
                  <a:schemeClr val="bg1"/>
                </a:solidFill>
                <a:latin typeface="Segoe Script" panose="020B0504020000000003" pitchFamily="34" charset="0"/>
              </a:rPr>
              <a:t>BY</a:t>
            </a:r>
            <a:r>
              <a:rPr kumimoji="1" lang="zh-CN" altLang="en-US" sz="1200" dirty="0" smtClean="0">
                <a:solidFill>
                  <a:schemeClr val="bg1"/>
                </a:solidFill>
                <a:latin typeface="Segoe Script" panose="020B0504020000000003" pitchFamily="34" charset="0"/>
              </a:rPr>
              <a:t> </a:t>
            </a:r>
            <a:endParaRPr kumimoji="1" lang="en-US" altLang="zh-CN" sz="1200" dirty="0" smtClean="0">
              <a:solidFill>
                <a:schemeClr val="bg1"/>
              </a:solidFill>
              <a:latin typeface="Segoe Script" panose="020B0504020000000003" pitchFamily="34" charset="0"/>
            </a:endParaRPr>
          </a:p>
          <a:p>
            <a:pPr algn="ctr"/>
            <a:r>
              <a:rPr kumimoji="1" lang="en-US" altLang="zh-CN" sz="1200" dirty="0" err="1" smtClean="0">
                <a:solidFill>
                  <a:schemeClr val="bg1"/>
                </a:solidFill>
                <a:latin typeface="Segoe Script" panose="020B0504020000000003" pitchFamily="34" charset="0"/>
              </a:rPr>
              <a:t>OfficePLUS</a:t>
            </a:r>
            <a:endParaRPr kumimoji="1" lang="zh-CN" altLang="en-US" sz="1200" dirty="0">
              <a:solidFill>
                <a:schemeClr val="bg1"/>
              </a:solidFill>
              <a:latin typeface="Segoe Script" panose="020B0504020000000003" pitchFamily="34" charset="0"/>
            </a:endParaRPr>
          </a:p>
        </p:txBody>
      </p:sp>
      <p:pic>
        <p:nvPicPr>
          <p:cNvPr id="21" name="图片 20"/>
          <p:cNvPicPr>
            <a:picLocks noChangeAspect="1"/>
          </p:cNvPicPr>
          <p:nvPr/>
        </p:nvPicPr>
        <p:blipFill>
          <a:blip r:embed="rId8"/>
          <a:stretch>
            <a:fillRect/>
          </a:stretch>
        </p:blipFill>
        <p:spPr>
          <a:xfrm>
            <a:off x="2120735" y="4152687"/>
            <a:ext cx="1361250" cy="1316250"/>
          </a:xfrm>
          <a:prstGeom prst="rect">
            <a:avLst/>
          </a:prstGeom>
        </p:spPr>
      </p:pic>
      <p:sp>
        <p:nvSpPr>
          <p:cNvPr id="2" name="文本框 1"/>
          <p:cNvSpPr txBox="1"/>
          <p:nvPr/>
        </p:nvSpPr>
        <p:spPr>
          <a:xfrm>
            <a:off x="4285362" y="5333451"/>
            <a:ext cx="4155997" cy="369332"/>
          </a:xfrm>
          <a:prstGeom prst="rect">
            <a:avLst/>
          </a:prstGeom>
          <a:noFill/>
        </p:spPr>
        <p:txBody>
          <a:bodyPr wrap="square" rtlCol="0">
            <a:spAutoFit/>
          </a:bodyPr>
          <a:lstStyle/>
          <a:p>
            <a:r>
              <a:rPr lang="zh-CN" altLang="en-US" dirty="0" smtClean="0">
                <a:solidFill>
                  <a:schemeClr val="bg1"/>
                </a:solidFill>
                <a:latin typeface="华文中宋" panose="02010600040101010101" pitchFamily="2" charset="-122"/>
                <a:ea typeface="华文中宋" panose="02010600040101010101" pitchFamily="2" charset="-122"/>
              </a:rPr>
              <a:t>教育学部：刘蓓蓓  </a:t>
            </a:r>
            <a:r>
              <a:rPr lang="en-US" altLang="zh-CN" dirty="0" smtClean="0">
                <a:solidFill>
                  <a:schemeClr val="bg1"/>
                </a:solidFill>
                <a:latin typeface="华文中宋" panose="02010600040101010101" pitchFamily="2" charset="-122"/>
                <a:ea typeface="华文中宋" panose="02010600040101010101" pitchFamily="2" charset="-122"/>
              </a:rPr>
              <a:t>201511010120</a:t>
            </a:r>
            <a:endParaRPr lang="zh-CN" altLang="en-US" dirty="0">
              <a:solidFill>
                <a:schemeClr val="bg1"/>
              </a:solidFill>
              <a:latin typeface="华文中宋" panose="02010600040101010101" pitchFamily="2" charset="-122"/>
              <a:ea typeface="华文中宋" panose="02010600040101010101" pitchFamily="2" charset="-122"/>
            </a:endParaRPr>
          </a:p>
        </p:txBody>
      </p:sp>
    </p:spTree>
    <p:extLst>
      <p:ext uri="{BB962C8B-B14F-4D97-AF65-F5344CB8AC3E}">
        <p14:creationId xmlns:p14="http://schemas.microsoft.com/office/powerpoint/2010/main" val="8104279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837240" y="734170"/>
            <a:ext cx="5682425" cy="1239773"/>
          </a:xfrm>
          <a:prstGeom prst="rect">
            <a:avLst/>
          </a:prstGeom>
        </p:spPr>
      </p:pic>
      <p:pic>
        <p:nvPicPr>
          <p:cNvPr id="3" name="图片 2"/>
          <p:cNvPicPr>
            <a:picLocks noChangeAspect="1"/>
          </p:cNvPicPr>
          <p:nvPr/>
        </p:nvPicPr>
        <p:blipFill>
          <a:blip r:embed="rId3"/>
          <a:stretch>
            <a:fillRect/>
          </a:stretch>
        </p:blipFill>
        <p:spPr>
          <a:xfrm>
            <a:off x="970489" y="904644"/>
            <a:ext cx="866752" cy="1505411"/>
          </a:xfrm>
          <a:prstGeom prst="rect">
            <a:avLst/>
          </a:prstGeom>
        </p:spPr>
      </p:pic>
      <p:sp>
        <p:nvSpPr>
          <p:cNvPr id="4" name="文本框 3"/>
          <p:cNvSpPr txBox="1"/>
          <p:nvPr/>
        </p:nvSpPr>
        <p:spPr>
          <a:xfrm>
            <a:off x="3603879" y="784269"/>
            <a:ext cx="3522635" cy="954107"/>
          </a:xfrm>
          <a:prstGeom prst="rect">
            <a:avLst/>
          </a:prstGeom>
          <a:noFill/>
        </p:spPr>
        <p:txBody>
          <a:bodyPr wrap="square" rtlCol="0">
            <a:spAutoFit/>
          </a:bodyPr>
          <a:lstStyle/>
          <a:p>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韩国文学</a:t>
            </a:r>
            <a:r>
              <a:rPr lang="zh-CN" altLang="en-US" sz="2800" b="1" dirty="0">
                <a:solidFill>
                  <a:srgbClr val="FFFF99"/>
                </a:solidFill>
                <a:latin typeface="新蒂小丸子小学版" panose="03000600000000000000" pitchFamily="66" charset="-122"/>
                <a:ea typeface="新蒂小丸子小学版" panose="03000600000000000000" pitchFamily="66" charset="-122"/>
              </a:rPr>
              <a:t>在</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中国较</a:t>
            </a:r>
            <a:endParaRPr lang="en-US" altLang="zh-CN" sz="2800" b="1" dirty="0" smtClean="0">
              <a:solidFill>
                <a:srgbClr val="FFFF99"/>
              </a:solidFill>
              <a:latin typeface="新蒂小丸子小学版" panose="03000600000000000000" pitchFamily="66" charset="-122"/>
              <a:ea typeface="新蒂小丸子小学版" panose="03000600000000000000" pitchFamily="66" charset="-122"/>
            </a:endParaRPr>
          </a:p>
          <a:p>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少传播的原因分析</a:t>
            </a:r>
            <a:endParaRPr lang="zh-CN" altLang="en-US" sz="1600" b="1" dirty="0">
              <a:solidFill>
                <a:srgbClr val="FFFF99"/>
              </a:solidFill>
              <a:latin typeface="Segoe Script" panose="020B0504020000000003" pitchFamily="34" charset="0"/>
            </a:endParaRPr>
          </a:p>
        </p:txBody>
      </p:sp>
      <p:sp>
        <p:nvSpPr>
          <p:cNvPr id="7" name="矩形 6"/>
          <p:cNvSpPr/>
          <p:nvPr/>
        </p:nvSpPr>
        <p:spPr>
          <a:xfrm>
            <a:off x="970489" y="2024042"/>
            <a:ext cx="10539340" cy="4524315"/>
          </a:xfrm>
          <a:prstGeom prst="rect">
            <a:avLst/>
          </a:prstGeom>
        </p:spPr>
        <p:txBody>
          <a:bodyPr wrap="square">
            <a:spAutoFit/>
          </a:bodyPr>
          <a:lstStyle/>
          <a:p>
            <a:r>
              <a:rPr lang="zh-CN" altLang="en-US" sz="2400" dirty="0" smtClean="0">
                <a:solidFill>
                  <a:schemeClr val="bg1"/>
                </a:solidFill>
              </a:rPr>
              <a:t>                 韩国</a:t>
            </a:r>
            <a:r>
              <a:rPr lang="zh-CN" altLang="en-US" sz="2400" dirty="0">
                <a:solidFill>
                  <a:schemeClr val="bg1"/>
                </a:solidFill>
              </a:rPr>
              <a:t>方面：</a:t>
            </a:r>
          </a:p>
          <a:p>
            <a:r>
              <a:rPr lang="zh-CN" altLang="en-US" sz="2400" dirty="0" smtClean="0">
                <a:solidFill>
                  <a:schemeClr val="bg1"/>
                </a:solidFill>
              </a:rPr>
              <a:t>① 与</a:t>
            </a:r>
            <a:r>
              <a:rPr lang="zh-CN" altLang="en-US" sz="2400" dirty="0">
                <a:solidFill>
                  <a:schemeClr val="bg1"/>
                </a:solidFill>
              </a:rPr>
              <a:t>文学禁令和解禁时代有关。</a:t>
            </a:r>
          </a:p>
          <a:p>
            <a:r>
              <a:rPr lang="zh-CN" altLang="en-US" sz="2400" dirty="0">
                <a:solidFill>
                  <a:schemeClr val="bg1"/>
                </a:solidFill>
              </a:rPr>
              <a:t>光州事件：二战结束后，东亚大陆上的朝鲜半岛成为冷战时期美国在东亚对抗苏东阵营的最前线。</a:t>
            </a:r>
            <a:r>
              <a:rPr lang="en-US" altLang="zh-CN" sz="2400" dirty="0">
                <a:solidFill>
                  <a:schemeClr val="bg1"/>
                </a:solidFill>
              </a:rPr>
              <a:t>1945</a:t>
            </a:r>
            <a:r>
              <a:rPr lang="zh-CN" altLang="en-US" sz="2400" dirty="0">
                <a:solidFill>
                  <a:schemeClr val="bg1"/>
                </a:solidFill>
              </a:rPr>
              <a:t>年</a:t>
            </a:r>
            <a:r>
              <a:rPr lang="en-US" altLang="zh-CN" sz="2400" dirty="0">
                <a:solidFill>
                  <a:schemeClr val="bg1"/>
                </a:solidFill>
              </a:rPr>
              <a:t>8</a:t>
            </a:r>
            <a:r>
              <a:rPr lang="zh-CN" altLang="en-US" sz="2400" dirty="0">
                <a:solidFill>
                  <a:schemeClr val="bg1"/>
                </a:solidFill>
              </a:rPr>
              <a:t>月日本结束殖民地统治后，朝鲜半岛被划分为由前苏联（</a:t>
            </a:r>
            <a:r>
              <a:rPr lang="en-US" altLang="zh-CN" sz="2400" dirty="0">
                <a:solidFill>
                  <a:schemeClr val="bg1"/>
                </a:solidFill>
              </a:rPr>
              <a:t>1922</a:t>
            </a:r>
            <a:r>
              <a:rPr lang="zh-CN" altLang="en-US" sz="2400" dirty="0">
                <a:solidFill>
                  <a:schemeClr val="bg1"/>
                </a:solidFill>
              </a:rPr>
              <a:t>～</a:t>
            </a:r>
            <a:r>
              <a:rPr lang="en-US" altLang="zh-CN" sz="2400" dirty="0">
                <a:solidFill>
                  <a:schemeClr val="bg1"/>
                </a:solidFill>
              </a:rPr>
              <a:t>1991</a:t>
            </a:r>
            <a:r>
              <a:rPr lang="zh-CN" altLang="en-US" sz="2400" dirty="0">
                <a:solidFill>
                  <a:schemeClr val="bg1"/>
                </a:solidFill>
              </a:rPr>
              <a:t>）支持的朝鲜，及由美国支持的韩国。</a:t>
            </a:r>
            <a:r>
              <a:rPr lang="en-US" altLang="zh-CN" sz="2400" dirty="0">
                <a:solidFill>
                  <a:schemeClr val="bg1"/>
                </a:solidFill>
              </a:rPr>
              <a:t>1950</a:t>
            </a:r>
            <a:r>
              <a:rPr lang="zh-CN" altLang="en-US" sz="2400" dirty="0">
                <a:solidFill>
                  <a:schemeClr val="bg1"/>
                </a:solidFill>
              </a:rPr>
              <a:t>年</a:t>
            </a:r>
            <a:r>
              <a:rPr lang="en-US" altLang="zh-CN" sz="2400" dirty="0">
                <a:solidFill>
                  <a:schemeClr val="bg1"/>
                </a:solidFill>
              </a:rPr>
              <a:t>6</a:t>
            </a:r>
            <a:r>
              <a:rPr lang="zh-CN" altLang="en-US" sz="2400" dirty="0">
                <a:solidFill>
                  <a:schemeClr val="bg1"/>
                </a:solidFill>
              </a:rPr>
              <a:t>月</a:t>
            </a:r>
            <a:r>
              <a:rPr lang="en-US" altLang="zh-CN" sz="2400" dirty="0">
                <a:solidFill>
                  <a:schemeClr val="bg1"/>
                </a:solidFill>
              </a:rPr>
              <a:t>25</a:t>
            </a:r>
            <a:r>
              <a:rPr lang="zh-CN" altLang="en-US" sz="2400" dirty="0">
                <a:solidFill>
                  <a:schemeClr val="bg1"/>
                </a:solidFill>
              </a:rPr>
              <a:t>日，朝鲜战争爆发。战后初期，韩国经济十分恶劣。其后，韩国在总统朴正熙的“经济发展”政策及美国的资助下，经济高速发展，并首次超越了朝鲜的经济增长，但朴正熙总统却不容许任何有关民主化运动或示威活动，并且经常逮捕和严刑拷打异见者。</a:t>
            </a:r>
          </a:p>
          <a:p>
            <a:r>
              <a:rPr lang="en-US" altLang="zh-CN" sz="2400" dirty="0">
                <a:solidFill>
                  <a:schemeClr val="bg1"/>
                </a:solidFill>
              </a:rPr>
              <a:t>1979</a:t>
            </a:r>
            <a:r>
              <a:rPr lang="zh-CN" altLang="en-US" sz="2400" dirty="0">
                <a:solidFill>
                  <a:schemeClr val="bg1"/>
                </a:solidFill>
              </a:rPr>
              <a:t>年，韩国连连发生军事政变，全斗焕的军事独裁统治拉开序幕，次年</a:t>
            </a:r>
            <a:r>
              <a:rPr lang="en-US" altLang="zh-CN" sz="2400" dirty="0">
                <a:solidFill>
                  <a:schemeClr val="bg1"/>
                </a:solidFill>
              </a:rPr>
              <a:t>5</a:t>
            </a:r>
            <a:r>
              <a:rPr lang="zh-CN" altLang="en-US" sz="2400" dirty="0">
                <a:solidFill>
                  <a:schemeClr val="bg1"/>
                </a:solidFill>
              </a:rPr>
              <a:t>月</a:t>
            </a:r>
            <a:r>
              <a:rPr lang="en-US" altLang="zh-CN" sz="2400" dirty="0">
                <a:solidFill>
                  <a:schemeClr val="bg1"/>
                </a:solidFill>
              </a:rPr>
              <a:t>18</a:t>
            </a:r>
            <a:r>
              <a:rPr lang="zh-CN" altLang="en-US" sz="2400" dirty="0">
                <a:solidFill>
                  <a:schemeClr val="bg1"/>
                </a:solidFill>
              </a:rPr>
              <a:t>日“光州运动”正式爆发。</a:t>
            </a:r>
          </a:p>
          <a:p>
            <a:pPr marL="457200" indent="-457200">
              <a:buAutoNum type="arabicPeriod"/>
            </a:pPr>
            <a:endParaRPr lang="zh-CN" altLang="en-US" sz="2400" dirty="0">
              <a:solidFill>
                <a:schemeClr val="bg1"/>
              </a:solidFill>
            </a:endParaRPr>
          </a:p>
        </p:txBody>
      </p:sp>
    </p:spTree>
    <p:extLst>
      <p:ext uri="{BB962C8B-B14F-4D97-AF65-F5344CB8AC3E}">
        <p14:creationId xmlns:p14="http://schemas.microsoft.com/office/powerpoint/2010/main" val="9978133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98040" y="709897"/>
            <a:ext cx="6749143" cy="3600986"/>
          </a:xfrm>
          <a:prstGeom prst="rect">
            <a:avLst/>
          </a:prstGeom>
        </p:spPr>
        <p:txBody>
          <a:bodyPr wrap="square">
            <a:spAutoFit/>
          </a:bodyPr>
          <a:lstStyle/>
          <a:p>
            <a:pPr marL="133350" marR="133350" algn="just">
              <a:lnSpc>
                <a:spcPct val="150000"/>
              </a:lnSpc>
            </a:pPr>
            <a:r>
              <a:rPr lang="zh-CN" altLang="zh-CN" sz="1900" b="1" kern="100" dirty="0">
                <a:solidFill>
                  <a:schemeClr val="bg1"/>
                </a:solidFill>
                <a:latin typeface="+mn-ea"/>
                <a:cs typeface="Times New Roman" panose="02020603050405020304" pitchFamily="18" charset="0"/>
              </a:rPr>
              <a:t>《辩护人》：（</a:t>
            </a:r>
            <a:r>
              <a:rPr lang="zh-CN" altLang="zh-CN" sz="1900" kern="100" dirty="0">
                <a:solidFill>
                  <a:schemeClr val="bg1"/>
                </a:solidFill>
                <a:latin typeface="+mn-ea"/>
                <a:cs typeface="Times New Roman" panose="02020603050405020304" pitchFamily="18" charset="0"/>
              </a:rPr>
              <a:t>以已故前总统卢武铉曾在担任律师时，负责釜林事件辩护的故事为原型</a:t>
            </a:r>
            <a:r>
              <a:rPr lang="zh-CN" altLang="zh-CN" sz="1900" b="1" kern="100" dirty="0">
                <a:solidFill>
                  <a:schemeClr val="bg1"/>
                </a:solidFill>
                <a:latin typeface="+mn-ea"/>
                <a:cs typeface="Times New Roman" panose="02020603050405020304" pitchFamily="18" charset="0"/>
              </a:rPr>
              <a:t>）</a:t>
            </a:r>
            <a:r>
              <a:rPr lang="en-US" altLang="zh-CN" sz="1900" kern="100" dirty="0">
                <a:solidFill>
                  <a:schemeClr val="bg1"/>
                </a:solidFill>
                <a:latin typeface="+mn-ea"/>
                <a:cs typeface="Times New Roman" panose="02020603050405020304" pitchFamily="18" charset="0"/>
              </a:rPr>
              <a:t>1978</a:t>
            </a:r>
            <a:r>
              <a:rPr lang="zh-CN" altLang="zh-CN" sz="1900" kern="100" dirty="0">
                <a:solidFill>
                  <a:schemeClr val="bg1"/>
                </a:solidFill>
                <a:latin typeface="+mn-ea"/>
                <a:cs typeface="Times New Roman" panose="02020603050405020304" pitchFamily="18" charset="0"/>
              </a:rPr>
              <a:t>年，只有高中学历的宋宇锡（宋康昊饰）通过多年的艰苦努力，终于通过司法考试，并在成为法官后很快转行成为一名律师。他敏锐地从最新政策中嗅到商机，以不动产代书业务起家</a:t>
            </a:r>
            <a:r>
              <a:rPr lang="zh-CN" altLang="zh-CN" sz="1900" kern="100" dirty="0" smtClean="0">
                <a:solidFill>
                  <a:schemeClr val="bg1"/>
                </a:solidFill>
                <a:latin typeface="+mn-ea"/>
                <a:cs typeface="Times New Roman" panose="02020603050405020304" pitchFamily="18" charset="0"/>
              </a:rPr>
              <a:t>。进入</a:t>
            </a:r>
            <a:r>
              <a:rPr lang="en-US" altLang="zh-CN" sz="1900" kern="100" dirty="0">
                <a:solidFill>
                  <a:schemeClr val="bg1"/>
                </a:solidFill>
                <a:latin typeface="+mn-ea"/>
                <a:cs typeface="Times New Roman" panose="02020603050405020304" pitchFamily="18" charset="0"/>
              </a:rPr>
              <a:t>20</a:t>
            </a:r>
            <a:r>
              <a:rPr lang="zh-CN" altLang="zh-CN" sz="1900" kern="100" dirty="0">
                <a:solidFill>
                  <a:schemeClr val="bg1"/>
                </a:solidFill>
                <a:latin typeface="+mn-ea"/>
                <a:cs typeface="Times New Roman" panose="02020603050405020304" pitchFamily="18" charset="0"/>
              </a:rPr>
              <a:t>世纪</a:t>
            </a:r>
            <a:r>
              <a:rPr lang="en-US" altLang="zh-CN" sz="1900" kern="100" dirty="0">
                <a:solidFill>
                  <a:schemeClr val="bg1"/>
                </a:solidFill>
                <a:latin typeface="+mn-ea"/>
                <a:cs typeface="Times New Roman" panose="02020603050405020304" pitchFamily="18" charset="0"/>
              </a:rPr>
              <a:t>80</a:t>
            </a:r>
            <a:r>
              <a:rPr lang="zh-CN" altLang="zh-CN" sz="1900" kern="100" dirty="0">
                <a:solidFill>
                  <a:schemeClr val="bg1"/>
                </a:solidFill>
                <a:latin typeface="+mn-ea"/>
                <a:cs typeface="Times New Roman" panose="02020603050405020304" pitchFamily="18" charset="0"/>
              </a:rPr>
              <a:t>年代，韩国民主化斗争愈演愈烈</a:t>
            </a:r>
            <a:r>
              <a:rPr lang="zh-CN" altLang="zh-CN" sz="1900" kern="100" dirty="0" smtClean="0">
                <a:solidFill>
                  <a:schemeClr val="bg1"/>
                </a:solidFill>
                <a:latin typeface="+mn-ea"/>
                <a:cs typeface="Times New Roman" panose="02020603050405020304" pitchFamily="18" charset="0"/>
              </a:rPr>
              <a:t>。社会</a:t>
            </a:r>
            <a:r>
              <a:rPr lang="zh-CN" altLang="zh-CN" sz="1900" kern="100" dirty="0">
                <a:solidFill>
                  <a:schemeClr val="bg1"/>
                </a:solidFill>
                <a:latin typeface="+mn-ea"/>
                <a:cs typeface="Times New Roman" panose="02020603050405020304" pitchFamily="18" charset="0"/>
              </a:rPr>
              <a:t>的</a:t>
            </a:r>
            <a:r>
              <a:rPr lang="zh-CN" altLang="zh-CN" sz="1900" kern="100" dirty="0" smtClean="0">
                <a:solidFill>
                  <a:schemeClr val="bg1"/>
                </a:solidFill>
                <a:latin typeface="+mn-ea"/>
                <a:cs typeface="Times New Roman" panose="02020603050405020304" pitchFamily="18" charset="0"/>
              </a:rPr>
              <a:t>巨变不容</a:t>
            </a:r>
            <a:r>
              <a:rPr lang="zh-CN" altLang="en-US" sz="1900" kern="100" dirty="0" smtClean="0">
                <a:solidFill>
                  <a:schemeClr val="bg1"/>
                </a:solidFill>
                <a:latin typeface="+mn-ea"/>
                <a:cs typeface="Times New Roman" panose="02020603050405020304" pitchFamily="18" charset="0"/>
              </a:rPr>
              <a:t>他</a:t>
            </a:r>
            <a:r>
              <a:rPr lang="zh-CN" altLang="zh-CN" sz="1900" kern="100" dirty="0" smtClean="0">
                <a:solidFill>
                  <a:schemeClr val="bg1"/>
                </a:solidFill>
                <a:latin typeface="+mn-ea"/>
                <a:cs typeface="Times New Roman" panose="02020603050405020304" pitchFamily="18" charset="0"/>
              </a:rPr>
              <a:t>置身事外</a:t>
            </a:r>
            <a:r>
              <a:rPr lang="zh-CN" altLang="zh-CN" sz="1900" kern="100" dirty="0">
                <a:solidFill>
                  <a:schemeClr val="bg1"/>
                </a:solidFill>
                <a:latin typeface="+mn-ea"/>
                <a:cs typeface="Times New Roman" panose="02020603050405020304" pitchFamily="18" charset="0"/>
              </a:rPr>
              <a:t>，饭店大婶的儿子朴镇宇（任时完饰</a:t>
            </a:r>
            <a:r>
              <a:rPr lang="zh-CN" altLang="zh-CN" sz="1900" kern="100" dirty="0" smtClean="0">
                <a:solidFill>
                  <a:schemeClr val="bg1"/>
                </a:solidFill>
                <a:latin typeface="+mn-ea"/>
                <a:cs typeface="Times New Roman" panose="02020603050405020304" pitchFamily="18" charset="0"/>
              </a:rPr>
              <a:t>）受到</a:t>
            </a:r>
            <a:r>
              <a:rPr lang="zh-CN" altLang="zh-CN" sz="1900" kern="100" dirty="0">
                <a:solidFill>
                  <a:schemeClr val="bg1"/>
                </a:solidFill>
                <a:latin typeface="+mn-ea"/>
                <a:cs typeface="Times New Roman" panose="02020603050405020304" pitchFamily="18" charset="0"/>
              </a:rPr>
              <a:t>残酷的虐待和不公的</a:t>
            </a:r>
            <a:r>
              <a:rPr lang="zh-CN" altLang="zh-CN" sz="1900" kern="100" dirty="0" smtClean="0">
                <a:solidFill>
                  <a:schemeClr val="bg1"/>
                </a:solidFill>
                <a:latin typeface="+mn-ea"/>
                <a:cs typeface="Times New Roman" panose="02020603050405020304" pitchFamily="18" charset="0"/>
              </a:rPr>
              <a:t>指控</a:t>
            </a:r>
            <a:r>
              <a:rPr lang="zh-CN" altLang="en-US" sz="1900" kern="100" dirty="0">
                <a:solidFill>
                  <a:schemeClr val="bg1"/>
                </a:solidFill>
                <a:latin typeface="+mn-ea"/>
                <a:cs typeface="Times New Roman" panose="02020603050405020304" pitchFamily="18" charset="0"/>
              </a:rPr>
              <a:t>，</a:t>
            </a:r>
            <a:r>
              <a:rPr lang="zh-CN" altLang="zh-CN" sz="1900" dirty="0" smtClean="0">
                <a:solidFill>
                  <a:schemeClr val="bg1"/>
                </a:solidFill>
                <a:latin typeface="+mn-ea"/>
                <a:cs typeface="Times New Roman" panose="02020603050405020304" pitchFamily="18" charset="0"/>
              </a:rPr>
              <a:t>宇锡就</a:t>
            </a:r>
            <a:r>
              <a:rPr lang="zh-CN" altLang="zh-CN" sz="1900" dirty="0">
                <a:solidFill>
                  <a:schemeClr val="bg1"/>
                </a:solidFill>
                <a:latin typeface="+mn-ea"/>
                <a:cs typeface="Times New Roman" panose="02020603050405020304" pitchFamily="18" charset="0"/>
              </a:rPr>
              <a:t>这样走上</a:t>
            </a:r>
            <a:r>
              <a:rPr lang="zh-CN" altLang="zh-CN" sz="1900" dirty="0" smtClean="0">
                <a:solidFill>
                  <a:schemeClr val="bg1"/>
                </a:solidFill>
                <a:latin typeface="+mn-ea"/>
                <a:cs typeface="Times New Roman" panose="02020603050405020304" pitchFamily="18" charset="0"/>
              </a:rPr>
              <a:t>了</a:t>
            </a:r>
            <a:r>
              <a:rPr lang="zh-CN" altLang="en-US" sz="1900" dirty="0" smtClean="0">
                <a:solidFill>
                  <a:schemeClr val="bg1"/>
                </a:solidFill>
                <a:latin typeface="+mn-ea"/>
                <a:cs typeface="Times New Roman" panose="02020603050405020304" pitchFamily="18" charset="0"/>
              </a:rPr>
              <a:t>为</a:t>
            </a:r>
            <a:r>
              <a:rPr lang="zh-CN" altLang="zh-CN" sz="1900" dirty="0" smtClean="0">
                <a:solidFill>
                  <a:schemeClr val="bg1"/>
                </a:solidFill>
                <a:latin typeface="+mn-ea"/>
                <a:cs typeface="Times New Roman" panose="02020603050405020304" pitchFamily="18" charset="0"/>
              </a:rPr>
              <a:t>民主</a:t>
            </a:r>
            <a:r>
              <a:rPr lang="zh-CN" altLang="zh-CN" sz="1900" dirty="0">
                <a:solidFill>
                  <a:schemeClr val="bg1"/>
                </a:solidFill>
                <a:latin typeface="+mn-ea"/>
                <a:cs typeface="Times New Roman" panose="02020603050405020304" pitchFamily="18" charset="0"/>
              </a:rPr>
              <a:t>辩护的道路。</a:t>
            </a:r>
            <a:endParaRPr lang="zh-CN" altLang="en-US" sz="1900" dirty="0">
              <a:solidFill>
                <a:schemeClr val="bg1"/>
              </a:solidFill>
              <a:latin typeface="+mn-ea"/>
            </a:endParaRPr>
          </a:p>
        </p:txBody>
      </p:sp>
      <p:pic>
        <p:nvPicPr>
          <p:cNvPr id="3" name="图片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47183" y="885372"/>
            <a:ext cx="3437001" cy="4927600"/>
          </a:xfrm>
          <a:prstGeom prst="rect">
            <a:avLst/>
          </a:prstGeom>
        </p:spPr>
      </p:pic>
      <p:sp>
        <p:nvSpPr>
          <p:cNvPr id="4" name="矩形 3"/>
          <p:cNvSpPr/>
          <p:nvPr/>
        </p:nvSpPr>
        <p:spPr>
          <a:xfrm>
            <a:off x="798040" y="4412483"/>
            <a:ext cx="6625772" cy="1569660"/>
          </a:xfrm>
          <a:prstGeom prst="rect">
            <a:avLst/>
          </a:prstGeom>
        </p:spPr>
        <p:txBody>
          <a:bodyPr wrap="square">
            <a:spAutoFit/>
          </a:bodyPr>
          <a:lstStyle/>
          <a:p>
            <a:r>
              <a:rPr lang="en-US" altLang="zh-CN" sz="2400" b="1" kern="0" dirty="0">
                <a:solidFill>
                  <a:schemeClr val="bg1"/>
                </a:solidFill>
                <a:latin typeface="-apple-system"/>
                <a:ea typeface="-apple-system"/>
                <a:cs typeface="-apple-system"/>
              </a:rPr>
              <a:t>1980</a:t>
            </a:r>
            <a:r>
              <a:rPr lang="zh-CN" altLang="zh-CN" sz="2400" b="1" kern="0" dirty="0">
                <a:solidFill>
                  <a:schemeClr val="bg1"/>
                </a:solidFill>
                <a:cs typeface="宋体" panose="02010600030101010101" pitchFamily="2" charset="-122"/>
              </a:rPr>
              <a:t>年民主化运动开始</a:t>
            </a:r>
            <a:r>
              <a:rPr lang="en-US" altLang="zh-CN" sz="2400" b="1" kern="0" dirty="0">
                <a:solidFill>
                  <a:schemeClr val="bg1"/>
                </a:solidFill>
                <a:latin typeface="-apple-system"/>
                <a:ea typeface="-apple-system"/>
                <a:cs typeface="-apple-system"/>
              </a:rPr>
              <a:t>1988</a:t>
            </a:r>
            <a:r>
              <a:rPr lang="zh-CN" altLang="zh-CN" sz="2400" b="1" kern="0" dirty="0">
                <a:solidFill>
                  <a:schemeClr val="bg1"/>
                </a:solidFill>
                <a:cs typeface="宋体" panose="02010600030101010101" pitchFamily="2" charset="-122"/>
              </a:rPr>
              <a:t>年汉城奥运会举办这一时期才开始慢慢解禁，</a:t>
            </a:r>
            <a:r>
              <a:rPr lang="zh-CN" altLang="zh-CN" sz="2400" kern="0" dirty="0">
                <a:solidFill>
                  <a:schemeClr val="bg1"/>
                </a:solidFill>
                <a:cs typeface="宋体" panose="02010600030101010101" pitchFamily="2" charset="-122"/>
              </a:rPr>
              <a:t>所以韩国文学解禁之后不过</a:t>
            </a:r>
            <a:r>
              <a:rPr lang="en-US" altLang="zh-CN" sz="2400" kern="0" dirty="0">
                <a:solidFill>
                  <a:schemeClr val="bg1"/>
                </a:solidFill>
                <a:latin typeface="-apple-system"/>
                <a:ea typeface="-apple-system"/>
                <a:cs typeface="-apple-system"/>
              </a:rPr>
              <a:t>30</a:t>
            </a:r>
            <a:r>
              <a:rPr lang="zh-CN" altLang="zh-CN" sz="2400" kern="0" dirty="0">
                <a:solidFill>
                  <a:schemeClr val="bg1"/>
                </a:solidFill>
                <a:cs typeface="宋体" panose="02010600030101010101" pitchFamily="2" charset="-122"/>
              </a:rPr>
              <a:t>多年，自己国内的相关研究都只能算起步没多久，向外介绍也就没那么活跃了。</a:t>
            </a:r>
            <a:endParaRPr lang="zh-CN" altLang="en-US" sz="2400" dirty="0">
              <a:solidFill>
                <a:schemeClr val="bg1"/>
              </a:solidFill>
            </a:endParaRPr>
          </a:p>
        </p:txBody>
      </p:sp>
    </p:spTree>
    <p:extLst>
      <p:ext uri="{BB962C8B-B14F-4D97-AF65-F5344CB8AC3E}">
        <p14:creationId xmlns:p14="http://schemas.microsoft.com/office/powerpoint/2010/main" val="16353139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1341376">
            <a:off x="3669139" y="2164140"/>
            <a:ext cx="2670629" cy="3637501"/>
          </a:xfrm>
          <a:prstGeom prst="rect">
            <a:avLst/>
          </a:prstGeom>
        </p:spPr>
      </p:pic>
      <p:sp>
        <p:nvSpPr>
          <p:cNvPr id="3" name="矩形 2"/>
          <p:cNvSpPr/>
          <p:nvPr/>
        </p:nvSpPr>
        <p:spPr>
          <a:xfrm>
            <a:off x="1204685" y="1145179"/>
            <a:ext cx="10014858" cy="954107"/>
          </a:xfrm>
          <a:prstGeom prst="rect">
            <a:avLst/>
          </a:prstGeom>
        </p:spPr>
        <p:txBody>
          <a:bodyPr wrap="square">
            <a:spAutoFit/>
          </a:bodyPr>
          <a:lstStyle/>
          <a:p>
            <a:r>
              <a:rPr lang="zh-CN" altLang="en-US" sz="2800" b="1" kern="0" dirty="0" smtClean="0">
                <a:solidFill>
                  <a:schemeClr val="bg1"/>
                </a:solidFill>
                <a:cs typeface="宋体" panose="02010600030101010101" pitchFamily="2" charset="-122"/>
              </a:rPr>
              <a:t>②</a:t>
            </a:r>
            <a:r>
              <a:rPr lang="zh-CN" altLang="zh-CN" sz="2800" b="1" kern="0" dirty="0" smtClean="0">
                <a:solidFill>
                  <a:schemeClr val="bg1"/>
                </a:solidFill>
                <a:cs typeface="宋体" panose="02010600030101010101" pitchFamily="2" charset="-122"/>
              </a:rPr>
              <a:t>韩国</a:t>
            </a:r>
            <a:r>
              <a:rPr lang="zh-CN" altLang="zh-CN" sz="2800" b="1" kern="0" dirty="0">
                <a:solidFill>
                  <a:schemeClr val="bg1"/>
                </a:solidFill>
                <a:cs typeface="宋体" panose="02010600030101010101" pitchFamily="2" charset="-122"/>
              </a:rPr>
              <a:t>文化输出形式和内容都比较单一</a:t>
            </a:r>
            <a:r>
              <a:rPr lang="zh-CN" altLang="zh-CN" sz="2800" kern="0" dirty="0">
                <a:solidFill>
                  <a:schemeClr val="bg1"/>
                </a:solidFill>
                <a:cs typeface="宋体" panose="02010600030101010101" pitchFamily="2" charset="-122"/>
              </a:rPr>
              <a:t>，主要集中在影视、歌曲等方面</a:t>
            </a:r>
            <a:r>
              <a:rPr lang="zh-CN" altLang="zh-CN" sz="2800" kern="0" dirty="0" smtClean="0">
                <a:solidFill>
                  <a:schemeClr val="bg1"/>
                </a:solidFill>
                <a:cs typeface="宋体" panose="02010600030101010101" pitchFamily="2" charset="-122"/>
              </a:rPr>
              <a:t>。虽然</a:t>
            </a:r>
            <a:r>
              <a:rPr lang="zh-CN" altLang="zh-CN" sz="2800" kern="0" dirty="0">
                <a:solidFill>
                  <a:schemeClr val="bg1"/>
                </a:solidFill>
                <a:cs typeface="宋体" panose="02010600030101010101" pitchFamily="2" charset="-122"/>
              </a:rPr>
              <a:t>也有很多严肃的影视</a:t>
            </a:r>
            <a:r>
              <a:rPr lang="zh-CN" altLang="zh-CN" sz="2800" kern="0" dirty="0" smtClean="0">
                <a:solidFill>
                  <a:schemeClr val="bg1"/>
                </a:solidFill>
                <a:cs typeface="宋体" panose="02010600030101010101" pitchFamily="2" charset="-122"/>
              </a:rPr>
              <a:t>作品但是影响</a:t>
            </a:r>
            <a:r>
              <a:rPr lang="zh-CN" altLang="en-US" sz="2800" kern="0" dirty="0" smtClean="0">
                <a:solidFill>
                  <a:schemeClr val="bg1"/>
                </a:solidFill>
                <a:cs typeface="宋体" panose="02010600030101010101" pitchFamily="2" charset="-122"/>
              </a:rPr>
              <a:t>相对不大。</a:t>
            </a:r>
            <a:endParaRPr lang="zh-CN" altLang="en-US" sz="2800" dirty="0">
              <a:solidFill>
                <a:schemeClr val="bg1"/>
              </a:solidFill>
            </a:endParaRPr>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1177650">
            <a:off x="1522702" y="2338141"/>
            <a:ext cx="2606039" cy="3722913"/>
          </a:xfrm>
          <a:prstGeom prst="rect">
            <a:avLst/>
          </a:prstGeom>
        </p:spPr>
      </p:pic>
      <p:pic>
        <p:nvPicPr>
          <p:cNvPr id="7" name="图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2114" y="2068922"/>
            <a:ext cx="2592271" cy="3762148"/>
          </a:xfrm>
          <a:prstGeom prst="rect">
            <a:avLst/>
          </a:prstGeom>
        </p:spPr>
      </p:pic>
      <p:pic>
        <p:nvPicPr>
          <p:cNvPr id="5" name="图片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694000">
            <a:off x="8413946" y="2187650"/>
            <a:ext cx="2265553" cy="4023894"/>
          </a:xfrm>
          <a:prstGeom prst="rect">
            <a:avLst/>
          </a:prstGeom>
        </p:spPr>
      </p:pic>
    </p:spTree>
    <p:extLst>
      <p:ext uri="{BB962C8B-B14F-4D97-AF65-F5344CB8AC3E}">
        <p14:creationId xmlns:p14="http://schemas.microsoft.com/office/powerpoint/2010/main" val="1956500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785257" y="1157238"/>
            <a:ext cx="8432800" cy="4832092"/>
          </a:xfrm>
          <a:prstGeom prst="rect">
            <a:avLst/>
          </a:prstGeom>
        </p:spPr>
        <p:txBody>
          <a:bodyPr wrap="square">
            <a:spAutoFit/>
          </a:bodyPr>
          <a:lstStyle/>
          <a:p>
            <a:r>
              <a:rPr lang="en-US" altLang="zh-CN" sz="2800" dirty="0" smtClean="0">
                <a:solidFill>
                  <a:schemeClr val="bg1"/>
                </a:solidFill>
                <a:latin typeface="+mn-ea"/>
              </a:rPr>
              <a:t> </a:t>
            </a:r>
            <a:r>
              <a:rPr lang="zh-CN" altLang="en-US" sz="2800" b="1" dirty="0" smtClean="0">
                <a:solidFill>
                  <a:schemeClr val="bg1"/>
                </a:solidFill>
                <a:latin typeface="+mn-ea"/>
              </a:rPr>
              <a:t>从</a:t>
            </a:r>
            <a:r>
              <a:rPr lang="zh-CN" altLang="en-US" sz="2800" b="1" dirty="0">
                <a:solidFill>
                  <a:schemeClr val="bg1"/>
                </a:solidFill>
                <a:latin typeface="+mn-ea"/>
              </a:rPr>
              <a:t>中国方面来看</a:t>
            </a:r>
            <a:r>
              <a:rPr lang="zh-CN" altLang="en-US" sz="2800" b="1" dirty="0" smtClean="0">
                <a:solidFill>
                  <a:schemeClr val="bg1"/>
                </a:solidFill>
                <a:latin typeface="+mn-ea"/>
              </a:rPr>
              <a:t>：</a:t>
            </a:r>
            <a:endParaRPr lang="en-US" altLang="zh-CN" sz="2800" b="1" dirty="0" smtClean="0">
              <a:solidFill>
                <a:schemeClr val="bg1"/>
              </a:solidFill>
              <a:latin typeface="+mn-ea"/>
            </a:endParaRPr>
          </a:p>
          <a:p>
            <a:endParaRPr lang="en-US" altLang="zh-CN" sz="2800" dirty="0" smtClean="0">
              <a:solidFill>
                <a:schemeClr val="bg1"/>
              </a:solidFill>
              <a:latin typeface="+mn-ea"/>
            </a:endParaRPr>
          </a:p>
          <a:p>
            <a:r>
              <a:rPr lang="zh-CN" altLang="en-US" sz="2800" dirty="0" smtClean="0">
                <a:solidFill>
                  <a:schemeClr val="bg1"/>
                </a:solidFill>
                <a:latin typeface="+mn-ea"/>
              </a:rPr>
              <a:t>对</a:t>
            </a:r>
            <a:r>
              <a:rPr lang="zh-CN" altLang="en-US" sz="2800" dirty="0">
                <a:solidFill>
                  <a:schemeClr val="bg1"/>
                </a:solidFill>
                <a:latin typeface="+mn-ea"/>
              </a:rPr>
              <a:t>韩国文学的学术研究要优于对韩国文学作品的翻译，（“翻译是二级职业，学术研究是一级职业”）</a:t>
            </a:r>
          </a:p>
          <a:p>
            <a:endParaRPr lang="en-US" altLang="zh-CN" sz="2800" dirty="0">
              <a:solidFill>
                <a:schemeClr val="bg1"/>
              </a:solidFill>
              <a:latin typeface="+mn-ea"/>
            </a:endParaRPr>
          </a:p>
          <a:p>
            <a:r>
              <a:rPr lang="zh-CN" altLang="en-US" sz="2800" dirty="0" smtClean="0">
                <a:solidFill>
                  <a:schemeClr val="bg1"/>
                </a:solidFill>
                <a:latin typeface="+mn-ea"/>
              </a:rPr>
              <a:t>意识形态和历史原因以及这些原因带来的对</a:t>
            </a:r>
            <a:r>
              <a:rPr lang="zh-CN" altLang="en-US" sz="2800" dirty="0">
                <a:solidFill>
                  <a:schemeClr val="bg1"/>
                </a:solidFill>
                <a:latin typeface="+mn-ea"/>
              </a:rPr>
              <a:t>韩国文化的误解和</a:t>
            </a:r>
            <a:r>
              <a:rPr lang="zh-CN" altLang="en-US" sz="2800" dirty="0" smtClean="0">
                <a:solidFill>
                  <a:schemeClr val="bg1"/>
                </a:solidFill>
                <a:latin typeface="+mn-ea"/>
              </a:rPr>
              <a:t>偏见</a:t>
            </a:r>
            <a:endParaRPr lang="en-US" altLang="zh-CN" sz="2800" dirty="0" smtClean="0">
              <a:solidFill>
                <a:schemeClr val="bg1"/>
              </a:solidFill>
              <a:latin typeface="+mn-ea"/>
            </a:endParaRPr>
          </a:p>
          <a:p>
            <a:r>
              <a:rPr lang="zh-CN" altLang="en-US" sz="2800" dirty="0" smtClean="0">
                <a:solidFill>
                  <a:schemeClr val="bg1"/>
                </a:solidFill>
                <a:latin typeface="+mn-ea"/>
              </a:rPr>
              <a:t>李岩</a:t>
            </a:r>
            <a:r>
              <a:rPr lang="zh-CN" altLang="en-US" sz="2800" dirty="0">
                <a:solidFill>
                  <a:schemeClr val="bg1"/>
                </a:solidFill>
                <a:latin typeface="+mn-ea"/>
              </a:rPr>
              <a:t>教授在</a:t>
            </a:r>
            <a:r>
              <a:rPr lang="en-US" altLang="zh-CN" sz="2800" dirty="0">
                <a:solidFill>
                  <a:schemeClr val="bg1"/>
                </a:solidFill>
                <a:latin typeface="+mn-ea"/>
              </a:rPr>
              <a:t>《</a:t>
            </a:r>
            <a:r>
              <a:rPr lang="zh-CN" altLang="en-US" sz="2800" dirty="0">
                <a:solidFill>
                  <a:schemeClr val="bg1"/>
                </a:solidFill>
                <a:latin typeface="+mn-ea"/>
              </a:rPr>
              <a:t>中韩关系史论</a:t>
            </a:r>
            <a:r>
              <a:rPr lang="en-US" altLang="zh-CN" sz="2800" dirty="0">
                <a:solidFill>
                  <a:schemeClr val="bg1"/>
                </a:solidFill>
                <a:latin typeface="+mn-ea"/>
              </a:rPr>
              <a:t>》</a:t>
            </a:r>
            <a:r>
              <a:rPr lang="zh-CN" altLang="en-US" sz="2800" dirty="0">
                <a:solidFill>
                  <a:schemeClr val="bg1"/>
                </a:solidFill>
                <a:latin typeface="+mn-ea"/>
              </a:rPr>
              <a:t>序言</a:t>
            </a:r>
            <a:r>
              <a:rPr lang="zh-CN" altLang="en-US" sz="2800" dirty="0" smtClean="0">
                <a:solidFill>
                  <a:schemeClr val="bg1"/>
                </a:solidFill>
                <a:latin typeface="+mn-ea"/>
              </a:rPr>
              <a:t>中的观点：</a:t>
            </a:r>
            <a:r>
              <a:rPr lang="zh-CN" altLang="en-US" sz="2800" b="1" dirty="0" smtClean="0">
                <a:solidFill>
                  <a:schemeClr val="bg1"/>
                </a:solidFill>
                <a:latin typeface="+mn-ea"/>
              </a:rPr>
              <a:t>文明</a:t>
            </a:r>
            <a:r>
              <a:rPr lang="zh-CN" altLang="en-US" sz="2800" b="1" dirty="0">
                <a:solidFill>
                  <a:schemeClr val="bg1"/>
                </a:solidFill>
                <a:latin typeface="+mn-ea"/>
              </a:rPr>
              <a:t>优劣论会影响双边文化交流研究的价值</a:t>
            </a:r>
            <a:r>
              <a:rPr lang="zh-CN" altLang="en-US" sz="2800" dirty="0">
                <a:solidFill>
                  <a:schemeClr val="bg1"/>
                </a:solidFill>
                <a:latin typeface="+mn-ea"/>
              </a:rPr>
              <a:t>，文化的交流从来不是强势文明向弱势文明的单方面流动，总是双向流动的状态的。</a:t>
            </a:r>
          </a:p>
        </p:txBody>
      </p:sp>
    </p:spTree>
    <p:extLst>
      <p:ext uri="{BB962C8B-B14F-4D97-AF65-F5344CB8AC3E}">
        <p14:creationId xmlns:p14="http://schemas.microsoft.com/office/powerpoint/2010/main" val="3568289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837241" y="734170"/>
            <a:ext cx="4998988" cy="1090663"/>
          </a:xfrm>
          <a:prstGeom prst="rect">
            <a:avLst/>
          </a:prstGeom>
        </p:spPr>
      </p:pic>
      <p:pic>
        <p:nvPicPr>
          <p:cNvPr id="3" name="图片 2"/>
          <p:cNvPicPr>
            <a:picLocks noChangeAspect="1"/>
          </p:cNvPicPr>
          <p:nvPr/>
        </p:nvPicPr>
        <p:blipFill>
          <a:blip r:embed="rId3"/>
          <a:stretch>
            <a:fillRect/>
          </a:stretch>
        </p:blipFill>
        <p:spPr>
          <a:xfrm>
            <a:off x="970489" y="904644"/>
            <a:ext cx="866752" cy="1505411"/>
          </a:xfrm>
          <a:prstGeom prst="rect">
            <a:avLst/>
          </a:prstGeom>
        </p:spPr>
      </p:pic>
      <p:sp>
        <p:nvSpPr>
          <p:cNvPr id="4" name="文本框 3"/>
          <p:cNvSpPr txBox="1"/>
          <p:nvPr/>
        </p:nvSpPr>
        <p:spPr>
          <a:xfrm>
            <a:off x="2703993" y="1081406"/>
            <a:ext cx="4825093" cy="523220"/>
          </a:xfrm>
          <a:prstGeom prst="rect">
            <a:avLst/>
          </a:prstGeom>
          <a:noFill/>
        </p:spPr>
        <p:txBody>
          <a:bodyPr wrap="square" rtlCol="0">
            <a:spAutoFit/>
          </a:bodyPr>
          <a:lstStyle/>
          <a:p>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韩国文学</a:t>
            </a:r>
            <a:r>
              <a:rPr lang="zh-CN" altLang="en-US" sz="2800" b="1" dirty="0">
                <a:solidFill>
                  <a:srgbClr val="FFFF99"/>
                </a:solidFill>
                <a:latin typeface="新蒂小丸子小学版" panose="03000600000000000000" pitchFamily="66" charset="-122"/>
                <a:ea typeface="新蒂小丸子小学版" panose="03000600000000000000" pitchFamily="66" charset="-122"/>
              </a:rPr>
              <a:t>在中国的影响</a:t>
            </a:r>
            <a:endParaRPr lang="zh-CN" altLang="en-US" sz="1600" b="1" dirty="0">
              <a:solidFill>
                <a:srgbClr val="FFFF99"/>
              </a:solidFill>
              <a:latin typeface="Segoe Script" panose="020B0504020000000003" pitchFamily="34" charset="0"/>
            </a:endParaRPr>
          </a:p>
        </p:txBody>
      </p:sp>
      <p:sp>
        <p:nvSpPr>
          <p:cNvPr id="7" name="矩形 6"/>
          <p:cNvSpPr/>
          <p:nvPr/>
        </p:nvSpPr>
        <p:spPr>
          <a:xfrm>
            <a:off x="970489" y="2172069"/>
            <a:ext cx="10539340" cy="3785652"/>
          </a:xfrm>
          <a:prstGeom prst="rect">
            <a:avLst/>
          </a:prstGeom>
        </p:spPr>
        <p:txBody>
          <a:bodyPr wrap="square">
            <a:spAutoFit/>
          </a:bodyPr>
          <a:lstStyle/>
          <a:p>
            <a:pPr marL="457200" indent="-457200">
              <a:buAutoNum type="arabicPeriod"/>
            </a:pPr>
            <a:r>
              <a:rPr lang="zh-CN" altLang="zh-CN" sz="2400" dirty="0" smtClean="0">
                <a:solidFill>
                  <a:schemeClr val="bg1"/>
                </a:solidFill>
                <a:cs typeface="Times New Roman" panose="02020603050405020304" pitchFamily="18" charset="0"/>
              </a:rPr>
              <a:t>让</a:t>
            </a:r>
            <a:r>
              <a:rPr lang="zh-CN" altLang="zh-CN" sz="2400" dirty="0">
                <a:solidFill>
                  <a:schemeClr val="bg1"/>
                </a:solidFill>
                <a:cs typeface="Times New Roman" panose="02020603050405020304" pitchFamily="18" charset="0"/>
              </a:rPr>
              <a:t>中国广大读者了解了韩国的古典文学和现当代文学的精华，对于在中国传播真正的韩国文化起到了积极的推动作用</a:t>
            </a:r>
            <a:r>
              <a:rPr lang="zh-CN" altLang="zh-CN" sz="2400" dirty="0" smtClean="0">
                <a:solidFill>
                  <a:schemeClr val="bg1"/>
                </a:solidFill>
                <a:cs typeface="Times New Roman" panose="02020603050405020304" pitchFamily="18" charset="0"/>
              </a:rPr>
              <a:t>。</a:t>
            </a:r>
            <a:endParaRPr lang="en-US" altLang="zh-CN" sz="2400" dirty="0" smtClean="0">
              <a:solidFill>
                <a:schemeClr val="bg1"/>
              </a:solidFill>
              <a:cs typeface="Times New Roman" panose="02020603050405020304" pitchFamily="18" charset="0"/>
            </a:endParaRPr>
          </a:p>
          <a:p>
            <a:pPr marL="457200" indent="-457200">
              <a:buAutoNum type="arabicPeriod"/>
            </a:pPr>
            <a:r>
              <a:rPr lang="zh-CN" altLang="en-US" sz="2400" dirty="0" smtClean="0">
                <a:solidFill>
                  <a:schemeClr val="bg1"/>
                </a:solidFill>
              </a:rPr>
              <a:t>随着</a:t>
            </a:r>
            <a:r>
              <a:rPr lang="zh-CN" altLang="en-US" sz="2400" dirty="0">
                <a:solidFill>
                  <a:schemeClr val="bg1"/>
                </a:solidFill>
              </a:rPr>
              <a:t>“韩流”在中国的盛行，数量众多的韩国通俗文学作品在中国得以翻译出版，对于扩大韩国流行文化和大众文化在中国的影响起到了极大的推动作用</a:t>
            </a:r>
            <a:r>
              <a:rPr lang="zh-CN" altLang="en-US" sz="2400" dirty="0" smtClean="0">
                <a:solidFill>
                  <a:schemeClr val="bg1"/>
                </a:solidFill>
              </a:rPr>
              <a:t>。</a:t>
            </a:r>
            <a:endParaRPr lang="en-US" altLang="zh-CN" sz="2400" dirty="0" smtClean="0">
              <a:solidFill>
                <a:schemeClr val="bg1"/>
              </a:solidFill>
            </a:endParaRPr>
          </a:p>
          <a:p>
            <a:pPr marL="457200" indent="-457200">
              <a:buAutoNum type="arabicPeriod"/>
            </a:pPr>
            <a:r>
              <a:rPr lang="zh-CN" altLang="en-US" sz="2400" dirty="0">
                <a:solidFill>
                  <a:schemeClr val="bg1"/>
                </a:solidFill>
              </a:rPr>
              <a:t>随着中韩两国交往的密切和“韩流”在中国的蔓延，越来越多的</a:t>
            </a:r>
            <a:r>
              <a:rPr lang="zh-CN" altLang="en-US" sz="2400" dirty="0" smtClean="0">
                <a:solidFill>
                  <a:schemeClr val="bg1"/>
                </a:solidFill>
              </a:rPr>
              <a:t>中国人开始</a:t>
            </a:r>
            <a:r>
              <a:rPr lang="zh-CN" altLang="en-US" sz="2400" dirty="0">
                <a:solidFill>
                  <a:schemeClr val="bg1"/>
                </a:solidFill>
              </a:rPr>
              <a:t>关注</a:t>
            </a:r>
            <a:r>
              <a:rPr lang="zh-CN" altLang="en-US" sz="2400" dirty="0" smtClean="0">
                <a:solidFill>
                  <a:schemeClr val="bg1"/>
                </a:solidFill>
              </a:rPr>
              <a:t>韩国文化，开始</a:t>
            </a:r>
            <a:r>
              <a:rPr lang="zh-CN" altLang="en-US" sz="2400" dirty="0">
                <a:solidFill>
                  <a:schemeClr val="bg1"/>
                </a:solidFill>
              </a:rPr>
              <a:t>学习</a:t>
            </a:r>
            <a:r>
              <a:rPr lang="zh-CN" altLang="en-US" sz="2400" dirty="0" smtClean="0">
                <a:solidFill>
                  <a:schemeClr val="bg1"/>
                </a:solidFill>
              </a:rPr>
              <a:t>韩语。</a:t>
            </a:r>
            <a:endParaRPr lang="en-US" altLang="zh-CN" sz="2400" dirty="0" smtClean="0">
              <a:solidFill>
                <a:schemeClr val="bg1"/>
              </a:solidFill>
            </a:endParaRPr>
          </a:p>
          <a:p>
            <a:pPr marL="457200" indent="-457200">
              <a:buAutoNum type="arabicPeriod"/>
            </a:pPr>
            <a:r>
              <a:rPr lang="zh-CN" altLang="en-US" sz="2400" dirty="0">
                <a:solidFill>
                  <a:schemeClr val="bg1"/>
                </a:solidFill>
              </a:rPr>
              <a:t>越来越多的大学设立韩国语系或专业，这些大学也相应地开设了与韩国文学有关的课程，还有很多大学设立了与研究韩国文学有关的硕士学位点和博士学位点，由此出现了大量的研究和评论韩国文学的专业人士。</a:t>
            </a:r>
          </a:p>
        </p:txBody>
      </p:sp>
    </p:spTree>
    <p:extLst>
      <p:ext uri="{BB962C8B-B14F-4D97-AF65-F5344CB8AC3E}">
        <p14:creationId xmlns:p14="http://schemas.microsoft.com/office/powerpoint/2010/main" val="40105194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12"/>
          <p:cNvGrpSpPr/>
          <p:nvPr/>
        </p:nvGrpSpPr>
        <p:grpSpPr>
          <a:xfrm>
            <a:off x="93619" y="95911"/>
            <a:ext cx="11927745" cy="6673598"/>
            <a:chOff x="93619" y="95911"/>
            <a:chExt cx="11927745" cy="6673598"/>
          </a:xfrm>
        </p:grpSpPr>
        <p:pic>
          <p:nvPicPr>
            <p:cNvPr id="7" name="图片 6"/>
            <p:cNvPicPr>
              <a:picLocks noChangeAspect="1"/>
            </p:cNvPicPr>
            <p:nvPr/>
          </p:nvPicPr>
          <p:blipFill>
            <a:blip r:embed="rId2"/>
            <a:stretch>
              <a:fillRect/>
            </a:stretch>
          </p:blipFill>
          <p:spPr>
            <a:xfrm rot="16200000">
              <a:off x="4691988" y="-4117215"/>
              <a:ext cx="2790000" cy="11463751"/>
            </a:xfrm>
            <a:prstGeom prst="rect">
              <a:avLst/>
            </a:prstGeom>
          </p:spPr>
        </p:pic>
        <p:pic>
          <p:nvPicPr>
            <p:cNvPr id="9" name="图片 8"/>
            <p:cNvPicPr>
              <a:picLocks noChangeAspect="1"/>
            </p:cNvPicPr>
            <p:nvPr/>
          </p:nvPicPr>
          <p:blipFill>
            <a:blip r:embed="rId2"/>
            <a:stretch>
              <a:fillRect/>
            </a:stretch>
          </p:blipFill>
          <p:spPr>
            <a:xfrm rot="5400000">
              <a:off x="4632995" y="-577603"/>
              <a:ext cx="2790000" cy="11463751"/>
            </a:xfrm>
            <a:prstGeom prst="rect">
              <a:avLst/>
            </a:prstGeom>
          </p:spPr>
        </p:pic>
        <p:pic>
          <p:nvPicPr>
            <p:cNvPr id="8" name="图片 7"/>
            <p:cNvPicPr>
              <a:picLocks noChangeAspect="1"/>
            </p:cNvPicPr>
            <p:nvPr/>
          </p:nvPicPr>
          <p:blipFill>
            <a:blip r:embed="rId3"/>
            <a:stretch>
              <a:fillRect/>
            </a:stretch>
          </p:blipFill>
          <p:spPr>
            <a:xfrm rot="16200000">
              <a:off x="4630114" y="-4381590"/>
              <a:ext cx="2913750" cy="11868751"/>
            </a:xfrm>
            <a:prstGeom prst="rect">
              <a:avLst/>
            </a:prstGeom>
          </p:spPr>
        </p:pic>
        <p:pic>
          <p:nvPicPr>
            <p:cNvPr id="11" name="图片 10"/>
            <p:cNvPicPr>
              <a:picLocks noChangeAspect="1"/>
            </p:cNvPicPr>
            <p:nvPr/>
          </p:nvPicPr>
          <p:blipFill>
            <a:blip r:embed="rId3"/>
            <a:stretch>
              <a:fillRect/>
            </a:stretch>
          </p:blipFill>
          <p:spPr>
            <a:xfrm rot="5400000">
              <a:off x="4571120" y="-621742"/>
              <a:ext cx="2913750" cy="11868751"/>
            </a:xfrm>
            <a:prstGeom prst="rect">
              <a:avLst/>
            </a:prstGeom>
          </p:spPr>
        </p:pic>
      </p:grpSp>
      <p:pic>
        <p:nvPicPr>
          <p:cNvPr id="10" name="图片 9"/>
          <p:cNvPicPr>
            <a:picLocks noChangeAspect="1"/>
          </p:cNvPicPr>
          <p:nvPr/>
        </p:nvPicPr>
        <p:blipFill>
          <a:blip r:embed="rId4"/>
          <a:stretch>
            <a:fillRect/>
          </a:stretch>
        </p:blipFill>
        <p:spPr>
          <a:xfrm>
            <a:off x="4144503" y="3940299"/>
            <a:ext cx="3923069" cy="1330139"/>
          </a:xfrm>
          <a:prstGeom prst="rect">
            <a:avLst/>
          </a:prstGeom>
        </p:spPr>
      </p:pic>
      <p:sp>
        <p:nvSpPr>
          <p:cNvPr id="14" name="文本框 13"/>
          <p:cNvSpPr txBox="1"/>
          <p:nvPr/>
        </p:nvSpPr>
        <p:spPr>
          <a:xfrm>
            <a:off x="2869738" y="2189612"/>
            <a:ext cx="6531428" cy="1569660"/>
          </a:xfrm>
          <a:prstGeom prst="rect">
            <a:avLst/>
          </a:prstGeom>
          <a:noFill/>
        </p:spPr>
        <p:txBody>
          <a:bodyPr wrap="square" rtlCol="0">
            <a:spAutoFit/>
          </a:bodyPr>
          <a:lstStyle/>
          <a:p>
            <a:pPr algn="ctr"/>
            <a:r>
              <a:rPr kumimoji="1" lang="en-US" altLang="zh-CN" sz="4800" dirty="0" smtClean="0">
                <a:solidFill>
                  <a:schemeClr val="bg1"/>
                </a:solidFill>
                <a:latin typeface="Segoe Script" panose="020B0504020000000003" pitchFamily="34" charset="0"/>
              </a:rPr>
              <a:t>THANK</a:t>
            </a:r>
          </a:p>
          <a:p>
            <a:pPr algn="ctr"/>
            <a:r>
              <a:rPr kumimoji="1" lang="en-US" altLang="zh-CN" sz="4800" dirty="0" smtClean="0">
                <a:solidFill>
                  <a:schemeClr val="bg1"/>
                </a:solidFill>
                <a:latin typeface="Segoe Script" panose="020B0504020000000003" pitchFamily="34" charset="0"/>
              </a:rPr>
              <a:t>YOU</a:t>
            </a:r>
            <a:endParaRPr kumimoji="1" lang="zh-CN" altLang="en-US" sz="4800" dirty="0" smtClean="0">
              <a:solidFill>
                <a:schemeClr val="bg1"/>
              </a:solidFill>
              <a:latin typeface="Segoe Script" panose="020B0504020000000003" pitchFamily="34" charset="0"/>
            </a:endParaRPr>
          </a:p>
        </p:txBody>
      </p:sp>
      <p:pic>
        <p:nvPicPr>
          <p:cNvPr id="15" name="图片 14"/>
          <p:cNvPicPr>
            <a:picLocks noChangeAspect="1"/>
          </p:cNvPicPr>
          <p:nvPr/>
        </p:nvPicPr>
        <p:blipFill>
          <a:blip r:embed="rId5"/>
          <a:stretch>
            <a:fillRect/>
          </a:stretch>
        </p:blipFill>
        <p:spPr>
          <a:xfrm>
            <a:off x="815883" y="724728"/>
            <a:ext cx="1462500" cy="1091250"/>
          </a:xfrm>
          <a:prstGeom prst="rect">
            <a:avLst/>
          </a:prstGeom>
        </p:spPr>
      </p:pic>
      <p:pic>
        <p:nvPicPr>
          <p:cNvPr id="17" name="图片 16"/>
          <p:cNvPicPr>
            <a:picLocks noChangeAspect="1"/>
          </p:cNvPicPr>
          <p:nvPr/>
        </p:nvPicPr>
        <p:blipFill>
          <a:blip r:embed="rId5"/>
          <a:stretch>
            <a:fillRect/>
          </a:stretch>
        </p:blipFill>
        <p:spPr>
          <a:xfrm flipH="1">
            <a:off x="9878765" y="724728"/>
            <a:ext cx="1462500" cy="1091250"/>
          </a:xfrm>
          <a:prstGeom prst="rect">
            <a:avLst/>
          </a:prstGeom>
        </p:spPr>
      </p:pic>
      <p:pic>
        <p:nvPicPr>
          <p:cNvPr id="16" name="图片 15"/>
          <p:cNvPicPr>
            <a:picLocks noChangeAspect="1"/>
          </p:cNvPicPr>
          <p:nvPr/>
        </p:nvPicPr>
        <p:blipFill>
          <a:blip r:embed="rId6"/>
          <a:stretch>
            <a:fillRect/>
          </a:stretch>
        </p:blipFill>
        <p:spPr>
          <a:xfrm rot="20711107">
            <a:off x="4168635" y="1581333"/>
            <a:ext cx="1248750" cy="978750"/>
          </a:xfrm>
          <a:prstGeom prst="rect">
            <a:avLst/>
          </a:prstGeom>
        </p:spPr>
      </p:pic>
      <p:pic>
        <p:nvPicPr>
          <p:cNvPr id="19" name="图片 18"/>
          <p:cNvPicPr>
            <a:picLocks noChangeAspect="1"/>
          </p:cNvPicPr>
          <p:nvPr/>
        </p:nvPicPr>
        <p:blipFill>
          <a:blip r:embed="rId7"/>
          <a:stretch>
            <a:fillRect/>
          </a:stretch>
        </p:blipFill>
        <p:spPr>
          <a:xfrm rot="1450453">
            <a:off x="7432166" y="2770150"/>
            <a:ext cx="2454985" cy="1359465"/>
          </a:xfrm>
          <a:prstGeom prst="rect">
            <a:avLst/>
          </a:prstGeom>
        </p:spPr>
      </p:pic>
      <p:sp>
        <p:nvSpPr>
          <p:cNvPr id="20" name="矩形 19"/>
          <p:cNvSpPr/>
          <p:nvPr/>
        </p:nvSpPr>
        <p:spPr>
          <a:xfrm rot="2424838">
            <a:off x="8270478" y="3197603"/>
            <a:ext cx="1249060" cy="646331"/>
          </a:xfrm>
          <a:prstGeom prst="rect">
            <a:avLst/>
          </a:prstGeom>
        </p:spPr>
        <p:txBody>
          <a:bodyPr wrap="none">
            <a:spAutoFit/>
          </a:bodyPr>
          <a:lstStyle/>
          <a:p>
            <a:pPr algn="ctr"/>
            <a:r>
              <a:rPr kumimoji="1" lang="en-US" altLang="zh-CN" sz="1200" dirty="0" smtClean="0">
                <a:solidFill>
                  <a:schemeClr val="bg1"/>
                </a:solidFill>
                <a:latin typeface="Segoe Script" panose="020B0504020000000003" pitchFamily="34" charset="0"/>
              </a:rPr>
              <a:t>PRESENTED</a:t>
            </a:r>
          </a:p>
          <a:p>
            <a:pPr algn="ctr"/>
            <a:r>
              <a:rPr kumimoji="1" lang="zh-CN" altLang="en-US" sz="1200" dirty="0" smtClean="0">
                <a:solidFill>
                  <a:schemeClr val="bg1"/>
                </a:solidFill>
                <a:latin typeface="Segoe Script" panose="020B0504020000000003" pitchFamily="34" charset="0"/>
              </a:rPr>
              <a:t> </a:t>
            </a:r>
            <a:r>
              <a:rPr kumimoji="1" lang="en-US" altLang="zh-CN" sz="1200" dirty="0" smtClean="0">
                <a:solidFill>
                  <a:schemeClr val="bg1"/>
                </a:solidFill>
                <a:latin typeface="Segoe Script" panose="020B0504020000000003" pitchFamily="34" charset="0"/>
              </a:rPr>
              <a:t>BY</a:t>
            </a:r>
            <a:r>
              <a:rPr kumimoji="1" lang="zh-CN" altLang="en-US" sz="1200" dirty="0" smtClean="0">
                <a:solidFill>
                  <a:schemeClr val="bg1"/>
                </a:solidFill>
                <a:latin typeface="Segoe Script" panose="020B0504020000000003" pitchFamily="34" charset="0"/>
              </a:rPr>
              <a:t> </a:t>
            </a:r>
            <a:endParaRPr kumimoji="1" lang="en-US" altLang="zh-CN" sz="1200" dirty="0" smtClean="0">
              <a:solidFill>
                <a:schemeClr val="bg1"/>
              </a:solidFill>
              <a:latin typeface="Segoe Script" panose="020B0504020000000003" pitchFamily="34" charset="0"/>
            </a:endParaRPr>
          </a:p>
          <a:p>
            <a:pPr algn="ctr"/>
            <a:r>
              <a:rPr kumimoji="1" lang="en-US" altLang="zh-CN" sz="1200" dirty="0" err="1" smtClean="0">
                <a:solidFill>
                  <a:schemeClr val="bg1"/>
                </a:solidFill>
                <a:latin typeface="Segoe Script" panose="020B0504020000000003" pitchFamily="34" charset="0"/>
              </a:rPr>
              <a:t>OfficePLUS</a:t>
            </a:r>
            <a:endParaRPr kumimoji="1" lang="zh-CN" altLang="en-US" sz="1200" dirty="0">
              <a:solidFill>
                <a:schemeClr val="bg1"/>
              </a:solidFill>
              <a:latin typeface="Segoe Script" panose="020B0504020000000003" pitchFamily="34" charset="0"/>
            </a:endParaRPr>
          </a:p>
        </p:txBody>
      </p:sp>
      <p:pic>
        <p:nvPicPr>
          <p:cNvPr id="21" name="图片 20"/>
          <p:cNvPicPr>
            <a:picLocks noChangeAspect="1"/>
          </p:cNvPicPr>
          <p:nvPr/>
        </p:nvPicPr>
        <p:blipFill>
          <a:blip r:embed="rId8"/>
          <a:stretch>
            <a:fillRect/>
          </a:stretch>
        </p:blipFill>
        <p:spPr>
          <a:xfrm>
            <a:off x="2594227" y="2744143"/>
            <a:ext cx="1361250" cy="1316250"/>
          </a:xfrm>
          <a:prstGeom prst="rect">
            <a:avLst/>
          </a:prstGeom>
        </p:spPr>
      </p:pic>
    </p:spTree>
    <p:extLst>
      <p:ext uri="{BB962C8B-B14F-4D97-AF65-F5344CB8AC3E}">
        <p14:creationId xmlns:p14="http://schemas.microsoft.com/office/powerpoint/2010/main" val="162980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图片 14"/>
          <p:cNvPicPr>
            <a:picLocks noChangeAspect="1"/>
          </p:cNvPicPr>
          <p:nvPr/>
        </p:nvPicPr>
        <p:blipFill>
          <a:blip r:embed="rId2"/>
          <a:stretch>
            <a:fillRect/>
          </a:stretch>
        </p:blipFill>
        <p:spPr>
          <a:xfrm>
            <a:off x="1719675" y="715301"/>
            <a:ext cx="4250713" cy="927407"/>
          </a:xfrm>
          <a:prstGeom prst="rect">
            <a:avLst/>
          </a:prstGeom>
        </p:spPr>
      </p:pic>
      <p:pic>
        <p:nvPicPr>
          <p:cNvPr id="16" name="图片 15"/>
          <p:cNvPicPr>
            <a:picLocks noChangeAspect="1"/>
          </p:cNvPicPr>
          <p:nvPr/>
        </p:nvPicPr>
        <p:blipFill>
          <a:blip r:embed="rId3"/>
          <a:stretch>
            <a:fillRect/>
          </a:stretch>
        </p:blipFill>
        <p:spPr>
          <a:xfrm>
            <a:off x="970489" y="904644"/>
            <a:ext cx="866752" cy="1505411"/>
          </a:xfrm>
          <a:prstGeom prst="rect">
            <a:avLst/>
          </a:prstGeom>
        </p:spPr>
      </p:pic>
      <p:sp>
        <p:nvSpPr>
          <p:cNvPr id="17" name="文本框 16"/>
          <p:cNvSpPr txBox="1"/>
          <p:nvPr/>
        </p:nvSpPr>
        <p:spPr>
          <a:xfrm>
            <a:off x="2755718" y="852586"/>
            <a:ext cx="3554304" cy="523220"/>
          </a:xfrm>
          <a:prstGeom prst="rect">
            <a:avLst/>
          </a:prstGeom>
          <a:noFill/>
        </p:spPr>
        <p:txBody>
          <a:bodyPr wrap="square" rtlCol="0">
            <a:spAutoFit/>
          </a:bodyPr>
          <a:lstStyle/>
          <a:p>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关于韩国文学</a:t>
            </a:r>
            <a:endParaRPr lang="zh-CN" altLang="en-US" sz="1600" b="1" dirty="0">
              <a:solidFill>
                <a:srgbClr val="FFFF99"/>
              </a:solidFill>
              <a:latin typeface="Segoe Script" panose="020B0504020000000003" pitchFamily="34" charset="0"/>
            </a:endParaRPr>
          </a:p>
        </p:txBody>
      </p:sp>
      <p:sp>
        <p:nvSpPr>
          <p:cNvPr id="25" name="矩形 24"/>
          <p:cNvSpPr/>
          <p:nvPr/>
        </p:nvSpPr>
        <p:spPr>
          <a:xfrm>
            <a:off x="2624450" y="1923685"/>
            <a:ext cx="7371143" cy="3323987"/>
          </a:xfrm>
          <a:prstGeom prst="rect">
            <a:avLst/>
          </a:prstGeom>
        </p:spPr>
        <p:txBody>
          <a:bodyPr wrap="square">
            <a:spAutoFit/>
          </a:bodyPr>
          <a:lstStyle/>
          <a:p>
            <a:pPr marL="133350" marR="63500" indent="304800">
              <a:lnSpc>
                <a:spcPct val="150000"/>
              </a:lnSpc>
            </a:pPr>
            <a:r>
              <a:rPr lang="zh-CN" altLang="zh-CN" sz="2000" b="1" kern="0" dirty="0">
                <a:solidFill>
                  <a:schemeClr val="bg1"/>
                </a:solidFill>
                <a:latin typeface="等线" panose="02010600030101010101" pitchFamily="2" charset="-122"/>
                <a:cs typeface="宋体" panose="02010600030101010101" pitchFamily="2" charset="-122"/>
              </a:rPr>
              <a:t>韩国</a:t>
            </a:r>
            <a:r>
              <a:rPr lang="zh-CN" altLang="zh-CN" sz="2000" b="1" kern="0" dirty="0" smtClean="0">
                <a:solidFill>
                  <a:schemeClr val="bg1"/>
                </a:solidFill>
                <a:latin typeface="等线" panose="02010600030101010101" pitchFamily="2" charset="-122"/>
                <a:cs typeface="宋体" panose="02010600030101010101" pitchFamily="2" charset="-122"/>
              </a:rPr>
              <a:t>文学</a:t>
            </a:r>
            <a:r>
              <a:rPr lang="zh-CN" altLang="en-US" sz="2000" b="1" kern="0" dirty="0" smtClean="0">
                <a:solidFill>
                  <a:schemeClr val="bg1"/>
                </a:solidFill>
                <a:latin typeface="等线" panose="02010600030101010101" pitchFamily="2" charset="-122"/>
                <a:cs typeface="宋体" panose="02010600030101010101" pitchFamily="2" charset="-122"/>
              </a:rPr>
              <a:t>：</a:t>
            </a:r>
            <a:r>
              <a:rPr lang="zh-CN" altLang="zh-CN" sz="2000" b="1" kern="0" dirty="0" smtClean="0">
                <a:solidFill>
                  <a:schemeClr val="bg1"/>
                </a:solidFill>
                <a:latin typeface="等线" panose="02010600030101010101" pitchFamily="2" charset="-122"/>
                <a:cs typeface="宋体" panose="02010600030101010101" pitchFamily="2" charset="-122"/>
              </a:rPr>
              <a:t>自新</a:t>
            </a:r>
            <a:r>
              <a:rPr lang="zh-CN" altLang="zh-CN" sz="2000" b="1" kern="0" dirty="0">
                <a:solidFill>
                  <a:schemeClr val="bg1"/>
                </a:solidFill>
                <a:latin typeface="等线" panose="02010600030101010101" pitchFamily="2" charset="-122"/>
                <a:cs typeface="宋体" panose="02010600030101010101" pitchFamily="2" charset="-122"/>
              </a:rPr>
              <a:t>罗时期</a:t>
            </a:r>
            <a:r>
              <a:rPr lang="en-US" altLang="zh-CN" sz="2000" b="1" kern="0" dirty="0">
                <a:solidFill>
                  <a:schemeClr val="bg1"/>
                </a:solidFill>
                <a:latin typeface="等线" panose="02010600030101010101" pitchFamily="2" charset="-122"/>
                <a:cs typeface="宋体" panose="02010600030101010101" pitchFamily="2" charset="-122"/>
              </a:rPr>
              <a:t>“</a:t>
            </a:r>
            <a:r>
              <a:rPr lang="zh-CN" altLang="zh-CN" sz="2000" b="1" kern="0" dirty="0">
                <a:solidFill>
                  <a:schemeClr val="bg1"/>
                </a:solidFill>
                <a:latin typeface="等线" panose="02010600030101010101" pitchFamily="2" charset="-122"/>
                <a:cs typeface="宋体" panose="02010600030101010101" pitchFamily="2" charset="-122"/>
              </a:rPr>
              <a:t>乡歌</a:t>
            </a:r>
            <a:r>
              <a:rPr lang="en-US" altLang="zh-CN" sz="2000" b="1" kern="0" dirty="0">
                <a:solidFill>
                  <a:schemeClr val="bg1"/>
                </a:solidFill>
                <a:latin typeface="等线" panose="02010600030101010101" pitchFamily="2" charset="-122"/>
                <a:cs typeface="宋体" panose="02010600030101010101" pitchFamily="2" charset="-122"/>
              </a:rPr>
              <a:t>”</a:t>
            </a:r>
            <a:r>
              <a:rPr lang="zh-CN" altLang="zh-CN" sz="2000" b="1" kern="0" dirty="0">
                <a:solidFill>
                  <a:schemeClr val="bg1"/>
                </a:solidFill>
                <a:latin typeface="等线" panose="02010600030101010101" pitchFamily="2" charset="-122"/>
                <a:cs typeface="宋体" panose="02010600030101010101" pitchFamily="2" charset="-122"/>
              </a:rPr>
              <a:t>兴起以来的古典文学以及在朝鲜王朝封建社会的瓦解和西方新思想的传入的背景下形成的现代文学的</a:t>
            </a:r>
            <a:r>
              <a:rPr lang="zh-CN" altLang="zh-CN" sz="2000" b="1" kern="0" dirty="0" smtClean="0">
                <a:solidFill>
                  <a:schemeClr val="bg1"/>
                </a:solidFill>
                <a:latin typeface="等线" panose="02010600030101010101" pitchFamily="2" charset="-122"/>
                <a:cs typeface="宋体" panose="02010600030101010101" pitchFamily="2" charset="-122"/>
              </a:rPr>
              <a:t>总称。</a:t>
            </a:r>
            <a:endParaRPr lang="zh-CN" altLang="zh-CN" sz="1600" b="1" kern="100" dirty="0">
              <a:solidFill>
                <a:schemeClr val="bg1"/>
              </a:solidFill>
              <a:latin typeface="等线" panose="02010600030101010101" pitchFamily="2" charset="-122"/>
              <a:ea typeface="等线" panose="02010600030101010101" pitchFamily="2" charset="-122"/>
              <a:cs typeface="Times New Roman" panose="02020603050405020304" pitchFamily="18" charset="0"/>
            </a:endParaRPr>
          </a:p>
          <a:p>
            <a:pPr marL="133350" marR="133350" indent="304800">
              <a:lnSpc>
                <a:spcPct val="150000"/>
              </a:lnSpc>
            </a:pPr>
            <a:r>
              <a:rPr lang="zh-CN" altLang="zh-CN" sz="2000" b="1" kern="0" dirty="0">
                <a:solidFill>
                  <a:schemeClr val="bg1"/>
                </a:solidFill>
                <a:latin typeface="等线" panose="02010600030101010101" pitchFamily="2" charset="-122"/>
                <a:cs typeface="宋体" panose="02010600030101010101" pitchFamily="2" charset="-122"/>
              </a:rPr>
              <a:t>按照年代划分，韩国文学可分为古典文学和现代文学。韩国的古典文学是在以韩国人民传统的民间信仰为背景的条件下发展起来的，但也受到了道教、儒教和佛教的影响，其中以佛教影响最大，其次则是朝鲜时代儒教的巨大影响。</a:t>
            </a:r>
            <a:endParaRPr lang="zh-CN" altLang="zh-CN" sz="1600" b="1" kern="100" dirty="0">
              <a:solidFill>
                <a:schemeClr val="bg1"/>
              </a:solidFill>
              <a:effectLst/>
              <a:latin typeface="等线" panose="02010600030101010101" pitchFamily="2" charset="-122"/>
              <a:ea typeface="等线"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0568681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3"/>
          <a:stretch>
            <a:fillRect/>
          </a:stretch>
        </p:blipFill>
        <p:spPr>
          <a:xfrm>
            <a:off x="1837241" y="729942"/>
            <a:ext cx="4250713" cy="927407"/>
          </a:xfrm>
          <a:prstGeom prst="rect">
            <a:avLst/>
          </a:prstGeom>
        </p:spPr>
      </p:pic>
      <p:pic>
        <p:nvPicPr>
          <p:cNvPr id="3" name="图片 2"/>
          <p:cNvPicPr>
            <a:picLocks noChangeAspect="1"/>
          </p:cNvPicPr>
          <p:nvPr/>
        </p:nvPicPr>
        <p:blipFill>
          <a:blip r:embed="rId4"/>
          <a:stretch>
            <a:fillRect/>
          </a:stretch>
        </p:blipFill>
        <p:spPr>
          <a:xfrm>
            <a:off x="970489" y="904644"/>
            <a:ext cx="866752" cy="1505411"/>
          </a:xfrm>
          <a:prstGeom prst="rect">
            <a:avLst/>
          </a:prstGeom>
        </p:spPr>
      </p:pic>
      <p:sp>
        <p:nvSpPr>
          <p:cNvPr id="4" name="文本框 3"/>
          <p:cNvSpPr txBox="1"/>
          <p:nvPr/>
        </p:nvSpPr>
        <p:spPr>
          <a:xfrm>
            <a:off x="2533650" y="910154"/>
            <a:ext cx="3554304" cy="523220"/>
          </a:xfrm>
          <a:prstGeom prst="rect">
            <a:avLst/>
          </a:prstGeom>
          <a:noFill/>
        </p:spPr>
        <p:txBody>
          <a:bodyPr wrap="square" rtlCol="0">
            <a:spAutoFit/>
          </a:bodyPr>
          <a:lstStyle/>
          <a:p>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古代韩国文学的传播</a:t>
            </a:r>
            <a:endParaRPr lang="zh-CN" altLang="en-US" sz="1600" b="1" dirty="0">
              <a:solidFill>
                <a:srgbClr val="FFFF99"/>
              </a:solidFill>
              <a:latin typeface="Segoe Script" panose="020B0504020000000003" pitchFamily="34" charset="0"/>
            </a:endParaRPr>
          </a:p>
        </p:txBody>
      </p:sp>
      <p:sp>
        <p:nvSpPr>
          <p:cNvPr id="5" name="Rectangle 1"/>
          <p:cNvSpPr>
            <a:spLocks noChangeArrowheads="1"/>
          </p:cNvSpPr>
          <p:nvPr/>
        </p:nvSpPr>
        <p:spPr bwMode="auto">
          <a:xfrm>
            <a:off x="5925459" y="736797"/>
            <a:ext cx="5776470" cy="10310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133308" bIns="0" numCol="1" anchor="ctr" anchorCtr="0" compatLnSpc="1">
            <a:prstTxWarp prst="textNoShape">
              <a:avLst/>
            </a:prstTxWarp>
            <a:spAutoFit/>
          </a:bodyPr>
          <a:lstStyle/>
          <a:p>
            <a:pPr marL="0" marR="0" lvl="0" indent="304800" algn="l" defTabSz="914400" rtl="0" eaLnBrk="0" fontAlgn="base" latinLnBrk="0" hangingPunct="0">
              <a:lnSpc>
                <a:spcPct val="100000"/>
              </a:lnSpc>
              <a:spcBef>
                <a:spcPct val="0"/>
              </a:spcBef>
              <a:spcAft>
                <a:spcPct val="0"/>
              </a:spcAft>
              <a:buClrTx/>
              <a:buSzTx/>
              <a:buFontTx/>
              <a:buNone/>
              <a:tabLst/>
            </a:pPr>
            <a:r>
              <a:rPr kumimoji="0" lang="zh-CN" altLang="zh-CN" sz="3200" b="0" i="0" u="none" strike="noStrike" cap="none" normalizeH="0" baseline="0" dirty="0" smtClean="0">
                <a:ln>
                  <a:noFill/>
                </a:ln>
                <a:solidFill>
                  <a:schemeClr val="bg1"/>
                </a:solidFill>
                <a:effectLst/>
                <a:latin typeface="Arial Unicode MS" panose="020B0604020202020204" pitchFamily="34" charset="-122"/>
                <a:cs typeface="宋体" panose="02010600030101010101" pitchFamily="2" charset="-122"/>
              </a:rPr>
              <a:t>古代韩国官方语言为朝鲜语</a:t>
            </a:r>
            <a:endParaRPr kumimoji="0" lang="en-US" altLang="zh-CN" sz="3200" b="0" i="0" u="none" strike="noStrike" cap="none" normalizeH="0" baseline="0" dirty="0" smtClean="0">
              <a:ln>
                <a:noFill/>
              </a:ln>
              <a:solidFill>
                <a:schemeClr val="bg1"/>
              </a:solidFill>
              <a:effectLst/>
              <a:latin typeface="Arial Unicode MS" panose="020B0604020202020204" pitchFamily="34" charset="-122"/>
              <a:cs typeface="宋体" panose="02010600030101010101" pitchFamily="2" charset="-122"/>
            </a:endParaRPr>
          </a:p>
          <a:p>
            <a:pPr marL="0" marR="0" lvl="0" indent="304800" algn="l" defTabSz="914400" rtl="0" eaLnBrk="0" fontAlgn="base" latinLnBrk="0" hangingPunct="0">
              <a:lnSpc>
                <a:spcPct val="100000"/>
              </a:lnSpc>
              <a:spcBef>
                <a:spcPct val="0"/>
              </a:spcBef>
              <a:spcAft>
                <a:spcPct val="0"/>
              </a:spcAft>
              <a:buClrTx/>
              <a:buSzTx/>
              <a:buFontTx/>
              <a:buNone/>
              <a:tabLst/>
            </a:pPr>
            <a:r>
              <a:rPr kumimoji="0" lang="en-US" altLang="zh-CN" sz="3200" b="0" i="0" u="none" strike="noStrike" cap="none" normalizeH="0" baseline="0" dirty="0" smtClean="0">
                <a:ln>
                  <a:noFill/>
                </a:ln>
                <a:solidFill>
                  <a:schemeClr val="bg1"/>
                </a:solidFill>
                <a:effectLst/>
                <a:latin typeface="Arial Unicode MS" panose="020B0604020202020204" pitchFamily="34" charset="-122"/>
                <a:cs typeface="宋体" panose="02010600030101010101" pitchFamily="2" charset="-122"/>
              </a:rPr>
              <a:t>     </a:t>
            </a:r>
            <a:r>
              <a:rPr kumimoji="0" lang="zh-CN" altLang="zh-CN" sz="3200" b="0" i="0" u="none" strike="noStrike" cap="none" normalizeH="0" baseline="0" dirty="0" smtClean="0">
                <a:ln>
                  <a:noFill/>
                </a:ln>
                <a:solidFill>
                  <a:schemeClr val="bg1"/>
                </a:solidFill>
                <a:effectLst/>
                <a:latin typeface="Arial Unicode MS" panose="020B0604020202020204" pitchFamily="34" charset="-122"/>
                <a:cs typeface="宋体" panose="02010600030101010101" pitchFamily="2" charset="-122"/>
              </a:rPr>
              <a:t>但是书写文字是汉字</a:t>
            </a:r>
            <a:endParaRPr kumimoji="0" lang="en-US" altLang="zh-CN" sz="3200" b="0" i="0" u="none" strike="noStrike" cap="none" normalizeH="0" baseline="0" dirty="0" smtClean="0">
              <a:ln>
                <a:noFill/>
              </a:ln>
              <a:solidFill>
                <a:schemeClr val="bg1"/>
              </a:solidFill>
              <a:effectLst/>
              <a:latin typeface="Arial Unicode MS" panose="020B0604020202020204" pitchFamily="34" charset="-122"/>
              <a:cs typeface="宋体" panose="02010600030101010101" pitchFamily="2" charset="-122"/>
            </a:endParaRPr>
          </a:p>
        </p:txBody>
      </p:sp>
      <p:sp>
        <p:nvSpPr>
          <p:cNvPr id="17" name="矩形 16"/>
          <p:cNvSpPr/>
          <p:nvPr/>
        </p:nvSpPr>
        <p:spPr>
          <a:xfrm>
            <a:off x="1062446" y="2590267"/>
            <a:ext cx="6096000" cy="3600986"/>
          </a:xfrm>
          <a:prstGeom prst="rect">
            <a:avLst/>
          </a:prstGeom>
        </p:spPr>
        <p:txBody>
          <a:bodyPr>
            <a:spAutoFit/>
          </a:bodyPr>
          <a:lstStyle/>
          <a:p>
            <a:pPr lvl="0" indent="304800" eaLnBrk="0" fontAlgn="base" hangingPunct="0">
              <a:spcBef>
                <a:spcPct val="0"/>
              </a:spcBef>
              <a:spcAft>
                <a:spcPct val="0"/>
              </a:spcAft>
            </a:pP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金鳌新话</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（朝鲜语：</a:t>
            </a:r>
            <a:r>
              <a:rPr lang="zh-CN" altLang="en-US" sz="2000" b="1" dirty="0">
                <a:solidFill>
                  <a:schemeClr val="bg1"/>
                </a:solidFill>
                <a:cs typeface="Malgun Gothic" panose="020B0503020000020004" pitchFamily="34" charset="-127"/>
              </a:rPr>
              <a:t>금오신화</a:t>
            </a:r>
            <a:r>
              <a:rPr lang="zh-CN" altLang="en-US" sz="2000" b="1" dirty="0">
                <a:solidFill>
                  <a:schemeClr val="bg1"/>
                </a:solidFill>
                <a:latin typeface="Arial" panose="020B0604020202020204" pitchFamily="34" charset="0"/>
                <a:cs typeface="宋体" panose="02010600030101010101" pitchFamily="2" charset="-122"/>
              </a:rPr>
              <a:t>）是一部朝鲜古典传奇小说集，作者金时习，成书于</a:t>
            </a:r>
            <a:r>
              <a:rPr lang="en-US" altLang="zh-CN" sz="2000" b="1" dirty="0">
                <a:solidFill>
                  <a:schemeClr val="bg1"/>
                </a:solidFill>
                <a:latin typeface="等线" panose="02010600030101010101" pitchFamily="2" charset="-122"/>
                <a:ea typeface="等线" panose="02010600030101010101" pitchFamily="2" charset="-122"/>
                <a:cs typeface="Times New Roman" panose="02020603050405020304" pitchFamily="18" charset="0"/>
              </a:rPr>
              <a:t>15</a:t>
            </a:r>
            <a:r>
              <a:rPr lang="zh-CN" altLang="en-US" sz="2000" b="1" dirty="0">
                <a:solidFill>
                  <a:schemeClr val="bg1"/>
                </a:solidFill>
                <a:latin typeface="宋体" panose="02010600030101010101" pitchFamily="2" charset="-122"/>
                <a:cs typeface="Times New Roman" panose="02020603050405020304" pitchFamily="18" charset="0"/>
              </a:rPr>
              <a:t>世纪后期，用汉文写成。原书已失传，仅存其中的</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万福寺樗蒲记</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李生窥墙传</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醉游浮碧亭记</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南炎浮洲志</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龙宫赴宴录</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五篇。</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金鳌新话</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的形式和内容深受中国明朝初年瞿佑</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剪灯新话</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的影响，其主人公一律是才子佳人，描写的都是距现实生活甚远的神秘内容。</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金鳌新话</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后来流传到日本，先后于</a:t>
            </a:r>
            <a:r>
              <a:rPr lang="en-US" altLang="zh-CN" sz="2000" b="1" dirty="0">
                <a:solidFill>
                  <a:schemeClr val="bg1"/>
                </a:solidFill>
                <a:latin typeface="等线" panose="02010600030101010101" pitchFamily="2" charset="-122"/>
                <a:ea typeface="等线" panose="02010600030101010101" pitchFamily="2" charset="-122"/>
                <a:cs typeface="Times New Roman" panose="02020603050405020304" pitchFamily="18" charset="0"/>
              </a:rPr>
              <a:t>1653</a:t>
            </a:r>
            <a:r>
              <a:rPr lang="zh-CN" altLang="en-US" sz="2000" b="1" dirty="0">
                <a:solidFill>
                  <a:schemeClr val="bg1"/>
                </a:solidFill>
                <a:latin typeface="宋体" panose="02010600030101010101" pitchFamily="2" charset="-122"/>
                <a:cs typeface="Times New Roman" panose="02020603050405020304" pitchFamily="18" charset="0"/>
              </a:rPr>
              <a:t>年和</a:t>
            </a:r>
            <a:r>
              <a:rPr lang="en-US" altLang="zh-CN" sz="2000" b="1" dirty="0">
                <a:solidFill>
                  <a:schemeClr val="bg1"/>
                </a:solidFill>
                <a:latin typeface="等线" panose="02010600030101010101" pitchFamily="2" charset="-122"/>
                <a:ea typeface="等线" panose="02010600030101010101" pitchFamily="2" charset="-122"/>
                <a:cs typeface="Times New Roman" panose="02020603050405020304" pitchFamily="18" charset="0"/>
              </a:rPr>
              <a:t>1884</a:t>
            </a:r>
            <a:r>
              <a:rPr lang="zh-CN" altLang="en-US" sz="2000" b="1" dirty="0">
                <a:solidFill>
                  <a:schemeClr val="bg1"/>
                </a:solidFill>
                <a:latin typeface="宋体" panose="02010600030101010101" pitchFamily="2" charset="-122"/>
                <a:cs typeface="Times New Roman" panose="02020603050405020304" pitchFamily="18" charset="0"/>
              </a:rPr>
              <a:t>年两次在日本翻刻。</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金鳌新话</a:t>
            </a:r>
            <a:r>
              <a:rPr lang="en-US" altLang="zh-CN" sz="2000" b="1" dirty="0">
                <a:solidFill>
                  <a:schemeClr val="bg1"/>
                </a:solidFill>
                <a:latin typeface="宋体" panose="02010600030101010101" pitchFamily="2" charset="-122"/>
                <a:cs typeface="Times New Roman" panose="02020603050405020304" pitchFamily="18" charset="0"/>
              </a:rPr>
              <a:t>》</a:t>
            </a:r>
            <a:r>
              <a:rPr lang="zh-CN" altLang="en-US" sz="2000" b="1" dirty="0">
                <a:solidFill>
                  <a:schemeClr val="bg1"/>
                </a:solidFill>
                <a:latin typeface="宋体" panose="02010600030101010101" pitchFamily="2" charset="-122"/>
                <a:cs typeface="Times New Roman" panose="02020603050405020304" pitchFamily="18" charset="0"/>
              </a:rPr>
              <a:t>中的作品被认为是朝鲜半岛历史上最早的小说，对朝鲜小说文学的发展具有开拓性的意义。</a:t>
            </a:r>
            <a:r>
              <a:rPr lang="zh-CN" altLang="en-US" sz="2800" b="1" dirty="0">
                <a:solidFill>
                  <a:schemeClr val="bg1"/>
                </a:solidFill>
              </a:rPr>
              <a:t> </a:t>
            </a:r>
            <a:endParaRPr lang="zh-CN" altLang="en-US" sz="4400" b="1" dirty="0">
              <a:solidFill>
                <a:schemeClr val="bg1"/>
              </a:solidFill>
              <a:latin typeface="Arial" panose="020B0604020202020204" pitchFamily="34" charset="0"/>
            </a:endParaRPr>
          </a:p>
        </p:txBody>
      </p:sp>
      <p:pic>
        <p:nvPicPr>
          <p:cNvPr id="18" name="图片 1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09008" y="1941022"/>
            <a:ext cx="3131563" cy="4013711"/>
          </a:xfrm>
          <a:prstGeom prst="rect">
            <a:avLst/>
          </a:prstGeom>
        </p:spPr>
      </p:pic>
    </p:spTree>
    <p:extLst>
      <p:ext uri="{BB962C8B-B14F-4D97-AF65-F5344CB8AC3E}">
        <p14:creationId xmlns:p14="http://schemas.microsoft.com/office/powerpoint/2010/main" val="854985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837241" y="734170"/>
            <a:ext cx="4250713" cy="927407"/>
          </a:xfrm>
          <a:prstGeom prst="rect">
            <a:avLst/>
          </a:prstGeom>
        </p:spPr>
      </p:pic>
      <p:pic>
        <p:nvPicPr>
          <p:cNvPr id="3" name="图片 2"/>
          <p:cNvPicPr>
            <a:picLocks noChangeAspect="1"/>
          </p:cNvPicPr>
          <p:nvPr/>
        </p:nvPicPr>
        <p:blipFill>
          <a:blip r:embed="rId3"/>
          <a:stretch>
            <a:fillRect/>
          </a:stretch>
        </p:blipFill>
        <p:spPr>
          <a:xfrm>
            <a:off x="970489" y="904644"/>
            <a:ext cx="866752" cy="1505411"/>
          </a:xfrm>
          <a:prstGeom prst="rect">
            <a:avLst/>
          </a:prstGeom>
        </p:spPr>
      </p:pic>
      <p:sp>
        <p:nvSpPr>
          <p:cNvPr id="4" name="文本框 3"/>
          <p:cNvSpPr txBox="1"/>
          <p:nvPr/>
        </p:nvSpPr>
        <p:spPr>
          <a:xfrm>
            <a:off x="2519134" y="936263"/>
            <a:ext cx="4825093" cy="523220"/>
          </a:xfrm>
          <a:prstGeom prst="rect">
            <a:avLst/>
          </a:prstGeom>
          <a:noFill/>
        </p:spPr>
        <p:txBody>
          <a:bodyPr wrap="square" rtlCol="0">
            <a:spAutoFit/>
          </a:bodyPr>
          <a:lstStyle/>
          <a:p>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古代</a:t>
            </a:r>
            <a:r>
              <a:rPr lang="zh-CN" altLang="en-US" sz="2800" b="1" dirty="0">
                <a:solidFill>
                  <a:srgbClr val="FFFF99"/>
                </a:solidFill>
                <a:latin typeface="新蒂小丸子小学版" panose="03000600000000000000" pitchFamily="66" charset="-122"/>
                <a:ea typeface="新蒂小丸子小学版" panose="03000600000000000000" pitchFamily="66" charset="-122"/>
              </a:rPr>
              <a:t>韩国文学的</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传播</a:t>
            </a:r>
            <a:endParaRPr lang="zh-CN" altLang="en-US" sz="1600" b="1" dirty="0">
              <a:solidFill>
                <a:srgbClr val="FFFF99"/>
              </a:solidFill>
              <a:latin typeface="Segoe Script" panose="020B0504020000000003" pitchFamily="34" charset="0"/>
            </a:endParaRPr>
          </a:p>
        </p:txBody>
      </p:sp>
      <p:sp>
        <p:nvSpPr>
          <p:cNvPr id="41" name="矩形 40"/>
          <p:cNvSpPr/>
          <p:nvPr/>
        </p:nvSpPr>
        <p:spPr>
          <a:xfrm>
            <a:off x="970489" y="2124725"/>
            <a:ext cx="6722953" cy="4524315"/>
          </a:xfrm>
          <a:prstGeom prst="rect">
            <a:avLst/>
          </a:prstGeom>
        </p:spPr>
        <p:txBody>
          <a:bodyPr wrap="square">
            <a:spAutoFit/>
          </a:bodyPr>
          <a:lstStyle/>
          <a:p>
            <a:r>
              <a:rPr lang="en-US" altLang="zh-CN" sz="2400" dirty="0">
                <a:solidFill>
                  <a:schemeClr val="bg1"/>
                </a:solidFill>
              </a:rPr>
              <a:t>《</a:t>
            </a:r>
            <a:r>
              <a:rPr lang="zh-CN" altLang="en-US" sz="2400" dirty="0">
                <a:solidFill>
                  <a:schemeClr val="bg1"/>
                </a:solidFill>
              </a:rPr>
              <a:t>洪吉童传</a:t>
            </a:r>
            <a:r>
              <a:rPr lang="en-US" altLang="zh-CN" sz="2400" dirty="0">
                <a:solidFill>
                  <a:schemeClr val="bg1"/>
                </a:solidFill>
              </a:rPr>
              <a:t>》</a:t>
            </a:r>
            <a:r>
              <a:rPr lang="zh-CN" altLang="en-US" sz="2400" dirty="0">
                <a:solidFill>
                  <a:schemeClr val="bg1"/>
                </a:solidFill>
              </a:rPr>
              <a:t>的作者蛟山</a:t>
            </a:r>
            <a:r>
              <a:rPr lang="zh-CN" altLang="en-US" sz="2400" dirty="0" smtClean="0">
                <a:solidFill>
                  <a:schemeClr val="bg1"/>
                </a:solidFill>
              </a:rPr>
              <a:t>许筠，</a:t>
            </a:r>
            <a:r>
              <a:rPr lang="zh-CN" altLang="en-US" sz="2400" dirty="0">
                <a:solidFill>
                  <a:schemeClr val="bg1"/>
                </a:solidFill>
              </a:rPr>
              <a:t>是李氏朝鲜王朝中期的</a:t>
            </a:r>
            <a:r>
              <a:rPr lang="zh-CN" altLang="en-US" sz="2400" dirty="0" smtClean="0">
                <a:solidFill>
                  <a:schemeClr val="bg1"/>
                </a:solidFill>
              </a:rPr>
              <a:t>著名小说家</a:t>
            </a:r>
            <a:r>
              <a:rPr lang="zh-CN" altLang="en-US" sz="2400" dirty="0">
                <a:solidFill>
                  <a:schemeClr val="bg1"/>
                </a:solidFill>
              </a:rPr>
              <a:t>、思想家</a:t>
            </a:r>
            <a:r>
              <a:rPr lang="zh-CN" altLang="en-US" sz="2400" dirty="0" smtClean="0">
                <a:solidFill>
                  <a:schemeClr val="bg1"/>
                </a:solidFill>
              </a:rPr>
              <a:t>。</a:t>
            </a:r>
            <a:r>
              <a:rPr lang="zh-CN" altLang="en-US" sz="2400" dirty="0">
                <a:solidFill>
                  <a:schemeClr val="bg1"/>
                </a:solidFill>
              </a:rPr>
              <a:t>许筠笔下的洪吉童是出身贵族官僚家庭的庶子，不仅在家中地位低下，还备受虐待与迫害，忍无可忍离开家门，参加了群众起义队伍。他武艺高超，且精通道术，变幻莫测，被推举为首领，带领起义群众活跃在朝鲜八道，号称“活贫党”，劫富济贫，打击贪官污吏。朝廷多方设法捉拿，却始终对他无可奈何。后来迫于形势，洪吉童离开朝鲜本国，在海外的碑岛上，以儒家的“尧舜盛世”为蓝图建立了“理想国”。</a:t>
            </a:r>
          </a:p>
          <a:p>
            <a:endParaRPr lang="zh-CN" altLang="en-US" sz="2400" dirty="0">
              <a:solidFill>
                <a:schemeClr val="bg1"/>
              </a:solidFill>
            </a:endParaRPr>
          </a:p>
        </p:txBody>
      </p:sp>
      <p:pic>
        <p:nvPicPr>
          <p:cNvPr id="44" name="图片 4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51641" y="1661577"/>
            <a:ext cx="3791751" cy="3694476"/>
          </a:xfrm>
          <a:prstGeom prst="rect">
            <a:avLst/>
          </a:prstGeom>
        </p:spPr>
      </p:pic>
    </p:spTree>
    <p:extLst>
      <p:ext uri="{BB962C8B-B14F-4D97-AF65-F5344CB8AC3E}">
        <p14:creationId xmlns:p14="http://schemas.microsoft.com/office/powerpoint/2010/main" val="18131790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837241" y="734170"/>
            <a:ext cx="4250713" cy="927407"/>
          </a:xfrm>
          <a:prstGeom prst="rect">
            <a:avLst/>
          </a:prstGeom>
        </p:spPr>
      </p:pic>
      <p:pic>
        <p:nvPicPr>
          <p:cNvPr id="3" name="图片 2"/>
          <p:cNvPicPr>
            <a:picLocks noChangeAspect="1"/>
          </p:cNvPicPr>
          <p:nvPr/>
        </p:nvPicPr>
        <p:blipFill>
          <a:blip r:embed="rId3"/>
          <a:stretch>
            <a:fillRect/>
          </a:stretch>
        </p:blipFill>
        <p:spPr>
          <a:xfrm>
            <a:off x="970489" y="904644"/>
            <a:ext cx="866752" cy="1505411"/>
          </a:xfrm>
          <a:prstGeom prst="rect">
            <a:avLst/>
          </a:prstGeom>
        </p:spPr>
      </p:pic>
      <p:sp>
        <p:nvSpPr>
          <p:cNvPr id="4" name="文本框 3"/>
          <p:cNvSpPr txBox="1"/>
          <p:nvPr/>
        </p:nvSpPr>
        <p:spPr>
          <a:xfrm>
            <a:off x="2519134" y="936263"/>
            <a:ext cx="4825093" cy="523220"/>
          </a:xfrm>
          <a:prstGeom prst="rect">
            <a:avLst/>
          </a:prstGeom>
          <a:noFill/>
        </p:spPr>
        <p:txBody>
          <a:bodyPr wrap="square" rtlCol="0">
            <a:spAutoFit/>
          </a:bodyPr>
          <a:lstStyle/>
          <a:p>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古代</a:t>
            </a:r>
            <a:r>
              <a:rPr lang="zh-CN" altLang="en-US" sz="2800" b="1" dirty="0">
                <a:solidFill>
                  <a:srgbClr val="FFFF99"/>
                </a:solidFill>
                <a:latin typeface="新蒂小丸子小学版" panose="03000600000000000000" pitchFamily="66" charset="-122"/>
                <a:ea typeface="新蒂小丸子小学版" panose="03000600000000000000" pitchFamily="66" charset="-122"/>
              </a:rPr>
              <a:t>韩国文学的</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传播</a:t>
            </a:r>
            <a:endParaRPr lang="zh-CN" altLang="en-US" sz="1600" b="1" dirty="0">
              <a:solidFill>
                <a:srgbClr val="FFFF99"/>
              </a:solidFill>
              <a:latin typeface="Segoe Script" panose="020B0504020000000003" pitchFamily="34" charset="0"/>
            </a:endParaRPr>
          </a:p>
        </p:txBody>
      </p:sp>
      <p:sp>
        <p:nvSpPr>
          <p:cNvPr id="41" name="矩形 40"/>
          <p:cNvSpPr/>
          <p:nvPr/>
        </p:nvSpPr>
        <p:spPr>
          <a:xfrm>
            <a:off x="970489" y="2612148"/>
            <a:ext cx="6373738" cy="2308324"/>
          </a:xfrm>
          <a:prstGeom prst="rect">
            <a:avLst/>
          </a:prstGeom>
        </p:spPr>
        <p:txBody>
          <a:bodyPr wrap="square">
            <a:spAutoFit/>
          </a:bodyPr>
          <a:lstStyle/>
          <a:p>
            <a:r>
              <a:rPr lang="zh-CN" altLang="en-US" sz="2400" dirty="0">
                <a:solidFill>
                  <a:schemeClr val="bg1"/>
                </a:solidFill>
              </a:rPr>
              <a:t>以传说中的古代英雄洪吉童起义为题材的古典文学名著</a:t>
            </a:r>
            <a:r>
              <a:rPr lang="en-US" altLang="zh-CN" sz="2400" dirty="0">
                <a:solidFill>
                  <a:schemeClr val="bg1"/>
                </a:solidFill>
              </a:rPr>
              <a:t>《</a:t>
            </a:r>
            <a:r>
              <a:rPr lang="zh-CN" altLang="en-US" sz="2400" dirty="0">
                <a:solidFill>
                  <a:schemeClr val="bg1"/>
                </a:solidFill>
              </a:rPr>
              <a:t>洪吉童传</a:t>
            </a:r>
            <a:r>
              <a:rPr lang="en-US" altLang="zh-CN" sz="2400" dirty="0">
                <a:solidFill>
                  <a:schemeClr val="bg1"/>
                </a:solidFill>
              </a:rPr>
              <a:t>》</a:t>
            </a:r>
            <a:r>
              <a:rPr lang="zh-CN" altLang="en-US" sz="2400" dirty="0">
                <a:solidFill>
                  <a:schemeClr val="bg1"/>
                </a:solidFill>
              </a:rPr>
              <a:t>是朝鲜最早文人独立创作的母语小说、最早“真正的”母语小说，对朝鲜后世的小说创作以及朝鲜叙事语言的发展都有深远影响，在朝鲜文学史上具有划时代的意义。</a:t>
            </a:r>
          </a:p>
        </p:txBody>
      </p:sp>
      <p:pic>
        <p:nvPicPr>
          <p:cNvPr id="44" name="图片 4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51641" y="1661577"/>
            <a:ext cx="3791751" cy="3694476"/>
          </a:xfrm>
          <a:prstGeom prst="rect">
            <a:avLst/>
          </a:prstGeom>
        </p:spPr>
      </p:pic>
    </p:spTree>
    <p:extLst>
      <p:ext uri="{BB962C8B-B14F-4D97-AF65-F5344CB8AC3E}">
        <p14:creationId xmlns:p14="http://schemas.microsoft.com/office/powerpoint/2010/main" val="20594496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837241" y="734170"/>
            <a:ext cx="4250713" cy="927407"/>
          </a:xfrm>
          <a:prstGeom prst="rect">
            <a:avLst/>
          </a:prstGeom>
        </p:spPr>
      </p:pic>
      <p:pic>
        <p:nvPicPr>
          <p:cNvPr id="3" name="图片 2"/>
          <p:cNvPicPr>
            <a:picLocks noChangeAspect="1"/>
          </p:cNvPicPr>
          <p:nvPr/>
        </p:nvPicPr>
        <p:blipFill>
          <a:blip r:embed="rId3"/>
          <a:stretch>
            <a:fillRect/>
          </a:stretch>
        </p:blipFill>
        <p:spPr>
          <a:xfrm>
            <a:off x="970489" y="904644"/>
            <a:ext cx="866752" cy="1505411"/>
          </a:xfrm>
          <a:prstGeom prst="rect">
            <a:avLst/>
          </a:prstGeom>
        </p:spPr>
      </p:pic>
      <p:sp>
        <p:nvSpPr>
          <p:cNvPr id="4" name="文本框 3"/>
          <p:cNvSpPr txBox="1"/>
          <p:nvPr/>
        </p:nvSpPr>
        <p:spPr>
          <a:xfrm>
            <a:off x="2519134" y="936263"/>
            <a:ext cx="4825093" cy="523220"/>
          </a:xfrm>
          <a:prstGeom prst="rect">
            <a:avLst/>
          </a:prstGeom>
          <a:noFill/>
        </p:spPr>
        <p:txBody>
          <a:bodyPr wrap="square" rtlCol="0">
            <a:spAutoFit/>
          </a:bodyPr>
          <a:lstStyle/>
          <a:p>
            <a:r>
              <a:rPr lang="zh-CN" altLang="en-US" sz="2800" b="1" dirty="0">
                <a:solidFill>
                  <a:srgbClr val="FFFF99"/>
                </a:solidFill>
                <a:latin typeface="新蒂小丸子小学版" panose="03000600000000000000" pitchFamily="66" charset="-122"/>
                <a:ea typeface="新蒂小丸子小学版" panose="03000600000000000000" pitchFamily="66" charset="-122"/>
              </a:rPr>
              <a:t>现代</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韩国</a:t>
            </a:r>
            <a:r>
              <a:rPr lang="zh-CN" altLang="en-US" sz="2800" b="1" dirty="0">
                <a:solidFill>
                  <a:srgbClr val="FFFF99"/>
                </a:solidFill>
                <a:latin typeface="新蒂小丸子小学版" panose="03000600000000000000" pitchFamily="66" charset="-122"/>
                <a:ea typeface="新蒂小丸子小学版" panose="03000600000000000000" pitchFamily="66" charset="-122"/>
              </a:rPr>
              <a:t>文学的</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传播</a:t>
            </a:r>
            <a:endParaRPr lang="zh-CN" altLang="en-US" sz="1600" b="1" dirty="0">
              <a:solidFill>
                <a:srgbClr val="FFFF99"/>
              </a:solidFill>
              <a:latin typeface="Segoe Script" panose="020B0504020000000003" pitchFamily="34" charset="0"/>
            </a:endParaRPr>
          </a:p>
        </p:txBody>
      </p:sp>
      <p:sp>
        <p:nvSpPr>
          <p:cNvPr id="7" name="矩形 6"/>
          <p:cNvSpPr/>
          <p:nvPr/>
        </p:nvSpPr>
        <p:spPr>
          <a:xfrm>
            <a:off x="1779182" y="1657349"/>
            <a:ext cx="9340732" cy="4401205"/>
          </a:xfrm>
          <a:prstGeom prst="rect">
            <a:avLst/>
          </a:prstGeom>
        </p:spPr>
        <p:txBody>
          <a:bodyPr wrap="square">
            <a:spAutoFit/>
          </a:bodyPr>
          <a:lstStyle/>
          <a:p>
            <a:r>
              <a:rPr lang="zh-CN" altLang="zh-CN" sz="2000" dirty="0">
                <a:solidFill>
                  <a:schemeClr val="bg1"/>
                </a:solidFill>
                <a:latin typeface="+mn-ea"/>
                <a:cs typeface="Times New Roman" panose="02020603050405020304" pitchFamily="18" charset="0"/>
              </a:rPr>
              <a:t>韩国文学作品从２０世纪３０年代开始被译介到中国，在２０世纪３０—４０年代曾达到过一个小高峰</a:t>
            </a:r>
            <a:r>
              <a:rPr lang="zh-CN" altLang="zh-CN" sz="2000" dirty="0" smtClean="0">
                <a:solidFill>
                  <a:schemeClr val="bg1"/>
                </a:solidFill>
                <a:latin typeface="+mn-ea"/>
                <a:cs typeface="Times New Roman" panose="02020603050405020304" pitchFamily="18" charset="0"/>
              </a:rPr>
              <a:t>。</a:t>
            </a:r>
            <a:r>
              <a:rPr lang="en-US" altLang="zh-CN" sz="2000" dirty="0" smtClean="0">
                <a:solidFill>
                  <a:schemeClr val="bg1"/>
                </a:solidFill>
                <a:latin typeface="+mn-ea"/>
                <a:cs typeface="Times New Roman" panose="02020603050405020304" pitchFamily="18" charset="0"/>
              </a:rPr>
              <a:t>1945</a:t>
            </a:r>
            <a:r>
              <a:rPr lang="zh-CN" altLang="en-US" sz="2000" dirty="0" smtClean="0">
                <a:solidFill>
                  <a:schemeClr val="bg1"/>
                </a:solidFill>
                <a:latin typeface="+mn-ea"/>
                <a:cs typeface="Times New Roman" panose="02020603050405020304" pitchFamily="18" charset="0"/>
              </a:rPr>
              <a:t>年朝韩分裂，出于意识形态的原因，韩国文学在中国的传播总体上呈现出一种比较低迷的态势。</a:t>
            </a:r>
            <a:endParaRPr lang="en-US" altLang="zh-CN" sz="2000" dirty="0" smtClean="0">
              <a:solidFill>
                <a:schemeClr val="bg1"/>
              </a:solidFill>
              <a:latin typeface="+mn-ea"/>
              <a:cs typeface="Times New Roman" panose="02020603050405020304" pitchFamily="18" charset="0"/>
            </a:endParaRPr>
          </a:p>
          <a:p>
            <a:r>
              <a:rPr lang="zh-CN" altLang="zh-CN" sz="2000" dirty="0">
                <a:solidFill>
                  <a:schemeClr val="bg1"/>
                </a:solidFill>
                <a:latin typeface="+mn-ea"/>
              </a:rPr>
              <a:t>整个７０年代</a:t>
            </a:r>
            <a:r>
              <a:rPr lang="zh-CN" altLang="zh-CN" sz="2000" dirty="0" smtClean="0">
                <a:solidFill>
                  <a:schemeClr val="bg1"/>
                </a:solidFill>
                <a:latin typeface="+mn-ea"/>
              </a:rPr>
              <a:t>，台湾</a:t>
            </a:r>
            <a:r>
              <a:rPr lang="zh-CN" altLang="zh-CN" sz="2000" dirty="0">
                <a:solidFill>
                  <a:schemeClr val="bg1"/>
                </a:solidFill>
                <a:latin typeface="+mn-ea"/>
              </a:rPr>
              <a:t>翻译出版了９卷韩国文学</a:t>
            </a:r>
            <a:r>
              <a:rPr lang="zh-CN" altLang="zh-CN" sz="2000" dirty="0" smtClean="0">
                <a:solidFill>
                  <a:schemeClr val="bg1"/>
                </a:solidFill>
                <a:latin typeface="+mn-ea"/>
              </a:rPr>
              <a:t>作品</a:t>
            </a:r>
            <a:r>
              <a:rPr lang="zh-CN" altLang="en-US" sz="2000" dirty="0" smtClean="0">
                <a:solidFill>
                  <a:schemeClr val="bg1"/>
                </a:solidFill>
                <a:latin typeface="+mn-ea"/>
              </a:rPr>
              <a:t>。</a:t>
            </a:r>
            <a:r>
              <a:rPr lang="zh-CN" altLang="zh-CN" sz="2000" dirty="0">
                <a:solidFill>
                  <a:schemeClr val="bg1"/>
                </a:solidFill>
                <a:latin typeface="+mn-ea"/>
              </a:rPr>
              <a:t> </a:t>
            </a:r>
            <a:endParaRPr lang="en-US" altLang="zh-CN" sz="2000" dirty="0" smtClean="0">
              <a:solidFill>
                <a:schemeClr val="bg1"/>
              </a:solidFill>
              <a:latin typeface="+mn-ea"/>
            </a:endParaRPr>
          </a:p>
          <a:p>
            <a:r>
              <a:rPr lang="en-US" altLang="zh-CN" sz="2000" dirty="0" smtClean="0">
                <a:solidFill>
                  <a:schemeClr val="bg1"/>
                </a:solidFill>
                <a:latin typeface="+mn-ea"/>
              </a:rPr>
              <a:t>1979</a:t>
            </a:r>
            <a:r>
              <a:rPr lang="zh-CN" altLang="zh-CN" sz="2000" dirty="0" smtClean="0">
                <a:solidFill>
                  <a:schemeClr val="bg1"/>
                </a:solidFill>
                <a:latin typeface="+mn-ea"/>
              </a:rPr>
              <a:t>年</a:t>
            </a:r>
            <a:r>
              <a:rPr lang="en-US" altLang="zh-CN" sz="2000" dirty="0" smtClean="0">
                <a:solidFill>
                  <a:schemeClr val="bg1"/>
                </a:solidFill>
                <a:latin typeface="+mn-ea"/>
              </a:rPr>
              <a:t>12</a:t>
            </a:r>
            <a:r>
              <a:rPr lang="zh-CN" altLang="zh-CN" sz="2000" dirty="0" smtClean="0">
                <a:solidFill>
                  <a:schemeClr val="bg1"/>
                </a:solidFill>
                <a:latin typeface="+mn-ea"/>
              </a:rPr>
              <a:t>月</a:t>
            </a:r>
            <a:r>
              <a:rPr lang="zh-CN" altLang="zh-CN" sz="2000" dirty="0">
                <a:solidFill>
                  <a:schemeClr val="bg1"/>
                </a:solidFill>
                <a:latin typeface="+mn-ea"/>
              </a:rPr>
              <a:t>，中国的《新世界》</a:t>
            </a:r>
            <a:r>
              <a:rPr lang="zh-CN" altLang="zh-CN" sz="2000" dirty="0" smtClean="0">
                <a:solidFill>
                  <a:schemeClr val="bg1"/>
                </a:solidFill>
                <a:latin typeface="+mn-ea"/>
              </a:rPr>
              <a:t>杂志翻译</a:t>
            </a:r>
            <a:r>
              <a:rPr lang="zh-CN" altLang="zh-CN" sz="2000" dirty="0">
                <a:solidFill>
                  <a:schemeClr val="bg1"/>
                </a:solidFill>
                <a:latin typeface="+mn-ea"/>
              </a:rPr>
              <a:t>刊登了韩国著名诗人金芝河的１５首诗歌。</a:t>
            </a:r>
            <a:endParaRPr lang="en-US" altLang="zh-CN" sz="2000" dirty="0" smtClean="0">
              <a:solidFill>
                <a:schemeClr val="bg1"/>
              </a:solidFill>
              <a:latin typeface="+mn-ea"/>
            </a:endParaRPr>
          </a:p>
          <a:p>
            <a:r>
              <a:rPr lang="zh-CN" altLang="zh-CN" sz="2000" dirty="0" smtClean="0">
                <a:solidFill>
                  <a:schemeClr val="bg1"/>
                </a:solidFill>
                <a:latin typeface="+mn-ea"/>
              </a:rPr>
              <a:t>２０世纪８０年代</a:t>
            </a:r>
            <a:r>
              <a:rPr lang="zh-CN" altLang="zh-CN" sz="2000" dirty="0">
                <a:solidFill>
                  <a:schemeClr val="bg1"/>
                </a:solidFill>
                <a:latin typeface="+mn-ea"/>
              </a:rPr>
              <a:t>，随着中国大陆开始改革开放，中韩两国的文学交流</a:t>
            </a:r>
            <a:r>
              <a:rPr lang="zh-CN" altLang="zh-CN" sz="2000" dirty="0" smtClean="0">
                <a:solidFill>
                  <a:schemeClr val="bg1"/>
                </a:solidFill>
                <a:latin typeface="+mn-ea"/>
              </a:rPr>
              <a:t>迎来</a:t>
            </a:r>
            <a:r>
              <a:rPr lang="zh-CN" altLang="zh-CN" sz="2000" dirty="0">
                <a:solidFill>
                  <a:schemeClr val="bg1"/>
                </a:solidFill>
                <a:latin typeface="+mn-ea"/>
              </a:rPr>
              <a:t>了一 个崭新的局面。从此，大陆也开始译介韩国的现代文学作品</a:t>
            </a:r>
            <a:r>
              <a:rPr lang="zh-CN" altLang="zh-CN" sz="2000" dirty="0" smtClean="0">
                <a:solidFill>
                  <a:schemeClr val="bg1"/>
                </a:solidFill>
                <a:latin typeface="+mn-ea"/>
              </a:rPr>
              <a:t>。进入</a:t>
            </a:r>
            <a:r>
              <a:rPr lang="zh-CN" altLang="zh-CN" sz="2000" dirty="0">
                <a:solidFill>
                  <a:schemeClr val="bg1"/>
                </a:solidFill>
                <a:latin typeface="+mn-ea"/>
              </a:rPr>
              <a:t>８０年代，大陆开始出版发行韩国现代文学的单行本作品。１９８３年，上海译文出版社将部分作家的短篇小说合在一起，出版了《南朝鲜小说集》。北京的社会科学文献出版社出版了包括尹兴吉等人作品在内的《韩国短篇小说选集》。８０年代，大陆共翻译出版了１３卷韩国现代文学</a:t>
            </a:r>
            <a:r>
              <a:rPr lang="zh-CN" altLang="zh-CN" sz="2000" dirty="0" smtClean="0">
                <a:solidFill>
                  <a:schemeClr val="bg1"/>
                </a:solidFill>
                <a:latin typeface="+mn-ea"/>
              </a:rPr>
              <a:t>作品。</a:t>
            </a:r>
            <a:r>
              <a:rPr lang="zh-CN" altLang="zh-CN" sz="2000" dirty="0">
                <a:solidFill>
                  <a:schemeClr val="bg1"/>
                </a:solidFill>
                <a:latin typeface="+mn-ea"/>
              </a:rPr>
              <a:t>自此，新中国成立以后，大陆翻译出版的韩国文学作品数量首次超过了朝鲜。此外，还有韩国和朝鲜两国共有的一些古典文学作品和姜敬爱等人的作品。同一时期，台湾共翻译出版了８卷韩国文学作品，其中有４卷是短篇小说集，此外还有崔仁浩、黄皙暎、郑飞石等人的小说。</a:t>
            </a:r>
            <a:endParaRPr lang="zh-CN" altLang="en-US" sz="2400" dirty="0">
              <a:solidFill>
                <a:schemeClr val="bg1"/>
              </a:solidFill>
              <a:latin typeface="+mn-ea"/>
            </a:endParaRPr>
          </a:p>
        </p:txBody>
      </p:sp>
    </p:spTree>
    <p:extLst>
      <p:ext uri="{BB962C8B-B14F-4D97-AF65-F5344CB8AC3E}">
        <p14:creationId xmlns:p14="http://schemas.microsoft.com/office/powerpoint/2010/main" val="2694820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837241" y="734170"/>
            <a:ext cx="4250713" cy="927407"/>
          </a:xfrm>
          <a:prstGeom prst="rect">
            <a:avLst/>
          </a:prstGeom>
        </p:spPr>
      </p:pic>
      <p:pic>
        <p:nvPicPr>
          <p:cNvPr id="3" name="图片 2"/>
          <p:cNvPicPr>
            <a:picLocks noChangeAspect="1"/>
          </p:cNvPicPr>
          <p:nvPr/>
        </p:nvPicPr>
        <p:blipFill>
          <a:blip r:embed="rId3"/>
          <a:stretch>
            <a:fillRect/>
          </a:stretch>
        </p:blipFill>
        <p:spPr>
          <a:xfrm>
            <a:off x="970489" y="904644"/>
            <a:ext cx="866752" cy="1505411"/>
          </a:xfrm>
          <a:prstGeom prst="rect">
            <a:avLst/>
          </a:prstGeom>
        </p:spPr>
      </p:pic>
      <p:sp>
        <p:nvSpPr>
          <p:cNvPr id="4" name="文本框 3"/>
          <p:cNvSpPr txBox="1"/>
          <p:nvPr/>
        </p:nvSpPr>
        <p:spPr>
          <a:xfrm>
            <a:off x="2519134" y="936263"/>
            <a:ext cx="4825093" cy="523220"/>
          </a:xfrm>
          <a:prstGeom prst="rect">
            <a:avLst/>
          </a:prstGeom>
          <a:noFill/>
        </p:spPr>
        <p:txBody>
          <a:bodyPr wrap="square" rtlCol="0">
            <a:spAutoFit/>
          </a:bodyPr>
          <a:lstStyle/>
          <a:p>
            <a:r>
              <a:rPr lang="zh-CN" altLang="en-US" sz="2800" b="1" dirty="0">
                <a:solidFill>
                  <a:srgbClr val="FFFF99"/>
                </a:solidFill>
                <a:latin typeface="新蒂小丸子小学版" panose="03000600000000000000" pitchFamily="66" charset="-122"/>
                <a:ea typeface="新蒂小丸子小学版" panose="03000600000000000000" pitchFamily="66" charset="-122"/>
              </a:rPr>
              <a:t>现代</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韩国</a:t>
            </a:r>
            <a:r>
              <a:rPr lang="zh-CN" altLang="en-US" sz="2800" b="1" dirty="0">
                <a:solidFill>
                  <a:srgbClr val="FFFF99"/>
                </a:solidFill>
                <a:latin typeface="新蒂小丸子小学版" panose="03000600000000000000" pitchFamily="66" charset="-122"/>
                <a:ea typeface="新蒂小丸子小学版" panose="03000600000000000000" pitchFamily="66" charset="-122"/>
              </a:rPr>
              <a:t>文学的</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传播</a:t>
            </a:r>
            <a:endParaRPr lang="zh-CN" altLang="en-US" sz="1600" b="1" dirty="0">
              <a:solidFill>
                <a:srgbClr val="FFFF99"/>
              </a:solidFill>
              <a:latin typeface="Segoe Script" panose="020B0504020000000003" pitchFamily="34" charset="0"/>
            </a:endParaRPr>
          </a:p>
        </p:txBody>
      </p:sp>
      <p:sp>
        <p:nvSpPr>
          <p:cNvPr id="7" name="矩形 6"/>
          <p:cNvSpPr/>
          <p:nvPr/>
        </p:nvSpPr>
        <p:spPr>
          <a:xfrm>
            <a:off x="1779182" y="1657349"/>
            <a:ext cx="9340732" cy="4401205"/>
          </a:xfrm>
          <a:prstGeom prst="rect">
            <a:avLst/>
          </a:prstGeom>
        </p:spPr>
        <p:txBody>
          <a:bodyPr wrap="square">
            <a:spAutoFit/>
          </a:bodyPr>
          <a:lstStyle/>
          <a:p>
            <a:r>
              <a:rPr lang="zh-CN" altLang="zh-CN" sz="2000" dirty="0">
                <a:solidFill>
                  <a:schemeClr val="bg1"/>
                </a:solidFill>
              </a:rPr>
              <a:t>进入２０世纪９０年代以后，中国大陆开始全面译介韩国现代文学作品。９０年代前期，翻译出版了金素月的诗集、李银相的时调选集，以及由韩国文艺振兴院资助出版的《韩国诗选》；小说方面，出版了两卷短篇小说选集，还有柳周眩的《玫瑰夫人》、郑飞石的《小说孙子兵法》、宋影的《金土日以及月火水》和李文烈的《被我们扭曲的英雄》</a:t>
            </a:r>
            <a:r>
              <a:rPr lang="zh-CN" altLang="zh-CN" sz="2000" dirty="0" smtClean="0">
                <a:solidFill>
                  <a:schemeClr val="bg1"/>
                </a:solidFill>
              </a:rPr>
              <a:t>。</a:t>
            </a:r>
            <a:endParaRPr lang="en-US" altLang="zh-CN" sz="2000" dirty="0" smtClean="0">
              <a:solidFill>
                <a:schemeClr val="bg1"/>
              </a:solidFill>
            </a:endParaRPr>
          </a:p>
          <a:p>
            <a:r>
              <a:rPr lang="zh-CN" altLang="zh-CN" sz="2000" b="1" dirty="0" smtClean="0">
                <a:solidFill>
                  <a:schemeClr val="bg1"/>
                </a:solidFill>
              </a:rPr>
              <a:t>９０年代</a:t>
            </a:r>
            <a:r>
              <a:rPr lang="zh-CN" altLang="zh-CN" sz="2000" b="1" dirty="0">
                <a:solidFill>
                  <a:schemeClr val="bg1"/>
                </a:solidFill>
              </a:rPr>
              <a:t>后期</a:t>
            </a:r>
            <a:r>
              <a:rPr lang="zh-CN" altLang="zh-CN" sz="2000" dirty="0">
                <a:solidFill>
                  <a:schemeClr val="bg1"/>
                </a:solidFill>
              </a:rPr>
              <a:t>，翻译出版了郑贤雄的《马卢达》、韩末淑的《美的灵 歌》。此外，韩国文艺振兴院资助翻译出版了廉想涉的《三代》，韩国大山文化财团资助翻译出版了李文烈的长篇小说《人的儿子》</a:t>
            </a:r>
            <a:r>
              <a:rPr lang="zh-CN" altLang="zh-CN" sz="2000" dirty="0" smtClean="0">
                <a:solidFill>
                  <a:schemeClr val="bg1"/>
                </a:solidFill>
              </a:rPr>
              <a:t>。</a:t>
            </a:r>
            <a:endParaRPr lang="en-US" altLang="zh-CN" sz="2000" dirty="0" smtClean="0">
              <a:solidFill>
                <a:schemeClr val="bg1"/>
              </a:solidFill>
            </a:endParaRPr>
          </a:p>
          <a:p>
            <a:r>
              <a:rPr lang="zh-CN" altLang="zh-CN" sz="2000" b="1" dirty="0" smtClean="0">
                <a:solidFill>
                  <a:schemeClr val="bg1"/>
                </a:solidFill>
              </a:rPr>
              <a:t>９０年代</a:t>
            </a:r>
            <a:r>
              <a:rPr lang="zh-CN" altLang="zh-CN" sz="2000" b="1" dirty="0">
                <a:solidFill>
                  <a:schemeClr val="bg1"/>
                </a:solidFill>
              </a:rPr>
              <a:t>末期</a:t>
            </a:r>
            <a:r>
              <a:rPr lang="zh-CN" altLang="zh-CN" sz="2000" dirty="0">
                <a:solidFill>
                  <a:schemeClr val="bg1"/>
                </a:solidFill>
              </a:rPr>
              <a:t>，除了译介金圣钟的《美丽的密会》和《刑警金炳浩》以外，还通过翻译金正贤的长篇小说《爸爸》和根据电影《信》改编的同名小说，开启了出版界的“韩流”先河</a:t>
            </a:r>
            <a:r>
              <a:rPr lang="zh-CN" altLang="zh-CN" sz="2000" dirty="0" smtClean="0">
                <a:solidFill>
                  <a:schemeClr val="bg1"/>
                </a:solidFill>
              </a:rPr>
              <a:t>。</a:t>
            </a:r>
            <a:endParaRPr lang="en-US" altLang="zh-CN" sz="2000" dirty="0" smtClean="0">
              <a:solidFill>
                <a:schemeClr val="bg1"/>
              </a:solidFill>
            </a:endParaRPr>
          </a:p>
          <a:p>
            <a:r>
              <a:rPr lang="zh-CN" altLang="zh-CN" sz="2000" dirty="0" smtClean="0">
                <a:solidFill>
                  <a:schemeClr val="bg1"/>
                </a:solidFill>
              </a:rPr>
              <a:t>与</a:t>
            </a:r>
            <a:r>
              <a:rPr lang="zh-CN" altLang="zh-CN" sz="2000" dirty="0">
                <a:solidFill>
                  <a:schemeClr val="bg1"/>
                </a:solidFill>
              </a:rPr>
              <a:t>８０年代相比，大陆出版的韩国文学作品数量已大大超过了朝鲜。整个９０年代，中国大陆共翻译出版了３１卷韩国文学作品，只翻译出版了２卷朝鲜现代文学作品；台湾由于与韩国中断了外交关系，９０年代只发行了３卷韩国文学作品。</a:t>
            </a:r>
            <a:endParaRPr lang="zh-CN" altLang="en-US" sz="2800" dirty="0">
              <a:solidFill>
                <a:schemeClr val="bg1"/>
              </a:solidFill>
              <a:latin typeface="+mn-ea"/>
            </a:endParaRPr>
          </a:p>
        </p:txBody>
      </p:sp>
    </p:spTree>
    <p:extLst>
      <p:ext uri="{BB962C8B-B14F-4D97-AF65-F5344CB8AC3E}">
        <p14:creationId xmlns:p14="http://schemas.microsoft.com/office/powerpoint/2010/main" val="3855285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837241" y="734170"/>
            <a:ext cx="4250713" cy="927407"/>
          </a:xfrm>
          <a:prstGeom prst="rect">
            <a:avLst/>
          </a:prstGeom>
        </p:spPr>
      </p:pic>
      <p:pic>
        <p:nvPicPr>
          <p:cNvPr id="3" name="图片 2"/>
          <p:cNvPicPr>
            <a:picLocks noChangeAspect="1"/>
          </p:cNvPicPr>
          <p:nvPr/>
        </p:nvPicPr>
        <p:blipFill>
          <a:blip r:embed="rId3"/>
          <a:stretch>
            <a:fillRect/>
          </a:stretch>
        </p:blipFill>
        <p:spPr>
          <a:xfrm>
            <a:off x="970489" y="904644"/>
            <a:ext cx="866752" cy="1505411"/>
          </a:xfrm>
          <a:prstGeom prst="rect">
            <a:avLst/>
          </a:prstGeom>
        </p:spPr>
      </p:pic>
      <p:sp>
        <p:nvSpPr>
          <p:cNvPr id="4" name="文本框 3"/>
          <p:cNvSpPr txBox="1"/>
          <p:nvPr/>
        </p:nvSpPr>
        <p:spPr>
          <a:xfrm>
            <a:off x="2519134" y="936263"/>
            <a:ext cx="4825093" cy="523220"/>
          </a:xfrm>
          <a:prstGeom prst="rect">
            <a:avLst/>
          </a:prstGeom>
          <a:noFill/>
        </p:spPr>
        <p:txBody>
          <a:bodyPr wrap="square" rtlCol="0">
            <a:spAutoFit/>
          </a:bodyPr>
          <a:lstStyle/>
          <a:p>
            <a:r>
              <a:rPr lang="zh-CN" altLang="en-US" sz="2800" b="1" dirty="0">
                <a:solidFill>
                  <a:srgbClr val="FFFF99"/>
                </a:solidFill>
                <a:latin typeface="新蒂小丸子小学版" panose="03000600000000000000" pitchFamily="66" charset="-122"/>
                <a:ea typeface="新蒂小丸子小学版" panose="03000600000000000000" pitchFamily="66" charset="-122"/>
              </a:rPr>
              <a:t>现代</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韩国</a:t>
            </a:r>
            <a:r>
              <a:rPr lang="zh-CN" altLang="en-US" sz="2800" b="1" dirty="0">
                <a:solidFill>
                  <a:srgbClr val="FFFF99"/>
                </a:solidFill>
                <a:latin typeface="新蒂小丸子小学版" panose="03000600000000000000" pitchFamily="66" charset="-122"/>
                <a:ea typeface="新蒂小丸子小学版" panose="03000600000000000000" pitchFamily="66" charset="-122"/>
              </a:rPr>
              <a:t>文学的</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传播</a:t>
            </a:r>
            <a:endParaRPr lang="zh-CN" altLang="en-US" sz="1600" b="1" dirty="0">
              <a:solidFill>
                <a:srgbClr val="FFFF99"/>
              </a:solidFill>
              <a:latin typeface="Segoe Script" panose="020B0504020000000003" pitchFamily="34" charset="0"/>
            </a:endParaRPr>
          </a:p>
        </p:txBody>
      </p:sp>
      <p:sp>
        <p:nvSpPr>
          <p:cNvPr id="5" name="矩形 4"/>
          <p:cNvSpPr/>
          <p:nvPr/>
        </p:nvSpPr>
        <p:spPr>
          <a:xfrm>
            <a:off x="551544" y="2800534"/>
            <a:ext cx="2496456" cy="3416320"/>
          </a:xfrm>
          <a:prstGeom prst="rect">
            <a:avLst/>
          </a:prstGeom>
        </p:spPr>
        <p:txBody>
          <a:bodyPr wrap="square">
            <a:spAutoFit/>
          </a:bodyPr>
          <a:lstStyle/>
          <a:p>
            <a:r>
              <a:rPr lang="zh-CN" altLang="zh-CN" sz="2400" dirty="0">
                <a:solidFill>
                  <a:schemeClr val="bg1"/>
                </a:solidFill>
                <a:latin typeface="Segoe UI Symbol" panose="020B0502040204020203" pitchFamily="34" charset="0"/>
                <a:cs typeface="Segoe UI Symbol" panose="020B0502040204020203" pitchFamily="34" charset="0"/>
              </a:rPr>
              <a:t>１９９２年中韩两国建交以后，两国之间的各种交流日趋密切和频繁，大量的韩国文学作品在中国得以传播，并且产生了很大的影响。</a:t>
            </a:r>
            <a:endParaRPr lang="zh-CN" altLang="en-US" sz="2400" dirty="0">
              <a:solidFill>
                <a:schemeClr val="bg1"/>
              </a:solidFill>
            </a:endParaRPr>
          </a:p>
        </p:txBody>
      </p:sp>
      <p:pic>
        <p:nvPicPr>
          <p:cNvPr id="8" name="图片 7" descr="C:\Users\h\AppData\Local\Temp\1512368036(1).png"/>
          <p:cNvPicPr/>
          <p:nvPr/>
        </p:nvPicPr>
        <p:blipFill>
          <a:blip r:embed="rId4">
            <a:extLst>
              <a:ext uri="{28A0092B-C50C-407E-A947-70E740481C1C}">
                <a14:useLocalDpi xmlns:a14="http://schemas.microsoft.com/office/drawing/2010/main" val="0"/>
              </a:ext>
            </a:extLst>
          </a:blip>
          <a:srcRect/>
          <a:stretch>
            <a:fillRect/>
          </a:stretch>
        </p:blipFill>
        <p:spPr bwMode="auto">
          <a:xfrm>
            <a:off x="3048000" y="1899047"/>
            <a:ext cx="5143500" cy="3819525"/>
          </a:xfrm>
          <a:prstGeom prst="rect">
            <a:avLst/>
          </a:prstGeom>
          <a:noFill/>
          <a:ln>
            <a:noFill/>
          </a:ln>
        </p:spPr>
      </p:pic>
      <p:sp>
        <p:nvSpPr>
          <p:cNvPr id="6" name="矩形 5"/>
          <p:cNvSpPr/>
          <p:nvPr/>
        </p:nvSpPr>
        <p:spPr>
          <a:xfrm>
            <a:off x="8554986" y="936263"/>
            <a:ext cx="2655834" cy="5262979"/>
          </a:xfrm>
          <a:prstGeom prst="rect">
            <a:avLst/>
          </a:prstGeom>
        </p:spPr>
        <p:txBody>
          <a:bodyPr wrap="square">
            <a:spAutoFit/>
          </a:bodyPr>
          <a:lstStyle/>
          <a:p>
            <a:r>
              <a:rPr lang="zh-CN" altLang="en-US" sz="2400" dirty="0">
                <a:solidFill>
                  <a:schemeClr val="bg1"/>
                </a:solidFill>
              </a:rPr>
              <a:t>这其中有相当一部分韩国文学作品是以生活在中国大陆的朝鲜族为对象，直接以韩国 语原文形 式出版发行的作品</a:t>
            </a:r>
            <a:r>
              <a:rPr lang="zh-CN" altLang="en-US" sz="2400" dirty="0" smtClean="0">
                <a:solidFill>
                  <a:schemeClr val="bg1"/>
                </a:solidFill>
              </a:rPr>
              <a:t>；</a:t>
            </a:r>
            <a:endParaRPr lang="en-US" altLang="zh-CN" sz="2400" dirty="0" smtClean="0">
              <a:solidFill>
                <a:schemeClr val="bg1"/>
              </a:solidFill>
            </a:endParaRPr>
          </a:p>
          <a:p>
            <a:r>
              <a:rPr lang="zh-CN" altLang="en-US" sz="2400" dirty="0" smtClean="0">
                <a:solidFill>
                  <a:schemeClr val="bg1"/>
                </a:solidFill>
              </a:rPr>
              <a:t>绝大多数</a:t>
            </a:r>
            <a:r>
              <a:rPr lang="zh-CN" altLang="en-US" sz="2400" dirty="0">
                <a:solidFill>
                  <a:schemeClr val="bg1"/>
                </a:solidFill>
              </a:rPr>
              <a:t>韩国古典文学作品原本就是用汉文直接创作的，在中国大陆和台湾出版发行时，读者无需翻译就可以直接阅读原著。</a:t>
            </a:r>
          </a:p>
        </p:txBody>
      </p:sp>
    </p:spTree>
    <p:extLst>
      <p:ext uri="{BB962C8B-B14F-4D97-AF65-F5344CB8AC3E}">
        <p14:creationId xmlns:p14="http://schemas.microsoft.com/office/powerpoint/2010/main" val="3218425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1837241" y="734170"/>
            <a:ext cx="4250713" cy="927407"/>
          </a:xfrm>
          <a:prstGeom prst="rect">
            <a:avLst/>
          </a:prstGeom>
        </p:spPr>
      </p:pic>
      <p:pic>
        <p:nvPicPr>
          <p:cNvPr id="3" name="图片 2"/>
          <p:cNvPicPr>
            <a:picLocks noChangeAspect="1"/>
          </p:cNvPicPr>
          <p:nvPr/>
        </p:nvPicPr>
        <p:blipFill>
          <a:blip r:embed="rId3"/>
          <a:stretch>
            <a:fillRect/>
          </a:stretch>
        </p:blipFill>
        <p:spPr>
          <a:xfrm>
            <a:off x="970489" y="904644"/>
            <a:ext cx="866752" cy="1505411"/>
          </a:xfrm>
          <a:prstGeom prst="rect">
            <a:avLst/>
          </a:prstGeom>
        </p:spPr>
      </p:pic>
      <p:sp>
        <p:nvSpPr>
          <p:cNvPr id="4" name="文本框 3"/>
          <p:cNvSpPr txBox="1"/>
          <p:nvPr/>
        </p:nvSpPr>
        <p:spPr>
          <a:xfrm>
            <a:off x="2519134" y="936263"/>
            <a:ext cx="4825093" cy="523220"/>
          </a:xfrm>
          <a:prstGeom prst="rect">
            <a:avLst/>
          </a:prstGeom>
          <a:noFill/>
        </p:spPr>
        <p:txBody>
          <a:bodyPr wrap="square" rtlCol="0">
            <a:spAutoFit/>
          </a:bodyPr>
          <a:lstStyle/>
          <a:p>
            <a:r>
              <a:rPr lang="zh-CN" altLang="en-US" sz="2800" b="1" dirty="0">
                <a:solidFill>
                  <a:srgbClr val="FFFF99"/>
                </a:solidFill>
                <a:latin typeface="新蒂小丸子小学版" panose="03000600000000000000" pitchFamily="66" charset="-122"/>
                <a:ea typeface="新蒂小丸子小学版" panose="03000600000000000000" pitchFamily="66" charset="-122"/>
              </a:rPr>
              <a:t>现代</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韩国</a:t>
            </a:r>
            <a:r>
              <a:rPr lang="zh-CN" altLang="en-US" sz="2800" b="1" dirty="0">
                <a:solidFill>
                  <a:srgbClr val="FFFF99"/>
                </a:solidFill>
                <a:latin typeface="新蒂小丸子小学版" panose="03000600000000000000" pitchFamily="66" charset="-122"/>
                <a:ea typeface="新蒂小丸子小学版" panose="03000600000000000000" pitchFamily="66" charset="-122"/>
              </a:rPr>
              <a:t>文学的</a:t>
            </a:r>
            <a:r>
              <a:rPr lang="zh-CN" altLang="en-US" sz="2800" b="1" dirty="0" smtClean="0">
                <a:solidFill>
                  <a:srgbClr val="FFFF99"/>
                </a:solidFill>
                <a:latin typeface="新蒂小丸子小学版" panose="03000600000000000000" pitchFamily="66" charset="-122"/>
                <a:ea typeface="新蒂小丸子小学版" panose="03000600000000000000" pitchFamily="66" charset="-122"/>
              </a:rPr>
              <a:t>传播</a:t>
            </a:r>
            <a:endParaRPr lang="zh-CN" altLang="en-US" sz="1600" b="1" dirty="0">
              <a:solidFill>
                <a:srgbClr val="FFFF99"/>
              </a:solidFill>
              <a:latin typeface="Segoe Script" panose="020B0504020000000003" pitchFamily="34" charset="0"/>
            </a:endParaRPr>
          </a:p>
        </p:txBody>
      </p:sp>
      <p:sp>
        <p:nvSpPr>
          <p:cNvPr id="5" name="矩形 4"/>
          <p:cNvSpPr/>
          <p:nvPr/>
        </p:nvSpPr>
        <p:spPr>
          <a:xfrm>
            <a:off x="8694057" y="1343016"/>
            <a:ext cx="2496456" cy="3416320"/>
          </a:xfrm>
          <a:prstGeom prst="rect">
            <a:avLst/>
          </a:prstGeom>
        </p:spPr>
        <p:txBody>
          <a:bodyPr wrap="square">
            <a:spAutoFit/>
          </a:bodyPr>
          <a:lstStyle/>
          <a:p>
            <a:r>
              <a:rPr lang="zh-CN" altLang="zh-CN" sz="2400" dirty="0">
                <a:solidFill>
                  <a:schemeClr val="bg1"/>
                </a:solidFill>
                <a:latin typeface="Segoe UI Symbol" panose="020B0502040204020203" pitchFamily="34" charset="0"/>
                <a:cs typeface="Segoe UI Symbol" panose="020B0502040204020203" pitchFamily="34" charset="0"/>
              </a:rPr>
              <a:t>１９９２年中韩两国建交以后，两国之间的各种交流日趋密切和频繁，大量的韩国文学作品在中国得以传播，并且产生了很大的影响。</a:t>
            </a:r>
            <a:endParaRPr lang="zh-CN" altLang="en-US" sz="2400" dirty="0">
              <a:solidFill>
                <a:schemeClr val="bg1"/>
              </a:solidFill>
            </a:endParaRPr>
          </a:p>
        </p:txBody>
      </p:sp>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7241" y="1816187"/>
            <a:ext cx="6698344" cy="4216710"/>
          </a:xfrm>
          <a:prstGeom prst="rect">
            <a:avLst/>
          </a:prstGeom>
        </p:spPr>
      </p:pic>
    </p:spTree>
    <p:extLst>
      <p:ext uri="{BB962C8B-B14F-4D97-AF65-F5344CB8AC3E}">
        <p14:creationId xmlns:p14="http://schemas.microsoft.com/office/powerpoint/2010/main" val="30802257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1855</Words>
  <Application>Microsoft Office PowerPoint</Application>
  <PresentationFormat>宽屏</PresentationFormat>
  <Paragraphs>62</Paragraphs>
  <Slides>15</Slides>
  <Notes>2</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15</vt:i4>
      </vt:variant>
    </vt:vector>
  </HeadingPairs>
  <TitlesOfParts>
    <vt:vector size="29" baseType="lpstr">
      <vt:lpstr>-apple-system</vt:lpstr>
      <vt:lpstr>Arial Unicode MS</vt:lpstr>
      <vt:lpstr>Malgun Gothic</vt:lpstr>
      <vt:lpstr>等线</vt:lpstr>
      <vt:lpstr>华文中宋</vt:lpstr>
      <vt:lpstr>宋体</vt:lpstr>
      <vt:lpstr>新蒂小丸子小学版</vt:lpstr>
      <vt:lpstr>Arial</vt:lpstr>
      <vt:lpstr>Calibri</vt:lpstr>
      <vt:lpstr>Calibri Light</vt:lpstr>
      <vt:lpstr>Segoe Script</vt:lpstr>
      <vt:lpstr>Segoe UI Symbol</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Asus</dc:creator>
  <cp:lastModifiedBy>刘蓓蓓</cp:lastModifiedBy>
  <cp:revision>41</cp:revision>
  <dcterms:created xsi:type="dcterms:W3CDTF">2015-08-19T07:17:53Z</dcterms:created>
  <dcterms:modified xsi:type="dcterms:W3CDTF">2018-01-19T11:24:15Z</dcterms:modified>
</cp:coreProperties>
</file>