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63" r:id="rId6"/>
    <p:sldId id="258" r:id="rId7"/>
    <p:sldId id="259" r:id="rId8"/>
    <p:sldId id="262" r:id="rId9"/>
    <p:sldId id="264" r:id="rId10"/>
    <p:sldId id="266" r:id="rId11"/>
    <p:sldId id="265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52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DAB8C-E2BB-4266-8064-565C875BAB81}" type="datetimeFigureOut">
              <a:rPr lang="ko-KR" altLang="en-US" smtClean="0"/>
              <a:pPr/>
              <a:t>2018-01-20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8D288-8646-45F7-A832-0752042A55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852936"/>
            <a:ext cx="7772400" cy="1470025"/>
          </a:xfrm>
        </p:spPr>
        <p:txBody>
          <a:bodyPr/>
          <a:lstStyle/>
          <a:p>
            <a:r>
              <a:rPr lang="zh-CN" altLang="en-US" b="1" dirty="0">
                <a:latin typeface="FangSong" pitchFamily="49" charset="-122"/>
                <a:ea typeface="FangSong" pitchFamily="49" charset="-122"/>
              </a:rPr>
              <a:t>在韩国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的中国文学</a:t>
            </a:r>
            <a:endParaRPr lang="ko-KR" altLang="en-US" b="1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1916832"/>
            <a:ext cx="6480720" cy="180020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中国文学海外传播研究</a:t>
            </a:r>
            <a:endParaRPr lang="ko-KR" altLang="en-US" sz="4800" b="1" dirty="0">
              <a:solidFill>
                <a:schemeClr val="tx1"/>
              </a:solidFill>
              <a:latin typeface="FangSong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4653136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201419080073 </a:t>
            </a:r>
            <a:r>
              <a:rPr lang="zh-CN" altLang="en-US" dirty="0" smtClean="0"/>
              <a:t>金美红</a:t>
            </a:r>
            <a:endParaRPr lang="en-US" altLang="zh-CN" dirty="0" smtClean="0"/>
          </a:p>
          <a:p>
            <a:r>
              <a:rPr lang="en-US" altLang="zh-CN" dirty="0" smtClean="0"/>
              <a:t>201419080072 </a:t>
            </a:r>
            <a:r>
              <a:rPr lang="zh-CN" altLang="en-US" dirty="0" smtClean="0"/>
              <a:t>朴采莞</a:t>
            </a:r>
            <a:endParaRPr lang="en-US" altLang="zh-CN" dirty="0" smtClean="0"/>
          </a:p>
          <a:p>
            <a:r>
              <a:rPr lang="en-US" altLang="ko-KR" smtClean="0"/>
              <a:t>2014190800</a:t>
            </a:r>
            <a:r>
              <a:rPr lang="en-US" altLang="zh-CN" smtClean="0"/>
              <a:t>33</a:t>
            </a:r>
            <a:r>
              <a:rPr lang="en-US" altLang="ko-KR" smtClean="0"/>
              <a:t> </a:t>
            </a:r>
            <a:r>
              <a:rPr lang="zh-CN" altLang="en-US" smtClean="0"/>
              <a:t>朴</a:t>
            </a:r>
            <a:r>
              <a:rPr lang="zh-CN" altLang="en-US" dirty="0" smtClean="0"/>
              <a:t>柱映</a:t>
            </a:r>
            <a:endParaRPr lang="en-US" altLang="ko-KR" dirty="0" smtClean="0"/>
          </a:p>
          <a:p>
            <a:r>
              <a:rPr lang="en-US" altLang="zh-CN" dirty="0" smtClean="0"/>
              <a:t>201519080055 </a:t>
            </a:r>
            <a:r>
              <a:rPr lang="zh-CN" altLang="en-US" dirty="0" smtClean="0"/>
              <a:t>郑贺英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424936" cy="4824536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韩国了解和研究《西游记》等中国名著的时间并不比中国短多少</a:t>
            </a: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。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世界各地很多学都会去研究中国的古典名著，就像世界各地都有艺术家研究《西游记》一样。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文学艺术是不分国界的</a:t>
            </a:r>
            <a:endParaRPr lang="ko-KR" altLang="en-US" sz="3200" b="1" dirty="0">
              <a:latin typeface="FangSong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n-US" altLang="ko-KR" b="1" dirty="0" smtClean="0">
                <a:latin typeface="FangSong" pitchFamily="49" charset="-122"/>
                <a:ea typeface="FangSong" pitchFamily="49" charset="-122"/>
              </a:rPr>
              <a:t>5.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西游记</a:t>
            </a:r>
            <a:endParaRPr lang="ko-KR" altLang="en-US" b="1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11960" y="1772816"/>
            <a:ext cx="4680520" cy="3960440"/>
          </a:xfrm>
        </p:spPr>
        <p:txBody>
          <a:bodyPr>
            <a:noAutofit/>
          </a:bodyPr>
          <a:lstStyle/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从孙悟空出世到大闹天宫的故事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为何要去西天取经的缘由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取经路上师徒四人遇到妖怪等种种艰难险阻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认识了印度佛教的扩张、佛教以及道教领袖级人物对下属的放纵、新兴的佛教对中国传统的道教的侵略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ko-KR" altLang="en-US" sz="2800" b="1" dirty="0">
              <a:solidFill>
                <a:schemeClr val="tx1"/>
              </a:solidFill>
              <a:latin typeface="FangSong" pitchFamily="49" charset="-122"/>
            </a:endParaRPr>
          </a:p>
        </p:txBody>
      </p:sp>
      <p:pic>
        <p:nvPicPr>
          <p:cNvPr id="4" name="그림 3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916832"/>
            <a:ext cx="3854395" cy="393305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zh-CN" altLang="en-US" b="1" dirty="0" smtClean="0"/>
              <a:t>参考文献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43608" y="1988840"/>
            <a:ext cx="6912768" cy="3312368"/>
          </a:xfrm>
        </p:spPr>
        <p:txBody>
          <a:bodyPr>
            <a:normAutofit fontScale="70000" lnSpcReduction="20000"/>
          </a:bodyPr>
          <a:lstStyle/>
          <a:p>
            <a:endParaRPr lang="en-US" altLang="ko-KR" dirty="0" smtClean="0"/>
          </a:p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*晃蔡琳 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在韩国有那个文学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，韩国东亚小说研究，</a:t>
            </a:r>
            <a:r>
              <a:rPr lang="en-US" altLang="zh-CN" dirty="0" smtClean="0">
                <a:solidFill>
                  <a:schemeClr val="tx1"/>
                </a:solidFill>
              </a:rPr>
              <a:t>1990</a:t>
            </a:r>
          </a:p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*金东焕 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西游记（前</a:t>
            </a:r>
            <a:r>
              <a:rPr lang="en-US" altLang="zh-CN" dirty="0" smtClean="0">
                <a:solidFill>
                  <a:schemeClr val="tx1"/>
                </a:solidFill>
              </a:rPr>
              <a:t>9</a:t>
            </a:r>
            <a:r>
              <a:rPr lang="zh-CN" altLang="en-US" dirty="0" smtClean="0">
                <a:solidFill>
                  <a:schemeClr val="tx1"/>
                </a:solidFill>
              </a:rPr>
              <a:t>卷）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，延边人民出版社翻译，</a:t>
            </a:r>
            <a:r>
              <a:rPr lang="en-US" altLang="zh-CN" dirty="0" smtClean="0">
                <a:solidFill>
                  <a:schemeClr val="tx1"/>
                </a:solidFill>
              </a:rPr>
              <a:t>2014</a:t>
            </a:r>
          </a:p>
          <a:p>
            <a:pPr algn="l"/>
            <a:r>
              <a:rPr lang="en-US" altLang="zh-CN" dirty="0" smtClean="0">
                <a:solidFill>
                  <a:schemeClr val="tx1"/>
                </a:solidFill>
              </a:rPr>
              <a:t>*</a:t>
            </a:r>
            <a:r>
              <a:rPr lang="zh-CN" altLang="en-US" dirty="0" smtClean="0">
                <a:solidFill>
                  <a:schemeClr val="tx1"/>
                </a:solidFill>
              </a:rPr>
              <a:t>朴树 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西游记（前</a:t>
            </a:r>
            <a:r>
              <a:rPr lang="en-US" altLang="zh-CN" dirty="0" smtClean="0">
                <a:solidFill>
                  <a:schemeClr val="tx1"/>
                </a:solidFill>
              </a:rPr>
              <a:t>10</a:t>
            </a:r>
            <a:r>
              <a:rPr lang="zh-CN" altLang="en-US" dirty="0" smtClean="0">
                <a:solidFill>
                  <a:schemeClr val="tx1"/>
                </a:solidFill>
              </a:rPr>
              <a:t>卷）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，首尔大学， </a:t>
            </a:r>
            <a:r>
              <a:rPr lang="en-US" altLang="zh-CN" dirty="0" smtClean="0">
                <a:solidFill>
                  <a:schemeClr val="tx1"/>
                </a:solidFill>
              </a:rPr>
              <a:t>2003</a:t>
            </a:r>
          </a:p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* </a:t>
            </a:r>
            <a:r>
              <a:rPr lang="en-US" altLang="zh-CN" dirty="0" smtClean="0">
                <a:solidFill>
                  <a:schemeClr val="tx1"/>
                </a:solidFill>
              </a:rPr>
              <a:t>http://www.doopedia.co.kr</a:t>
            </a:r>
          </a:p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*李纹姴 </a:t>
            </a:r>
            <a:r>
              <a:rPr lang="en-US" altLang="zh-CN" dirty="0" smtClean="0">
                <a:solidFill>
                  <a:schemeClr val="tx1"/>
                </a:solidFill>
              </a:rPr>
              <a:t>《</a:t>
            </a:r>
            <a:r>
              <a:rPr lang="zh-CN" altLang="en-US" dirty="0" smtClean="0">
                <a:solidFill>
                  <a:schemeClr val="tx1"/>
                </a:solidFill>
              </a:rPr>
              <a:t>三国演义：韩国文化中心</a:t>
            </a:r>
            <a:r>
              <a:rPr lang="en-US" altLang="zh-CN" dirty="0" smtClean="0">
                <a:solidFill>
                  <a:schemeClr val="tx1"/>
                </a:solidFill>
              </a:rPr>
              <a:t>》</a:t>
            </a:r>
            <a:r>
              <a:rPr lang="zh-CN" altLang="en-US" dirty="0" smtClean="0">
                <a:solidFill>
                  <a:schemeClr val="tx1"/>
                </a:solidFill>
              </a:rPr>
              <a:t>，延世大学研究翻译，</a:t>
            </a:r>
            <a:r>
              <a:rPr lang="en-US" altLang="zh-CN" dirty="0" smtClean="0">
                <a:solidFill>
                  <a:schemeClr val="tx1"/>
                </a:solidFill>
              </a:rPr>
              <a:t>2013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姓名、学号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3001888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201419080073 </a:t>
            </a:r>
            <a:r>
              <a:rPr lang="zh-CN" altLang="en-US" dirty="0" smtClean="0">
                <a:solidFill>
                  <a:schemeClr val="tx1"/>
                </a:solidFill>
              </a:rPr>
              <a:t>金美红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201419080072 </a:t>
            </a:r>
            <a:r>
              <a:rPr lang="zh-CN" altLang="en-US" dirty="0" smtClean="0">
                <a:solidFill>
                  <a:schemeClr val="tx1"/>
                </a:solidFill>
              </a:rPr>
              <a:t>朴采完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201419090033 </a:t>
            </a:r>
            <a:r>
              <a:rPr lang="zh-CN" altLang="en-US" dirty="0" smtClean="0">
                <a:solidFill>
                  <a:schemeClr val="tx1"/>
                </a:solidFill>
              </a:rPr>
              <a:t>朴柱映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201519080055 </a:t>
            </a:r>
            <a:r>
              <a:rPr lang="zh-CN" altLang="en-US" dirty="0" smtClean="0">
                <a:solidFill>
                  <a:schemeClr val="tx1"/>
                </a:solidFill>
              </a:rPr>
              <a:t>郑贺英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6000" b="1" dirty="0" smtClean="0">
                <a:latin typeface="FangSong" pitchFamily="49" charset="-122"/>
                <a:ea typeface="FangSong" pitchFamily="49" charset="-122"/>
              </a:rPr>
              <a:t>谢谢</a:t>
            </a:r>
            <a:endParaRPr lang="ko-KR" altLang="en-US" sz="6000" b="1" dirty="0">
              <a:latin typeface="FangSong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992888" cy="4032448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在</a:t>
            </a:r>
            <a:r>
              <a:rPr lang="zh-CN" altLang="ko-KR" sz="4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韩国学习中国文学的方法</a:t>
            </a:r>
            <a:endParaRPr lang="en-US" altLang="zh-CN" sz="44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endParaRPr lang="en-US" altLang="ko-KR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从韩国中文系角度介绍中国明代文学史</a:t>
            </a:r>
            <a:r>
              <a:rPr lang="zh-CN" altLang="en-US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从韩国古代文学角度介绍中国明代文学史</a:t>
            </a:r>
            <a:r>
              <a:rPr lang="zh-CN" altLang="en-US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与中国差异。</a:t>
            </a:r>
            <a:endParaRPr lang="ko-KR" altLang="en-US" b="1" dirty="0">
              <a:solidFill>
                <a:schemeClr val="tx1"/>
              </a:solidFill>
              <a:latin typeface="FangSong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1.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在韩国的著名中国文学</a:t>
            </a:r>
            <a:endParaRPr lang="ko-KR" altLang="en-US" b="1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3888432" cy="3384376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三国演义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《水浒传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《西游记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《儒林外史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zh-CN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红楼梦</a:t>
            </a:r>
            <a:r>
              <a:rPr lang="zh-CN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ko-KR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《聊斋志异》</a:t>
            </a:r>
            <a:endParaRPr lang="ko-KR" altLang="en-US" dirty="0">
              <a:solidFill>
                <a:schemeClr val="tx1"/>
              </a:solidFill>
              <a:latin typeface="FangSong" pitchFamily="49" charset="-122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076056" y="2276872"/>
            <a:ext cx="27363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牡丹亭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>》</a:t>
            </a:r>
          </a:p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>
                <a:latin typeface="FangSong" pitchFamily="49" charset="-122"/>
                <a:ea typeface="FangSong" pitchFamily="49" charset="-122"/>
              </a:rPr>
              <a:t>《桃花扇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sz="32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>
                <a:latin typeface="FangSong" pitchFamily="49" charset="-122"/>
                <a:ea typeface="FangSong" pitchFamily="49" charset="-122"/>
              </a:rPr>
              <a:t>《长生殿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sz="32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>
                <a:latin typeface="FangSong" pitchFamily="49" charset="-122"/>
                <a:ea typeface="FangSong" pitchFamily="49" charset="-122"/>
              </a:rPr>
              <a:t>《浣纱记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sz="32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>
                <a:latin typeface="FangSong" pitchFamily="49" charset="-122"/>
                <a:ea typeface="FangSong" pitchFamily="49" charset="-122"/>
              </a:rPr>
              <a:t>《宝剑记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》</a:t>
            </a:r>
            <a:endParaRPr lang="en-US" altLang="zh-CN" sz="32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等。</a:t>
            </a:r>
            <a:endParaRPr lang="ko-KR" altLang="en-US" sz="3200" b="1" dirty="0">
              <a:latin typeface="FangSong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三国演义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>》</a:t>
            </a: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在韩国有多影响。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士大夫</a:t>
            </a:r>
            <a:r>
              <a:rPr lang="en-US" altLang="ko-KR" sz="3200" b="1" dirty="0" smtClean="0">
                <a:latin typeface="FangSong" pitchFamily="49" charset="-122"/>
                <a:ea typeface="FangSong" pitchFamily="49" charset="-122"/>
              </a:rPr>
              <a:t>,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在妇女和民间领域也广受关注。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时调、小说、俗语</a:t>
            </a: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。</a:t>
            </a: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sz="3200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sz="32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3200" b="1" dirty="0" smtClean="0">
                <a:latin typeface="FangSong" pitchFamily="49" charset="-122"/>
                <a:ea typeface="FangSong" pitchFamily="49" charset="-122"/>
              </a:rPr>
              <a:t>强调忠孝思想的朝鲜儒教支配理念一致。</a:t>
            </a:r>
            <a:endParaRPr lang="ko-KR" altLang="en-US" sz="3200" b="1" dirty="0">
              <a:latin typeface="FangSong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/>
          <a:lstStyle/>
          <a:p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三国演义</a:t>
            </a:r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》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中“赤壁之战”</a:t>
            </a:r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/>
            </a:r>
            <a:br>
              <a:rPr lang="en-US" altLang="zh-CN" b="1" dirty="0" smtClean="0">
                <a:latin typeface="FangSong" pitchFamily="49" charset="-122"/>
                <a:ea typeface="FangSong" pitchFamily="49" charset="-122"/>
              </a:rPr>
            </a:b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与“三顾茅庐”</a:t>
            </a:r>
            <a:endParaRPr lang="ko-KR" altLang="en-US" b="1" dirty="0">
              <a:latin typeface="FangSong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848872" cy="1152128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FangSong" pitchFamily="49" charset="-122"/>
                <a:ea typeface="FangSong" pitchFamily="49" charset="-122"/>
              </a:rPr>
              <a:t>2.</a:t>
            </a:r>
            <a:r>
              <a:rPr lang="zh-CN" altLang="ko-KR" b="1" dirty="0" smtClean="0"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ko-KR" b="1" dirty="0">
                <a:latin typeface="FangSong" pitchFamily="49" charset="-122"/>
                <a:ea typeface="FangSong" pitchFamily="49" charset="-122"/>
              </a:rPr>
              <a:t>三国演义》中“赤壁之</a:t>
            </a:r>
            <a:r>
              <a:rPr lang="zh-CN" altLang="ko-KR" b="1" dirty="0" smtClean="0">
                <a:latin typeface="FangSong" pitchFamily="49" charset="-122"/>
                <a:ea typeface="FangSong" pitchFamily="49" charset="-122"/>
              </a:rPr>
              <a:t>战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”</a:t>
            </a:r>
            <a:endParaRPr lang="ko-KR" altLang="en-US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644008" y="1628800"/>
            <a:ext cx="4680520" cy="108012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大</a:t>
            </a:r>
            <a:r>
              <a:rPr lang="zh-CN" altLang="ko-KR" sz="2800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败曹操军队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的一</a:t>
            </a:r>
            <a:r>
              <a:rPr lang="zh-CN" altLang="ko-KR" sz="2800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次决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战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en-US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曹操败袁绍、破乌桓</a:t>
            </a:r>
            <a:endParaRPr lang="ko-KR" altLang="en-US" sz="2800" b="1" dirty="0">
              <a:solidFill>
                <a:schemeClr val="tx1"/>
              </a:solidFill>
              <a:latin typeface="FangSong" pitchFamily="49" charset="-122"/>
            </a:endParaRPr>
          </a:p>
        </p:txBody>
      </p:sp>
      <p:pic>
        <p:nvPicPr>
          <p:cNvPr id="4" name="그림 3" descr="commonXYTRAGE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628800"/>
            <a:ext cx="4320480" cy="2952328"/>
          </a:xfrm>
          <a:prstGeom prst="rect">
            <a:avLst/>
          </a:prstGeom>
        </p:spPr>
      </p:pic>
      <p:pic>
        <p:nvPicPr>
          <p:cNvPr id="6" name="그림 5" descr="commonXY62VIGJ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852936"/>
            <a:ext cx="4716016" cy="3057128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323528" y="4653136"/>
            <a:ext cx="374333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>
                <a:latin typeface="FangSong" pitchFamily="49" charset="-122"/>
                <a:ea typeface="FangSong" pitchFamily="49" charset="-122"/>
              </a:rPr>
              <a:t>击败孙权，以统一天下</a:t>
            </a:r>
            <a:r>
              <a:rPr lang="zh-CN" altLang="ko-KR" sz="2400" b="1" dirty="0" smtClean="0"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4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en-US" altLang="ko-KR" sz="24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>
                <a:latin typeface="FangSong" pitchFamily="49" charset="-122"/>
                <a:ea typeface="FangSong" pitchFamily="49" charset="-122"/>
              </a:rPr>
              <a:t>依附刘表屯兵樊城的</a:t>
            </a:r>
            <a:r>
              <a:rPr lang="zh-CN" altLang="ko-KR" sz="2400" b="1" dirty="0" smtClean="0">
                <a:latin typeface="FangSong" pitchFamily="49" charset="-122"/>
                <a:ea typeface="FangSong" pitchFamily="49" charset="-122"/>
              </a:rPr>
              <a:t>刘备</a:t>
            </a:r>
            <a:endParaRPr lang="en-US" altLang="zh-CN" sz="24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zh-CN" altLang="ko-KR" sz="2400" b="1" dirty="0" smtClean="0">
                <a:latin typeface="FangSong" pitchFamily="49" charset="-122"/>
                <a:ea typeface="FangSong" pitchFamily="49" charset="-122"/>
              </a:rPr>
              <a:t>仓</a:t>
            </a:r>
            <a:r>
              <a:rPr lang="zh-CN" altLang="ko-KR" sz="2400" b="1" dirty="0">
                <a:latin typeface="FangSong" pitchFamily="49" charset="-122"/>
                <a:ea typeface="FangSong" pitchFamily="49" charset="-122"/>
              </a:rPr>
              <a:t>促率军民南撤</a:t>
            </a:r>
            <a:r>
              <a:rPr lang="zh-CN" altLang="ko-KR" sz="2400" b="1" dirty="0" smtClean="0"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4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en-US" altLang="ko-KR" sz="24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>
                <a:latin typeface="FangSong" pitchFamily="49" charset="-122"/>
                <a:ea typeface="FangSong" pitchFamily="49" charset="-122"/>
              </a:rPr>
              <a:t>诸葛亮赴柴桑会见孙</a:t>
            </a:r>
            <a:r>
              <a:rPr lang="zh-CN" altLang="ko-KR" sz="2400" b="1" dirty="0" smtClean="0">
                <a:latin typeface="FangSong" pitchFamily="49" charset="-122"/>
                <a:ea typeface="FangSong" pitchFamily="49" charset="-122"/>
              </a:rPr>
              <a:t>权</a:t>
            </a:r>
            <a:r>
              <a:rPr lang="zh-CN" altLang="en-US" sz="2400" b="1" dirty="0" smtClean="0">
                <a:latin typeface="FangSong" pitchFamily="49" charset="-122"/>
                <a:ea typeface="FangSong" pitchFamily="49" charset="-122"/>
              </a:rPr>
              <a:t>。</a:t>
            </a:r>
            <a:endParaRPr lang="ko-KR" altLang="en-US" sz="2400" b="1" dirty="0">
              <a:latin typeface="FangSong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3.《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三国演义</a:t>
            </a:r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》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中“三顾茅庐”</a:t>
            </a:r>
            <a:endParaRPr lang="ko-KR" altLang="en-US" b="1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襄阳城外隆中隐居的诸葛亮</a:t>
            </a:r>
            <a:endParaRPr lang="en-US" altLang="zh-CN" sz="24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二顾茅庐，诸葛亮都闲游去了。</a:t>
            </a:r>
            <a:endParaRPr lang="en-US" altLang="zh-CN" sz="24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三顾茅庐，孔明在家，</a:t>
            </a:r>
            <a:endParaRPr lang="en-US" altLang="zh-CN" sz="24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ko-KR" sz="24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但昼寝未醒。</a:t>
            </a:r>
            <a:endParaRPr lang="ko-KR" altLang="en-US" sz="2400" b="1" dirty="0">
              <a:solidFill>
                <a:schemeClr val="tx1"/>
              </a:solidFill>
              <a:latin typeface="FangSong" pitchFamily="49" charset="-122"/>
            </a:endParaRPr>
          </a:p>
        </p:txBody>
      </p:sp>
      <p:pic>
        <p:nvPicPr>
          <p:cNvPr id="4" name="그림 3" descr="commo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628800"/>
            <a:ext cx="4320480" cy="2592287"/>
          </a:xfrm>
          <a:prstGeom prst="rect">
            <a:avLst/>
          </a:prstGeom>
        </p:spPr>
      </p:pic>
      <p:pic>
        <p:nvPicPr>
          <p:cNvPr id="5" name="그림 4" descr="comm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356992"/>
            <a:ext cx="4392488" cy="266429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4788024" y="4581128"/>
            <a:ext cx="435597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5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500" b="1" dirty="0" smtClean="0">
                <a:latin typeface="FangSong" pitchFamily="49" charset="-122"/>
                <a:ea typeface="FangSong" pitchFamily="49" charset="-122"/>
              </a:rPr>
              <a:t>诸葛亮为刘备的诚心所感动，答应出山</a:t>
            </a:r>
            <a:r>
              <a:rPr lang="zh-CN" altLang="en-US" sz="2500" b="1" dirty="0" smtClean="0"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500" b="1" dirty="0" smtClean="0">
              <a:latin typeface="FangSong" pitchFamily="49" charset="-122"/>
              <a:ea typeface="FangSong" pitchFamily="49" charset="-122"/>
            </a:endParaRPr>
          </a:p>
          <a:p>
            <a:r>
              <a:rPr lang="en-US" altLang="zh-CN" sz="2500" b="1" dirty="0" smtClean="0"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500" b="1" dirty="0" smtClean="0">
                <a:latin typeface="FangSong" pitchFamily="49" charset="-122"/>
                <a:ea typeface="FangSong" pitchFamily="49" charset="-122"/>
              </a:rPr>
              <a:t>做出了鼎足三分的大事业。</a:t>
            </a:r>
            <a:endParaRPr lang="ko-KR" altLang="en-US" sz="2500" b="1" dirty="0">
              <a:latin typeface="FangSong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180528" y="620688"/>
            <a:ext cx="7704856" cy="1080120"/>
          </a:xfrm>
        </p:spPr>
        <p:txBody>
          <a:bodyPr/>
          <a:lstStyle/>
          <a:p>
            <a:r>
              <a:rPr lang="en-US" altLang="zh-CN" b="1" dirty="0" smtClean="0">
                <a:latin typeface="FangSong" pitchFamily="49" charset="-122"/>
                <a:ea typeface="FangSong" pitchFamily="49" charset="-122"/>
              </a:rPr>
              <a:t>+     </a:t>
            </a:r>
            <a:r>
              <a:rPr lang="zh-CN" altLang="en-US" b="1" dirty="0" smtClean="0">
                <a:latin typeface="FangSong" pitchFamily="49" charset="-122"/>
                <a:ea typeface="FangSong" pitchFamily="49" charset="-122"/>
              </a:rPr>
              <a:t>苦肉计</a:t>
            </a:r>
            <a:endParaRPr lang="ko-KR" altLang="en-US" b="1" dirty="0">
              <a:latin typeface="FangSong" pitchFamily="49" charset="-122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36096" y="1628800"/>
            <a:ext cx="3384376" cy="4032448"/>
          </a:xfrm>
        </p:spPr>
        <p:txBody>
          <a:bodyPr>
            <a:noAutofit/>
          </a:bodyPr>
          <a:lstStyle/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周瑜快定使用肉计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尤其在曹操奸细蔡中、蔡和面前为战、降问题争吵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周瑜下令将黄盖打得皮开肉绽，卧床不起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FangSong" pitchFamily="49" charset="-122"/>
              <a:ea typeface="FangSong" pitchFamily="49" charset="-122"/>
            </a:endParaRPr>
          </a:p>
          <a:p>
            <a:pPr algn="l"/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*</a:t>
            </a:r>
            <a:r>
              <a:rPr lang="zh-CN" altLang="ko-KR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率船火烧曹操水军，立下大功</a:t>
            </a:r>
            <a:r>
              <a:rPr lang="zh-CN" altLang="en-US" sz="2800" b="1" dirty="0" smtClean="0">
                <a:solidFill>
                  <a:schemeClr val="tx1"/>
                </a:solidFill>
                <a:latin typeface="FangSong" pitchFamily="49" charset="-122"/>
                <a:ea typeface="FangSong" pitchFamily="49" charset="-122"/>
              </a:rPr>
              <a:t>。</a:t>
            </a:r>
            <a:endParaRPr lang="ko-KR" altLang="en-US" sz="2800" b="1" dirty="0">
              <a:solidFill>
                <a:schemeClr val="tx1"/>
              </a:solidFill>
              <a:latin typeface="FangSong" pitchFamily="49" charset="-122"/>
            </a:endParaRPr>
          </a:p>
        </p:txBody>
      </p:sp>
      <p:pic>
        <p:nvPicPr>
          <p:cNvPr id="4" name="그림 3" descr="u=846518503,2701962978&amp;fm=27&amp;gp=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00808"/>
            <a:ext cx="4995022" cy="41764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5400" b="1" dirty="0" smtClean="0">
                <a:latin typeface="FangSong" pitchFamily="49" charset="-122"/>
                <a:ea typeface="FangSong" pitchFamily="49" charset="-122"/>
              </a:rPr>
              <a:t>《</a:t>
            </a:r>
            <a:r>
              <a:rPr lang="zh-CN" altLang="en-US" sz="5400" b="1" dirty="0" smtClean="0">
                <a:latin typeface="FangSong" pitchFamily="49" charset="-122"/>
                <a:ea typeface="FangSong" pitchFamily="49" charset="-122"/>
              </a:rPr>
              <a:t>西游记</a:t>
            </a:r>
            <a:r>
              <a:rPr lang="en-US" altLang="zh-CN" sz="5400" b="1" dirty="0" smtClean="0">
                <a:latin typeface="FangSong" pitchFamily="49" charset="-122"/>
                <a:ea typeface="FangSong" pitchFamily="49" charset="-122"/>
              </a:rPr>
              <a:t>》</a:t>
            </a:r>
            <a:endParaRPr lang="ko-KR" altLang="en-US" sz="5400" b="1" dirty="0">
              <a:latin typeface="FangSong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439</Words>
  <Application>Microsoft Office PowerPoint</Application>
  <PresentationFormat>화면 슬라이드 쇼(4:3)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9" baseType="lpstr">
      <vt:lpstr>FangSong</vt:lpstr>
      <vt:lpstr>宋体</vt:lpstr>
      <vt:lpstr>맑은 고딕</vt:lpstr>
      <vt:lpstr>Arial</vt:lpstr>
      <vt:lpstr>Office 테마</vt:lpstr>
      <vt:lpstr>在韩国的中国文学</vt:lpstr>
      <vt:lpstr>PowerPoint 프레젠테이션</vt:lpstr>
      <vt:lpstr>1.在韩国的著名中国文学</vt:lpstr>
      <vt:lpstr>*《三国演义》在韩国有多影响。  *士大夫,在妇女和民间领域也广受关注。  *时调、小说、俗语。  *强调忠孝思想的朝鲜儒教支配理念一致。</vt:lpstr>
      <vt:lpstr>《三国演义》中“赤壁之战” 与“三顾茅庐”</vt:lpstr>
      <vt:lpstr>2.《三国演义》中“赤壁之战”</vt:lpstr>
      <vt:lpstr>3.《三国演义》中“三顾茅庐”</vt:lpstr>
      <vt:lpstr>+     苦肉计</vt:lpstr>
      <vt:lpstr>《西游记》</vt:lpstr>
      <vt:lpstr>*韩国了解和研究《西游记》等中国名著的时间并不比中国短多少。  *世界各地很多学都会去研究中国的古典名著，就像世界各地都有艺术家研究《西游记》一样。  *文学艺术是不分国界的</vt:lpstr>
      <vt:lpstr>5.西游记</vt:lpstr>
      <vt:lpstr>参考文献</vt:lpstr>
      <vt:lpstr>姓名、学号</vt:lpstr>
      <vt:lpstr>谢谢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박채완</dc:creator>
  <cp:lastModifiedBy>미홍</cp:lastModifiedBy>
  <cp:revision>47</cp:revision>
  <dcterms:created xsi:type="dcterms:W3CDTF">2017-10-26T12:48:05Z</dcterms:created>
  <dcterms:modified xsi:type="dcterms:W3CDTF">2018-01-20T05:26:16Z</dcterms:modified>
</cp:coreProperties>
</file>